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76" r:id="rId2"/>
    <p:sldId id="377" r:id="rId3"/>
    <p:sldId id="394" r:id="rId4"/>
    <p:sldId id="378" r:id="rId5"/>
    <p:sldId id="379" r:id="rId6"/>
    <p:sldId id="380" r:id="rId7"/>
    <p:sldId id="381" r:id="rId8"/>
    <p:sldId id="396" r:id="rId9"/>
    <p:sldId id="395" r:id="rId10"/>
    <p:sldId id="397" r:id="rId11"/>
    <p:sldId id="406" r:id="rId12"/>
    <p:sldId id="399" r:id="rId13"/>
    <p:sldId id="400" r:id="rId14"/>
    <p:sldId id="401" r:id="rId15"/>
    <p:sldId id="402" r:id="rId16"/>
    <p:sldId id="403" r:id="rId17"/>
    <p:sldId id="404" r:id="rId18"/>
    <p:sldId id="405" r:id="rId19"/>
    <p:sldId id="389" r:id="rId20"/>
    <p:sldId id="390" r:id="rId21"/>
    <p:sldId id="391" r:id="rId22"/>
    <p:sldId id="392" r:id="rId23"/>
    <p:sldId id="393" r:id="rId24"/>
  </p:sldIdLst>
  <p:sldSz cx="9144000" cy="6858000" type="screen4x3"/>
  <p:notesSz cx="9979025" cy="6834188"/>
  <p:embeddedFontLst>
    <p:embeddedFont>
      <p:font typeface="標楷體" panose="03000509000000000000" pitchFamily="65" charset="-120"/>
      <p:regular r:id="rId27"/>
    </p:embeddedFont>
    <p:embeddedFont>
      <p:font typeface="Arial Unicode MS" panose="020B0604020202020204" pitchFamily="34" charset="-120"/>
      <p:regular r:id="rId28"/>
    </p:embeddedFont>
  </p:embeddedFontLst>
  <p:defaultTextStyle>
    <a:defPPr>
      <a:defRPr lang="fr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2438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09638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66838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4038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78327"/>
    <a:srgbClr val="10C24B"/>
    <a:srgbClr val="15EB5C"/>
    <a:srgbClr val="088265"/>
    <a:srgbClr val="FD1503"/>
    <a:srgbClr val="FFFF00"/>
    <a:srgbClr val="07F9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1357" autoAdjust="0"/>
    <p:restoredTop sz="86381" autoAdjust="0"/>
  </p:normalViewPr>
  <p:slideViewPr>
    <p:cSldViewPr>
      <p:cViewPr>
        <p:scale>
          <a:sx n="66" d="100"/>
          <a:sy n="66" d="100"/>
        </p:scale>
        <p:origin x="-1339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66"/>
    </p:cViewPr>
  </p:sorterViewPr>
  <p:notesViewPr>
    <p:cSldViewPr>
      <p:cViewPr varScale="1">
        <p:scale>
          <a:sx n="90" d="100"/>
          <a:sy n="90" d="100"/>
        </p:scale>
        <p:origin x="-120" y="-318"/>
      </p:cViewPr>
      <p:guideLst>
        <p:guide orient="horz" pos="2153"/>
        <p:guide pos="314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24350" cy="342900"/>
          </a:xfrm>
          <a:prstGeom prst="rect">
            <a:avLst/>
          </a:prstGeom>
        </p:spPr>
        <p:txBody>
          <a:bodyPr vert="horz" wrap="square" lIns="93729" tIns="46865" rIns="93729" bIns="4686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53088" y="0"/>
            <a:ext cx="4324350" cy="342900"/>
          </a:xfrm>
          <a:prstGeom prst="rect">
            <a:avLst/>
          </a:prstGeom>
        </p:spPr>
        <p:txBody>
          <a:bodyPr vert="horz" wrap="square" lIns="93729" tIns="46865" rIns="93729" bIns="4686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2A173A-0FAD-4E50-BF86-F70EC8048E6C}" type="datetimeFigureOut">
              <a:rPr lang="en-US" altLang="zh-TW"/>
              <a:pPr>
                <a:defRPr/>
              </a:pPr>
              <a:t>9/10/2014</a:t>
            </a:fld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89700"/>
            <a:ext cx="4324350" cy="342900"/>
          </a:xfrm>
          <a:prstGeom prst="rect">
            <a:avLst/>
          </a:prstGeom>
        </p:spPr>
        <p:txBody>
          <a:bodyPr vert="horz" wrap="square" lIns="93729" tIns="46865" rIns="93729" bIns="4686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53088" y="6489700"/>
            <a:ext cx="4324350" cy="342900"/>
          </a:xfrm>
          <a:prstGeom prst="rect">
            <a:avLst/>
          </a:prstGeom>
        </p:spPr>
        <p:txBody>
          <a:bodyPr vert="horz" wrap="square" lIns="93729" tIns="46865" rIns="93729" bIns="4686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2334342-B6C3-4FAA-86A3-069D55D645B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83210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243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9" tIns="46865" rIns="93729" bIns="4686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54675" y="0"/>
            <a:ext cx="43243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9" tIns="46865" rIns="93729" bIns="4686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9775" y="512763"/>
            <a:ext cx="3419475" cy="256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30325" y="3246438"/>
            <a:ext cx="7318375" cy="307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9" tIns="46865" rIns="93729" bIns="468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 smtClean="0"/>
              <a:t>Cliquez pour modifier les styles du texte du masque</a:t>
            </a:r>
          </a:p>
          <a:p>
            <a:pPr lvl="1"/>
            <a:r>
              <a:rPr lang="fr-CA" noProof="0" smtClean="0"/>
              <a:t>Deuxième niveau</a:t>
            </a:r>
          </a:p>
          <a:p>
            <a:pPr lvl="2"/>
            <a:r>
              <a:rPr lang="fr-CA" noProof="0" smtClean="0"/>
              <a:t>Troisième niveau</a:t>
            </a:r>
          </a:p>
          <a:p>
            <a:pPr lvl="3"/>
            <a:r>
              <a:rPr lang="fr-CA" noProof="0" smtClean="0"/>
              <a:t>Quatrième niveau</a:t>
            </a:r>
          </a:p>
          <a:p>
            <a:pPr lvl="4"/>
            <a:r>
              <a:rPr lang="fr-CA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91288"/>
            <a:ext cx="43243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9" tIns="46865" rIns="93729" bIns="4686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54675" y="6491288"/>
            <a:ext cx="43243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9" tIns="46865" rIns="93729" bIns="4686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294D089-0B41-4F06-BE2C-B4B8DCC8F953}" type="slidenum">
              <a:rPr lang="fr-CA" altLang="zh-TW"/>
              <a:pPr>
                <a:defRPr/>
              </a:pPr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36024767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24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096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668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40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4398" algn="l" defTabSz="9137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275" algn="l" defTabSz="9137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156" algn="l" defTabSz="9137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033" algn="l" defTabSz="9137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A04A86-2B23-4D0B-B2E6-B33628E52E4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94D089-0B41-4F06-BE2C-B4B8DCC8F953}" type="slidenum">
              <a:rPr lang="fr-CA" altLang="zh-TW" smtClean="0"/>
              <a:pPr>
                <a:defRPr/>
              </a:pPr>
              <a:t>10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6232832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94D089-0B41-4F06-BE2C-B4B8DCC8F953}" type="slidenum">
              <a:rPr lang="fr-CA" altLang="zh-TW" smtClean="0"/>
              <a:pPr>
                <a:defRPr/>
              </a:pPr>
              <a:t>11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11250974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94D089-0B41-4F06-BE2C-B4B8DCC8F953}" type="slidenum">
              <a:rPr lang="fr-CA" altLang="zh-TW" smtClean="0"/>
              <a:pPr>
                <a:defRPr/>
              </a:pPr>
              <a:t>12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33566228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94D089-0B41-4F06-BE2C-B4B8DCC8F953}" type="slidenum">
              <a:rPr lang="fr-CA" altLang="zh-TW" smtClean="0"/>
              <a:pPr>
                <a:defRPr/>
              </a:pPr>
              <a:t>13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31715305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94D089-0B41-4F06-BE2C-B4B8DCC8F953}" type="slidenum">
              <a:rPr lang="fr-CA" altLang="zh-TW" smtClean="0"/>
              <a:pPr>
                <a:defRPr/>
              </a:pPr>
              <a:t>14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26361366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94D089-0B41-4F06-BE2C-B4B8DCC8F953}" type="slidenum">
              <a:rPr lang="fr-CA" altLang="zh-TW" smtClean="0"/>
              <a:pPr>
                <a:defRPr/>
              </a:pPr>
              <a:t>15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42508537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94D089-0B41-4F06-BE2C-B4B8DCC8F953}" type="slidenum">
              <a:rPr lang="fr-CA" altLang="zh-TW" smtClean="0"/>
              <a:pPr>
                <a:defRPr/>
              </a:pPr>
              <a:t>16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18559265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94D089-0B41-4F06-BE2C-B4B8DCC8F953}" type="slidenum">
              <a:rPr lang="fr-CA" altLang="zh-TW" smtClean="0"/>
              <a:pPr>
                <a:defRPr/>
              </a:pPr>
              <a:t>17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27373500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94D089-0B41-4F06-BE2C-B4B8DCC8F953}" type="slidenum">
              <a:rPr lang="fr-CA" altLang="zh-TW" smtClean="0"/>
              <a:pPr>
                <a:defRPr/>
              </a:pPr>
              <a:t>18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35837266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94D089-0B41-4F06-BE2C-B4B8DCC8F953}" type="slidenum">
              <a:rPr lang="fr-CA" altLang="zh-TW" smtClean="0"/>
              <a:pPr>
                <a:defRPr/>
              </a:pPr>
              <a:t>2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20241352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94D089-0B41-4F06-BE2C-B4B8DCC8F953}" type="slidenum">
              <a:rPr lang="fr-CA" altLang="zh-TW" smtClean="0"/>
              <a:pPr>
                <a:defRPr/>
              </a:pPr>
              <a:t>20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35080640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94D089-0B41-4F06-BE2C-B4B8DCC8F953}" type="slidenum">
              <a:rPr lang="fr-CA" altLang="zh-TW" smtClean="0"/>
              <a:pPr>
                <a:defRPr/>
              </a:pPr>
              <a:t>21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7913878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94D089-0B41-4F06-BE2C-B4B8DCC8F953}" type="slidenum">
              <a:rPr lang="fr-CA" altLang="zh-TW" smtClean="0"/>
              <a:pPr>
                <a:defRPr/>
              </a:pPr>
              <a:t>22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10742877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94D089-0B41-4F06-BE2C-B4B8DCC8F953}" type="slidenum">
              <a:rPr lang="fr-CA" altLang="zh-TW" smtClean="0"/>
              <a:pPr>
                <a:defRPr/>
              </a:pPr>
              <a:t>23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2748599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94D089-0B41-4F06-BE2C-B4B8DCC8F953}" type="slidenum">
              <a:rPr lang="fr-CA" altLang="zh-TW" smtClean="0"/>
              <a:pPr>
                <a:defRPr/>
              </a:pPr>
              <a:t>3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3082053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20AB97-2AD0-45CD-9C38-7F464A62EF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2D44AA-A8B5-42D5-B283-A0AB2369B46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94D089-0B41-4F06-BE2C-B4B8DCC8F953}" type="slidenum">
              <a:rPr lang="fr-CA" altLang="zh-TW" smtClean="0"/>
              <a:pPr>
                <a:defRPr/>
              </a:pPr>
              <a:t>8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27251865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94D089-0B41-4F06-BE2C-B4B8DCC8F953}" type="slidenum">
              <a:rPr lang="fr-CA" altLang="zh-TW" smtClean="0"/>
              <a:pPr>
                <a:defRPr/>
              </a:pPr>
              <a:t>9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1462136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880" indent="0" algn="ctr">
              <a:buNone/>
              <a:defRPr/>
            </a:lvl2pPr>
            <a:lvl3pPr marL="913758" indent="0" algn="ctr">
              <a:buNone/>
              <a:defRPr/>
            </a:lvl3pPr>
            <a:lvl4pPr marL="1370639" indent="0" algn="ctr">
              <a:buNone/>
              <a:defRPr/>
            </a:lvl4pPr>
            <a:lvl5pPr marL="1827517" indent="0" algn="ctr">
              <a:buNone/>
              <a:defRPr/>
            </a:lvl5pPr>
            <a:lvl6pPr marL="2284398" indent="0" algn="ctr">
              <a:buNone/>
              <a:defRPr/>
            </a:lvl6pPr>
            <a:lvl7pPr marL="2741275" indent="0" algn="ctr">
              <a:buNone/>
              <a:defRPr/>
            </a:lvl7pPr>
            <a:lvl8pPr marL="3198156" indent="0" algn="ctr">
              <a:buNone/>
              <a:defRPr/>
            </a:lvl8pPr>
            <a:lvl9pPr marL="365503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B012F-3377-47B2-8CD8-04CAC7338B45}" type="slidenum">
              <a:rPr lang="fr-CA" altLang="zh-TW"/>
              <a:pPr>
                <a:defRPr/>
              </a:pPr>
              <a:t>‹#›</a:t>
            </a:fld>
            <a:endParaRPr lang="fr-CA" altLang="zh-TW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88571-CF2E-4834-B0D8-90251AEA4F24}" type="slidenum">
              <a:rPr lang="fr-CA" altLang="zh-TW"/>
              <a:pPr>
                <a:defRPr/>
              </a:pPr>
              <a:t>‹#›</a:t>
            </a:fld>
            <a:endParaRPr lang="fr-CA" altLang="zh-TW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CAB5F-B059-46D8-A59B-CCB5139E622A}" type="slidenum">
              <a:rPr lang="fr-CA" altLang="zh-TW"/>
              <a:pPr>
                <a:defRPr/>
              </a:pPr>
              <a:t>‹#›</a:t>
            </a:fld>
            <a:endParaRPr lang="fr-CA" altLang="zh-TW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380BF-E1A0-476C-994C-8ECAC3636246}" type="slidenum">
              <a:rPr lang="fr-CA" altLang="zh-TW"/>
              <a:pPr>
                <a:defRPr/>
              </a:pPr>
              <a:t>‹#›</a:t>
            </a:fld>
            <a:endParaRPr lang="fr-CA" altLang="zh-TW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80" indent="0">
              <a:buNone/>
              <a:defRPr sz="1800"/>
            </a:lvl2pPr>
            <a:lvl3pPr marL="913758" indent="0">
              <a:buNone/>
              <a:defRPr sz="1600"/>
            </a:lvl3pPr>
            <a:lvl4pPr marL="1370639" indent="0">
              <a:buNone/>
              <a:defRPr sz="1400"/>
            </a:lvl4pPr>
            <a:lvl5pPr marL="1827517" indent="0">
              <a:buNone/>
              <a:defRPr sz="1400"/>
            </a:lvl5pPr>
            <a:lvl6pPr marL="2284398" indent="0">
              <a:buNone/>
              <a:defRPr sz="1400"/>
            </a:lvl6pPr>
            <a:lvl7pPr marL="2741275" indent="0">
              <a:buNone/>
              <a:defRPr sz="1400"/>
            </a:lvl7pPr>
            <a:lvl8pPr marL="3198156" indent="0">
              <a:buNone/>
              <a:defRPr sz="1400"/>
            </a:lvl8pPr>
            <a:lvl9pPr marL="365503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41B1D-C812-401D-953D-3E97CC8B9D62}" type="slidenum">
              <a:rPr lang="fr-CA" altLang="zh-TW"/>
              <a:pPr>
                <a:defRPr/>
              </a:pPr>
              <a:t>‹#›</a:t>
            </a:fld>
            <a:endParaRPr lang="fr-CA" altLang="zh-TW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86600-BE25-4D26-9B55-5EB8E5B1A317}" type="slidenum">
              <a:rPr lang="fr-CA" altLang="zh-TW"/>
              <a:pPr>
                <a:defRPr/>
              </a:pPr>
              <a:t>‹#›</a:t>
            </a:fld>
            <a:endParaRPr lang="fr-CA" altLang="zh-TW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0" indent="0">
              <a:buNone/>
              <a:defRPr sz="2000" b="1"/>
            </a:lvl2pPr>
            <a:lvl3pPr marL="913758" indent="0">
              <a:buNone/>
              <a:defRPr sz="1800" b="1"/>
            </a:lvl3pPr>
            <a:lvl4pPr marL="1370639" indent="0">
              <a:buNone/>
              <a:defRPr sz="1600" b="1"/>
            </a:lvl4pPr>
            <a:lvl5pPr marL="1827517" indent="0">
              <a:buNone/>
              <a:defRPr sz="1600" b="1"/>
            </a:lvl5pPr>
            <a:lvl6pPr marL="2284398" indent="0">
              <a:buNone/>
              <a:defRPr sz="1600" b="1"/>
            </a:lvl6pPr>
            <a:lvl7pPr marL="2741275" indent="0">
              <a:buNone/>
              <a:defRPr sz="1600" b="1"/>
            </a:lvl7pPr>
            <a:lvl8pPr marL="3198156" indent="0">
              <a:buNone/>
              <a:defRPr sz="1600" b="1"/>
            </a:lvl8pPr>
            <a:lvl9pPr marL="365503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0" indent="0">
              <a:buNone/>
              <a:defRPr sz="2000" b="1"/>
            </a:lvl2pPr>
            <a:lvl3pPr marL="913758" indent="0">
              <a:buNone/>
              <a:defRPr sz="1800" b="1"/>
            </a:lvl3pPr>
            <a:lvl4pPr marL="1370639" indent="0">
              <a:buNone/>
              <a:defRPr sz="1600" b="1"/>
            </a:lvl4pPr>
            <a:lvl5pPr marL="1827517" indent="0">
              <a:buNone/>
              <a:defRPr sz="1600" b="1"/>
            </a:lvl5pPr>
            <a:lvl6pPr marL="2284398" indent="0">
              <a:buNone/>
              <a:defRPr sz="1600" b="1"/>
            </a:lvl6pPr>
            <a:lvl7pPr marL="2741275" indent="0">
              <a:buNone/>
              <a:defRPr sz="1600" b="1"/>
            </a:lvl7pPr>
            <a:lvl8pPr marL="3198156" indent="0">
              <a:buNone/>
              <a:defRPr sz="1600" b="1"/>
            </a:lvl8pPr>
            <a:lvl9pPr marL="365503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6C872-9C47-4F3A-A68C-91FC5A7330B7}" type="slidenum">
              <a:rPr lang="fr-CA" altLang="zh-TW"/>
              <a:pPr>
                <a:defRPr/>
              </a:pPr>
              <a:t>‹#›</a:t>
            </a:fld>
            <a:endParaRPr lang="fr-CA" altLang="zh-TW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82D4D-BB27-43EB-A893-14D2D668EA6F}" type="slidenum">
              <a:rPr lang="fr-CA" altLang="zh-TW"/>
              <a:pPr>
                <a:defRPr/>
              </a:pPr>
              <a:t>‹#›</a:t>
            </a:fld>
            <a:endParaRPr lang="fr-CA" altLang="zh-TW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4D482-3D2C-476E-900B-E8F24C4F2233}" type="slidenum">
              <a:rPr lang="fr-CA" altLang="zh-TW"/>
              <a:pPr>
                <a:defRPr/>
              </a:pPr>
              <a:t>‹#›</a:t>
            </a:fld>
            <a:endParaRPr lang="fr-CA" altLang="zh-TW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80" indent="0">
              <a:buNone/>
              <a:defRPr sz="1200"/>
            </a:lvl2pPr>
            <a:lvl3pPr marL="913758" indent="0">
              <a:buNone/>
              <a:defRPr sz="1000"/>
            </a:lvl3pPr>
            <a:lvl4pPr marL="1370639" indent="0">
              <a:buNone/>
              <a:defRPr sz="900"/>
            </a:lvl4pPr>
            <a:lvl5pPr marL="1827517" indent="0">
              <a:buNone/>
              <a:defRPr sz="900"/>
            </a:lvl5pPr>
            <a:lvl6pPr marL="2284398" indent="0">
              <a:buNone/>
              <a:defRPr sz="900"/>
            </a:lvl6pPr>
            <a:lvl7pPr marL="2741275" indent="0">
              <a:buNone/>
              <a:defRPr sz="900"/>
            </a:lvl7pPr>
            <a:lvl8pPr marL="3198156" indent="0">
              <a:buNone/>
              <a:defRPr sz="900"/>
            </a:lvl8pPr>
            <a:lvl9pPr marL="365503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DF6EB-4BA0-4993-9659-25ACA6887AD3}" type="slidenum">
              <a:rPr lang="fr-CA" altLang="zh-TW"/>
              <a:pPr>
                <a:defRPr/>
              </a:pPr>
              <a:t>‹#›</a:t>
            </a:fld>
            <a:endParaRPr lang="fr-CA" altLang="zh-TW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80" indent="0">
              <a:buNone/>
              <a:defRPr sz="2800"/>
            </a:lvl2pPr>
            <a:lvl3pPr marL="913758" indent="0">
              <a:buNone/>
              <a:defRPr sz="2400"/>
            </a:lvl3pPr>
            <a:lvl4pPr marL="1370639" indent="0">
              <a:buNone/>
              <a:defRPr sz="2000"/>
            </a:lvl4pPr>
            <a:lvl5pPr marL="1827517" indent="0">
              <a:buNone/>
              <a:defRPr sz="2000"/>
            </a:lvl5pPr>
            <a:lvl6pPr marL="2284398" indent="0">
              <a:buNone/>
              <a:defRPr sz="2000"/>
            </a:lvl6pPr>
            <a:lvl7pPr marL="2741275" indent="0">
              <a:buNone/>
              <a:defRPr sz="2000"/>
            </a:lvl7pPr>
            <a:lvl8pPr marL="3198156" indent="0">
              <a:buNone/>
              <a:defRPr sz="2000"/>
            </a:lvl8pPr>
            <a:lvl9pPr marL="3655033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80" indent="0">
              <a:buNone/>
              <a:defRPr sz="1200"/>
            </a:lvl2pPr>
            <a:lvl3pPr marL="913758" indent="0">
              <a:buNone/>
              <a:defRPr sz="1000"/>
            </a:lvl3pPr>
            <a:lvl4pPr marL="1370639" indent="0">
              <a:buNone/>
              <a:defRPr sz="900"/>
            </a:lvl4pPr>
            <a:lvl5pPr marL="1827517" indent="0">
              <a:buNone/>
              <a:defRPr sz="900"/>
            </a:lvl5pPr>
            <a:lvl6pPr marL="2284398" indent="0">
              <a:buNone/>
              <a:defRPr sz="900"/>
            </a:lvl6pPr>
            <a:lvl7pPr marL="2741275" indent="0">
              <a:buNone/>
              <a:defRPr sz="900"/>
            </a:lvl7pPr>
            <a:lvl8pPr marL="3198156" indent="0">
              <a:buNone/>
              <a:defRPr sz="900"/>
            </a:lvl8pPr>
            <a:lvl9pPr marL="365503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91D23-7D66-4AB7-8034-24D1DA535C32}" type="slidenum">
              <a:rPr lang="fr-CA" altLang="zh-TW"/>
              <a:pPr>
                <a:defRPr/>
              </a:pPr>
              <a:t>‹#›</a:t>
            </a:fld>
            <a:endParaRPr lang="fr-CA" altLang="zh-TW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6" tIns="45688" rIns="91376" bIns="456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zh-TW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zh-TW" smtClean="0"/>
              <a:t>Cliquez pour modifier les styles du texte du masque</a:t>
            </a:r>
          </a:p>
          <a:p>
            <a:pPr lvl="1"/>
            <a:r>
              <a:rPr lang="fr-CA" altLang="zh-TW" smtClean="0"/>
              <a:t>Deuxième niveau</a:t>
            </a:r>
          </a:p>
          <a:p>
            <a:pPr lvl="2"/>
            <a:r>
              <a:rPr lang="fr-CA" altLang="zh-TW" smtClean="0"/>
              <a:t>Troisième niveau</a:t>
            </a:r>
          </a:p>
          <a:p>
            <a:pPr lvl="3"/>
            <a:r>
              <a:rPr lang="fr-CA" altLang="zh-TW" smtClean="0"/>
              <a:t>Quatrième niveau</a:t>
            </a:r>
          </a:p>
          <a:p>
            <a:pPr lvl="4"/>
            <a:r>
              <a:rPr lang="fr-CA" altLang="zh-TW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  <a:ea typeface="新細明體" pitchFamily="18" charset="-120"/>
                <a:cs typeface="Arial" charset="0"/>
              </a:defRPr>
            </a:lvl1pPr>
          </a:lstStyle>
          <a:p>
            <a:pPr>
              <a:defRPr/>
            </a:pPr>
            <a:fld id="{89D221F3-012A-4FB7-BD03-06204225C628}" type="slidenum">
              <a:rPr lang="fr-CA" altLang="zh-TW"/>
              <a:pPr>
                <a:defRPr/>
              </a:pPr>
              <a:t>‹#›</a:t>
            </a:fld>
            <a:endParaRPr lang="fr-CA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688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375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063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751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38138" indent="-338138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38188" indent="-280988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38238" indent="-22383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5438" indent="-223838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2638" indent="-22383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2836" indent="-22843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69716" indent="-22843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6595" indent="-22843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3472" indent="-22843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80" algn="l" defTabSz="913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58" algn="l" defTabSz="913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39" algn="l" defTabSz="913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17" algn="l" defTabSz="913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398" algn="l" defTabSz="913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275" algn="l" defTabSz="913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156" algn="l" defTabSz="913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033" algn="l" defTabSz="913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774825"/>
          </a:xfrm>
        </p:spPr>
        <p:txBody>
          <a:bodyPr/>
          <a:lstStyle/>
          <a:p>
            <a:pPr eaLnBrk="1" hangingPunct="1"/>
            <a:r>
              <a:rPr lang="zh-CN" altLang="en-US" sz="6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從聖經看</a:t>
            </a:r>
            <a:r>
              <a:rPr lang="en-US" altLang="zh-CN" sz="6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CN" sz="6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6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「同</a:t>
            </a:r>
            <a:r>
              <a:rPr lang="zh-CN" altLang="en-US" sz="6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CN" altLang="en-US" sz="6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戀」與</a:t>
            </a:r>
            <a:r>
              <a:rPr lang="zh-CN" altLang="en-US" sz="6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「性解放」</a:t>
            </a:r>
            <a:endParaRPr lang="en-US" sz="60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590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吳羅瑜博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士</a:t>
            </a:r>
            <a:endParaRPr lang="en-US" altLang="zh-TW" sz="40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4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基督工人神學院</a:t>
            </a:r>
            <a:endParaRPr lang="en-US" altLang="zh-TW" sz="40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4000" b="1" dirty="0" smtClean="0">
                <a:solidFill>
                  <a:srgbClr val="002060"/>
                </a:solidFill>
              </a:rPr>
              <a:t>9/13/2014</a:t>
            </a:r>
            <a:endParaRPr lang="en-US" sz="40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956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r>
              <a:rPr lang="en-US" altLang="zh-CN" sz="54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(</a:t>
            </a:r>
            <a:r>
              <a:rPr lang="zh-CN" altLang="en-US" sz="5400" b="1" dirty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  <a:cs typeface="Arial Unicode MS" pitchFamily="34" charset="-120"/>
              </a:rPr>
              <a:t>一般的淫</a:t>
            </a:r>
            <a:r>
              <a:rPr lang="zh-CN" altLang="en-US" sz="5400" b="1" dirty="0" smtClean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  <a:cs typeface="Arial Unicode MS" pitchFamily="34" charset="-120"/>
              </a:rPr>
              <a:t>行</a:t>
            </a:r>
            <a:r>
              <a:rPr lang="en-US" altLang="zh-CN" sz="54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)</a:t>
            </a:r>
            <a:endParaRPr lang="en-US" sz="5400" b="1" dirty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2" y="990600"/>
            <a:ext cx="9144000" cy="586740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ts val="432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TW" altLang="en-US" sz="11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林前</a:t>
            </a:r>
            <a:r>
              <a:rPr lang="en-US" altLang="zh-TW" sz="11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CN" sz="11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6</a:t>
            </a:r>
            <a:r>
              <a:rPr lang="zh-CN" altLang="en-US" sz="110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en-US" altLang="zh-CN" sz="110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17</a:t>
            </a:r>
            <a:r>
              <a:rPr lang="en-US" altLang="zh-TW" sz="110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zh-TW" altLang="en-US" sz="110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但</a:t>
            </a:r>
            <a:r>
              <a:rPr lang="zh-TW" altLang="en-US" sz="11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與主聯合的，便是與主成為一靈</a:t>
            </a:r>
            <a:r>
              <a:rPr lang="zh-TW" altLang="en-US" sz="110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。</a:t>
            </a:r>
            <a:r>
              <a:rPr lang="en-US" altLang="zh-TW" sz="110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18 </a:t>
            </a:r>
            <a:r>
              <a:rPr lang="en-US" altLang="zh-TW" sz="11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zh-TW" altLang="en-US" sz="11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你們要逃避淫行。人所犯的，無論甚麼罪，都在身子以外，惟有行淫的，是得罪自己的身子。 </a:t>
            </a:r>
            <a:r>
              <a:rPr lang="en-US" altLang="zh-TW" sz="11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19 </a:t>
            </a:r>
            <a:r>
              <a:rPr lang="zh-TW" altLang="en-US" sz="11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豈不知你們的身子就是聖靈的殿嗎？這聖靈是從　神而來，住在你們裏頭的；並且你們不是自己的</a:t>
            </a:r>
            <a:r>
              <a:rPr lang="zh-TW" altLang="en-US" sz="110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人。</a:t>
            </a:r>
            <a:r>
              <a:rPr lang="en-US" altLang="zh-TW" sz="110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110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20 </a:t>
            </a:r>
            <a:r>
              <a:rPr lang="zh-TW" altLang="en-US" sz="11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因為你們是重價買來的。所以，要在你們的身子上榮耀　神</a:t>
            </a:r>
            <a:r>
              <a:rPr lang="zh-TW" altLang="en-US" sz="110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。」</a:t>
            </a:r>
            <a:endParaRPr lang="en-US" altLang="zh-TW" sz="11000" b="1" dirty="0" smtClean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marL="0" indent="0">
              <a:lnSpc>
                <a:spcPts val="4320"/>
              </a:lnSpc>
              <a:spcBef>
                <a:spcPts val="600"/>
              </a:spcBef>
              <a:buNone/>
            </a:pPr>
            <a:endParaRPr lang="en-US" altLang="zh-TW" sz="111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Arial Unicode MS" pitchFamily="34" charset="-120"/>
            </a:endParaRPr>
          </a:p>
          <a:p>
            <a:pPr marL="0" indent="0">
              <a:lnSpc>
                <a:spcPts val="4320"/>
              </a:lnSpc>
              <a:spcBef>
                <a:spcPts val="600"/>
              </a:spcBef>
              <a:buNone/>
            </a:pPr>
            <a:endParaRPr lang="en-US" altLang="zh-TW" sz="111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Arial Unicode MS" pitchFamily="34" charset="-120"/>
            </a:endParaRPr>
          </a:p>
          <a:p>
            <a:pPr>
              <a:lnSpc>
                <a:spcPts val="432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sz="11100" dirty="0">
              <a:latin typeface="標楷體" pitchFamily="65" charset="-120"/>
              <a:ea typeface="標楷體" pitchFamily="65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03555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219200"/>
          </a:xfrm>
        </p:spPr>
        <p:txBody>
          <a:bodyPr/>
          <a:lstStyle/>
          <a:p>
            <a:r>
              <a:rPr lang="en-US" altLang="zh-CN" sz="5400" b="1" dirty="0" smtClean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  <a:cs typeface="Arial Unicode MS" pitchFamily="34" charset="-120"/>
              </a:rPr>
              <a:t>(</a:t>
            </a:r>
            <a:r>
              <a:rPr lang="zh-CN" altLang="en-US" sz="5400" b="1" dirty="0" smtClean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  <a:cs typeface="Arial Unicode MS" pitchFamily="34" charset="-120"/>
              </a:rPr>
              <a:t>一</a:t>
            </a:r>
            <a:r>
              <a:rPr lang="zh-CN" altLang="en-US" sz="5400" b="1" dirty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  <a:cs typeface="Arial Unicode MS" pitchFamily="34" charset="-120"/>
              </a:rPr>
              <a:t>般的淫</a:t>
            </a:r>
            <a:r>
              <a:rPr lang="zh-CN" altLang="en-US" sz="5400" b="1" dirty="0" smtClean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  <a:cs typeface="Arial Unicode MS" pitchFamily="34" charset="-120"/>
              </a:rPr>
              <a:t>行</a:t>
            </a:r>
            <a:r>
              <a:rPr lang="en-US" altLang="zh-CN" sz="5400" b="1" dirty="0" smtClean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  <a:cs typeface="Arial Unicode MS" pitchFamily="34" charset="-120"/>
              </a:rPr>
              <a:t>)</a:t>
            </a:r>
            <a:endParaRPr lang="en-US" sz="5400" b="1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>
              <a:lnSpc>
                <a:spcPts val="4400"/>
              </a:lnSpc>
            </a:pPr>
            <a:r>
              <a:rPr lang="en-US" altLang="zh-TW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(</a:t>
            </a:r>
            <a:r>
              <a:rPr lang="zh-CN" altLang="en-US" sz="36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參</a:t>
            </a:r>
            <a:r>
              <a:rPr lang="zh-CN" altLang="en-US" sz="3600" b="1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箴言</a:t>
            </a:r>
            <a:r>
              <a:rPr lang="en-US" altLang="zh-CN" sz="3600" b="1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2:16-19</a:t>
            </a:r>
            <a:r>
              <a:rPr lang="zh-CN" altLang="en-US" sz="36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等有關淫婦與外女的論述；另參</a:t>
            </a:r>
            <a:r>
              <a:rPr lang="zh-CN" altLang="en-US" sz="3600" b="1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林前</a:t>
            </a:r>
            <a:r>
              <a:rPr lang="en-US" altLang="zh-CN" sz="3600" b="1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6:9-10</a:t>
            </a:r>
            <a:r>
              <a:rPr lang="zh-CN" altLang="en-US" sz="4000" b="1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：</a:t>
            </a:r>
            <a:r>
              <a:rPr lang="en-US" altLang="zh-TW" sz="4000" b="1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4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zh-CN" altLang="en-US" sz="4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無論是淫亂的</a:t>
            </a:r>
            <a:r>
              <a:rPr lang="en-US" altLang="zh-CN" sz="4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…</a:t>
            </a:r>
            <a:r>
              <a:rPr lang="zh-CN" altLang="en-US" sz="4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姦淫的</a:t>
            </a:r>
            <a:r>
              <a:rPr lang="en-US" altLang="zh-CN" sz="4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…</a:t>
            </a:r>
            <a:r>
              <a:rPr lang="zh-TW" altLang="en-US" sz="4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都不能承受神的國</a:t>
            </a:r>
            <a:r>
              <a:rPr lang="zh-TW" altLang="en-US" sz="40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。</a:t>
            </a:r>
            <a:r>
              <a:rPr lang="zh-TW" altLang="en-US" sz="40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」</a:t>
            </a:r>
            <a:r>
              <a:rPr lang="en-US" altLang="zh-TW" sz="40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)</a:t>
            </a:r>
            <a:endParaRPr lang="en-US" altLang="zh-TW" sz="4000" b="1" dirty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>
              <a:lnSpc>
                <a:spcPts val="4400"/>
              </a:lnSpc>
            </a:pPr>
            <a:r>
              <a:rPr lang="zh-CN" altLang="en-US" sz="4000" b="1" dirty="0" smtClean="0">
                <a:solidFill>
                  <a:srgbClr val="0033CC"/>
                </a:solidFill>
                <a:latin typeface="新細明體" pitchFamily="18" charset="-120"/>
                <a:ea typeface="新細明體" pitchFamily="18" charset="-120"/>
                <a:cs typeface="Arial Unicode MS" pitchFamily="34" charset="-120"/>
              </a:rPr>
              <a:t>來</a:t>
            </a:r>
            <a:r>
              <a:rPr lang="en-US" altLang="zh-CN" sz="4000" dirty="0" smtClean="0">
                <a:solidFill>
                  <a:srgbClr val="0033CC"/>
                </a:solidFill>
              </a:rPr>
              <a:t>13</a:t>
            </a:r>
            <a:r>
              <a:rPr lang="zh-CN" altLang="en-US" sz="4000" dirty="0" smtClean="0">
                <a:solidFill>
                  <a:srgbClr val="0033CC"/>
                </a:solidFill>
              </a:rPr>
              <a:t>：</a:t>
            </a:r>
            <a:r>
              <a:rPr lang="en-US" altLang="zh-CN" sz="4000" dirty="0" smtClean="0">
                <a:solidFill>
                  <a:srgbClr val="0033CC"/>
                </a:solidFill>
              </a:rPr>
              <a:t>4 </a:t>
            </a:r>
            <a:r>
              <a:rPr lang="en-US" altLang="zh-TW" sz="4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zh-TW" altLang="en-US" sz="40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婚</a:t>
            </a:r>
            <a:r>
              <a:rPr lang="zh-TW" altLang="en-US" sz="4000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姻，人人都當尊重，床也不可污穢；因為苟合行淫的人</a:t>
            </a:r>
            <a:r>
              <a:rPr lang="zh-TW" altLang="en-US" sz="40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4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神</a:t>
            </a:r>
            <a:r>
              <a:rPr lang="zh-TW" altLang="en-US" sz="40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必</a:t>
            </a:r>
            <a:r>
              <a:rPr lang="zh-TW" altLang="en-US" sz="4000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要審判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4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」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80BF-E1A0-476C-994C-8ECAC3636246}" type="slidenum">
              <a:rPr lang="fr-CA" altLang="zh-TW" smtClean="0"/>
              <a:pPr>
                <a:defRPr/>
              </a:pPr>
              <a:t>11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40967050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5000"/>
          </a:xfrm>
        </p:spPr>
        <p:txBody>
          <a:bodyPr>
            <a:noAutofit/>
          </a:bodyPr>
          <a:lstStyle/>
          <a:p>
            <a:pPr marL="914400" indent="-914400" algn="l">
              <a:buFont typeface="+mj-ea"/>
              <a:buAutoNum type="ea1ChtPeriod" startAt="4"/>
            </a:pPr>
            <a:r>
              <a:rPr lang="zh-CN" altLang="en-US" sz="5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聖經是否反對同性戀</a:t>
            </a:r>
            <a:r>
              <a:rPr lang="en-US" altLang="zh-CN" sz="5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CN" altLang="en-US" sz="5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婚姻？</a:t>
            </a:r>
            <a:r>
              <a:rPr lang="en-US" altLang="zh-CN" sz="54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(A)</a:t>
            </a:r>
            <a:endParaRPr lang="en-US" sz="54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66761" cy="4419600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4000" b="1" dirty="0"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A.</a:t>
            </a:r>
            <a:r>
              <a:rPr lang="zh-CN" altLang="en-US" sz="4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有關同性戀的經文</a:t>
            </a:r>
            <a:r>
              <a:rPr lang="en-US" altLang="zh-CN" sz="4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—</a:t>
            </a:r>
            <a:r>
              <a:rPr lang="zh-CN" altLang="en-US" sz="4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舊約</a:t>
            </a:r>
            <a:r>
              <a:rPr lang="en-US" altLang="zh-CN" sz="4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 </a:t>
            </a:r>
            <a:r>
              <a:rPr lang="zh-CN" altLang="en-US" sz="4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（參猶太人解釋）</a:t>
            </a:r>
            <a:endParaRPr lang="en-US" altLang="zh-TW" sz="4000" b="1" dirty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zh-CN" altLang="en-US" sz="4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（</a:t>
            </a:r>
            <a:r>
              <a:rPr lang="en-US" altLang="zh-CN" sz="4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1</a:t>
            </a:r>
            <a:r>
              <a:rPr lang="zh-CN" altLang="en-US" sz="4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）明文的禁止</a:t>
            </a:r>
            <a:endParaRPr lang="en-US" altLang="zh-CN" sz="4000" b="1" dirty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TW" sz="4000" dirty="0"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    </a:t>
            </a:r>
            <a:r>
              <a:rPr lang="en-US" altLang="zh-TW" sz="4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利18:22; 20:13 </a:t>
            </a:r>
            <a:r>
              <a:rPr lang="zh-CN" altLang="en-US" sz="4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籠統</a:t>
            </a:r>
            <a:r>
              <a:rPr lang="zh-CN" altLang="en-US" sz="4000" b="1" dirty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禁止同性的性交</a:t>
            </a:r>
            <a:endParaRPr lang="en-US" altLang="zh-TW" sz="4000" b="1" dirty="0">
              <a:solidFill>
                <a:srgbClr val="7030A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zh-CN" altLang="en-US" sz="4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    申</a:t>
            </a:r>
            <a:r>
              <a:rPr lang="en-US" altLang="zh-CN" sz="4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23</a:t>
            </a:r>
            <a:r>
              <a:rPr lang="zh-CN" altLang="en-US" sz="4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：</a:t>
            </a:r>
            <a:r>
              <a:rPr lang="en-US" altLang="zh-CN" sz="4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17-18</a:t>
            </a:r>
            <a:r>
              <a:rPr lang="zh-CN" altLang="en-US" sz="4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：</a:t>
            </a:r>
            <a:r>
              <a:rPr lang="zh-CN" altLang="en-US" sz="4000" b="1" dirty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禁止</a:t>
            </a:r>
            <a:r>
              <a:rPr lang="en-US" altLang="zh-TW" sz="4000" b="1" dirty="0" err="1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宗教</a:t>
            </a:r>
            <a:r>
              <a:rPr lang="zh-CN" altLang="en-US" sz="4000" b="1" dirty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上</a:t>
            </a:r>
            <a:r>
              <a:rPr lang="en-US" altLang="zh-TW" sz="4000" b="1" dirty="0" err="1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的男</a:t>
            </a:r>
            <a:r>
              <a:rPr lang="zh-CN" altLang="en-US" sz="4000" b="1" dirty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女廟</a:t>
            </a:r>
            <a:r>
              <a:rPr lang="en-US" altLang="zh-TW" sz="4000" b="1" dirty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妓</a:t>
            </a:r>
            <a:endParaRPr lang="en-US" sz="4000" b="1" dirty="0">
              <a:solidFill>
                <a:srgbClr val="7030A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97758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66761" cy="6400800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4400" b="1" dirty="0"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A.</a:t>
            </a:r>
            <a:r>
              <a:rPr lang="zh-CN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有關同性戀的經文</a:t>
            </a:r>
            <a:r>
              <a:rPr lang="en-US" altLang="zh-CN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—</a:t>
            </a:r>
            <a:r>
              <a:rPr lang="zh-CN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舊約</a:t>
            </a:r>
            <a:r>
              <a:rPr lang="en-US" altLang="zh-CN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 </a:t>
            </a:r>
            <a:r>
              <a:rPr lang="zh-CN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（參猶太人解釋）</a:t>
            </a:r>
            <a:endParaRPr lang="en-US" altLang="zh-TW" sz="4400" b="1" dirty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zh-CN" altLang="en-US" sz="4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（</a:t>
            </a:r>
            <a:r>
              <a:rPr lang="en-US" altLang="zh-CN" sz="4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2</a:t>
            </a:r>
            <a:r>
              <a:rPr lang="zh-CN" altLang="en-US" sz="4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）歷史上的事例</a:t>
            </a:r>
            <a:endParaRPr lang="en-US" altLang="zh-TW" sz="4000" b="1" dirty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zh-TW" altLang="en-US" sz="4000" b="1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創</a:t>
            </a:r>
            <a:r>
              <a:rPr lang="en-US" altLang="zh-TW" sz="4000" b="1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19:1-29: </a:t>
            </a:r>
            <a:r>
              <a:rPr lang="zh-TW" altLang="en-US" sz="4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所多瑪、俄摩拉居民</a:t>
            </a:r>
            <a:r>
              <a:rPr lang="zh-CN" altLang="en-US" sz="4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的罪與罰：</a:t>
            </a:r>
            <a:endParaRPr lang="en-US" altLang="zh-TW" sz="4000" b="1" dirty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是</a:t>
            </a:r>
            <a:r>
              <a:rPr lang="zh-TW" altLang="en-US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因沒有善待客旅而遭審判嗎？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zh-TW" altLang="en-US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「</a:t>
            </a:r>
            <a:r>
              <a:rPr lang="zh-TW" altLang="en-US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認識」何解？耶穌為何不直接責備（</a:t>
            </a:r>
            <a:r>
              <a:rPr lang="zh-CN" altLang="en-US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太</a:t>
            </a:r>
            <a:r>
              <a:rPr lang="en-US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11:23-24</a:t>
            </a:r>
            <a:r>
              <a:rPr lang="zh-TW" altLang="en-US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）？參：彼後</a:t>
            </a:r>
            <a:r>
              <a:rPr lang="en-US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2:6-8</a:t>
            </a:r>
            <a:r>
              <a:rPr lang="zh-TW" altLang="en-US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；猶</a:t>
            </a:r>
            <a:r>
              <a:rPr lang="en-US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7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zh-CN" altLang="en-US" sz="4000" b="1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王上</a:t>
            </a:r>
            <a:r>
              <a:rPr lang="en-US" altLang="zh-CN" sz="4000" b="1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14:29;</a:t>
            </a:r>
            <a:r>
              <a:rPr lang="zh-CN" altLang="en-US" sz="4000" b="1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 </a:t>
            </a:r>
            <a:r>
              <a:rPr lang="en-US" altLang="zh-CN" sz="4000" b="1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15:12; 22:46; </a:t>
            </a:r>
            <a:r>
              <a:rPr lang="zh-CN" altLang="en-US" sz="4000" b="1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 王下</a:t>
            </a:r>
            <a:r>
              <a:rPr lang="en-US" altLang="zh-CN" sz="4000" b="1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23:7</a:t>
            </a:r>
            <a:r>
              <a:rPr lang="zh-CN" altLang="en-US" sz="4000" b="1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；伯</a:t>
            </a:r>
            <a:r>
              <a:rPr lang="en-US" altLang="zh-CN" sz="4000" b="1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36:14</a:t>
            </a:r>
            <a:r>
              <a:rPr lang="en-US" altLang="zh-TW" sz="4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男</a:t>
            </a:r>
            <a:r>
              <a:rPr lang="zh-CN" altLang="en-US" sz="4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廟</a:t>
            </a:r>
            <a:r>
              <a:rPr lang="en-US" altLang="zh-TW" sz="4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妓</a:t>
            </a:r>
            <a:r>
              <a:rPr lang="zh-CN" altLang="en-US" sz="4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的流行與廢除</a:t>
            </a:r>
            <a:endParaRPr lang="en-US" altLang="zh-TW" sz="4000" b="1" dirty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06268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5000"/>
          </a:xfrm>
        </p:spPr>
        <p:txBody>
          <a:bodyPr>
            <a:noAutofit/>
          </a:bodyPr>
          <a:lstStyle/>
          <a:p>
            <a:pPr marL="914400" indent="-914400" algn="l">
              <a:buFont typeface="+mj-ea"/>
              <a:buAutoNum type="ea1ChtPeriod" startAt="4"/>
            </a:pPr>
            <a:r>
              <a:rPr lang="zh-CN" altLang="en-US" sz="5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聖經是否反對同性戀</a:t>
            </a:r>
            <a:r>
              <a:rPr lang="en-US" altLang="zh-CN" sz="5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CN" altLang="en-US" sz="5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婚姻？</a:t>
            </a:r>
            <a:r>
              <a:rPr lang="en-US" altLang="zh-CN" sz="54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(B)</a:t>
            </a:r>
            <a:endParaRPr lang="en-US" sz="54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66761" cy="4419600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90000"/>
              </a:lnSpc>
              <a:buNone/>
            </a:pPr>
            <a:r>
              <a:rPr lang="en-US" altLang="zh-CN" sz="4000" b="1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B</a:t>
            </a:r>
            <a:r>
              <a:rPr lang="en-US" altLang="zh-CN" sz="4000" b="1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.</a:t>
            </a:r>
            <a:r>
              <a:rPr lang="en-US" altLang="zh-CN" sz="4000" b="1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zh-CN" altLang="en-US" sz="4000" b="1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有關同性戀的經文</a:t>
            </a:r>
            <a:r>
              <a:rPr lang="en-US" altLang="zh-CN" sz="4000" b="1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—</a:t>
            </a:r>
            <a:r>
              <a:rPr lang="zh-CN" altLang="en-US" sz="4000" b="1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新約</a:t>
            </a:r>
            <a:r>
              <a:rPr lang="en-US" altLang="zh-CN" sz="4000" b="1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 </a:t>
            </a:r>
            <a:endParaRPr lang="en-US" altLang="zh-TW" sz="4000" b="1" dirty="0">
              <a:solidFill>
                <a:srgbClr val="0033CC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zh-TW" altLang="en-US" sz="4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羅</a:t>
            </a:r>
            <a:r>
              <a:rPr lang="en-US" altLang="zh-TW" sz="4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1:18-32</a:t>
            </a:r>
            <a:r>
              <a:rPr lang="zh-TW" altLang="en-US" sz="4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：</a:t>
            </a:r>
            <a:r>
              <a:rPr lang="zh-CN" altLang="en-US" sz="4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是否</a:t>
            </a:r>
            <a:r>
              <a:rPr lang="zh-TW" altLang="en-US" sz="4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只責備「違反</a:t>
            </a:r>
            <a:r>
              <a:rPr lang="zh-CN" altLang="en-US" sz="4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天生</a:t>
            </a:r>
            <a:r>
              <a:rPr lang="zh-TW" altLang="en-US" sz="4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性</a:t>
            </a:r>
            <a:r>
              <a:rPr lang="zh-CN" altLang="en-US" sz="4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傾向</a:t>
            </a:r>
            <a:r>
              <a:rPr lang="zh-TW" altLang="en-US" sz="4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」的同性戀行為？</a:t>
            </a:r>
            <a:r>
              <a:rPr lang="zh-CN" altLang="en-US" sz="4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（參古人所說的逆自然性關係：生育與身體構造的考慮）</a:t>
            </a:r>
            <a:endParaRPr lang="en-US" altLang="zh-TW" sz="40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77873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66761" cy="6400800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150000"/>
              </a:lnSpc>
              <a:buNone/>
            </a:pPr>
            <a:r>
              <a:rPr lang="zh-CN" altLang="en-US" sz="4800" b="1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四。</a:t>
            </a:r>
            <a:r>
              <a:rPr lang="en-US" altLang="zh-CN" sz="4800" b="1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B</a:t>
            </a:r>
            <a:r>
              <a:rPr lang="en-US" altLang="zh-CN" sz="4800" b="1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.</a:t>
            </a:r>
            <a:r>
              <a:rPr lang="en-US" altLang="zh-CN" sz="4800" b="1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zh-CN" altLang="en-US" sz="4800" b="1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有關同性戀的經文</a:t>
            </a:r>
            <a:r>
              <a:rPr lang="en-US" altLang="zh-CN" sz="4800" b="1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—</a:t>
            </a:r>
            <a:r>
              <a:rPr lang="zh-CN" altLang="en-US" sz="4800" b="1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新約</a:t>
            </a:r>
            <a:r>
              <a:rPr lang="en-US" altLang="zh-CN" sz="4800" b="1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 </a:t>
            </a:r>
            <a:endParaRPr lang="en-US" altLang="zh-CN" sz="4800" b="1" dirty="0" smtClean="0">
              <a:solidFill>
                <a:srgbClr val="0033CC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marL="609600" indent="-609600" eaLnBrk="1" hangingPunct="1">
              <a:lnSpc>
                <a:spcPct val="90000"/>
              </a:lnSpc>
              <a:buNone/>
            </a:pPr>
            <a:endParaRPr lang="en-US" altLang="zh-TW" sz="4400" b="1" dirty="0">
              <a:solidFill>
                <a:srgbClr val="0033CC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zh-TW" altLang="en-US" sz="44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林前</a:t>
            </a:r>
            <a:r>
              <a:rPr lang="en-US" altLang="zh-TW" sz="44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6:9</a:t>
            </a:r>
            <a:r>
              <a:rPr lang="zh-TW" altLang="en-US" sz="44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起</a:t>
            </a:r>
            <a:r>
              <a:rPr lang="zh-TW" altLang="en-US" sz="4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；</a:t>
            </a:r>
            <a:r>
              <a:rPr lang="zh-TW" altLang="en-US" sz="44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提前</a:t>
            </a:r>
            <a:r>
              <a:rPr lang="en-US" altLang="zh-TW" sz="44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1:9</a:t>
            </a:r>
            <a:r>
              <a:rPr lang="zh-TW" altLang="en-US" sz="44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起</a:t>
            </a:r>
            <a:r>
              <a:rPr lang="zh-TW" altLang="en-US" sz="4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：</a:t>
            </a:r>
            <a:r>
              <a:rPr lang="zh-CN" altLang="en-US" sz="4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是否只</a:t>
            </a:r>
            <a:r>
              <a:rPr lang="zh-TW" altLang="en-US" sz="4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責備當代以孌童為對象、「沒有愛」的同性戀行為？ </a:t>
            </a:r>
            <a:endParaRPr lang="en-US" altLang="zh-TW" sz="44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4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	</a:t>
            </a:r>
            <a:r>
              <a:rPr lang="zh-TW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留意：</a:t>
            </a:r>
            <a:r>
              <a:rPr lang="zh-CN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字義</a:t>
            </a:r>
            <a:r>
              <a:rPr lang="en-US" altLang="zh-CN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--</a:t>
            </a:r>
            <a:r>
              <a:rPr lang="zh-TW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作孌童的</a:t>
            </a:r>
            <a:r>
              <a:rPr lang="en-US" altLang="zh-TW" sz="4400" b="1" i="1" dirty="0" err="1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malakoi</a:t>
            </a:r>
            <a:r>
              <a:rPr lang="en-US" altLang="zh-TW" sz="4400" b="1" i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 </a:t>
            </a:r>
            <a:r>
              <a:rPr lang="zh-TW" altLang="en-US" sz="44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、親</a:t>
            </a:r>
            <a:r>
              <a:rPr lang="zh-TW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男色的</a:t>
            </a:r>
            <a:r>
              <a:rPr lang="en-US" altLang="zh-TW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 </a:t>
            </a:r>
            <a:r>
              <a:rPr lang="en-US" altLang="zh-TW" sz="4400" b="1" i="1" dirty="0" err="1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arsenokoitai</a:t>
            </a:r>
            <a:r>
              <a:rPr lang="en-US" altLang="zh-TW" sz="44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4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 </a:t>
            </a:r>
            <a:r>
              <a:rPr lang="en-US" altLang="zh-TW" sz="44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 </a:t>
            </a:r>
            <a:r>
              <a:rPr lang="zh-TW" altLang="en-US" sz="44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林</a:t>
            </a:r>
            <a:r>
              <a:rPr lang="zh-TW" altLang="en-US" sz="44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前</a:t>
            </a:r>
            <a:r>
              <a:rPr lang="en-US" altLang="zh-TW" sz="44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6:11</a:t>
            </a:r>
            <a:r>
              <a:rPr lang="zh-TW" altLang="en-US" sz="4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暗示改變</a:t>
            </a:r>
            <a:r>
              <a:rPr lang="zh-CN" altLang="en-US" sz="4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行為</a:t>
            </a:r>
            <a:r>
              <a:rPr lang="zh-TW" altLang="en-US" sz="4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的可能性</a:t>
            </a:r>
            <a:endParaRPr lang="en-US" altLang="zh-TW" sz="44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33754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pPr marL="914400" indent="-914400" algn="l">
              <a:buFont typeface="+mj-ea"/>
              <a:buAutoNum type="ea1ChtPeriod" startAt="5"/>
            </a:pPr>
            <a:r>
              <a:rPr lang="zh-CN" altLang="en-US" sz="5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聖</a:t>
            </a:r>
            <a:r>
              <a:rPr lang="zh-CN" altLang="en-US" sz="54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經論</a:t>
            </a:r>
            <a:r>
              <a:rPr lang="zh-CN" altLang="en-US" sz="5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及「變性」的做法</a:t>
            </a:r>
            <a:endParaRPr lang="en-US" sz="54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1" y="914400"/>
            <a:ext cx="9166761" cy="5943600"/>
          </a:xfrm>
        </p:spPr>
        <p:txBody>
          <a:bodyPr>
            <a:noAutofit/>
          </a:bodyPr>
          <a:lstStyle/>
          <a:p>
            <a:r>
              <a:rPr lang="zh-TW" altLang="en-US" sz="4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</a:t>
            </a:r>
            <a:r>
              <a:rPr lang="en-US" altLang="zh-TW" sz="4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22:5  </a:t>
            </a:r>
            <a:r>
              <a:rPr lang="zh-TW" altLang="en-US" sz="4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zh-TW" altLang="en-US" sz="4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婦女不可穿戴男子所穿戴的，男子也不可穿婦女的衣服，因為這樣行都是耶和華你神所憎惡的。</a:t>
            </a:r>
            <a:r>
              <a:rPr lang="zh-TW" altLang="en-US" sz="4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」</a:t>
            </a:r>
            <a:endParaRPr lang="en-US" altLang="zh-TW" sz="40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r>
              <a:rPr lang="zh-CN" altLang="en-US" sz="4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參創</a:t>
            </a:r>
            <a:r>
              <a:rPr lang="en-US" altLang="zh-CN" sz="4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1:26 </a:t>
            </a:r>
            <a:r>
              <a:rPr lang="en-US" altLang="zh-CN" sz="4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「</a:t>
            </a:r>
            <a:r>
              <a:rPr lang="zh-TW" altLang="en-US" sz="4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神就照自己的形像造人，乃是照他的形像造男造女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。」</a:t>
            </a:r>
            <a:endParaRPr lang="en-US" altLang="zh-TW" sz="40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r>
              <a:rPr lang="zh-CN" altLang="en-US" sz="4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參林前</a:t>
            </a:r>
            <a:r>
              <a:rPr lang="en-US" altLang="zh-CN" sz="4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11:3-15 </a:t>
            </a:r>
            <a:r>
              <a:rPr lang="zh-CN" altLang="en-US" sz="40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論男女之別</a:t>
            </a:r>
            <a:endParaRPr lang="en-US" altLang="zh-CN" sz="4000" b="1" dirty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r>
              <a:rPr lang="zh-CN" altLang="en-US" sz="4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參林前</a:t>
            </a:r>
            <a:r>
              <a:rPr lang="en-US" altLang="zh-CN" sz="4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7:24: </a:t>
            </a:r>
            <a:r>
              <a:rPr lang="en-US" altLang="zh-CN" sz="4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「</a:t>
            </a:r>
            <a:r>
              <a:rPr lang="zh-TW" altLang="en-US" sz="4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弟兄</a:t>
            </a:r>
            <a:r>
              <a:rPr lang="en-US" altLang="zh-TW" sz="4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[</a:t>
            </a:r>
            <a:r>
              <a:rPr lang="zh-CN" altLang="en-US" sz="4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姐妹</a:t>
            </a:r>
            <a:r>
              <a:rPr lang="en-US" altLang="zh-CN" sz="4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]</a:t>
            </a:r>
            <a:r>
              <a:rPr lang="zh-TW" altLang="en-US" sz="4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們，你們各人蒙召的時候是甚麼身分，仍要在神面前守住這身分。」</a:t>
            </a:r>
            <a:endParaRPr lang="en-US" altLang="zh-TW" sz="40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>
              <a:lnSpc>
                <a:spcPts val="3840"/>
              </a:lnSpc>
            </a:pPr>
            <a:endParaRPr lang="en-US" altLang="zh-TW" sz="400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43101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>
            <a:noAutofit/>
          </a:bodyPr>
          <a:lstStyle/>
          <a:p>
            <a:pPr marL="914400" indent="-914400" algn="l">
              <a:buFont typeface="+mj-ea"/>
              <a:buAutoNum type="ea1ChtPeriod" startAt="6"/>
            </a:pPr>
            <a:r>
              <a:rPr lang="zh-CN" altLang="en-US" sz="54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聖</a:t>
            </a:r>
            <a:r>
              <a:rPr lang="zh-CN" altLang="en-US" sz="5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經與社會科學的發現有否衝突？</a:t>
            </a:r>
            <a:endParaRPr lang="en-US" sz="54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1" y="1828800"/>
            <a:ext cx="9166761" cy="5029200"/>
          </a:xfrm>
        </p:spPr>
        <p:txBody>
          <a:bodyPr>
            <a:noAutofit/>
          </a:bodyPr>
          <a:lstStyle/>
          <a:p>
            <a:pPr marL="514350" indent="-514350">
              <a:buAutoNum type="alphaUcPeriod"/>
            </a:pPr>
            <a:r>
              <a:rPr lang="zh-TW" altLang="en-US" sz="4400" b="1" u="sng" dirty="0">
                <a:solidFill>
                  <a:srgbClr val="0033CC"/>
                </a:solidFill>
                <a:latin typeface="+mn-ea"/>
              </a:rPr>
              <a:t>婚前性行為</a:t>
            </a:r>
            <a:r>
              <a:rPr lang="zh-CN" altLang="en-US" sz="4400" b="1" u="sng" dirty="0">
                <a:solidFill>
                  <a:srgbClr val="0033CC"/>
                </a:solidFill>
                <a:latin typeface="+mn-ea"/>
              </a:rPr>
              <a:t>與濫交</a:t>
            </a:r>
            <a:r>
              <a:rPr lang="zh-TW" altLang="en-US" sz="4400" b="1" u="sng" dirty="0">
                <a:solidFill>
                  <a:srgbClr val="0033CC"/>
                </a:solidFill>
                <a:latin typeface="+mn-ea"/>
              </a:rPr>
              <a:t>的問題</a:t>
            </a:r>
            <a:endParaRPr lang="en-US" altLang="zh-TW" sz="4400" b="1" u="sng" dirty="0">
              <a:solidFill>
                <a:srgbClr val="0033CC"/>
              </a:solidFill>
              <a:latin typeface="+mn-ea"/>
            </a:endParaRPr>
          </a:p>
          <a:p>
            <a:pPr marL="1143000" lvl="1" indent="-742950">
              <a:buFont typeface="+mj-lt"/>
              <a:buAutoNum type="arabicParenR"/>
            </a:pPr>
            <a:r>
              <a:rPr lang="zh-TW" altLang="en-US" sz="3600" dirty="0" smtClean="0">
                <a:solidFill>
                  <a:srgbClr val="00206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男</a:t>
            </a:r>
            <a:r>
              <a:rPr lang="zh-TW" altLang="en-US" sz="3600" dirty="0">
                <a:solidFill>
                  <a:srgbClr val="00206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性：</a:t>
            </a:r>
            <a:r>
              <a:rPr lang="zh-TW" altLang="en-US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較可能藉說謊、灌醉、用毒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品         強</a:t>
            </a:r>
            <a:r>
              <a:rPr lang="zh-TW" altLang="en-US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使女伴同意性交；</a:t>
            </a:r>
            <a:endParaRPr lang="en-US" altLang="zh-TW" sz="36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marL="400050" lvl="1" indent="0">
              <a:buNone/>
            </a:pPr>
            <a:r>
              <a:rPr lang="zh-TW" altLang="en-US" sz="3600" dirty="0" smtClean="0">
                <a:solidFill>
                  <a:srgbClr val="00206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女</a:t>
            </a:r>
            <a:r>
              <a:rPr lang="zh-TW" altLang="en-US" sz="3600" dirty="0">
                <a:solidFill>
                  <a:srgbClr val="00206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性：</a:t>
            </a:r>
            <a:r>
              <a:rPr lang="zh-TW" altLang="en-US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較可能強調委身作為性交的基礎</a:t>
            </a:r>
            <a:endParaRPr lang="en-US" altLang="zh-TW" sz="36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marL="1143000" lvl="1" indent="-742950">
              <a:buFont typeface="+mj-lt"/>
              <a:buAutoNum type="arabicParenR" startAt="2"/>
            </a:pPr>
            <a:r>
              <a:rPr lang="zh-CN" altLang="en-US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濫</a:t>
            </a:r>
            <a:r>
              <a:rPr lang="zh-CN" altLang="en-US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交可能招致性病，抗生素不是萬靈藥</a:t>
            </a:r>
            <a:endParaRPr lang="en-US" altLang="zh-TW" sz="36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marL="1143000" lvl="1" indent="-742950">
              <a:buFont typeface="+mj-lt"/>
              <a:buAutoNum type="arabicParenR" startAt="2"/>
            </a:pPr>
            <a:r>
              <a:rPr lang="zh-TW" altLang="en-US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從</a:t>
            </a:r>
            <a:r>
              <a:rPr lang="zh-TW" altLang="en-US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腦內分泌的作用看來，性濫交</a:t>
            </a:r>
            <a:r>
              <a:rPr lang="zh-CN" altLang="en-US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會使女性降低判斷性伴侶的能力，使男性感情冷漠</a:t>
            </a:r>
            <a:endParaRPr lang="en-US" altLang="zh-CN" sz="36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>
              <a:lnSpc>
                <a:spcPts val="3840"/>
              </a:lnSpc>
            </a:pPr>
            <a:endParaRPr lang="en-US" altLang="zh-TW" sz="400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45877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66761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4800" b="1" u="sng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六</a:t>
            </a:r>
            <a:r>
              <a:rPr lang="en-US" altLang="zh-CN" sz="4800" b="1" u="sng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.</a:t>
            </a:r>
            <a:r>
              <a:rPr lang="en-US" altLang="zh-TW" sz="4400" b="1" u="sng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B</a:t>
            </a:r>
            <a:r>
              <a:rPr lang="en-US" altLang="zh-TW" sz="4400" b="1" u="sng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. </a:t>
            </a:r>
            <a:r>
              <a:rPr lang="zh-TW" altLang="en-US" sz="4400" b="1" u="sng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同居</a:t>
            </a:r>
            <a:r>
              <a:rPr lang="zh-CN" altLang="en-US" sz="4400" b="1" u="sng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不會</a:t>
            </a:r>
            <a:r>
              <a:rPr lang="zh-TW" altLang="en-US" sz="4400" b="1" u="sng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帶來更好的婚</a:t>
            </a:r>
            <a:r>
              <a:rPr lang="zh-TW" altLang="en-US" sz="4400" b="1" u="sng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姻</a:t>
            </a:r>
            <a:endParaRPr lang="en-US" altLang="zh-TW" sz="4400" b="1" u="sng" dirty="0" smtClean="0">
              <a:solidFill>
                <a:srgbClr val="0033CC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zh-TW" altLang="en-US" sz="4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男</a:t>
            </a:r>
            <a:r>
              <a:rPr lang="zh-TW" altLang="en-US" sz="4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女若在婚前已同居，婚後離異的可能性增加；</a:t>
            </a:r>
            <a:endParaRPr lang="en-US" altLang="zh-TW" sz="40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zh-TW" altLang="en-US" sz="4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曾</a:t>
            </a:r>
            <a:r>
              <a:rPr lang="zh-TW" altLang="en-US" sz="4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與不同異性多次同居者，可預料將來與異性關係多會失敗；</a:t>
            </a:r>
            <a:endParaRPr lang="en-US" altLang="zh-TW" sz="40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zh-TW" altLang="en-US" sz="4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同</a:t>
            </a:r>
            <a:r>
              <a:rPr lang="zh-TW" altLang="en-US" sz="4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居會削弱人對委身重要性的看法，並損害社會的倫理</a:t>
            </a:r>
            <a:endParaRPr lang="en-US" altLang="zh-TW" sz="40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zh-TW" altLang="en-US" sz="4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同</a:t>
            </a:r>
            <a:r>
              <a:rPr lang="zh-TW" altLang="en-US" sz="4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居對兒女往往產生極大打擊：較可能遭性侵犯及暴力對待</a:t>
            </a:r>
            <a:endParaRPr lang="en-US" altLang="zh-TW" sz="40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>
              <a:lnSpc>
                <a:spcPts val="3840"/>
              </a:lnSpc>
            </a:pPr>
            <a:endParaRPr lang="en-US" altLang="zh-TW" sz="400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20567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4294967295"/>
          </p:nvPr>
        </p:nvSpPr>
        <p:spPr>
          <a:xfrm>
            <a:off x="0" y="76200"/>
            <a:ext cx="9144000" cy="6781800"/>
          </a:xfrm>
        </p:spPr>
        <p:txBody>
          <a:bodyPr/>
          <a:lstStyle/>
          <a:p>
            <a:pPr marL="1350963" indent="-1350963">
              <a:buNone/>
            </a:pPr>
            <a:r>
              <a:rPr lang="zh-CN" altLang="en-US" sz="4400" b="1" u="sng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六</a:t>
            </a:r>
            <a:r>
              <a:rPr lang="en-US" altLang="zh-CN" sz="4400" b="1" u="sng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.C</a:t>
            </a:r>
            <a:r>
              <a:rPr lang="en-US" altLang="zh-TW" sz="4400" b="1" u="sng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. </a:t>
            </a:r>
            <a:r>
              <a:rPr lang="zh-TW" altLang="en-US" sz="4400" b="1" u="sng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同性戀生活方式對當事人</a:t>
            </a:r>
            <a:r>
              <a:rPr lang="zh-CN" altLang="en-US" sz="4400" b="1" u="sng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sz="4400" b="1" u="sng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害    </a:t>
            </a:r>
            <a:r>
              <a:rPr lang="zh-CN" altLang="en-US" sz="4400" b="1" u="sng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處</a:t>
            </a:r>
            <a:endParaRPr lang="en-US" altLang="zh-TW" sz="4400" b="1" u="sng" dirty="0">
              <a:solidFill>
                <a:srgbClr val="0033CC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zh-TW" altLang="en-US" sz="4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性交與生活方式：短暫伴侶、性伴多、性交方式異常、暴力事件多</a:t>
            </a:r>
            <a:endParaRPr lang="en-US" altLang="zh-TW" sz="40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arenR"/>
            </a:pPr>
            <a:r>
              <a:rPr lang="zh-TW" altLang="en-US" sz="4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肉身的疾病：性病、肝炎、</a:t>
            </a:r>
            <a:r>
              <a:rPr lang="en-US" altLang="zh-TW" sz="4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HIV/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愛滋病、肛癌。平均壽命比異性戀者縮短幾十年。</a:t>
            </a:r>
            <a:endParaRPr lang="en-US" altLang="zh-TW" sz="40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arenR"/>
            </a:pPr>
            <a:r>
              <a:rPr lang="zh-TW" altLang="en-US" sz="4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心理的問題：多數傾向有失眠、焦慮、頭痛、腸胃病、噩夢、醉酒、飲食失調、憂鬱症等由心理引起的問題。自殺率比一般人高出數倍。</a:t>
            </a:r>
            <a:endParaRPr lang="en-US" sz="40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marL="514350" indent="-514350" eaLnBrk="1" hangingPunct="1">
              <a:lnSpc>
                <a:spcPct val="80000"/>
              </a:lnSpc>
              <a:buNone/>
            </a:pPr>
            <a:endParaRPr lang="en-US" altLang="zh-TW" sz="2600" u="sng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None/>
            </a:pPr>
            <a:endParaRPr lang="en-US" altLang="zh-TW" sz="2600" b="1" dirty="0" smtClean="0"/>
          </a:p>
          <a:p>
            <a:pPr marL="514350" indent="-514350" eaLnBrk="1" hangingPunct="1">
              <a:lnSpc>
                <a:spcPct val="80000"/>
              </a:lnSpc>
              <a:buFontTx/>
              <a:buNone/>
            </a:pPr>
            <a:endParaRPr lang="en-US" sz="2600" dirty="0" smtClean="0"/>
          </a:p>
          <a:p>
            <a:pPr marL="514350" indent="-514350" eaLnBrk="1" hangingPunct="1">
              <a:lnSpc>
                <a:spcPct val="80000"/>
              </a:lnSpc>
              <a:buFontTx/>
              <a:buNone/>
            </a:pPr>
            <a:endParaRPr lang="en-US" sz="2600" dirty="0" smtClean="0"/>
          </a:p>
          <a:p>
            <a:pPr marL="514350" indent="-514350" eaLnBrk="1" hangingPunct="1">
              <a:lnSpc>
                <a:spcPct val="80000"/>
              </a:lnSpc>
              <a:buFontTx/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0677907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/>
          <a:lstStyle/>
          <a:p>
            <a:r>
              <a:rPr lang="zh-CN" altLang="en-US" sz="54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大綱</a:t>
            </a:r>
            <a:endParaRPr lang="en-US" sz="54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742950" indent="-742950">
              <a:spcBef>
                <a:spcPts val="1200"/>
              </a:spcBef>
              <a:buFont typeface="+mj-ea"/>
              <a:buAutoNum type="ea1ChtPeriod"/>
            </a:pPr>
            <a:r>
              <a:rPr lang="zh-CN" altLang="en-US" sz="40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傳統福音派基本的看法</a:t>
            </a:r>
            <a:endParaRPr lang="en-US" altLang="zh-CN" sz="4000" b="1" dirty="0" smtClean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marL="742950" indent="-742950">
              <a:spcBef>
                <a:spcPts val="1200"/>
              </a:spcBef>
              <a:buFont typeface="+mj-ea"/>
              <a:buAutoNum type="ea1ChtPeriod"/>
            </a:pPr>
            <a:r>
              <a:rPr lang="zh-TW" altLang="en-US" sz="40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聖經</a:t>
            </a:r>
            <a:r>
              <a:rPr lang="zh-CN" altLang="en-US" sz="40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論婚姻</a:t>
            </a:r>
            <a:r>
              <a:rPr lang="zh-TW" altLang="en-US" sz="40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的教導</a:t>
            </a:r>
            <a:r>
              <a:rPr lang="en-US" altLang="zh-TW" sz="40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 </a:t>
            </a:r>
            <a:endParaRPr lang="en-US" sz="4000" b="1" dirty="0" smtClean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marL="1606868" lvl="2" indent="-742950">
              <a:spcBef>
                <a:spcPts val="1200"/>
              </a:spcBef>
              <a:buFont typeface="+mj-lt"/>
              <a:buAutoNum type="alphaUcPeriod"/>
            </a:pPr>
            <a:r>
              <a:rPr lang="zh-TW" altLang="en-US" sz="4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從男女的被造看性與婚姻的原意</a:t>
            </a:r>
            <a:endParaRPr lang="en-US" altLang="zh-TW" sz="4000" b="1" dirty="0" smtClean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marL="1606868" lvl="2" indent="-742950">
              <a:spcBef>
                <a:spcPts val="1200"/>
              </a:spcBef>
              <a:buFont typeface="+mj-lt"/>
              <a:buAutoNum type="alphaUcPeriod"/>
            </a:pPr>
            <a:r>
              <a:rPr lang="zh-CN" altLang="en-US" sz="4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從耶穌的話（太</a:t>
            </a:r>
            <a:r>
              <a:rPr lang="en-US" altLang="zh-CN" sz="4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19</a:t>
            </a:r>
            <a:r>
              <a:rPr lang="zh-CN" altLang="en-US" sz="4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：</a:t>
            </a:r>
            <a:r>
              <a:rPr lang="en-US" altLang="zh-CN" sz="4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9-12</a:t>
            </a:r>
            <a:r>
              <a:rPr lang="zh-CN" altLang="en-US" sz="4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）看性與婚姻</a:t>
            </a:r>
            <a:endParaRPr lang="en-US" altLang="zh-CN" sz="4000" b="1" dirty="0" smtClean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marL="1606868" lvl="2" indent="-742950">
              <a:spcBef>
                <a:spcPts val="1200"/>
              </a:spcBef>
              <a:buFont typeface="+mj-lt"/>
              <a:buAutoNum type="alphaUcPeriod"/>
            </a:pPr>
            <a:r>
              <a:rPr lang="zh-TW" altLang="en-US" sz="4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從聖經的重要比方看神對婚姻的旨意</a:t>
            </a:r>
            <a:endParaRPr lang="en-US" altLang="zh-TW" sz="4000" b="1" dirty="0" smtClean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70499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9131490" cy="6858000"/>
          </a:xfrm>
        </p:spPr>
        <p:txBody>
          <a:bodyPr>
            <a:normAutofit fontScale="70000" lnSpcReduction="20000"/>
          </a:bodyPr>
          <a:lstStyle/>
          <a:p>
            <a:pPr marL="1433513" indent="-1433513">
              <a:buNone/>
            </a:pPr>
            <a:r>
              <a:rPr lang="zh-CN" altLang="en-US" sz="6300" b="1" u="sng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六</a:t>
            </a:r>
            <a:r>
              <a:rPr lang="en-US" altLang="zh-CN" sz="6300" b="1" u="sng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. </a:t>
            </a:r>
            <a:r>
              <a:rPr lang="en-US" sz="6300" b="1" u="sng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D.</a:t>
            </a:r>
            <a:r>
              <a:rPr lang="zh-TW" altLang="en-US" sz="6300" b="1" u="sng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同性</a:t>
            </a:r>
            <a:r>
              <a:rPr lang="zh-CN" altLang="en-US" sz="6300" b="1" u="sng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伴侶</a:t>
            </a:r>
            <a:r>
              <a:rPr lang="en-US" altLang="zh-CN" sz="6300" b="1" u="sng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/</a:t>
            </a:r>
            <a:r>
              <a:rPr lang="zh-CN" altLang="en-US" sz="6300" b="1" u="sng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婚姻對受牽連者的</a:t>
            </a:r>
            <a:r>
              <a:rPr lang="zh-TW" altLang="en-US" sz="6300" b="1" u="sng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害</a:t>
            </a:r>
            <a:r>
              <a:rPr lang="zh-CN" altLang="en-US" sz="6300" b="1" u="sng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處</a:t>
            </a:r>
            <a:endParaRPr lang="en-US" altLang="zh-CN" sz="6300" b="1" u="sng" dirty="0" smtClean="0">
              <a:solidFill>
                <a:srgbClr val="0033CC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>
              <a:buNone/>
            </a:pPr>
            <a:endParaRPr lang="en-US" altLang="zh-CN" sz="5700" b="1" u="sng" dirty="0" smtClean="0">
              <a:solidFill>
                <a:srgbClr val="0033CC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marL="514350" indent="-514350">
              <a:lnSpc>
                <a:spcPts val="3240"/>
              </a:lnSpc>
              <a:buFont typeface="+mj-lt"/>
              <a:buAutoNum type="arabicParenR"/>
            </a:pPr>
            <a:r>
              <a:rPr lang="zh-TW" altLang="en-US" sz="57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同性戀者對家人</a:t>
            </a:r>
            <a:r>
              <a:rPr lang="en-US" sz="57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(</a:t>
            </a:r>
            <a:r>
              <a:rPr lang="zh-TW" altLang="en-US" sz="57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成年人</a:t>
            </a:r>
            <a:r>
              <a:rPr lang="en-US" sz="57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)</a:t>
            </a:r>
            <a:r>
              <a:rPr lang="zh-TW" altLang="en-US" sz="57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的影響：</a:t>
            </a:r>
            <a:endParaRPr lang="en-US" sz="57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marL="800100" lvl="2" indent="0">
              <a:lnSpc>
                <a:spcPts val="3240"/>
              </a:lnSpc>
              <a:buNone/>
            </a:pPr>
            <a:r>
              <a:rPr lang="zh-TW" altLang="en-US" sz="46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已與異性結婚而在婚外有同性戀行為</a:t>
            </a:r>
            <a:r>
              <a:rPr lang="zh-CN" altLang="en-US" sz="46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，最後與同性伴侶結合</a:t>
            </a:r>
            <a:r>
              <a:rPr lang="zh-TW" altLang="en-US" sz="46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，等於破壞婚約、破壞家庭</a:t>
            </a:r>
            <a:r>
              <a:rPr lang="en-US" sz="46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 </a:t>
            </a:r>
          </a:p>
          <a:p>
            <a:pPr marL="514350" indent="-514350">
              <a:lnSpc>
                <a:spcPts val="3240"/>
              </a:lnSpc>
              <a:buFont typeface="+mj-lt"/>
              <a:buAutoNum type="arabicParenR"/>
            </a:pPr>
            <a:r>
              <a:rPr lang="zh-TW" altLang="en-US" sz="57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同性戀者對兒女被領養兒童的影響：</a:t>
            </a:r>
            <a:endParaRPr lang="en-US" sz="57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marL="804863" lvl="1" indent="-404813">
              <a:lnSpc>
                <a:spcPts val="3240"/>
              </a:lnSpc>
              <a:buNone/>
            </a:pPr>
            <a:r>
              <a:rPr lang="en-US" altLang="zh-TW" sz="46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	</a:t>
            </a:r>
            <a:r>
              <a:rPr lang="zh-TW" altLang="en-US" sz="46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缺乏另一性別的模範與互動</a:t>
            </a:r>
            <a:r>
              <a:rPr lang="en-US" altLang="zh-TW" sz="46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—</a:t>
            </a:r>
            <a:r>
              <a:rPr lang="zh-TW" altLang="en-US" sz="46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有損健康成長</a:t>
            </a:r>
            <a:endParaRPr lang="en-US" altLang="zh-CN" sz="4600" b="1" dirty="0" smtClean="0">
              <a:solidFill>
                <a:srgbClr val="7030A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marL="804863" lvl="1" indent="-404813">
              <a:lnSpc>
                <a:spcPts val="3240"/>
              </a:lnSpc>
              <a:buNone/>
            </a:pPr>
            <a:r>
              <a:rPr lang="en-US" sz="4600" b="1" dirty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 </a:t>
            </a:r>
            <a:r>
              <a:rPr lang="en-US" sz="46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   (</a:t>
            </a:r>
            <a:r>
              <a:rPr lang="zh-CN" altLang="en-US" sz="46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見</a:t>
            </a:r>
            <a:r>
              <a:rPr lang="en-US" altLang="zh-CN" sz="46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Mark </a:t>
            </a:r>
            <a:r>
              <a:rPr lang="en-US" altLang="zh-CN" sz="4600" b="1" dirty="0" err="1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Regnerus</a:t>
            </a:r>
            <a:r>
              <a:rPr lang="en-US" altLang="zh-CN" sz="46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, Douglas Allen </a:t>
            </a:r>
            <a:r>
              <a:rPr lang="zh-CN" altLang="en-US" sz="46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的研究）</a:t>
            </a:r>
            <a:endParaRPr lang="en-US" altLang="zh-CN" sz="4600" b="1" dirty="0" smtClean="0">
              <a:solidFill>
                <a:srgbClr val="7030A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marL="804863" lvl="1" indent="-404813">
              <a:lnSpc>
                <a:spcPts val="3240"/>
              </a:lnSpc>
              <a:buNone/>
            </a:pPr>
            <a:r>
              <a:rPr lang="en-US" altLang="zh-TW" sz="46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	</a:t>
            </a:r>
            <a:r>
              <a:rPr lang="zh-TW" altLang="en-US" sz="46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同性戀者對領養孩童性侵犯的問題</a:t>
            </a:r>
            <a:r>
              <a:rPr lang="en-US" sz="46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 </a:t>
            </a:r>
          </a:p>
          <a:p>
            <a:pPr marL="514350" indent="-514350">
              <a:lnSpc>
                <a:spcPts val="3240"/>
              </a:lnSpc>
              <a:buFont typeface="+mj-lt"/>
              <a:buAutoNum type="arabicParenR"/>
            </a:pPr>
            <a:r>
              <a:rPr lang="zh-CN" altLang="en-US" sz="57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同</a:t>
            </a:r>
            <a:r>
              <a:rPr lang="zh-TW" altLang="en-US" sz="57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性</a:t>
            </a:r>
            <a:r>
              <a:rPr lang="zh-CN" altLang="en-US" sz="57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婚姻中常有的婚外性</a:t>
            </a:r>
            <a:r>
              <a:rPr lang="zh-TW" altLang="en-US" sz="57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濫交容易傳播疾病（如愛滋病），</a:t>
            </a:r>
            <a:r>
              <a:rPr lang="zh-CN" altLang="en-US" sz="57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危害配偶及性交對象</a:t>
            </a:r>
            <a:endParaRPr lang="en-US" sz="57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89950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zh-CN" altLang="en-US" sz="4400" b="1" u="sng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六</a:t>
            </a:r>
            <a:r>
              <a:rPr lang="en-US" altLang="zh-CN" sz="4400" b="1" u="sng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. </a:t>
            </a:r>
            <a:r>
              <a:rPr lang="en-US" altLang="zh-CN" sz="4400" b="1" u="sng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E</a:t>
            </a:r>
            <a:r>
              <a:rPr lang="en-US" altLang="zh-TW" sz="4400" b="1" u="sng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.</a:t>
            </a:r>
            <a:r>
              <a:rPr lang="zh-TW" altLang="en-US" sz="4400" b="1" u="sng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同性</a:t>
            </a:r>
            <a:r>
              <a:rPr lang="zh-CN" altLang="en-US" sz="4400" b="1" u="sng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伴侶</a:t>
            </a:r>
            <a:r>
              <a:rPr lang="en-US" altLang="zh-CN" sz="4400" b="1" u="sng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/</a:t>
            </a:r>
            <a:r>
              <a:rPr lang="zh-CN" altLang="en-US" sz="4400" b="1" u="sng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婚姻對社會的影響</a:t>
            </a:r>
            <a:endParaRPr lang="en-US" altLang="zh-CN" sz="4400" b="1" u="sng" dirty="0" smtClean="0">
              <a:solidFill>
                <a:srgbClr val="0033CC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marL="514350" indent="-514350">
              <a:buFont typeface="+mj-lt"/>
              <a:buAutoNum type="arabicParenR"/>
            </a:pPr>
            <a:r>
              <a:rPr lang="zh-CN" altLang="en-US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對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人類</a:t>
            </a:r>
            <a:r>
              <a:rPr lang="zh-CN" altLang="en-US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肉身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生存</a:t>
            </a:r>
            <a:r>
              <a:rPr lang="zh-CN" altLang="en-US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的損害</a:t>
            </a:r>
            <a:endParaRPr lang="en-US" sz="36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marL="514350" indent="-514350">
              <a:buFont typeface="+mj-lt"/>
              <a:buAutoNum type="arabicParenR"/>
            </a:pPr>
            <a:r>
              <a:rPr lang="zh-TW" altLang="en-US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對他人</a:t>
            </a:r>
            <a:r>
              <a:rPr lang="zh-CN" altLang="en-US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及政府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的經濟損失</a:t>
            </a:r>
            <a:endParaRPr lang="en-US" sz="36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marL="514350" indent="-514350">
              <a:buFont typeface="+mj-lt"/>
              <a:buAutoNum type="arabicParenR"/>
            </a:pPr>
            <a:r>
              <a:rPr lang="zh-TW" altLang="en-US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同性戀運動者</a:t>
            </a:r>
            <a:r>
              <a:rPr lang="zh-CN" altLang="en-US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不只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要求同性婚姻合法化</a:t>
            </a:r>
            <a:r>
              <a:rPr lang="zh-CN" altLang="en-US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，最終是要使社會不能有任何反對同性戀之聲</a:t>
            </a:r>
            <a:r>
              <a:rPr lang="en-US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 </a:t>
            </a:r>
          </a:p>
          <a:p>
            <a:pPr lvl="2"/>
            <a:r>
              <a:rPr lang="zh-TW" altLang="en-US" sz="3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就業</a:t>
            </a:r>
            <a:r>
              <a:rPr lang="en-US" sz="3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   </a:t>
            </a:r>
          </a:p>
          <a:p>
            <a:pPr lvl="2"/>
            <a:r>
              <a:rPr lang="zh-TW" altLang="en-US" sz="3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同性婚姻；不只二人的婚姻；降低結婚年齡</a:t>
            </a:r>
            <a:endParaRPr lang="en-US" sz="3000" b="1" dirty="0" smtClean="0">
              <a:solidFill>
                <a:srgbClr val="7030A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lvl="2"/>
            <a:r>
              <a:rPr lang="zh-TW" altLang="en-US" sz="3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領養</a:t>
            </a:r>
            <a:endParaRPr lang="en-US" sz="3000" b="1" dirty="0" smtClean="0">
              <a:solidFill>
                <a:srgbClr val="7030A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lvl="2"/>
            <a:r>
              <a:rPr lang="zh-TW" altLang="en-US" sz="3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教育 </a:t>
            </a:r>
            <a:r>
              <a:rPr lang="zh-CN" altLang="en-US" sz="3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（如</a:t>
            </a:r>
            <a:r>
              <a:rPr lang="en-US" altLang="zh-CN" sz="3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SB48</a:t>
            </a:r>
            <a:r>
              <a:rPr lang="zh-CN" altLang="en-US" sz="3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提案）</a:t>
            </a:r>
            <a:endParaRPr lang="en-US" altLang="zh-TW" sz="3000" b="1" dirty="0" smtClean="0">
              <a:solidFill>
                <a:srgbClr val="7030A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lvl="2"/>
            <a:r>
              <a:rPr lang="zh-TW" altLang="en-US" sz="3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學</a:t>
            </a:r>
            <a:r>
              <a:rPr lang="zh-TW" sz="3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術協</a:t>
            </a:r>
            <a:r>
              <a:rPr lang="zh-TW" altLang="en-US" sz="3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會</a:t>
            </a:r>
            <a:r>
              <a:rPr lang="zh-CN" altLang="en-US" sz="3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，心理輔導 </a:t>
            </a:r>
            <a:r>
              <a:rPr lang="en-US" altLang="zh-CN" sz="3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(</a:t>
            </a:r>
            <a:r>
              <a:rPr lang="zh-CN" altLang="en-US" sz="3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如</a:t>
            </a:r>
            <a:r>
              <a:rPr lang="en-US" altLang="zh-CN" sz="3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SB1172</a:t>
            </a:r>
            <a:r>
              <a:rPr lang="zh-CN" altLang="en-US" sz="3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提案</a:t>
            </a:r>
            <a:r>
              <a:rPr lang="en-US" altLang="zh-CN" sz="3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)</a:t>
            </a:r>
            <a:endParaRPr lang="en-US" sz="3000" b="1" dirty="0" smtClean="0">
              <a:solidFill>
                <a:srgbClr val="7030A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lvl="2"/>
            <a:r>
              <a:rPr lang="zh-TW" altLang="en-US" sz="3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各樣活動： 俱樂部，運動會，童軍，選美</a:t>
            </a:r>
            <a:endParaRPr lang="en-US" altLang="zh-TW" sz="3000" b="1" dirty="0" smtClean="0">
              <a:solidFill>
                <a:srgbClr val="7030A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lvl="2"/>
            <a:r>
              <a:rPr lang="zh-TW" altLang="en-US" sz="3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法律： 仇恨案</a:t>
            </a:r>
            <a:r>
              <a:rPr lang="en-US" sz="3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，</a:t>
            </a:r>
            <a:r>
              <a:rPr lang="zh-TW" altLang="en-US" sz="3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歧視</a:t>
            </a:r>
            <a:endParaRPr lang="en-US" sz="2200" u="sng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19774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220200" cy="6126163"/>
          </a:xfrm>
        </p:spPr>
        <p:txBody>
          <a:bodyPr>
            <a:normAutofit fontScale="92500"/>
          </a:bodyPr>
          <a:lstStyle/>
          <a:p>
            <a:pPr marL="1255713" indent="-1255713">
              <a:buNone/>
            </a:pPr>
            <a:r>
              <a:rPr lang="zh-CN" altLang="en-US" sz="4300" b="1" u="sng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六</a:t>
            </a:r>
            <a:r>
              <a:rPr lang="en-US" altLang="zh-CN" sz="4300" b="1" u="sng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. </a:t>
            </a:r>
            <a:r>
              <a:rPr lang="en-US" altLang="zh-CN" sz="4300" b="1" u="sng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F</a:t>
            </a:r>
            <a:r>
              <a:rPr lang="en-US" altLang="zh-TW" sz="4300" b="1" u="sng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.</a:t>
            </a:r>
            <a:r>
              <a:rPr lang="zh-CN" altLang="en-US" sz="4400" b="1" u="sng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變性手術不能解決性別取向的紊亂</a:t>
            </a:r>
            <a:endParaRPr lang="en-US" altLang="zh-CN" sz="4400" b="1" u="sng" dirty="0" smtClean="0">
              <a:solidFill>
                <a:srgbClr val="0033CC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marL="1200150" lvl="1" indent="-742950">
              <a:buFont typeface="+mj-lt"/>
              <a:buAutoNum type="arabicParenR"/>
            </a:pPr>
            <a:r>
              <a:rPr lang="zh-CN" altLang="en-US" sz="4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對成年人</a:t>
            </a:r>
            <a:endParaRPr lang="en-US" altLang="zh-CN" sz="40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marL="1200150" lvl="1" indent="-742950">
              <a:buFont typeface="+mj-lt"/>
              <a:buAutoNum type="arabicParenR"/>
            </a:pPr>
            <a:r>
              <a:rPr lang="zh-CN" altLang="en-US" sz="4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對天生男性器官不顯而年幼時動了變性手術者</a:t>
            </a:r>
            <a:endParaRPr lang="en-US" altLang="zh-CN" sz="40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marL="857250" lvl="2" indent="0">
              <a:buNone/>
            </a:pPr>
            <a:r>
              <a:rPr lang="en-US" altLang="zh-TW" sz="3600" b="1" dirty="0" smtClean="0">
                <a:solidFill>
                  <a:srgbClr val="7030A0"/>
                </a:solidFill>
                <a:latin typeface="Aerial"/>
                <a:ea typeface="標楷體" panose="03000509000000000000" pitchFamily="65" charset="-120"/>
                <a:cs typeface="Arial Unicode MS" pitchFamily="34" charset="-120"/>
              </a:rPr>
              <a:t>(</a:t>
            </a:r>
            <a:r>
              <a:rPr lang="zh-CN" altLang="en-US" sz="3600" b="1" dirty="0" smtClean="0">
                <a:solidFill>
                  <a:srgbClr val="7030A0"/>
                </a:solidFill>
                <a:latin typeface="Aerial"/>
                <a:ea typeface="標楷體" panose="03000509000000000000" pitchFamily="65" charset="-120"/>
                <a:cs typeface="Arial Unicode MS" pitchFamily="34" charset="-120"/>
              </a:rPr>
              <a:t>見</a:t>
            </a:r>
            <a:r>
              <a:rPr lang="en-US" altLang="zh-CN" sz="3600" b="1" dirty="0" smtClean="0">
                <a:solidFill>
                  <a:srgbClr val="7030A0"/>
                </a:solidFill>
                <a:latin typeface="Aerial"/>
                <a:ea typeface="+mn-ea"/>
                <a:cs typeface="Arial Unicode MS" pitchFamily="34" charset="-120"/>
              </a:rPr>
              <a:t>Paul McHugh</a:t>
            </a:r>
            <a:r>
              <a:rPr lang="zh-CN" altLang="en-US" sz="3600" b="1" dirty="0" smtClean="0">
                <a:solidFill>
                  <a:srgbClr val="7030A0"/>
                </a:solidFill>
                <a:latin typeface="Aerial"/>
                <a:ea typeface="標楷體" panose="03000509000000000000" pitchFamily="65" charset="-120"/>
                <a:cs typeface="Arial Unicode MS" pitchFamily="34" charset="-120"/>
              </a:rPr>
              <a:t>及</a:t>
            </a:r>
            <a:r>
              <a:rPr lang="en-US" altLang="zh-CN" sz="3600" b="1" dirty="0" smtClean="0">
                <a:solidFill>
                  <a:srgbClr val="7030A0"/>
                </a:solidFill>
                <a:latin typeface="Aerial"/>
                <a:ea typeface="標楷體" panose="03000509000000000000" pitchFamily="65" charset="-120"/>
                <a:cs typeface="Arial Unicode MS" pitchFamily="34" charset="-120"/>
              </a:rPr>
              <a:t>Mark </a:t>
            </a:r>
            <a:r>
              <a:rPr lang="en-US" altLang="zh-CN" sz="3600" b="1" dirty="0" err="1" smtClean="0">
                <a:solidFill>
                  <a:srgbClr val="7030A0"/>
                </a:solidFill>
                <a:latin typeface="Aerial"/>
                <a:ea typeface="標楷體" panose="03000509000000000000" pitchFamily="65" charset="-120"/>
                <a:cs typeface="Arial Unicode MS" pitchFamily="34" charset="-120"/>
              </a:rPr>
              <a:t>Yarhouse</a:t>
            </a:r>
            <a:r>
              <a:rPr lang="en-US" altLang="zh-CN" sz="3600" b="1" dirty="0" smtClean="0">
                <a:solidFill>
                  <a:srgbClr val="7030A0"/>
                </a:solidFill>
                <a:latin typeface="Aerial"/>
                <a:ea typeface="標楷體" panose="03000509000000000000" pitchFamily="65" charset="-120"/>
                <a:cs typeface="Arial Unicode MS" pitchFamily="34" charset="-120"/>
              </a:rPr>
              <a:t> </a:t>
            </a:r>
            <a:r>
              <a:rPr lang="zh-CN" altLang="en-US" sz="3600" b="1" dirty="0" smtClean="0">
                <a:solidFill>
                  <a:srgbClr val="7030A0"/>
                </a:solidFill>
                <a:latin typeface="Aerial"/>
                <a:ea typeface="標楷體" panose="03000509000000000000" pitchFamily="65" charset="-120"/>
                <a:cs typeface="Arial Unicode MS" pitchFamily="34" charset="-120"/>
              </a:rPr>
              <a:t>報</a:t>
            </a:r>
            <a:r>
              <a:rPr lang="zh-CN" altLang="en-US" sz="3600" b="1" dirty="0" smtClean="0">
                <a:solidFill>
                  <a:srgbClr val="7030A0"/>
                </a:solidFill>
                <a:latin typeface="Aerial"/>
                <a:ea typeface="標楷體" panose="03000509000000000000" pitchFamily="65" charset="-120"/>
                <a:cs typeface="Arial Unicode MS" pitchFamily="34" charset="-120"/>
              </a:rPr>
              <a:t>道）</a:t>
            </a:r>
            <a:endParaRPr lang="en-US" altLang="zh-TW" sz="3600" b="1" dirty="0">
              <a:solidFill>
                <a:srgbClr val="7030A0"/>
              </a:solidFill>
              <a:latin typeface="Aerial"/>
              <a:ea typeface="標楷體" panose="03000509000000000000" pitchFamily="65" charset="-120"/>
              <a:cs typeface="Arial Unicode MS" pitchFamily="34" charset="-120"/>
            </a:endParaRPr>
          </a:p>
          <a:p>
            <a:pPr>
              <a:buNone/>
            </a:pPr>
            <a:r>
              <a:rPr lang="zh-CN" altLang="en-US" sz="4400" b="1" u="sng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六</a:t>
            </a:r>
            <a:r>
              <a:rPr lang="en-US" altLang="zh-CN" sz="4400" b="1" u="sng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. </a:t>
            </a:r>
            <a:r>
              <a:rPr lang="en-US" altLang="zh-CN" sz="4400" b="1" u="sng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G</a:t>
            </a:r>
            <a:r>
              <a:rPr lang="en-US" altLang="zh-TW" sz="4400" b="1" u="sng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.</a:t>
            </a:r>
            <a:r>
              <a:rPr lang="zh-TW" altLang="en-US" sz="4400" b="1" u="sng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傳統家庭的好處</a:t>
            </a:r>
            <a:r>
              <a:rPr lang="zh-TW" altLang="en-US" sz="4400" b="1" u="sng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endParaRPr lang="en-US" altLang="zh-TW" sz="4400" b="1" u="sng" dirty="0" smtClean="0">
              <a:solidFill>
                <a:srgbClr val="0033CC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1200150" lvl="1" indent="-742950">
              <a:buFont typeface="+mj-lt"/>
              <a:buAutoNum type="arabicParenR"/>
            </a:pPr>
            <a:r>
              <a:rPr lang="zh-TW" altLang="en-US" sz="39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對夫妻、子女</a:t>
            </a:r>
            <a:r>
              <a:rPr lang="en-US" sz="39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  (</a:t>
            </a:r>
            <a:r>
              <a:rPr lang="zh-TW" altLang="en-US" sz="39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經濟、嬰兒健康、教育、犯案率</a:t>
            </a:r>
            <a:r>
              <a:rPr lang="en-US" sz="39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)</a:t>
            </a:r>
          </a:p>
          <a:p>
            <a:pPr marL="1200150" lvl="1" indent="-742950">
              <a:buFont typeface="+mj-lt"/>
              <a:buAutoNum type="arabicParenR"/>
            </a:pPr>
            <a:r>
              <a:rPr lang="en-US" sz="39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 </a:t>
            </a:r>
            <a:r>
              <a:rPr lang="zh-TW" altLang="en-US" sz="39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對社會、文化</a:t>
            </a:r>
            <a:endParaRPr lang="en-US" sz="39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8351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marL="742950" indent="-742950">
              <a:buFont typeface="+mj-ea"/>
              <a:buAutoNum type="ea1ChtPeriod" startAt="7"/>
            </a:pPr>
            <a:r>
              <a:rPr lang="zh-CN" altLang="en-US" sz="54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持福音信仰者應有的結論</a:t>
            </a:r>
            <a:endParaRPr lang="en-US" sz="54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4400" b="1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維持傳統一男一女的婚姻觀是正確的</a:t>
            </a:r>
            <a:r>
              <a:rPr lang="zh-CN" altLang="en-US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</a:t>
            </a:r>
            <a:r>
              <a:rPr lang="zh-CN" altLang="en-US" sz="4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因為：</a:t>
            </a:r>
            <a:endParaRPr lang="en-US" altLang="zh-CN" sz="40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lvl="1">
              <a:buNone/>
            </a:pPr>
            <a:r>
              <a:rPr lang="en-US" altLang="zh-CN" sz="36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1</a:t>
            </a:r>
            <a:r>
              <a:rPr lang="zh-CN" altLang="en-US" sz="36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）這是聖經的婚姻觀</a:t>
            </a:r>
            <a:endParaRPr lang="en-US" altLang="zh-CN" sz="3600" b="1" dirty="0" smtClean="0">
              <a:solidFill>
                <a:srgbClr val="7030A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lvl="1">
              <a:buNone/>
            </a:pPr>
            <a:r>
              <a:rPr lang="en-US" altLang="zh-CN" sz="36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2</a:t>
            </a:r>
            <a:r>
              <a:rPr lang="zh-CN" altLang="en-US" sz="36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）這符合基督教的神觀：</a:t>
            </a:r>
            <a:endParaRPr lang="en-US" altLang="zh-CN" sz="3600" b="1" dirty="0" smtClean="0">
              <a:solidFill>
                <a:srgbClr val="7030A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lvl="3">
              <a:buFont typeface="Wingdings" pitchFamily="2" charset="2"/>
              <a:buChar char="v"/>
            </a:pPr>
            <a:r>
              <a:rPr lang="zh-CN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神的全知</a:t>
            </a:r>
            <a:endParaRPr lang="en-US" altLang="zh-CN" sz="32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lvl="3">
              <a:buFont typeface="Wingdings" pitchFamily="2" charset="2"/>
              <a:buChar char="v"/>
            </a:pPr>
            <a:r>
              <a:rPr lang="zh-CN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神的慈愛</a:t>
            </a:r>
            <a:endParaRPr lang="en-US" altLang="zh-CN" sz="32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lvl="3">
              <a:buFont typeface="Wingdings" pitchFamily="2" charset="2"/>
              <a:buChar char="v"/>
            </a:pPr>
            <a:r>
              <a:rPr lang="zh-CN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神的全能</a:t>
            </a:r>
            <a:endParaRPr lang="en-US" altLang="zh-CN" sz="32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lvl="1">
              <a:buNone/>
            </a:pPr>
            <a:r>
              <a:rPr lang="en-US" altLang="zh-CN" sz="36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3</a:t>
            </a:r>
            <a:r>
              <a:rPr lang="zh-CN" altLang="en-US" sz="36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）這符合社會科學一些嚴謹研究的發現</a:t>
            </a:r>
            <a:endParaRPr lang="en-US" altLang="zh-CN" sz="3600" b="1" dirty="0" smtClean="0">
              <a:solidFill>
                <a:srgbClr val="7030A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lvl="1">
              <a:buNone/>
            </a:pPr>
            <a:r>
              <a:rPr lang="en-US" altLang="zh-CN" sz="36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4</a:t>
            </a:r>
            <a:r>
              <a:rPr lang="zh-CN" altLang="en-US" sz="36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）這符合歷來相信聖經者的體驗</a:t>
            </a:r>
            <a:endParaRPr lang="en-US" altLang="zh-CN" sz="3600" b="1" dirty="0" smtClean="0">
              <a:solidFill>
                <a:srgbClr val="7030A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algn="ctr">
              <a:buNone/>
            </a:pPr>
            <a:endParaRPr lang="en-US" altLang="zh-CN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6457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/>
          <a:lstStyle/>
          <a:p>
            <a:r>
              <a:rPr lang="zh-CN" altLang="en-US" sz="54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大綱</a:t>
            </a:r>
            <a:endParaRPr lang="en-US" sz="54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806768" indent="-742950">
              <a:spcBef>
                <a:spcPts val="1200"/>
              </a:spcBef>
              <a:buFont typeface="+mj-ea"/>
              <a:buAutoNum type="ea1ChtPeriod" startAt="3"/>
            </a:pPr>
            <a:r>
              <a:rPr lang="zh-CN" altLang="en-US" sz="40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聖經如何論及婚姻之外的異性性行為？</a:t>
            </a:r>
            <a:endParaRPr lang="en-US" altLang="zh-CN" sz="4000" b="1" dirty="0" smtClean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marL="806768" indent="-742950">
              <a:spcBef>
                <a:spcPts val="1200"/>
              </a:spcBef>
              <a:buFont typeface="+mj-ea"/>
              <a:buAutoNum type="ea1ChtPeriod" startAt="3"/>
            </a:pPr>
            <a:r>
              <a:rPr lang="zh-CN" altLang="en-US" sz="40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聖經是否反對同性戀</a:t>
            </a:r>
            <a:r>
              <a:rPr lang="en-US" altLang="zh-CN" sz="40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/</a:t>
            </a:r>
            <a:r>
              <a:rPr lang="zh-CN" altLang="en-US" sz="40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婚姻？</a:t>
            </a:r>
            <a:endParaRPr lang="en-US" altLang="zh-CN" sz="4000" b="1" dirty="0" smtClean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marL="806768" indent="-742950">
              <a:spcBef>
                <a:spcPts val="1200"/>
              </a:spcBef>
              <a:buFont typeface="+mj-ea"/>
              <a:buAutoNum type="ea1ChtPeriod" startAt="3"/>
            </a:pPr>
            <a:r>
              <a:rPr lang="zh-CN" altLang="en-US" sz="40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聖經有否論及「變性」的做法？</a:t>
            </a:r>
            <a:endParaRPr lang="en-US" altLang="zh-TW" sz="4000" b="1" dirty="0" smtClean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marL="806768" indent="-742950">
              <a:spcBef>
                <a:spcPts val="1200"/>
              </a:spcBef>
              <a:buFont typeface="+mj-ea"/>
              <a:buAutoNum type="ea1ChtPeriod" startAt="3"/>
            </a:pPr>
            <a:r>
              <a:rPr lang="zh-CN" altLang="en-US" sz="40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聖經與社會科學的發現有否衝突？</a:t>
            </a:r>
            <a:endParaRPr lang="en-US" altLang="zh-CN" sz="4000" b="1" dirty="0" smtClean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marL="806768" indent="-742950">
              <a:spcBef>
                <a:spcPts val="1200"/>
              </a:spcBef>
              <a:buFont typeface="+mj-ea"/>
              <a:buAutoNum type="ea1ChtPeriod" startAt="3"/>
            </a:pPr>
            <a:r>
              <a:rPr lang="zh-CN" altLang="en-US" sz="40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結論</a:t>
            </a:r>
            <a:r>
              <a:rPr lang="en-US" sz="40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  </a:t>
            </a:r>
            <a:endParaRPr lang="en-US" sz="4000" b="1" dirty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03611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-11875" y="0"/>
            <a:ext cx="9144000" cy="1143000"/>
          </a:xfrm>
        </p:spPr>
        <p:txBody>
          <a:bodyPr/>
          <a:lstStyle/>
          <a:p>
            <a:pPr marL="742950" indent="-742950">
              <a:spcBef>
                <a:spcPts val="1200"/>
              </a:spcBef>
              <a:buFont typeface="+mj-ea"/>
              <a:buAutoNum type="ea1ChtPeriod"/>
            </a:pPr>
            <a:r>
              <a:rPr lang="zh-CN" altLang="en-US" sz="5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傳統福音派基本的看法</a:t>
            </a:r>
            <a:endParaRPr lang="en-US" altLang="zh-CN" sz="54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en-US" sz="4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聖經本身是神的話語、無誤之啟示</a:t>
            </a:r>
            <a:endParaRPr lang="en-US" altLang="zh-TW" sz="4000" b="1" dirty="0" smtClean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en-US" sz="4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聖經</a:t>
            </a:r>
            <a:r>
              <a:rPr lang="zh-CN" altLang="en-US" sz="4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記載了神設立婚姻的原意</a:t>
            </a:r>
            <a:endParaRPr lang="en-US" altLang="zh-CN" sz="4000" b="1" dirty="0" smtClean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zh-CN" altLang="en-US" sz="4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聖經顯示了神對</a:t>
            </a:r>
            <a:r>
              <a:rPr lang="zh-CN" altLang="en-US" sz="4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性亂象的譴</a:t>
            </a:r>
            <a:r>
              <a:rPr lang="zh-CN" altLang="en-US" sz="4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責</a:t>
            </a:r>
            <a:endParaRPr lang="en-US" altLang="zh-CN" sz="4000" b="1" dirty="0" smtClean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zh-CN" altLang="en-US" sz="4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聖經顯示了神</a:t>
            </a:r>
            <a:r>
              <a:rPr lang="zh-CN" altLang="en-US" sz="4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對</a:t>
            </a:r>
            <a:r>
              <a:rPr lang="zh-CN" altLang="en-US" sz="4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同性戀行為的譴</a:t>
            </a:r>
            <a:r>
              <a:rPr lang="zh-CN" altLang="en-US" sz="4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責</a:t>
            </a:r>
            <a:endParaRPr lang="en-US" altLang="zh-CN" sz="4000" b="1" dirty="0" smtClean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4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個別基督徒與整體教會應按照神的心意行事為人</a:t>
            </a:r>
            <a:endParaRPr lang="en-US" altLang="zh-CN" sz="4000" b="1" dirty="0" smtClean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4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教會領袖有必要教導神的旨意</a:t>
            </a:r>
            <a:endParaRPr lang="en-US" sz="4000" b="1" dirty="0" smtClean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20066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9144000" cy="868363"/>
          </a:xfrm>
        </p:spPr>
        <p:txBody>
          <a:bodyPr/>
          <a:lstStyle/>
          <a:p>
            <a:pPr marL="914400" indent="-914400" eaLnBrk="1" hangingPunct="1">
              <a:buFont typeface="+mj-ea"/>
              <a:buAutoNum type="ea1ChtPeriod" startAt="2"/>
            </a:pPr>
            <a:r>
              <a:rPr lang="zh-TW" altLang="en-US" sz="5400" b="1" u="sng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</a:t>
            </a:r>
            <a:r>
              <a:rPr lang="zh-CN" altLang="en-US" sz="5400" b="1" u="sng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論婚姻</a:t>
            </a:r>
            <a:r>
              <a:rPr lang="zh-TW" altLang="en-US" sz="5400" b="1" u="sng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的教導</a:t>
            </a:r>
            <a:r>
              <a:rPr lang="zh-CN" altLang="en-US" sz="5400" b="1" u="sng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CN" sz="5400" b="1" u="sng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CN" altLang="en-US" sz="5400" b="1" u="sng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en-US" altLang="zh-CN" sz="5400" b="1" u="sng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sz="5400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40000" lnSpcReduction="20000"/>
          </a:bodyPr>
          <a:lstStyle/>
          <a:p>
            <a:pPr marL="514350" indent="-514350" eaLnBrk="1" hangingPunct="1">
              <a:lnSpc>
                <a:spcPct val="90000"/>
              </a:lnSpc>
              <a:buFontTx/>
              <a:buNone/>
            </a:pPr>
            <a:r>
              <a:rPr lang="zh-TW" altLang="en-US" sz="3000" dirty="0" smtClean="0"/>
              <a:t> </a:t>
            </a:r>
            <a:endParaRPr lang="en-US" altLang="zh-TW" sz="3000" dirty="0" smtClean="0"/>
          </a:p>
          <a:p>
            <a:pPr marL="514350" indent="-514350" eaLnBrk="1" hangingPunct="1">
              <a:lnSpc>
                <a:spcPct val="120000"/>
              </a:lnSpc>
              <a:buFontTx/>
              <a:buNone/>
            </a:pPr>
            <a:r>
              <a:rPr lang="en-US" altLang="zh-CN" sz="6500" b="1" dirty="0" smtClean="0"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A. </a:t>
            </a:r>
            <a:r>
              <a:rPr lang="zh-TW" altLang="en-US" sz="9300" b="1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從男女的被造（創</a:t>
            </a:r>
            <a:r>
              <a:rPr lang="en-US" sz="9300" b="1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1-2</a:t>
            </a:r>
            <a:r>
              <a:rPr lang="zh-TW" altLang="en-US" sz="9300" b="1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）看性與婚姻的原意</a:t>
            </a:r>
            <a:endParaRPr lang="en-US" altLang="zh-TW" sz="9300" b="1" dirty="0" smtClean="0">
              <a:solidFill>
                <a:srgbClr val="0033CC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TW" altLang="en-US" sz="8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創</a:t>
            </a:r>
            <a:r>
              <a:rPr lang="en-US" sz="8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 1</a:t>
            </a:r>
            <a:r>
              <a:rPr lang="zh-TW" altLang="en-US" sz="8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：</a:t>
            </a:r>
            <a:r>
              <a:rPr lang="en-US" sz="8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26-28</a:t>
            </a:r>
            <a:r>
              <a:rPr lang="en-US" altLang="zh-TW" sz="8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—</a:t>
            </a:r>
            <a:r>
              <a:rPr lang="zh-TW" altLang="en-US" sz="8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男女都有神的形象，同樣尊貴</a:t>
            </a:r>
            <a:r>
              <a:rPr lang="en-US" sz="8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(equality)</a:t>
            </a:r>
            <a:r>
              <a:rPr lang="zh-TW" altLang="en-US" sz="8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；生養兒女是神對人原先計劃一部分</a:t>
            </a:r>
            <a:endParaRPr lang="en-US" altLang="zh-TW" sz="80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TW" altLang="en-US" sz="8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創</a:t>
            </a:r>
            <a:r>
              <a:rPr lang="en-US" sz="8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 2:18-25</a:t>
            </a:r>
            <a:r>
              <a:rPr lang="en-US" altLang="zh-TW" sz="8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—</a:t>
            </a:r>
            <a:r>
              <a:rPr lang="zh-TW" altLang="en-US" sz="8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男女兩性互補</a:t>
            </a:r>
            <a:r>
              <a:rPr lang="en-US" sz="8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(complementary) </a:t>
            </a:r>
            <a:r>
              <a:rPr lang="zh-TW" altLang="en-US" sz="8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。</a:t>
            </a:r>
            <a:endParaRPr lang="en-US" altLang="zh-TW" sz="80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US" sz="1800" b="1" dirty="0" smtClean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marL="1543050" lvl="2" indent="-742950" eaLnBrk="1" hangingPunct="1">
              <a:lnSpc>
                <a:spcPct val="120000"/>
              </a:lnSpc>
              <a:buFont typeface="+mj-lt"/>
              <a:buAutoNum type="arabicParenR"/>
            </a:pPr>
            <a:r>
              <a:rPr lang="zh-TW" altLang="en-US" sz="7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人需要人間伴侶</a:t>
            </a:r>
            <a:r>
              <a:rPr lang="en-US" altLang="zh-TW" sz="7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—</a:t>
            </a:r>
            <a:r>
              <a:rPr lang="zh-TW" altLang="en-US" sz="7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「那人獨居不好」</a:t>
            </a:r>
            <a:r>
              <a:rPr lang="en-US" sz="7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(2:18)</a:t>
            </a:r>
          </a:p>
          <a:p>
            <a:pPr marL="800100" lvl="2" indent="0" eaLnBrk="1" hangingPunct="1">
              <a:lnSpc>
                <a:spcPct val="120000"/>
              </a:lnSpc>
              <a:buNone/>
            </a:pPr>
            <a:r>
              <a:rPr lang="en-US" sz="7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                               </a:t>
            </a:r>
            <a:r>
              <a:rPr lang="en-US" altLang="zh-TW" sz="7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—</a:t>
            </a:r>
            <a:r>
              <a:rPr lang="zh-TW" altLang="en-US" sz="7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走獸、雀鳥都不能成為配偶</a:t>
            </a:r>
            <a:r>
              <a:rPr lang="en-US" sz="7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 (20)</a:t>
            </a:r>
          </a:p>
          <a:p>
            <a:pPr marL="1714500" lvl="2" indent="-914400" eaLnBrk="1" hangingPunct="1">
              <a:lnSpc>
                <a:spcPct val="120000"/>
              </a:lnSpc>
              <a:buFont typeface="+mj-lt"/>
              <a:buAutoNum type="arabicParenR" startAt="2"/>
            </a:pPr>
            <a:r>
              <a:rPr lang="zh-TW" altLang="en-US" sz="7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神為人的需要有所預備</a:t>
            </a:r>
            <a:r>
              <a:rPr lang="en-US" altLang="zh-TW" sz="7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—</a:t>
            </a:r>
          </a:p>
          <a:p>
            <a:pPr marL="800100" lvl="2" indent="0" eaLnBrk="1" hangingPunct="1">
              <a:lnSpc>
                <a:spcPct val="120000"/>
              </a:lnSpc>
              <a:buNone/>
            </a:pPr>
            <a:r>
              <a:rPr lang="en-US" altLang="zh-TW" sz="7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		</a:t>
            </a:r>
            <a:r>
              <a:rPr lang="zh-TW" altLang="en-US" sz="7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「造成女人」、領到跟前</a:t>
            </a:r>
            <a:r>
              <a:rPr lang="en-US" sz="7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(22)</a:t>
            </a:r>
          </a:p>
          <a:p>
            <a:pPr marL="1714500" lvl="2" indent="-914400" eaLnBrk="1" hangingPunct="1">
              <a:lnSpc>
                <a:spcPct val="120000"/>
              </a:lnSpc>
              <a:buFont typeface="+mj-lt"/>
              <a:buAutoNum type="arabicParenR" startAt="3"/>
            </a:pPr>
            <a:r>
              <a:rPr lang="zh-TW" altLang="en-US" sz="7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理想中的配偶會彼此欣賞、坦誠相待</a:t>
            </a:r>
            <a:r>
              <a:rPr lang="en-US" sz="7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(23</a:t>
            </a:r>
            <a:r>
              <a:rPr lang="zh-TW" altLang="en-US" sz="7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sz="70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</a:t>
            </a:r>
            <a:r>
              <a:rPr lang="en-US" sz="7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5)</a:t>
            </a:r>
            <a:endParaRPr lang="en-US" sz="3500" b="1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514350" indent="-514350" eaLnBrk="1" hangingPunct="1">
              <a:lnSpc>
                <a:spcPct val="90000"/>
              </a:lnSpc>
            </a:pPr>
            <a:endParaRPr lang="en-US" sz="3800" b="1" dirty="0" smtClean="0"/>
          </a:p>
        </p:txBody>
      </p:sp>
    </p:spTree>
    <p:extLst>
      <p:ext uri="{BB962C8B-B14F-4D97-AF65-F5344CB8AC3E}">
        <p14:creationId xmlns:p14="http://schemas.microsoft.com/office/powerpoint/2010/main" val="16969782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68363"/>
          </a:xfrm>
        </p:spPr>
        <p:txBody>
          <a:bodyPr/>
          <a:lstStyle/>
          <a:p>
            <a:pPr marL="914400" indent="-914400" eaLnBrk="1" hangingPunct="1">
              <a:buFont typeface="+mj-ea"/>
              <a:buAutoNum type="ea1ChtPeriod" startAt="2"/>
            </a:pPr>
            <a:r>
              <a:rPr lang="zh-TW" altLang="en-US" sz="5400" b="1" u="sng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</a:t>
            </a:r>
            <a:r>
              <a:rPr lang="zh-CN" altLang="en-US" sz="5400" b="1" u="sng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論婚姻</a:t>
            </a:r>
            <a:r>
              <a:rPr lang="zh-TW" altLang="en-US" sz="5400" b="1" u="sng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的教導</a:t>
            </a:r>
            <a:r>
              <a:rPr lang="en-US" altLang="zh-TW" sz="5400" b="1" u="sng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(A</a:t>
            </a:r>
            <a:r>
              <a:rPr lang="zh-CN" altLang="en-US" sz="5400" b="1" u="sng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下）</a:t>
            </a:r>
            <a:endParaRPr lang="en-US" sz="5400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4294967295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4400" b="1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A (4) </a:t>
            </a:r>
            <a:r>
              <a:rPr lang="en-US" sz="4400" b="1" dirty="0" err="1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家庭制度的</a:t>
            </a:r>
            <a:r>
              <a:rPr lang="zh-TW" altLang="en-US" sz="4400" b="1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建</a:t>
            </a:r>
            <a:r>
              <a:rPr lang="en-US" sz="4400" b="1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立(24) ：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異性（男人與女人）的結合</a:t>
            </a:r>
            <a:endParaRPr lang="en-US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一夫一妻（二人）的結合</a:t>
            </a:r>
            <a:endParaRPr lang="en-US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被公開承認、超乎其它關係（離開父母）的結合</a:t>
            </a:r>
            <a:endParaRPr lang="en-US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是有盟約關係、永久的結合（「連合」成為一）</a:t>
            </a:r>
            <a:r>
              <a:rPr 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(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參：太</a:t>
            </a:r>
            <a:r>
              <a:rPr 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19:6)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是牽涉性交（成為一體）的結合</a:t>
            </a:r>
            <a:endParaRPr lang="en-US" altLang="zh-TW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eaLnBrk="1" hangingPunct="1">
              <a:spcAft>
                <a:spcPts val="600"/>
              </a:spcAft>
              <a:buFontTx/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</a:t>
            </a:r>
            <a:r>
              <a:rPr lang="zh-TW" altLang="en-US" sz="28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基於這段經文，基督徒贊同婚姻制度，反對多夫多妻制，反對暗中的結合（如：婚前性行為、同居），反對沒有委身的性行為，一般反對離婚與再婚，也反對同性戀伴侶。</a:t>
            </a:r>
            <a:endParaRPr lang="en-US" sz="2800" b="1" dirty="0" smtClean="0">
              <a:solidFill>
                <a:srgbClr val="7030A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eaLnBrk="1" hangingPunct="1">
              <a:lnSpc>
                <a:spcPct val="80000"/>
              </a:lnSpc>
            </a:pPr>
            <a:endParaRPr lang="en-US" sz="2700" b="1" dirty="0" smtClean="0"/>
          </a:p>
        </p:txBody>
      </p:sp>
    </p:spTree>
    <p:extLst>
      <p:ext uri="{BB962C8B-B14F-4D97-AF65-F5344CB8AC3E}">
        <p14:creationId xmlns:p14="http://schemas.microsoft.com/office/powerpoint/2010/main" val="1400606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rtlCol="0">
            <a:normAutofit/>
          </a:bodyPr>
          <a:lstStyle/>
          <a:p>
            <a:pPr marL="914400" indent="-914400" eaLnBrk="1" fontAlgn="auto" hangingPunct="1">
              <a:spcAft>
                <a:spcPts val="0"/>
              </a:spcAft>
              <a:buFont typeface="+mj-ea"/>
              <a:buAutoNum type="ea1ChtPeriod" startAt="2"/>
              <a:defRPr/>
            </a:pPr>
            <a:r>
              <a:rPr lang="zh-TW" altLang="en-US" sz="5400" b="1" u="sng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</a:t>
            </a:r>
            <a:r>
              <a:rPr lang="zh-CN" altLang="en-US" sz="5400" b="1" u="sng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論婚姻</a:t>
            </a:r>
            <a:r>
              <a:rPr lang="zh-TW" altLang="en-US" sz="5400" b="1" u="sng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的教導</a:t>
            </a:r>
            <a:r>
              <a:rPr lang="zh-CN" altLang="en-US" sz="5400" b="1" u="sng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CN" sz="5400" b="1" u="sng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B)</a:t>
            </a:r>
            <a:endParaRPr lang="en-US" sz="54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-11373" y="1295400"/>
            <a:ext cx="9144000" cy="4953000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en-US" altLang="zh-CN" sz="36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B. </a:t>
            </a:r>
            <a:r>
              <a:rPr lang="zh-CN" altLang="en-US" sz="3600" b="1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從耶穌的話（太</a:t>
            </a:r>
            <a:r>
              <a:rPr lang="en-US" altLang="zh-CN" sz="3600" b="1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19</a:t>
            </a:r>
            <a:r>
              <a:rPr lang="zh-CN" altLang="en-US" sz="3600" b="1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：</a:t>
            </a:r>
            <a:r>
              <a:rPr lang="en-US" altLang="zh-CN" sz="3600" b="1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9-12</a:t>
            </a:r>
            <a:r>
              <a:rPr lang="zh-CN" altLang="en-US" sz="3600" b="1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）看性與婚姻</a:t>
            </a:r>
            <a:endParaRPr lang="en-US" altLang="zh-CN" sz="3600" b="1" dirty="0" smtClean="0">
              <a:solidFill>
                <a:srgbClr val="0033CC"/>
              </a:solidFill>
              <a:latin typeface="新細明體" pitchFamily="18" charset="-120"/>
              <a:ea typeface="新細明體" pitchFamily="18" charset="-120"/>
              <a:cs typeface="Arial Unicode MS" pitchFamily="34" charset="-120"/>
            </a:endParaRP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zh-CN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  </a:t>
            </a:r>
            <a:r>
              <a:rPr lang="zh-CN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以異性婚姻為前設</a:t>
            </a:r>
            <a:endParaRPr lang="en-US" altLang="zh-CN" sz="32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  </a:t>
            </a:r>
            <a:r>
              <a:rPr lang="zh-CN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維護婚姻的持久性</a:t>
            </a:r>
            <a:endParaRPr lang="en-US" altLang="zh-CN" sz="32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zh-CN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  維護婚姻的排他性</a:t>
            </a:r>
            <a:endParaRPr lang="en-US" altLang="zh-CN" sz="32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marL="1255713" lvl="1" indent="-798513" eaLnBrk="1" hangingPunct="1">
              <a:buFont typeface="Wingdings" panose="05000000000000000000" pitchFamily="2" charset="2"/>
              <a:buChar char="Ø"/>
            </a:pPr>
            <a:r>
              <a:rPr lang="zh-CN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認為獨身更適合某些人：</a:t>
            </a:r>
            <a:r>
              <a:rPr 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 </a:t>
            </a:r>
            <a:r>
              <a:rPr lang="zh-CN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天生或後天性無</a:t>
            </a:r>
            <a:r>
              <a:rPr lang="en-US" altLang="zh-CN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 </a:t>
            </a:r>
            <a:r>
              <a:rPr lang="en-US" altLang="zh-CN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 </a:t>
            </a:r>
            <a:r>
              <a:rPr lang="zh-CN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能者，及為了專心事奉神而甘願獨身的人</a:t>
            </a:r>
            <a:endParaRPr lang="en-US" altLang="zh-CN" sz="32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pPr eaLnBrk="1" hangingPunct="1">
              <a:buFont typeface="Arial" charset="0"/>
              <a:buNone/>
            </a:pPr>
            <a:r>
              <a:rPr lang="en-US" altLang="zh-CN" sz="3600" b="1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C.</a:t>
            </a:r>
            <a:r>
              <a:rPr lang="en-US" sz="3600" b="1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 </a:t>
            </a:r>
            <a:r>
              <a:rPr lang="zh-TW" altLang="en-US" sz="3600" b="1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從聖經的重要比方看神對婚姻的旨意</a:t>
            </a:r>
            <a:endParaRPr lang="en-US" sz="3600" b="1" dirty="0" smtClean="0">
              <a:solidFill>
                <a:srgbClr val="0033CC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 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神</a:t>
            </a:r>
            <a:r>
              <a:rPr 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/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基督之於選民</a:t>
            </a:r>
            <a:r>
              <a:rPr 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/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教會</a:t>
            </a:r>
            <a:r>
              <a:rPr 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 = 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丈夫之於妻子</a:t>
            </a:r>
            <a:r>
              <a:rPr 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/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新婦（結</a:t>
            </a:r>
            <a:r>
              <a:rPr 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16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；弗</a:t>
            </a:r>
            <a:r>
              <a:rPr 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5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）</a:t>
            </a:r>
            <a:endParaRPr lang="en-US" sz="1050" b="1" dirty="0" smtClean="0">
              <a:latin typeface="新細明體" pitchFamily="18" charset="-12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32344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14600"/>
          </a:xfrm>
        </p:spPr>
        <p:txBody>
          <a:bodyPr>
            <a:noAutofit/>
          </a:bodyPr>
          <a:lstStyle/>
          <a:p>
            <a:pPr marL="914400" indent="-914400">
              <a:buFont typeface="+mj-ea"/>
              <a:buAutoNum type="ea1ChtPeriod" startAt="3"/>
            </a:pPr>
            <a:r>
              <a:rPr lang="zh-CN" altLang="en-US" sz="54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聖經如何論及婚姻之外的異性性行為？</a:t>
            </a:r>
            <a:r>
              <a:rPr lang="en-US" altLang="zh-CN" sz="54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/>
            </a:r>
            <a:br>
              <a:rPr lang="en-US" altLang="zh-CN" sz="54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</a:br>
            <a:r>
              <a:rPr lang="en-US" altLang="zh-CN" sz="48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(</a:t>
            </a:r>
            <a:r>
              <a:rPr lang="zh-CN" altLang="en-US" sz="48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作</a:t>
            </a:r>
            <a:r>
              <a:rPr lang="zh-TW" altLang="en-US" sz="48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娼妓</a:t>
            </a:r>
            <a:r>
              <a:rPr lang="zh-CN" altLang="en-US" sz="48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與嫖妓</a:t>
            </a:r>
            <a:r>
              <a:rPr lang="en-US" altLang="zh-CN" sz="48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)</a:t>
            </a:r>
            <a:endParaRPr lang="en-US" sz="5400" b="1" dirty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14600"/>
            <a:ext cx="9166761" cy="38862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TW" altLang="en-US" sz="3600" b="1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利</a:t>
            </a:r>
            <a:r>
              <a:rPr lang="en-US" sz="3600" b="1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19:29</a:t>
            </a:r>
            <a:r>
              <a:rPr lang="zh-TW" altLang="en-US" sz="3600" b="1" dirty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不可辱沒你的女兒，使他為娼妓，恐怕地上的人專向淫亂，地就滿了大惡。</a:t>
            </a:r>
            <a:endParaRPr lang="en-US" sz="3600" b="1" dirty="0">
              <a:solidFill>
                <a:srgbClr val="7030A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TW" altLang="en-US" sz="3600" b="1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利</a:t>
            </a:r>
            <a:r>
              <a:rPr lang="en-US" sz="3600" b="1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21:7 </a:t>
            </a:r>
            <a:r>
              <a:rPr lang="en-US" sz="36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[</a:t>
            </a:r>
            <a:r>
              <a:rPr lang="zh-TW" altLang="en-US" sz="36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祭司</a:t>
            </a:r>
            <a:r>
              <a:rPr lang="en-US" altLang="zh-TW" sz="36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]</a:t>
            </a:r>
            <a:r>
              <a:rPr lang="zh-TW" altLang="en-US" sz="36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不</a:t>
            </a:r>
            <a:r>
              <a:rPr lang="zh-TW" altLang="en-US" sz="3600" b="1" dirty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可娶妓女或被污的女人為妻，也不可娶被休的婦人為妻，因為祭司是歸神為聖</a:t>
            </a:r>
            <a:r>
              <a:rPr lang="zh-TW" altLang="en-US" sz="3600" b="1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。</a:t>
            </a:r>
            <a:endParaRPr lang="en-US" sz="3600" b="1" dirty="0">
              <a:solidFill>
                <a:srgbClr val="7030A0"/>
              </a:solidFill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53976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r>
              <a:rPr lang="en-US" altLang="zh-CN" sz="54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(</a:t>
            </a:r>
            <a:r>
              <a:rPr lang="zh-CN" altLang="en-US" sz="54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作</a:t>
            </a:r>
            <a:r>
              <a:rPr lang="zh-TW" altLang="en-US" sz="54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娼妓</a:t>
            </a:r>
            <a:r>
              <a:rPr lang="zh-CN" altLang="en-US" sz="54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與嫖妓</a:t>
            </a:r>
            <a:r>
              <a:rPr lang="en-US" altLang="zh-CN" sz="54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)</a:t>
            </a:r>
            <a:endParaRPr lang="en-US" sz="5400" b="1" dirty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6324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TW" altLang="en-US" sz="36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林前</a:t>
            </a:r>
            <a:r>
              <a:rPr lang="en-US" sz="36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6:13 </a:t>
            </a:r>
            <a:r>
              <a:rPr lang="zh-TW" altLang="en-US" sz="36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食物是為肚腹，肚腹是為食物；但　神要叫這兩樣都廢壞。身子不是為淫亂，乃</a:t>
            </a:r>
            <a:r>
              <a:rPr lang="zh-TW" altLang="en-US" sz="36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是為</a:t>
            </a:r>
            <a:r>
              <a:rPr lang="zh-TW" altLang="en-US" sz="36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主；主也是為身子</a:t>
            </a:r>
            <a:r>
              <a:rPr lang="zh-TW" altLang="en-US" sz="36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。</a:t>
            </a:r>
            <a:r>
              <a:rPr lang="en-US" sz="36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14 </a:t>
            </a:r>
            <a:r>
              <a:rPr lang="zh-TW" altLang="en-US" sz="36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並且　神已經叫主復活，也要用自己的能力叫我們復活</a:t>
            </a:r>
            <a:r>
              <a:rPr lang="zh-TW" altLang="en-US" sz="36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。</a:t>
            </a:r>
            <a:r>
              <a:rPr lang="en-US" altLang="zh-TW" sz="36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15 </a:t>
            </a:r>
            <a:r>
              <a:rPr lang="zh-TW" altLang="en-US" sz="36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豈不知你們的身子是基督的肢體嗎？我可以將基督的肢體作為娼妓的肢體嗎？斷乎不可！</a:t>
            </a:r>
            <a:r>
              <a:rPr lang="en-US" altLang="zh-TW" sz="36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16 </a:t>
            </a:r>
            <a:r>
              <a:rPr lang="zh-TW" altLang="en-US" sz="36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豈不知與娼妓聯合的，便是與她成為一體嗎？因為主說：「二人要成為一體</a:t>
            </a:r>
            <a:r>
              <a:rPr lang="zh-TW" altLang="en-US" sz="36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 Unicode MS" pitchFamily="34" charset="-120"/>
              </a:rPr>
              <a:t>。」</a:t>
            </a:r>
            <a:endParaRPr lang="en-US" altLang="zh-TW" sz="3600" dirty="0">
              <a:latin typeface="新細明體" panose="02020500000000000000" pitchFamily="18" charset="-120"/>
              <a:ea typeface="新細明體" panose="02020500000000000000" pitchFamily="18" charset="-120"/>
              <a:cs typeface="Arial Unicode MS" pitchFamily="34" charset="-12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sz="2000" dirty="0">
              <a:solidFill>
                <a:srgbClr val="00206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12726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templates-standard-LIGHT-BLUE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38100" algn="ctr">
          <a:solidFill>
            <a:srgbClr val="078327"/>
          </a:solidFill>
          <a:round/>
          <a:headEnd/>
          <a:tailEnd type="arrow" w="med" len="med"/>
        </a:ln>
      </a:spPr>
      <a:bodyPr/>
      <a:lstStyle/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PPT-templates-standard-LIGHT-BLUE</Template>
  <TotalTime>5224</TotalTime>
  <Words>2257</Words>
  <Application>Microsoft Office PowerPoint</Application>
  <PresentationFormat>On-screen Show (4:3)</PresentationFormat>
  <Paragraphs>160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新細明體</vt:lpstr>
      <vt:lpstr>Aerial</vt:lpstr>
      <vt:lpstr>Wingdings</vt:lpstr>
      <vt:lpstr>標楷體</vt:lpstr>
      <vt:lpstr>Arial Unicode MS</vt:lpstr>
      <vt:lpstr>PPT-templates-standard-LIGHT-BLUE</vt:lpstr>
      <vt:lpstr>從聖經看 「同性戀」與「性解放」</vt:lpstr>
      <vt:lpstr>大綱</vt:lpstr>
      <vt:lpstr>大綱</vt:lpstr>
      <vt:lpstr>傳統福音派基本的看法</vt:lpstr>
      <vt:lpstr>聖經論婚姻的教導（A上)</vt:lpstr>
      <vt:lpstr>聖經論婚姻的教導(A下）</vt:lpstr>
      <vt:lpstr>聖經論婚姻的教導（B)</vt:lpstr>
      <vt:lpstr>聖經如何論及婚姻之外的異性性行為？ (作娼妓與嫖妓)</vt:lpstr>
      <vt:lpstr>(作娼妓與嫖妓)</vt:lpstr>
      <vt:lpstr>(一般的淫行)</vt:lpstr>
      <vt:lpstr>(一般的淫行)</vt:lpstr>
      <vt:lpstr>聖經是否反對同性戀/婚姻？(A)</vt:lpstr>
      <vt:lpstr>PowerPoint Presentation</vt:lpstr>
      <vt:lpstr>聖經是否反對同性戀/婚姻？(B)</vt:lpstr>
      <vt:lpstr>PowerPoint Presentation</vt:lpstr>
      <vt:lpstr>聖經論及「變性」的做法</vt:lpstr>
      <vt:lpstr>聖經與社會科學的發現有否衝突？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持福音信仰者應有的結論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Albert Wu</dc:creator>
  <cp:lastModifiedBy>Albert H. Wu</cp:lastModifiedBy>
  <cp:revision>839</cp:revision>
  <dcterms:created xsi:type="dcterms:W3CDTF">2009-03-14T16:19:42Z</dcterms:created>
  <dcterms:modified xsi:type="dcterms:W3CDTF">2014-09-10T17:31:46Z</dcterms:modified>
</cp:coreProperties>
</file>