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77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E69"/>
    <a:srgbClr val="31221B"/>
    <a:srgbClr val="604336"/>
    <a:srgbClr val="6758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30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25668-1C67-426E-A82D-E284BC67765B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5E4B8-08F5-490E-A469-84A221D76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6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69-E370-4A3B-949E-0F37B34D207E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9B8-9462-4259-A859-93BBB5BA2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5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69-E370-4A3B-949E-0F37B34D207E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9B8-9462-4259-A859-93BBB5BA2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5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69-E370-4A3B-949E-0F37B34D207E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9B8-9462-4259-A859-93BBB5BA2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9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69-E370-4A3B-949E-0F37B34D207E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9B8-9462-4259-A859-93BBB5BA2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6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69-E370-4A3B-949E-0F37B34D207E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9B8-9462-4259-A859-93BBB5BA2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9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69-E370-4A3B-949E-0F37B34D207E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9B8-9462-4259-A859-93BBB5BA2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7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69-E370-4A3B-949E-0F37B34D207E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9B8-9462-4259-A859-93BBB5BA2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1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69-E370-4A3B-949E-0F37B34D207E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9B8-9462-4259-A859-93BBB5BA2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2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69-E370-4A3B-949E-0F37B34D207E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9B8-9462-4259-A859-93BBB5BA2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7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69-E370-4A3B-949E-0F37B34D207E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9B8-9462-4259-A859-93BBB5BA2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0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7269-E370-4A3B-949E-0F37B34D207E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849B8-9462-4259-A859-93BBB5BA2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9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70E69"/>
            </a:gs>
            <a:gs pos="70000">
              <a:srgbClr val="002060"/>
            </a:gs>
            <a:gs pos="88000">
              <a:srgbClr val="31221B"/>
            </a:gs>
            <a:gs pos="100000">
              <a:srgbClr val="67584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97269-E370-4A3B-949E-0F37B34D207E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849B8-9462-4259-A859-93BBB5BA2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2016 </a:t>
            </a:r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灣區華人</a:t>
            </a:r>
            <a:br>
              <a:rPr lang="en-US" altLang="zh-TW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</a:br>
            <a:r>
              <a:rPr lang="zh-TW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基督徒教育大會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特黑體" pitchFamily="49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53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2795764"/>
          </a:xfrm>
        </p:spPr>
        <p:txBody>
          <a:bodyPr>
            <a:normAutofit/>
          </a:bodyPr>
          <a:lstStyle/>
          <a:p>
            <a:pPr marL="971550" indent="-971550"/>
            <a:r>
              <a:rPr lang="en-US" altLang="zh-TW" sz="5000" dirty="0">
                <a:solidFill>
                  <a:srgbClr val="FF0000"/>
                </a:solidFill>
                <a:ea typeface="全真特黑體" pitchFamily="49" charset="-120"/>
              </a:rPr>
              <a:t>8</a:t>
            </a:r>
            <a:r>
              <a:rPr lang="zh-TW" altLang="en-US" sz="5000" dirty="0">
                <a:solidFill>
                  <a:srgbClr val="FF0000"/>
                </a:solidFill>
                <a:ea typeface="全真特黑體" pitchFamily="49" charset="-120"/>
              </a:rPr>
              <a:t>）服事的工具是聖靈所賜的恩賜</a:t>
            </a:r>
            <a:br>
              <a:rPr lang="zh-TW" altLang="en-US" dirty="0"/>
            </a:br>
            <a:br>
              <a:rPr lang="zh-TW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91646"/>
            <a:ext cx="7886700" cy="4280604"/>
          </a:xfrm>
        </p:spPr>
        <p:txBody>
          <a:bodyPr>
            <a:no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ea typeface="全真特黑體" pitchFamily="49" charset="-120"/>
              </a:rPr>
              <a:t>你信主後從聖靈而來的一種技能，乃超越你本身的能力與個性，用以建立教會、擴展神的國度</a:t>
            </a:r>
          </a:p>
          <a:p>
            <a:r>
              <a:rPr lang="zh-TW" altLang="en-US" sz="4400" dirty="0">
                <a:solidFill>
                  <a:srgbClr val="FFFF00"/>
                </a:solidFill>
                <a:ea typeface="全真特黑體" pitchFamily="49" charset="-120"/>
              </a:rPr>
              <a:t>但信主前的天賦，經分別為聖後，亦可為主所用</a:t>
            </a:r>
          </a:p>
          <a:p>
            <a:endParaRPr lang="en-US" sz="4400" dirty="0">
              <a:solidFill>
                <a:srgbClr val="FFFF00"/>
              </a:solidFill>
              <a:ea typeface="全真特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168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365128"/>
            <a:ext cx="9029700" cy="1325563"/>
          </a:xfrm>
        </p:spPr>
        <p:txBody>
          <a:bodyPr>
            <a:noAutofit/>
          </a:bodyPr>
          <a:lstStyle/>
          <a:p>
            <a:r>
              <a:rPr lang="en-US" altLang="zh-TW" sz="5000" dirty="0">
                <a:solidFill>
                  <a:srgbClr val="FF0000"/>
                </a:solidFill>
                <a:ea typeface="全真特黑體" pitchFamily="49" charset="-120"/>
              </a:rPr>
              <a:t>9</a:t>
            </a:r>
            <a:r>
              <a:rPr lang="zh-TW" altLang="en-US" sz="5000" dirty="0">
                <a:solidFill>
                  <a:srgbClr val="FF0000"/>
                </a:solidFill>
                <a:ea typeface="全真特黑體" pitchFamily="49" charset="-120"/>
              </a:rPr>
              <a:t>）服事的果效是恩賜加上恩膏</a:t>
            </a:r>
            <a:endParaRPr lang="en-US" sz="5000" dirty="0">
              <a:solidFill>
                <a:srgbClr val="FF0000"/>
              </a:solidFill>
              <a:ea typeface="全真特黑體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32350"/>
          </a:xfrm>
        </p:spPr>
        <p:txBody>
          <a:bodyPr>
            <a:no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ea typeface="全真特黑體" pitchFamily="49" charset="-120"/>
              </a:rPr>
              <a:t>五餅二魚（恩賜）之後仍要加上主耶穌的祝謝</a:t>
            </a:r>
            <a:endParaRPr lang="en-US" altLang="zh-TW" sz="4400" dirty="0">
              <a:solidFill>
                <a:srgbClr val="FFFF00"/>
              </a:solidFill>
              <a:ea typeface="全真特黑體" pitchFamily="49" charset="-120"/>
            </a:endParaRPr>
          </a:p>
          <a:p>
            <a:pPr marL="0" indent="0">
              <a:buNone/>
            </a:pPr>
            <a:r>
              <a:rPr lang="zh-TW" altLang="en-US" sz="4400" dirty="0">
                <a:solidFill>
                  <a:srgbClr val="FFFF00"/>
                </a:solidFill>
                <a:ea typeface="全真特黑體" pitchFamily="49" charset="-120"/>
              </a:rPr>
              <a:t>（恩膏）</a:t>
            </a:r>
          </a:p>
          <a:p>
            <a:r>
              <a:rPr lang="zh-TW" altLang="en-US" sz="4400" dirty="0">
                <a:solidFill>
                  <a:srgbClr val="FFFF00"/>
                </a:solidFill>
                <a:ea typeface="全真特黑體" pitchFamily="49" charset="-120"/>
              </a:rPr>
              <a:t>瞎子得醫治事件。地上泥土（恩賜）加上主的唾沫（恩膏）</a:t>
            </a:r>
          </a:p>
          <a:p>
            <a:r>
              <a:rPr lang="zh-TW" altLang="en-US" sz="4400" dirty="0">
                <a:solidFill>
                  <a:srgbClr val="FFFF00"/>
                </a:solidFill>
                <a:ea typeface="全真特黑體" pitchFamily="49" charset="-120"/>
              </a:rPr>
              <a:t>恩膏的果效：超越你恩賜、能力、才幹、機會、資源的總和</a:t>
            </a:r>
          </a:p>
        </p:txBody>
      </p:sp>
    </p:spTree>
    <p:extLst>
      <p:ext uri="{BB962C8B-B14F-4D97-AF65-F5344CB8AC3E}">
        <p14:creationId xmlns:p14="http://schemas.microsoft.com/office/powerpoint/2010/main" val="390953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257300" indent="-1257300"/>
            <a:r>
              <a:rPr lang="en-US" altLang="zh-TW" sz="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10</a:t>
            </a:r>
            <a:r>
              <a:rPr lang="zh-TW" altLang="en-US" sz="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）服事的賞賜不能蓋棺即定論</a:t>
            </a:r>
            <a:endParaRPr lang="en-US" sz="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特黑體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91646"/>
            <a:ext cx="7886700" cy="3885319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為何我們離世見主時不立刻就得賞賜？為何要等？</a:t>
            </a:r>
          </a:p>
          <a:p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因為你事奉的影響會在你走後仍繼續伸延與擴展。</a:t>
            </a:r>
          </a:p>
          <a:p>
            <a:pPr marL="0" indent="0">
              <a:buNone/>
            </a:pPr>
            <a:endParaRPr 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特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3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3501"/>
            <a:ext cx="7886700" cy="4843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b="1" dirty="0">
                <a:solidFill>
                  <a:srgbClr val="FF0000"/>
                </a:solidFill>
              </a:rPr>
              <a:t>1 Corinthians 15:58</a:t>
            </a:r>
            <a:r>
              <a:rPr lang="zh-TW" altLang="en-US" sz="4800" b="1" dirty="0">
                <a:solidFill>
                  <a:srgbClr val="FF0000"/>
                </a:solidFill>
              </a:rPr>
              <a:t> </a:t>
            </a:r>
            <a:endParaRPr lang="en-US" altLang="zh-TW" sz="4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所以，我親愛的弟兄們，你們務要堅固，不可搖動，常常竭力多做主工；因為知道，你們的勞苦在主裏面不是徒然的。</a:t>
            </a:r>
            <a:endParaRPr lang="en-US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特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032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TW" alt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服事神學十點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Theology of Ministry in 10 points.</a:t>
            </a:r>
          </a:p>
        </p:txBody>
      </p:sp>
    </p:spTree>
    <p:extLst>
      <p:ext uri="{BB962C8B-B14F-4D97-AF65-F5344CB8AC3E}">
        <p14:creationId xmlns:p14="http://schemas.microsoft.com/office/powerpoint/2010/main" val="3434697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5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1</a:t>
            </a:r>
            <a:r>
              <a:rPr lang="zh-TW" altLang="en-US" sz="5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）服事的動機是報恩</a:t>
            </a:r>
            <a:br>
              <a:rPr lang="en-US" altLang="zh-TW" dirty="0">
                <a:solidFill>
                  <a:srgbClr val="FF0000"/>
                </a:solidFill>
                <a:ea typeface="全真特黑體" pitchFamily="49" charset="-120"/>
              </a:rPr>
            </a:br>
            <a:endParaRPr lang="en-US" dirty="0">
              <a:ea typeface="全真特黑體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4" y="1619250"/>
            <a:ext cx="8277225" cy="4814888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不是說我們要蒙恩，所以去服事。</a:t>
            </a:r>
          </a:p>
          <a:p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乃是說我們已蒙恩，所以要服事。</a:t>
            </a:r>
          </a:p>
          <a:p>
            <a:pPr marL="0" indent="0">
              <a:buNone/>
            </a:pPr>
            <a:endParaRPr lang="en-US" altLang="zh-TW" sz="4400" dirty="0">
              <a:ea typeface="全真特黑體" pitchFamily="49" charset="-120"/>
            </a:endParaRPr>
          </a:p>
          <a:p>
            <a:pPr marL="0" indent="0">
              <a:buNone/>
            </a:pPr>
            <a:r>
              <a:rPr lang="en-US" altLang="zh-TW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Romans 12:1</a:t>
            </a:r>
            <a:r>
              <a:rPr lang="zh-TW" alt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 所以，弟兄們，我以　神的慈悲勸你們，將身體獻上，當作活祭，是聖潔的，是　神所喜悅的；你們如此事奉乃是理所當然的</a:t>
            </a:r>
          </a:p>
        </p:txBody>
      </p:sp>
    </p:spTree>
    <p:extLst>
      <p:ext uri="{BB962C8B-B14F-4D97-AF65-F5344CB8AC3E}">
        <p14:creationId xmlns:p14="http://schemas.microsoft.com/office/powerpoint/2010/main" val="339843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rgbClr val="FF0000"/>
                </a:solidFill>
                <a:ea typeface="全真特黑體" pitchFamily="49" charset="-120"/>
              </a:rPr>
              <a:t>2</a:t>
            </a:r>
            <a:r>
              <a:rPr lang="zh-TW" altLang="en-US" sz="5000" dirty="0">
                <a:solidFill>
                  <a:srgbClr val="FF0000"/>
                </a:solidFill>
                <a:ea typeface="全真特黑體" pitchFamily="49" charset="-120"/>
              </a:rPr>
              <a:t>）服事的起點是作僕人</a:t>
            </a:r>
            <a:endParaRPr lang="en-US" sz="5000" dirty="0">
              <a:solidFill>
                <a:srgbClr val="FF0000"/>
              </a:solidFill>
              <a:ea typeface="全真特黑體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5625"/>
            <a:ext cx="8248650" cy="4351338"/>
          </a:xfrm>
        </p:spPr>
        <p:txBody>
          <a:bodyPr/>
          <a:lstStyle/>
          <a:p>
            <a:r>
              <a:rPr lang="zh-TW" altLang="en-US" sz="4400" dirty="0">
                <a:solidFill>
                  <a:srgbClr val="FFFF00"/>
                </a:solidFill>
                <a:ea typeface="全真特黑體" pitchFamily="49" charset="-120"/>
              </a:rPr>
              <a:t>我的意志、我的理想、我的夢想</a:t>
            </a:r>
          </a:p>
          <a:p>
            <a:r>
              <a:rPr lang="zh-TW" altLang="en-US" sz="4400" dirty="0">
                <a:solidFill>
                  <a:srgbClr val="FFFF00"/>
                </a:solidFill>
                <a:ea typeface="全真特黑體" pitchFamily="49" charset="-120"/>
              </a:rPr>
              <a:t>我的喜好、我的安舒、我的習慣</a:t>
            </a:r>
          </a:p>
          <a:p>
            <a:r>
              <a:rPr lang="zh-TW" altLang="en-US" sz="4400" dirty="0">
                <a:solidFill>
                  <a:srgbClr val="FFFF00"/>
                </a:solidFill>
                <a:ea typeface="全真特黑體" pitchFamily="49" charset="-120"/>
              </a:rPr>
              <a:t>完全服在主的安排下、主的主權下</a:t>
            </a:r>
          </a:p>
          <a:p>
            <a:pPr marL="0" indent="0">
              <a:buNone/>
            </a:pPr>
            <a:endParaRPr lang="en-US" dirty="0">
              <a:ea typeface="全真特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205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rgbClr val="FF0000"/>
                </a:solidFill>
                <a:ea typeface="全真特黑體" pitchFamily="49" charset="-120"/>
              </a:rPr>
              <a:t>3</a:t>
            </a:r>
            <a:r>
              <a:rPr lang="zh-TW" altLang="en-US" sz="5000" dirty="0">
                <a:solidFill>
                  <a:srgbClr val="FF0000"/>
                </a:solidFill>
                <a:ea typeface="全真特黑體" pitchFamily="49" charset="-120"/>
              </a:rPr>
              <a:t>）服事的同義是敬拜</a:t>
            </a:r>
            <a:endParaRPr lang="en-US" sz="5000" dirty="0">
              <a:solidFill>
                <a:srgbClr val="FF0000"/>
              </a:solidFill>
              <a:ea typeface="全真特黑體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400" dirty="0">
                <a:solidFill>
                  <a:srgbClr val="FFFF00"/>
                </a:solidFill>
                <a:ea typeface="全真特黑體" pitchFamily="49" charset="-120"/>
              </a:rPr>
              <a:t>敬拜是尊榮這位創造、救贖、</a:t>
            </a:r>
            <a:endParaRPr lang="en-US" altLang="zh-TW" sz="4400" dirty="0">
              <a:solidFill>
                <a:srgbClr val="FFFF00"/>
              </a:solidFill>
              <a:ea typeface="全真特黑體" pitchFamily="49" charset="-120"/>
            </a:endParaRPr>
          </a:p>
          <a:p>
            <a:pPr marL="0" indent="0">
              <a:buNone/>
            </a:pPr>
            <a:r>
              <a:rPr lang="en-US" altLang="zh-TW" sz="4400" dirty="0">
                <a:solidFill>
                  <a:srgbClr val="FFFF00"/>
                </a:solidFill>
                <a:ea typeface="全真特黑體" pitchFamily="49" charset="-120"/>
              </a:rPr>
              <a:t>  </a:t>
            </a:r>
            <a:r>
              <a:rPr lang="zh-TW" altLang="en-US" sz="4400" dirty="0">
                <a:solidFill>
                  <a:srgbClr val="FFFF00"/>
                </a:solidFill>
                <a:ea typeface="全真特黑體" pitchFamily="49" charset="-120"/>
              </a:rPr>
              <a:t>供應及引導我們的主</a:t>
            </a:r>
          </a:p>
          <a:p>
            <a:r>
              <a:rPr lang="zh-TW" altLang="en-US" sz="4400" dirty="0">
                <a:solidFill>
                  <a:srgbClr val="FFFF00"/>
                </a:solidFill>
                <a:ea typeface="全真特黑體" pitchFamily="49" charset="-120"/>
              </a:rPr>
              <a:t>我們以詩歌頌詞尊榮衪</a:t>
            </a:r>
          </a:p>
          <a:p>
            <a:r>
              <a:rPr lang="zh-TW" altLang="en-US" sz="4400" dirty="0">
                <a:solidFill>
                  <a:srgbClr val="FFFF00"/>
                </a:solidFill>
                <a:ea typeface="全真特黑體" pitchFamily="49" charset="-120"/>
              </a:rPr>
              <a:t>我們以金錢財物尊榮衪</a:t>
            </a:r>
          </a:p>
          <a:p>
            <a:r>
              <a:rPr lang="zh-TW" altLang="en-US" sz="4400" dirty="0">
                <a:solidFill>
                  <a:srgbClr val="FFFF00"/>
                </a:solidFill>
                <a:ea typeface="全真特黑體" pitchFamily="49" charset="-120"/>
              </a:rPr>
              <a:t>這些敬拜的行動都叫作服事</a:t>
            </a:r>
          </a:p>
          <a:p>
            <a:pPr marL="0" indent="0">
              <a:buNone/>
            </a:pPr>
            <a:endParaRPr lang="en-US" dirty="0">
              <a:ea typeface="全真特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858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55603"/>
            <a:ext cx="8858250" cy="1325563"/>
          </a:xfrm>
        </p:spPr>
        <p:txBody>
          <a:bodyPr>
            <a:noAutofit/>
          </a:bodyPr>
          <a:lstStyle/>
          <a:p>
            <a:r>
              <a:rPr lang="en-US" altLang="zh-TW" sz="5000" dirty="0">
                <a:solidFill>
                  <a:srgbClr val="FF0000"/>
                </a:solidFill>
                <a:ea typeface="全真特黑體" pitchFamily="49" charset="-120"/>
              </a:rPr>
              <a:t>4</a:t>
            </a:r>
            <a:r>
              <a:rPr lang="zh-TW" altLang="en-US" sz="5000" dirty="0">
                <a:solidFill>
                  <a:srgbClr val="FF0000"/>
                </a:solidFill>
                <a:ea typeface="全真特黑體" pitchFamily="49" charset="-120"/>
              </a:rPr>
              <a:t>）服事的本質超越工作與禮儀</a:t>
            </a:r>
            <a:endParaRPr lang="en-US" sz="5000" dirty="0">
              <a:solidFill>
                <a:srgbClr val="FF0000"/>
              </a:solidFill>
              <a:ea typeface="全真特黑體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167467"/>
            <a:ext cx="8248650" cy="4009496"/>
          </a:xfrm>
        </p:spPr>
        <p:txBody>
          <a:bodyPr/>
          <a:lstStyle/>
          <a:p>
            <a:r>
              <a:rPr lang="zh-TW" altLang="en-US" sz="4400" dirty="0">
                <a:solidFill>
                  <a:srgbClr val="FFFF00"/>
                </a:solidFill>
                <a:ea typeface="全真特黑體" pitchFamily="49" charset="-120"/>
              </a:rPr>
              <a:t>有見証有感染力的生活就是服事</a:t>
            </a:r>
          </a:p>
          <a:p>
            <a:r>
              <a:rPr lang="zh-TW" altLang="en-US" sz="4400" dirty="0">
                <a:solidFill>
                  <a:srgbClr val="FFFF00"/>
                </a:solidFill>
                <a:ea typeface="全真特黑體" pitchFamily="49" charset="-120"/>
              </a:rPr>
              <a:t>帶著血氣、火氣、脾氣、怨氣去服事</a:t>
            </a:r>
          </a:p>
          <a:p>
            <a:r>
              <a:rPr lang="zh-TW" altLang="en-US" sz="4400" dirty="0">
                <a:solidFill>
                  <a:srgbClr val="FFFF00"/>
                </a:solidFill>
                <a:ea typeface="全真特黑體" pitchFamily="49" charset="-120"/>
              </a:rPr>
              <a:t>帶給教會更大的傷害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6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8992"/>
            <a:ext cx="7886700" cy="1316920"/>
          </a:xfrm>
        </p:spPr>
        <p:txBody>
          <a:bodyPr>
            <a:noAutofit/>
          </a:bodyPr>
          <a:lstStyle/>
          <a:p>
            <a:pPr marL="971550" indent="-971550"/>
            <a:r>
              <a:rPr lang="en-US" altLang="zh-TW" sz="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5</a:t>
            </a:r>
            <a:r>
              <a:rPr lang="zh-TW" altLang="en-US" sz="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）服事的前線對象是人，但終極對象是神</a:t>
            </a:r>
            <a:endParaRPr lang="en-US" sz="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特黑體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11048"/>
            <a:ext cx="7886700" cy="4351338"/>
          </a:xfrm>
        </p:spPr>
        <p:txBody>
          <a:bodyPr/>
          <a:lstStyle/>
          <a:p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我們藉著服事人去服事神</a:t>
            </a:r>
          </a:p>
          <a:p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「這事作在我弟兄中最小的身上，就是作在我的身上。」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124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000" dirty="0">
                <a:solidFill>
                  <a:srgbClr val="FF0000"/>
                </a:solidFill>
                <a:ea typeface="全真特黑體" pitchFamily="49" charset="-120"/>
              </a:rPr>
              <a:t>6</a:t>
            </a:r>
            <a:r>
              <a:rPr lang="zh-TW" altLang="en-US" sz="5000" dirty="0">
                <a:solidFill>
                  <a:srgbClr val="FF0000"/>
                </a:solidFill>
                <a:ea typeface="全真特黑體" pitchFamily="49" charset="-120"/>
              </a:rPr>
              <a:t>）服事的衡量在於忠心</a:t>
            </a:r>
            <a:endParaRPr lang="en-US" sz="5000" dirty="0">
              <a:solidFill>
                <a:srgbClr val="FF0000"/>
              </a:solidFill>
              <a:ea typeface="全真特黑體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4474"/>
            <a:ext cx="7886700" cy="5172075"/>
          </a:xfrm>
        </p:spPr>
        <p:txBody>
          <a:bodyPr>
            <a:no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不在於恩賜才幹</a:t>
            </a:r>
          </a:p>
          <a:p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不在於幕前幕後</a:t>
            </a:r>
          </a:p>
          <a:p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不在於主角配角</a:t>
            </a:r>
          </a:p>
          <a:p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不在於機會多寡</a:t>
            </a:r>
          </a:p>
          <a:p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忠心是：盡心、盡性、盡意、盡力</a:t>
            </a:r>
          </a:p>
          <a:p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不是做到死，死都做</a:t>
            </a:r>
          </a:p>
          <a:p>
            <a:endParaRPr 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特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579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8"/>
            <a:ext cx="8105775" cy="1325563"/>
          </a:xfrm>
        </p:spPr>
        <p:txBody>
          <a:bodyPr>
            <a:noAutofit/>
          </a:bodyPr>
          <a:lstStyle/>
          <a:p>
            <a:pPr marL="971550" indent="-971550"/>
            <a:r>
              <a:rPr lang="en-US" altLang="zh-TW" sz="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7</a:t>
            </a:r>
            <a:r>
              <a:rPr lang="zh-TW" altLang="en-US" sz="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）服事是神操練我們生命的方法</a:t>
            </a:r>
            <a:endParaRPr lang="en-US" sz="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特黑體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1" y="1676400"/>
            <a:ext cx="8620124" cy="503872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「我們原是祂的工作，在基督耶穌里做成的。」</a:t>
            </a:r>
          </a:p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祂為我們工作 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He worked for us</a:t>
            </a:r>
          </a:p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祂在我們工作 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He works in us</a:t>
            </a:r>
          </a:p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他藉我們工作 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He works through us</a:t>
            </a:r>
          </a:p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特黑體" pitchFamily="49" charset="-120"/>
              </a:rPr>
              <a:t>靈命成長除了讀經、禱告、學習之外，我們必須用愛慕神、親近神、認識神、經歷神的思維去事奉神。</a:t>
            </a:r>
          </a:p>
          <a:p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特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099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685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新細明體</vt:lpstr>
      <vt:lpstr>全真特黑體</vt:lpstr>
      <vt:lpstr>Arial</vt:lpstr>
      <vt:lpstr>Calibri</vt:lpstr>
      <vt:lpstr>Calibri Light</vt:lpstr>
      <vt:lpstr>Office Theme</vt:lpstr>
      <vt:lpstr>2016 灣區華人 基督徒教育大會</vt:lpstr>
      <vt:lpstr>PowerPoint Presentation</vt:lpstr>
      <vt:lpstr>1）服事的動機是報恩 </vt:lpstr>
      <vt:lpstr>2）服事的起點是作僕人</vt:lpstr>
      <vt:lpstr>3）服事的同義是敬拜</vt:lpstr>
      <vt:lpstr>4）服事的本質超越工作與禮儀</vt:lpstr>
      <vt:lpstr>5）服事的前線對象是人，但終極對象是神</vt:lpstr>
      <vt:lpstr>6）服事的衡量在於忠心</vt:lpstr>
      <vt:lpstr>7）服事是神操練我們生命的方法</vt:lpstr>
      <vt:lpstr>8）服事的工具是聖靈所賜的恩賜  </vt:lpstr>
      <vt:lpstr>9）服事的果效是恩賜加上恩膏</vt:lpstr>
      <vt:lpstr>10）服事的賞賜不能蓋棺即定論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服事主、傳揚祂 To Serve Him and To Make Him Known</dc:title>
  <dc:creator>Pastor Lam</dc:creator>
  <cp:lastModifiedBy>Albert Lam</cp:lastModifiedBy>
  <cp:revision>15</cp:revision>
  <cp:lastPrinted>2016-09-16T17:49:34Z</cp:lastPrinted>
  <dcterms:created xsi:type="dcterms:W3CDTF">2014-10-25T23:16:57Z</dcterms:created>
  <dcterms:modified xsi:type="dcterms:W3CDTF">2016-09-16T19:45:37Z</dcterms:modified>
</cp:coreProperties>
</file>