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1" r:id="rId4"/>
    <p:sldId id="262" r:id="rId5"/>
    <p:sldId id="263" r:id="rId6"/>
    <p:sldId id="259" r:id="rId7"/>
    <p:sldId id="260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114" autoAdjust="0"/>
  </p:normalViewPr>
  <p:slideViewPr>
    <p:cSldViewPr>
      <p:cViewPr>
        <p:scale>
          <a:sx n="58" d="100"/>
          <a:sy n="58" d="100"/>
        </p:scale>
        <p:origin x="-19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6DFA-D6BE-42FA-A430-E8C1548DA8E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21074-8BBB-4F31-9F35-1F889BD2D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4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0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775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700-9DE5-407C-AF0C-A690719D03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2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700-9DE5-407C-AF0C-A690719D03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35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94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1074-8BBB-4F31-9F35-1F889BD2D8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38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700-9DE5-407C-AF0C-A690719D03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4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5A700-9DE5-407C-AF0C-A690719D03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C499-347C-4884-A21A-554FA5F60F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61602-ED44-4FE4-8B31-DFE2A8C8E69A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如何助人勝過負面情緒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2015</a:t>
            </a:r>
            <a:r>
              <a:rPr lang="zh-TW" altLang="en-US" dirty="0"/>
              <a:t>年灣區華人基督徒教育大</a:t>
            </a:r>
            <a:r>
              <a:rPr lang="zh-TW" altLang="en-US" dirty="0" smtClean="0"/>
              <a:t>會</a:t>
            </a:r>
            <a:endParaRPr lang="en-US" altLang="zh-TW" dirty="0" smtClean="0"/>
          </a:p>
          <a:p>
            <a:r>
              <a:rPr lang="en-US" altLang="zh-TW" dirty="0" smtClean="0"/>
              <a:t>Ann Lo, MFT </a:t>
            </a:r>
            <a:r>
              <a:rPr lang="zh-TW" altLang="en-US" dirty="0" smtClean="0"/>
              <a:t>羅</a:t>
            </a:r>
            <a:r>
              <a:rPr lang="zh-TW" altLang="en-US" dirty="0"/>
              <a:t>中</a:t>
            </a:r>
            <a:r>
              <a:rPr lang="zh-TW" altLang="en-US" dirty="0" smtClean="0"/>
              <a:t>華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6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/>
              <a:t>以弗所</a:t>
            </a:r>
            <a:r>
              <a:rPr lang="zh-TW" altLang="en-US" sz="2400" dirty="0" smtClean="0"/>
              <a:t>書 </a:t>
            </a:r>
            <a:r>
              <a:rPr lang="en-US" altLang="ja-JP" sz="2400" dirty="0" smtClean="0"/>
              <a:t>4:25-32</a:t>
            </a:r>
            <a:endParaRPr lang="ja-JP" altLang="en-US" sz="2400" dirty="0"/>
          </a:p>
          <a:p>
            <a:r>
              <a:rPr lang="en-US" altLang="zh-TW" sz="2400" dirty="0"/>
              <a:t>25 </a:t>
            </a:r>
            <a:r>
              <a:rPr lang="zh-TW" altLang="en-US" sz="2400" dirty="0"/>
              <a:t>所以</a:t>
            </a:r>
            <a:r>
              <a:rPr lang="zh-TW" altLang="en-US" sz="2400" dirty="0">
                <a:solidFill>
                  <a:srgbClr val="FF0000"/>
                </a:solidFill>
              </a:rPr>
              <a:t>不要再說謊</a:t>
            </a:r>
            <a:r>
              <a:rPr lang="zh-TW" altLang="en-US" sz="2400" dirty="0"/>
              <a:t>，大家都要彼此</a:t>
            </a:r>
            <a:r>
              <a:rPr lang="zh-TW" altLang="en-US" sz="2400" b="1" dirty="0">
                <a:solidFill>
                  <a:srgbClr val="92D050"/>
                </a:solidFill>
              </a:rPr>
              <a:t>說真話</a:t>
            </a:r>
            <a:r>
              <a:rPr lang="zh-TW" altLang="en-US" sz="2400" dirty="0"/>
              <a:t>，因為我們都是手足。 </a:t>
            </a:r>
            <a:r>
              <a:rPr lang="en-US" altLang="zh-TW" sz="2400" dirty="0"/>
              <a:t>26 </a:t>
            </a:r>
            <a:r>
              <a:rPr lang="zh-TW" altLang="en-US" sz="2400" dirty="0"/>
              <a:t>不要因生氣而犯罪，不要到日落時還怒氣未消， </a:t>
            </a:r>
            <a:r>
              <a:rPr lang="en-US" altLang="zh-TW" sz="2400" dirty="0"/>
              <a:t>27 </a:t>
            </a:r>
            <a:r>
              <a:rPr lang="zh-TW" altLang="en-US" sz="2400" dirty="0"/>
              <a:t>不要讓魔鬼有機可乘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>… 29</a:t>
            </a:r>
            <a:r>
              <a:rPr lang="en-US" altLang="zh-TW" sz="2400" dirty="0"/>
              <a:t> </a:t>
            </a:r>
            <a:r>
              <a:rPr lang="zh-TW" altLang="en-US" sz="2400" dirty="0">
                <a:solidFill>
                  <a:srgbClr val="FF0000"/>
                </a:solidFill>
              </a:rPr>
              <a:t>污言穢語</a:t>
            </a:r>
            <a:r>
              <a:rPr lang="zh-TW" altLang="en-US" sz="2400" dirty="0"/>
              <a:t>一句都不可出口，要隨時隨地</a:t>
            </a:r>
            <a:r>
              <a:rPr lang="zh-TW" altLang="en-US" sz="2400" b="1" dirty="0">
                <a:solidFill>
                  <a:srgbClr val="92D050"/>
                </a:solidFill>
              </a:rPr>
              <a:t>說造就人的好話</a:t>
            </a:r>
            <a:r>
              <a:rPr lang="zh-TW" altLang="en-US" sz="2400" dirty="0"/>
              <a:t>，使聽的人</a:t>
            </a:r>
            <a:r>
              <a:rPr lang="zh-TW" altLang="en-US" sz="2400" b="1" dirty="0">
                <a:solidFill>
                  <a:srgbClr val="92D050"/>
                </a:solidFill>
              </a:rPr>
              <a:t>得益處</a:t>
            </a:r>
            <a:r>
              <a:rPr lang="zh-TW" altLang="en-US" sz="2400" dirty="0"/>
              <a:t>。 </a:t>
            </a:r>
            <a:r>
              <a:rPr lang="en-US" altLang="zh-TW" sz="2400" dirty="0"/>
              <a:t>30 </a:t>
            </a:r>
            <a:r>
              <a:rPr lang="zh-TW" altLang="en-US" sz="2400" dirty="0"/>
              <a:t>不要讓上帝的聖靈擔憂，你們已經蓋上了聖靈的印記，將來必蒙救贖。 </a:t>
            </a:r>
            <a:r>
              <a:rPr lang="en-US" altLang="zh-TW" sz="2400" dirty="0"/>
              <a:t>31 </a:t>
            </a:r>
            <a:r>
              <a:rPr lang="zh-TW" altLang="en-US" sz="2400" dirty="0"/>
              <a:t>要從你們當中除掉一切的</a:t>
            </a:r>
            <a:r>
              <a:rPr lang="zh-TW" altLang="en-US" sz="2400" dirty="0">
                <a:solidFill>
                  <a:srgbClr val="FF0000"/>
                </a:solidFill>
              </a:rPr>
              <a:t>苦毒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FF0000"/>
                </a:solidFill>
              </a:rPr>
              <a:t>惱恨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FF0000"/>
                </a:solidFill>
              </a:rPr>
              <a:t>怒氣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FF0000"/>
                </a:solidFill>
              </a:rPr>
              <a:t>爭吵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FF0000"/>
                </a:solidFill>
              </a:rPr>
              <a:t>毀謗</a:t>
            </a:r>
            <a:r>
              <a:rPr lang="zh-TW" altLang="en-US" sz="2400" dirty="0"/>
              <a:t>和</a:t>
            </a:r>
            <a:r>
              <a:rPr lang="zh-TW" altLang="en-US" sz="2400" dirty="0">
                <a:solidFill>
                  <a:srgbClr val="FF0000"/>
                </a:solidFill>
              </a:rPr>
              <a:t>邪惡</a:t>
            </a:r>
            <a:r>
              <a:rPr lang="zh-TW" altLang="en-US" sz="2400" dirty="0"/>
              <a:t>。 </a:t>
            </a:r>
            <a:r>
              <a:rPr lang="en-US" altLang="zh-TW" sz="2400" dirty="0"/>
              <a:t>32 </a:t>
            </a:r>
            <a:r>
              <a:rPr lang="zh-TW" altLang="en-US" sz="2400" dirty="0"/>
              <a:t>總要以</a:t>
            </a:r>
            <a:r>
              <a:rPr lang="zh-TW" altLang="en-US" sz="2400" b="1" dirty="0">
                <a:solidFill>
                  <a:srgbClr val="92D050"/>
                </a:solidFill>
              </a:rPr>
              <a:t>恩慈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92D050"/>
                </a:solidFill>
              </a:rPr>
              <a:t>憐憫</a:t>
            </a:r>
            <a:r>
              <a:rPr lang="zh-TW" altLang="en-US" sz="2400" dirty="0"/>
              <a:t>的心彼此相待，要</a:t>
            </a:r>
            <a:r>
              <a:rPr lang="zh-TW" altLang="en-US" sz="2400" b="1" dirty="0">
                <a:solidFill>
                  <a:srgbClr val="92D050"/>
                </a:solidFill>
              </a:rPr>
              <a:t>互相饒恕</a:t>
            </a:r>
            <a:r>
              <a:rPr lang="zh-TW" altLang="en-US" sz="2400" dirty="0"/>
              <a:t>，正如上帝在基督裡饒恕了你們一樣。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59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8001000" cy="924475"/>
          </a:xfrm>
        </p:spPr>
        <p:txBody>
          <a:bodyPr/>
          <a:lstStyle/>
          <a:p>
            <a:r>
              <a:rPr lang="en-US" sz="2800" dirty="0"/>
              <a:t>Taking action on what is within your control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自己能掌控下</a:t>
            </a:r>
            <a:r>
              <a:rPr lang="zh-TW" altLang="en-US" dirty="0"/>
              <a:t>，</a:t>
            </a:r>
            <a:r>
              <a:rPr lang="en-US" dirty="0" err="1"/>
              <a:t>做出行動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74608"/>
            <a:ext cx="7125112" cy="405143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smtClean="0"/>
              <a:t>God, grant </a:t>
            </a:r>
            <a:r>
              <a:rPr lang="en-US" dirty="0"/>
              <a:t>me the Serenity to accept the things I cannot change, Courage to change the things I can, and Wisdom to know the difference.” ‐ Reinhold </a:t>
            </a:r>
            <a:r>
              <a:rPr lang="en-US" dirty="0" smtClean="0"/>
              <a:t>Niebuhr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sz="2800" dirty="0" err="1" smtClean="0"/>
              <a:t>上帝賜給我平靜去接受我所不能改變的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err="1" smtClean="0"/>
              <a:t>給我勇氣去改變我所能改變的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 smtClean="0"/>
              <a:t>並給我智慧去分別這兩者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people handle negative emotions</a:t>
            </a:r>
            <a:r>
              <a:rPr lang="zh-TW" altLang="en-US" dirty="0"/>
              <a:t>人們如何掌控負面情緒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Unaware, but act out unconsciously </a:t>
            </a:r>
            <a:br>
              <a:rPr lang="en-US" dirty="0" smtClean="0"/>
            </a:br>
            <a:r>
              <a:rPr lang="en-US" dirty="0" err="1"/>
              <a:t>不覺察</a:t>
            </a:r>
            <a:r>
              <a:rPr lang="zh-TW" altLang="en-US" dirty="0"/>
              <a:t>，但表達岀負面的行為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Aware, but deny that emotions matter. “I’m not emotional, nothing bothers me” </a:t>
            </a:r>
            <a:br>
              <a:rPr lang="en-US" dirty="0" smtClean="0"/>
            </a:br>
            <a:r>
              <a:rPr lang="zh-TW" altLang="en-US" dirty="0"/>
              <a:t>輕忽情緒。</a:t>
            </a:r>
            <a:r>
              <a:rPr lang="en-US" altLang="zh-TW" dirty="0"/>
              <a:t>"</a:t>
            </a:r>
            <a:r>
              <a:rPr lang="zh-TW" altLang="en-US" dirty="0"/>
              <a:t>我不是一個情緒化的人，無事會攪擾我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dirty="0"/>
          </a:p>
          <a:p>
            <a:r>
              <a:rPr lang="en-US" dirty="0" smtClean="0"/>
              <a:t>Dwell on, ruminate</a:t>
            </a:r>
            <a:br>
              <a:rPr lang="en-US" dirty="0" smtClean="0"/>
            </a:br>
            <a:r>
              <a:rPr lang="en-US" dirty="0" err="1" smtClean="0"/>
              <a:t>陷入泥沼</a:t>
            </a:r>
            <a:r>
              <a:rPr lang="zh-TW" altLang="en-US" dirty="0"/>
              <a:t>，且</a:t>
            </a:r>
            <a:r>
              <a:rPr lang="en-US" dirty="0" err="1"/>
              <a:t>反覆</a:t>
            </a:r>
            <a:r>
              <a:rPr lang="zh-TW" altLang="en-US" dirty="0"/>
              <a:t>沉</a:t>
            </a:r>
            <a:r>
              <a:rPr lang="zh-TW" altLang="en-US" dirty="0" smtClean="0"/>
              <a:t>溺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en-US" dirty="0" smtClean="0"/>
              <a:t>Recognize, heal and resolve, move forward</a:t>
            </a:r>
            <a:br>
              <a:rPr lang="en-US" dirty="0" smtClean="0"/>
            </a:br>
            <a:r>
              <a:rPr lang="en-US" dirty="0" err="1"/>
              <a:t>承認事實，接受醫治</a:t>
            </a:r>
            <a:r>
              <a:rPr lang="zh-TW" altLang="en-US" dirty="0"/>
              <a:t>，</a:t>
            </a:r>
            <a:r>
              <a:rPr lang="en-US" dirty="0" err="1"/>
              <a:t>並往前行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0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/>
              <a:t>What the Bible says about the “heart”</a:t>
            </a:r>
            <a:br>
              <a:rPr lang="en-US" altLang="zh-TW" sz="2800" dirty="0" smtClean="0"/>
            </a:br>
            <a:r>
              <a:rPr lang="zh-TW" altLang="en-US" dirty="0"/>
              <a:t>聖經對</a:t>
            </a:r>
            <a:r>
              <a:rPr lang="en-US" altLang="zh-TW" dirty="0"/>
              <a:t>"</a:t>
            </a:r>
            <a:r>
              <a:rPr lang="zh-TW" altLang="en-US" dirty="0"/>
              <a:t>心</a:t>
            </a:r>
            <a:r>
              <a:rPr lang="en-US" altLang="zh-TW" dirty="0"/>
              <a:t>"</a:t>
            </a:r>
            <a:r>
              <a:rPr lang="zh-TW" altLang="en-US" dirty="0"/>
              <a:t>的講述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你</a:t>
            </a:r>
            <a:r>
              <a:rPr lang="zh-TW" altLang="en-US" dirty="0"/>
              <a:t>要保守你心，勝過保守一</a:t>
            </a:r>
            <a:r>
              <a:rPr lang="zh-TW" altLang="en-US" dirty="0" smtClean="0"/>
              <a:t>切，</a:t>
            </a:r>
            <a:r>
              <a:rPr lang="zh-TW" altLang="en-US" dirty="0"/>
              <a:t>因為一生的果效是由</a:t>
            </a:r>
            <a:r>
              <a:rPr lang="zh-TW" altLang="en-US" b="1" dirty="0">
                <a:solidFill>
                  <a:srgbClr val="0070C0"/>
                </a:solidFill>
              </a:rPr>
              <a:t>心</a:t>
            </a:r>
            <a:r>
              <a:rPr lang="zh-TW" altLang="en-US" dirty="0"/>
              <a:t>發出</a:t>
            </a:r>
            <a:r>
              <a:rPr lang="zh-TW" altLang="en-US" dirty="0" smtClean="0"/>
              <a:t>。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 smtClean="0"/>
              <a:t>(</a:t>
            </a:r>
            <a:r>
              <a:rPr lang="ja-JP" altLang="en-US" dirty="0"/>
              <a:t>箴言</a:t>
            </a:r>
            <a:r>
              <a:rPr lang="en-US" altLang="ja-JP" dirty="0" smtClean="0"/>
              <a:t>4:</a:t>
            </a:r>
            <a:r>
              <a:rPr lang="en-US" altLang="zh-TW" dirty="0" smtClean="0"/>
              <a:t>23)</a:t>
            </a:r>
          </a:p>
          <a:p>
            <a:r>
              <a:rPr lang="zh-TW" altLang="en-US" dirty="0" smtClean="0"/>
              <a:t>因</a:t>
            </a:r>
            <a:r>
              <a:rPr lang="zh-TW" altLang="en-US" dirty="0"/>
              <a:t>為耶和華不像人看人，人是看外貌，耶和華是看</a:t>
            </a:r>
            <a:r>
              <a:rPr lang="zh-TW" altLang="en-US" b="1" dirty="0">
                <a:solidFill>
                  <a:srgbClr val="0070C0"/>
                </a:solidFill>
              </a:rPr>
              <a:t>內心</a:t>
            </a:r>
            <a:r>
              <a:rPr lang="zh-TW" altLang="en-US" dirty="0" smtClean="0"/>
              <a:t>。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ja-JP" altLang="en-US" dirty="0"/>
              <a:t>撒母耳記</a:t>
            </a:r>
            <a:r>
              <a:rPr lang="ja-JP" altLang="en-US" dirty="0" smtClean="0"/>
              <a:t>上 </a:t>
            </a:r>
            <a:r>
              <a:rPr lang="en-US" altLang="ja-JP" dirty="0" smtClean="0"/>
              <a:t>16:7)</a:t>
            </a:r>
            <a:endParaRPr lang="ja-JP" altLang="en-US" dirty="0"/>
          </a:p>
          <a:p>
            <a:r>
              <a:rPr lang="zh-TW" altLang="en-US" dirty="0"/>
              <a:t>神啊，求你為我造清潔的</a:t>
            </a:r>
            <a:r>
              <a:rPr lang="zh-TW" altLang="en-US" b="1" dirty="0">
                <a:solidFill>
                  <a:srgbClr val="0070C0"/>
                </a:solidFill>
              </a:rPr>
              <a:t>心</a:t>
            </a:r>
            <a:r>
              <a:rPr lang="zh-TW" altLang="en-US" dirty="0"/>
              <a:t>，使我</a:t>
            </a:r>
            <a:r>
              <a:rPr lang="zh-TW" altLang="en-US" b="1" dirty="0">
                <a:solidFill>
                  <a:srgbClr val="0070C0"/>
                </a:solidFill>
              </a:rPr>
              <a:t>裡面</a:t>
            </a:r>
            <a:r>
              <a:rPr lang="zh-TW" altLang="en-US" dirty="0"/>
              <a:t>重新有正直的靈</a:t>
            </a:r>
            <a:r>
              <a:rPr lang="en-US" dirty="0"/>
              <a:t>。</a:t>
            </a:r>
            <a:br>
              <a:rPr lang="en-US" dirty="0"/>
            </a:br>
            <a:r>
              <a:rPr lang="en-US" dirty="0"/>
              <a:t>(</a:t>
            </a:r>
            <a:r>
              <a:rPr lang="ja-JP" altLang="en-US" dirty="0"/>
              <a:t>詩篇 </a:t>
            </a:r>
            <a:r>
              <a:rPr lang="en-US" altLang="ja-JP" dirty="0"/>
              <a:t>51:10)</a:t>
            </a:r>
          </a:p>
          <a:p>
            <a:r>
              <a:rPr lang="zh-TW" altLang="en-US" dirty="0" smtClean="0"/>
              <a:t>神</a:t>
            </a:r>
            <a:r>
              <a:rPr lang="zh-TW" altLang="en-US" dirty="0"/>
              <a:t>啊，求你鑒察我，知道我的</a:t>
            </a:r>
            <a:r>
              <a:rPr lang="zh-TW" altLang="en-US" b="1" dirty="0">
                <a:solidFill>
                  <a:srgbClr val="0070C0"/>
                </a:solidFill>
              </a:rPr>
              <a:t>心思</a:t>
            </a:r>
            <a:r>
              <a:rPr lang="zh-TW" altLang="en-US" dirty="0"/>
              <a:t>；試煉我，知道我的</a:t>
            </a:r>
            <a:r>
              <a:rPr lang="zh-TW" altLang="en-US" b="1" dirty="0">
                <a:solidFill>
                  <a:srgbClr val="0070C0"/>
                </a:solidFill>
              </a:rPr>
              <a:t>意念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ja-JP" altLang="en-US" dirty="0"/>
              <a:t>詩篇 </a:t>
            </a:r>
            <a:r>
              <a:rPr lang="en-US" altLang="ja-JP" dirty="0" smtClean="0"/>
              <a:t>139:23)</a:t>
            </a:r>
          </a:p>
          <a:p>
            <a:r>
              <a:rPr lang="zh-TW" altLang="en-US" dirty="0" smtClean="0"/>
              <a:t>因</a:t>
            </a:r>
            <a:r>
              <a:rPr lang="zh-TW" altLang="en-US" dirty="0"/>
              <a:t>為你的財寶在哪裡，你的</a:t>
            </a:r>
            <a:r>
              <a:rPr lang="zh-TW" altLang="en-US" b="1" dirty="0">
                <a:solidFill>
                  <a:srgbClr val="0070C0"/>
                </a:solidFill>
              </a:rPr>
              <a:t>心</a:t>
            </a:r>
            <a:r>
              <a:rPr lang="zh-TW" altLang="en-US" dirty="0"/>
              <a:t>也在哪裡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ja-JP" altLang="en-US" dirty="0"/>
              <a:t>馬太福音 </a:t>
            </a:r>
            <a:r>
              <a:rPr lang="en-US" altLang="ja-JP" dirty="0" smtClean="0"/>
              <a:t>6:21)</a:t>
            </a:r>
          </a:p>
          <a:p>
            <a:r>
              <a:rPr lang="zh-TW" altLang="en-US" dirty="0"/>
              <a:t>你要盡</a:t>
            </a:r>
            <a:r>
              <a:rPr lang="zh-TW" altLang="en-US" b="1" dirty="0">
                <a:solidFill>
                  <a:srgbClr val="0070C0"/>
                </a:solidFill>
              </a:rPr>
              <a:t>心</a:t>
            </a:r>
            <a:r>
              <a:rPr lang="zh-TW" altLang="en-US" dirty="0"/>
              <a:t>、盡性、盡力愛耶和華你的神。</a:t>
            </a:r>
            <a:r>
              <a:rPr lang="en-US" altLang="zh-TW" dirty="0"/>
              <a:t> (</a:t>
            </a:r>
            <a:r>
              <a:rPr lang="ja-JP" altLang="en-US" dirty="0"/>
              <a:t>申命記 </a:t>
            </a:r>
            <a:r>
              <a:rPr lang="en-US" altLang="ja-JP" dirty="0"/>
              <a:t>6:5</a:t>
            </a:r>
            <a:r>
              <a:rPr lang="en-US" altLang="ja-JP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125113" cy="762000"/>
          </a:xfrm>
        </p:spPr>
        <p:txBody>
          <a:bodyPr/>
          <a:lstStyle/>
          <a:p>
            <a:r>
              <a:rPr lang="en-US" dirty="0" smtClean="0"/>
              <a:t>Emotions </a:t>
            </a:r>
            <a:r>
              <a:rPr lang="ja-JP" altLang="en-US" dirty="0"/>
              <a:t>情緒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09442" y="1812926"/>
            <a:ext cx="3471277" cy="930273"/>
          </a:xfrm>
        </p:spPr>
        <p:txBody>
          <a:bodyPr/>
          <a:lstStyle/>
          <a:p>
            <a:r>
              <a:rPr lang="en-US" dirty="0" smtClean="0"/>
              <a:t>Primary Emotions</a:t>
            </a:r>
          </a:p>
          <a:p>
            <a:r>
              <a:rPr lang="en-US" sz="1600" dirty="0" smtClean="0"/>
              <a:t>(bodily affective reaction)</a:t>
            </a:r>
          </a:p>
          <a:p>
            <a:r>
              <a:rPr lang="zh-TW" altLang="en-US" b="1" dirty="0"/>
              <a:t>最初的情緒反</a:t>
            </a:r>
            <a:r>
              <a:rPr lang="zh-TW" altLang="en-US" b="1" dirty="0" smtClean="0"/>
              <a:t>應</a:t>
            </a:r>
            <a:endParaRPr lang="en-US" altLang="zh-TW" b="1" dirty="0" smtClean="0"/>
          </a:p>
          <a:p>
            <a:r>
              <a:rPr lang="en-US" sz="1600" dirty="0" smtClean="0"/>
              <a:t>(</a:t>
            </a:r>
            <a:r>
              <a:rPr lang="zh-TW" altLang="en-US" sz="1600" dirty="0"/>
              <a:t>肉體</a:t>
            </a:r>
            <a:r>
              <a:rPr lang="en-US" sz="1600" dirty="0" err="1"/>
              <a:t>感情的反應</a:t>
            </a:r>
            <a:r>
              <a:rPr lang="zh-TW" altLang="en-US" sz="1600" dirty="0" smtClean="0"/>
              <a:t>）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3048000"/>
            <a:ext cx="3471277" cy="3471861"/>
          </a:xfrm>
        </p:spPr>
        <p:txBody>
          <a:bodyPr/>
          <a:lstStyle/>
          <a:p>
            <a:r>
              <a:rPr lang="en-US" dirty="0" smtClean="0"/>
              <a:t>Happiness </a:t>
            </a:r>
            <a:r>
              <a:rPr lang="en-US" dirty="0" err="1"/>
              <a:t>快樂</a:t>
            </a:r>
            <a:endParaRPr lang="en-US" dirty="0" smtClean="0"/>
          </a:p>
          <a:p>
            <a:r>
              <a:rPr lang="en-US" dirty="0" smtClean="0"/>
              <a:t>Sadness </a:t>
            </a:r>
            <a:r>
              <a:rPr lang="en-US" dirty="0" err="1"/>
              <a:t>悲傷</a:t>
            </a:r>
            <a:endParaRPr lang="en-US" dirty="0" smtClean="0"/>
          </a:p>
          <a:p>
            <a:r>
              <a:rPr lang="en-US" dirty="0" smtClean="0"/>
              <a:t>Surprise </a:t>
            </a:r>
            <a:r>
              <a:rPr lang="zh-TW" altLang="en-US" dirty="0" smtClean="0"/>
              <a:t>驚</a:t>
            </a:r>
            <a:r>
              <a:rPr lang="zh-TW" altLang="en-US" dirty="0"/>
              <a:t>愕</a:t>
            </a:r>
            <a:endParaRPr lang="en-US" dirty="0" smtClean="0"/>
          </a:p>
          <a:p>
            <a:r>
              <a:rPr lang="en-US" dirty="0" smtClean="0"/>
              <a:t>Fear </a:t>
            </a:r>
            <a:r>
              <a:rPr lang="en-US" dirty="0" err="1"/>
              <a:t>懼怕</a:t>
            </a:r>
            <a:endParaRPr lang="en-US" dirty="0"/>
          </a:p>
          <a:p>
            <a:r>
              <a:rPr lang="en-US" dirty="0" smtClean="0"/>
              <a:t>Disgust </a:t>
            </a:r>
            <a:r>
              <a:rPr lang="en-US" dirty="0" err="1"/>
              <a:t>厭惡</a:t>
            </a:r>
            <a:endParaRPr lang="en-US" dirty="0" smtClean="0"/>
          </a:p>
          <a:p>
            <a:r>
              <a:rPr lang="en-US" dirty="0" smtClean="0"/>
              <a:t>Anger </a:t>
            </a:r>
            <a:r>
              <a:rPr lang="en-US" dirty="0" err="1"/>
              <a:t>憤怒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95800" y="1828800"/>
            <a:ext cx="4095955" cy="1262062"/>
          </a:xfrm>
        </p:spPr>
        <p:txBody>
          <a:bodyPr/>
          <a:lstStyle/>
          <a:p>
            <a:r>
              <a:rPr lang="en-US" dirty="0" smtClean="0"/>
              <a:t>Secondary Emotions</a:t>
            </a:r>
          </a:p>
          <a:p>
            <a:r>
              <a:rPr lang="en-US" sz="1600" dirty="0" smtClean="0"/>
              <a:t>(how I feel about my feeling)</a:t>
            </a:r>
          </a:p>
          <a:p>
            <a:r>
              <a:rPr lang="en-US" sz="1600" dirty="0" smtClean="0"/>
              <a:t>(emotional reaction to my emotion)</a:t>
            </a:r>
          </a:p>
          <a:p>
            <a:r>
              <a:rPr lang="zh-TW" altLang="en-US" b="1" dirty="0"/>
              <a:t>隨後的情緒反</a:t>
            </a:r>
            <a:r>
              <a:rPr lang="zh-TW" altLang="en-US" b="1" dirty="0" smtClean="0"/>
              <a:t>應</a:t>
            </a:r>
            <a:endParaRPr lang="en-US" altLang="zh-TW" b="1" dirty="0" smtClean="0"/>
          </a:p>
          <a:p>
            <a:r>
              <a:rPr lang="en-US" sz="1600" dirty="0" smtClean="0"/>
              <a:t>(</a:t>
            </a:r>
            <a:r>
              <a:rPr lang="zh-TW" altLang="en-US" sz="1600" dirty="0"/>
              <a:t>自己對情緒變化的反</a:t>
            </a:r>
            <a:r>
              <a:rPr lang="zh-TW" altLang="en-US" sz="1600" dirty="0" smtClean="0"/>
              <a:t>應</a:t>
            </a:r>
            <a:r>
              <a:rPr lang="en-US" altLang="zh-TW" sz="1600" dirty="0" smtClean="0"/>
              <a:t>)</a:t>
            </a:r>
            <a:endParaRPr lang="en-US" sz="1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58929" y="3352800"/>
            <a:ext cx="4648200" cy="3124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Proud, hopeful </a:t>
            </a:r>
            <a:r>
              <a:rPr lang="en-US" dirty="0" err="1"/>
              <a:t>自傲</a:t>
            </a:r>
            <a:r>
              <a:rPr lang="zh-TW" altLang="en-US" dirty="0"/>
              <a:t>，</a:t>
            </a:r>
            <a:r>
              <a:rPr lang="en-US" dirty="0" err="1"/>
              <a:t>充滿希望</a:t>
            </a:r>
            <a:endParaRPr lang="en-US" dirty="0" smtClean="0"/>
          </a:p>
          <a:p>
            <a:r>
              <a:rPr lang="en-US" dirty="0" smtClean="0"/>
              <a:t>Ashamed, disappointed, sympathy</a:t>
            </a:r>
            <a:br>
              <a:rPr lang="en-US" dirty="0" smtClean="0"/>
            </a:br>
            <a:r>
              <a:rPr lang="en-US" dirty="0" err="1"/>
              <a:t>羞愧</a:t>
            </a:r>
            <a:r>
              <a:rPr lang="zh-TW" altLang="en-US" dirty="0"/>
              <a:t>，</a:t>
            </a:r>
            <a:r>
              <a:rPr lang="en-US" dirty="0" err="1"/>
              <a:t>失望</a:t>
            </a:r>
            <a:r>
              <a:rPr lang="zh-TW" altLang="en-US" dirty="0"/>
              <a:t>，哀憐 </a:t>
            </a:r>
            <a:endParaRPr lang="en-US" dirty="0"/>
          </a:p>
          <a:p>
            <a:r>
              <a:rPr lang="en-US" dirty="0" smtClean="0"/>
              <a:t>Astonished, amazed, curious</a:t>
            </a:r>
            <a:br>
              <a:rPr lang="en-US" dirty="0" smtClean="0"/>
            </a:br>
            <a:r>
              <a:rPr lang="zh-TW" altLang="en-US" dirty="0"/>
              <a:t>驚駭，驚奇，</a:t>
            </a:r>
            <a:r>
              <a:rPr lang="en-US" dirty="0" err="1"/>
              <a:t>好奇</a:t>
            </a:r>
            <a:endParaRPr lang="en-US" dirty="0"/>
          </a:p>
          <a:p>
            <a:r>
              <a:rPr lang="en-US" dirty="0" smtClean="0"/>
              <a:t>Anxiety, guilt </a:t>
            </a:r>
            <a:r>
              <a:rPr lang="en-US" dirty="0" err="1"/>
              <a:t>焦慮不安</a:t>
            </a:r>
            <a:r>
              <a:rPr lang="zh-TW" altLang="en-US" dirty="0"/>
              <a:t>，自覺有罪是</a:t>
            </a:r>
            <a:endParaRPr lang="en-US" dirty="0"/>
          </a:p>
          <a:p>
            <a:r>
              <a:rPr lang="en-US" dirty="0" smtClean="0"/>
              <a:t>Repulsed, dislike </a:t>
            </a:r>
            <a:r>
              <a:rPr lang="en-US" dirty="0" err="1"/>
              <a:t>拒絕接受</a:t>
            </a:r>
            <a:r>
              <a:rPr lang="zh-TW" altLang="en-US" dirty="0"/>
              <a:t>，且感嫌惡</a:t>
            </a:r>
            <a:endParaRPr lang="en-US" dirty="0" smtClean="0"/>
          </a:p>
          <a:p>
            <a:r>
              <a:rPr lang="en-US" dirty="0" smtClean="0"/>
              <a:t>Irritated, frustrated </a:t>
            </a:r>
            <a:br>
              <a:rPr lang="en-US" dirty="0" smtClean="0"/>
            </a:br>
            <a:r>
              <a:rPr lang="en-US" dirty="0" err="1" smtClean="0"/>
              <a:t>激怒</a:t>
            </a:r>
            <a:r>
              <a:rPr lang="zh-TW" altLang="en-US" dirty="0"/>
              <a:t>不適，</a:t>
            </a:r>
            <a:r>
              <a:rPr lang="en-US" dirty="0"/>
              <a:t>失</a:t>
            </a:r>
            <a:r>
              <a:rPr lang="zh-TW" altLang="en-US" dirty="0"/>
              <a:t>意挫折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19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609600"/>
            <a:ext cx="3683468" cy="924475"/>
          </a:xfrm>
        </p:spPr>
        <p:txBody>
          <a:bodyPr/>
          <a:lstStyle/>
          <a:p>
            <a:r>
              <a:rPr lang="en-US" dirty="0" smtClean="0"/>
              <a:t>The Role of Emotions</a:t>
            </a:r>
            <a:br>
              <a:rPr lang="en-US" dirty="0" smtClean="0"/>
            </a:br>
            <a:r>
              <a:rPr lang="en-US" dirty="0" err="1"/>
              <a:t>情緒所扮演的角色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2153836"/>
            <a:ext cx="3683467" cy="2536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 you information/ evaluation about a situation</a:t>
            </a:r>
            <a:br>
              <a:rPr lang="en-US" dirty="0" smtClean="0"/>
            </a:br>
            <a:r>
              <a:rPr lang="zh-TW" altLang="en-US" dirty="0"/>
              <a:t>在景況中提供資訊和評估</a:t>
            </a:r>
            <a:endParaRPr lang="en-US" dirty="0" smtClean="0"/>
          </a:p>
          <a:p>
            <a:r>
              <a:rPr lang="en-US" dirty="0" smtClean="0"/>
              <a:t>Motivates you for action</a:t>
            </a:r>
            <a:br>
              <a:rPr lang="en-US" dirty="0" smtClean="0"/>
            </a:br>
            <a:r>
              <a:rPr lang="en-US" dirty="0" err="1"/>
              <a:t>激發行動</a:t>
            </a:r>
            <a:endParaRPr lang="en-US" dirty="0" smtClean="0"/>
          </a:p>
          <a:p>
            <a:r>
              <a:rPr lang="en-US" dirty="0" smtClean="0"/>
              <a:t>Communicates to others</a:t>
            </a:r>
            <a:br>
              <a:rPr lang="en-US" dirty="0" smtClean="0"/>
            </a:br>
            <a:r>
              <a:rPr lang="zh-TW" altLang="en-US" dirty="0"/>
              <a:t>與他人溝通</a:t>
            </a:r>
            <a:endParaRPr lang="en-US" dirty="0"/>
          </a:p>
        </p:txBody>
      </p:sp>
      <p:pic>
        <p:nvPicPr>
          <p:cNvPr id="9" name="Picture 2" descr="http://bitsntips.files.wordpress.com/2012/05/howareyou_grey.gif?w=7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910" y="-14288"/>
            <a:ext cx="4451090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70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2895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杏仁核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3662" y="227330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海馬迴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06" y="6614924"/>
            <a:ext cx="4186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Dan Siegel “Parenting from the Inside Out”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785813"/>
            <a:ext cx="88106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667971"/>
            <a:ext cx="318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ORBITOFRONTAL CORTEX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780274"/>
            <a:ext cx="242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CEREBRAL CORTEX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2899126"/>
            <a:ext cx="1738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Orbitofrontal Part of the Prefrontal Cortex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9447" y="436627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Spinal Cord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799" y="4724400"/>
            <a:ext cx="147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Brain Stem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434" y="3487085"/>
            <a:ext cx="2090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LIMBIC REGION: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Anterior cingulate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Hippocampus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Amygdala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negative emotions</a:t>
            </a:r>
            <a:br>
              <a:rPr lang="en-US" dirty="0" smtClean="0"/>
            </a:br>
            <a:r>
              <a:rPr lang="en-US" dirty="0" err="1" smtClean="0"/>
              <a:t>如何管理對付負面情緒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Recognized and acknowledge feelings  (not deny)</a:t>
            </a:r>
            <a:br>
              <a:rPr lang="en-US" dirty="0" smtClean="0"/>
            </a:br>
            <a:r>
              <a:rPr lang="zh-TW" altLang="en-US" dirty="0"/>
              <a:t>認知自己的情緒（不否認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0"/>
            <a:r>
              <a:rPr lang="en-US" dirty="0" smtClean="0"/>
              <a:t>Identify negative thoughts/beliefs underlying the feeling</a:t>
            </a:r>
            <a:br>
              <a:rPr lang="en-US" dirty="0" smtClean="0"/>
            </a:br>
            <a:r>
              <a:rPr lang="en-US" dirty="0" err="1"/>
              <a:t>識別潛在的負面思想和觀念</a:t>
            </a:r>
            <a:endParaRPr lang="en-US" dirty="0" smtClean="0"/>
          </a:p>
          <a:p>
            <a:r>
              <a:rPr lang="en-US" dirty="0" smtClean="0"/>
              <a:t>“What do you want/need?”</a:t>
            </a:r>
            <a:br>
              <a:rPr lang="en-US" dirty="0" smtClean="0"/>
            </a:br>
            <a:r>
              <a:rPr lang="zh-TW" altLang="en-US" dirty="0"/>
              <a:t>認清自己</a:t>
            </a:r>
            <a:r>
              <a:rPr lang="en-US" altLang="zh-TW" dirty="0"/>
              <a:t>"</a:t>
            </a:r>
            <a:r>
              <a:rPr lang="en-US" dirty="0" err="1"/>
              <a:t>想要</a:t>
            </a:r>
            <a:r>
              <a:rPr lang="en-US" altLang="zh-TW" dirty="0"/>
              <a:t>"</a:t>
            </a:r>
            <a:r>
              <a:rPr lang="zh-TW" altLang="en-US" dirty="0"/>
              <a:t>或</a:t>
            </a:r>
            <a:r>
              <a:rPr lang="en-US" altLang="zh-TW" dirty="0"/>
              <a:t>"</a:t>
            </a:r>
            <a:r>
              <a:rPr lang="en-US" dirty="0" err="1"/>
              <a:t>需要</a:t>
            </a:r>
            <a:r>
              <a:rPr lang="en-US" altLang="zh-TW" dirty="0"/>
              <a:t>"</a:t>
            </a:r>
            <a:endParaRPr lang="en-US" dirty="0" smtClean="0"/>
          </a:p>
          <a:p>
            <a:r>
              <a:rPr lang="en-US" dirty="0" smtClean="0"/>
              <a:t>Taking action on what is within your control </a:t>
            </a:r>
            <a:br>
              <a:rPr lang="en-US" dirty="0" smtClean="0"/>
            </a:br>
            <a:r>
              <a:rPr lang="en-US" dirty="0" err="1"/>
              <a:t>自己能掌控下</a:t>
            </a:r>
            <a:r>
              <a:rPr lang="zh-TW" altLang="en-US" dirty="0"/>
              <a:t>，</a:t>
            </a:r>
            <a:r>
              <a:rPr lang="en-US" dirty="0" err="1"/>
              <a:t>做出行動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2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</a:t>
            </a:r>
            <a:r>
              <a:rPr lang="en-US" dirty="0"/>
              <a:t>Thoughts,</a:t>
            </a:r>
            <a:br>
              <a:rPr lang="en-US" dirty="0"/>
            </a:br>
            <a:r>
              <a:rPr lang="en-US" dirty="0"/>
              <a:t>Feelings, and Body </a:t>
            </a: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25112" cy="47244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400" dirty="0"/>
              <a:t>I noticing I am experiencing some reactivity around</a:t>
            </a:r>
            <a:r>
              <a:rPr lang="en-US" altLang="en-US" sz="1400" dirty="0" smtClean="0"/>
              <a:t>…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我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注意到我有一些反应…</a:t>
            </a:r>
            <a:endParaRPr lang="en-US" altLang="zh-CN" sz="1600" dirty="0">
              <a:latin typeface="MingLiU" pitchFamily="49" charset="-120"/>
              <a:ea typeface="MingLiU" pitchFamily="49" charset="-120"/>
            </a:endParaRPr>
          </a:p>
          <a:p>
            <a:pPr>
              <a:lnSpc>
                <a:spcPct val="90000"/>
              </a:lnSpc>
            </a:pPr>
            <a:endParaRPr lang="zh-CN" altLang="en-US" sz="1400" dirty="0"/>
          </a:p>
          <a:p>
            <a:pPr>
              <a:lnSpc>
                <a:spcPct val="90000"/>
              </a:lnSpc>
            </a:pPr>
            <a:r>
              <a:rPr lang="en-US" altLang="en-US" sz="1400" b="1" dirty="0"/>
              <a:t>Frustrating Situation </a:t>
            </a:r>
            <a:r>
              <a:rPr lang="en-US" altLang="en-US" sz="1400" dirty="0"/>
              <a:t>(</a:t>
            </a:r>
            <a:r>
              <a:rPr lang="en-US" altLang="en-US" sz="1400" dirty="0" err="1"/>
              <a:t>e.g</a:t>
            </a:r>
            <a:r>
              <a:rPr lang="en-US" altLang="en-US" sz="1400" dirty="0"/>
              <a:t> “My teammates ignored my suggestion on project ideas</a:t>
            </a:r>
            <a:r>
              <a:rPr lang="en-US" altLang="en-US" sz="1400" dirty="0" smtClean="0"/>
              <a:t>”)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令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人沮丧的情境（例如:"我的队友在项目意见讨论上忽视我的观点"）</a:t>
            </a:r>
            <a:endParaRPr lang="en-US" altLang="en-US" sz="1600" dirty="0">
              <a:latin typeface="MingLiU" pitchFamily="49" charset="-120"/>
              <a:ea typeface="MingLiU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en-US" sz="1400" b="1" dirty="0"/>
              <a:t>My Feeling </a:t>
            </a:r>
            <a:r>
              <a:rPr lang="en-US" altLang="en-US" sz="1400" dirty="0"/>
              <a:t>(e.g. “When that happened, I felt discounted</a:t>
            </a:r>
            <a:r>
              <a:rPr lang="en-US" altLang="en-US" sz="1400" dirty="0" smtClean="0"/>
              <a:t>”)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我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的感受（例如:“当这事情发生时，我感觉自己不受重视”）</a:t>
            </a:r>
            <a:endParaRPr lang="en-US" altLang="en-US" sz="1600" dirty="0">
              <a:latin typeface="MingLiU" pitchFamily="49" charset="-120"/>
              <a:ea typeface="MingLiU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en-US" sz="1400" b="1" dirty="0"/>
              <a:t>My Physical Reaction </a:t>
            </a:r>
            <a:r>
              <a:rPr lang="en-US" altLang="en-US" sz="1400" dirty="0"/>
              <a:t>(e.g. “I feel a tightness in my chest as I talk about this</a:t>
            </a:r>
            <a:r>
              <a:rPr lang="en-US" altLang="en-US" sz="1400" dirty="0" smtClean="0"/>
              <a:t>”)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我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的身体反应（例如:“一谈到这儿，我就感觉胸口闷闷的”）</a:t>
            </a:r>
            <a:endParaRPr lang="en-US" altLang="en-US" sz="1600" dirty="0">
              <a:latin typeface="MingLiU" pitchFamily="49" charset="-120"/>
              <a:ea typeface="MingLiU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en-US" sz="1400" b="1" dirty="0"/>
              <a:t>My Beliefs/My Assumptions </a:t>
            </a:r>
            <a:r>
              <a:rPr lang="en-US" altLang="en-US" sz="1400" dirty="0"/>
              <a:t>(about self and others; e.g. “No one listens to me, my ideas are never good enough</a:t>
            </a:r>
            <a:r>
              <a:rPr lang="en-US" altLang="en-US" sz="1400" dirty="0" smtClean="0"/>
              <a:t>”)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我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的理念</a:t>
            </a:r>
            <a:r>
              <a:rPr lang="en-US" altLang="zh-CN" sz="1600" dirty="0">
                <a:latin typeface="MingLiU" pitchFamily="49" charset="-120"/>
                <a:ea typeface="MingLiU" pitchFamily="49" charset="-120"/>
              </a:rPr>
              <a:t>/</a:t>
            </a:r>
            <a:r>
              <a:rPr lang="ja-JP" altLang="en-US" sz="1600" dirty="0">
                <a:latin typeface="MingLiU" pitchFamily="49" charset="-120"/>
                <a:ea typeface="MingLiU" pitchFamily="49" charset="-120"/>
              </a:rPr>
              <a:t> 臆断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（对自我与对他人</a:t>
            </a:r>
            <a:r>
              <a:rPr lang="en-US" altLang="zh-CN" sz="1600" dirty="0">
                <a:latin typeface="MingLiU" pitchFamily="49" charset="-120"/>
                <a:ea typeface="MingLiU" pitchFamily="49" charset="-120"/>
              </a:rPr>
              <a:t>; 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例如:“没有人听我</a:t>
            </a:r>
            <a:r>
              <a:rPr lang="en-US" altLang="zh-CN" sz="1600" dirty="0">
                <a:latin typeface="MingLiU" pitchFamily="49" charset="-120"/>
                <a:ea typeface="MingLiU" pitchFamily="49" charset="-120"/>
              </a:rPr>
              <a:t>, 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我的想法永远都不够好”）</a:t>
            </a:r>
            <a:endParaRPr lang="en-US" altLang="en-US" sz="1600" dirty="0">
              <a:latin typeface="MingLiU" pitchFamily="49" charset="-120"/>
              <a:ea typeface="MingLiU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/>
              <a:t>My Childhood Memory (e.g. “It reminds me of my dad always criticizing me</a:t>
            </a:r>
            <a:r>
              <a:rPr lang="en-US" altLang="en-US" sz="1400" dirty="0" smtClean="0"/>
              <a:t>”)</a:t>
            </a:r>
            <a:br>
              <a:rPr lang="en-US" altLang="en-US" sz="1400" dirty="0" smtClean="0"/>
            </a:br>
            <a:r>
              <a:rPr lang="zh-CN" altLang="en-US" sz="1600" dirty="0" smtClean="0">
                <a:latin typeface="MingLiU" pitchFamily="49" charset="-120"/>
                <a:ea typeface="MingLiU" pitchFamily="49" charset="-120"/>
              </a:rPr>
              <a:t>儿</a:t>
            </a:r>
            <a:r>
              <a:rPr lang="zh-CN" altLang="en-US" sz="1600" dirty="0">
                <a:latin typeface="MingLiU" pitchFamily="49" charset="-120"/>
                <a:ea typeface="MingLiU" pitchFamily="49" charset="-120"/>
              </a:rPr>
              <a:t>时记忆（例如:“这让我想起我总是被父亲批评”）</a:t>
            </a:r>
          </a:p>
        </p:txBody>
      </p:sp>
    </p:spTree>
    <p:extLst>
      <p:ext uri="{BB962C8B-B14F-4D97-AF65-F5344CB8AC3E}">
        <p14:creationId xmlns:p14="http://schemas.microsoft.com/office/powerpoint/2010/main" val="16568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do you want/need?”</a:t>
            </a:r>
            <a:br>
              <a:rPr lang="en-US" dirty="0" smtClean="0"/>
            </a:br>
            <a:r>
              <a:rPr lang="zh-TW" altLang="en-US" dirty="0"/>
              <a:t>認清自己</a:t>
            </a:r>
            <a:r>
              <a:rPr lang="en-US" altLang="zh-TW" dirty="0"/>
              <a:t>"</a:t>
            </a:r>
            <a:r>
              <a:rPr lang="en-US" dirty="0" err="1"/>
              <a:t>想要</a:t>
            </a:r>
            <a:r>
              <a:rPr lang="en-US" altLang="zh-TW" dirty="0"/>
              <a:t>"</a:t>
            </a:r>
            <a:r>
              <a:rPr lang="zh-TW" altLang="en-US" dirty="0"/>
              <a:t>或</a:t>
            </a:r>
            <a:r>
              <a:rPr lang="en-US" altLang="zh-TW" dirty="0"/>
              <a:t>"</a:t>
            </a:r>
            <a:r>
              <a:rPr lang="en-US" dirty="0" err="1"/>
              <a:t>需要</a:t>
            </a:r>
            <a:r>
              <a:rPr lang="en-US" altLang="zh-TW" dirty="0"/>
              <a:t>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Assertive   </a:t>
            </a:r>
            <a:r>
              <a:rPr lang="ja-JP" altLang="en-US" dirty="0"/>
              <a:t>主動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“Assertiveness </a:t>
            </a:r>
            <a:r>
              <a:rPr lang="en-US" dirty="0"/>
              <a:t>is the ability to </a:t>
            </a:r>
            <a:r>
              <a:rPr lang="en-US" u="sng" dirty="0"/>
              <a:t>express</a:t>
            </a:r>
            <a:r>
              <a:rPr lang="en-US" dirty="0"/>
              <a:t> your feelings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ask</a:t>
            </a:r>
            <a:r>
              <a:rPr lang="en-US" dirty="0" smtClean="0"/>
              <a:t> </a:t>
            </a:r>
            <a:r>
              <a:rPr lang="en-US" dirty="0"/>
              <a:t>for what you </a:t>
            </a:r>
            <a:r>
              <a:rPr lang="en-US" u="sng" dirty="0"/>
              <a:t>want</a:t>
            </a:r>
            <a:r>
              <a:rPr lang="en-US" dirty="0"/>
              <a:t> in the </a:t>
            </a:r>
            <a:r>
              <a:rPr lang="en-US" dirty="0" smtClean="0"/>
              <a:t>relationship”</a:t>
            </a:r>
            <a:br>
              <a:rPr lang="en-US" dirty="0" smtClean="0"/>
            </a:br>
            <a:r>
              <a:rPr lang="zh-CN" altLang="en-US" dirty="0"/>
              <a:t>能夠表達你自己的感受以及争取你想要的</a:t>
            </a:r>
            <a:endParaRPr lang="en-US" dirty="0" smtClean="0"/>
          </a:p>
          <a:p>
            <a:r>
              <a:rPr lang="en-US" dirty="0" smtClean="0"/>
              <a:t>Passive   </a:t>
            </a:r>
            <a:r>
              <a:rPr lang="ja-JP" altLang="en-US" dirty="0" smtClean="0"/>
              <a:t>被</a:t>
            </a:r>
            <a:r>
              <a:rPr lang="ja-JP" altLang="en-US" dirty="0"/>
              <a:t>動</a:t>
            </a:r>
            <a:endParaRPr lang="en-US" dirty="0" smtClean="0"/>
          </a:p>
          <a:p>
            <a:r>
              <a:rPr lang="en-US" dirty="0" smtClean="0"/>
              <a:t>Aggressive   </a:t>
            </a:r>
            <a:r>
              <a:rPr lang="ja-JP" altLang="en-US" dirty="0" smtClean="0"/>
              <a:t>攻</a:t>
            </a:r>
            <a:r>
              <a:rPr lang="ja-JP" altLang="en-US" dirty="0"/>
              <a:t>擊</a:t>
            </a:r>
            <a:endParaRPr lang="en-US" dirty="0" smtClean="0"/>
          </a:p>
          <a:p>
            <a:r>
              <a:rPr lang="en-US" dirty="0" smtClean="0"/>
              <a:t>Passive-Aggressive  </a:t>
            </a:r>
            <a:r>
              <a:rPr lang="ja-JP" altLang="en-US" dirty="0" smtClean="0"/>
              <a:t>被動</a:t>
            </a:r>
            <a:r>
              <a:rPr lang="ja-JP" altLang="en-US" dirty="0"/>
              <a:t>攻擊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835</TotalTime>
  <Words>314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Summer</vt:lpstr>
      <vt:lpstr>如何助人勝過負面情緒</vt:lpstr>
      <vt:lpstr>How people handle negative emotions人們如何掌控負面情緒 </vt:lpstr>
      <vt:lpstr>What the Bible says about the “heart” 聖經對"心"的講述</vt:lpstr>
      <vt:lpstr>Emotions 情緒</vt:lpstr>
      <vt:lpstr>The Role of Emotions 情緒所扮演的角色</vt:lpstr>
      <vt:lpstr>PowerPoint Presentation</vt:lpstr>
      <vt:lpstr>How to manage negative emotions 如何管理對付負面情緒</vt:lpstr>
      <vt:lpstr>Recognizing Thoughts, Feelings, and Body Experience</vt:lpstr>
      <vt:lpstr>“What do you want/need?” 認清自己"想要"或"需要" </vt:lpstr>
      <vt:lpstr>PowerPoint Presentation</vt:lpstr>
      <vt:lpstr>Taking action on what is within your control  自己能掌控下，做出行動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Lo</dc:creator>
  <cp:lastModifiedBy>Elsa</cp:lastModifiedBy>
  <cp:revision>56</cp:revision>
  <dcterms:created xsi:type="dcterms:W3CDTF">2015-07-08T00:48:23Z</dcterms:created>
  <dcterms:modified xsi:type="dcterms:W3CDTF">2015-09-01T16:15:15Z</dcterms:modified>
</cp:coreProperties>
</file>