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0" r:id="rId12"/>
    <p:sldId id="271" r:id="rId13"/>
    <p:sldId id="276" r:id="rId14"/>
    <p:sldId id="268" r:id="rId15"/>
    <p:sldId id="277" r:id="rId16"/>
    <p:sldId id="269" r:id="rId17"/>
    <p:sldId id="274" r:id="rId18"/>
    <p:sldId id="275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3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13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0000"/>
            <a:lum/>
          </a:blip>
          <a:srcRect/>
          <a:stretch>
            <a:fillRect t="-50000" b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7E070-B2E2-45AE-80BC-754DEE84A8F2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1700A-DBC3-4B2A-BFD8-8F13A803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y.cnd.org/modules/wfsection/article.php?articleid=35356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43000"/>
            <a:ext cx="7772400" cy="1470025"/>
          </a:xfrm>
        </p:spPr>
        <p:txBody>
          <a:bodyPr>
            <a:noAutofit/>
          </a:bodyPr>
          <a:lstStyle/>
          <a:p>
            <a:r>
              <a:rPr lang="zh-CN" altLang="en-US" sz="9600" dirty="0" smtClean="0">
                <a:solidFill>
                  <a:srgbClr val="C00000"/>
                </a:solidFill>
                <a:effectLst>
                  <a:glow rad="635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  <a:latin typeface="華康行楷體W5" panose="03000509000000000000" pitchFamily="65" charset="-120"/>
                <a:ea typeface="華康行楷體W5" panose="03000509000000000000" pitchFamily="65" charset="-120"/>
              </a:rPr>
              <a:t>擁抱</a:t>
            </a:r>
            <a:r>
              <a:rPr lang="en-US" altLang="zh-CN" sz="9600" dirty="0" smtClean="0">
                <a:solidFill>
                  <a:srgbClr val="C00000"/>
                </a:solidFill>
                <a:effectLst>
                  <a:glow rad="635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  <a:latin typeface="華康行楷體W5" panose="03000509000000000000" pitchFamily="65" charset="-120"/>
                <a:ea typeface="華康行楷體W5" panose="03000509000000000000" pitchFamily="65" charset="-120"/>
              </a:rPr>
              <a:t>90</a:t>
            </a:r>
            <a:r>
              <a:rPr lang="zh-CN" altLang="en-US" sz="9600" dirty="0" smtClean="0">
                <a:solidFill>
                  <a:srgbClr val="C00000"/>
                </a:solidFill>
                <a:effectLst>
                  <a:glow rad="635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  <a:latin typeface="華康行楷體W5" panose="03000509000000000000" pitchFamily="65" charset="-120"/>
                <a:ea typeface="華康行楷體W5" panose="03000509000000000000" pitchFamily="65" charset="-120"/>
              </a:rPr>
              <a:t>後</a:t>
            </a:r>
            <a:endParaRPr lang="en-US" sz="9600" dirty="0">
              <a:solidFill>
                <a:srgbClr val="C00000"/>
              </a:solidFill>
              <a:effectLst>
                <a:glow rad="63500">
                  <a:schemeClr val="tx1">
                    <a:lumMod val="85000"/>
                    <a:lumOff val="15000"/>
                    <a:alpha val="40000"/>
                  </a:schemeClr>
                </a:glow>
              </a:effectLst>
              <a:latin typeface="華康行楷體W5" panose="03000509000000000000" pitchFamily="65" charset="-120"/>
              <a:ea typeface="華康行楷體W5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67200"/>
            <a:ext cx="7086600" cy="1752600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solidFill>
                  <a:srgbClr val="002060"/>
                </a:solidFill>
                <a:effectLst>
                  <a:glow rad="101600">
                    <a:schemeClr val="tx2">
                      <a:lumMod val="40000"/>
                      <a:lumOff val="60000"/>
                      <a:alpha val="58000"/>
                    </a:schemeClr>
                  </a:glow>
                </a:effectLst>
              </a:rPr>
              <a:t>海外校園</a:t>
            </a:r>
            <a:r>
              <a:rPr lang="en-US" altLang="zh-CN" sz="4000" b="1" dirty="0" smtClean="0">
                <a:solidFill>
                  <a:srgbClr val="002060"/>
                </a:solidFill>
                <a:effectLst>
                  <a:glow rad="101600">
                    <a:schemeClr val="tx2">
                      <a:lumMod val="40000"/>
                      <a:lumOff val="60000"/>
                      <a:alpha val="58000"/>
                    </a:schemeClr>
                  </a:glow>
                </a:effectLst>
              </a:rPr>
              <a:t>  </a:t>
            </a:r>
            <a:r>
              <a:rPr lang="zh-CN" altLang="en-US" sz="4000" b="1" dirty="0" smtClean="0">
                <a:solidFill>
                  <a:srgbClr val="002060"/>
                </a:solidFill>
                <a:effectLst>
                  <a:glow rad="101600">
                    <a:schemeClr val="tx2">
                      <a:lumMod val="40000"/>
                      <a:lumOff val="60000"/>
                      <a:alpha val="58000"/>
                    </a:schemeClr>
                  </a:glow>
                </a:effectLst>
              </a:rPr>
              <a:t>蘇文峰牧師</a:t>
            </a:r>
            <a:endParaRPr lang="en-US" sz="4000" b="1" dirty="0">
              <a:solidFill>
                <a:srgbClr val="002060"/>
              </a:solidFill>
              <a:effectLst>
                <a:glow rad="101600">
                  <a:schemeClr val="tx2">
                    <a:lumMod val="40000"/>
                    <a:lumOff val="60000"/>
                    <a:alpha val="58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OC</a:t>
            </a:r>
            <a:r>
              <a:rPr lang="zh-TW" altLang="en-US" sz="60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愛夢想網刊編輯</a:t>
            </a:r>
            <a:r>
              <a:rPr lang="en-US" sz="6000" dirty="0" smtClean="0">
                <a:solidFill>
                  <a:srgbClr val="C00000"/>
                </a:solidFill>
              </a:rPr>
              <a:t> 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					</a:t>
            </a:r>
            <a:r>
              <a:rPr lang="zh-TW" altLang="en-US" sz="3600" dirty="0" smtClean="0"/>
              <a:t>蘿蔔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4525963"/>
          </a:xfrm>
          <a:solidFill>
            <a:srgbClr val="002060">
              <a:alpha val="19000"/>
            </a:srgbClr>
          </a:solidFill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“人際交往中，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得天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獨厚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的一面使我們沒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有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altLang="zh-TW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			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沉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重的歷史</a:t>
            </a:r>
            <a:r>
              <a:rPr lang="zh-TW" altLang="en-US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包袱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也無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</a:t>
            </a:r>
            <a:r>
              <a:rPr lang="zh-TW" altLang="en-US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城府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的社會基因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，反而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被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信仰賦予了</a:t>
            </a:r>
            <a:r>
              <a:rPr lang="zh-TW" altLang="en-US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純真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的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心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靈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儲蓄，日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益增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長，便使得人與人之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間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少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了一些割裂，多了幾分</a:t>
            </a:r>
            <a:r>
              <a:rPr lang="zh-TW" altLang="en-US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融合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。”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Picture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371600"/>
            <a:ext cx="2411807" cy="3429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三</a:t>
            </a:r>
            <a:r>
              <a:rPr 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. </a:t>
            </a:r>
            <a:r>
              <a:rPr lang="zh-TW" alt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他們加入教會後</a:t>
            </a:r>
            <a:r>
              <a:rPr lang="zh-TW" altLang="en-US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就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/>
            </a:r>
            <a:br>
              <a:rPr lang="en-US" altLang="zh-TW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</a:br>
            <a:r>
              <a:rPr lang="zh-TW" altLang="en-US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萬</a:t>
            </a:r>
            <a:r>
              <a:rPr lang="zh-TW" alt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事如意了嗎？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Germany15downloa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3124200"/>
            <a:ext cx="2438400" cy="2438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 descr="Germany9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2819400"/>
            <a:ext cx="2286000" cy="2286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 descr="Germany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29400" y="3429000"/>
            <a:ext cx="2381250" cy="2381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2819400"/>
          </a:xfrm>
        </p:spPr>
        <p:txBody>
          <a:bodyPr>
            <a:normAutofit fontScale="90000"/>
          </a:bodyPr>
          <a:lstStyle/>
          <a:p>
            <a:r>
              <a:rPr lang="en-US" altLang="zh-TW" sz="53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《</a:t>
            </a:r>
            <a:r>
              <a:rPr lang="zh-TW" altLang="en-US" sz="53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關於身為年輕一代的</a:t>
            </a:r>
            <a:r>
              <a:rPr lang="en-US" altLang="zh-TW" sz="53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en-US" altLang="zh-TW" sz="53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zh-TW" altLang="en-US" sz="53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一點感想</a:t>
            </a:r>
            <a:r>
              <a:rPr lang="en-US" altLang="zh-TW" sz="53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》</a:t>
            </a:r>
            <a:r>
              <a:rPr lang="en-US" altLang="zh-TW" b="1" dirty="0" smtClean="0">
                <a:solidFill>
                  <a:srgbClr val="C00000"/>
                </a:solidFill>
              </a:rPr>
              <a:t/>
            </a:r>
            <a:br>
              <a:rPr lang="en-US" altLang="zh-TW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altLang="zh-TW" sz="3600" b="1" dirty="0" smtClean="0"/>
              <a:t>《</a:t>
            </a:r>
            <a:r>
              <a:rPr lang="zh-TW" altLang="en-US" sz="3600" b="1" dirty="0" smtClean="0"/>
              <a:t>舉目雜誌</a:t>
            </a:r>
            <a:r>
              <a:rPr lang="en-US" altLang="zh-TW" sz="3600" b="1" dirty="0" smtClean="0"/>
              <a:t>》</a:t>
            </a:r>
            <a:r>
              <a:rPr lang="en-US" sz="3600" b="1" dirty="0" smtClean="0"/>
              <a:t>60</a:t>
            </a:r>
            <a:r>
              <a:rPr lang="zh-TW" altLang="en-US" sz="3600" b="1" dirty="0" smtClean="0"/>
              <a:t>期</a:t>
            </a:r>
            <a:r>
              <a:rPr lang="en-US" sz="3600" b="1" dirty="0" smtClean="0"/>
              <a:t> 2013</a:t>
            </a:r>
            <a:r>
              <a:rPr lang="zh-TW" altLang="en-US" sz="3600" b="1" dirty="0" smtClean="0"/>
              <a:t>年</a:t>
            </a:r>
            <a:r>
              <a:rPr lang="en-US" sz="3600" b="1" dirty="0" smtClean="0"/>
              <a:t>3</a:t>
            </a:r>
            <a:r>
              <a:rPr lang="zh-TW" altLang="en-US" sz="3600" b="1" dirty="0" smtClean="0"/>
              <a:t>月號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09800"/>
            <a:ext cx="8229600" cy="4983163"/>
          </a:xfrm>
        </p:spPr>
        <p:txBody>
          <a:bodyPr>
            <a:normAutofit/>
          </a:bodyPr>
          <a:lstStyle/>
          <a:p>
            <a:endParaRPr lang="en-US" altLang="zh-TW" sz="3600" b="1" dirty="0" smtClean="0"/>
          </a:p>
          <a:p>
            <a:pPr>
              <a:buNone/>
            </a:pPr>
            <a:r>
              <a:rPr lang="en-US" altLang="zh-TW" sz="3600" b="1" dirty="0" smtClean="0"/>
              <a:t>					</a:t>
            </a:r>
            <a:r>
              <a:rPr lang="zh-TW" altLang="en-US" sz="3600" b="1" dirty="0" smtClean="0"/>
              <a:t>苏本</a:t>
            </a:r>
            <a:endParaRPr lang="en-US" altLang="zh-TW" sz="3600" b="1" dirty="0" smtClean="0"/>
          </a:p>
          <a:p>
            <a:pPr>
              <a:buNone/>
            </a:pPr>
            <a:endParaRPr lang="en-US" altLang="zh-TW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82000" cy="5943600"/>
          </a:xfrm>
          <a:solidFill>
            <a:srgbClr val="002060">
              <a:alpha val="19000"/>
            </a:srgbClr>
          </a:solidFill>
        </p:spPr>
        <p:txBody>
          <a:bodyPr vert="horz" lIns="91440" tIns="45720" rIns="91440" bIns="45720" rtlCol="0">
            <a:noAutofit/>
          </a:bodyPr>
          <a:lstStyle/>
          <a:p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“成為基督徒已有近六年的時間，我卻覺得自己始終在尋找自己的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定位</a:t>
            </a:r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…</a:t>
            </a:r>
          </a:p>
          <a:p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我們的存在偏于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個體化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，因此我們的追求也偏于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自我化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，信仰在我們身上很多時候表現為尋找到了自我、進而追求信仰里的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自我實現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。</a:t>
            </a:r>
            <a:endParaRPr lang="en-US" altLang="zh-TW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所謂的社會使命感、責任感，在我們身上都表現得比較虛弱。</a:t>
            </a:r>
            <a:endParaRPr lang="en-US" altLang="zh-TW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458200" cy="4267200"/>
          </a:xfrm>
          <a:solidFill>
            <a:srgbClr val="002060">
              <a:alpha val="19000"/>
            </a:srgbClr>
          </a:solidFill>
        </p:spPr>
        <p:txBody>
          <a:bodyPr vert="horz" lIns="91440" tIns="45720" rIns="91440" bIns="45720" rtlCol="0">
            <a:noAutofit/>
          </a:bodyPr>
          <a:lstStyle/>
          <a:p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只是最近，我個人開始覺得，就算承認我們這一代的這種局限與現實，如此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自我化的追求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是否略略失衡？</a:t>
            </a:r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…</a:t>
            </a:r>
          </a:p>
          <a:p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我們可以跟著上一代聽很多，學很多，卻始終無法真切地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體會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到很多。</a:t>
            </a:r>
            <a:endParaRPr lang="en-US" altLang="zh-TW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038600"/>
          </a:xfrm>
          <a:solidFill>
            <a:srgbClr val="002060">
              <a:alpha val="19000"/>
            </a:srgbClr>
          </a:solidFill>
        </p:spPr>
        <p:txBody>
          <a:bodyPr vert="horz" lIns="91440" tIns="45720" rIns="91440" bIns="45720" rtlCol="0">
            <a:noAutofit/>
          </a:bodyPr>
          <a:lstStyle/>
          <a:p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我們似乎更關心自己的小日子能不能過好，關心人生能不能走向一種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幸福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，這當然無可厚非，自己都過不好談何其他，況且我們也無法去承擔自己根本不懂、無法體會的使命。</a:t>
            </a:r>
            <a:endParaRPr lang="en-US" altLang="zh-TW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4495800"/>
          </a:xfrm>
          <a:solidFill>
            <a:srgbClr val="002060">
              <a:alpha val="19000"/>
            </a:srgbClr>
          </a:solidFill>
        </p:spPr>
        <p:txBody>
          <a:bodyPr vert="horz" lIns="91440" tIns="45720" rIns="91440" bIns="45720" rtlCol="0">
            <a:noAutofit/>
          </a:bodyPr>
          <a:lstStyle/>
          <a:p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有時教會的氛圍會讓我覺得離自己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好遠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，我可以安分地聽道、服侍，但只會學著年長者的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姿態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，也就是在行為上超出我實際年齡應有的成熟表現：寒暄、客套、跟著為中國禱告、甚至為民族禱告、談論面向大陸的使命。</a:t>
            </a:r>
            <a:endParaRPr lang="en-US" altLang="zh-TW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8229600" cy="5257799"/>
          </a:xfrm>
          <a:solidFill>
            <a:srgbClr val="002060">
              <a:alpha val="19000"/>
            </a:srgbClr>
          </a:solidFill>
        </p:spPr>
        <p:txBody>
          <a:bodyPr vert="horz" lIns="91440" tIns="45720" rIns="91440" bIns="45720" rtlCol="0">
            <a:noAutofit/>
          </a:bodyPr>
          <a:lstStyle/>
          <a:p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我的幼稚無從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安放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，也不敢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表達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，也好像沒有一個足夠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安全的空間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讓我一步一個腳印地成長。</a:t>
            </a:r>
            <a:endParaRPr lang="en-US" altLang="zh-TW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有時我會不自覺得在兩套語言間變換：在教會用著“老氣”的語言，出了教會用我年輕化、“放肆”的語言，好多時候甚至覺得在教會外好像更能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自由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地喘氣。</a:t>
            </a:r>
            <a:endParaRPr lang="en-US" altLang="zh-TW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1"/>
            <a:ext cx="8458200" cy="3428999"/>
          </a:xfrm>
          <a:solidFill>
            <a:srgbClr val="002060">
              <a:alpha val="19000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于是我開始有意改變自己的禱告與表達，只為更加</a:t>
            </a:r>
            <a:r>
              <a:rPr lang="zh-TW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真實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，無虧于良心：當我心中不阿門時，堅決不阿門；當我體會不到所謂的使命，我就不要去談論</a:t>
            </a: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……</a:t>
            </a:r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”</a:t>
            </a:r>
          </a:p>
          <a:p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  <a:solidFill>
            <a:srgbClr val="002060">
              <a:alpha val="19000"/>
            </a:srgbClr>
          </a:solidFill>
        </p:spPr>
        <p:txBody>
          <a:bodyPr/>
          <a:lstStyle/>
          <a:p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中國的年輕人，非常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"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悶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"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。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無怪乎，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2013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年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月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22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日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周杰倫在北大演講，一群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北大生為他感動落淚。</a:t>
            </a:r>
            <a:endParaRPr lang="en-US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如何擁抱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85/90</a:t>
            </a: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後，引領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他們不再哭泣，不再無夢，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是被信仰改變而不是被社會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摧毁？</a:t>
            </a:r>
            <a:endParaRPr lang="en-US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3" descr="JackZho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990600"/>
            <a:ext cx="2857500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JackZhou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3124200"/>
            <a:ext cx="2438400" cy="182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Germany12downloa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24200" y="5162550"/>
            <a:ext cx="1695450" cy="1695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05000"/>
            <a:ext cx="8229600" cy="29718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一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.</a:t>
            </a:r>
            <a:r>
              <a:rPr lang="zh-TW" altLang="en-US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鄉親</a:t>
            </a:r>
            <a:r>
              <a:rPr lang="zh-TW" alt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們，</a:t>
            </a:r>
            <a:r>
              <a:rPr 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85/90</a:t>
            </a:r>
            <a:r>
              <a:rPr lang="zh-TW" altLang="en-US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後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/>
            </a:r>
            <a:br>
              <a:rPr lang="en-US" altLang="zh-TW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</a:br>
            <a:r>
              <a:rPr lang="zh-TW" altLang="en-US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鋪</a:t>
            </a:r>
            <a:r>
              <a:rPr lang="zh-TW" alt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天蓋地的、青春無敵</a:t>
            </a:r>
            <a:r>
              <a:rPr lang="zh-TW" altLang="en-US" sz="6000" b="1" dirty="0" smtClean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的</a:t>
            </a:r>
            <a:r>
              <a:rPr lang="en-US" altLang="zh-TW" sz="6000" b="1" dirty="0" smtClean="0">
                <a:solidFill>
                  <a:schemeClr val="bg2"/>
                </a:solidFill>
              </a:rPr>
              <a:t/>
            </a:r>
            <a:br>
              <a:rPr lang="en-US" altLang="zh-TW" sz="6000" b="1" dirty="0" smtClean="0">
                <a:solidFill>
                  <a:schemeClr val="bg2"/>
                </a:solidFill>
              </a:rPr>
            </a:br>
            <a:r>
              <a:rPr lang="zh-TW" altLang="en-US" sz="8000" b="1" dirty="0" smtClean="0">
                <a:solidFill>
                  <a:srgbClr val="002060"/>
                </a:solidFill>
              </a:rPr>
              <a:t>來了</a:t>
            </a:r>
            <a:r>
              <a:rPr lang="en-US" altLang="zh-TW" sz="8000" b="1" dirty="0" smtClean="0">
                <a:solidFill>
                  <a:srgbClr val="002060"/>
                </a:solidFill>
              </a:rPr>
              <a:t/>
            </a:r>
            <a:br>
              <a:rPr lang="en-US" altLang="zh-TW" sz="8000" b="1" dirty="0" smtClean="0">
                <a:solidFill>
                  <a:srgbClr val="002060"/>
                </a:solidFill>
              </a:rPr>
            </a:br>
            <a:r>
              <a:rPr lang="zh-TW" altLang="en-US" sz="6000" b="1" dirty="0" smtClean="0">
                <a:solidFill>
                  <a:srgbClr val="002060"/>
                </a:solidFill>
              </a:rPr>
              <a:t>來了</a:t>
            </a:r>
            <a:r>
              <a:rPr lang="en-US" altLang="zh-TW" b="1" dirty="0" smtClean="0">
                <a:solidFill>
                  <a:srgbClr val="002060"/>
                </a:solidFill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</a:rPr>
            </a:br>
            <a:r>
              <a:rPr lang="zh-TW" altLang="en-US" sz="5300" b="1" dirty="0" smtClean="0">
                <a:solidFill>
                  <a:srgbClr val="002060"/>
                </a:solidFill>
              </a:rPr>
              <a:t>來了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請嚴重考慮參加明天的</a:t>
            </a:r>
            <a:r>
              <a:rPr lang="en-US" altLang="zh-TW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/>
            </a:r>
            <a:br>
              <a:rPr lang="en-US" altLang="zh-TW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</a:br>
            <a:r>
              <a:rPr lang="zh-TW" alt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校園事工研討會。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90800"/>
            <a:ext cx="7848600" cy="3535363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25963"/>
          </a:xfrm>
        </p:spPr>
        <p:txBody>
          <a:bodyPr/>
          <a:lstStyle/>
          <a:p>
            <a:r>
              <a:rPr lang="en-US" sz="5400" b="1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schemeClr val="tx1">
                      <a:lumMod val="50000"/>
                      <a:lumOff val="50000"/>
                    </a:schemeClr>
                  </a:outerShdw>
                </a:effectLst>
              </a:rPr>
              <a:t>1990</a:t>
            </a:r>
            <a:r>
              <a:rPr lang="zh-TW" altLang="en-US" sz="5400" b="1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schemeClr val="tx1">
                      <a:lumMod val="50000"/>
                      <a:lumOff val="50000"/>
                    </a:schemeClr>
                  </a:outerShdw>
                </a:effectLst>
              </a:rPr>
              <a:t>年代 中國學人</a:t>
            </a:r>
            <a:r>
              <a:rPr lang="zh-CN" altLang="en-US" sz="5400" b="1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schemeClr val="tx1">
                      <a:lumMod val="50000"/>
                      <a:lumOff val="50000"/>
                    </a:schemeClr>
                  </a:outerShdw>
                </a:effectLst>
              </a:rPr>
              <a:t>的</a:t>
            </a:r>
            <a:r>
              <a:rPr lang="zh-TW" altLang="en-US" sz="5400" b="1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schemeClr val="tx1">
                      <a:lumMod val="50000"/>
                      <a:lumOff val="50000"/>
                    </a:schemeClr>
                  </a:outerShdw>
                </a:effectLst>
              </a:rPr>
              <a:t>基督教熱，記憶猶新，新一波已</a:t>
            </a:r>
            <a:r>
              <a:rPr lang="zh-CN" altLang="en-US" sz="5400" b="1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schemeClr val="tx1">
                      <a:lumMod val="50000"/>
                      <a:lumOff val="50000"/>
                    </a:schemeClr>
                  </a:outerShdw>
                </a:effectLst>
              </a:rPr>
              <a:t>汹涌而来</a:t>
            </a:r>
            <a:r>
              <a:rPr lang="zh-TW" altLang="en-US" sz="5400" b="1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schemeClr val="tx1">
                      <a:lumMod val="50000"/>
                      <a:lumOff val="50000"/>
                    </a:schemeClr>
                  </a:outerShdw>
                </a:effectLst>
              </a:rPr>
              <a:t>。</a:t>
            </a:r>
            <a:endParaRPr lang="en-US" sz="5400" b="1" dirty="0" smtClean="0">
              <a:solidFill>
                <a:srgbClr val="002060"/>
              </a:solidFill>
              <a:effectLst>
                <a:outerShdw blurRad="50800" dist="38100" dir="18900000" algn="bl" rotWithShape="0">
                  <a:schemeClr val="tx1">
                    <a:lumMod val="50000"/>
                    <a:lumOff val="50000"/>
                  </a:schemeClr>
                </a:outerShdw>
              </a:effectLst>
            </a:endParaRPr>
          </a:p>
          <a:p>
            <a:endParaRPr lang="en-US" dirty="0"/>
          </a:p>
        </p:txBody>
      </p:sp>
      <p:pic>
        <p:nvPicPr>
          <p:cNvPr id="4" name="Picture 3" descr="IMG_83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2514600"/>
            <a:ext cx="2362200" cy="1574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 descr="張志剛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67000" y="3124200"/>
            <a:ext cx="2733675" cy="1676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 descr="Yua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" y="4419600"/>
            <a:ext cx="1524000" cy="2133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 descr="Girl Student-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15000" y="4724400"/>
            <a:ext cx="3291840" cy="1828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二．</a:t>
            </a:r>
            <a:r>
              <a:rPr 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85/90</a:t>
            </a:r>
            <a:r>
              <a:rPr lang="zh-TW" alt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後對福音</a:t>
            </a:r>
            <a:r>
              <a:rPr lang="en-US" altLang="zh-TW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/>
            </a:r>
            <a:br>
              <a:rPr lang="en-US" altLang="zh-TW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</a:br>
            <a:r>
              <a:rPr lang="zh-TW" altLang="en-US" sz="6000" b="1" dirty="0">
                <a:solidFill>
                  <a:srgbClr val="C00000"/>
                </a:solidFill>
                <a:effectLst>
                  <a:glow rad="101600">
                    <a:schemeClr val="tx1">
                      <a:lumMod val="75000"/>
                      <a:lumOff val="25000"/>
                      <a:alpha val="40000"/>
                    </a:schemeClr>
                  </a:glow>
                </a:effectLst>
              </a:rPr>
              <a:t>有興趣嗎？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001000" cy="3886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4400" b="1" dirty="0" smtClean="0">
                <a:solidFill>
                  <a:srgbClr val="002060"/>
                </a:solidFill>
              </a:rPr>
              <a:t>天下影集</a:t>
            </a:r>
            <a:r>
              <a:rPr lang="en-US" altLang="zh-TW" sz="4400" b="1" dirty="0" smtClean="0">
                <a:solidFill>
                  <a:srgbClr val="002060"/>
                </a:solidFill>
              </a:rPr>
              <a:t>【</a:t>
            </a:r>
            <a:r>
              <a:rPr lang="zh-TW" altLang="en-US" sz="4400" b="1" dirty="0" smtClean="0">
                <a:solidFill>
                  <a:srgbClr val="002060"/>
                </a:solidFill>
              </a:rPr>
              <a:t>兩岸</a:t>
            </a:r>
            <a:r>
              <a:rPr lang="en-US" sz="4400" b="1" dirty="0" smtClean="0">
                <a:solidFill>
                  <a:srgbClr val="002060"/>
                </a:solidFill>
              </a:rPr>
              <a:t>90</a:t>
            </a:r>
            <a:r>
              <a:rPr lang="zh-TW" altLang="en-US" sz="4400" b="1" dirty="0" smtClean="0">
                <a:solidFill>
                  <a:srgbClr val="002060"/>
                </a:solidFill>
              </a:rPr>
              <a:t>後</a:t>
            </a:r>
            <a:r>
              <a:rPr lang="en-US" altLang="zh-TW" sz="4400" b="1" dirty="0" smtClean="0">
                <a:solidFill>
                  <a:srgbClr val="002060"/>
                </a:solidFill>
              </a:rPr>
              <a:t>】</a:t>
            </a:r>
            <a:r>
              <a:rPr lang="zh-TW" altLang="en-US" sz="4400" b="1" dirty="0" smtClean="0">
                <a:solidFill>
                  <a:srgbClr val="002060"/>
                </a:solidFill>
              </a:rPr>
              <a:t>系列</a:t>
            </a:r>
            <a:r>
              <a:rPr lang="en-US" sz="4400" b="1" dirty="0" smtClean="0">
                <a:solidFill>
                  <a:srgbClr val="002060"/>
                </a:solidFill>
              </a:rPr>
              <a:t>6</a:t>
            </a:r>
            <a:r>
              <a:rPr lang="zh-TW" altLang="en-US" sz="4400" b="1" dirty="0" smtClean="0">
                <a:solidFill>
                  <a:srgbClr val="002060"/>
                </a:solidFill>
              </a:rPr>
              <a:t>／</a:t>
            </a:r>
            <a:r>
              <a:rPr lang="en-US" altLang="zh-TW" sz="4400" b="1" dirty="0" smtClean="0">
                <a:solidFill>
                  <a:srgbClr val="002060"/>
                </a:solidFill>
              </a:rPr>
              <a:t/>
            </a:r>
            <a:br>
              <a:rPr lang="en-US" altLang="zh-TW" sz="4400" b="1" dirty="0" smtClean="0">
                <a:solidFill>
                  <a:srgbClr val="002060"/>
                </a:solidFill>
              </a:rPr>
            </a:br>
            <a:r>
              <a:rPr lang="zh-TW" altLang="en-US" sz="4400" b="1" dirty="0" smtClean="0">
                <a:solidFill>
                  <a:srgbClr val="002060"/>
                </a:solidFill>
              </a:rPr>
              <a:t>挑戰無神論 中國</a:t>
            </a:r>
            <a:r>
              <a:rPr lang="en-US" sz="4400" b="1" dirty="0" smtClean="0">
                <a:solidFill>
                  <a:srgbClr val="002060"/>
                </a:solidFill>
              </a:rPr>
              <a:t>90</a:t>
            </a:r>
            <a:r>
              <a:rPr lang="zh-TW" altLang="en-US" sz="4400" b="1" dirty="0" smtClean="0">
                <a:solidFill>
                  <a:srgbClr val="002060"/>
                </a:solidFill>
              </a:rPr>
              <a:t>信仰大軍</a:t>
            </a:r>
            <a:endParaRPr lang="en-US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15000"/>
          </a:xfrm>
        </p:spPr>
        <p:txBody>
          <a:bodyPr/>
          <a:lstStyle/>
          <a:p>
            <a:pPr>
              <a:buNone/>
            </a:pPr>
            <a:r>
              <a:rPr lang="en-US" sz="4000" b="1" dirty="0" smtClean="0">
                <a:effectLst>
                  <a:glow rad="101600">
                    <a:schemeClr val="bg1">
                      <a:lumMod val="65000"/>
                    </a:schemeClr>
                  </a:glow>
                </a:effectLst>
              </a:rPr>
              <a:t>9</a:t>
            </a:r>
            <a:r>
              <a:rPr lang="en-US" sz="4000" b="1" dirty="0" smtClean="0">
                <a:solidFill>
                  <a:srgbClr val="002060"/>
                </a:solidFill>
                <a:effectLst>
                  <a:glow rad="101600">
                    <a:schemeClr val="bg1">
                      <a:lumMod val="65000"/>
                    </a:schemeClr>
                  </a:glow>
                </a:effectLst>
              </a:rPr>
              <a:t>0</a:t>
            </a:r>
            <a:r>
              <a:rPr lang="zh-CN" altLang="en-US" sz="4000" b="1" dirty="0" smtClean="0">
                <a:solidFill>
                  <a:srgbClr val="002060"/>
                </a:solidFill>
                <a:effectLst>
                  <a:glow rad="101600">
                    <a:schemeClr val="bg1">
                      <a:lumMod val="65000"/>
                    </a:schemeClr>
                  </a:glow>
                </a:effectLst>
              </a:rPr>
              <a:t>后信基督的年轻人，呈井喷式增长。北京、上海、南京、武汉等大城市都出现了许多校园团契，</a:t>
            </a:r>
            <a:r>
              <a:rPr lang="zh-CN" altLang="en-US" sz="4000" b="1" dirty="0" smtClean="0">
                <a:solidFill>
                  <a:srgbClr val="C00000"/>
                </a:solidFill>
                <a:effectLst>
                  <a:glow rad="101600">
                    <a:schemeClr val="bg1">
                      <a:lumMod val="65000"/>
                    </a:schemeClr>
                  </a:glow>
                </a:effectLst>
              </a:rPr>
              <a:t>國內</a:t>
            </a:r>
            <a:r>
              <a:rPr lang="zh-CN" altLang="en-US" sz="4000" b="1" dirty="0" smtClean="0">
                <a:solidFill>
                  <a:srgbClr val="002060"/>
                </a:solidFill>
                <a:effectLst>
                  <a:glow rad="101600">
                    <a:schemeClr val="bg1">
                      <a:lumMod val="65000"/>
                    </a:schemeClr>
                  </a:glow>
                </a:effectLst>
              </a:rPr>
              <a:t>和</a:t>
            </a:r>
            <a:r>
              <a:rPr lang="zh-CN" altLang="en-US" sz="4000" b="1" dirty="0" smtClean="0">
                <a:solidFill>
                  <a:srgbClr val="C00000"/>
                </a:solidFill>
                <a:effectLst>
                  <a:glow rad="101600">
                    <a:schemeClr val="bg1">
                      <a:lumMod val="65000"/>
                    </a:schemeClr>
                  </a:glow>
                </a:effectLst>
              </a:rPr>
              <a:t>海外</a:t>
            </a:r>
            <a:r>
              <a:rPr lang="zh-CN" altLang="en-US" sz="4000" b="1" dirty="0" smtClean="0">
                <a:solidFill>
                  <a:srgbClr val="002060"/>
                </a:solidFill>
                <a:effectLst>
                  <a:glow rad="101600">
                    <a:schemeClr val="bg1">
                      <a:lumMod val="65000"/>
                    </a:schemeClr>
                  </a:glow>
                </a:effectLst>
              </a:rPr>
              <a:t>的中國學生团契遍地开花。</a:t>
            </a:r>
            <a:endParaRPr lang="en-US" sz="4000" b="1" dirty="0" smtClean="0">
              <a:solidFill>
                <a:srgbClr val="002060"/>
              </a:solidFill>
              <a:effectLst>
                <a:glow rad="101600">
                  <a:schemeClr val="bg1">
                    <a:lumMod val="65000"/>
                  </a:schemeClr>
                </a:glow>
              </a:effectLst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Germany5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7825" y="5010651"/>
            <a:ext cx="1695450" cy="16954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Picture 5" descr="Student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3429000"/>
            <a:ext cx="4000500" cy="2667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Picture 6" descr="CSFullertondownloa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05000" y="3276600"/>
            <a:ext cx="1181100" cy="15811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 vert="horz" lIns="91440" tIns="45720" rIns="91440" bIns="45720" rtlCol="0" anchor="ctr"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為什麼他們願意歸向</a:t>
            </a:r>
            <a:r>
              <a:rPr lang="en-US" altLang="zh-TW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altLang="zh-TW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zh-TW" alt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基督信仰？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en-U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Content Placeholder 3" descr="cunyu-japan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62600" y="1981200"/>
            <a:ext cx="3259807" cy="4343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828800"/>
          </a:xfrm>
        </p:spPr>
        <p:txBody>
          <a:bodyPr>
            <a:normAutofit fontScale="90000"/>
          </a:bodyPr>
          <a:lstStyle/>
          <a:p>
            <a:r>
              <a:rPr lang="zh-CN" altLang="en-US" sz="4900" b="1" dirty="0" smtClean="0">
                <a:solidFill>
                  <a:schemeClr val="bg1"/>
                </a:solidFill>
                <a:effectLst>
                  <a:glow rad="63500">
                    <a:schemeClr val="bg1">
                      <a:alpha val="79000"/>
                    </a:schemeClr>
                  </a:glow>
                </a:effectLst>
                <a:hlinkClick r:id="rId2"/>
              </a:rPr>
              <a:t>李雪莉</a:t>
            </a:r>
            <a:r>
              <a:rPr lang="en-US" sz="4900" b="1" dirty="0" smtClean="0">
                <a:solidFill>
                  <a:schemeClr val="bg1"/>
                </a:solidFill>
                <a:effectLst>
                  <a:glow rad="63500">
                    <a:schemeClr val="bg1">
                      <a:alpha val="79000"/>
                    </a:schemeClr>
                  </a:glow>
                </a:effectLst>
                <a:hlinkClick r:id="rId2"/>
              </a:rPr>
              <a:t>  </a:t>
            </a:r>
            <a:r>
              <a:rPr lang="zh-CN" altLang="en-US" sz="4900" b="1" dirty="0" smtClean="0">
                <a:solidFill>
                  <a:schemeClr val="bg1"/>
                </a:solidFill>
                <a:effectLst>
                  <a:glow rad="63500">
                    <a:schemeClr val="bg1">
                      <a:alpha val="79000"/>
                    </a:schemeClr>
                  </a:glow>
                </a:effectLst>
                <a:hlinkClick r:id="rId2"/>
              </a:rPr>
              <a:t>中国大学生为何信仰基督</a:t>
            </a:r>
            <a:r>
              <a:rPr lang="en-US" dirty="0" smtClean="0">
                <a:effectLst>
                  <a:glow rad="63500">
                    <a:schemeClr val="bg1">
                      <a:alpha val="79000"/>
                    </a:schemeClr>
                  </a:glow>
                </a:effectLst>
              </a:rPr>
              <a:t/>
            </a:r>
            <a:br>
              <a:rPr lang="en-US" dirty="0" smtClean="0">
                <a:effectLst>
                  <a:glow rad="63500">
                    <a:schemeClr val="bg1">
                      <a:alpha val="79000"/>
                    </a:schemeClr>
                  </a:glow>
                </a:effectLst>
              </a:rPr>
            </a:br>
            <a:r>
              <a:rPr lang="en-US" dirty="0" smtClean="0"/>
              <a:t> </a:t>
            </a:r>
            <a:r>
              <a:rPr lang="zh-CN" altLang="en-US" sz="4000" dirty="0" smtClean="0"/>
              <a:t>李雪莉为纽约时报中文网撰稿</a:t>
            </a:r>
            <a:r>
              <a:rPr lang="en-US" sz="4000" dirty="0" smtClean="0"/>
              <a:t> </a:t>
            </a:r>
            <a:br>
              <a:rPr lang="en-US" sz="4000" dirty="0" smtClean="0"/>
            </a:br>
            <a:r>
              <a:rPr lang="en-US" sz="3600" dirty="0" smtClean="0"/>
              <a:t>2013</a:t>
            </a:r>
            <a:r>
              <a:rPr lang="zh-CN" altLang="en-US" sz="3600" dirty="0" smtClean="0"/>
              <a:t>年</a:t>
            </a:r>
            <a:r>
              <a:rPr lang="en-US" sz="3600" dirty="0" smtClean="0"/>
              <a:t>03</a:t>
            </a:r>
            <a:r>
              <a:rPr lang="zh-CN" altLang="en-US" sz="3600" dirty="0" smtClean="0"/>
              <a:t>月</a:t>
            </a:r>
            <a:r>
              <a:rPr lang="en-US" sz="3600" dirty="0" smtClean="0"/>
              <a:t>02</a:t>
            </a:r>
            <a:r>
              <a:rPr lang="zh-CN" altLang="en-US" sz="3600" dirty="0" smtClean="0"/>
              <a:t>日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382000" cy="4190999"/>
          </a:xfrm>
          <a:solidFill>
            <a:srgbClr val="002060">
              <a:alpha val="19000"/>
            </a:srgbClr>
          </a:solidFill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</a:t>
            </a:r>
            <a:r>
              <a: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中国的反差太大，没有信仰特别是一件很可怕的事情，外头有很多的欺骗，其实很污秽的，教会里相对</a:t>
            </a:r>
            <a:r>
              <a:rPr lang="zh-CN" alt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单纯</a:t>
            </a:r>
            <a:r>
              <a: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。如果有信仰也许不会有那么多人会做出三鹿奶粉这样的事。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”</a:t>
            </a:r>
            <a:b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“有那种空虚、空洞，然后需要有填补的东西。但是那时候很多人往往去找的，可能是一些性、娱乐这种东西，但是我觉得如果是</a:t>
            </a:r>
            <a:r>
              <a:rPr lang="zh-CN" alt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寻找神</a:t>
            </a:r>
            <a:r>
              <a: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，会更好一些。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943600"/>
          </a:xfrm>
          <a:solidFill>
            <a:srgbClr val="002060">
              <a:alpha val="19000"/>
            </a:srgbClr>
          </a:solidFill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</a:t>
            </a:r>
            <a:r>
              <a:rPr lang="zh-CN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我觉得这一代挺</a:t>
            </a:r>
            <a:r>
              <a:rPr lang="zh-CN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忧郁</a:t>
            </a:r>
            <a:r>
              <a:rPr lang="zh-CN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、得病的年轻人不少，我就继续邀请年轻人、朋友、邻居来，这几年来的确发掘许多有困惑而愿意信主的年轻人。</a:t>
            </a:r>
            <a:endParaRPr lang="en-US" altLang="zh-CN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…</a:t>
            </a:r>
            <a:r>
              <a:rPr lang="zh-CN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甚至有学生常为政府和国家领导人祷告，希望领导人有从上帝而来的智慧</a:t>
            </a:r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”</a:t>
            </a:r>
            <a:r>
              <a:rPr lang="zh-CN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。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</a:t>
            </a:r>
            <a:r>
              <a:rPr lang="zh-CN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在这里如果你没有</a:t>
            </a:r>
            <a:r>
              <a:rPr lang="zh-CN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信仰</a:t>
            </a:r>
            <a:r>
              <a:rPr lang="zh-CN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，中国这社会会改变你或摧毁你。</a:t>
            </a:r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”</a:t>
            </a:r>
          </a:p>
          <a:p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《</a:t>
            </a:r>
            <a:r>
              <a:rPr lang="zh-CN" altLang="en-US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一个海归女孩儿的自白</a:t>
            </a:r>
            <a:r>
              <a:rPr lang="en-US" altLang="zh-CN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》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smtClean="0"/>
              <a:t>2014-06-11 </a:t>
            </a:r>
            <a:r>
              <a:rPr lang="zh-CN" altLang="en-US" sz="3600" b="1" dirty="0" smtClean="0"/>
              <a:t>刘婧怡</a:t>
            </a:r>
            <a:r>
              <a:rPr lang="en-US" sz="3600" b="1" dirty="0" smtClean="0"/>
              <a:t>   </a:t>
            </a:r>
            <a:r>
              <a:rPr lang="zh-CN" altLang="en-US" sz="3600" b="1" dirty="0" smtClean="0"/>
              <a:t>北美留学生日报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  <a:solidFill>
            <a:srgbClr val="002060">
              <a:alpha val="19000"/>
            </a:srgbClr>
          </a:solidFill>
        </p:spPr>
        <p:txBody>
          <a:bodyPr vert="horz" lIns="91440" tIns="45720" rIns="91440" bIns="45720" rtlCol="0">
            <a:noAutofit/>
          </a:bodyPr>
          <a:lstStyle/>
          <a:p>
            <a:r>
              <a: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“有人把中国近代的人称作”</a:t>
            </a:r>
            <a:r>
              <a:rPr lang="zh-CN" alt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橡皮人</a:t>
            </a:r>
            <a:r>
              <a: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“。他们无痛，无趣，无梦，因为多数人的生活和社会从他们身上所期望的只是一堆状况（婚姻状况，工作状况，收入状况等）。</a:t>
            </a:r>
            <a:endParaRPr lang="en-US" altLang="zh-CN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如果这个社会把大多数人的</a:t>
            </a:r>
            <a:r>
              <a:rPr lang="zh-CN" alt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价值</a:t>
            </a:r>
            <a:r>
              <a: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都体现在</a:t>
            </a:r>
            <a:r>
              <a:rPr lang="zh-CN" alt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数字</a:t>
            </a:r>
            <a:r>
              <a: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上，我相信这种对人性本质的忽略是很多人焦虑的原因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- </a:t>
            </a:r>
            <a:r>
              <a: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社会没有把人当</a:t>
            </a:r>
            <a:r>
              <a:rPr lang="zh-CN" alt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人</a:t>
            </a:r>
            <a:r>
              <a: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对待，而人只是制造一些数字的工具。</a:t>
            </a:r>
            <a:r>
              <a:rPr lang="zh-TW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1188</Words>
  <Application>Microsoft Office PowerPoint</Application>
  <PresentationFormat>On-screen Show (4:3)</PresentationFormat>
  <Paragraphs>48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擁抱90後</vt:lpstr>
      <vt:lpstr>一.鄉親們，85/90後 鋪天蓋地的、青春無敵的 來了 來了 來了 </vt:lpstr>
      <vt:lpstr>PowerPoint Presentation</vt:lpstr>
      <vt:lpstr>二．85/90後對福音 有興趣嗎？ </vt:lpstr>
      <vt:lpstr> </vt:lpstr>
      <vt:lpstr>為什麼他們願意歸向 基督信仰？ </vt:lpstr>
      <vt:lpstr>李雪莉  中国大学生为何信仰基督  李雪莉为纽约时报中文网撰稿  2013年03月02日 </vt:lpstr>
      <vt:lpstr>PowerPoint Presentation</vt:lpstr>
      <vt:lpstr>《一个海归女孩儿的自白》 2014-06-11 刘婧怡   北美留学生日报 </vt:lpstr>
      <vt:lpstr>OC愛夢想網刊編輯          蘿蔔 </vt:lpstr>
      <vt:lpstr>三. 他們加入教會後就 萬事如意了嗎？ </vt:lpstr>
      <vt:lpstr>《關於身為年輕一代的 一點感想》      《舉目雜誌》60期 2013年3月號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請嚴重考慮參加明天的 校園事工研討會。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擁抱90後</dc:title>
  <dc:creator>esu</dc:creator>
  <cp:lastModifiedBy>Lillian</cp:lastModifiedBy>
  <cp:revision>37</cp:revision>
  <dcterms:created xsi:type="dcterms:W3CDTF">2014-06-12T21:20:15Z</dcterms:created>
  <dcterms:modified xsi:type="dcterms:W3CDTF">2014-06-20T17:53:53Z</dcterms:modified>
</cp:coreProperties>
</file>