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1" r:id="rId1"/>
  </p:sldMasterIdLst>
  <p:notesMasterIdLst>
    <p:notesMasterId r:id="rId58"/>
  </p:notesMasterIdLst>
  <p:sldIdLst>
    <p:sldId id="257" r:id="rId2"/>
    <p:sldId id="1467" r:id="rId3"/>
    <p:sldId id="1735" r:id="rId4"/>
    <p:sldId id="1817" r:id="rId5"/>
    <p:sldId id="1821" r:id="rId6"/>
    <p:sldId id="1800" r:id="rId7"/>
    <p:sldId id="1801" r:id="rId8"/>
    <p:sldId id="1802" r:id="rId9"/>
    <p:sldId id="1831" r:id="rId10"/>
    <p:sldId id="1832" r:id="rId11"/>
    <p:sldId id="1833" r:id="rId12"/>
    <p:sldId id="1834" r:id="rId13"/>
    <p:sldId id="1835" r:id="rId14"/>
    <p:sldId id="1838" r:id="rId15"/>
    <p:sldId id="1839" r:id="rId16"/>
    <p:sldId id="1836" r:id="rId17"/>
    <p:sldId id="1818" r:id="rId18"/>
    <p:sldId id="1823" r:id="rId19"/>
    <p:sldId id="1806" r:id="rId20"/>
    <p:sldId id="1807" r:id="rId21"/>
    <p:sldId id="1808" r:id="rId22"/>
    <p:sldId id="1809" r:id="rId23"/>
    <p:sldId id="1810" r:id="rId24"/>
    <p:sldId id="1840" r:id="rId25"/>
    <p:sldId id="1841" r:id="rId26"/>
    <p:sldId id="1842" r:id="rId27"/>
    <p:sldId id="1843" r:id="rId28"/>
    <p:sldId id="1844" r:id="rId29"/>
    <p:sldId id="1845" r:id="rId30"/>
    <p:sldId id="1846" r:id="rId31"/>
    <p:sldId id="1847" r:id="rId32"/>
    <p:sldId id="1848" r:id="rId33"/>
    <p:sldId id="1849" r:id="rId34"/>
    <p:sldId id="1850" r:id="rId35"/>
    <p:sldId id="1819" r:id="rId36"/>
    <p:sldId id="1824" r:id="rId37"/>
    <p:sldId id="1816" r:id="rId38"/>
    <p:sldId id="1811" r:id="rId39"/>
    <p:sldId id="1812" r:id="rId40"/>
    <p:sldId id="1813" r:id="rId41"/>
    <p:sldId id="1814" r:id="rId42"/>
    <p:sldId id="1851" r:id="rId43"/>
    <p:sldId id="1852" r:id="rId44"/>
    <p:sldId id="1853" r:id="rId45"/>
    <p:sldId id="1854" r:id="rId46"/>
    <p:sldId id="1855" r:id="rId47"/>
    <p:sldId id="1820" r:id="rId48"/>
    <p:sldId id="1825" r:id="rId49"/>
    <p:sldId id="1826" r:id="rId50"/>
    <p:sldId id="1827" r:id="rId51"/>
    <p:sldId id="1828" r:id="rId52"/>
    <p:sldId id="1829" r:id="rId53"/>
    <p:sldId id="1830" r:id="rId54"/>
    <p:sldId id="1856" r:id="rId55"/>
    <p:sldId id="1822" r:id="rId56"/>
    <p:sldId id="393" r:id="rId57"/>
  </p:sldIdLst>
  <p:sldSz cx="9144000" cy="6858000" type="screen4x3"/>
  <p:notesSz cx="6858000" cy="9144000"/>
  <p:defaultTextStyle>
    <a:defPPr>
      <a:defRPr lang="zh-TW"/>
    </a:defPPr>
    <a:lvl1pPr algn="l" rtl="0" fontAlgn="base">
      <a:spcBef>
        <a:spcPct val="0"/>
      </a:spcBef>
      <a:spcAft>
        <a:spcPct val="0"/>
      </a:spcAft>
      <a:defRPr kumimoji="1" sz="4000" kern="1200">
        <a:solidFill>
          <a:schemeClr val="tx1"/>
        </a:solidFill>
        <a:latin typeface="Arial" charset="0"/>
        <a:ea typeface="標楷體" pitchFamily="65" charset="-120"/>
        <a:cs typeface="+mn-cs"/>
      </a:defRPr>
    </a:lvl1pPr>
    <a:lvl2pPr marL="457200" algn="l" rtl="0" fontAlgn="base">
      <a:spcBef>
        <a:spcPct val="0"/>
      </a:spcBef>
      <a:spcAft>
        <a:spcPct val="0"/>
      </a:spcAft>
      <a:defRPr kumimoji="1" sz="4000" kern="1200">
        <a:solidFill>
          <a:schemeClr val="tx1"/>
        </a:solidFill>
        <a:latin typeface="Arial" charset="0"/>
        <a:ea typeface="標楷體" pitchFamily="65" charset="-120"/>
        <a:cs typeface="+mn-cs"/>
      </a:defRPr>
    </a:lvl2pPr>
    <a:lvl3pPr marL="914400" algn="l" rtl="0" fontAlgn="base">
      <a:spcBef>
        <a:spcPct val="0"/>
      </a:spcBef>
      <a:spcAft>
        <a:spcPct val="0"/>
      </a:spcAft>
      <a:defRPr kumimoji="1" sz="4000" kern="1200">
        <a:solidFill>
          <a:schemeClr val="tx1"/>
        </a:solidFill>
        <a:latin typeface="Arial" charset="0"/>
        <a:ea typeface="標楷體" pitchFamily="65" charset="-120"/>
        <a:cs typeface="+mn-cs"/>
      </a:defRPr>
    </a:lvl3pPr>
    <a:lvl4pPr marL="1371600" algn="l" rtl="0" fontAlgn="base">
      <a:spcBef>
        <a:spcPct val="0"/>
      </a:spcBef>
      <a:spcAft>
        <a:spcPct val="0"/>
      </a:spcAft>
      <a:defRPr kumimoji="1" sz="4000" kern="1200">
        <a:solidFill>
          <a:schemeClr val="tx1"/>
        </a:solidFill>
        <a:latin typeface="Arial" charset="0"/>
        <a:ea typeface="標楷體" pitchFamily="65" charset="-120"/>
        <a:cs typeface="+mn-cs"/>
      </a:defRPr>
    </a:lvl4pPr>
    <a:lvl5pPr marL="1828800" algn="l" rtl="0" fontAlgn="base">
      <a:spcBef>
        <a:spcPct val="0"/>
      </a:spcBef>
      <a:spcAft>
        <a:spcPct val="0"/>
      </a:spcAft>
      <a:defRPr kumimoji="1" sz="4000" kern="1200">
        <a:solidFill>
          <a:schemeClr val="tx1"/>
        </a:solidFill>
        <a:latin typeface="Arial" charset="0"/>
        <a:ea typeface="標楷體" pitchFamily="65" charset="-120"/>
        <a:cs typeface="+mn-cs"/>
      </a:defRPr>
    </a:lvl5pPr>
    <a:lvl6pPr marL="2286000" algn="l" defTabSz="914400" rtl="0" eaLnBrk="1" latinLnBrk="0" hangingPunct="1">
      <a:defRPr kumimoji="1" sz="4000" kern="1200">
        <a:solidFill>
          <a:schemeClr val="tx1"/>
        </a:solidFill>
        <a:latin typeface="Arial" charset="0"/>
        <a:ea typeface="標楷體" pitchFamily="65" charset="-120"/>
        <a:cs typeface="+mn-cs"/>
      </a:defRPr>
    </a:lvl6pPr>
    <a:lvl7pPr marL="2743200" algn="l" defTabSz="914400" rtl="0" eaLnBrk="1" latinLnBrk="0" hangingPunct="1">
      <a:defRPr kumimoji="1" sz="4000" kern="1200">
        <a:solidFill>
          <a:schemeClr val="tx1"/>
        </a:solidFill>
        <a:latin typeface="Arial" charset="0"/>
        <a:ea typeface="標楷體" pitchFamily="65" charset="-120"/>
        <a:cs typeface="+mn-cs"/>
      </a:defRPr>
    </a:lvl7pPr>
    <a:lvl8pPr marL="3200400" algn="l" defTabSz="914400" rtl="0" eaLnBrk="1" latinLnBrk="0" hangingPunct="1">
      <a:defRPr kumimoji="1" sz="4000" kern="1200">
        <a:solidFill>
          <a:schemeClr val="tx1"/>
        </a:solidFill>
        <a:latin typeface="Arial" charset="0"/>
        <a:ea typeface="標楷體" pitchFamily="65" charset="-120"/>
        <a:cs typeface="+mn-cs"/>
      </a:defRPr>
    </a:lvl8pPr>
    <a:lvl9pPr marL="3657600" algn="l" defTabSz="914400" rtl="0" eaLnBrk="1" latinLnBrk="0" hangingPunct="1">
      <a:defRPr kumimoji="1" sz="4000" kern="1200">
        <a:solidFill>
          <a:schemeClr val="tx1"/>
        </a:solidFill>
        <a:latin typeface="Arial" charset="0"/>
        <a:ea typeface="標楷體" pitchFamily="65" charset="-120"/>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449" autoAdjust="0"/>
    <p:restoredTop sz="94660"/>
  </p:normalViewPr>
  <p:slideViewPr>
    <p:cSldViewPr>
      <p:cViewPr>
        <p:scale>
          <a:sx n="95" d="100"/>
          <a:sy n="95" d="100"/>
        </p:scale>
        <p:origin x="-152" y="12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zh-TW"/>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zh-TW"/>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zh-TW"/>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E203825-74FC-472C-A3E6-4F7B87DC2F82}" type="slidenum">
              <a:rPr lang="en-US" altLang="zh-TW"/>
              <a:pPr>
                <a:defRPr/>
              </a:pPr>
              <a:t>‹#›</a:t>
            </a:fld>
            <a:endParaRPr lang="en-US" altLang="zh-TW"/>
          </a:p>
        </p:txBody>
      </p:sp>
    </p:spTree>
    <p:extLst>
      <p:ext uri="{BB962C8B-B14F-4D97-AF65-F5344CB8AC3E}">
        <p14:creationId xmlns:p14="http://schemas.microsoft.com/office/powerpoint/2010/main" val="42757851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標楷體" pitchFamily="65"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標楷體" pitchFamily="65"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標楷體" pitchFamily="65"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標楷體" pitchFamily="65"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標楷體" pitchFamily="65"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E73A969D-7796-4686-ADF6-68A034A79D6A}" type="slidenum">
              <a:rPr lang="en-US" altLang="zh-TW"/>
              <a:pPr/>
              <a:t>1</a:t>
            </a:fld>
            <a:endParaRPr lang="en-US" altLang="zh-TW"/>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zh-TW" altLang="zh-TW" smtClean="0"/>
          </a:p>
        </p:txBody>
      </p:sp>
    </p:spTree>
    <p:extLst>
      <p:ext uri="{BB962C8B-B14F-4D97-AF65-F5344CB8AC3E}">
        <p14:creationId xmlns:p14="http://schemas.microsoft.com/office/powerpoint/2010/main" val="3578782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Rot="1" noChangeAspect="1" noChangeArrowheads="1" noTextEdit="1"/>
          </p:cNvSpPr>
          <p:nvPr>
            <p:ph type="sldImg"/>
          </p:nvPr>
        </p:nvSpPr>
        <p:spPr>
          <a:ln/>
        </p:spPr>
      </p:sp>
      <p:sp>
        <p:nvSpPr>
          <p:cNvPr id="265219" name="Rectangle 3"/>
          <p:cNvSpPr>
            <a:spLocks noGrp="1" noChangeArrowheads="1"/>
          </p:cNvSpPr>
          <p:nvPr>
            <p:ph type="body" idx="1"/>
          </p:nvPr>
        </p:nvSpPr>
        <p:spPr>
          <a:noFill/>
        </p:spPr>
        <p:txBody>
          <a:bodyPr/>
          <a:lstStyle/>
          <a:p>
            <a:endParaRPr lang="zh-TW" altLang="en-US" smtClean="0"/>
          </a:p>
        </p:txBody>
      </p:sp>
    </p:spTree>
    <p:extLst>
      <p:ext uri="{BB962C8B-B14F-4D97-AF65-F5344CB8AC3E}">
        <p14:creationId xmlns:p14="http://schemas.microsoft.com/office/powerpoint/2010/main" val="2500983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標題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grpSp>
        <p:nvGrpSpPr>
          <p:cNvPr id="2" name="群組 1"/>
          <p:cNvGrpSpPr/>
          <p:nvPr/>
        </p:nvGrpSpPr>
        <p:grpSpPr>
          <a:xfrm>
            <a:off x="-3765" y="4953000"/>
            <a:ext cx="9147765" cy="1912088"/>
            <a:chOff x="-3765" y="4832896"/>
            <a:chExt cx="9147765" cy="2032192"/>
          </a:xfrm>
        </p:grpSpPr>
        <p:sp>
          <p:nvSpPr>
            <p:cNvPr id="7" name="手繪多邊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手繪多邊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手繪多邊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接點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版面配置區 29"/>
          <p:cNvSpPr>
            <a:spLocks noGrp="1"/>
          </p:cNvSpPr>
          <p:nvPr>
            <p:ph type="dt" sz="half" idx="10"/>
          </p:nvPr>
        </p:nvSpPr>
        <p:spPr/>
        <p:txBody>
          <a:bodyPr/>
          <a:lstStyle>
            <a:lvl1pPr>
              <a:defRPr>
                <a:solidFill>
                  <a:srgbClr val="FFFFFF"/>
                </a:solidFill>
              </a:defRPr>
            </a:lvl1pPr>
            <a:extLst/>
          </a:lstStyle>
          <a:p>
            <a:fld id="{F1BA93BF-F6D2-4803-B562-1D807F5E42FF}" type="datetime1">
              <a:rPr lang="zh-TW" altLang="en-US" smtClean="0"/>
              <a:pPr/>
              <a:t>2017/4/15</a:t>
            </a:fld>
            <a:endParaRPr lang="en-US" altLang="zh-TW"/>
          </a:p>
        </p:txBody>
      </p:sp>
      <p:sp>
        <p:nvSpPr>
          <p:cNvPr id="19" name="頁尾版面配置區 18"/>
          <p:cNvSpPr>
            <a:spLocks noGrp="1"/>
          </p:cNvSpPr>
          <p:nvPr>
            <p:ph type="ftr" sz="quarter" idx="11"/>
          </p:nvPr>
        </p:nvSpPr>
        <p:spPr/>
        <p:txBody>
          <a:bodyPr/>
          <a:lstStyle>
            <a:lvl1pPr>
              <a:defRPr>
                <a:solidFill>
                  <a:schemeClr val="accent1">
                    <a:tint val="20000"/>
                  </a:schemeClr>
                </a:solidFill>
              </a:defRPr>
            </a:lvl1pPr>
            <a:extLst/>
          </a:lstStyle>
          <a:p>
            <a:endParaRPr lang="en-US" altLang="zh-TW"/>
          </a:p>
        </p:txBody>
      </p:sp>
      <p:sp>
        <p:nvSpPr>
          <p:cNvPr id="27" name="投影片編號版面配置區 26"/>
          <p:cNvSpPr>
            <a:spLocks noGrp="1"/>
          </p:cNvSpPr>
          <p:nvPr>
            <p:ph type="sldNum" sz="quarter" idx="12"/>
          </p:nvPr>
        </p:nvSpPr>
        <p:spPr/>
        <p:txBody>
          <a:bodyPr/>
          <a:lstStyle>
            <a:lvl1pPr>
              <a:defRPr>
                <a:solidFill>
                  <a:srgbClr val="FFFFFF"/>
                </a:solidFill>
              </a:defRPr>
            </a:lvl1pPr>
            <a:extLst/>
          </a:lstStyle>
          <a:p>
            <a:pPr>
              <a:defRPr/>
            </a:pPr>
            <a:fld id="{4F4D3496-64C3-4B54-A304-17CAEE05A434}" type="slidenum">
              <a:rPr lang="en-US" altLang="zh-TW" smtClean="0"/>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1481329"/>
            <a:ext cx="8229600" cy="4386071"/>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E602C80F-DEFB-440D-B244-8ABAF5EE389A}" type="datetime1">
              <a:rPr lang="zh-TW" altLang="en-US" smtClean="0"/>
              <a:pPr/>
              <a:t>2017/4/15</a:t>
            </a:fld>
            <a:endParaRPr lang="en-US" altLang="zh-TW"/>
          </a:p>
        </p:txBody>
      </p:sp>
      <p:sp>
        <p:nvSpPr>
          <p:cNvPr id="5" name="頁尾版面配置區 4"/>
          <p:cNvSpPr>
            <a:spLocks noGrp="1"/>
          </p:cNvSpPr>
          <p:nvPr>
            <p:ph type="ftr" sz="quarter" idx="11"/>
          </p:nvPr>
        </p:nvSpPr>
        <p:spPr/>
        <p:txBody>
          <a:bodyPr/>
          <a:lstStyle>
            <a:extLst/>
          </a:lstStyle>
          <a:p>
            <a:endParaRPr lang="en-US" altLang="zh-TW"/>
          </a:p>
        </p:txBody>
      </p:sp>
      <p:sp>
        <p:nvSpPr>
          <p:cNvPr id="6" name="投影片編號版面配置區 5"/>
          <p:cNvSpPr>
            <a:spLocks noGrp="1"/>
          </p:cNvSpPr>
          <p:nvPr>
            <p:ph type="sldNum" sz="quarter" idx="12"/>
          </p:nvPr>
        </p:nvSpPr>
        <p:spPr/>
        <p:txBody>
          <a:bodyPr/>
          <a:lstStyle>
            <a:extLst/>
          </a:lstStyle>
          <a:p>
            <a:pPr>
              <a:defRPr/>
            </a:pPr>
            <a:fld id="{105E42D0-3D48-4CCA-A235-176D0026B48B}" type="slidenum">
              <a:rPr lang="en-US" altLang="zh-TW" smtClean="0"/>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44013" y="274640"/>
            <a:ext cx="1777470" cy="5592761"/>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41"/>
            <a:ext cx="6324600" cy="5592760"/>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7BC77C28-5966-459A-BC62-4738FA654DBF}" type="datetime1">
              <a:rPr lang="zh-TW" altLang="en-US" smtClean="0"/>
              <a:pPr/>
              <a:t>2017/4/15</a:t>
            </a:fld>
            <a:endParaRPr lang="en-US" altLang="zh-TW"/>
          </a:p>
        </p:txBody>
      </p:sp>
      <p:sp>
        <p:nvSpPr>
          <p:cNvPr id="5" name="頁尾版面配置區 4"/>
          <p:cNvSpPr>
            <a:spLocks noGrp="1"/>
          </p:cNvSpPr>
          <p:nvPr>
            <p:ph type="ftr" sz="quarter" idx="11"/>
          </p:nvPr>
        </p:nvSpPr>
        <p:spPr/>
        <p:txBody>
          <a:bodyPr/>
          <a:lstStyle>
            <a:extLst/>
          </a:lstStyle>
          <a:p>
            <a:endParaRPr lang="en-US" altLang="zh-TW"/>
          </a:p>
        </p:txBody>
      </p:sp>
      <p:sp>
        <p:nvSpPr>
          <p:cNvPr id="6" name="投影片編號版面配置區 5"/>
          <p:cNvSpPr>
            <a:spLocks noGrp="1"/>
          </p:cNvSpPr>
          <p:nvPr>
            <p:ph type="sldNum" sz="quarter" idx="12"/>
          </p:nvPr>
        </p:nvSpPr>
        <p:spPr/>
        <p:txBody>
          <a:bodyPr/>
          <a:lstStyle>
            <a:extLst/>
          </a:lstStyle>
          <a:p>
            <a:pPr>
              <a:defRPr/>
            </a:pPr>
            <a:fld id="{AF8E6FD2-9567-4FD7-BE74-F942DB5DC20F}" type="slidenum">
              <a:rPr lang="en-US" altLang="zh-TW" smtClean="0"/>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85E1FF97-D08A-41DA-89EE-904AB83A7F69}" type="datetime1">
              <a:rPr lang="zh-TW" altLang="en-US" smtClean="0"/>
              <a:pPr/>
              <a:t>2017/4/15</a:t>
            </a:fld>
            <a:endParaRPr lang="en-US" altLang="zh-TW"/>
          </a:p>
        </p:txBody>
      </p:sp>
      <p:sp>
        <p:nvSpPr>
          <p:cNvPr id="5" name="頁尾版面配置區 4"/>
          <p:cNvSpPr>
            <a:spLocks noGrp="1"/>
          </p:cNvSpPr>
          <p:nvPr>
            <p:ph type="ftr" sz="quarter" idx="11"/>
          </p:nvPr>
        </p:nvSpPr>
        <p:spPr/>
        <p:txBody>
          <a:bodyPr/>
          <a:lstStyle>
            <a:extLst/>
          </a:lstStyle>
          <a:p>
            <a:endParaRPr lang="en-US" altLang="zh-TW"/>
          </a:p>
        </p:txBody>
      </p:sp>
      <p:sp>
        <p:nvSpPr>
          <p:cNvPr id="6" name="投影片編號版面配置區 5"/>
          <p:cNvSpPr>
            <a:spLocks noGrp="1"/>
          </p:cNvSpPr>
          <p:nvPr>
            <p:ph type="sldNum" sz="quarter" idx="12"/>
          </p:nvPr>
        </p:nvSpPr>
        <p:spPr/>
        <p:txBody>
          <a:bodyPr/>
          <a:lstStyle>
            <a:extLst/>
          </a:lstStyle>
          <a:p>
            <a:pPr>
              <a:defRPr/>
            </a:pPr>
            <a:fld id="{A506D1C7-4262-468A-A96C-3B09CA449D1F}" type="slidenum">
              <a:rPr lang="en-US" altLang="zh-TW" smtClean="0"/>
              <a:pPr>
                <a:defRPr/>
              </a:pPr>
              <a:t>‹#›</a:t>
            </a:fld>
            <a:endParaRPr lang="en-US" altLang="zh-TW"/>
          </a:p>
        </p:txBody>
      </p:sp>
      <p:sp>
        <p:nvSpPr>
          <p:cNvPr id="7" name="標題 6"/>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21818E46-355D-40ED-AF57-90604D7F40B2}" type="datetime1">
              <a:rPr lang="zh-TW" altLang="en-US" smtClean="0"/>
              <a:pPr/>
              <a:t>2017/4/15</a:t>
            </a:fld>
            <a:endParaRPr lang="en-US" altLang="zh-TW"/>
          </a:p>
        </p:txBody>
      </p:sp>
      <p:sp>
        <p:nvSpPr>
          <p:cNvPr id="5" name="頁尾版面配置區 4"/>
          <p:cNvSpPr>
            <a:spLocks noGrp="1"/>
          </p:cNvSpPr>
          <p:nvPr>
            <p:ph type="ftr" sz="quarter" idx="11"/>
          </p:nvPr>
        </p:nvSpPr>
        <p:spPr/>
        <p:txBody>
          <a:bodyPr/>
          <a:lstStyle>
            <a:extLst/>
          </a:lstStyle>
          <a:p>
            <a:endParaRPr lang="en-US" altLang="zh-TW"/>
          </a:p>
        </p:txBody>
      </p:sp>
      <p:sp>
        <p:nvSpPr>
          <p:cNvPr id="6" name="投影片編號版面配置區 5"/>
          <p:cNvSpPr>
            <a:spLocks noGrp="1"/>
          </p:cNvSpPr>
          <p:nvPr>
            <p:ph type="sldNum" sz="quarter" idx="12"/>
          </p:nvPr>
        </p:nvSpPr>
        <p:spPr/>
        <p:txBody>
          <a:bodyPr/>
          <a:lstStyle>
            <a:extLst/>
          </a:lstStyle>
          <a:p>
            <a:pPr>
              <a:defRPr/>
            </a:pPr>
            <a:fld id="{C8D39318-2643-4F52-936E-2B5C0A17F101}" type="slidenum">
              <a:rPr lang="en-US" altLang="zh-TW" smtClean="0"/>
              <a:pPr>
                <a:defRPr/>
              </a:pPr>
              <a:t>‹#›</a:t>
            </a:fld>
            <a:endParaRPr lang="en-US" altLang="zh-TW"/>
          </a:p>
        </p:txBody>
      </p:sp>
      <p:sp>
        <p:nvSpPr>
          <p:cNvPr id="7" name="＞形箭號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形箭號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bg>
      <p:bgRef idx="1002">
        <a:schemeClr val="bg1"/>
      </p:bgRef>
    </p:bg>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277EFB17-FAA8-44CB-AC15-59B9BF886854}" type="datetime1">
              <a:rPr lang="zh-TW" altLang="en-US" smtClean="0"/>
              <a:pPr/>
              <a:t>2017/4/15</a:t>
            </a:fld>
            <a:endParaRPr lang="en-US" altLang="zh-TW"/>
          </a:p>
        </p:txBody>
      </p:sp>
      <p:sp>
        <p:nvSpPr>
          <p:cNvPr id="6" name="頁尾版面配置區 5"/>
          <p:cNvSpPr>
            <a:spLocks noGrp="1"/>
          </p:cNvSpPr>
          <p:nvPr>
            <p:ph type="ftr" sz="quarter" idx="11"/>
          </p:nvPr>
        </p:nvSpPr>
        <p:spPr/>
        <p:txBody>
          <a:bodyPr/>
          <a:lstStyle>
            <a:extLst/>
          </a:lstStyle>
          <a:p>
            <a:endParaRPr lang="en-US" altLang="zh-TW"/>
          </a:p>
        </p:txBody>
      </p:sp>
      <p:sp>
        <p:nvSpPr>
          <p:cNvPr id="7" name="投影片編號版面配置區 6"/>
          <p:cNvSpPr>
            <a:spLocks noGrp="1"/>
          </p:cNvSpPr>
          <p:nvPr>
            <p:ph type="sldNum" sz="quarter" idx="12"/>
          </p:nvPr>
        </p:nvSpPr>
        <p:spPr/>
        <p:txBody>
          <a:bodyPr/>
          <a:lstStyle>
            <a:extLst/>
          </a:lstStyle>
          <a:p>
            <a:pPr>
              <a:defRPr/>
            </a:pPr>
            <a:fld id="{D4ED9772-DD82-47D6-94C4-7911BD9CEECC}" type="slidenum">
              <a:rPr lang="en-US" altLang="zh-TW" smtClean="0"/>
              <a:pPr>
                <a:defRPr/>
              </a:pPr>
              <a:t>‹#›</a:t>
            </a:fld>
            <a:endParaRPr lang="en-US" altLang="zh-TW"/>
          </a:p>
        </p:txBody>
      </p:sp>
      <p:sp>
        <p:nvSpPr>
          <p:cNvPr id="8" name="標題 7"/>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nchor="ctr"/>
          <a:lstStyle>
            <a:lvl1pPr>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D490ABE2-F788-4291-8A43-96F111747356}" type="datetime1">
              <a:rPr lang="zh-TW" altLang="en-US" smtClean="0"/>
              <a:pPr/>
              <a:t>2017/4/15</a:t>
            </a:fld>
            <a:endParaRPr lang="en-US" altLang="zh-TW"/>
          </a:p>
        </p:txBody>
      </p:sp>
      <p:sp>
        <p:nvSpPr>
          <p:cNvPr id="8" name="頁尾版面配置區 7"/>
          <p:cNvSpPr>
            <a:spLocks noGrp="1"/>
          </p:cNvSpPr>
          <p:nvPr>
            <p:ph type="ftr" sz="quarter" idx="11"/>
          </p:nvPr>
        </p:nvSpPr>
        <p:spPr/>
        <p:txBody>
          <a:bodyPr/>
          <a:lstStyle>
            <a:extLst/>
          </a:lstStyle>
          <a:p>
            <a:endParaRPr lang="en-US" altLang="zh-TW"/>
          </a:p>
        </p:txBody>
      </p:sp>
      <p:sp>
        <p:nvSpPr>
          <p:cNvPr id="9" name="投影片編號版面配置區 8"/>
          <p:cNvSpPr>
            <a:spLocks noGrp="1"/>
          </p:cNvSpPr>
          <p:nvPr>
            <p:ph type="sldNum" sz="quarter" idx="12"/>
          </p:nvPr>
        </p:nvSpPr>
        <p:spPr/>
        <p:txBody>
          <a:bodyPr/>
          <a:lstStyle>
            <a:extLst/>
          </a:lstStyle>
          <a:p>
            <a:pPr>
              <a:defRPr/>
            </a:pPr>
            <a:fld id="{2024833B-F020-4600-A9F1-E55431606FFE}" type="slidenum">
              <a:rPr lang="en-US" altLang="zh-TW" smtClean="0"/>
              <a:pPr>
                <a:defRPr/>
              </a:pPr>
              <a:t>‹#›</a:t>
            </a:fld>
            <a:endParaRPr lang="en-US" altLang="zh-TW"/>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bg>
      <p:bgRef idx="1002">
        <a:schemeClr val="bg1"/>
      </p:bgRef>
    </p:bg>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extLst/>
          </a:lstStyle>
          <a:p>
            <a:fld id="{41E94B10-C58B-4754-BE0F-238075A72CE6}" type="datetime1">
              <a:rPr lang="zh-TW" altLang="en-US" smtClean="0"/>
              <a:pPr/>
              <a:t>2017/4/15</a:t>
            </a:fld>
            <a:endParaRPr lang="en-US" altLang="zh-TW"/>
          </a:p>
        </p:txBody>
      </p:sp>
      <p:sp>
        <p:nvSpPr>
          <p:cNvPr id="4" name="頁尾版面配置區 3"/>
          <p:cNvSpPr>
            <a:spLocks noGrp="1"/>
          </p:cNvSpPr>
          <p:nvPr>
            <p:ph type="ftr" sz="quarter" idx="11"/>
          </p:nvPr>
        </p:nvSpPr>
        <p:spPr/>
        <p:txBody>
          <a:bodyPr/>
          <a:lstStyle>
            <a:extLst/>
          </a:lstStyle>
          <a:p>
            <a:endParaRPr lang="en-US" altLang="zh-TW"/>
          </a:p>
        </p:txBody>
      </p:sp>
      <p:sp>
        <p:nvSpPr>
          <p:cNvPr id="5" name="投影片編號版面配置區 4"/>
          <p:cNvSpPr>
            <a:spLocks noGrp="1"/>
          </p:cNvSpPr>
          <p:nvPr>
            <p:ph type="sldNum" sz="quarter" idx="12"/>
          </p:nvPr>
        </p:nvSpPr>
        <p:spPr/>
        <p:txBody>
          <a:bodyPr/>
          <a:lstStyle>
            <a:extLst/>
          </a:lstStyle>
          <a:p>
            <a:pPr>
              <a:defRPr/>
            </a:pPr>
            <a:fld id="{7E3E1436-3DEB-4B19-ACC2-DAA15E810BB7}" type="slidenum">
              <a:rPr lang="en-US" altLang="zh-TW" smtClean="0"/>
              <a:pPr>
                <a:defRPr/>
              </a:pPr>
              <a:t>‹#›</a:t>
            </a:fld>
            <a:endParaRPr lang="en-US" altLang="zh-TW"/>
          </a:p>
        </p:txBody>
      </p:sp>
      <p:sp>
        <p:nvSpPr>
          <p:cNvPr id="6" name="標題 5"/>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extLst/>
          </a:lstStyle>
          <a:p>
            <a:fld id="{93C33DD4-679B-482F-8680-CA2741CC3290}" type="datetime1">
              <a:rPr lang="zh-TW" altLang="en-US" smtClean="0"/>
              <a:pPr/>
              <a:t>2017/4/15</a:t>
            </a:fld>
            <a:endParaRPr lang="en-US" altLang="zh-TW"/>
          </a:p>
        </p:txBody>
      </p:sp>
      <p:sp>
        <p:nvSpPr>
          <p:cNvPr id="3" name="頁尾版面配置區 2"/>
          <p:cNvSpPr>
            <a:spLocks noGrp="1"/>
          </p:cNvSpPr>
          <p:nvPr>
            <p:ph type="ftr" sz="quarter" idx="11"/>
          </p:nvPr>
        </p:nvSpPr>
        <p:spPr/>
        <p:txBody>
          <a:bodyPr/>
          <a:lstStyle>
            <a:extLst/>
          </a:lstStyle>
          <a:p>
            <a:endParaRPr lang="en-US" altLang="zh-TW"/>
          </a:p>
        </p:txBody>
      </p:sp>
      <p:sp>
        <p:nvSpPr>
          <p:cNvPr id="4" name="投影片編號版面配置區 3"/>
          <p:cNvSpPr>
            <a:spLocks noGrp="1"/>
          </p:cNvSpPr>
          <p:nvPr>
            <p:ph type="sldNum" sz="quarter" idx="12"/>
          </p:nvPr>
        </p:nvSpPr>
        <p:spPr/>
        <p:txBody>
          <a:bodyPr/>
          <a:lstStyle>
            <a:extLst/>
          </a:lstStyle>
          <a:p>
            <a:pPr>
              <a:defRPr/>
            </a:pPr>
            <a:fld id="{02F06F55-55C6-4034-8C7A-DA056847B5E8}" type="slidenum">
              <a:rPr lang="en-US" altLang="zh-TW" smtClean="0"/>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a:xfrm>
            <a:off x="6727032" y="6407944"/>
            <a:ext cx="1920240" cy="365760"/>
          </a:xfrm>
        </p:spPr>
        <p:txBody>
          <a:bodyPr/>
          <a:lstStyle>
            <a:extLst/>
          </a:lstStyle>
          <a:p>
            <a:fld id="{B1ACE7AE-7385-4D7B-B292-FAEA59D26688}" type="datetime1">
              <a:rPr lang="zh-TW" altLang="en-US" smtClean="0"/>
              <a:pPr/>
              <a:t>2017/4/15</a:t>
            </a:fld>
            <a:endParaRPr lang="en-US" altLang="zh-TW"/>
          </a:p>
        </p:txBody>
      </p:sp>
      <p:sp>
        <p:nvSpPr>
          <p:cNvPr id="6" name="頁尾版面配置區 5"/>
          <p:cNvSpPr>
            <a:spLocks noGrp="1"/>
          </p:cNvSpPr>
          <p:nvPr>
            <p:ph type="ftr" sz="quarter" idx="11"/>
          </p:nvPr>
        </p:nvSpPr>
        <p:spPr/>
        <p:txBody>
          <a:bodyPr/>
          <a:lstStyle>
            <a:extLst/>
          </a:lstStyle>
          <a:p>
            <a:endParaRPr lang="en-US" altLang="zh-TW"/>
          </a:p>
        </p:txBody>
      </p:sp>
      <p:sp>
        <p:nvSpPr>
          <p:cNvPr id="7" name="投影片編號版面配置區 6"/>
          <p:cNvSpPr>
            <a:spLocks noGrp="1"/>
          </p:cNvSpPr>
          <p:nvPr>
            <p:ph type="sldNum" sz="quarter" idx="12"/>
          </p:nvPr>
        </p:nvSpPr>
        <p:spPr/>
        <p:txBody>
          <a:bodyPr/>
          <a:lstStyle>
            <a:extLst/>
          </a:lstStyle>
          <a:p>
            <a:pPr>
              <a:defRPr/>
            </a:pPr>
            <a:fld id="{487B83C0-2DD5-4122-8F1A-30D46F7491D8}" type="slidenum">
              <a:rPr lang="en-US" altLang="zh-TW" smtClean="0"/>
              <a:pPr>
                <a:defRPr/>
              </a:pPr>
              <a:t>‹#›</a:t>
            </a:fld>
            <a:endParaRPr lang="en-US" altLang="zh-TW"/>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2">
        <a:schemeClr val="bg1"/>
      </p:bgRef>
    </p:bg>
    <p:spTree>
      <p:nvGrpSpPr>
        <p:cNvPr id="1" name=""/>
        <p:cNvGrpSpPr/>
        <p:nvPr/>
      </p:nvGrpSpPr>
      <p:grpSpPr>
        <a:xfrm>
          <a:off x="0" y="0"/>
          <a:ext cx="0" cy="0"/>
          <a:chOff x="0" y="0"/>
          <a:chExt cx="0" cy="0"/>
        </a:xfrm>
      </p:grpSpPr>
      <p:sp>
        <p:nvSpPr>
          <p:cNvPr id="4" name="文字版面配置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
        <p:nvSpPr>
          <p:cNvPr id="3" name="圖片版面配置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TW" altLang="en-US" smtClean="0"/>
              <a:t>按一下圖示以新增圖片</a:t>
            </a:r>
            <a:endParaRPr kumimoji="0" lang="en-US" dirty="0"/>
          </a:p>
        </p:txBody>
      </p:sp>
      <p:sp>
        <p:nvSpPr>
          <p:cNvPr id="5" name="日期版面配置區 4"/>
          <p:cNvSpPr>
            <a:spLocks noGrp="1"/>
          </p:cNvSpPr>
          <p:nvPr>
            <p:ph type="dt" sz="half" idx="10"/>
          </p:nvPr>
        </p:nvSpPr>
        <p:spPr/>
        <p:txBody>
          <a:bodyPr/>
          <a:lstStyle>
            <a:lvl1pPr>
              <a:defRPr>
                <a:solidFill>
                  <a:schemeClr val="tx1"/>
                </a:solidFill>
              </a:defRPr>
            </a:lvl1pPr>
            <a:extLst/>
          </a:lstStyle>
          <a:p>
            <a:fld id="{3AE5FAF4-1E83-45FB-9755-9E25257333F0}" type="datetime1">
              <a:rPr lang="zh-TW" altLang="en-US" smtClean="0"/>
              <a:pPr/>
              <a:t>2017/4/15</a:t>
            </a:fld>
            <a:endParaRPr lang="en-US" altLang="zh-TW"/>
          </a:p>
        </p:txBody>
      </p:sp>
      <p:sp>
        <p:nvSpPr>
          <p:cNvPr id="6" name="頁尾版面配置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ltLang="zh-TW"/>
          </a:p>
        </p:txBody>
      </p:sp>
      <p:sp>
        <p:nvSpPr>
          <p:cNvPr id="7" name="投影片編號版面配置區 6"/>
          <p:cNvSpPr>
            <a:spLocks noGrp="1"/>
          </p:cNvSpPr>
          <p:nvPr>
            <p:ph type="sldNum" sz="quarter" idx="12"/>
          </p:nvPr>
        </p:nvSpPr>
        <p:spPr/>
        <p:txBody>
          <a:bodyPr/>
          <a:lstStyle>
            <a:lvl1pPr>
              <a:defRPr>
                <a:solidFill>
                  <a:schemeClr val="tx1"/>
                </a:solidFill>
              </a:defRPr>
            </a:lvl1pPr>
            <a:extLst/>
          </a:lstStyle>
          <a:p>
            <a:pPr>
              <a:defRPr/>
            </a:pPr>
            <a:fld id="{A3BE1D8D-7789-4C84-B173-49E8C3D7838A}" type="slidenum">
              <a:rPr lang="en-US" altLang="zh-TW" smtClean="0"/>
              <a:pPr>
                <a:defRPr/>
              </a:pPr>
              <a:t>‹#›</a:t>
            </a:fld>
            <a:endParaRPr lang="en-US" altLang="zh-TW"/>
          </a:p>
        </p:txBody>
      </p:sp>
      <p:sp>
        <p:nvSpPr>
          <p:cNvPr id="2" name="標題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TW" altLang="en-US" smtClean="0"/>
              <a:t>按一下以編輯母片標題樣式</a:t>
            </a:r>
            <a:endParaRPr kumimoji="0" lang="en-US"/>
          </a:p>
        </p:txBody>
      </p:sp>
      <p:sp>
        <p:nvSpPr>
          <p:cNvPr id="8" name="手繪多邊形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手繪多邊形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接點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形箭號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形箭號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手繪多邊形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手繪多邊形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接點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標題版面配置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1818E46-355D-40ED-AF57-90604D7F40B2}" type="datetime1">
              <a:rPr lang="zh-TW" altLang="en-US" smtClean="0"/>
              <a:pPr/>
              <a:t>2017/4/15</a:t>
            </a:fld>
            <a:endParaRPr lang="en-US" altLang="zh-TW"/>
          </a:p>
        </p:txBody>
      </p:sp>
      <p:sp>
        <p:nvSpPr>
          <p:cNvPr id="22" name="頁尾版面配置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ltLang="zh-TW"/>
          </a:p>
        </p:txBody>
      </p:sp>
      <p:sp>
        <p:nvSpPr>
          <p:cNvPr id="18" name="投影片編號版面配置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C8D39318-2643-4F52-936E-2B5C0A17F101}" type="slidenum">
              <a:rPr lang="en-US" altLang="zh-TW" smtClean="0"/>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4122" r:id="rId1"/>
    <p:sldLayoutId id="2147484123" r:id="rId2"/>
    <p:sldLayoutId id="2147484124" r:id="rId3"/>
    <p:sldLayoutId id="2147484125" r:id="rId4"/>
    <p:sldLayoutId id="2147484126" r:id="rId5"/>
    <p:sldLayoutId id="2147484127" r:id="rId6"/>
    <p:sldLayoutId id="2147484128" r:id="rId7"/>
    <p:sldLayoutId id="2147484129" r:id="rId8"/>
    <p:sldLayoutId id="2147484130" r:id="rId9"/>
    <p:sldLayoutId id="2147484131" r:id="rId10"/>
    <p:sldLayoutId id="2147484132"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22238;&#25033;&#22857;&#29563;&#65306;&#24863;&#35613;&#31070;-1.pptx" TargetMode="External"/><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B9E41ED3-318F-4810-B594-FCBD36850093}" type="slidenum">
              <a:rPr lang="en-US" altLang="zh-TW"/>
              <a:pPr>
                <a:defRPr/>
              </a:pPr>
              <a:t>1</a:t>
            </a:fld>
            <a:endParaRPr lang="en-US" altLang="zh-TW"/>
          </a:p>
        </p:txBody>
      </p:sp>
      <p:sp>
        <p:nvSpPr>
          <p:cNvPr id="6" name="投影片編號版面配置區 3"/>
          <p:cNvSpPr txBox="1">
            <a:spLocks noGrp="1"/>
          </p:cNvSpPr>
          <p:nvPr/>
        </p:nvSpPr>
        <p:spPr>
          <a:xfrm>
            <a:off x="7924800" y="6356350"/>
            <a:ext cx="762000" cy="365125"/>
          </a:xfrm>
          <a:prstGeom prst="rect">
            <a:avLst/>
          </a:prstGeom>
          <a:noFill/>
        </p:spPr>
        <p:txBody>
          <a:bodyPr lIns="0" tIns="0" rIns="0" bIns="0" anchor="b"/>
          <a:lstStyle/>
          <a:p>
            <a:pPr algn="r">
              <a:defRPr/>
            </a:pPr>
            <a:fld id="{76B89B51-711C-441D-AFF8-586140E047FF}" type="slidenum">
              <a:rPr kumimoji="0" lang="en-US" altLang="zh-TW" sz="1200">
                <a:solidFill>
                  <a:schemeClr val="tx2">
                    <a:shade val="90000"/>
                  </a:schemeClr>
                </a:solidFill>
              </a:rPr>
              <a:pPr algn="r">
                <a:defRPr/>
              </a:pPr>
              <a:t>1</a:t>
            </a:fld>
            <a:endParaRPr kumimoji="0" lang="en-US" altLang="zh-TW" sz="1200">
              <a:solidFill>
                <a:schemeClr val="tx2">
                  <a:shade val="90000"/>
                </a:schemeClr>
              </a:solidFill>
            </a:endParaRPr>
          </a:p>
        </p:txBody>
      </p:sp>
      <p:sp>
        <p:nvSpPr>
          <p:cNvPr id="5123" name="Text Box 2"/>
          <p:cNvSpPr txBox="1">
            <a:spLocks noChangeArrowheads="1"/>
          </p:cNvSpPr>
          <p:nvPr/>
        </p:nvSpPr>
        <p:spPr bwMode="auto">
          <a:xfrm>
            <a:off x="467544" y="1556792"/>
            <a:ext cx="8352928" cy="3785587"/>
          </a:xfrm>
          <a:prstGeom prst="rect">
            <a:avLst/>
          </a:prstGeom>
          <a:noFill/>
          <a:ln w="9525">
            <a:noFill/>
            <a:miter lim="800000"/>
            <a:headEnd/>
            <a:tailEnd/>
          </a:ln>
          <a:effectLst/>
        </p:spPr>
        <p:txBody>
          <a:bodyPr wrap="square" lIns="91377" tIns="45688" rIns="91377" bIns="45688">
            <a:spAutoFit/>
          </a:bodyPr>
          <a:lstStyle/>
          <a:p>
            <a:pPr algn="ctr"/>
            <a:r>
              <a:rPr lang="en-US" altLang="zh-TW" sz="8000" b="1" dirty="0" smtClean="0"/>
              <a:t>04/16</a:t>
            </a:r>
            <a:r>
              <a:rPr lang="zh-TW" altLang="en-US" sz="8000" b="1" dirty="0" smtClean="0"/>
              <a:t>復活節主日</a:t>
            </a:r>
            <a:endParaRPr lang="en-US" altLang="zh-TW" sz="8000" b="1" dirty="0" smtClean="0"/>
          </a:p>
          <a:p>
            <a:pPr algn="ctr"/>
            <a:r>
              <a:rPr lang="en-US" altLang="zh-TW" sz="8000" b="1" dirty="0" smtClean="0">
                <a:solidFill>
                  <a:srgbClr val="FF0000"/>
                </a:solidFill>
              </a:rPr>
              <a:t>【</a:t>
            </a:r>
            <a:r>
              <a:rPr lang="zh-TW" altLang="en-US" sz="8000" b="1" dirty="0" smtClean="0">
                <a:solidFill>
                  <a:srgbClr val="FF0000"/>
                </a:solidFill>
              </a:rPr>
              <a:t>怎樣</a:t>
            </a:r>
            <a:r>
              <a:rPr lang="zh-TW" altLang="en-US" sz="8000" b="1" dirty="0" smtClean="0">
                <a:solidFill>
                  <a:srgbClr val="FF0000"/>
                </a:solidFill>
              </a:rPr>
              <a:t>解經</a:t>
            </a:r>
            <a:r>
              <a:rPr lang="zh-TW" altLang="en-US" sz="8000" b="1" dirty="0" smtClean="0">
                <a:solidFill>
                  <a:srgbClr val="FF0000"/>
                </a:solidFill>
              </a:rPr>
              <a:t>？</a:t>
            </a:r>
            <a:r>
              <a:rPr lang="en-US" altLang="zh-TW" sz="8000" b="1" dirty="0" smtClean="0">
                <a:solidFill>
                  <a:srgbClr val="FF0000"/>
                </a:solidFill>
              </a:rPr>
              <a:t>】</a:t>
            </a:r>
          </a:p>
          <a:p>
            <a:pPr algn="ctr"/>
            <a:r>
              <a:rPr lang="zh-TW" altLang="en-US" sz="8000" b="1" dirty="0">
                <a:solidFill>
                  <a:srgbClr val="FF0000"/>
                </a:solidFill>
              </a:rPr>
              <a:t> </a:t>
            </a:r>
            <a:r>
              <a:rPr lang="zh-TW" altLang="en-US" sz="8000" b="1" dirty="0" smtClean="0">
                <a:solidFill>
                  <a:srgbClr val="FF0000"/>
                </a:solidFill>
              </a:rPr>
              <a:t>         </a:t>
            </a:r>
            <a:r>
              <a:rPr lang="zh-TW" altLang="en-US" sz="3600" b="1" dirty="0" smtClean="0">
                <a:solidFill>
                  <a:srgbClr val="7030A0"/>
                </a:solidFill>
                <a:effectLst>
                  <a:outerShdw blurRad="38100" dist="38100" dir="2700000" algn="tl">
                    <a:srgbClr val="000000">
                      <a:alpha val="43137"/>
                    </a:srgbClr>
                  </a:outerShdw>
                </a:effectLst>
              </a:rPr>
              <a:t>主講</a:t>
            </a:r>
            <a:r>
              <a:rPr lang="en-US" altLang="zh-TW" sz="3600" b="1" dirty="0" smtClean="0">
                <a:solidFill>
                  <a:srgbClr val="7030A0"/>
                </a:solidFill>
                <a:effectLst>
                  <a:outerShdw blurRad="38100" dist="38100" dir="2700000" algn="tl">
                    <a:srgbClr val="000000">
                      <a:alpha val="43137"/>
                    </a:srgbClr>
                  </a:outerShdw>
                </a:effectLst>
              </a:rPr>
              <a:t>:</a:t>
            </a:r>
            <a:r>
              <a:rPr lang="zh-TW" altLang="en-US" sz="3600" b="1" dirty="0" smtClean="0">
                <a:solidFill>
                  <a:srgbClr val="7030A0"/>
                </a:solidFill>
                <a:effectLst>
                  <a:outerShdw blurRad="38100" dist="38100" dir="2700000" algn="tl">
                    <a:srgbClr val="000000">
                      <a:alpha val="43137"/>
                    </a:srgbClr>
                  </a:outerShdw>
                </a:effectLst>
              </a:rPr>
              <a:t>鄭金川老師</a:t>
            </a:r>
            <a:endParaRPr lang="zh-TW" altLang="en-US" sz="3600" b="1" dirty="0">
              <a:solidFill>
                <a:srgbClr val="7030A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10</a:t>
            </a:fld>
            <a:endParaRPr lang="en-US" altLang="zh-TW"/>
          </a:p>
        </p:txBody>
      </p:sp>
      <p:sp>
        <p:nvSpPr>
          <p:cNvPr id="5" name="矩形 4"/>
          <p:cNvSpPr/>
          <p:nvPr/>
        </p:nvSpPr>
        <p:spPr>
          <a:xfrm>
            <a:off x="323528" y="1196752"/>
            <a:ext cx="8424936" cy="3785652"/>
          </a:xfrm>
          <a:prstGeom prst="rect">
            <a:avLst/>
          </a:prstGeom>
        </p:spPr>
        <p:txBody>
          <a:bodyPr wrap="square">
            <a:spAutoFit/>
          </a:bodyPr>
          <a:lstStyle/>
          <a:p>
            <a:r>
              <a:rPr lang="zh-TW" altLang="en-US" dirty="0" smtClean="0"/>
              <a:t>如此一來，希臘和羅馬的文化，進入到猶太信仰中。導致許多希臘和羅馬文化也成為猶太文化的一部份。</a:t>
            </a:r>
            <a:r>
              <a:rPr lang="zh-TW" altLang="en-US" b="1" dirty="0" smtClean="0">
                <a:solidFill>
                  <a:srgbClr val="FF0000"/>
                </a:solidFill>
              </a:rPr>
              <a:t>也就是說，統治久了，希羅文化慢慢內化成猶太信仰的一部份，很多文化成為猶太和羅馬人共同的東西，沒有區別</a:t>
            </a:r>
            <a:r>
              <a:rPr lang="zh-TW" altLang="en-US" dirty="0" smtClean="0"/>
              <a:t>。</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■希羅文化成為猶太的一部份</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11</a:t>
            </a:fld>
            <a:endParaRPr lang="en-US" altLang="zh-TW"/>
          </a:p>
        </p:txBody>
      </p:sp>
      <p:sp>
        <p:nvSpPr>
          <p:cNvPr id="5" name="矩形 4"/>
          <p:cNvSpPr/>
          <p:nvPr/>
        </p:nvSpPr>
        <p:spPr>
          <a:xfrm>
            <a:off x="323528" y="1196752"/>
            <a:ext cx="8424936" cy="5016758"/>
          </a:xfrm>
          <a:prstGeom prst="rect">
            <a:avLst/>
          </a:prstGeom>
        </p:spPr>
        <p:txBody>
          <a:bodyPr wrap="square">
            <a:spAutoFit/>
          </a:bodyPr>
          <a:lstStyle/>
          <a:p>
            <a:r>
              <a:rPr lang="zh-TW" altLang="en-US" dirty="0" smtClean="0"/>
              <a:t>這樣，問題就來了。</a:t>
            </a:r>
            <a:r>
              <a:rPr lang="zh-TW" altLang="en-US" b="1" dirty="0" smtClean="0"/>
              <a:t>用希臘羅馬文化去解經，也成為猶太的一部份</a:t>
            </a:r>
            <a:r>
              <a:rPr lang="zh-TW" altLang="en-US" dirty="0" smtClean="0"/>
              <a:t>。希羅文化注重理性，喜歡辯論，亞里斯多德的修辭學一部份就是講這個部分。然後，某些時候要讓人感動，語言又要轉一轉，也就是修辭。</a:t>
            </a:r>
            <a:r>
              <a:rPr lang="zh-TW" altLang="en-US" b="1" dirty="0" smtClean="0">
                <a:solidFill>
                  <a:srgbClr val="FF0000"/>
                </a:solidFill>
              </a:rPr>
              <a:t>轉來轉去、修來修去，原來的意思走樣了，所有的「高言」讓原意變樣了！</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■修辭修到最後真理走樣了</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12</a:t>
            </a:fld>
            <a:endParaRPr lang="en-US" altLang="zh-TW"/>
          </a:p>
        </p:txBody>
      </p:sp>
      <p:sp>
        <p:nvSpPr>
          <p:cNvPr id="5" name="矩形 4"/>
          <p:cNvSpPr/>
          <p:nvPr/>
        </p:nvSpPr>
        <p:spPr>
          <a:xfrm>
            <a:off x="323528" y="1196752"/>
            <a:ext cx="8424936" cy="4401205"/>
          </a:xfrm>
          <a:prstGeom prst="rect">
            <a:avLst/>
          </a:prstGeom>
        </p:spPr>
        <p:txBody>
          <a:bodyPr wrap="square">
            <a:spAutoFit/>
          </a:bodyPr>
          <a:lstStyle/>
          <a:p>
            <a:r>
              <a:rPr lang="zh-TW" altLang="en-US" dirty="0" smtClean="0"/>
              <a:t>為了表現自己與眾不同，自己的身價，</a:t>
            </a:r>
            <a:r>
              <a:rPr lang="zh-TW" altLang="en-US" b="1" dirty="0" smtClean="0">
                <a:solidFill>
                  <a:srgbClr val="FF0000"/>
                </a:solidFill>
              </a:rPr>
              <a:t>語言化身成為身份的表徵</a:t>
            </a:r>
            <a:r>
              <a:rPr lang="zh-TW" altLang="en-US" dirty="0" smtClean="0"/>
              <a:t>。可能有些領袖使用一堆華麗的語言，甚至動用到修辭學</a:t>
            </a:r>
            <a:r>
              <a:rPr lang="en-US" altLang="zh-TW" dirty="0" smtClean="0"/>
              <a:t>(Metaphor)</a:t>
            </a:r>
            <a:r>
              <a:rPr lang="zh-TW" altLang="en-US" dirty="0" smtClean="0"/>
              <a:t>，</a:t>
            </a:r>
            <a:r>
              <a:rPr lang="zh-TW" altLang="en-US" b="1" dirty="0" smtClean="0">
                <a:solidFill>
                  <a:srgbClr val="FF0000"/>
                </a:solidFill>
              </a:rPr>
              <a:t>搞到最後，說的是很華麗，用的字很動人，但是？真理不見了，工具成為顯貴的代表，連猶太人也都吃這一套！</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■工具成為顯貴的代表</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13</a:t>
            </a:fld>
            <a:endParaRPr lang="en-US" altLang="zh-TW"/>
          </a:p>
        </p:txBody>
      </p:sp>
      <p:sp>
        <p:nvSpPr>
          <p:cNvPr id="5" name="矩形 4"/>
          <p:cNvSpPr/>
          <p:nvPr/>
        </p:nvSpPr>
        <p:spPr>
          <a:xfrm>
            <a:off x="323528" y="1196752"/>
            <a:ext cx="8424936" cy="4401205"/>
          </a:xfrm>
          <a:prstGeom prst="rect">
            <a:avLst/>
          </a:prstGeom>
        </p:spPr>
        <p:txBody>
          <a:bodyPr wrap="square">
            <a:spAutoFit/>
          </a:bodyPr>
          <a:lstStyle/>
          <a:p>
            <a:r>
              <a:rPr lang="zh-TW" altLang="en-US" dirty="0" smtClean="0"/>
              <a:t>這個可能就是保羅當時處在希羅文化內化成為猶太人血肉時碰到的問題。處在這個環境下，</a:t>
            </a:r>
            <a:r>
              <a:rPr lang="zh-TW" altLang="en-US" b="1" dirty="0" smtClean="0">
                <a:solidFill>
                  <a:srgbClr val="FF0000"/>
                </a:solidFill>
              </a:rPr>
              <a:t>語言文字工具可能成為人與人交往的重要媒介，什麼樣的語言，建構什麼樣的社交，立建自己什麼樣的身份。如此，整個猶太信仰也面臨同樣的問題！</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■語言媒介超越信仰目的！</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14</a:t>
            </a:fld>
            <a:endParaRPr lang="en-US" altLang="zh-TW"/>
          </a:p>
        </p:txBody>
      </p:sp>
      <p:sp>
        <p:nvSpPr>
          <p:cNvPr id="5" name="矩形 4"/>
          <p:cNvSpPr/>
          <p:nvPr/>
        </p:nvSpPr>
        <p:spPr>
          <a:xfrm>
            <a:off x="323528" y="1196752"/>
            <a:ext cx="8424936" cy="3862596"/>
          </a:xfrm>
          <a:prstGeom prst="rect">
            <a:avLst/>
          </a:prstGeom>
        </p:spPr>
        <p:txBody>
          <a:bodyPr wrap="square">
            <a:spAutoFit/>
          </a:bodyPr>
          <a:lstStyle/>
          <a:p>
            <a:r>
              <a:rPr lang="zh-TW" altLang="en-US" sz="3500" dirty="0" smtClean="0"/>
              <a:t>這就是我們第一章講的，保羅一直面對哥林多教會「</a:t>
            </a:r>
            <a:r>
              <a:rPr lang="zh-TW" altLang="en-US" sz="3500" b="1" dirty="0" smtClean="0">
                <a:solidFill>
                  <a:srgbClr val="FF0000"/>
                </a:solidFill>
              </a:rPr>
              <a:t>方法與目的</a:t>
            </a:r>
            <a:r>
              <a:rPr lang="zh-TW" altLang="en-US" sz="3500" dirty="0" smtClean="0"/>
              <a:t>」的混淆，導致信仰非常混亂。</a:t>
            </a:r>
            <a:r>
              <a:rPr lang="zh-TW" altLang="en-US" sz="3500" b="1" dirty="0" smtClean="0">
                <a:solidFill>
                  <a:srgbClr val="FF0000"/>
                </a:solidFill>
              </a:rPr>
              <a:t>原本修辭文藻是為了讓人更容易和豐富的瞭解真理，無奈把這個方法變成讓人顯貴、建構身份的工具。方法變成主人，目的變成輔助，</a:t>
            </a:r>
            <a:r>
              <a:rPr lang="zh-TW" altLang="en-US" sz="3500" dirty="0" smtClean="0"/>
              <a:t>反客為主，這跟保羅批評洗禮「反客為主」同樣的現象！</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■注重方法，但也要弄清目的</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15</a:t>
            </a:fld>
            <a:endParaRPr lang="en-US" altLang="zh-TW" dirty="0"/>
          </a:p>
        </p:txBody>
      </p:sp>
      <p:sp>
        <p:nvSpPr>
          <p:cNvPr id="5" name="矩形 4"/>
          <p:cNvSpPr/>
          <p:nvPr/>
        </p:nvSpPr>
        <p:spPr>
          <a:xfrm>
            <a:off x="323528" y="1196752"/>
            <a:ext cx="8568952" cy="4939814"/>
          </a:xfrm>
          <a:prstGeom prst="rect">
            <a:avLst/>
          </a:prstGeom>
        </p:spPr>
        <p:txBody>
          <a:bodyPr wrap="square">
            <a:spAutoFit/>
          </a:bodyPr>
          <a:lstStyle/>
          <a:p>
            <a:r>
              <a:rPr lang="zh-TW" altLang="en-US" sz="3500" b="1" dirty="0" smtClean="0">
                <a:solidFill>
                  <a:srgbClr val="FF0000"/>
                </a:solidFill>
              </a:rPr>
              <a:t>這跟我們前面說的一樣，基督教很容易陷入「形式主義」</a:t>
            </a:r>
            <a:r>
              <a:rPr lang="zh-TW" altLang="en-US" sz="3500" dirty="0" smtClean="0"/>
              <a:t>，搞了很多形式，但很沒內容。例如教會詩歌可能搞得很好聽、很熱鬧，但是，教會</a:t>
            </a:r>
            <a:r>
              <a:rPr lang="zh-TW" altLang="en-US" sz="3500" b="1" dirty="0" smtClean="0">
                <a:solidFill>
                  <a:srgbClr val="FF0000"/>
                </a:solidFill>
              </a:rPr>
              <a:t>真理很輕薄</a:t>
            </a:r>
            <a:r>
              <a:rPr lang="zh-TW" altLang="en-US" sz="3500" dirty="0" smtClean="0"/>
              <a:t>。</a:t>
            </a:r>
            <a:r>
              <a:rPr lang="zh-TW" altLang="en-US" sz="3500" b="1" dirty="0" smtClean="0">
                <a:solidFill>
                  <a:srgbClr val="FF0000"/>
                </a:solidFill>
              </a:rPr>
              <a:t>硬實力好看，軟實力（血肉）很差</a:t>
            </a:r>
            <a:r>
              <a:rPr lang="zh-TW" altLang="en-US" sz="3500" dirty="0" smtClean="0"/>
              <a:t>。孔子說：「</a:t>
            </a:r>
            <a:r>
              <a:rPr lang="zh-TW" altLang="en-US" sz="3500" b="1" dirty="0" smtClean="0">
                <a:solidFill>
                  <a:srgbClr val="FF0000"/>
                </a:solidFill>
              </a:rPr>
              <a:t>文勝質則史」，形式勝過內涵，就很空洞、浮乏，讓人討厭</a:t>
            </a:r>
            <a:r>
              <a:rPr lang="zh-TW" altLang="en-US" sz="3500" dirty="0" smtClean="0"/>
              <a:t>。你會喜歡一個外表美麗，卻出口成髒的姑娘？這也是保羅在希羅文化底下，面對到猶太信仰同樣的問題！</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■要重視形式，更要重視內涵！</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16</a:t>
            </a:fld>
            <a:endParaRPr lang="en-US" altLang="zh-TW"/>
          </a:p>
        </p:txBody>
      </p:sp>
      <p:sp>
        <p:nvSpPr>
          <p:cNvPr id="5" name="矩形 4"/>
          <p:cNvSpPr/>
          <p:nvPr/>
        </p:nvSpPr>
        <p:spPr>
          <a:xfrm>
            <a:off x="323528" y="1196752"/>
            <a:ext cx="8424936" cy="4401205"/>
          </a:xfrm>
          <a:prstGeom prst="rect">
            <a:avLst/>
          </a:prstGeom>
        </p:spPr>
        <p:txBody>
          <a:bodyPr wrap="square">
            <a:spAutoFit/>
          </a:bodyPr>
          <a:lstStyle/>
          <a:p>
            <a:r>
              <a:rPr lang="zh-TW" altLang="en-US" dirty="0" smtClean="0"/>
              <a:t>因此，保羅在哥林多教會，講真理不用「高言」大智來解說，</a:t>
            </a:r>
            <a:r>
              <a:rPr lang="zh-TW" altLang="en-US" b="1" dirty="0" smtClean="0"/>
              <a:t>一來好像自己很厲害，二來用這個工具讓自己躋身權貴</a:t>
            </a:r>
            <a:r>
              <a:rPr lang="zh-TW" altLang="en-US" dirty="0" smtClean="0"/>
              <a:t>。</a:t>
            </a:r>
            <a:r>
              <a:rPr lang="zh-TW" altLang="en-US" b="1" dirty="0" smtClean="0">
                <a:solidFill>
                  <a:srgbClr val="FF3300"/>
                </a:solidFill>
              </a:rPr>
              <a:t>因此，解經就用日常語言，不要穿太多華麗外衣，好好把真理講到位，講到精透，講到生活裡面，這才是信仰的王道！</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■好好把真理講到位，講到精透</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17</a:t>
            </a:fld>
            <a:endParaRPr lang="en-US" altLang="zh-TW"/>
          </a:p>
        </p:txBody>
      </p:sp>
      <p:sp>
        <p:nvSpPr>
          <p:cNvPr id="5" name="矩形 4"/>
          <p:cNvSpPr/>
          <p:nvPr/>
        </p:nvSpPr>
        <p:spPr>
          <a:xfrm>
            <a:off x="539552" y="2708920"/>
            <a:ext cx="8424936" cy="1015663"/>
          </a:xfrm>
          <a:prstGeom prst="rect">
            <a:avLst/>
          </a:prstGeom>
        </p:spPr>
        <p:txBody>
          <a:bodyPr wrap="square">
            <a:spAutoFit/>
          </a:bodyPr>
          <a:lstStyle/>
          <a:p>
            <a:r>
              <a:rPr lang="en-US" altLang="zh-TW" sz="6000" b="1" dirty="0" smtClean="0">
                <a:solidFill>
                  <a:srgbClr val="FF0000"/>
                </a:solidFill>
                <a:latin typeface="+mn-ea"/>
                <a:ea typeface="+mn-ea"/>
              </a:rPr>
              <a:t>2</a:t>
            </a:r>
            <a:r>
              <a:rPr lang="zh-TW" altLang="en-US" sz="6000" b="1" dirty="0" smtClean="0">
                <a:solidFill>
                  <a:srgbClr val="FF0000"/>
                </a:solidFill>
                <a:latin typeface="+mn-ea"/>
                <a:ea typeface="+mn-ea"/>
              </a:rPr>
              <a:t>、要讓人能理解</a:t>
            </a:r>
            <a:endParaRPr lang="en-US" altLang="zh-TW" sz="6000" b="1" dirty="0" smtClean="0">
              <a:solidFill>
                <a:srgbClr val="FF0000"/>
              </a:solidFill>
              <a:latin typeface="+mn-ea"/>
              <a:ea typeface="+mn-ea"/>
            </a:endParaRPr>
          </a:p>
        </p:txBody>
      </p:sp>
    </p:spTree>
    <p:extLst>
      <p:ext uri="{BB962C8B-B14F-4D97-AF65-F5344CB8AC3E}">
        <p14:creationId xmlns:p14="http://schemas.microsoft.com/office/powerpoint/2010/main" val="34297781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18</a:t>
            </a:fld>
            <a:endParaRPr lang="en-US" altLang="zh-TW"/>
          </a:p>
        </p:txBody>
      </p:sp>
      <p:sp>
        <p:nvSpPr>
          <p:cNvPr id="5" name="矩形 4"/>
          <p:cNvSpPr/>
          <p:nvPr/>
        </p:nvSpPr>
        <p:spPr>
          <a:xfrm>
            <a:off x="539552" y="908720"/>
            <a:ext cx="8208912" cy="2169825"/>
          </a:xfrm>
          <a:prstGeom prst="rect">
            <a:avLst/>
          </a:prstGeom>
        </p:spPr>
        <p:txBody>
          <a:bodyPr wrap="square">
            <a:spAutoFit/>
          </a:bodyPr>
          <a:lstStyle/>
          <a:p>
            <a:r>
              <a:rPr lang="en-US" altLang="zh-TW" sz="4500" dirty="0" smtClean="0"/>
              <a:t>1.</a:t>
            </a:r>
            <a:r>
              <a:rPr lang="zh-TW" altLang="en-US" sz="4500" dirty="0" smtClean="0"/>
              <a:t>弟兄們，從前我到你們那裡去，並沒有用高言大智對你們</a:t>
            </a:r>
            <a:r>
              <a:rPr lang="zh-TW" altLang="en-US" sz="4500" b="1" dirty="0" smtClean="0">
                <a:solidFill>
                  <a:srgbClr val="FF0000"/>
                </a:solidFill>
              </a:rPr>
              <a:t>宣傳神的奧祕</a:t>
            </a:r>
            <a:r>
              <a:rPr lang="zh-TW" altLang="en-US" sz="4500" dirty="0" smtClean="0"/>
              <a:t>。</a:t>
            </a:r>
          </a:p>
        </p:txBody>
      </p:sp>
      <p:sp>
        <p:nvSpPr>
          <p:cNvPr id="4" name="Text Box 2"/>
          <p:cNvSpPr txBox="1">
            <a:spLocks noChangeArrowheads="1"/>
          </p:cNvSpPr>
          <p:nvPr/>
        </p:nvSpPr>
        <p:spPr bwMode="auto">
          <a:xfrm>
            <a:off x="827584" y="5733256"/>
            <a:ext cx="7704856" cy="584711"/>
          </a:xfrm>
          <a:prstGeom prst="rect">
            <a:avLst/>
          </a:prstGeom>
          <a:noFill/>
          <a:ln w="9525">
            <a:noFill/>
            <a:miter lim="800000"/>
            <a:headEnd/>
            <a:tailEnd/>
          </a:ln>
          <a:effectLst/>
        </p:spPr>
        <p:txBody>
          <a:bodyPr wrap="square" lIns="91377" tIns="45688" rIns="91377" bIns="45688">
            <a:spAutoFit/>
          </a:bodyPr>
          <a:lstStyle/>
          <a:p>
            <a:pPr algn="r"/>
            <a:r>
              <a:rPr lang="en-US" altLang="zh-TW" sz="3000" b="1" dirty="0" smtClean="0">
                <a:latin typeface="標楷體" pitchFamily="65" charset="-120"/>
              </a:rPr>
              <a:t>-----</a:t>
            </a:r>
            <a:r>
              <a:rPr lang="zh-TW" altLang="en-US" sz="3000" b="1" dirty="0" smtClean="0">
                <a:latin typeface="標楷體" pitchFamily="65" charset="-120"/>
              </a:rPr>
              <a:t>林前</a:t>
            </a:r>
            <a:r>
              <a:rPr lang="zh-TW" altLang="en-US" sz="3200" dirty="0" smtClean="0"/>
              <a:t> </a:t>
            </a:r>
            <a:r>
              <a:rPr lang="en-US" altLang="zh-TW" sz="3200" dirty="0" smtClean="0"/>
              <a:t>2</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19</a:t>
            </a:fld>
            <a:endParaRPr lang="en-US" altLang="zh-TW"/>
          </a:p>
        </p:txBody>
      </p:sp>
      <p:sp>
        <p:nvSpPr>
          <p:cNvPr id="5" name="矩形 4"/>
          <p:cNvSpPr/>
          <p:nvPr/>
        </p:nvSpPr>
        <p:spPr>
          <a:xfrm>
            <a:off x="323528" y="1628800"/>
            <a:ext cx="8424936" cy="3170099"/>
          </a:xfrm>
          <a:prstGeom prst="rect">
            <a:avLst/>
          </a:prstGeom>
        </p:spPr>
        <p:txBody>
          <a:bodyPr wrap="square">
            <a:spAutoFit/>
          </a:bodyPr>
          <a:lstStyle/>
          <a:p>
            <a:r>
              <a:rPr lang="zh-TW" altLang="en-US" dirty="0" smtClean="0"/>
              <a:t>宣傳</a:t>
            </a:r>
            <a:r>
              <a:rPr lang="en-US" altLang="zh-TW" dirty="0" smtClean="0"/>
              <a:t>declare</a:t>
            </a:r>
            <a:r>
              <a:rPr lang="zh-TW" altLang="en-US" dirty="0" smtClean="0"/>
              <a:t>、</a:t>
            </a:r>
            <a:r>
              <a:rPr lang="el-GR" altLang="zh-TW" dirty="0" smtClean="0"/>
              <a:t>Καταγγέλλω</a:t>
            </a:r>
            <a:r>
              <a:rPr lang="zh-TW" altLang="en-US" dirty="0" smtClean="0"/>
              <a:t>，</a:t>
            </a:r>
            <a:endParaRPr lang="en-US" altLang="zh-TW" dirty="0" smtClean="0"/>
          </a:p>
          <a:p>
            <a:endParaRPr lang="en-US" altLang="zh-TW" dirty="0" smtClean="0"/>
          </a:p>
          <a:p>
            <a:r>
              <a:rPr lang="en-US" altLang="zh-TW" dirty="0" smtClean="0"/>
              <a:t>1</a:t>
            </a:r>
            <a:r>
              <a:rPr lang="zh-TW" altLang="en-US" dirty="0" smtClean="0"/>
              <a:t>、</a:t>
            </a:r>
            <a:r>
              <a:rPr lang="en-US" altLang="zh-TW" dirty="0" smtClean="0"/>
              <a:t>make known</a:t>
            </a:r>
            <a:r>
              <a:rPr lang="zh-TW" altLang="en-US" dirty="0" smtClean="0"/>
              <a:t>：</a:t>
            </a:r>
            <a:r>
              <a:rPr lang="zh-TW" altLang="en-US" b="1" dirty="0" smtClean="0">
                <a:solidFill>
                  <a:srgbClr val="FF0000"/>
                </a:solidFill>
              </a:rPr>
              <a:t>讓人理解</a:t>
            </a:r>
            <a:endParaRPr lang="en-US" altLang="zh-TW" dirty="0" smtClean="0"/>
          </a:p>
          <a:p>
            <a:r>
              <a:rPr lang="en-US" altLang="zh-TW" dirty="0" smtClean="0"/>
              <a:t>2</a:t>
            </a:r>
            <a:r>
              <a:rPr lang="zh-TW" altLang="en-US" dirty="0" smtClean="0"/>
              <a:t>、</a:t>
            </a:r>
            <a:r>
              <a:rPr lang="en-US" altLang="zh-TW" dirty="0" smtClean="0"/>
              <a:t>betray</a:t>
            </a:r>
            <a:r>
              <a:rPr lang="zh-TW" altLang="en-US" dirty="0" smtClean="0"/>
              <a:t>：</a:t>
            </a:r>
            <a:r>
              <a:rPr lang="zh-TW" altLang="en-US" b="1" dirty="0" smtClean="0">
                <a:solidFill>
                  <a:srgbClr val="FF0000"/>
                </a:solidFill>
              </a:rPr>
              <a:t>洩漏、透露</a:t>
            </a:r>
            <a:endParaRPr lang="en-US" altLang="zh-TW" dirty="0" smtClean="0"/>
          </a:p>
          <a:p>
            <a:r>
              <a:rPr lang="en-US" altLang="zh-TW" dirty="0" smtClean="0"/>
              <a:t>3</a:t>
            </a:r>
            <a:r>
              <a:rPr lang="zh-TW" altLang="en-US" dirty="0" smtClean="0"/>
              <a:t>、</a:t>
            </a:r>
            <a:r>
              <a:rPr lang="en-US" altLang="zh-TW" dirty="0" smtClean="0"/>
              <a:t>denounce</a:t>
            </a:r>
            <a:r>
              <a:rPr lang="zh-TW" altLang="en-US" dirty="0" smtClean="0"/>
              <a:t>：</a:t>
            </a:r>
            <a:r>
              <a:rPr lang="zh-TW" altLang="en-US" b="1" dirty="0" smtClean="0">
                <a:solidFill>
                  <a:srgbClr val="FF0000"/>
                </a:solidFill>
              </a:rPr>
              <a:t>指責（指出錯誤）</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■「宣傳」，讓人理解！</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2</a:t>
            </a:fld>
            <a:endParaRPr lang="en-US" altLang="zh-TW"/>
          </a:p>
        </p:txBody>
      </p:sp>
      <p:sp>
        <p:nvSpPr>
          <p:cNvPr id="5" name="矩形 4"/>
          <p:cNvSpPr/>
          <p:nvPr/>
        </p:nvSpPr>
        <p:spPr>
          <a:xfrm>
            <a:off x="539552" y="620688"/>
            <a:ext cx="8208912" cy="4939814"/>
          </a:xfrm>
          <a:prstGeom prst="rect">
            <a:avLst/>
          </a:prstGeom>
        </p:spPr>
        <p:txBody>
          <a:bodyPr wrap="square">
            <a:spAutoFit/>
          </a:bodyPr>
          <a:lstStyle/>
          <a:p>
            <a:r>
              <a:rPr lang="en-US" altLang="zh-TW" sz="4500" dirty="0" smtClean="0"/>
              <a:t>1.</a:t>
            </a:r>
            <a:r>
              <a:rPr lang="zh-TW" altLang="en-US" sz="4500" dirty="0" smtClean="0"/>
              <a:t>弟兄們，從前我到你們那裡去，並沒有用</a:t>
            </a:r>
            <a:r>
              <a:rPr lang="zh-TW" altLang="en-US" sz="4500" b="1" dirty="0" smtClean="0">
                <a:solidFill>
                  <a:srgbClr val="FF0000"/>
                </a:solidFill>
              </a:rPr>
              <a:t>高言大智</a:t>
            </a:r>
            <a:r>
              <a:rPr lang="zh-TW" altLang="en-US" sz="4500" dirty="0" smtClean="0"/>
              <a:t>對你們</a:t>
            </a:r>
            <a:r>
              <a:rPr lang="zh-TW" altLang="en-US" sz="4500" b="1" dirty="0" smtClean="0">
                <a:solidFill>
                  <a:srgbClr val="FF0000"/>
                </a:solidFill>
              </a:rPr>
              <a:t>宣傳神的奧祕</a:t>
            </a:r>
            <a:r>
              <a:rPr lang="zh-TW" altLang="en-US" sz="4500" dirty="0" smtClean="0"/>
              <a:t>。</a:t>
            </a:r>
            <a:endParaRPr lang="en-US" altLang="zh-TW" sz="4500" dirty="0" smtClean="0"/>
          </a:p>
          <a:p>
            <a:endParaRPr lang="en-US" altLang="zh-TW" sz="4500" dirty="0" smtClean="0"/>
          </a:p>
          <a:p>
            <a:r>
              <a:rPr lang="en-US" altLang="zh-TW" sz="4500" dirty="0" smtClean="0"/>
              <a:t>2. </a:t>
            </a:r>
            <a:r>
              <a:rPr lang="zh-TW" altLang="en-US" sz="4500" dirty="0" smtClean="0"/>
              <a:t>因為我曾</a:t>
            </a:r>
            <a:r>
              <a:rPr lang="zh-TW" altLang="en-US" sz="4500" b="1" dirty="0" smtClean="0">
                <a:solidFill>
                  <a:srgbClr val="FF0000"/>
                </a:solidFill>
              </a:rPr>
              <a:t>定了主意</a:t>
            </a:r>
            <a:r>
              <a:rPr lang="zh-TW" altLang="en-US" sz="4500" dirty="0" smtClean="0"/>
              <a:t>，在你們中間不知道別的，只知道</a:t>
            </a:r>
            <a:r>
              <a:rPr lang="zh-TW" altLang="en-US" sz="4500" b="1" dirty="0" smtClean="0">
                <a:solidFill>
                  <a:srgbClr val="FF0000"/>
                </a:solidFill>
              </a:rPr>
              <a:t>耶穌基督並他釘十字架</a:t>
            </a:r>
            <a:r>
              <a:rPr lang="zh-TW" altLang="en-US" sz="4500" dirty="0" smtClean="0"/>
              <a:t>。</a:t>
            </a:r>
          </a:p>
        </p:txBody>
      </p:sp>
      <p:sp>
        <p:nvSpPr>
          <p:cNvPr id="4" name="Text Box 2"/>
          <p:cNvSpPr txBox="1">
            <a:spLocks noChangeArrowheads="1"/>
          </p:cNvSpPr>
          <p:nvPr/>
        </p:nvSpPr>
        <p:spPr bwMode="auto">
          <a:xfrm>
            <a:off x="827584" y="5733256"/>
            <a:ext cx="7704856" cy="584711"/>
          </a:xfrm>
          <a:prstGeom prst="rect">
            <a:avLst/>
          </a:prstGeom>
          <a:noFill/>
          <a:ln w="9525">
            <a:noFill/>
            <a:miter lim="800000"/>
            <a:headEnd/>
            <a:tailEnd/>
          </a:ln>
          <a:effectLst/>
        </p:spPr>
        <p:txBody>
          <a:bodyPr wrap="square" lIns="91377" tIns="45688" rIns="91377" bIns="45688">
            <a:spAutoFit/>
          </a:bodyPr>
          <a:lstStyle/>
          <a:p>
            <a:pPr algn="r"/>
            <a:r>
              <a:rPr lang="en-US" altLang="zh-TW" sz="3000" b="1" dirty="0" smtClean="0">
                <a:latin typeface="標楷體" pitchFamily="65" charset="-120"/>
              </a:rPr>
              <a:t>-----</a:t>
            </a:r>
            <a:r>
              <a:rPr lang="zh-TW" altLang="en-US" sz="3000" b="1" dirty="0" smtClean="0">
                <a:latin typeface="標楷體" pitchFamily="65" charset="-120"/>
              </a:rPr>
              <a:t>林前</a:t>
            </a:r>
            <a:r>
              <a:rPr lang="zh-TW" altLang="en-US" sz="3200" dirty="0" smtClean="0"/>
              <a:t> </a:t>
            </a:r>
            <a:r>
              <a:rPr lang="en-US" altLang="zh-TW" sz="3200" dirty="0" smtClean="0"/>
              <a:t>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20</a:t>
            </a:fld>
            <a:endParaRPr lang="en-US" altLang="zh-TW"/>
          </a:p>
        </p:txBody>
      </p:sp>
      <p:sp>
        <p:nvSpPr>
          <p:cNvPr id="5" name="矩形 4"/>
          <p:cNvSpPr/>
          <p:nvPr/>
        </p:nvSpPr>
        <p:spPr>
          <a:xfrm>
            <a:off x="323528" y="1124744"/>
            <a:ext cx="8424936" cy="5478423"/>
          </a:xfrm>
          <a:prstGeom prst="rect">
            <a:avLst/>
          </a:prstGeom>
        </p:spPr>
        <p:txBody>
          <a:bodyPr wrap="square">
            <a:spAutoFit/>
          </a:bodyPr>
          <a:lstStyle/>
          <a:p>
            <a:r>
              <a:rPr lang="zh-TW" altLang="en-US" sz="3500" dirty="0" smtClean="0"/>
              <a:t>前面保羅說，講真理不用「高言大智」，為什麼？</a:t>
            </a:r>
            <a:r>
              <a:rPr lang="zh-TW" altLang="en-US" sz="3500" b="1" dirty="0" smtClean="0">
                <a:solidFill>
                  <a:srgbClr val="FF0000"/>
                </a:solidFill>
              </a:rPr>
              <a:t>因為「高言大智」不能「讓人理解」</a:t>
            </a:r>
            <a:r>
              <a:rPr lang="zh-TW" altLang="en-US" sz="3500" dirty="0" smtClean="0"/>
              <a:t>，當你用一堆華麗的言詞，用一堆修辭來解釋真理，</a:t>
            </a:r>
            <a:r>
              <a:rPr lang="zh-TW" altLang="en-US" sz="3500" b="1" dirty="0" smtClean="0">
                <a:solidFill>
                  <a:srgbClr val="FF0000"/>
                </a:solidFill>
              </a:rPr>
              <a:t>原本的目的是要讓人更精確和精深的了悟真理</a:t>
            </a:r>
            <a:r>
              <a:rPr lang="zh-TW" altLang="en-US" sz="3500" dirty="0" smtClean="0"/>
              <a:t>，結果，</a:t>
            </a:r>
            <a:r>
              <a:rPr lang="zh-TW" altLang="en-US" sz="3500" b="1" dirty="0" smtClean="0">
                <a:solidFill>
                  <a:srgbClr val="FF0000"/>
                </a:solidFill>
              </a:rPr>
              <a:t>講到最後，只顯示你很有學問，你很有智慧，很有能力，但別人卻不懂你在講什麼，這不是「本末倒置」？</a:t>
            </a:r>
            <a:r>
              <a:rPr lang="zh-TW" altLang="en-US" sz="3500" dirty="0" smtClean="0"/>
              <a:t>你有學問有什麼用？真理讓你越搞越模糊，你的學問對真理一點價值都沒有！</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■真理要「讓人理解」！</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21</a:t>
            </a:fld>
            <a:endParaRPr lang="en-US" altLang="zh-TW"/>
          </a:p>
        </p:txBody>
      </p:sp>
      <p:sp>
        <p:nvSpPr>
          <p:cNvPr id="5" name="矩形 4"/>
          <p:cNvSpPr/>
          <p:nvPr/>
        </p:nvSpPr>
        <p:spPr>
          <a:xfrm>
            <a:off x="323528" y="1196752"/>
            <a:ext cx="8424936" cy="5016758"/>
          </a:xfrm>
          <a:prstGeom prst="rect">
            <a:avLst/>
          </a:prstGeom>
        </p:spPr>
        <p:txBody>
          <a:bodyPr wrap="square">
            <a:spAutoFit/>
          </a:bodyPr>
          <a:lstStyle/>
          <a:p>
            <a:r>
              <a:rPr lang="zh-TW" altLang="en-US" dirty="0" smtClean="0"/>
              <a:t>因此，保羅說，語言的目的，不在華麗，</a:t>
            </a:r>
            <a:r>
              <a:rPr lang="zh-TW" altLang="en-US" b="1" dirty="0" smtClean="0">
                <a:solidFill>
                  <a:srgbClr val="FF0000"/>
                </a:solidFill>
              </a:rPr>
              <a:t>不在顯示你的能力，是要彰顯「真理」</a:t>
            </a:r>
            <a:r>
              <a:rPr lang="zh-TW" altLang="en-US" dirty="0" smtClean="0"/>
              <a:t>，同時把上帝的能力帶出來，因此，保羅說道：「</a:t>
            </a:r>
            <a:r>
              <a:rPr lang="zh-TW" altLang="en-US" b="1" dirty="0" smtClean="0">
                <a:solidFill>
                  <a:srgbClr val="FF0000"/>
                </a:solidFill>
              </a:rPr>
              <a:t>叫你們的信不在乎人的智慧，只在乎神的大能。</a:t>
            </a:r>
            <a:r>
              <a:rPr lang="zh-TW" altLang="en-US" dirty="0" smtClean="0"/>
              <a:t>」</a:t>
            </a:r>
            <a:r>
              <a:rPr lang="en-US" altLang="zh-TW" dirty="0" smtClean="0"/>
              <a:t>(</a:t>
            </a:r>
            <a:r>
              <a:rPr lang="zh-TW" altLang="en-US" dirty="0" smtClean="0"/>
              <a:t>林前</a:t>
            </a:r>
            <a:r>
              <a:rPr lang="en-US" altLang="zh-TW" dirty="0" smtClean="0"/>
              <a:t>2</a:t>
            </a:r>
            <a:r>
              <a:rPr lang="zh-TW" altLang="en-US" dirty="0" smtClean="0"/>
              <a:t>：</a:t>
            </a:r>
            <a:r>
              <a:rPr lang="en-US" altLang="zh-TW" dirty="0" smtClean="0"/>
              <a:t>5)</a:t>
            </a:r>
            <a:r>
              <a:rPr lang="zh-TW" altLang="en-US" dirty="0" smtClean="0"/>
              <a:t> 你要讓真理顯出神的大能，</a:t>
            </a:r>
            <a:r>
              <a:rPr lang="zh-TW" altLang="en-US" b="1" dirty="0" smtClean="0">
                <a:solidFill>
                  <a:srgbClr val="FF0000"/>
                </a:solidFill>
              </a:rPr>
              <a:t>你必須讓人「懂真理、瞭解真理」，不可以越講越迷糊！</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■讓人懂真理才能顯出神的大能</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22</a:t>
            </a:fld>
            <a:endParaRPr lang="en-US" altLang="zh-TW"/>
          </a:p>
        </p:txBody>
      </p:sp>
      <p:sp>
        <p:nvSpPr>
          <p:cNvPr id="5" name="矩形 4"/>
          <p:cNvSpPr/>
          <p:nvPr/>
        </p:nvSpPr>
        <p:spPr>
          <a:xfrm>
            <a:off x="323528" y="1052736"/>
            <a:ext cx="8496944" cy="5478423"/>
          </a:xfrm>
          <a:prstGeom prst="rect">
            <a:avLst/>
          </a:prstGeom>
        </p:spPr>
        <p:txBody>
          <a:bodyPr wrap="square">
            <a:spAutoFit/>
          </a:bodyPr>
          <a:lstStyle/>
          <a:p>
            <a:r>
              <a:rPr lang="zh-TW" altLang="en-US" sz="3500" dirty="0" smtClean="0"/>
              <a:t>宣傳</a:t>
            </a:r>
            <a:r>
              <a:rPr lang="en-US" altLang="zh-TW" sz="3500" dirty="0" smtClean="0"/>
              <a:t>declare</a:t>
            </a:r>
            <a:r>
              <a:rPr lang="zh-TW" altLang="en-US" sz="3500" dirty="0" smtClean="0"/>
              <a:t>原意，就是「</a:t>
            </a:r>
            <a:r>
              <a:rPr lang="en-US" altLang="zh-TW" sz="3500" dirty="0" smtClean="0"/>
              <a:t>make known </a:t>
            </a:r>
            <a:r>
              <a:rPr lang="zh-TW" altLang="en-US" sz="3500" dirty="0" smtClean="0"/>
              <a:t>」，也就是「</a:t>
            </a:r>
            <a:r>
              <a:rPr lang="zh-TW" altLang="en-US" sz="3500" b="1" dirty="0" smtClean="0">
                <a:solidFill>
                  <a:srgbClr val="0000FF"/>
                </a:solidFill>
              </a:rPr>
              <a:t>讓人懂</a:t>
            </a:r>
            <a:r>
              <a:rPr lang="zh-TW" altLang="en-US" sz="3500" dirty="0" smtClean="0"/>
              <a:t>」，如果你講的話，別人越聽越不懂，不能</a:t>
            </a:r>
            <a:r>
              <a:rPr lang="zh-TW" altLang="en-US" sz="3500" b="1" dirty="0" smtClean="0"/>
              <a:t>精準和精透瞭解真理</a:t>
            </a:r>
            <a:r>
              <a:rPr lang="zh-TW" altLang="en-US" sz="3500" dirty="0" smtClean="0"/>
              <a:t>，</a:t>
            </a:r>
            <a:r>
              <a:rPr lang="zh-TW" altLang="en-US" sz="3500" b="1" dirty="0" smtClean="0">
                <a:solidFill>
                  <a:srgbClr val="FF0000"/>
                </a:solidFill>
              </a:rPr>
              <a:t>那要反過來反省，是你的知識有問題？語言能力有問題？人生閱歷太少？還是太不用功？要讓人「</a:t>
            </a:r>
            <a:r>
              <a:rPr lang="en-US" altLang="zh-TW" sz="3500" b="1" dirty="0" smtClean="0">
                <a:solidFill>
                  <a:srgbClr val="FF0000"/>
                </a:solidFill>
              </a:rPr>
              <a:t>make known</a:t>
            </a:r>
            <a:r>
              <a:rPr lang="zh-TW" altLang="en-US" sz="3500" b="1" dirty="0" smtClean="0">
                <a:solidFill>
                  <a:srgbClr val="FF0000"/>
                </a:solidFill>
              </a:rPr>
              <a:t>」，一定要把聖經內化到生命裡面，內化到生活裡面，還要深入淺出，化繁為簡，這些功夫，都要長期努力，長期閱歷，不可能一天就造成的！</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a:t>
            </a:r>
            <a:r>
              <a:rPr lang="en-US" altLang="zh-TW" dirty="0" smtClean="0"/>
              <a:t> </a:t>
            </a:r>
            <a:r>
              <a:rPr lang="zh-TW" altLang="en-US" b="1" dirty="0" smtClean="0">
                <a:solidFill>
                  <a:srgbClr val="0000FF"/>
                </a:solidFill>
              </a:rPr>
              <a:t>解不清楚時一定要反躬自問！</a:t>
            </a:r>
            <a:r>
              <a:rPr lang="en-US" altLang="zh-TW" b="1" dirty="0" smtClean="0">
                <a:solidFill>
                  <a:srgbClr val="0000FF"/>
                </a:solidFill>
              </a:rPr>
              <a:t> </a:t>
            </a:r>
            <a:endParaRPr lang="zh-TW" altLang="en-US" b="1" dirty="0" smtClean="0">
              <a:solidFill>
                <a:srgbClr val="0000FF"/>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23</a:t>
            </a:fld>
            <a:endParaRPr lang="en-US" altLang="zh-TW"/>
          </a:p>
        </p:txBody>
      </p:sp>
      <p:sp>
        <p:nvSpPr>
          <p:cNvPr id="5" name="矩形 4"/>
          <p:cNvSpPr/>
          <p:nvPr/>
        </p:nvSpPr>
        <p:spPr>
          <a:xfrm>
            <a:off x="323528" y="1196752"/>
            <a:ext cx="8424936" cy="4939814"/>
          </a:xfrm>
          <a:prstGeom prst="rect">
            <a:avLst/>
          </a:prstGeom>
        </p:spPr>
        <p:txBody>
          <a:bodyPr wrap="square">
            <a:spAutoFit/>
          </a:bodyPr>
          <a:lstStyle/>
          <a:p>
            <a:r>
              <a:rPr lang="zh-TW" altLang="en-US" sz="3500" b="1" dirty="0" smtClean="0"/>
              <a:t>宣傳的另一個意思，就是「洩漏」</a:t>
            </a:r>
            <a:r>
              <a:rPr lang="zh-TW" altLang="en-US" sz="3500" dirty="0" smtClean="0"/>
              <a:t>，有一句成語說「</a:t>
            </a:r>
            <a:r>
              <a:rPr lang="zh-TW" altLang="en-US" sz="3500" b="1" dirty="0" smtClean="0">
                <a:solidFill>
                  <a:srgbClr val="0000FF"/>
                </a:solidFill>
              </a:rPr>
              <a:t>天機不可洩漏</a:t>
            </a:r>
            <a:r>
              <a:rPr lang="zh-TW" altLang="en-US" sz="3500" dirty="0" smtClean="0"/>
              <a:t>」，「天機」太深了，我們一般人不能懂。聖經也一樣，保羅說「</a:t>
            </a:r>
            <a:r>
              <a:rPr lang="zh-TW" altLang="en-US" sz="3500" b="1" dirty="0" smtClean="0"/>
              <a:t>我們講的，乃是從前所隱藏、神奧祕的智慧。</a:t>
            </a:r>
            <a:r>
              <a:rPr lang="zh-TW" altLang="en-US" sz="3500" dirty="0" smtClean="0"/>
              <a:t>」林前</a:t>
            </a:r>
            <a:r>
              <a:rPr lang="en-US" altLang="zh-TW" sz="3500" dirty="0" smtClean="0"/>
              <a:t>2:7 </a:t>
            </a:r>
            <a:r>
              <a:rPr lang="zh-TW" altLang="en-US" sz="3500" dirty="0" smtClean="0"/>
              <a:t>。</a:t>
            </a:r>
            <a:r>
              <a:rPr lang="zh-TW" altLang="en-US" sz="3500" b="1" dirty="0" smtClean="0">
                <a:solidFill>
                  <a:srgbClr val="FF0000"/>
                </a:solidFill>
              </a:rPr>
              <a:t>上帝的道是深邃的，透過耶穌我們才逐漸明瞭。然而，還是太深了，因此，我們必須透過聖經來瞭解。然而，聖經的真理卻是要有人導引、教導及解釋，否則還是太艱深了。</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a:t>
            </a:r>
            <a:r>
              <a:rPr lang="en-US" altLang="zh-TW" b="1" dirty="0" smtClean="0">
                <a:solidFill>
                  <a:srgbClr val="0000FF"/>
                </a:solidFill>
              </a:rPr>
              <a:t> betray</a:t>
            </a:r>
            <a:r>
              <a:rPr lang="zh-TW" altLang="en-US" b="1" dirty="0" smtClean="0">
                <a:solidFill>
                  <a:srgbClr val="0000FF"/>
                </a:solidFill>
              </a:rPr>
              <a:t>：洩漏</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24</a:t>
            </a:fld>
            <a:endParaRPr lang="en-US" altLang="zh-TW"/>
          </a:p>
        </p:txBody>
      </p:sp>
      <p:sp>
        <p:nvSpPr>
          <p:cNvPr id="5" name="矩形 4"/>
          <p:cNvSpPr/>
          <p:nvPr/>
        </p:nvSpPr>
        <p:spPr>
          <a:xfrm>
            <a:off x="323528" y="1196752"/>
            <a:ext cx="8424936" cy="5016758"/>
          </a:xfrm>
          <a:prstGeom prst="rect">
            <a:avLst/>
          </a:prstGeom>
        </p:spPr>
        <p:txBody>
          <a:bodyPr wrap="square">
            <a:spAutoFit/>
          </a:bodyPr>
          <a:lstStyle/>
          <a:p>
            <a:r>
              <a:rPr lang="zh-TW" altLang="en-US" dirty="0" smtClean="0"/>
              <a:t>因此，解經就是「洩漏天機」，把奧秘的道解出來。</a:t>
            </a:r>
            <a:r>
              <a:rPr lang="zh-TW" altLang="en-US" b="1" dirty="0" smtClean="0">
                <a:solidFill>
                  <a:srgbClr val="FF0000"/>
                </a:solidFill>
              </a:rPr>
              <a:t>不僅要解，還要解的越乾淨越好，越透徹越好</a:t>
            </a:r>
            <a:r>
              <a:rPr lang="zh-TW" altLang="en-US" dirty="0" smtClean="0"/>
              <a:t>。</a:t>
            </a:r>
            <a:r>
              <a:rPr lang="zh-TW" altLang="en-US" b="1" dirty="0" smtClean="0">
                <a:solidFill>
                  <a:srgbClr val="FF0000"/>
                </a:solidFill>
              </a:rPr>
              <a:t>也就是說，要從</a:t>
            </a:r>
            <a:r>
              <a:rPr lang="en-US" altLang="zh-TW" b="1" dirty="0" smtClean="0">
                <a:solidFill>
                  <a:srgbClr val="FF0000"/>
                </a:solidFill>
              </a:rPr>
              <a:t>make known</a:t>
            </a:r>
            <a:r>
              <a:rPr lang="zh-TW" altLang="en-US" b="1" dirty="0" smtClean="0">
                <a:solidFill>
                  <a:srgbClr val="FF0000"/>
                </a:solidFill>
              </a:rPr>
              <a:t>更進化到精透精邃裡去，最好把天機都解出來。</a:t>
            </a:r>
            <a:r>
              <a:rPr lang="zh-TW" altLang="en-US" b="1" dirty="0" smtClean="0"/>
              <a:t>當一個人越瞭解真理，就會越認識上帝，越認識上帝，就會越敬畏神，因此，不僅讓人懂而已，還要加碼到精邃裡去！</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■要解到精邃裡去！</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25</a:t>
            </a:fld>
            <a:endParaRPr lang="en-US" altLang="zh-TW"/>
          </a:p>
        </p:txBody>
      </p:sp>
      <p:sp>
        <p:nvSpPr>
          <p:cNvPr id="5" name="矩形 4"/>
          <p:cNvSpPr/>
          <p:nvPr/>
        </p:nvSpPr>
        <p:spPr>
          <a:xfrm>
            <a:off x="323528" y="1196752"/>
            <a:ext cx="8424936" cy="4401205"/>
          </a:xfrm>
          <a:prstGeom prst="rect">
            <a:avLst/>
          </a:prstGeom>
        </p:spPr>
        <p:txBody>
          <a:bodyPr wrap="square">
            <a:spAutoFit/>
          </a:bodyPr>
          <a:lstStyle/>
          <a:p>
            <a:r>
              <a:rPr lang="zh-TW" altLang="en-US" b="1" dirty="0" smtClean="0"/>
              <a:t>從懂到精邃，是一個解經的目標</a:t>
            </a:r>
            <a:r>
              <a:rPr lang="zh-TW" altLang="en-US" dirty="0" smtClean="0"/>
              <a:t>，更是一個人信仰後，必須要努力的方向。</a:t>
            </a:r>
            <a:r>
              <a:rPr lang="zh-TW" altLang="en-US" b="1" dirty="0" smtClean="0">
                <a:solidFill>
                  <a:srgbClr val="FF0000"/>
                </a:solidFill>
              </a:rPr>
              <a:t>精邃的目的，也是要讓人信仰的品質越來越好，人品越來越高操。</a:t>
            </a:r>
            <a:r>
              <a:rPr lang="zh-TW" altLang="en-US" dirty="0" smtClean="0"/>
              <a:t>當一個人信主後，教會就要努力朝這個方向前進，幫助弟兄姊妹信仰上成為好的見證人！</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■精邃的目的敬畏神！</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26</a:t>
            </a:fld>
            <a:endParaRPr lang="en-US" altLang="zh-TW"/>
          </a:p>
        </p:txBody>
      </p:sp>
      <p:sp>
        <p:nvSpPr>
          <p:cNvPr id="5" name="矩形 4"/>
          <p:cNvSpPr/>
          <p:nvPr/>
        </p:nvSpPr>
        <p:spPr>
          <a:xfrm>
            <a:off x="611560" y="1556792"/>
            <a:ext cx="7920880" cy="2554545"/>
          </a:xfrm>
          <a:prstGeom prst="rect">
            <a:avLst/>
          </a:prstGeom>
        </p:spPr>
        <p:txBody>
          <a:bodyPr wrap="square">
            <a:spAutoFit/>
          </a:bodyPr>
          <a:lstStyle/>
          <a:p>
            <a:r>
              <a:rPr lang="zh-TW" altLang="en-US" dirty="0" smtClean="0"/>
              <a:t>這律法書不可離開你的口，總要</a:t>
            </a:r>
            <a:r>
              <a:rPr lang="zh-TW" altLang="en-US" b="1" dirty="0" smtClean="0">
                <a:solidFill>
                  <a:srgbClr val="FF0000"/>
                </a:solidFill>
              </a:rPr>
              <a:t>晝夜思想</a:t>
            </a:r>
            <a:r>
              <a:rPr lang="zh-TW" altLang="en-US" dirty="0" smtClean="0"/>
              <a:t>，好使你謹守遵行這書上所寫的一切話。如此，你的道路就可以亨通，凡事順利。約書亞</a:t>
            </a:r>
            <a:r>
              <a:rPr lang="en-US" altLang="zh-TW" dirty="0" smtClean="0"/>
              <a:t>1</a:t>
            </a:r>
            <a:r>
              <a:rPr lang="zh-TW" altLang="en-US" dirty="0" smtClean="0"/>
              <a:t>：</a:t>
            </a:r>
            <a:r>
              <a:rPr lang="en-US" altLang="zh-TW" dirty="0" smtClean="0"/>
              <a:t>8</a:t>
            </a:r>
            <a:endParaRPr lang="zh-TW" altLang="en-US" dirty="0" smtClean="0"/>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■要晝夜思想上帝的話！</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27</a:t>
            </a:fld>
            <a:endParaRPr lang="en-US" altLang="zh-TW"/>
          </a:p>
        </p:txBody>
      </p:sp>
      <p:sp>
        <p:nvSpPr>
          <p:cNvPr id="5" name="矩形 4"/>
          <p:cNvSpPr/>
          <p:nvPr/>
        </p:nvSpPr>
        <p:spPr>
          <a:xfrm>
            <a:off x="323528" y="1196752"/>
            <a:ext cx="8424936" cy="5016758"/>
          </a:xfrm>
          <a:prstGeom prst="rect">
            <a:avLst/>
          </a:prstGeom>
        </p:spPr>
        <p:txBody>
          <a:bodyPr wrap="square">
            <a:spAutoFit/>
          </a:bodyPr>
          <a:lstStyle/>
          <a:p>
            <a:r>
              <a:rPr lang="zh-TW" altLang="en-US" dirty="0" smtClean="0"/>
              <a:t>因此，</a:t>
            </a:r>
            <a:r>
              <a:rPr lang="zh-TW" altLang="en-US" b="1" dirty="0" smtClean="0"/>
              <a:t>從懂到精邃的過程，解經者的語言、文字、修養、見識、閱歷、用功、努力等條件，都非常重要</a:t>
            </a:r>
            <a:r>
              <a:rPr lang="zh-TW" altLang="en-US" dirty="0" smtClean="0"/>
              <a:t>，</a:t>
            </a:r>
            <a:r>
              <a:rPr lang="zh-TW" altLang="en-US" b="1" dirty="0" smtClean="0">
                <a:solidFill>
                  <a:srgbClr val="FF0000"/>
                </a:solidFill>
              </a:rPr>
              <a:t>這些條件都要內化到解經者生命裡去，才能讓經文不僅活起來，讓人聽的懂，讓人感動，然後還能精準的抓到經文的奧秘和精義，然後又內化到聽眾的生命裡，最後在生活裡流出來！</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■解經者必須有內化的生命</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28</a:t>
            </a:fld>
            <a:endParaRPr lang="en-US" altLang="zh-TW"/>
          </a:p>
        </p:txBody>
      </p:sp>
      <p:sp>
        <p:nvSpPr>
          <p:cNvPr id="5" name="矩形 4"/>
          <p:cNvSpPr/>
          <p:nvPr/>
        </p:nvSpPr>
        <p:spPr>
          <a:xfrm>
            <a:off x="323528" y="1196752"/>
            <a:ext cx="8424936" cy="4401205"/>
          </a:xfrm>
          <a:prstGeom prst="rect">
            <a:avLst/>
          </a:prstGeom>
        </p:spPr>
        <p:txBody>
          <a:bodyPr wrap="square">
            <a:spAutoFit/>
          </a:bodyPr>
          <a:lstStyle/>
          <a:p>
            <a:r>
              <a:rPr lang="el-GR" altLang="zh-TW" dirty="0" smtClean="0"/>
              <a:t>Καταγγέλλω</a:t>
            </a:r>
            <a:r>
              <a:rPr lang="zh-TW" altLang="en-US" dirty="0" smtClean="0"/>
              <a:t>的另一個意思就是</a:t>
            </a:r>
            <a:r>
              <a:rPr lang="zh-TW" altLang="en-US" b="1" dirty="0" smtClean="0">
                <a:solidFill>
                  <a:srgbClr val="FF0000"/>
                </a:solidFill>
              </a:rPr>
              <a:t>「指出錯誤」</a:t>
            </a:r>
            <a:r>
              <a:rPr lang="zh-TW" altLang="en-US" dirty="0" smtClean="0"/>
              <a:t>，當一個人犯錯時，就必須被指責，把錯誤找出來。這什麼意思？</a:t>
            </a:r>
            <a:r>
              <a:rPr lang="zh-TW" altLang="en-US" b="1" dirty="0" smtClean="0">
                <a:solidFill>
                  <a:srgbClr val="FF0000"/>
                </a:solidFill>
              </a:rPr>
              <a:t>保羅告訴一個人教導時，也需要做第三件事情，就是教導對的之外，還要糾錯。用成語來說，就是「撥亂反正」，把錯誤的帶回正確的路上來。</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a:t>
            </a:r>
            <a:r>
              <a:rPr lang="en-US" altLang="zh-TW" b="1" dirty="0" smtClean="0">
                <a:solidFill>
                  <a:srgbClr val="0000FF"/>
                </a:solidFill>
              </a:rPr>
              <a:t>denounce</a:t>
            </a:r>
            <a:r>
              <a:rPr lang="zh-TW" altLang="en-US" b="1" dirty="0" smtClean="0">
                <a:solidFill>
                  <a:srgbClr val="0000FF"/>
                </a:solidFill>
              </a:rPr>
              <a:t>：指責（指出錯誤）</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29</a:t>
            </a:fld>
            <a:endParaRPr lang="en-US" altLang="zh-TW"/>
          </a:p>
        </p:txBody>
      </p:sp>
      <p:sp>
        <p:nvSpPr>
          <p:cNvPr id="5" name="矩形 4"/>
          <p:cNvSpPr/>
          <p:nvPr/>
        </p:nvSpPr>
        <p:spPr>
          <a:xfrm>
            <a:off x="323528" y="1196752"/>
            <a:ext cx="8424936" cy="4401205"/>
          </a:xfrm>
          <a:prstGeom prst="rect">
            <a:avLst/>
          </a:prstGeom>
        </p:spPr>
        <p:txBody>
          <a:bodyPr wrap="square">
            <a:spAutoFit/>
          </a:bodyPr>
          <a:lstStyle/>
          <a:p>
            <a:r>
              <a:rPr lang="zh-TW" altLang="en-US" dirty="0" smtClean="0"/>
              <a:t>基督教界從以前到現在，一直都有</a:t>
            </a:r>
            <a:r>
              <a:rPr lang="zh-TW" altLang="en-US" b="1" dirty="0" smtClean="0">
                <a:solidFill>
                  <a:srgbClr val="FF0000"/>
                </a:solidFill>
              </a:rPr>
              <a:t>異端或異教</a:t>
            </a:r>
            <a:r>
              <a:rPr lang="zh-TW" altLang="en-US" dirty="0" smtClean="0"/>
              <a:t>的問題。異教容易辨認，如佛教、道教等。</a:t>
            </a:r>
            <a:r>
              <a:rPr lang="zh-TW" altLang="en-US" b="1" dirty="0" smtClean="0">
                <a:solidFill>
                  <a:srgbClr val="FF0000"/>
                </a:solidFill>
              </a:rPr>
              <a:t>但異端講的內容和基督教差不多，</a:t>
            </a:r>
            <a:r>
              <a:rPr lang="en-US" altLang="zh-TW" b="1" dirty="0" smtClean="0">
                <a:solidFill>
                  <a:srgbClr val="FF0000"/>
                </a:solidFill>
              </a:rPr>
              <a:t>100</a:t>
            </a:r>
            <a:r>
              <a:rPr lang="zh-TW" altLang="en-US" b="1" dirty="0" smtClean="0">
                <a:solidFill>
                  <a:srgbClr val="FF0000"/>
                </a:solidFill>
              </a:rPr>
              <a:t>句真話裡面，放了一句假話，讓人搞不清楚。因此，在教會界中，異端的問題非常嚴重，而且常會反客為主，「繼別為宗」！</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■異端問題非常嚴重</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3</a:t>
            </a:fld>
            <a:endParaRPr lang="en-US" altLang="zh-TW"/>
          </a:p>
        </p:txBody>
      </p:sp>
      <p:sp>
        <p:nvSpPr>
          <p:cNvPr id="5" name="矩形 4"/>
          <p:cNvSpPr/>
          <p:nvPr/>
        </p:nvSpPr>
        <p:spPr>
          <a:xfrm>
            <a:off x="395536" y="1340768"/>
            <a:ext cx="8424936" cy="3785652"/>
          </a:xfrm>
          <a:prstGeom prst="rect">
            <a:avLst/>
          </a:prstGeom>
        </p:spPr>
        <p:txBody>
          <a:bodyPr wrap="square">
            <a:spAutoFit/>
          </a:bodyPr>
          <a:lstStyle/>
          <a:p>
            <a:r>
              <a:rPr lang="en-US" altLang="zh-TW" sz="6000" b="1" dirty="0" smtClean="0">
                <a:solidFill>
                  <a:srgbClr val="FF0000"/>
                </a:solidFill>
                <a:latin typeface="+mn-ea"/>
                <a:ea typeface="+mn-ea"/>
              </a:rPr>
              <a:t>1</a:t>
            </a:r>
            <a:r>
              <a:rPr lang="zh-TW" altLang="en-US" sz="6000" b="1" dirty="0" smtClean="0">
                <a:solidFill>
                  <a:srgbClr val="FF0000"/>
                </a:solidFill>
                <a:latin typeface="+mn-ea"/>
                <a:ea typeface="+mn-ea"/>
              </a:rPr>
              <a:t>、不用高言大智</a:t>
            </a:r>
          </a:p>
          <a:p>
            <a:r>
              <a:rPr lang="en-US" altLang="zh-TW" sz="6000" b="1" dirty="0" smtClean="0">
                <a:solidFill>
                  <a:srgbClr val="FF0000"/>
                </a:solidFill>
                <a:latin typeface="+mn-ea"/>
                <a:ea typeface="+mn-ea"/>
              </a:rPr>
              <a:t>2</a:t>
            </a:r>
            <a:r>
              <a:rPr lang="zh-TW" altLang="en-US" sz="6000" b="1" dirty="0" smtClean="0">
                <a:solidFill>
                  <a:srgbClr val="FF0000"/>
                </a:solidFill>
                <a:latin typeface="+mn-ea"/>
                <a:ea typeface="+mn-ea"/>
              </a:rPr>
              <a:t>、要讓人能理解</a:t>
            </a:r>
            <a:endParaRPr lang="en-US" altLang="zh-TW" sz="6000" b="1" dirty="0" smtClean="0">
              <a:solidFill>
                <a:srgbClr val="FF0000"/>
              </a:solidFill>
              <a:latin typeface="+mn-ea"/>
              <a:ea typeface="+mn-ea"/>
            </a:endParaRPr>
          </a:p>
          <a:p>
            <a:r>
              <a:rPr lang="en-US" altLang="zh-TW" sz="6000" b="1" dirty="0" smtClean="0">
                <a:solidFill>
                  <a:srgbClr val="FF0000"/>
                </a:solidFill>
                <a:latin typeface="+mn-ea"/>
                <a:ea typeface="+mn-ea"/>
              </a:rPr>
              <a:t>3</a:t>
            </a:r>
            <a:r>
              <a:rPr lang="zh-TW" altLang="en-US" sz="6000" b="1" dirty="0" smtClean="0">
                <a:solidFill>
                  <a:srgbClr val="FF0000"/>
                </a:solidFill>
                <a:latin typeface="+mn-ea"/>
                <a:ea typeface="+mn-ea"/>
              </a:rPr>
              <a:t>、要能分別善惡</a:t>
            </a:r>
            <a:endParaRPr lang="en-US" altLang="zh-TW" sz="6000" b="1" dirty="0" smtClean="0">
              <a:solidFill>
                <a:srgbClr val="FF0000"/>
              </a:solidFill>
              <a:latin typeface="+mn-ea"/>
              <a:ea typeface="+mn-ea"/>
            </a:endParaRPr>
          </a:p>
          <a:p>
            <a:r>
              <a:rPr lang="en-US" altLang="zh-TW" sz="6000" b="1" dirty="0" smtClean="0">
                <a:solidFill>
                  <a:srgbClr val="FF0000"/>
                </a:solidFill>
                <a:latin typeface="+mn-ea"/>
                <a:ea typeface="+mn-ea"/>
              </a:rPr>
              <a:t>4</a:t>
            </a:r>
            <a:r>
              <a:rPr lang="zh-TW" altLang="en-US" sz="6000" b="1" dirty="0" smtClean="0">
                <a:solidFill>
                  <a:srgbClr val="FF0000"/>
                </a:solidFill>
                <a:latin typeface="+mn-ea"/>
                <a:ea typeface="+mn-ea"/>
              </a:rPr>
              <a:t>、定睛在真理上</a:t>
            </a:r>
            <a:endParaRPr lang="en-US" altLang="zh-TW" sz="6000" b="1" dirty="0" smtClean="0">
              <a:solidFill>
                <a:srgbClr val="FF0000"/>
              </a:solidFill>
              <a:latin typeface="+mn-ea"/>
              <a:ea typeface="+mn-ea"/>
            </a:endParaRPr>
          </a:p>
        </p:txBody>
      </p:sp>
    </p:spTree>
    <p:extLst>
      <p:ext uri="{BB962C8B-B14F-4D97-AF65-F5344CB8AC3E}">
        <p14:creationId xmlns:p14="http://schemas.microsoft.com/office/powerpoint/2010/main" val="34297781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30</a:t>
            </a:fld>
            <a:endParaRPr lang="en-US" altLang="zh-TW"/>
          </a:p>
        </p:txBody>
      </p:sp>
      <p:sp>
        <p:nvSpPr>
          <p:cNvPr id="5" name="矩形 4"/>
          <p:cNvSpPr/>
          <p:nvPr/>
        </p:nvSpPr>
        <p:spPr>
          <a:xfrm>
            <a:off x="323528" y="1196752"/>
            <a:ext cx="8424936" cy="3785652"/>
          </a:xfrm>
          <a:prstGeom prst="rect">
            <a:avLst/>
          </a:prstGeom>
        </p:spPr>
        <p:txBody>
          <a:bodyPr wrap="square">
            <a:spAutoFit/>
          </a:bodyPr>
          <a:lstStyle/>
          <a:p>
            <a:r>
              <a:rPr lang="zh-TW" altLang="en-US" dirty="0" smtClean="0"/>
              <a:t>這個問題也是保羅在希羅文化底下傳福音的困境，他面對的不僅是羅馬政府的敵基督教（如尼祿放火燒羅馬城嫁禍基督教），</a:t>
            </a:r>
            <a:r>
              <a:rPr lang="zh-TW" altLang="en-US" b="1" dirty="0" smtClean="0">
                <a:solidFill>
                  <a:srgbClr val="FF0000"/>
                </a:solidFill>
              </a:rPr>
              <a:t>還面對到教會裡許多傳異端的基督徒，導致很多人也搞不清楚，讓信仰變的很不乾淨！</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■保羅一直面對不乾淨的信仰問題</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31</a:t>
            </a:fld>
            <a:endParaRPr lang="en-US" altLang="zh-TW"/>
          </a:p>
        </p:txBody>
      </p:sp>
      <p:sp>
        <p:nvSpPr>
          <p:cNvPr id="5" name="矩形 4"/>
          <p:cNvSpPr/>
          <p:nvPr/>
        </p:nvSpPr>
        <p:spPr>
          <a:xfrm>
            <a:off x="323528" y="1196752"/>
            <a:ext cx="8424936" cy="3170099"/>
          </a:xfrm>
          <a:prstGeom prst="rect">
            <a:avLst/>
          </a:prstGeom>
        </p:spPr>
        <p:txBody>
          <a:bodyPr wrap="square">
            <a:spAutoFit/>
          </a:bodyPr>
          <a:lstStyle/>
          <a:p>
            <a:r>
              <a:rPr lang="en-US" altLang="zh-TW" dirty="0" smtClean="0"/>
              <a:t>17.</a:t>
            </a:r>
            <a:r>
              <a:rPr lang="zh-TW" altLang="en-US" dirty="0" smtClean="0"/>
              <a:t> 他們的話</a:t>
            </a:r>
            <a:r>
              <a:rPr lang="zh-TW" altLang="en-US" b="1" dirty="0" smtClean="0">
                <a:solidFill>
                  <a:srgbClr val="FF0000"/>
                </a:solidFill>
              </a:rPr>
              <a:t>如同毒瘡，越爛越大</a:t>
            </a:r>
            <a:r>
              <a:rPr lang="zh-TW" altLang="en-US" dirty="0" smtClean="0"/>
              <a:t>；其中有許米乃和腓理徒。</a:t>
            </a:r>
            <a:endParaRPr lang="en-US" altLang="zh-TW" dirty="0" smtClean="0"/>
          </a:p>
          <a:p>
            <a:endParaRPr lang="zh-TW" altLang="en-US" dirty="0" smtClean="0"/>
          </a:p>
          <a:p>
            <a:r>
              <a:rPr lang="en-US" altLang="zh-TW" dirty="0" smtClean="0"/>
              <a:t>18. </a:t>
            </a:r>
            <a:r>
              <a:rPr lang="zh-TW" altLang="en-US" dirty="0" smtClean="0"/>
              <a:t>他們</a:t>
            </a:r>
            <a:r>
              <a:rPr lang="zh-TW" altLang="en-US" b="1" dirty="0" smtClean="0">
                <a:solidFill>
                  <a:srgbClr val="FF0000"/>
                </a:solidFill>
              </a:rPr>
              <a:t>偏離了真道</a:t>
            </a:r>
            <a:r>
              <a:rPr lang="zh-TW" altLang="en-US" dirty="0" smtClean="0"/>
              <a:t>，說</a:t>
            </a:r>
            <a:r>
              <a:rPr lang="zh-TW" altLang="en-US" b="1" dirty="0" smtClean="0">
                <a:solidFill>
                  <a:srgbClr val="FF0000"/>
                </a:solidFill>
              </a:rPr>
              <a:t>復活的事已過</a:t>
            </a:r>
            <a:r>
              <a:rPr lang="zh-TW" altLang="en-US" dirty="0" smtClean="0"/>
              <a:t>，就敗壞好些人的信心。提後</a:t>
            </a:r>
            <a:r>
              <a:rPr lang="en-US" altLang="zh-TW" dirty="0" smtClean="0"/>
              <a:t>2</a:t>
            </a:r>
            <a:r>
              <a:rPr lang="zh-TW" altLang="en-US" dirty="0" smtClean="0"/>
              <a:t>章</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■真理變成毒瘡，越爛越大</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32</a:t>
            </a:fld>
            <a:endParaRPr lang="en-US" altLang="zh-TW"/>
          </a:p>
        </p:txBody>
      </p:sp>
      <p:sp>
        <p:nvSpPr>
          <p:cNvPr id="5" name="矩形 4"/>
          <p:cNvSpPr/>
          <p:nvPr/>
        </p:nvSpPr>
        <p:spPr>
          <a:xfrm>
            <a:off x="323528" y="1196752"/>
            <a:ext cx="8424936" cy="5016758"/>
          </a:xfrm>
          <a:prstGeom prst="rect">
            <a:avLst/>
          </a:prstGeom>
        </p:spPr>
        <p:txBody>
          <a:bodyPr wrap="square">
            <a:spAutoFit/>
          </a:bodyPr>
          <a:lstStyle/>
          <a:p>
            <a:r>
              <a:rPr lang="en-US" altLang="zh-TW" dirty="0" smtClean="0"/>
              <a:t>13.</a:t>
            </a:r>
            <a:r>
              <a:rPr lang="zh-TW" altLang="en-US" dirty="0" smtClean="0"/>
              <a:t> 直等到我們眾人在真道上同歸於一，</a:t>
            </a:r>
            <a:r>
              <a:rPr lang="zh-TW" altLang="en-US" b="1" dirty="0" smtClean="0">
                <a:solidFill>
                  <a:srgbClr val="FF0000"/>
                </a:solidFill>
              </a:rPr>
              <a:t>認識神的兒子，得以長大成人，滿有基督長成的身量。</a:t>
            </a:r>
            <a:endParaRPr lang="en-US" altLang="zh-TW" b="1" dirty="0" smtClean="0">
              <a:solidFill>
                <a:srgbClr val="FF0000"/>
              </a:solidFill>
            </a:endParaRPr>
          </a:p>
          <a:p>
            <a:endParaRPr lang="zh-TW" altLang="en-US" dirty="0" smtClean="0"/>
          </a:p>
          <a:p>
            <a:r>
              <a:rPr lang="en-US" altLang="zh-TW" dirty="0" smtClean="0"/>
              <a:t>14. </a:t>
            </a:r>
            <a:r>
              <a:rPr lang="zh-TW" altLang="en-US" dirty="0" smtClean="0"/>
              <a:t>使我們不再作小孩子，中了人的詭計和欺騙的法術，</a:t>
            </a:r>
            <a:r>
              <a:rPr lang="zh-TW" altLang="en-US" b="1" dirty="0" smtClean="0">
                <a:solidFill>
                  <a:srgbClr val="FF0000"/>
                </a:solidFill>
              </a:rPr>
              <a:t>被一切異教之風搖動，飄來飄去，就隨從各樣的異端</a:t>
            </a:r>
            <a:r>
              <a:rPr lang="zh-TW" altLang="en-US" dirty="0" smtClean="0"/>
              <a:t>。以弗所</a:t>
            </a:r>
            <a:r>
              <a:rPr lang="en-US" altLang="zh-TW" dirty="0" smtClean="0"/>
              <a:t>4</a:t>
            </a:r>
            <a:r>
              <a:rPr lang="zh-TW" altLang="en-US" dirty="0" smtClean="0"/>
              <a:t>章</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■要長大成人不要飄來飄去！</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33</a:t>
            </a:fld>
            <a:endParaRPr lang="en-US" altLang="zh-TW"/>
          </a:p>
        </p:txBody>
      </p:sp>
      <p:sp>
        <p:nvSpPr>
          <p:cNvPr id="5" name="矩形 4"/>
          <p:cNvSpPr/>
          <p:nvPr/>
        </p:nvSpPr>
        <p:spPr>
          <a:xfrm>
            <a:off x="323528" y="1196752"/>
            <a:ext cx="8424936" cy="5016758"/>
          </a:xfrm>
          <a:prstGeom prst="rect">
            <a:avLst/>
          </a:prstGeom>
        </p:spPr>
        <p:txBody>
          <a:bodyPr wrap="square">
            <a:spAutoFit/>
          </a:bodyPr>
          <a:lstStyle/>
          <a:p>
            <a:r>
              <a:rPr lang="zh-TW" altLang="en-US" dirty="0" smtClean="0"/>
              <a:t>因此，除了讓人懂、並進到精邃精義裡去外，另外一個，就是要把錯誤也講出來，要撥亂反正，讓真理可以真正顯出來，</a:t>
            </a:r>
            <a:r>
              <a:rPr lang="zh-TW" altLang="en-US" b="1" dirty="0" smtClean="0">
                <a:solidFill>
                  <a:srgbClr val="FF0000"/>
                </a:solidFill>
              </a:rPr>
              <a:t>特別在希羅文化這個強盛文化壓境下，保羅要教導真理之外，如何把謬誤也指出來，正是他一直面對到的挑戰！（因講出來時還會有生命的危險！）</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■強盛文化底下，更要撥亂反正</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34</a:t>
            </a:fld>
            <a:endParaRPr lang="en-US" altLang="zh-TW"/>
          </a:p>
        </p:txBody>
      </p:sp>
      <p:sp>
        <p:nvSpPr>
          <p:cNvPr id="5" name="矩形 4"/>
          <p:cNvSpPr/>
          <p:nvPr/>
        </p:nvSpPr>
        <p:spPr>
          <a:xfrm>
            <a:off x="611560" y="1556792"/>
            <a:ext cx="7992888" cy="3785652"/>
          </a:xfrm>
          <a:prstGeom prst="rect">
            <a:avLst/>
          </a:prstGeom>
        </p:spPr>
        <p:txBody>
          <a:bodyPr wrap="square">
            <a:spAutoFit/>
          </a:bodyPr>
          <a:lstStyle/>
          <a:p>
            <a:r>
              <a:rPr lang="en-US" altLang="zh-TW" sz="6000" dirty="0" smtClean="0"/>
              <a:t>15.</a:t>
            </a:r>
            <a:r>
              <a:rPr lang="zh-TW" altLang="en-US" sz="6000" dirty="0" smtClean="0"/>
              <a:t>你當竭力在神面前得蒙喜悅，</a:t>
            </a:r>
            <a:r>
              <a:rPr lang="zh-TW" altLang="en-US" sz="6000" b="1" dirty="0" smtClean="0">
                <a:solidFill>
                  <a:srgbClr val="FF0000"/>
                </a:solidFill>
              </a:rPr>
              <a:t>作無愧的工人，按著正意分解真理的道</a:t>
            </a:r>
            <a:r>
              <a:rPr lang="zh-TW" altLang="en-US" sz="6000" dirty="0" smtClean="0"/>
              <a:t>。提後</a:t>
            </a:r>
            <a:r>
              <a:rPr lang="en-US" altLang="zh-TW" sz="6000" dirty="0" smtClean="0"/>
              <a:t>2</a:t>
            </a:r>
            <a:r>
              <a:rPr lang="zh-TW" altLang="en-US" sz="6000" dirty="0" smtClean="0"/>
              <a:t>章</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■要竭力做無愧的工人解經</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35</a:t>
            </a:fld>
            <a:endParaRPr lang="en-US" altLang="zh-TW"/>
          </a:p>
        </p:txBody>
      </p:sp>
      <p:sp>
        <p:nvSpPr>
          <p:cNvPr id="5" name="矩形 4"/>
          <p:cNvSpPr/>
          <p:nvPr/>
        </p:nvSpPr>
        <p:spPr>
          <a:xfrm>
            <a:off x="395536" y="2780928"/>
            <a:ext cx="8424936" cy="1015663"/>
          </a:xfrm>
          <a:prstGeom prst="rect">
            <a:avLst/>
          </a:prstGeom>
        </p:spPr>
        <p:txBody>
          <a:bodyPr wrap="square">
            <a:spAutoFit/>
          </a:bodyPr>
          <a:lstStyle/>
          <a:p>
            <a:r>
              <a:rPr lang="en-US" altLang="zh-TW" sz="6000" b="1" dirty="0" smtClean="0">
                <a:solidFill>
                  <a:srgbClr val="FF0000"/>
                </a:solidFill>
                <a:latin typeface="+mn-ea"/>
                <a:ea typeface="+mn-ea"/>
              </a:rPr>
              <a:t>3</a:t>
            </a:r>
            <a:r>
              <a:rPr lang="zh-TW" altLang="en-US" sz="6000" b="1" dirty="0" smtClean="0">
                <a:solidFill>
                  <a:srgbClr val="FF0000"/>
                </a:solidFill>
                <a:latin typeface="+mn-ea"/>
                <a:ea typeface="+mn-ea"/>
              </a:rPr>
              <a:t>、要能分別善惡</a:t>
            </a:r>
            <a:endParaRPr lang="en-US" altLang="zh-TW" sz="6000" b="1" dirty="0" smtClean="0">
              <a:solidFill>
                <a:srgbClr val="FF0000"/>
              </a:solidFill>
              <a:latin typeface="+mn-ea"/>
              <a:ea typeface="+mn-ea"/>
            </a:endParaRPr>
          </a:p>
        </p:txBody>
      </p:sp>
    </p:spTree>
    <p:extLst>
      <p:ext uri="{BB962C8B-B14F-4D97-AF65-F5344CB8AC3E}">
        <p14:creationId xmlns:p14="http://schemas.microsoft.com/office/powerpoint/2010/main" val="34297781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36</a:t>
            </a:fld>
            <a:endParaRPr lang="en-US" altLang="zh-TW"/>
          </a:p>
        </p:txBody>
      </p:sp>
      <p:sp>
        <p:nvSpPr>
          <p:cNvPr id="5" name="矩形 4"/>
          <p:cNvSpPr/>
          <p:nvPr/>
        </p:nvSpPr>
        <p:spPr>
          <a:xfrm>
            <a:off x="539552" y="620688"/>
            <a:ext cx="8208912" cy="2169825"/>
          </a:xfrm>
          <a:prstGeom prst="rect">
            <a:avLst/>
          </a:prstGeom>
        </p:spPr>
        <p:txBody>
          <a:bodyPr wrap="square">
            <a:spAutoFit/>
          </a:bodyPr>
          <a:lstStyle/>
          <a:p>
            <a:r>
              <a:rPr lang="en-US" altLang="zh-TW" sz="4500" dirty="0" smtClean="0"/>
              <a:t>2. </a:t>
            </a:r>
            <a:r>
              <a:rPr lang="zh-TW" altLang="en-US" sz="4500" dirty="0" smtClean="0"/>
              <a:t>因為我曾</a:t>
            </a:r>
            <a:r>
              <a:rPr lang="zh-TW" altLang="en-US" sz="4500" b="1" dirty="0" smtClean="0">
                <a:solidFill>
                  <a:srgbClr val="FF0000"/>
                </a:solidFill>
              </a:rPr>
              <a:t>定了主意</a:t>
            </a:r>
            <a:r>
              <a:rPr lang="zh-TW" altLang="en-US" sz="4500" dirty="0" smtClean="0"/>
              <a:t>，在你們中間不知道別的，只知道耶穌基督並他釘十字架。</a:t>
            </a:r>
          </a:p>
        </p:txBody>
      </p:sp>
      <p:sp>
        <p:nvSpPr>
          <p:cNvPr id="4" name="Text Box 2"/>
          <p:cNvSpPr txBox="1">
            <a:spLocks noChangeArrowheads="1"/>
          </p:cNvSpPr>
          <p:nvPr/>
        </p:nvSpPr>
        <p:spPr bwMode="auto">
          <a:xfrm>
            <a:off x="827584" y="5733256"/>
            <a:ext cx="7704856" cy="584711"/>
          </a:xfrm>
          <a:prstGeom prst="rect">
            <a:avLst/>
          </a:prstGeom>
          <a:noFill/>
          <a:ln w="9525">
            <a:noFill/>
            <a:miter lim="800000"/>
            <a:headEnd/>
            <a:tailEnd/>
          </a:ln>
          <a:effectLst/>
        </p:spPr>
        <p:txBody>
          <a:bodyPr wrap="square" lIns="91377" tIns="45688" rIns="91377" bIns="45688">
            <a:spAutoFit/>
          </a:bodyPr>
          <a:lstStyle/>
          <a:p>
            <a:pPr algn="r"/>
            <a:r>
              <a:rPr lang="en-US" altLang="zh-TW" sz="3000" b="1" dirty="0" smtClean="0">
                <a:latin typeface="標楷體" pitchFamily="65" charset="-120"/>
              </a:rPr>
              <a:t>-----</a:t>
            </a:r>
            <a:r>
              <a:rPr lang="zh-TW" altLang="en-US" sz="3000" b="1" dirty="0" smtClean="0">
                <a:latin typeface="標楷體" pitchFamily="65" charset="-120"/>
              </a:rPr>
              <a:t>林前</a:t>
            </a:r>
            <a:r>
              <a:rPr lang="zh-TW" altLang="en-US" sz="3200" dirty="0" smtClean="0"/>
              <a:t> </a:t>
            </a:r>
            <a:r>
              <a:rPr lang="en-US" altLang="zh-TW" sz="3200" dirty="0" smtClean="0"/>
              <a:t>2</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37</a:t>
            </a:fld>
            <a:endParaRPr lang="en-US" altLang="zh-TW"/>
          </a:p>
        </p:txBody>
      </p:sp>
      <p:sp>
        <p:nvSpPr>
          <p:cNvPr id="5" name="矩形 4"/>
          <p:cNvSpPr/>
          <p:nvPr/>
        </p:nvSpPr>
        <p:spPr>
          <a:xfrm>
            <a:off x="323528" y="1196752"/>
            <a:ext cx="8424936" cy="3170099"/>
          </a:xfrm>
          <a:prstGeom prst="rect">
            <a:avLst/>
          </a:prstGeom>
        </p:spPr>
        <p:txBody>
          <a:bodyPr wrap="square">
            <a:spAutoFit/>
          </a:bodyPr>
          <a:lstStyle/>
          <a:p>
            <a:r>
              <a:rPr lang="zh-TW" altLang="en-US" dirty="0" smtClean="0"/>
              <a:t>「主意」</a:t>
            </a:r>
            <a:r>
              <a:rPr lang="el-GR" altLang="zh-TW" dirty="0" smtClean="0"/>
              <a:t>κρίνω</a:t>
            </a:r>
            <a:r>
              <a:rPr lang="zh-TW" altLang="en-US" dirty="0" smtClean="0"/>
              <a:t>，</a:t>
            </a:r>
            <a:r>
              <a:rPr lang="en-US" altLang="zh-TW" dirty="0" smtClean="0"/>
              <a:t>separate</a:t>
            </a:r>
            <a:r>
              <a:rPr lang="zh-TW" altLang="en-US" dirty="0" smtClean="0"/>
              <a:t>切割、分開。保羅說，他定了「主意」，用現在的話說，</a:t>
            </a:r>
            <a:r>
              <a:rPr lang="zh-TW" altLang="en-US" b="1" dirty="0" smtClean="0">
                <a:solidFill>
                  <a:srgbClr val="FF0000"/>
                </a:solidFill>
              </a:rPr>
              <a:t>就是他鐵了心腸了，他要很清楚的「切割」，在哥林多教會，只傳十字架的真理，不講別的！</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■切割，把不好的切出去啦</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38</a:t>
            </a:fld>
            <a:endParaRPr lang="en-US" altLang="zh-TW"/>
          </a:p>
        </p:txBody>
      </p:sp>
      <p:sp>
        <p:nvSpPr>
          <p:cNvPr id="5" name="矩形 4"/>
          <p:cNvSpPr/>
          <p:nvPr/>
        </p:nvSpPr>
        <p:spPr>
          <a:xfrm>
            <a:off x="323528" y="1196752"/>
            <a:ext cx="8424936" cy="4401205"/>
          </a:xfrm>
          <a:prstGeom prst="rect">
            <a:avLst/>
          </a:prstGeom>
        </p:spPr>
        <p:txBody>
          <a:bodyPr wrap="square">
            <a:spAutoFit/>
          </a:bodyPr>
          <a:lstStyle/>
          <a:p>
            <a:r>
              <a:rPr lang="zh-TW" altLang="en-US" dirty="0" smtClean="0"/>
              <a:t>為什麼要切割？我們常常在媒體上，只要看到一個人做不好的事情，有關係的人就會立即出來做「切割」，並且一再表明這些狗屁倒灶的事情，「跟我沒關係」，</a:t>
            </a:r>
            <a:r>
              <a:rPr lang="zh-TW" altLang="en-US" b="1" dirty="0" smtClean="0">
                <a:solidFill>
                  <a:srgbClr val="FF3300"/>
                </a:solidFill>
              </a:rPr>
              <a:t>我是清白的，我是乾淨的，不要把我拖下水！</a:t>
            </a:r>
            <a:r>
              <a:rPr lang="zh-TW" altLang="en-US" dirty="0" smtClean="0"/>
              <a:t>選舉的時候最明顯。</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■狗屁倒灶的事跟我無關！</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39</a:t>
            </a:fld>
            <a:endParaRPr lang="en-US" altLang="zh-TW"/>
          </a:p>
        </p:txBody>
      </p:sp>
      <p:sp>
        <p:nvSpPr>
          <p:cNvPr id="5" name="矩形 4"/>
          <p:cNvSpPr/>
          <p:nvPr/>
        </p:nvSpPr>
        <p:spPr>
          <a:xfrm>
            <a:off x="323528" y="1196752"/>
            <a:ext cx="8424936" cy="4401205"/>
          </a:xfrm>
          <a:prstGeom prst="rect">
            <a:avLst/>
          </a:prstGeom>
        </p:spPr>
        <p:txBody>
          <a:bodyPr wrap="square">
            <a:spAutoFit/>
          </a:bodyPr>
          <a:lstStyle/>
          <a:p>
            <a:r>
              <a:rPr lang="zh-TW" altLang="en-US" sz="3500" dirty="0" smtClean="0"/>
              <a:t>為什麼保羅說我要極力切割？（定了主意！），如果仔細研究哥林多教會的背景，可以看到</a:t>
            </a:r>
            <a:r>
              <a:rPr lang="zh-TW" altLang="en-US" sz="3500" b="1" dirty="0" smtClean="0">
                <a:solidFill>
                  <a:srgbClr val="FF3300"/>
                </a:solidFill>
              </a:rPr>
              <a:t>它位在希臘半島，思想開放，信仰多元，文化先進，如果再仔細研究希臘文化，當時同性戀也盛行。</a:t>
            </a:r>
            <a:r>
              <a:rPr lang="zh-TW" altLang="en-US" sz="3500" dirty="0" smtClean="0"/>
              <a:t>因此，保羅在給哥林多教會的信件中，也抨擊有繼子取繼母的事情，還有男男女女的情事，教會很混亂，當然信仰也很混亂！</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■哥林多教會思想和文化很開放</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4</a:t>
            </a:fld>
            <a:endParaRPr lang="en-US" altLang="zh-TW"/>
          </a:p>
        </p:txBody>
      </p:sp>
      <p:sp>
        <p:nvSpPr>
          <p:cNvPr id="5" name="矩形 4"/>
          <p:cNvSpPr/>
          <p:nvPr/>
        </p:nvSpPr>
        <p:spPr>
          <a:xfrm>
            <a:off x="467544" y="2708920"/>
            <a:ext cx="8424936" cy="1015663"/>
          </a:xfrm>
          <a:prstGeom prst="rect">
            <a:avLst/>
          </a:prstGeom>
        </p:spPr>
        <p:txBody>
          <a:bodyPr wrap="square">
            <a:spAutoFit/>
          </a:bodyPr>
          <a:lstStyle/>
          <a:p>
            <a:r>
              <a:rPr lang="en-US" altLang="zh-TW" sz="6000" b="1" dirty="0" smtClean="0">
                <a:solidFill>
                  <a:srgbClr val="FF0000"/>
                </a:solidFill>
                <a:latin typeface="+mn-ea"/>
                <a:ea typeface="+mn-ea"/>
              </a:rPr>
              <a:t>1</a:t>
            </a:r>
            <a:r>
              <a:rPr lang="zh-TW" altLang="en-US" sz="6000" b="1" dirty="0" smtClean="0">
                <a:solidFill>
                  <a:srgbClr val="FF0000"/>
                </a:solidFill>
                <a:latin typeface="+mn-ea"/>
                <a:ea typeface="+mn-ea"/>
              </a:rPr>
              <a:t>、不用高言大智</a:t>
            </a:r>
          </a:p>
        </p:txBody>
      </p:sp>
    </p:spTree>
    <p:extLst>
      <p:ext uri="{BB962C8B-B14F-4D97-AF65-F5344CB8AC3E}">
        <p14:creationId xmlns:p14="http://schemas.microsoft.com/office/powerpoint/2010/main" val="34297781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40</a:t>
            </a:fld>
            <a:endParaRPr lang="en-US" altLang="zh-TW"/>
          </a:p>
        </p:txBody>
      </p:sp>
      <p:sp>
        <p:nvSpPr>
          <p:cNvPr id="5" name="矩形 4"/>
          <p:cNvSpPr/>
          <p:nvPr/>
        </p:nvSpPr>
        <p:spPr>
          <a:xfrm>
            <a:off x="323528" y="1196752"/>
            <a:ext cx="8424936" cy="5016758"/>
          </a:xfrm>
          <a:prstGeom prst="rect">
            <a:avLst/>
          </a:prstGeom>
        </p:spPr>
        <p:txBody>
          <a:bodyPr wrap="square">
            <a:spAutoFit/>
          </a:bodyPr>
          <a:lstStyle/>
          <a:p>
            <a:r>
              <a:rPr lang="zh-TW" altLang="en-US" b="1" dirty="0" smtClean="0">
                <a:solidFill>
                  <a:srgbClr val="FF3300"/>
                </a:solidFill>
              </a:rPr>
              <a:t>一個教會很開放，但不代表應該容下腐敗和犯罪</a:t>
            </a:r>
            <a:r>
              <a:rPr lang="zh-TW" altLang="en-US" dirty="0" smtClean="0"/>
              <a:t>。基督教當初就是反對天主教的腐敗，因此，成立新教和天主教對抗。又因為反對販售贖罪卷的犯罪行為，才不斷的標舉「因信稱義」的大蠹。</a:t>
            </a:r>
            <a:r>
              <a:rPr lang="zh-TW" altLang="en-US" b="1" dirty="0" smtClean="0">
                <a:solidFill>
                  <a:srgbClr val="FF3300"/>
                </a:solidFill>
              </a:rPr>
              <a:t>和腐敗及犯罪「切割」，是基督新教建立的濫觴，結果？教會內還是容下腐敗和犯罪，你怎麼辦？</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■開放不是應該容下腐敗和犯罪</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41</a:t>
            </a:fld>
            <a:endParaRPr lang="en-US" altLang="zh-TW"/>
          </a:p>
        </p:txBody>
      </p:sp>
      <p:sp>
        <p:nvSpPr>
          <p:cNvPr id="5" name="矩形 4"/>
          <p:cNvSpPr/>
          <p:nvPr/>
        </p:nvSpPr>
        <p:spPr>
          <a:xfrm>
            <a:off x="323528" y="1196752"/>
            <a:ext cx="8424936" cy="5016758"/>
          </a:xfrm>
          <a:prstGeom prst="rect">
            <a:avLst/>
          </a:prstGeom>
        </p:spPr>
        <p:txBody>
          <a:bodyPr wrap="square">
            <a:spAutoFit/>
          </a:bodyPr>
          <a:lstStyle/>
          <a:p>
            <a:r>
              <a:rPr lang="zh-TW" altLang="en-US" dirty="0" smtClean="0"/>
              <a:t>這也正是保羅</a:t>
            </a:r>
            <a:r>
              <a:rPr lang="zh-TW" altLang="en-US" b="1" dirty="0" smtClean="0"/>
              <a:t>在哥林多教會面對到的問題</a:t>
            </a:r>
            <a:r>
              <a:rPr lang="zh-TW" altLang="en-US" dirty="0" smtClean="0"/>
              <a:t>。當把希羅文化開放的思想放教會裡，解經開放到把「高言」拿來當作顯貴工具，解的又很不乾淨，教會裡</a:t>
            </a:r>
            <a:r>
              <a:rPr lang="zh-TW" altLang="en-US" b="1" dirty="0" smtClean="0"/>
              <a:t>既腐敗又犯罪</a:t>
            </a:r>
            <a:r>
              <a:rPr lang="zh-TW" altLang="en-US" dirty="0" smtClean="0"/>
              <a:t>，這時怎麼辦？</a:t>
            </a:r>
            <a:r>
              <a:rPr lang="zh-TW" altLang="en-US" b="1" dirty="0" smtClean="0">
                <a:solidFill>
                  <a:srgbClr val="FF0000"/>
                </a:solidFill>
              </a:rPr>
              <a:t>保羅說，「我要切割」，把腐敗切割出去，把犯罪切割出去，再把十架的真理放進來，而且「僅有」放十架的真理！</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■把腐敗和犯罪切割出去</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42</a:t>
            </a:fld>
            <a:endParaRPr lang="en-US" altLang="zh-TW"/>
          </a:p>
        </p:txBody>
      </p:sp>
      <p:sp>
        <p:nvSpPr>
          <p:cNvPr id="5" name="矩形 4"/>
          <p:cNvSpPr/>
          <p:nvPr/>
        </p:nvSpPr>
        <p:spPr>
          <a:xfrm>
            <a:off x="323528" y="1196752"/>
            <a:ext cx="8424936" cy="5016758"/>
          </a:xfrm>
          <a:prstGeom prst="rect">
            <a:avLst/>
          </a:prstGeom>
        </p:spPr>
        <p:txBody>
          <a:bodyPr wrap="square">
            <a:spAutoFit/>
          </a:bodyPr>
          <a:lstStyle/>
          <a:p>
            <a:r>
              <a:rPr lang="zh-TW" altLang="en-US" dirty="0" smtClean="0"/>
              <a:t>這的確很難。如果你在教會中看到腐敗和犯罪，</a:t>
            </a:r>
            <a:r>
              <a:rPr lang="zh-TW" altLang="en-US" b="1" dirty="0" smtClean="0"/>
              <a:t>你敢提出來，大概下場都不好</a:t>
            </a:r>
            <a:r>
              <a:rPr lang="zh-TW" altLang="en-US" dirty="0" smtClean="0"/>
              <a:t>。誰比較容易腐敗？</a:t>
            </a:r>
            <a:r>
              <a:rPr lang="zh-TW" altLang="en-US" b="1" dirty="0" smtClean="0">
                <a:solidFill>
                  <a:srgbClr val="FF0000"/>
                </a:solidFill>
              </a:rPr>
              <a:t>當然有治權的領袖，在組織裡面，能夠接觸到錢、權、利、色的人，大概比較是領袖人物，在外面如此，在教會也是如此！過去的天主教就是一例，而且教會重蹈覆轍的歷史不斷的發生！</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■有權者比較容易腐敗</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43</a:t>
            </a:fld>
            <a:endParaRPr lang="en-US" altLang="zh-TW"/>
          </a:p>
        </p:txBody>
      </p:sp>
      <p:sp>
        <p:nvSpPr>
          <p:cNvPr id="5" name="矩形 4"/>
          <p:cNvSpPr/>
          <p:nvPr/>
        </p:nvSpPr>
        <p:spPr>
          <a:xfrm>
            <a:off x="251520" y="1052736"/>
            <a:ext cx="8640960" cy="5170646"/>
          </a:xfrm>
          <a:prstGeom prst="rect">
            <a:avLst/>
          </a:prstGeom>
        </p:spPr>
        <p:txBody>
          <a:bodyPr wrap="square">
            <a:spAutoFit/>
          </a:bodyPr>
          <a:lstStyle/>
          <a:p>
            <a:r>
              <a:rPr lang="zh-TW" altLang="en-US" sz="3000" dirty="0" smtClean="0"/>
              <a:t>很多</a:t>
            </a:r>
            <a:r>
              <a:rPr lang="zh-TW" altLang="en-US" sz="3000" b="1" dirty="0" smtClean="0"/>
              <a:t>犯罪</a:t>
            </a:r>
            <a:r>
              <a:rPr lang="zh-TW" altLang="en-US" sz="3000" dirty="0" smtClean="0"/>
              <a:t>都是</a:t>
            </a:r>
            <a:r>
              <a:rPr lang="zh-TW" altLang="en-US" sz="3000" b="1" dirty="0" smtClean="0"/>
              <a:t>在腐敗後發生</a:t>
            </a:r>
            <a:r>
              <a:rPr lang="zh-TW" altLang="en-US" sz="3000" dirty="0" smtClean="0"/>
              <a:t>的，特別是組織裡。保羅說我「定意」，</a:t>
            </a:r>
            <a:r>
              <a:rPr lang="zh-TW" altLang="en-US" sz="3000" b="1" dirty="0" smtClean="0">
                <a:solidFill>
                  <a:srgbClr val="FF0000"/>
                </a:solidFill>
              </a:rPr>
              <a:t>「定」代表一種「決心」、「意志」。原來在教會中切割腐敗和犯罪，是需要「意志和決心」。</a:t>
            </a:r>
            <a:r>
              <a:rPr lang="zh-TW" altLang="en-US" sz="3000" dirty="0" smtClean="0"/>
              <a:t>這和我們平常認為在教會中不容易犯罪，而且大家都很溫和的想像完全不同。</a:t>
            </a:r>
            <a:r>
              <a:rPr lang="zh-TW" altLang="en-US" sz="3000" b="1" dirty="0" smtClean="0">
                <a:solidFill>
                  <a:srgbClr val="FF0000"/>
                </a:solidFill>
              </a:rPr>
              <a:t>在教會中對抗腐敗和犯罪，遠比教會外還難。因為很多教會只講良心，不講條規，一旦出問題後，問題就一大堆，無法可管！更難的是，往往出問題者，就是有權者，他的良心就是條規，就是上帝，就是標準，你用你的標準去說他，豈不是以卵擊石？你說提出的人怎麼不會下場很慘？</a:t>
            </a:r>
          </a:p>
        </p:txBody>
      </p:sp>
      <p:sp>
        <p:nvSpPr>
          <p:cNvPr id="7" name="矩形 6"/>
          <p:cNvSpPr/>
          <p:nvPr/>
        </p:nvSpPr>
        <p:spPr>
          <a:xfrm>
            <a:off x="395536" y="188640"/>
            <a:ext cx="8136904" cy="707886"/>
          </a:xfrm>
          <a:prstGeom prst="rect">
            <a:avLst/>
          </a:prstGeom>
        </p:spPr>
        <p:txBody>
          <a:bodyPr wrap="square">
            <a:spAutoFit/>
          </a:bodyPr>
          <a:lstStyle/>
          <a:p>
            <a:r>
              <a:rPr lang="zh-TW" altLang="en-US" b="1" dirty="0" smtClean="0">
                <a:solidFill>
                  <a:srgbClr val="0000FF"/>
                </a:solidFill>
              </a:rPr>
              <a:t>■對抗教會腐敗和犯罪是需要決心</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44</a:t>
            </a:fld>
            <a:endParaRPr lang="en-US" altLang="zh-TW"/>
          </a:p>
        </p:txBody>
      </p:sp>
      <p:sp>
        <p:nvSpPr>
          <p:cNvPr id="5" name="矩形 4"/>
          <p:cNvSpPr/>
          <p:nvPr/>
        </p:nvSpPr>
        <p:spPr>
          <a:xfrm>
            <a:off x="323528" y="1340768"/>
            <a:ext cx="8424936" cy="1631216"/>
          </a:xfrm>
          <a:prstGeom prst="rect">
            <a:avLst/>
          </a:prstGeom>
        </p:spPr>
        <p:txBody>
          <a:bodyPr wrap="square">
            <a:spAutoFit/>
          </a:bodyPr>
          <a:lstStyle/>
          <a:p>
            <a:r>
              <a:rPr lang="zh-TW" altLang="en-US" sz="5000" dirty="0" smtClean="0"/>
              <a:t>不要在別人的</a:t>
            </a:r>
            <a:r>
              <a:rPr lang="zh-TW" altLang="en-US" sz="5000" b="1" dirty="0" smtClean="0">
                <a:solidFill>
                  <a:srgbClr val="FF0000"/>
                </a:solidFill>
              </a:rPr>
              <a:t>罪上有分</a:t>
            </a:r>
            <a:r>
              <a:rPr lang="zh-TW" altLang="en-US" sz="5000" dirty="0" smtClean="0"/>
              <a:t>，要保守自己清潔。</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■要切割，不要有分！</a:t>
            </a:r>
          </a:p>
        </p:txBody>
      </p:sp>
      <p:sp>
        <p:nvSpPr>
          <p:cNvPr id="8" name="矩形 7"/>
          <p:cNvSpPr/>
          <p:nvPr/>
        </p:nvSpPr>
        <p:spPr>
          <a:xfrm>
            <a:off x="1907704" y="4077072"/>
            <a:ext cx="5808310" cy="707886"/>
          </a:xfrm>
          <a:prstGeom prst="rect">
            <a:avLst/>
          </a:prstGeom>
        </p:spPr>
        <p:txBody>
          <a:bodyPr wrap="square">
            <a:spAutoFit/>
          </a:bodyPr>
          <a:lstStyle/>
          <a:p>
            <a:pPr algn="r"/>
            <a:r>
              <a:rPr lang="en-US" altLang="zh-TW" dirty="0" smtClean="0"/>
              <a:t>-------</a:t>
            </a:r>
            <a:r>
              <a:rPr lang="zh-TW" altLang="en-US" dirty="0" smtClean="0"/>
              <a:t>提前</a:t>
            </a:r>
            <a:r>
              <a:rPr lang="en-US" altLang="zh-TW" dirty="0" smtClean="0"/>
              <a:t>5:22 </a:t>
            </a:r>
            <a:endParaRPr lang="zh-TW"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45</a:t>
            </a:fld>
            <a:endParaRPr lang="en-US" altLang="zh-TW"/>
          </a:p>
        </p:txBody>
      </p:sp>
      <p:sp>
        <p:nvSpPr>
          <p:cNvPr id="5" name="矩形 4"/>
          <p:cNvSpPr/>
          <p:nvPr/>
        </p:nvSpPr>
        <p:spPr>
          <a:xfrm>
            <a:off x="323528" y="1196752"/>
            <a:ext cx="8424936" cy="2554545"/>
          </a:xfrm>
          <a:prstGeom prst="rect">
            <a:avLst/>
          </a:prstGeom>
        </p:spPr>
        <p:txBody>
          <a:bodyPr wrap="square">
            <a:spAutoFit/>
          </a:bodyPr>
          <a:lstStyle/>
          <a:p>
            <a:r>
              <a:rPr lang="zh-TW" altLang="en-US" dirty="0" smtClean="0"/>
              <a:t>我們奉主耶穌基督的名</a:t>
            </a:r>
            <a:r>
              <a:rPr lang="zh-TW" altLang="en-US" b="1" dirty="0" smtClean="0">
                <a:solidFill>
                  <a:srgbClr val="FF0000"/>
                </a:solidFill>
              </a:rPr>
              <a:t>吩咐</a:t>
            </a:r>
            <a:r>
              <a:rPr lang="en-US" altLang="zh-TW" dirty="0" smtClean="0"/>
              <a:t>command(</a:t>
            </a:r>
            <a:r>
              <a:rPr lang="zh-TW" altLang="en-US" b="1" dirty="0" smtClean="0">
                <a:solidFill>
                  <a:srgbClr val="FF0000"/>
                </a:solidFill>
              </a:rPr>
              <a:t>命令</a:t>
            </a:r>
            <a:r>
              <a:rPr lang="en-US" altLang="zh-TW" dirty="0" smtClean="0"/>
              <a:t>)</a:t>
            </a:r>
            <a:r>
              <a:rPr lang="zh-TW" altLang="en-US" dirty="0" smtClean="0"/>
              <a:t>你們，凡有弟兄</a:t>
            </a:r>
            <a:r>
              <a:rPr lang="zh-TW" altLang="en-US" b="1" dirty="0" smtClean="0">
                <a:solidFill>
                  <a:srgbClr val="FF0000"/>
                </a:solidFill>
              </a:rPr>
              <a:t>不按規矩</a:t>
            </a:r>
            <a:r>
              <a:rPr lang="en-US" altLang="zh-TW" dirty="0" smtClean="0"/>
              <a:t>disorderly(</a:t>
            </a:r>
            <a:r>
              <a:rPr lang="zh-TW" altLang="en-US" b="1" dirty="0" smtClean="0">
                <a:solidFill>
                  <a:srgbClr val="FF0000"/>
                </a:solidFill>
              </a:rPr>
              <a:t>目無法紀</a:t>
            </a:r>
            <a:r>
              <a:rPr lang="en-US" altLang="zh-TW" dirty="0" smtClean="0"/>
              <a:t>)</a:t>
            </a:r>
            <a:r>
              <a:rPr lang="zh-TW" altLang="en-US" dirty="0" smtClean="0"/>
              <a:t>而行，不遵守從我們所受的教訓，就</a:t>
            </a:r>
            <a:r>
              <a:rPr lang="zh-TW" altLang="en-US" b="1" dirty="0" smtClean="0">
                <a:solidFill>
                  <a:srgbClr val="FF0000"/>
                </a:solidFill>
              </a:rPr>
              <a:t>當遠離他</a:t>
            </a:r>
            <a:r>
              <a:rPr lang="zh-TW" altLang="en-US" dirty="0" smtClean="0"/>
              <a:t>。</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■不遵守條規，就遠離他！</a:t>
            </a:r>
          </a:p>
        </p:txBody>
      </p:sp>
      <p:sp>
        <p:nvSpPr>
          <p:cNvPr id="8" name="矩形 7"/>
          <p:cNvSpPr/>
          <p:nvPr/>
        </p:nvSpPr>
        <p:spPr>
          <a:xfrm>
            <a:off x="1907704" y="4077072"/>
            <a:ext cx="5808310" cy="707886"/>
          </a:xfrm>
          <a:prstGeom prst="rect">
            <a:avLst/>
          </a:prstGeom>
        </p:spPr>
        <p:txBody>
          <a:bodyPr wrap="square">
            <a:spAutoFit/>
          </a:bodyPr>
          <a:lstStyle/>
          <a:p>
            <a:pPr algn="r"/>
            <a:r>
              <a:rPr lang="en-US" altLang="zh-TW" dirty="0" smtClean="0"/>
              <a:t>-------</a:t>
            </a:r>
            <a:r>
              <a:rPr lang="zh-TW" altLang="en-US" dirty="0" smtClean="0"/>
              <a:t>帖後</a:t>
            </a:r>
            <a:r>
              <a:rPr lang="en-US" altLang="zh-TW" dirty="0" smtClean="0"/>
              <a:t>3</a:t>
            </a:r>
            <a:r>
              <a:rPr lang="zh-TW" altLang="en-US" dirty="0" smtClean="0"/>
              <a:t>：</a:t>
            </a:r>
            <a:r>
              <a:rPr lang="en-US" altLang="zh-TW" dirty="0" smtClean="0"/>
              <a:t>6</a:t>
            </a:r>
            <a:endParaRPr lang="zh-TW" alt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46</a:t>
            </a:fld>
            <a:endParaRPr lang="en-US" altLang="zh-TW"/>
          </a:p>
        </p:txBody>
      </p:sp>
      <p:sp>
        <p:nvSpPr>
          <p:cNvPr id="5" name="矩形 4"/>
          <p:cNvSpPr/>
          <p:nvPr/>
        </p:nvSpPr>
        <p:spPr>
          <a:xfrm>
            <a:off x="323528" y="1196752"/>
            <a:ext cx="8424936" cy="5170646"/>
          </a:xfrm>
          <a:prstGeom prst="rect">
            <a:avLst/>
          </a:prstGeom>
        </p:spPr>
        <p:txBody>
          <a:bodyPr wrap="square">
            <a:spAutoFit/>
          </a:bodyPr>
          <a:lstStyle/>
          <a:p>
            <a:r>
              <a:rPr lang="zh-TW" altLang="en-US" sz="3000" b="1" dirty="0" smtClean="0"/>
              <a:t>保羅對於腐敗和犯罪，是相當強烈的，他的方法，就是切割</a:t>
            </a:r>
            <a:r>
              <a:rPr lang="zh-TW" altLang="en-US" sz="3000" dirty="0" smtClean="0"/>
              <a:t>，可以規勸，不聽就逃離，不跟人有分。</a:t>
            </a:r>
            <a:r>
              <a:rPr lang="zh-TW" altLang="en-US" sz="3000" b="1" dirty="0" smtClean="0"/>
              <a:t>但是「切割」談何容易，沒有「定」，沒有決心、意志，切割是拿著刀子切自己</a:t>
            </a:r>
            <a:r>
              <a:rPr lang="en-US" altLang="zh-TW" sz="3000" b="1" dirty="0" smtClean="0"/>
              <a:t>(</a:t>
            </a:r>
            <a:r>
              <a:rPr lang="zh-TW" altLang="en-US" sz="3000" b="1" dirty="0" smtClean="0"/>
              <a:t>不是只切別人</a:t>
            </a:r>
            <a:r>
              <a:rPr lang="en-US" altLang="zh-TW" sz="3000" b="1" dirty="0" smtClean="0"/>
              <a:t>)</a:t>
            </a:r>
            <a:r>
              <a:rPr lang="zh-TW" altLang="en-US" sz="3000" b="1" dirty="0" smtClean="0"/>
              <a:t>，怎麼會好受？</a:t>
            </a:r>
            <a:r>
              <a:rPr lang="zh-TW" altLang="en-US" sz="3000" b="1" dirty="0" smtClean="0">
                <a:solidFill>
                  <a:srgbClr val="FF3300"/>
                </a:solidFill>
              </a:rPr>
              <a:t>歷來切割的結果，很多要冒死，要有不要命的勇氣。現在，「切割」會冒犯有權者、和擁護者對幹、和無知者對槓、和自己的穩定說再見，有時還要蒙受損失，和家人失和。想到頭，「切割」有什麼好處？！難怪保羅說要「定意」，定什麼意？就是一種堅定持守真理的意志和決心！太難了！求神憐憫我們！</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■求神憐憫我們</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47</a:t>
            </a:fld>
            <a:endParaRPr lang="en-US" altLang="zh-TW"/>
          </a:p>
        </p:txBody>
      </p:sp>
      <p:sp>
        <p:nvSpPr>
          <p:cNvPr id="5" name="矩形 4"/>
          <p:cNvSpPr/>
          <p:nvPr/>
        </p:nvSpPr>
        <p:spPr>
          <a:xfrm>
            <a:off x="395536" y="2492896"/>
            <a:ext cx="8424936" cy="1015663"/>
          </a:xfrm>
          <a:prstGeom prst="rect">
            <a:avLst/>
          </a:prstGeom>
        </p:spPr>
        <p:txBody>
          <a:bodyPr wrap="square">
            <a:spAutoFit/>
          </a:bodyPr>
          <a:lstStyle/>
          <a:p>
            <a:r>
              <a:rPr lang="en-US" altLang="zh-TW" sz="6000" b="1" dirty="0" smtClean="0">
                <a:solidFill>
                  <a:srgbClr val="FF0000"/>
                </a:solidFill>
                <a:latin typeface="+mn-ea"/>
                <a:ea typeface="+mn-ea"/>
              </a:rPr>
              <a:t>4</a:t>
            </a:r>
            <a:r>
              <a:rPr lang="zh-TW" altLang="en-US" sz="6000" b="1" dirty="0" smtClean="0">
                <a:solidFill>
                  <a:srgbClr val="FF0000"/>
                </a:solidFill>
                <a:latin typeface="+mn-ea"/>
                <a:ea typeface="+mn-ea"/>
              </a:rPr>
              <a:t>、定睛在真理上</a:t>
            </a:r>
            <a:endParaRPr lang="en-US" altLang="zh-TW" sz="6000" b="1" dirty="0" smtClean="0">
              <a:solidFill>
                <a:srgbClr val="FF0000"/>
              </a:solidFill>
              <a:latin typeface="+mn-ea"/>
              <a:ea typeface="+mn-ea"/>
            </a:endParaRPr>
          </a:p>
        </p:txBody>
      </p:sp>
    </p:spTree>
    <p:extLst>
      <p:ext uri="{BB962C8B-B14F-4D97-AF65-F5344CB8AC3E}">
        <p14:creationId xmlns:p14="http://schemas.microsoft.com/office/powerpoint/2010/main" val="34297781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48</a:t>
            </a:fld>
            <a:endParaRPr lang="en-US" altLang="zh-TW"/>
          </a:p>
        </p:txBody>
      </p:sp>
      <p:sp>
        <p:nvSpPr>
          <p:cNvPr id="5" name="矩形 4"/>
          <p:cNvSpPr/>
          <p:nvPr/>
        </p:nvSpPr>
        <p:spPr>
          <a:xfrm>
            <a:off x="539552" y="620688"/>
            <a:ext cx="8208912" cy="2169825"/>
          </a:xfrm>
          <a:prstGeom prst="rect">
            <a:avLst/>
          </a:prstGeom>
        </p:spPr>
        <p:txBody>
          <a:bodyPr wrap="square">
            <a:spAutoFit/>
          </a:bodyPr>
          <a:lstStyle/>
          <a:p>
            <a:r>
              <a:rPr lang="en-US" altLang="zh-TW" sz="4500" dirty="0" smtClean="0"/>
              <a:t>2. </a:t>
            </a:r>
            <a:r>
              <a:rPr lang="zh-TW" altLang="en-US" sz="4500" dirty="0" smtClean="0"/>
              <a:t>因為我曾定了主意，在你們中間不知道別的，只知道</a:t>
            </a:r>
            <a:r>
              <a:rPr lang="zh-TW" altLang="en-US" sz="4500" b="1" dirty="0" smtClean="0">
                <a:solidFill>
                  <a:srgbClr val="FF0000"/>
                </a:solidFill>
              </a:rPr>
              <a:t>耶穌基督並他釘十字架</a:t>
            </a:r>
            <a:r>
              <a:rPr lang="zh-TW" altLang="en-US" sz="4500" dirty="0" smtClean="0"/>
              <a:t>。</a:t>
            </a:r>
          </a:p>
        </p:txBody>
      </p:sp>
      <p:sp>
        <p:nvSpPr>
          <p:cNvPr id="4" name="Text Box 2"/>
          <p:cNvSpPr txBox="1">
            <a:spLocks noChangeArrowheads="1"/>
          </p:cNvSpPr>
          <p:nvPr/>
        </p:nvSpPr>
        <p:spPr bwMode="auto">
          <a:xfrm>
            <a:off x="827584" y="5733256"/>
            <a:ext cx="7704856" cy="584711"/>
          </a:xfrm>
          <a:prstGeom prst="rect">
            <a:avLst/>
          </a:prstGeom>
          <a:noFill/>
          <a:ln w="9525">
            <a:noFill/>
            <a:miter lim="800000"/>
            <a:headEnd/>
            <a:tailEnd/>
          </a:ln>
          <a:effectLst/>
        </p:spPr>
        <p:txBody>
          <a:bodyPr wrap="square" lIns="91377" tIns="45688" rIns="91377" bIns="45688">
            <a:spAutoFit/>
          </a:bodyPr>
          <a:lstStyle/>
          <a:p>
            <a:pPr algn="r"/>
            <a:r>
              <a:rPr lang="en-US" altLang="zh-TW" sz="3000" b="1" dirty="0" smtClean="0">
                <a:latin typeface="標楷體" pitchFamily="65" charset="-120"/>
              </a:rPr>
              <a:t>-----</a:t>
            </a:r>
            <a:r>
              <a:rPr lang="zh-TW" altLang="en-US" sz="3000" b="1" dirty="0" smtClean="0">
                <a:latin typeface="標楷體" pitchFamily="65" charset="-120"/>
              </a:rPr>
              <a:t>林前</a:t>
            </a:r>
            <a:r>
              <a:rPr lang="zh-TW" altLang="en-US" sz="3200" dirty="0" smtClean="0"/>
              <a:t> </a:t>
            </a:r>
            <a:r>
              <a:rPr lang="en-US" altLang="zh-TW" sz="3200" dirty="0" smtClean="0"/>
              <a:t>2</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49</a:t>
            </a:fld>
            <a:endParaRPr lang="en-US" altLang="zh-TW"/>
          </a:p>
        </p:txBody>
      </p:sp>
      <p:sp>
        <p:nvSpPr>
          <p:cNvPr id="5" name="矩形 4"/>
          <p:cNvSpPr/>
          <p:nvPr/>
        </p:nvSpPr>
        <p:spPr>
          <a:xfrm>
            <a:off x="323528" y="1196752"/>
            <a:ext cx="8424936" cy="4401205"/>
          </a:xfrm>
          <a:prstGeom prst="rect">
            <a:avLst/>
          </a:prstGeom>
        </p:spPr>
        <p:txBody>
          <a:bodyPr wrap="square">
            <a:spAutoFit/>
          </a:bodyPr>
          <a:lstStyle/>
          <a:p>
            <a:r>
              <a:rPr lang="zh-TW" altLang="en-US" dirty="0" smtClean="0"/>
              <a:t>做了上面所有努力，不管是解經上讓人懂，更要深入精髓。或者強力切割腐敗和犯罪，到頭來，</a:t>
            </a:r>
            <a:r>
              <a:rPr lang="zh-TW" altLang="en-US" b="1" dirty="0" smtClean="0">
                <a:solidFill>
                  <a:srgbClr val="FF3300"/>
                </a:solidFill>
              </a:rPr>
              <a:t>只有一個目的，就是沒有別的，讓人更專注在耶穌基督上，更專注在「真理」上，所有的努力，不可失焦，就是傳揚真理，傳揚基督。</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■所有的努力不可失焦</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5</a:t>
            </a:fld>
            <a:endParaRPr lang="en-US" altLang="zh-TW"/>
          </a:p>
        </p:txBody>
      </p:sp>
      <p:sp>
        <p:nvSpPr>
          <p:cNvPr id="5" name="矩形 4"/>
          <p:cNvSpPr/>
          <p:nvPr/>
        </p:nvSpPr>
        <p:spPr>
          <a:xfrm>
            <a:off x="539552" y="620688"/>
            <a:ext cx="8208912" cy="2169825"/>
          </a:xfrm>
          <a:prstGeom prst="rect">
            <a:avLst/>
          </a:prstGeom>
        </p:spPr>
        <p:txBody>
          <a:bodyPr wrap="square">
            <a:spAutoFit/>
          </a:bodyPr>
          <a:lstStyle/>
          <a:p>
            <a:r>
              <a:rPr lang="en-US" altLang="zh-TW" sz="4500" dirty="0" smtClean="0"/>
              <a:t>1.</a:t>
            </a:r>
            <a:r>
              <a:rPr lang="zh-TW" altLang="en-US" sz="4500" dirty="0" smtClean="0"/>
              <a:t>弟兄們，從前我到你們那裡去，並沒有用</a:t>
            </a:r>
            <a:r>
              <a:rPr lang="zh-TW" altLang="en-US" sz="4500" b="1" dirty="0" smtClean="0">
                <a:solidFill>
                  <a:srgbClr val="FF0000"/>
                </a:solidFill>
              </a:rPr>
              <a:t>高言大智</a:t>
            </a:r>
            <a:r>
              <a:rPr lang="zh-TW" altLang="en-US" sz="4500" dirty="0" smtClean="0"/>
              <a:t>對你們宣傳神的奧祕。</a:t>
            </a:r>
            <a:endParaRPr lang="en-US" altLang="zh-TW" sz="4500" dirty="0" smtClean="0"/>
          </a:p>
        </p:txBody>
      </p:sp>
      <p:sp>
        <p:nvSpPr>
          <p:cNvPr id="4" name="Text Box 2"/>
          <p:cNvSpPr txBox="1">
            <a:spLocks noChangeArrowheads="1"/>
          </p:cNvSpPr>
          <p:nvPr/>
        </p:nvSpPr>
        <p:spPr bwMode="auto">
          <a:xfrm>
            <a:off x="827584" y="5733256"/>
            <a:ext cx="7704856" cy="584711"/>
          </a:xfrm>
          <a:prstGeom prst="rect">
            <a:avLst/>
          </a:prstGeom>
          <a:noFill/>
          <a:ln w="9525">
            <a:noFill/>
            <a:miter lim="800000"/>
            <a:headEnd/>
            <a:tailEnd/>
          </a:ln>
          <a:effectLst/>
        </p:spPr>
        <p:txBody>
          <a:bodyPr wrap="square" lIns="91377" tIns="45688" rIns="91377" bIns="45688">
            <a:spAutoFit/>
          </a:bodyPr>
          <a:lstStyle/>
          <a:p>
            <a:pPr algn="r"/>
            <a:r>
              <a:rPr lang="en-US" altLang="zh-TW" sz="3000" b="1" dirty="0" smtClean="0">
                <a:latin typeface="標楷體" pitchFamily="65" charset="-120"/>
              </a:rPr>
              <a:t>-----</a:t>
            </a:r>
            <a:r>
              <a:rPr lang="zh-TW" altLang="en-US" sz="3000" b="1" dirty="0" smtClean="0">
                <a:latin typeface="標楷體" pitchFamily="65" charset="-120"/>
              </a:rPr>
              <a:t>林前</a:t>
            </a:r>
            <a:r>
              <a:rPr lang="zh-TW" altLang="en-US" sz="3200" dirty="0" smtClean="0"/>
              <a:t> </a:t>
            </a:r>
            <a:r>
              <a:rPr lang="en-US" altLang="zh-TW" sz="3200" dirty="0" smtClean="0"/>
              <a:t>2</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50</a:t>
            </a:fld>
            <a:endParaRPr lang="en-US" altLang="zh-TW"/>
          </a:p>
        </p:txBody>
      </p:sp>
      <p:sp>
        <p:nvSpPr>
          <p:cNvPr id="5" name="矩形 4"/>
          <p:cNvSpPr/>
          <p:nvPr/>
        </p:nvSpPr>
        <p:spPr>
          <a:xfrm>
            <a:off x="323528" y="980728"/>
            <a:ext cx="8424936" cy="5632311"/>
          </a:xfrm>
          <a:prstGeom prst="rect">
            <a:avLst/>
          </a:prstGeom>
        </p:spPr>
        <p:txBody>
          <a:bodyPr wrap="square">
            <a:spAutoFit/>
          </a:bodyPr>
          <a:lstStyle/>
          <a:p>
            <a:r>
              <a:rPr lang="zh-TW" altLang="en-US" sz="3000" dirty="0" smtClean="0"/>
              <a:t>保羅在哥林多教會面對到種種的問題，但他很清楚，整個福音的中心，就是更加專注在耶穌基督身上。所以他說：「在你們中間</a:t>
            </a:r>
            <a:r>
              <a:rPr lang="zh-TW" altLang="en-US" sz="3000" b="1" dirty="0" smtClean="0">
                <a:solidFill>
                  <a:srgbClr val="FF3300"/>
                </a:solidFill>
              </a:rPr>
              <a:t>不知道別的</a:t>
            </a:r>
            <a:r>
              <a:rPr lang="zh-TW" altLang="en-US" sz="3000" dirty="0" smtClean="0"/>
              <a:t>，只知道</a:t>
            </a:r>
            <a:r>
              <a:rPr lang="zh-TW" altLang="en-US" sz="3000" b="1" dirty="0" smtClean="0">
                <a:solidFill>
                  <a:srgbClr val="FF0000"/>
                </a:solidFill>
              </a:rPr>
              <a:t>耶穌基督並他釘十字架</a:t>
            </a:r>
            <a:r>
              <a:rPr lang="zh-TW" altLang="en-US" sz="3000" dirty="0" smtClean="0"/>
              <a:t>。」也就是福音可以有很多工具，包括語言文字，但不可把方法當作目的。教會固然可以可以給人溫暖，但教會的目的是真理，不是「取暖」。</a:t>
            </a:r>
            <a:r>
              <a:rPr lang="zh-TW" altLang="en-US" sz="3000" b="1" dirty="0" smtClean="0">
                <a:solidFill>
                  <a:srgbClr val="FF3300"/>
                </a:solidFill>
              </a:rPr>
              <a:t>為了「取暖」留在教會，卻容忍腐敗和犯罪，不對，你要切割，要提出，最終要在真理和犯罪中取捨，也就是在「取暖」和真理中，你要放棄取暖，這是魚與熊掌不可兼得的選擇，也是保羅的教導，很難，但你要選擇耶穌基督，不是選擇容忍犯罪的教會！</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■取暖與真理，要選擇真理！</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51</a:t>
            </a:fld>
            <a:endParaRPr lang="en-US" altLang="zh-TW"/>
          </a:p>
        </p:txBody>
      </p:sp>
      <p:sp>
        <p:nvSpPr>
          <p:cNvPr id="5" name="矩形 4"/>
          <p:cNvSpPr/>
          <p:nvPr/>
        </p:nvSpPr>
        <p:spPr>
          <a:xfrm>
            <a:off x="323528" y="1196752"/>
            <a:ext cx="8424936" cy="4401205"/>
          </a:xfrm>
          <a:prstGeom prst="rect">
            <a:avLst/>
          </a:prstGeom>
        </p:spPr>
        <p:txBody>
          <a:bodyPr wrap="square">
            <a:spAutoFit/>
          </a:bodyPr>
          <a:lstStyle/>
          <a:p>
            <a:r>
              <a:rPr lang="zh-TW" altLang="en-US" dirty="0" smtClean="0"/>
              <a:t>這個教導，</a:t>
            </a:r>
            <a:r>
              <a:rPr lang="zh-TW" altLang="en-US" b="1" dirty="0" smtClean="0"/>
              <a:t>在保羅和耶穌的教導中，一直不斷的重複出現</a:t>
            </a:r>
            <a:r>
              <a:rPr lang="zh-TW" altLang="en-US" dirty="0" smtClean="0"/>
              <a:t>。</a:t>
            </a:r>
            <a:r>
              <a:rPr lang="zh-TW" altLang="en-US" b="1" dirty="0" smtClean="0">
                <a:solidFill>
                  <a:srgbClr val="FF3300"/>
                </a:solidFill>
              </a:rPr>
              <a:t>先選擇上帝的國，再選擇人間的財富、好處、溫暖、利益等，當兩個有衝突時，你不能很阿</a:t>
            </a:r>
            <a:r>
              <a:rPr lang="en-US" altLang="zh-TW" b="1" dirty="0" smtClean="0">
                <a:solidFill>
                  <a:srgbClr val="FF3300"/>
                </a:solidFill>
              </a:rPr>
              <a:t>Q</a:t>
            </a:r>
            <a:r>
              <a:rPr lang="zh-TW" altLang="en-US" b="1" dirty="0" smtClean="0">
                <a:solidFill>
                  <a:srgbClr val="FF3300"/>
                </a:solidFill>
              </a:rPr>
              <a:t>式的說沒關係，你不能又要魚又要熊掌，所有的好處你都要，這樣不行的，這不是耶穌和保羅的教導！</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■你不能又要魚又要熊掌</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52</a:t>
            </a:fld>
            <a:endParaRPr lang="en-US" altLang="zh-TW"/>
          </a:p>
        </p:txBody>
      </p:sp>
      <p:sp>
        <p:nvSpPr>
          <p:cNvPr id="5" name="矩形 4"/>
          <p:cNvSpPr/>
          <p:nvPr/>
        </p:nvSpPr>
        <p:spPr>
          <a:xfrm>
            <a:off x="323528" y="1484784"/>
            <a:ext cx="8424936" cy="1323439"/>
          </a:xfrm>
          <a:prstGeom prst="rect">
            <a:avLst/>
          </a:prstGeom>
        </p:spPr>
        <p:txBody>
          <a:bodyPr wrap="square">
            <a:spAutoFit/>
          </a:bodyPr>
          <a:lstStyle/>
          <a:p>
            <a:r>
              <a:rPr lang="zh-TW" altLang="en-US" dirty="0" smtClean="0"/>
              <a:t>你們要</a:t>
            </a:r>
            <a:r>
              <a:rPr lang="zh-TW" altLang="en-US" b="1" dirty="0" smtClean="0">
                <a:solidFill>
                  <a:srgbClr val="FF3300"/>
                </a:solidFill>
              </a:rPr>
              <a:t>先求他的國和他的義</a:t>
            </a:r>
            <a:r>
              <a:rPr lang="zh-TW" altLang="en-US" dirty="0" smtClean="0"/>
              <a:t>，這些東西都要加給你們了。</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■上帝的國和義要擺在第一位</a:t>
            </a:r>
          </a:p>
        </p:txBody>
      </p:sp>
      <p:sp>
        <p:nvSpPr>
          <p:cNvPr id="8" name="Text Box 2"/>
          <p:cNvSpPr txBox="1">
            <a:spLocks noChangeArrowheads="1"/>
          </p:cNvSpPr>
          <p:nvPr/>
        </p:nvSpPr>
        <p:spPr bwMode="auto">
          <a:xfrm>
            <a:off x="827584" y="4797152"/>
            <a:ext cx="7704856" cy="553933"/>
          </a:xfrm>
          <a:prstGeom prst="rect">
            <a:avLst/>
          </a:prstGeom>
          <a:noFill/>
          <a:ln w="9525">
            <a:noFill/>
            <a:miter lim="800000"/>
            <a:headEnd/>
            <a:tailEnd/>
          </a:ln>
          <a:effectLst/>
        </p:spPr>
        <p:txBody>
          <a:bodyPr wrap="square" lIns="91377" tIns="45688" rIns="91377" bIns="45688">
            <a:spAutoFit/>
          </a:bodyPr>
          <a:lstStyle/>
          <a:p>
            <a:pPr algn="r"/>
            <a:r>
              <a:rPr lang="en-US" altLang="zh-TW" sz="3000" b="1" dirty="0" smtClean="0">
                <a:latin typeface="標楷體" pitchFamily="65" charset="-120"/>
              </a:rPr>
              <a:t>-----</a:t>
            </a:r>
            <a:r>
              <a:rPr lang="zh-TW" altLang="en-US" sz="3000" b="1" dirty="0" smtClean="0">
                <a:latin typeface="標楷體" pitchFamily="65" charset="-120"/>
              </a:rPr>
              <a:t>馬太</a:t>
            </a:r>
            <a:r>
              <a:rPr lang="en-US" altLang="zh-TW" sz="3000" b="1" dirty="0" smtClean="0">
                <a:latin typeface="標楷體" pitchFamily="65" charset="-120"/>
              </a:rPr>
              <a:t>6</a:t>
            </a:r>
            <a:r>
              <a:rPr lang="zh-TW" altLang="en-US" sz="3000" b="1" dirty="0" smtClean="0">
                <a:latin typeface="標楷體" pitchFamily="65" charset="-120"/>
              </a:rPr>
              <a:t>：</a:t>
            </a:r>
            <a:r>
              <a:rPr lang="en-US" altLang="zh-TW" sz="3000" b="1" dirty="0" smtClean="0">
                <a:latin typeface="標楷體" pitchFamily="65" charset="-120"/>
              </a:rPr>
              <a:t>33</a:t>
            </a:r>
            <a:endParaRPr lang="en-US" altLang="zh-TW" sz="3200"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53</a:t>
            </a:fld>
            <a:endParaRPr lang="en-US" altLang="zh-TW"/>
          </a:p>
        </p:txBody>
      </p:sp>
      <p:sp>
        <p:nvSpPr>
          <p:cNvPr id="5" name="矩形 4"/>
          <p:cNvSpPr/>
          <p:nvPr/>
        </p:nvSpPr>
        <p:spPr>
          <a:xfrm>
            <a:off x="323528" y="1124744"/>
            <a:ext cx="8424936" cy="5478423"/>
          </a:xfrm>
          <a:prstGeom prst="rect">
            <a:avLst/>
          </a:prstGeom>
        </p:spPr>
        <p:txBody>
          <a:bodyPr wrap="square">
            <a:spAutoFit/>
          </a:bodyPr>
          <a:lstStyle/>
          <a:p>
            <a:r>
              <a:rPr lang="zh-TW" altLang="en-US" sz="3500" dirty="0" smtClean="0"/>
              <a:t>因此，整個解經的最終目的，就是要你最終有一個人生的目標：「</a:t>
            </a:r>
            <a:r>
              <a:rPr lang="zh-TW" altLang="en-US" sz="3500" b="1" dirty="0" smtClean="0">
                <a:solidFill>
                  <a:srgbClr val="FF3300"/>
                </a:solidFill>
              </a:rPr>
              <a:t>先求他的國和他的義！</a:t>
            </a:r>
            <a:r>
              <a:rPr lang="zh-TW" altLang="en-US" sz="3500" dirty="0" smtClean="0"/>
              <a:t>」當我們的人生戰場充滿各種挑戰和誘惑，我們所處的教會也充滿世俗的利欲和爭奪，</a:t>
            </a:r>
            <a:r>
              <a:rPr lang="zh-TW" altLang="en-US" sz="3500" b="1" dirty="0" smtClean="0">
                <a:solidFill>
                  <a:srgbClr val="FF3300"/>
                </a:solidFill>
              </a:rPr>
              <a:t>你的解經如果不是讓人更走向這一步，讓耶穌步步進逼到我們的生命裡，讓你的生命成為可以常常放棄魚或熊掌的境界，你怎麼有可能常常選擇那不可靠又看不到的「先求他的國和他的義！」？這會變成痴人說夢！</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■讓耶穌步步進逼到我們的生命裡</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54</a:t>
            </a:fld>
            <a:endParaRPr lang="en-US" altLang="zh-TW"/>
          </a:p>
        </p:txBody>
      </p:sp>
      <p:sp>
        <p:nvSpPr>
          <p:cNvPr id="5" name="矩形 4"/>
          <p:cNvSpPr/>
          <p:nvPr/>
        </p:nvSpPr>
        <p:spPr>
          <a:xfrm>
            <a:off x="323528" y="1196752"/>
            <a:ext cx="8568952" cy="5016758"/>
          </a:xfrm>
          <a:prstGeom prst="rect">
            <a:avLst/>
          </a:prstGeom>
        </p:spPr>
        <p:txBody>
          <a:bodyPr wrap="square">
            <a:spAutoFit/>
          </a:bodyPr>
          <a:lstStyle/>
          <a:p>
            <a:r>
              <a:rPr lang="zh-TW" altLang="en-US" dirty="0" smtClean="0"/>
              <a:t>更何況還把「</a:t>
            </a:r>
            <a:r>
              <a:rPr lang="zh-TW" altLang="en-US" b="1" dirty="0" smtClean="0">
                <a:solidFill>
                  <a:srgbClr val="FF3300"/>
                </a:solidFill>
              </a:rPr>
              <a:t>先求他的國和他的義！」</a:t>
            </a:r>
            <a:r>
              <a:rPr lang="zh-TW" altLang="en-US" dirty="0" smtClean="0"/>
              <a:t>擺在生命裡的第一位？而這個耶穌的命令，不就是宛如空中的風一樣，只是一個虛幻的想像？連耶穌也是那樣的不真實！</a:t>
            </a:r>
            <a:r>
              <a:rPr lang="zh-TW" altLang="en-US" b="1" dirty="0" smtClean="0">
                <a:solidFill>
                  <a:srgbClr val="FF0000"/>
                </a:solidFill>
              </a:rPr>
              <a:t>因此，解經絕對不可失去焦點，所有的工作，都要讓人更知道真理，更相信真理，更願意持守真理，讓真理訓練人成為真正敬畏神的百姓！</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■解經讓人信服真理和敬畏神</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55</a:t>
            </a:fld>
            <a:endParaRPr lang="en-US" altLang="zh-TW"/>
          </a:p>
        </p:txBody>
      </p:sp>
      <p:sp>
        <p:nvSpPr>
          <p:cNvPr id="5" name="矩形 4"/>
          <p:cNvSpPr/>
          <p:nvPr/>
        </p:nvSpPr>
        <p:spPr>
          <a:xfrm>
            <a:off x="395536" y="1340768"/>
            <a:ext cx="8424936" cy="3785652"/>
          </a:xfrm>
          <a:prstGeom prst="rect">
            <a:avLst/>
          </a:prstGeom>
        </p:spPr>
        <p:txBody>
          <a:bodyPr wrap="square">
            <a:spAutoFit/>
          </a:bodyPr>
          <a:lstStyle/>
          <a:p>
            <a:r>
              <a:rPr lang="en-US" altLang="zh-TW" sz="6000" b="1" dirty="0" smtClean="0">
                <a:solidFill>
                  <a:srgbClr val="FF0000"/>
                </a:solidFill>
                <a:latin typeface="+mn-ea"/>
                <a:ea typeface="+mn-ea"/>
              </a:rPr>
              <a:t>1</a:t>
            </a:r>
            <a:r>
              <a:rPr lang="zh-TW" altLang="en-US" sz="6000" b="1" dirty="0" smtClean="0">
                <a:solidFill>
                  <a:srgbClr val="FF0000"/>
                </a:solidFill>
                <a:latin typeface="+mn-ea"/>
                <a:ea typeface="+mn-ea"/>
              </a:rPr>
              <a:t>、不用高言大智</a:t>
            </a:r>
          </a:p>
          <a:p>
            <a:r>
              <a:rPr lang="en-US" altLang="zh-TW" sz="6000" b="1" dirty="0" smtClean="0">
                <a:solidFill>
                  <a:srgbClr val="FF0000"/>
                </a:solidFill>
                <a:latin typeface="+mn-ea"/>
                <a:ea typeface="+mn-ea"/>
              </a:rPr>
              <a:t>2</a:t>
            </a:r>
            <a:r>
              <a:rPr lang="zh-TW" altLang="en-US" sz="6000" b="1" dirty="0" smtClean="0">
                <a:solidFill>
                  <a:srgbClr val="FF0000"/>
                </a:solidFill>
                <a:latin typeface="+mn-ea"/>
                <a:ea typeface="+mn-ea"/>
              </a:rPr>
              <a:t>、要能讓人理解</a:t>
            </a:r>
            <a:endParaRPr lang="en-US" altLang="zh-TW" sz="6000" b="1" dirty="0" smtClean="0">
              <a:solidFill>
                <a:srgbClr val="FF0000"/>
              </a:solidFill>
              <a:latin typeface="+mn-ea"/>
              <a:ea typeface="+mn-ea"/>
            </a:endParaRPr>
          </a:p>
          <a:p>
            <a:r>
              <a:rPr lang="en-US" altLang="zh-TW" sz="6000" b="1" dirty="0" smtClean="0">
                <a:solidFill>
                  <a:srgbClr val="FF0000"/>
                </a:solidFill>
                <a:latin typeface="+mn-ea"/>
                <a:ea typeface="+mn-ea"/>
              </a:rPr>
              <a:t>3</a:t>
            </a:r>
            <a:r>
              <a:rPr lang="zh-TW" altLang="en-US" sz="6000" b="1" dirty="0" smtClean="0">
                <a:solidFill>
                  <a:srgbClr val="FF0000"/>
                </a:solidFill>
                <a:latin typeface="+mn-ea"/>
                <a:ea typeface="+mn-ea"/>
              </a:rPr>
              <a:t>、要能分別善惡</a:t>
            </a:r>
            <a:endParaRPr lang="en-US" altLang="zh-TW" sz="6000" b="1" dirty="0" smtClean="0">
              <a:solidFill>
                <a:srgbClr val="FF0000"/>
              </a:solidFill>
              <a:latin typeface="+mn-ea"/>
              <a:ea typeface="+mn-ea"/>
            </a:endParaRPr>
          </a:p>
          <a:p>
            <a:r>
              <a:rPr lang="en-US" altLang="zh-TW" sz="6000" b="1" dirty="0" smtClean="0">
                <a:solidFill>
                  <a:srgbClr val="FF0000"/>
                </a:solidFill>
                <a:latin typeface="+mn-ea"/>
                <a:ea typeface="+mn-ea"/>
              </a:rPr>
              <a:t>4</a:t>
            </a:r>
            <a:r>
              <a:rPr lang="zh-TW" altLang="en-US" sz="6000" b="1" dirty="0" smtClean="0">
                <a:solidFill>
                  <a:srgbClr val="FF0000"/>
                </a:solidFill>
                <a:latin typeface="+mn-ea"/>
                <a:ea typeface="+mn-ea"/>
              </a:rPr>
              <a:t>、定睛在真理上</a:t>
            </a:r>
            <a:endParaRPr lang="en-US" altLang="zh-TW" sz="6000" b="1" dirty="0" smtClean="0">
              <a:solidFill>
                <a:srgbClr val="FF0000"/>
              </a:solidFill>
              <a:latin typeface="+mn-ea"/>
              <a:ea typeface="+mn-ea"/>
            </a:endParaRPr>
          </a:p>
        </p:txBody>
      </p:sp>
    </p:spTree>
    <p:extLst>
      <p:ext uri="{BB962C8B-B14F-4D97-AF65-F5344CB8AC3E}">
        <p14:creationId xmlns:p14="http://schemas.microsoft.com/office/powerpoint/2010/main" val="342977812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7"/>
          <p:cNvSpPr>
            <a:spLocks noGrp="1"/>
          </p:cNvSpPr>
          <p:nvPr>
            <p:ph type="sldNum" sz="quarter" idx="12"/>
          </p:nvPr>
        </p:nvSpPr>
        <p:spPr/>
        <p:txBody>
          <a:bodyPr/>
          <a:lstStyle/>
          <a:p>
            <a:pPr>
              <a:defRPr/>
            </a:pPr>
            <a:fld id="{DBA4F60C-845E-4B2E-A03F-7A82610A4CE0}" type="slidenum">
              <a:rPr lang="en-US" altLang="zh-TW"/>
              <a:pPr>
                <a:defRPr/>
              </a:pPr>
              <a:t>56</a:t>
            </a:fld>
            <a:endParaRPr lang="en-US" altLang="zh-TW"/>
          </a:p>
        </p:txBody>
      </p:sp>
      <p:sp>
        <p:nvSpPr>
          <p:cNvPr id="264194" name="Rectangle 2"/>
          <p:cNvSpPr>
            <a:spLocks noChangeArrowheads="1"/>
          </p:cNvSpPr>
          <p:nvPr/>
        </p:nvSpPr>
        <p:spPr bwMode="auto">
          <a:xfrm>
            <a:off x="467544" y="2492896"/>
            <a:ext cx="8135938" cy="1477328"/>
          </a:xfrm>
          <a:prstGeom prst="rect">
            <a:avLst/>
          </a:prstGeom>
          <a:noFill/>
          <a:ln w="9525">
            <a:noFill/>
            <a:miter lim="800000"/>
            <a:headEnd/>
            <a:tailEnd/>
          </a:ln>
          <a:effectLst/>
        </p:spPr>
        <p:txBody>
          <a:bodyPr>
            <a:spAutoFit/>
          </a:bodyPr>
          <a:lstStyle/>
          <a:p>
            <a:r>
              <a:rPr lang="en-US" altLang="zh-TW" sz="4500" b="1" dirty="0"/>
              <a:t>1</a:t>
            </a:r>
            <a:r>
              <a:rPr lang="zh-TW" altLang="en-US" sz="4500" b="1" dirty="0" smtClean="0"/>
              <a:t>、即使會造成自己的損害</a:t>
            </a:r>
            <a:r>
              <a:rPr lang="zh-TW" altLang="en-US" sz="4500" b="1" dirty="0" smtClean="0"/>
              <a:t>，</a:t>
            </a:r>
            <a:endParaRPr lang="en-US" altLang="zh-TW" sz="4500" b="1" dirty="0" smtClean="0"/>
          </a:p>
          <a:p>
            <a:r>
              <a:rPr lang="zh-TW" altLang="en-US" sz="4500" b="1"/>
              <a:t> </a:t>
            </a:r>
            <a:r>
              <a:rPr lang="zh-TW" altLang="en-US" sz="4500" b="1" smtClean="0"/>
              <a:t>你</a:t>
            </a:r>
            <a:r>
              <a:rPr lang="zh-TW" altLang="en-US" sz="4500" b="1" dirty="0" smtClean="0"/>
              <a:t>會在善惡間做清楚的切割？</a:t>
            </a:r>
            <a:endParaRPr lang="zh-TW" altLang="en-US" sz="4500" b="1" dirty="0"/>
          </a:p>
        </p:txBody>
      </p:sp>
      <p:sp>
        <p:nvSpPr>
          <p:cNvPr id="264195" name="Rectangle 3"/>
          <p:cNvSpPr>
            <a:spLocks noChangeArrowheads="1"/>
          </p:cNvSpPr>
          <p:nvPr/>
        </p:nvSpPr>
        <p:spPr bwMode="auto">
          <a:xfrm>
            <a:off x="539552" y="764704"/>
            <a:ext cx="4608513" cy="854075"/>
          </a:xfrm>
          <a:prstGeom prst="rect">
            <a:avLst/>
          </a:prstGeom>
          <a:noFill/>
          <a:ln w="9525">
            <a:noFill/>
            <a:miter lim="800000"/>
            <a:headEnd/>
            <a:tailEnd/>
          </a:ln>
          <a:effectLst/>
        </p:spPr>
        <p:txBody>
          <a:bodyPr>
            <a:spAutoFit/>
          </a:bodyPr>
          <a:lstStyle/>
          <a:p>
            <a:r>
              <a:rPr lang="zh-TW" altLang="en-US" sz="5000" b="1" dirty="0">
                <a:solidFill>
                  <a:srgbClr val="0000FF"/>
                </a:solidFill>
              </a:rPr>
              <a:t>問題討論：</a:t>
            </a:r>
          </a:p>
        </p:txBody>
      </p:sp>
      <p:sp>
        <p:nvSpPr>
          <p:cNvPr id="2" name="文字方塊 1"/>
          <p:cNvSpPr txBox="1"/>
          <p:nvPr/>
        </p:nvSpPr>
        <p:spPr>
          <a:xfrm>
            <a:off x="1979712" y="5517232"/>
            <a:ext cx="6048672" cy="461665"/>
          </a:xfrm>
          <a:prstGeom prst="rect">
            <a:avLst/>
          </a:prstGeom>
          <a:noFill/>
        </p:spPr>
        <p:txBody>
          <a:bodyPr wrap="square" rtlCol="0">
            <a:spAutoFit/>
          </a:bodyPr>
          <a:lstStyle/>
          <a:p>
            <a:r>
              <a:rPr lang="zh-TW" altLang="en-US" sz="2400" dirty="0" smtClean="0">
                <a:hlinkClick r:id="rId3" action="ppaction://hlinkpres?slideindex=1&amp;slidetitle="/>
              </a:rPr>
              <a:t>回應奉獻：感謝神</a:t>
            </a:r>
            <a:r>
              <a:rPr lang="en-US" altLang="zh-TW" sz="2400" dirty="0" smtClean="0">
                <a:hlinkClick r:id="rId3" action="ppaction://hlinkpres?slideindex=1&amp;slidetitle="/>
              </a:rPr>
              <a:t>-1.pptx</a:t>
            </a:r>
            <a:endParaRPr lang="zh-TW" alt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6</a:t>
            </a:fld>
            <a:endParaRPr lang="en-US" altLang="zh-TW"/>
          </a:p>
        </p:txBody>
      </p:sp>
      <p:sp>
        <p:nvSpPr>
          <p:cNvPr id="5" name="矩形 4"/>
          <p:cNvSpPr/>
          <p:nvPr/>
        </p:nvSpPr>
        <p:spPr>
          <a:xfrm>
            <a:off x="323528" y="1196752"/>
            <a:ext cx="8424936" cy="3785652"/>
          </a:xfrm>
          <a:prstGeom prst="rect">
            <a:avLst/>
          </a:prstGeom>
        </p:spPr>
        <p:txBody>
          <a:bodyPr wrap="square">
            <a:spAutoFit/>
          </a:bodyPr>
          <a:lstStyle/>
          <a:p>
            <a:r>
              <a:rPr lang="zh-TW" altLang="en-US" dirty="0" smtClean="0"/>
              <a:t>「高言」</a:t>
            </a:r>
            <a:r>
              <a:rPr lang="el-GR" altLang="zh-TW" dirty="0" smtClean="0"/>
              <a:t>ὑπεροχή</a:t>
            </a:r>
            <a:r>
              <a:rPr lang="en-US" altLang="zh-TW" dirty="0" smtClean="0"/>
              <a:t>(</a:t>
            </a:r>
            <a:r>
              <a:rPr lang="en-US" altLang="zh-TW" i="1" dirty="0" err="1" smtClean="0"/>
              <a:t>hyperochē</a:t>
            </a:r>
            <a:r>
              <a:rPr lang="en-US" altLang="zh-TW" dirty="0" smtClean="0"/>
              <a:t>)</a:t>
            </a:r>
            <a:r>
              <a:rPr lang="zh-TW" altLang="en-US" dirty="0" smtClean="0"/>
              <a:t>，</a:t>
            </a:r>
            <a:r>
              <a:rPr lang="en-US" altLang="zh-TW" dirty="0" smtClean="0"/>
              <a:t>superiority</a:t>
            </a:r>
            <a:r>
              <a:rPr lang="zh-TW" altLang="en-US" dirty="0" smtClean="0"/>
              <a:t>、</a:t>
            </a:r>
            <a:r>
              <a:rPr lang="en-US" altLang="zh-TW" dirty="0" smtClean="0"/>
              <a:t>metaphor</a:t>
            </a:r>
            <a:r>
              <a:rPr lang="zh-TW" altLang="en-US" dirty="0" smtClean="0"/>
              <a:t>。希臘原文指一個人使用了「最高等」的語言。</a:t>
            </a:r>
            <a:r>
              <a:rPr lang="zh-TW" altLang="en-US" b="1" dirty="0" smtClean="0">
                <a:solidFill>
                  <a:srgbClr val="FF0000"/>
                </a:solidFill>
              </a:rPr>
              <a:t>這個字，還有「</a:t>
            </a:r>
            <a:r>
              <a:rPr lang="en-US" altLang="zh-TW" b="1" dirty="0" smtClean="0">
                <a:solidFill>
                  <a:srgbClr val="FF0000"/>
                </a:solidFill>
              </a:rPr>
              <a:t> metaphor </a:t>
            </a:r>
            <a:r>
              <a:rPr lang="zh-TW" altLang="en-US" b="1" dirty="0" smtClean="0">
                <a:solidFill>
                  <a:srgbClr val="FF0000"/>
                </a:solidFill>
              </a:rPr>
              <a:t>」的意思，有隱喻、象徵，是一種經過修辭法後的語言。</a:t>
            </a:r>
            <a:endParaRPr lang="en-US" altLang="zh-TW" b="1" dirty="0" smtClean="0">
              <a:solidFill>
                <a:srgbClr val="FF0000"/>
              </a:solidFill>
            </a:endParaRP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■高言，最優等的語言！</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7</a:t>
            </a:fld>
            <a:endParaRPr lang="en-US" altLang="zh-TW"/>
          </a:p>
        </p:txBody>
      </p:sp>
      <p:sp>
        <p:nvSpPr>
          <p:cNvPr id="5" name="矩形 4"/>
          <p:cNvSpPr/>
          <p:nvPr/>
        </p:nvSpPr>
        <p:spPr>
          <a:xfrm>
            <a:off x="323528" y="1196752"/>
            <a:ext cx="8424936" cy="4401205"/>
          </a:xfrm>
          <a:prstGeom prst="rect">
            <a:avLst/>
          </a:prstGeom>
        </p:spPr>
        <p:txBody>
          <a:bodyPr wrap="square">
            <a:spAutoFit/>
          </a:bodyPr>
          <a:lstStyle/>
          <a:p>
            <a:r>
              <a:rPr lang="zh-TW" altLang="en-US" b="1" dirty="0" smtClean="0">
                <a:solidFill>
                  <a:srgbClr val="FF0000"/>
                </a:solidFill>
              </a:rPr>
              <a:t>在中文裡，基本上語言沒有低高階之分</a:t>
            </a:r>
            <a:r>
              <a:rPr lang="zh-TW" altLang="en-US" dirty="0" smtClean="0"/>
              <a:t>。但是在英文或其他語言體系中，語言是有高低之分的。例如，在英文裡，有比較和最高級之分，如高度</a:t>
            </a:r>
            <a:r>
              <a:rPr lang="en-US" altLang="zh-TW" b="1" dirty="0" smtClean="0">
                <a:solidFill>
                  <a:srgbClr val="FF0000"/>
                </a:solidFill>
              </a:rPr>
              <a:t>tall</a:t>
            </a:r>
            <a:r>
              <a:rPr lang="zh-TW" altLang="en-US" b="1" dirty="0" smtClean="0">
                <a:solidFill>
                  <a:srgbClr val="FF0000"/>
                </a:solidFill>
              </a:rPr>
              <a:t>、</a:t>
            </a:r>
            <a:r>
              <a:rPr lang="en-US" altLang="zh-TW" b="1" dirty="0" smtClean="0">
                <a:solidFill>
                  <a:srgbClr val="FF0000"/>
                </a:solidFill>
              </a:rPr>
              <a:t>taller</a:t>
            </a:r>
            <a:r>
              <a:rPr lang="zh-TW" altLang="en-US" b="1" dirty="0" smtClean="0">
                <a:solidFill>
                  <a:srgbClr val="FF0000"/>
                </a:solidFill>
              </a:rPr>
              <a:t>、</a:t>
            </a:r>
            <a:r>
              <a:rPr lang="en-US" altLang="zh-TW" b="1" dirty="0" smtClean="0">
                <a:solidFill>
                  <a:srgbClr val="FF0000"/>
                </a:solidFill>
              </a:rPr>
              <a:t>tallest</a:t>
            </a:r>
            <a:r>
              <a:rPr lang="zh-TW" altLang="en-US" b="1" dirty="0" smtClean="0">
                <a:solidFill>
                  <a:srgbClr val="FF0000"/>
                </a:solidFill>
              </a:rPr>
              <a:t>，這三個字，高、比較高、最高，顯示語言是有階級的，用到那個字，代表不同的階層。</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■語言是有高低之分的</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8</a:t>
            </a:fld>
            <a:endParaRPr lang="en-US" altLang="zh-TW"/>
          </a:p>
        </p:txBody>
      </p:sp>
      <p:sp>
        <p:nvSpPr>
          <p:cNvPr id="5" name="矩形 4"/>
          <p:cNvSpPr/>
          <p:nvPr/>
        </p:nvSpPr>
        <p:spPr>
          <a:xfrm>
            <a:off x="323528" y="1196752"/>
            <a:ext cx="8424936" cy="4401205"/>
          </a:xfrm>
          <a:prstGeom prst="rect">
            <a:avLst/>
          </a:prstGeom>
        </p:spPr>
        <p:txBody>
          <a:bodyPr wrap="square">
            <a:spAutoFit/>
          </a:bodyPr>
          <a:lstStyle/>
          <a:p>
            <a:r>
              <a:rPr lang="zh-TW" altLang="en-US" dirty="0" smtClean="0"/>
              <a:t>看這段經文時，我們先需要瞭解保羅的背景。保羅曾說道：「</a:t>
            </a:r>
            <a:r>
              <a:rPr lang="zh-TW" altLang="en-US" b="1" dirty="0" smtClean="0">
                <a:solidFill>
                  <a:srgbClr val="FF0000"/>
                </a:solidFill>
              </a:rPr>
              <a:t>我們是羅馬人</a:t>
            </a:r>
            <a:r>
              <a:rPr lang="zh-TW" altLang="en-US" dirty="0" smtClean="0"/>
              <a:t>，並沒有定罪，他們就在眾人面前打了我們，又把我們下在監裡，現在要私下攆我們出去嗎</a:t>
            </a:r>
            <a:r>
              <a:rPr lang="en-US" altLang="zh-TW" dirty="0" smtClean="0"/>
              <a:t>﹖</a:t>
            </a:r>
            <a:r>
              <a:rPr lang="zh-TW" altLang="en-US" dirty="0" smtClean="0"/>
              <a:t>這是不行的。</a:t>
            </a:r>
            <a:r>
              <a:rPr lang="zh-TW" altLang="en-US" b="1" dirty="0" smtClean="0">
                <a:solidFill>
                  <a:srgbClr val="FF0000"/>
                </a:solidFill>
              </a:rPr>
              <a:t>叫他們自己來領我們出去吧！ </a:t>
            </a:r>
            <a:r>
              <a:rPr lang="zh-TW" altLang="en-US" dirty="0" smtClean="0"/>
              <a:t>」</a:t>
            </a:r>
            <a:r>
              <a:rPr lang="en-US" altLang="zh-TW" dirty="0" smtClean="0"/>
              <a:t> </a:t>
            </a:r>
            <a:r>
              <a:rPr lang="zh-TW" altLang="en-US" dirty="0" smtClean="0"/>
              <a:t>徒</a:t>
            </a:r>
            <a:r>
              <a:rPr lang="en-US" altLang="zh-TW" dirty="0" smtClean="0"/>
              <a:t>16:37</a:t>
            </a:r>
            <a:endParaRPr lang="zh-TW" altLang="en-US" dirty="0" smtClean="0"/>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■保羅的背景</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7DD0D23B-8567-4800-8EE9-E710D0AD584E}" type="slidenum">
              <a:rPr lang="en-US" altLang="zh-TW"/>
              <a:pPr>
                <a:defRPr/>
              </a:pPr>
              <a:t>9</a:t>
            </a:fld>
            <a:endParaRPr lang="en-US" altLang="zh-TW"/>
          </a:p>
        </p:txBody>
      </p:sp>
      <p:sp>
        <p:nvSpPr>
          <p:cNvPr id="5" name="矩形 4"/>
          <p:cNvSpPr/>
          <p:nvPr/>
        </p:nvSpPr>
        <p:spPr>
          <a:xfrm>
            <a:off x="323528" y="1196752"/>
            <a:ext cx="8424936" cy="4401205"/>
          </a:xfrm>
          <a:prstGeom prst="rect">
            <a:avLst/>
          </a:prstGeom>
        </p:spPr>
        <p:txBody>
          <a:bodyPr wrap="square">
            <a:spAutoFit/>
          </a:bodyPr>
          <a:lstStyle/>
          <a:p>
            <a:r>
              <a:rPr lang="zh-TW" altLang="en-US" sz="3500" dirty="0" smtClean="0"/>
              <a:t>保羅是羅馬人，生在大數，</a:t>
            </a:r>
            <a:r>
              <a:rPr lang="zh-TW" altLang="en-US" sz="3500" b="1" dirty="0" smtClean="0">
                <a:solidFill>
                  <a:srgbClr val="FF0000"/>
                </a:solidFill>
              </a:rPr>
              <a:t>一生到外邦人傳福音，幾乎就是在希臘半島</a:t>
            </a:r>
            <a:r>
              <a:rPr lang="zh-TW" altLang="en-US" sz="3500" dirty="0" smtClean="0"/>
              <a:t>。羅馬受到希臘文化影響，希臘文化就是理性文化，</a:t>
            </a:r>
            <a:r>
              <a:rPr lang="zh-TW" altLang="en-US" sz="3500" b="1" dirty="0" smtClean="0">
                <a:solidFill>
                  <a:srgbClr val="FF0000"/>
                </a:solidFill>
              </a:rPr>
              <a:t>理性特別著重語言、文字的應用</a:t>
            </a:r>
            <a:r>
              <a:rPr lang="zh-TW" altLang="en-US" sz="3500" dirty="0" smtClean="0"/>
              <a:t>。因此，語言學和修辭學特別發達，亞里斯多德還寫了</a:t>
            </a:r>
            <a:r>
              <a:rPr lang="en-US" altLang="zh-TW" sz="3500" dirty="0" smtClean="0"/>
              <a:t>《</a:t>
            </a:r>
            <a:r>
              <a:rPr lang="zh-TW" altLang="en-US" sz="3500" dirty="0" smtClean="0"/>
              <a:t>修辭學</a:t>
            </a:r>
            <a:r>
              <a:rPr lang="en-US" altLang="zh-TW" sz="3500" dirty="0" smtClean="0"/>
              <a:t>》</a:t>
            </a:r>
            <a:r>
              <a:rPr lang="zh-TW" altLang="en-US" sz="3500" dirty="0" smtClean="0"/>
              <a:t>一書，影響後世發展甚鉅。</a:t>
            </a:r>
            <a:r>
              <a:rPr lang="zh-TW" altLang="en-US" sz="3500" b="1" dirty="0" smtClean="0">
                <a:solidFill>
                  <a:srgbClr val="FF0000"/>
                </a:solidFill>
              </a:rPr>
              <a:t>而保羅就是在這樣環境中浸染，非常瞭解羅馬統治下的文化。</a:t>
            </a:r>
          </a:p>
        </p:txBody>
      </p:sp>
      <p:sp>
        <p:nvSpPr>
          <p:cNvPr id="7" name="矩形 6"/>
          <p:cNvSpPr/>
          <p:nvPr/>
        </p:nvSpPr>
        <p:spPr>
          <a:xfrm>
            <a:off x="395536" y="260648"/>
            <a:ext cx="8136904" cy="707886"/>
          </a:xfrm>
          <a:prstGeom prst="rect">
            <a:avLst/>
          </a:prstGeom>
        </p:spPr>
        <p:txBody>
          <a:bodyPr wrap="square">
            <a:spAutoFit/>
          </a:bodyPr>
          <a:lstStyle/>
          <a:p>
            <a:r>
              <a:rPr lang="zh-TW" altLang="en-US" b="1" dirty="0" smtClean="0">
                <a:solidFill>
                  <a:srgbClr val="0000FF"/>
                </a:solidFill>
              </a:rPr>
              <a:t>■重視語言、文字的羅馬文化</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匯合">
  <a:themeElements>
    <a:clrScheme name="匯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匯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匯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27209</TotalTime>
  <Words>4171</Words>
  <Application>Microsoft Office PowerPoint</Application>
  <PresentationFormat>如螢幕大小 (4:3)</PresentationFormat>
  <Paragraphs>186</Paragraphs>
  <Slides>56</Slides>
  <Notes>56</Notes>
  <HiddenSlides>0</HiddenSlides>
  <MMClips>0</MMClips>
  <ScaleCrop>false</ScaleCrop>
  <HeadingPairs>
    <vt:vector size="4" baseType="variant">
      <vt:variant>
        <vt:lpstr>佈景主題</vt:lpstr>
      </vt:variant>
      <vt:variant>
        <vt:i4>1</vt:i4>
      </vt:variant>
      <vt:variant>
        <vt:lpstr>投影片標題</vt:lpstr>
      </vt:variant>
      <vt:variant>
        <vt:i4>56</vt:i4>
      </vt:variant>
    </vt:vector>
  </HeadingPairs>
  <TitlesOfParts>
    <vt:vector size="57" baseType="lpstr">
      <vt:lpstr>匯合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CMT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5</dc:creator>
  <cp:lastModifiedBy>user</cp:lastModifiedBy>
  <cp:revision>3894</cp:revision>
  <dcterms:created xsi:type="dcterms:W3CDTF">2013-11-09T23:51:36Z</dcterms:created>
  <dcterms:modified xsi:type="dcterms:W3CDTF">2017-04-15T05:06:22Z</dcterms:modified>
</cp:coreProperties>
</file>