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62"/>
  </p:notesMasterIdLst>
  <p:sldIdLst>
    <p:sldId id="257" r:id="rId2"/>
    <p:sldId id="1858" r:id="rId3"/>
    <p:sldId id="1467" r:id="rId4"/>
    <p:sldId id="1857" r:id="rId5"/>
    <p:sldId id="1735" r:id="rId6"/>
    <p:sldId id="1859" r:id="rId7"/>
    <p:sldId id="1863" r:id="rId8"/>
    <p:sldId id="1800" r:id="rId9"/>
    <p:sldId id="1801" r:id="rId10"/>
    <p:sldId id="1891" r:id="rId11"/>
    <p:sldId id="1892" r:id="rId12"/>
    <p:sldId id="1893" r:id="rId13"/>
    <p:sldId id="1868" r:id="rId14"/>
    <p:sldId id="1869" r:id="rId15"/>
    <p:sldId id="1870" r:id="rId16"/>
    <p:sldId id="1871" r:id="rId17"/>
    <p:sldId id="1894" r:id="rId18"/>
    <p:sldId id="1860" r:id="rId19"/>
    <p:sldId id="1864" r:id="rId20"/>
    <p:sldId id="1873" r:id="rId21"/>
    <p:sldId id="1874" r:id="rId22"/>
    <p:sldId id="1875" r:id="rId23"/>
    <p:sldId id="1876" r:id="rId24"/>
    <p:sldId id="1906" r:id="rId25"/>
    <p:sldId id="1898" r:id="rId26"/>
    <p:sldId id="1899" r:id="rId27"/>
    <p:sldId id="1900" r:id="rId28"/>
    <p:sldId id="1901" r:id="rId29"/>
    <p:sldId id="1902" r:id="rId30"/>
    <p:sldId id="1903" r:id="rId31"/>
    <p:sldId id="1904" r:id="rId32"/>
    <p:sldId id="1905" r:id="rId33"/>
    <p:sldId id="1878" r:id="rId34"/>
    <p:sldId id="1861" r:id="rId35"/>
    <p:sldId id="1865" r:id="rId36"/>
    <p:sldId id="1880" r:id="rId37"/>
    <p:sldId id="1907" r:id="rId38"/>
    <p:sldId id="1909" r:id="rId39"/>
    <p:sldId id="1908" r:id="rId40"/>
    <p:sldId id="1910" r:id="rId41"/>
    <p:sldId id="1911" r:id="rId42"/>
    <p:sldId id="1912" r:id="rId43"/>
    <p:sldId id="1913" r:id="rId44"/>
    <p:sldId id="1881" r:id="rId45"/>
    <p:sldId id="1862" r:id="rId46"/>
    <p:sldId id="1866" r:id="rId47"/>
    <p:sldId id="1885" r:id="rId48"/>
    <p:sldId id="1915" r:id="rId49"/>
    <p:sldId id="1916" r:id="rId50"/>
    <p:sldId id="1917" r:id="rId51"/>
    <p:sldId id="1918" r:id="rId52"/>
    <p:sldId id="1919" r:id="rId53"/>
    <p:sldId id="1922" r:id="rId54"/>
    <p:sldId id="1923" r:id="rId55"/>
    <p:sldId id="1921" r:id="rId56"/>
    <p:sldId id="1886" r:id="rId57"/>
    <p:sldId id="1887" r:id="rId58"/>
    <p:sldId id="1888" r:id="rId59"/>
    <p:sldId id="1890" r:id="rId60"/>
    <p:sldId id="393" r:id="rId6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449" autoAdjust="0"/>
    <p:restoredTop sz="94660"/>
  </p:normalViewPr>
  <p:slideViewPr>
    <p:cSldViewPr>
      <p:cViewPr>
        <p:scale>
          <a:sx n="80" d="100"/>
          <a:sy n="80" d="100"/>
        </p:scale>
        <p:origin x="-1363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="" xmlns:p14="http://schemas.microsoft.com/office/powerpoint/2010/main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500983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2C80F-DEFB-440D-B244-8ABAF5EE389A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77C28-5966-459A-BC62-4738FA654DBF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FF97-D08A-41DA-89EE-904AB83A7F69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8E46-355D-40ED-AF57-90604D7F40B2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FB17-FAA8-44CB-AC15-59B9BF886854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0ABE2-F788-4291-8A43-96F111747356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94B10-C58B-4754-BE0F-238075A72CE6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33DD4-679B-482F-8680-CA2741CC3290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ACE7AE-7385-4D7B-B292-FAEA59D26688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2017/5/21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投影片編號版面配置區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6B89B51-711C-441D-AFF8-586140E047FF}" type="slidenum">
              <a:rPr kumimoji="0" lang="en-US" altLang="zh-TW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kumimoji="0" lang="en-US" altLang="zh-TW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95536" y="1268760"/>
            <a:ext cx="8136904" cy="344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7000" b="1" dirty="0" smtClean="0">
                <a:solidFill>
                  <a:srgbClr val="FF0000"/>
                </a:solidFill>
              </a:rPr>
              <a:t>作聰明的工頭</a:t>
            </a:r>
            <a:endParaRPr lang="en-US" altLang="zh-TW" sz="7000" b="1" dirty="0" smtClean="0">
              <a:solidFill>
                <a:srgbClr val="FF0000"/>
              </a:solidFill>
            </a:endParaRPr>
          </a:p>
          <a:p>
            <a:pPr algn="ctr"/>
            <a:endParaRPr lang="en-US" altLang="zh-TW" sz="4400" b="1" dirty="0" smtClean="0">
              <a:solidFill>
                <a:srgbClr val="0000FF"/>
              </a:solidFill>
            </a:endParaRPr>
          </a:p>
          <a:p>
            <a:pPr algn="ctr"/>
            <a:r>
              <a:rPr lang="zh-TW" altLang="en-US" sz="4400" b="1" dirty="0" smtClean="0">
                <a:solidFill>
                  <a:srgbClr val="0000FF"/>
                </a:solidFill>
              </a:rPr>
              <a:t>林前</a:t>
            </a:r>
            <a:r>
              <a:rPr lang="en-US" altLang="zh-TW" sz="4400" b="1" dirty="0" smtClean="0">
                <a:solidFill>
                  <a:srgbClr val="0000FF"/>
                </a:solidFill>
              </a:rPr>
              <a:t>3:9-11</a:t>
            </a:r>
          </a:p>
          <a:p>
            <a:pPr algn="ctr"/>
            <a:r>
              <a:rPr lang="zh-TW" altLang="en-US" sz="6000" b="1" dirty="0" smtClean="0">
                <a:solidFill>
                  <a:srgbClr val="0000FF"/>
                </a:solidFill>
              </a:rPr>
              <a:t>鄭金川老師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看這段經文時，我們先需要瞭解保羅的背景。保羅曾說道：「</a:t>
            </a:r>
            <a:r>
              <a:rPr lang="zh-TW" altLang="en-US" b="1" dirty="0" smtClean="0">
                <a:solidFill>
                  <a:srgbClr val="FF0000"/>
                </a:solidFill>
              </a:rPr>
              <a:t>我們是羅馬人！ </a:t>
            </a:r>
            <a:r>
              <a:rPr lang="zh-TW" altLang="en-US" dirty="0" smtClean="0"/>
              <a:t>」</a:t>
            </a:r>
            <a:r>
              <a:rPr lang="en-US" altLang="zh-TW" dirty="0" smtClean="0"/>
              <a:t> </a:t>
            </a:r>
            <a:r>
              <a:rPr lang="zh-TW" altLang="en-US" dirty="0" smtClean="0"/>
              <a:t>徒</a:t>
            </a:r>
            <a:r>
              <a:rPr lang="en-US" altLang="zh-TW" dirty="0" smtClean="0"/>
              <a:t>16:37</a:t>
            </a:r>
            <a:r>
              <a:rPr lang="zh-TW" altLang="en-US" dirty="0" smtClean="0"/>
              <a:t>，事實上，</a:t>
            </a:r>
            <a:r>
              <a:rPr lang="zh-TW" altLang="en-US" b="1" dirty="0" smtClean="0">
                <a:solidFill>
                  <a:srgbClr val="FF3300"/>
                </a:solidFill>
              </a:rPr>
              <a:t>保羅的正統是生在基利家的大數之猶太人</a:t>
            </a:r>
            <a:r>
              <a:rPr lang="zh-TW" altLang="en-US" dirty="0" smtClean="0"/>
              <a:t>，也長在這城裏，且在教法師迦瑪列門下接受其祖宗嚴謹的律法教育，而基利家當時是屬於羅馬帝國所統治之一省。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■保羅的背景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 smtClean="0"/>
              <a:t>當時取得羅馬公民有幾種管道：</a:t>
            </a:r>
            <a:r>
              <a:rPr lang="en-US" altLang="zh-TW" sz="3500" b="1" dirty="0" smtClean="0"/>
              <a:t>1.</a:t>
            </a:r>
            <a:r>
              <a:rPr lang="zh-TW" altLang="en-US" sz="3500" b="1" dirty="0" smtClean="0"/>
              <a:t>父母身為羅馬公民的，其子女生下來就成為羅馬公民。</a:t>
            </a:r>
            <a:r>
              <a:rPr lang="en-US" altLang="zh-TW" sz="3500" b="1" dirty="0" smtClean="0"/>
              <a:t>2.</a:t>
            </a:r>
            <a:r>
              <a:rPr lang="zh-TW" altLang="en-US" sz="3500" b="1" dirty="0" smtClean="0"/>
              <a:t>對國家有特別功績者。</a:t>
            </a:r>
            <a:r>
              <a:rPr lang="en-US" altLang="zh-TW" sz="3500" b="1" dirty="0" smtClean="0"/>
              <a:t>3.</a:t>
            </a:r>
            <a:r>
              <a:rPr lang="zh-TW" altLang="en-US" sz="3500" b="1" dirty="0" smtClean="0"/>
              <a:t>用金錢買來的</a:t>
            </a:r>
            <a:r>
              <a:rPr lang="zh-TW" altLang="en-US" sz="3500" dirty="0" smtClean="0"/>
              <a:t>，原先要花很多錢，後來才容易得到，當時的千夫長就是用這種方法取得。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保羅說，「我生來就是羅馬人！」（徒廿二</a:t>
            </a:r>
            <a:r>
              <a:rPr lang="en-US" altLang="zh-TW" sz="3500" b="1" dirty="0" smtClean="0">
                <a:solidFill>
                  <a:srgbClr val="FF3300"/>
                </a:solidFill>
              </a:rPr>
              <a:t>28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），可能是他的父母在大數早已獲得了羅馬公民權利，所以保羅當然也就是羅馬公民了。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■保羅：我生來就是羅馬人！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保羅既生為羅馬人，在當時就應該很深切的體會到希臘和羅馬的文化中，</a:t>
            </a:r>
            <a:r>
              <a:rPr lang="zh-TW" altLang="en-US" b="1" dirty="0" smtClean="0"/>
              <a:t>強調個人主體（認識你自己！）</a:t>
            </a:r>
            <a:r>
              <a:rPr lang="zh-TW" altLang="en-US" dirty="0" smtClean="0"/>
              <a:t>進入到猶太信仰中。導致希臘和羅馬文化也成為猶太文化的一部份。</a:t>
            </a:r>
            <a:r>
              <a:rPr lang="zh-TW" altLang="en-US" b="1" dirty="0" smtClean="0">
                <a:solidFill>
                  <a:srgbClr val="FF0000"/>
                </a:solidFill>
              </a:rPr>
              <a:t>也就是說，統治久了，希羅文化慢慢內化成猶太信仰的一部份，很多文化成為猶太和羅馬人共同的東西，沒有區別</a:t>
            </a:r>
            <a:r>
              <a:rPr lang="zh-TW" altLang="en-US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■希羅文化成為猶太的一部份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908720"/>
            <a:ext cx="8712968" cy="584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這些文化內涵中，和基督教最為衝突的就是「</a:t>
            </a:r>
            <a:r>
              <a:rPr lang="zh-TW" altLang="en-US" b="1" dirty="0" smtClean="0"/>
              <a:t>功績主義</a:t>
            </a:r>
            <a:r>
              <a:rPr lang="zh-TW" altLang="en-US" dirty="0" smtClean="0"/>
              <a:t>」，就是強調人的主體性，「</a:t>
            </a:r>
            <a:r>
              <a:rPr lang="zh-TW" altLang="en-US" b="1" dirty="0" smtClean="0"/>
              <a:t>人為萬物的尺度</a:t>
            </a:r>
            <a:r>
              <a:rPr lang="zh-TW" altLang="en-US" dirty="0" smtClean="0"/>
              <a:t>」</a:t>
            </a:r>
            <a:r>
              <a:rPr lang="en-US" altLang="zh-TW" sz="2000" dirty="0" smtClean="0"/>
              <a:t>(Protagoras)</a:t>
            </a:r>
            <a:r>
              <a:rPr lang="zh-TW" altLang="en-US" dirty="0" smtClean="0"/>
              <a:t>，這些重要的希羅文化都直接滲入到希伯來宗教中，這就產生嚴重的「</a:t>
            </a:r>
            <a:r>
              <a:rPr lang="zh-TW" altLang="en-US" b="1" dirty="0" smtClean="0"/>
              <a:t>宗教混淆</a:t>
            </a:r>
            <a:r>
              <a:rPr lang="zh-TW" altLang="en-US" dirty="0" smtClean="0"/>
              <a:t>」。</a:t>
            </a:r>
            <a:r>
              <a:rPr lang="zh-TW" altLang="en-US" b="1" dirty="0" smtClean="0">
                <a:solidFill>
                  <a:srgbClr val="FF3300"/>
                </a:solidFill>
              </a:rPr>
              <a:t>保羅傳的福音，是「唯獨恩典」，沒有功績，但是希羅文化強調人的向度，人的教養（德行），兩種文化顯然衝突極大！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■「人為萬物的尺度</a:t>
            </a:r>
            <a:r>
              <a:rPr lang="zh-TW" altLang="en-US" dirty="0" smtClean="0">
                <a:solidFill>
                  <a:srgbClr val="0000FF"/>
                </a:solidFill>
              </a:rPr>
              <a:t>」！</a:t>
            </a:r>
            <a:endParaRPr lang="zh-TW" alt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從現代文明看，人類的發展，的確來自人的理性、知識。但從救贖的角度，人是沒有理智、知識。</a:t>
            </a:r>
            <a:r>
              <a:rPr lang="zh-TW" altLang="en-US" b="1" dirty="0" smtClean="0">
                <a:solidFill>
                  <a:srgbClr val="FF3300"/>
                </a:solidFill>
              </a:rPr>
              <a:t>文明發展來自人類的努力，但從宗教角度看，人的努力卻不是重點，都是上帝的恩典。一邊傾向人的尺度，一邊傾向上帝的方向。怎麼辦？兩邊在拔河！如果傳福音，怎麼說清楚？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 smtClean="0">
                <a:solidFill>
                  <a:srgbClr val="0000FF"/>
                </a:solidFill>
              </a:rPr>
              <a:t>■文明兩邊拔河，人的功績或神的恩典？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05273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這也是保羅在歌林多面對的問題，怎麼辦？「</a:t>
            </a:r>
            <a:r>
              <a:rPr lang="zh-TW" altLang="en-US" b="1" dirty="0" smtClean="0"/>
              <a:t>因為</a:t>
            </a:r>
            <a:r>
              <a:rPr lang="zh-TW" altLang="en-US" b="1" dirty="0" smtClean="0">
                <a:solidFill>
                  <a:srgbClr val="FF3300"/>
                </a:solidFill>
              </a:rPr>
              <a:t>我們是</a:t>
            </a:r>
            <a:r>
              <a:rPr lang="zh-TW" altLang="en-US" b="1" dirty="0" smtClean="0">
                <a:solidFill>
                  <a:srgbClr val="FF0000"/>
                </a:solidFill>
              </a:rPr>
              <a:t>與神同工</a:t>
            </a:r>
            <a:r>
              <a:rPr lang="zh-TW" altLang="en-US" b="1" dirty="0" smtClean="0"/>
              <a:t>的；你們是</a:t>
            </a:r>
            <a:r>
              <a:rPr lang="zh-TW" altLang="en-US" b="1" dirty="0" smtClean="0">
                <a:solidFill>
                  <a:srgbClr val="FF0000"/>
                </a:solidFill>
              </a:rPr>
              <a:t>神所耕種的田地，所建造的房屋</a:t>
            </a:r>
            <a:r>
              <a:rPr lang="zh-TW" altLang="en-US" b="1" dirty="0" smtClean="0"/>
              <a:t>。</a:t>
            </a:r>
            <a:r>
              <a:rPr lang="zh-TW" altLang="en-US" dirty="0" smtClean="0"/>
              <a:t>」這裡，保羅直接揭示，「我們與神同工」，是上帝建造的田地和房屋！因此，</a:t>
            </a:r>
            <a:r>
              <a:rPr lang="zh-TW" altLang="en-US" b="1" dirty="0" smtClean="0">
                <a:solidFill>
                  <a:srgbClr val="FF3300"/>
                </a:solidFill>
              </a:rPr>
              <a:t>解決功績主義的第一刀劃過去，先割掉「唯我」的功績概念，是上帝「與我同工」，沒有上帝的同工，不能成氣候！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■割掉唯我，上帝才能同工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強調人的尺度、強調自我，都會陷入「唯我」主義裡，</a:t>
            </a:r>
            <a:r>
              <a:rPr lang="zh-TW" altLang="en-US" b="1" dirty="0" smtClean="0">
                <a:solidFill>
                  <a:srgbClr val="FF3300"/>
                </a:solidFill>
              </a:rPr>
              <a:t>一談「唯我」，神就沒有位置了，即使有也是虛的。</a:t>
            </a:r>
            <a:r>
              <a:rPr lang="zh-TW" altLang="en-US" dirty="0" smtClean="0"/>
              <a:t>因此，在唯我大蠹下，人的功績會大於神的恩典，人的努力會成為信仰的王道，這樣，即使信神，也是錯誤的信仰，不是基督教的真理！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■唯我文化讓神沒有位置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dirty="0" smtClean="0"/>
              <a:t>因此，在希羅文化下，哥林多教會也面臨多數教會的處境，信仰都是向人的尺度傾斜，人的功績大於神的恩典，所有努力都是「唯我」創造，不是「與神同工」創造出來的。</a:t>
            </a:r>
            <a:r>
              <a:rPr lang="zh-TW" altLang="en-US" sz="3500" b="1" dirty="0" smtClean="0">
                <a:solidFill>
                  <a:srgbClr val="FF3300"/>
                </a:solidFill>
              </a:rPr>
              <a:t>在這樣的文化氛圍下，保羅提出了所有事件，都是「與神同工」創造出來的，是上帝的恩典，在恩典中，人是上帝創造出來的田地、房屋！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smtClean="0">
                <a:solidFill>
                  <a:srgbClr val="0000FF"/>
                </a:solidFill>
              </a:rPr>
              <a:t>■恩典與成就都是與神同工創造出來的！</a:t>
            </a:r>
            <a:endParaRPr lang="zh-TW" altLang="en-US" sz="35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263691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、照神所給恩典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83671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 smtClean="0"/>
              <a:t>10.</a:t>
            </a:r>
            <a:r>
              <a:rPr lang="zh-TW" altLang="en-US" sz="4800" b="1" dirty="0" smtClean="0"/>
              <a:t>我</a:t>
            </a:r>
            <a:r>
              <a:rPr lang="zh-TW" altLang="en-US" sz="4800" b="1" dirty="0" smtClean="0">
                <a:solidFill>
                  <a:srgbClr val="FF3300"/>
                </a:solidFill>
              </a:rPr>
              <a:t>照神所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給我的恩</a:t>
            </a:r>
            <a:r>
              <a:rPr lang="zh-TW" altLang="en-US" sz="4800" b="1" dirty="0" smtClean="0"/>
              <a:t>，好像一個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聰明的工頭</a:t>
            </a:r>
            <a:r>
              <a:rPr lang="zh-TW" altLang="en-US" sz="4800" b="1" dirty="0" smtClean="0"/>
              <a:t>，立好了根基，有別人在上面建造；只是各人要謹慎怎樣在上面建造。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620688"/>
            <a:ext cx="82089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b="1" dirty="0" smtClean="0"/>
              <a:t>9.</a:t>
            </a:r>
            <a:r>
              <a:rPr lang="zh-TW" altLang="en-US" sz="4500" b="1" dirty="0" smtClean="0"/>
              <a:t>因為我們是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與神同工</a:t>
            </a:r>
            <a:r>
              <a:rPr lang="zh-TW" altLang="en-US" sz="4500" b="1" dirty="0" smtClean="0"/>
              <a:t>的；你們是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神所耕種的田地，所建造的房屋</a:t>
            </a:r>
            <a:r>
              <a:rPr lang="zh-TW" altLang="en-US" sz="4500" b="1" dirty="0" smtClean="0"/>
              <a:t>。</a:t>
            </a:r>
            <a:endParaRPr lang="en-US" altLang="zh-TW" sz="4500" b="1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上面提到保羅特別提到「與神同工」，就是要掃除希羅文化在哥林多教會所帶來的功績主義，把榮耀歸給上帝。</a:t>
            </a:r>
            <a:r>
              <a:rPr lang="zh-TW" altLang="en-US" b="1" dirty="0" smtClean="0">
                <a:solidFill>
                  <a:srgbClr val="FF3300"/>
                </a:solidFill>
              </a:rPr>
              <a:t>而「與神同工」最重要的是來自神的恩典，也就是成事主要在神的同工，是神的恩典讓事情成就，不是人的努力，杜絕向人傾斜的餘毒！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■與神同工在於神的恩典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然而，「恩典」有大有小，人怎樣看待恩典？為什麼你的恩典多，福氣好，出身好，萬事亨通。</a:t>
            </a:r>
            <a:r>
              <a:rPr lang="zh-TW" altLang="en-US" b="1" dirty="0" smtClean="0">
                <a:solidFill>
                  <a:srgbClr val="FF3300"/>
                </a:solidFill>
              </a:rPr>
              <a:t>但我就是百事不順，出身差，福氣不好，同樣享受神的恩典，為什麼差這樣多？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■怎樣看待恩典？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「我憑著所</a:t>
            </a:r>
            <a:r>
              <a:rPr lang="zh-TW" altLang="en-US" b="1" dirty="0" smtClean="0">
                <a:solidFill>
                  <a:srgbClr val="FF3300"/>
                </a:solidFill>
              </a:rPr>
              <a:t>賜我的恩</a:t>
            </a:r>
            <a:r>
              <a:rPr lang="zh-TW" altLang="en-US" dirty="0" smtClean="0"/>
              <a:t>對你們各人說：不要看自己</a:t>
            </a:r>
            <a:r>
              <a:rPr lang="zh-TW" altLang="en-US" b="1" dirty="0" smtClean="0">
                <a:solidFill>
                  <a:srgbClr val="FF3300"/>
                </a:solidFill>
              </a:rPr>
              <a:t>過於所當看</a:t>
            </a:r>
            <a:r>
              <a:rPr lang="zh-TW" altLang="en-US" dirty="0" smtClean="0"/>
              <a:t>的，要</a:t>
            </a:r>
            <a:r>
              <a:rPr lang="zh-TW" altLang="en-US" b="1" dirty="0" smtClean="0">
                <a:solidFill>
                  <a:srgbClr val="FF3300"/>
                </a:solidFill>
              </a:rPr>
              <a:t>照著神所分給各人信心的大小</a:t>
            </a:r>
            <a:r>
              <a:rPr lang="zh-TW" altLang="en-US" dirty="0" smtClean="0"/>
              <a:t>，看得</a:t>
            </a:r>
            <a:r>
              <a:rPr lang="zh-TW" altLang="en-US" b="1" dirty="0" smtClean="0">
                <a:solidFill>
                  <a:srgbClr val="FF3300"/>
                </a:solidFill>
              </a:rPr>
              <a:t>合乎中道</a:t>
            </a:r>
            <a:r>
              <a:rPr lang="zh-TW" altLang="en-US" dirty="0" smtClean="0"/>
              <a:t>。 」羅馬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：</a:t>
            </a:r>
            <a:r>
              <a:rPr lang="en-US" altLang="zh-TW" dirty="0" smtClean="0"/>
              <a:t>3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■合乎中道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恩典有大有小，怎麼看待才「合乎中道」？保羅說，要「</a:t>
            </a:r>
            <a:r>
              <a:rPr lang="zh-TW" altLang="en-US" b="1" dirty="0" smtClean="0">
                <a:solidFill>
                  <a:srgbClr val="FF3300"/>
                </a:solidFill>
              </a:rPr>
              <a:t>照著神所分給各人信心的大小</a:t>
            </a:r>
            <a:r>
              <a:rPr lang="zh-TW" altLang="en-US" dirty="0" smtClean="0"/>
              <a:t>」，這裡衍生一個要把恩典看的合乎中道，</a:t>
            </a:r>
            <a:r>
              <a:rPr lang="zh-TW" altLang="en-US" b="1" dirty="0" smtClean="0">
                <a:solidFill>
                  <a:srgbClr val="FF3300"/>
                </a:solidFill>
              </a:rPr>
              <a:t>要先對於「信心」有一個瞭解，必須先把「信心」的問題釐清楚</a:t>
            </a:r>
            <a:r>
              <a:rPr lang="zh-TW" altLang="en-US" dirty="0" smtClean="0"/>
              <a:t>，清楚後才能談合合乎中道的信心。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■神的恩典要先談神的信心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8. </a:t>
            </a:r>
            <a:r>
              <a:rPr lang="zh-TW" altLang="en-US" dirty="0" smtClean="0"/>
              <a:t>你們</a:t>
            </a:r>
            <a:r>
              <a:rPr lang="zh-TW" altLang="en-US" b="1" dirty="0" smtClean="0">
                <a:solidFill>
                  <a:srgbClr val="FF3300"/>
                </a:solidFill>
              </a:rPr>
              <a:t>得救是本乎恩</a:t>
            </a:r>
            <a:r>
              <a:rPr lang="zh-TW" altLang="en-US" dirty="0" smtClean="0"/>
              <a:t>，也因著信；</a:t>
            </a:r>
            <a:r>
              <a:rPr lang="zh-TW" altLang="en-US" b="1" dirty="0" smtClean="0">
                <a:solidFill>
                  <a:srgbClr val="FF3300"/>
                </a:solidFill>
              </a:rPr>
              <a:t>這並不是出於自己，乃是神所賜的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9. </a:t>
            </a:r>
            <a:r>
              <a:rPr lang="zh-TW" altLang="en-US" b="1" dirty="0" smtClean="0">
                <a:solidFill>
                  <a:srgbClr val="FF3300"/>
                </a:solidFill>
              </a:rPr>
              <a:t>也不是出於行為</a:t>
            </a:r>
            <a:r>
              <a:rPr lang="zh-TW" altLang="en-US" dirty="0" smtClean="0"/>
              <a:t>，免得有人自誇。以弗所</a:t>
            </a:r>
            <a:r>
              <a:rPr lang="en-US" altLang="zh-TW" dirty="0" smtClean="0"/>
              <a:t>2</a:t>
            </a:r>
            <a:r>
              <a:rPr lang="zh-TW" altLang="en-US" dirty="0" smtClean="0"/>
              <a:t>：</a:t>
            </a:r>
            <a:r>
              <a:rPr lang="en-US" altLang="zh-TW" dirty="0" smtClean="0"/>
              <a:t>8</a:t>
            </a:r>
            <a:r>
              <a:rPr lang="zh-TW" altLang="en-US" dirty="0" smtClean="0"/>
              <a:t>～</a:t>
            </a:r>
            <a:r>
              <a:rPr lang="en-US" altLang="zh-TW" dirty="0" smtClean="0"/>
              <a:t>9</a:t>
            </a:r>
            <a:endParaRPr lang="zh-TW" altLang="en-US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■信心來自上帝，非自我感覺良好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信心就像買了憑據、保險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916832"/>
            <a:ext cx="813625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因為他已經定了日子，要藉著他所設立的人按公義審判天下，並且叫他從死裡復活，給萬人作可信的</a:t>
            </a:r>
            <a:r>
              <a:rPr lang="zh-TW" altLang="en-US" dirty="0" smtClean="0">
                <a:solidFill>
                  <a:srgbClr val="FF0000"/>
                </a:solidFill>
              </a:rPr>
              <a:t>憑據（</a:t>
            </a:r>
            <a:r>
              <a:rPr lang="en-US" altLang="zh-TW" dirty="0" smtClean="0">
                <a:solidFill>
                  <a:srgbClr val="FF0000"/>
                </a:solidFill>
              </a:rPr>
              <a:t>assurance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el-GR" altLang="zh-TW" dirty="0" smtClean="0">
                <a:solidFill>
                  <a:srgbClr val="FF0000"/>
                </a:solidFill>
              </a:rPr>
              <a:t> </a:t>
            </a:r>
            <a:r>
              <a:rPr lang="el-GR" altLang="zh-TW" dirty="0" smtClean="0"/>
              <a:t>πίστις</a:t>
            </a:r>
            <a:r>
              <a:rPr lang="zh-TW" altLang="en-US" dirty="0" smtClean="0"/>
              <a:t>，</a:t>
            </a:r>
            <a:r>
              <a:rPr lang="en-US" altLang="zh-TW" i="1" dirty="0" err="1" smtClean="0"/>
              <a:t>pistis</a:t>
            </a:r>
            <a:r>
              <a:rPr lang="en-US" altLang="zh-TW" i="1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）</a:t>
            </a:r>
            <a:r>
              <a:rPr lang="zh-TW" altLang="en-US" b="0" dirty="0" smtClean="0"/>
              <a:t>。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------</a:t>
            </a:r>
            <a:r>
              <a:rPr lang="zh-TW" altLang="en-US" sz="3000" b="0" dirty="0" smtClean="0">
                <a:latin typeface="Verdana" pitchFamily="34" charset="0"/>
              </a:rPr>
              <a:t> 使徒</a:t>
            </a:r>
            <a:r>
              <a:rPr lang="en-US" altLang="zh-TW" sz="3000" b="0" dirty="0" smtClean="0">
                <a:latin typeface="Verdana" pitchFamily="34" charset="0"/>
              </a:rPr>
              <a:t>17</a:t>
            </a:r>
            <a:r>
              <a:rPr lang="zh-TW" altLang="en-US" sz="3000" b="0" dirty="0" smtClean="0">
                <a:latin typeface="Verdana" pitchFamily="34" charset="0"/>
              </a:rPr>
              <a:t>：</a:t>
            </a:r>
            <a:r>
              <a:rPr lang="en-US" altLang="zh-TW" sz="3000" b="0" dirty="0" smtClean="0">
                <a:latin typeface="Verdana" pitchFamily="34" charset="0"/>
              </a:rPr>
              <a:t>31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67544" y="260648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信心要有「</a:t>
            </a:r>
            <a:r>
              <a:rPr lang="zh-TW" altLang="en-US" dirty="0" smtClean="0">
                <a:solidFill>
                  <a:srgbClr val="FF3300"/>
                </a:solidFill>
                <a:latin typeface="Verdana" pitchFamily="34" charset="0"/>
              </a:rPr>
              <a:t>客觀的憑據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」來證明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467544" y="1199649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000" b="0" dirty="0" smtClean="0"/>
              <a:t>NIV</a:t>
            </a:r>
            <a:r>
              <a:rPr lang="zh-TW" altLang="en-US" sz="3000" b="0" dirty="0" smtClean="0"/>
              <a:t>和</a:t>
            </a:r>
            <a:r>
              <a:rPr lang="en-US" altLang="zh-TW" sz="3000" b="0" dirty="0" smtClean="0"/>
              <a:t>NASB</a:t>
            </a:r>
            <a:r>
              <a:rPr lang="zh-TW" altLang="en-US" sz="3000" b="0" dirty="0" smtClean="0"/>
              <a:t>在翻譯這個</a:t>
            </a:r>
            <a:r>
              <a:rPr lang="el-GR" altLang="zh-TW" sz="3000" dirty="0" smtClean="0">
                <a:solidFill>
                  <a:srgbClr val="FF0000"/>
                </a:solidFill>
              </a:rPr>
              <a:t>πίστις</a:t>
            </a:r>
            <a:r>
              <a:rPr lang="zh-TW" altLang="en-US" sz="3000" b="0" dirty="0" smtClean="0"/>
              <a:t>（信心）時，是用「</a:t>
            </a:r>
            <a:r>
              <a:rPr lang="en-US" altLang="zh-TW" sz="3000" dirty="0" smtClean="0">
                <a:solidFill>
                  <a:srgbClr val="FF0000"/>
                </a:solidFill>
              </a:rPr>
              <a:t>proof</a:t>
            </a:r>
            <a:r>
              <a:rPr lang="zh-TW" altLang="en-US" sz="3000" dirty="0" smtClean="0">
                <a:solidFill>
                  <a:srgbClr val="FF0000"/>
                </a:solidFill>
              </a:rPr>
              <a:t>」（證明）</a:t>
            </a:r>
            <a:r>
              <a:rPr lang="zh-TW" altLang="en-US" sz="3000" b="0" dirty="0" smtClean="0"/>
              <a:t>，中文和合本翻譯為「</a:t>
            </a:r>
            <a:r>
              <a:rPr lang="zh-TW" altLang="en-US" sz="3000" dirty="0" smtClean="0">
                <a:solidFill>
                  <a:srgbClr val="FF3300"/>
                </a:solidFill>
              </a:rPr>
              <a:t>憑據</a:t>
            </a:r>
            <a:r>
              <a:rPr lang="zh-TW" altLang="en-US" sz="3000" b="0" dirty="0" smtClean="0"/>
              <a:t>」。</a:t>
            </a:r>
            <a:r>
              <a:rPr lang="zh-TW" altLang="en-US" sz="3000" dirty="0" smtClean="0">
                <a:solidFill>
                  <a:srgbClr val="FF0000"/>
                </a:solidFill>
              </a:rPr>
              <a:t>「憑據」就是一種「證明」</a:t>
            </a:r>
            <a:r>
              <a:rPr lang="zh-TW" altLang="en-US" sz="3000" b="0" dirty="0" smtClean="0"/>
              <a:t>。你到銀行領錢，必須證明錢是你的，證明錢是你的你必須用存摺、身份證來證明，存摺、身份證都是「</a:t>
            </a:r>
            <a:r>
              <a:rPr lang="zh-TW" altLang="en-US" sz="3000" dirty="0" smtClean="0">
                <a:solidFill>
                  <a:srgbClr val="FF0000"/>
                </a:solidFill>
              </a:rPr>
              <a:t>客觀的憑據</a:t>
            </a:r>
            <a:r>
              <a:rPr lang="zh-TW" altLang="en-US" sz="3000" b="0" dirty="0" smtClean="0"/>
              <a:t>」，</a:t>
            </a:r>
            <a:r>
              <a:rPr lang="zh-TW" altLang="en-US" sz="3000" dirty="0" smtClean="0">
                <a:solidFill>
                  <a:srgbClr val="FF0000"/>
                </a:solidFill>
              </a:rPr>
              <a:t>不是「主觀的感覺」</a:t>
            </a:r>
            <a:r>
              <a:rPr lang="zh-TW" altLang="en-US" sz="3000" b="0" dirty="0" smtClean="0"/>
              <a:t>，你私自製造身份證、存摺就是偽造文書。</a:t>
            </a:r>
            <a:r>
              <a:rPr lang="zh-TW" altLang="en-US" sz="3000" dirty="0" smtClean="0">
                <a:solidFill>
                  <a:srgbClr val="FF3300"/>
                </a:solidFill>
              </a:rPr>
              <a:t>「客觀的憑據」是不可以隨便用自我感覺來製造出來的，即使「感覺」做的很像，還是假的，還是偽造文書。</a:t>
            </a:r>
            <a:r>
              <a:rPr lang="zh-TW" altLang="en-US" dirty="0" smtClean="0">
                <a:solidFill>
                  <a:srgbClr val="0000FF"/>
                </a:solidFill>
              </a:rPr>
              <a:t>你必須有客觀的憑據來驗證信心是對的！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611560" y="692696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b="0" dirty="0" smtClean="0">
                <a:solidFill>
                  <a:srgbClr val="0000FF"/>
                </a:solidFill>
              </a:rPr>
              <a:t>荊棘被火燒著，卻沒有燒燬。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484784"/>
            <a:ext cx="79200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600" b="0" dirty="0" smtClean="0"/>
              <a:t>2</a:t>
            </a:r>
            <a:r>
              <a:rPr lang="zh-TW" altLang="en-US" sz="3600" b="0" dirty="0" smtClean="0"/>
              <a:t>、耶和華的使者從荊棘裡火燄中向摩西顯現。摩西觀看，不料，</a:t>
            </a:r>
            <a:r>
              <a:rPr lang="zh-TW" altLang="en-US" sz="3600" dirty="0" smtClean="0">
                <a:solidFill>
                  <a:srgbClr val="FF0000"/>
                </a:solidFill>
              </a:rPr>
              <a:t>荊棘被火燒著，卻沒有燒燬。（客觀的憑據）</a:t>
            </a:r>
          </a:p>
          <a:p>
            <a:r>
              <a:rPr lang="en-US" altLang="zh-TW" sz="3600" b="0" dirty="0" smtClean="0"/>
              <a:t>3</a:t>
            </a:r>
            <a:r>
              <a:rPr lang="zh-TW" altLang="en-US" sz="3600" b="0" dirty="0" smtClean="0"/>
              <a:t>、摩西說：我要過去看這大異象，這荊棘為何沒有燒壞呢</a:t>
            </a:r>
            <a:r>
              <a:rPr lang="en-US" altLang="zh-TW" sz="3600" b="0" dirty="0" smtClean="0"/>
              <a:t>﹖</a:t>
            </a:r>
          </a:p>
          <a:p>
            <a:r>
              <a:rPr lang="en-US" altLang="zh-TW" sz="3600" b="0" dirty="0" smtClean="0"/>
              <a:t>10</a:t>
            </a:r>
            <a:r>
              <a:rPr lang="zh-TW" altLang="en-US" sz="3600" b="0" dirty="0" smtClean="0"/>
              <a:t>、故此，我要打發你去見法老，使你可以</a:t>
            </a:r>
            <a:r>
              <a:rPr lang="zh-TW" altLang="en-US" sz="3600" dirty="0" smtClean="0">
                <a:solidFill>
                  <a:srgbClr val="FF0000"/>
                </a:solidFill>
              </a:rPr>
              <a:t>將我的百姓以色列人從埃及領出來。</a:t>
            </a:r>
            <a:endParaRPr lang="en-US" altLang="zh-TW" sz="3600" dirty="0">
              <a:solidFill>
                <a:srgbClr val="FF0000"/>
              </a:solidFill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576" y="5661248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------</a:t>
            </a:r>
            <a:r>
              <a:rPr lang="zh-TW" altLang="en-US" sz="3000" b="0" dirty="0" smtClean="0">
                <a:latin typeface="Verdana" pitchFamily="34" charset="0"/>
              </a:rPr>
              <a:t> 出埃及記三章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火燒荊棘是客觀憑據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1700808"/>
            <a:ext cx="7920037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500" b="0" dirty="0" smtClean="0"/>
              <a:t>上帝要摩西領以色列人出埃及，做了一件</a:t>
            </a:r>
            <a:r>
              <a:rPr lang="zh-TW" altLang="en-US" sz="3500" dirty="0" smtClean="0">
                <a:solidFill>
                  <a:srgbClr val="FF3300"/>
                </a:solidFill>
              </a:rPr>
              <a:t>讓摩西看見</a:t>
            </a:r>
            <a:r>
              <a:rPr lang="zh-TW" altLang="en-US" sz="3500" b="0" dirty="0" smtClean="0"/>
              <a:t>的事情：「荊棘被火燒著，卻沒有燒燬」</a:t>
            </a:r>
            <a:r>
              <a:rPr lang="zh-TW" altLang="en-US" sz="3500" b="0" dirty="0" smtClean="0">
                <a:solidFill>
                  <a:srgbClr val="FF0000"/>
                </a:solidFill>
              </a:rPr>
              <a:t>，</a:t>
            </a:r>
            <a:r>
              <a:rPr lang="zh-TW" altLang="en-US" sz="3500" dirty="0" smtClean="0">
                <a:solidFill>
                  <a:srgbClr val="FF0000"/>
                </a:solidFill>
              </a:rPr>
              <a:t>「荊棘被火燒著沒有燒燬」就是一種「客觀的憑據」、「一種證明」</a:t>
            </a:r>
            <a:r>
              <a:rPr lang="zh-TW" altLang="en-US" sz="3500" b="0" dirty="0" smtClean="0">
                <a:solidFill>
                  <a:srgbClr val="FF0000"/>
                </a:solidFill>
              </a:rPr>
              <a:t>，</a:t>
            </a:r>
            <a:r>
              <a:rPr lang="zh-TW" altLang="en-US" sz="3500" b="0" dirty="0" smtClean="0"/>
              <a:t>這絕對不是摩西自己創造或感覺的東西，</a:t>
            </a:r>
            <a:r>
              <a:rPr lang="zh-TW" altLang="en-US" sz="3500" dirty="0" smtClean="0">
                <a:solidFill>
                  <a:srgbClr val="FF3300"/>
                </a:solidFill>
              </a:rPr>
              <a:t>是一件可以被檢驗的客觀事實。摩西看了信了，就大膽去做了。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552" y="404664"/>
            <a:ext cx="799306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500" dirty="0" smtClean="0">
                <a:solidFill>
                  <a:srgbClr val="0000FF"/>
                </a:solidFill>
                <a:latin typeface="Verdana" pitchFamily="34" charset="0"/>
              </a:rPr>
              <a:t>■ 「</a:t>
            </a:r>
            <a:r>
              <a:rPr lang="zh-TW" altLang="en-US" sz="3500" dirty="0" smtClean="0">
                <a:solidFill>
                  <a:srgbClr val="0000FF"/>
                </a:solidFill>
              </a:rPr>
              <a:t>羊毛擰出滿盆露水」是客觀憑據</a:t>
            </a:r>
            <a:endParaRPr lang="zh-TW" altLang="en-US" sz="350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539552" y="1268760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0" dirty="0" smtClean="0"/>
              <a:t>36</a:t>
            </a:r>
            <a:r>
              <a:rPr lang="zh-TW" altLang="en-US" sz="2800" b="0" dirty="0" smtClean="0"/>
              <a:t>、基甸對神說：你若果照著所說的話，藉我手拯救以色列人。</a:t>
            </a:r>
            <a:endParaRPr lang="en-US" altLang="zh-TW" sz="2800" b="0" dirty="0" smtClean="0"/>
          </a:p>
          <a:p>
            <a:r>
              <a:rPr lang="en-US" altLang="zh-TW" sz="2800" b="0" dirty="0" smtClean="0"/>
              <a:t>37</a:t>
            </a:r>
            <a:r>
              <a:rPr lang="zh-TW" altLang="en-US" sz="2800" b="0" dirty="0" smtClean="0"/>
              <a:t>、我就把一團羊毛放在禾場上：若單是羊毛上有 露水，別的地 方都是乾的，我就知道你必照著所說 的話，藉我手拯救以色列人。</a:t>
            </a:r>
          </a:p>
          <a:p>
            <a:r>
              <a:rPr lang="en-US" altLang="zh-TW" sz="2800" b="0" dirty="0" smtClean="0"/>
              <a:t>38</a:t>
            </a:r>
            <a:r>
              <a:rPr lang="zh-TW" altLang="en-US" sz="2800" b="0" dirty="0" smtClean="0"/>
              <a:t>、次日早晨基甸起來，</a:t>
            </a:r>
            <a:r>
              <a:rPr lang="zh-TW" altLang="en-US" sz="2800" dirty="0" smtClean="0">
                <a:solidFill>
                  <a:srgbClr val="FF3300"/>
                </a:solidFill>
              </a:rPr>
              <a:t>見果然是這樣；將羊毛擠一擠，從羊毛中擰出滿盆的露水來。（客觀的憑據）</a:t>
            </a:r>
          </a:p>
          <a:p>
            <a:r>
              <a:rPr lang="en-US" altLang="zh-TW" sz="2800" b="0" dirty="0" smtClean="0"/>
              <a:t>39</a:t>
            </a:r>
            <a:r>
              <a:rPr lang="zh-TW" altLang="en-US" sz="2800" b="0" dirty="0" smtClean="0"/>
              <a:t>、基甸又對神說：求你不要向我發怒，我再說這一次：</a:t>
            </a:r>
            <a:r>
              <a:rPr lang="zh-TW" altLang="en-US" sz="2800" dirty="0" smtClean="0">
                <a:solidFill>
                  <a:srgbClr val="FF3300"/>
                </a:solidFill>
              </a:rPr>
              <a:t>讓我將羊毛再試一次</a:t>
            </a:r>
            <a:r>
              <a:rPr lang="zh-TW" altLang="en-US" sz="2800" b="0" dirty="0" smtClean="0"/>
              <a:t>。但願羊毛是乾的，別的地方都有露水。</a:t>
            </a:r>
            <a:endParaRPr lang="zh-TW" altLang="en-US" sz="2800" b="0" dirty="0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576" y="5877272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------</a:t>
            </a:r>
            <a:r>
              <a:rPr lang="zh-TW" altLang="en-US" sz="3000" b="0" dirty="0" smtClean="0">
                <a:latin typeface="Verdana" pitchFamily="34" charset="0"/>
              </a:rPr>
              <a:t> 士師記六章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83671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 smtClean="0"/>
              <a:t>10.</a:t>
            </a:r>
            <a:r>
              <a:rPr lang="zh-TW" altLang="en-US" sz="4800" b="1" dirty="0" smtClean="0"/>
              <a:t>我</a:t>
            </a:r>
            <a:r>
              <a:rPr lang="zh-TW" altLang="en-US" sz="4800" b="1" dirty="0" smtClean="0">
                <a:solidFill>
                  <a:srgbClr val="FF3300"/>
                </a:solidFill>
              </a:rPr>
              <a:t>照神所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給我的恩</a:t>
            </a:r>
            <a:r>
              <a:rPr lang="zh-TW" altLang="en-US" sz="4800" b="1" dirty="0" smtClean="0"/>
              <a:t>，好像一個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聰明的工頭</a:t>
            </a:r>
            <a:r>
              <a:rPr lang="zh-TW" altLang="en-US" sz="4800" b="1" dirty="0" smtClean="0"/>
              <a:t>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立好了根基</a:t>
            </a:r>
            <a:r>
              <a:rPr lang="zh-TW" altLang="en-US" sz="4800" b="1" dirty="0" smtClean="0"/>
              <a:t>，有別人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在上面建造</a:t>
            </a:r>
            <a:r>
              <a:rPr lang="zh-TW" altLang="en-US" sz="4800" b="1" dirty="0" smtClean="0"/>
              <a:t>；只是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各人要謹慎怎樣在上面建造</a:t>
            </a:r>
            <a:r>
              <a:rPr lang="zh-TW" altLang="en-US" sz="4800" b="1" dirty="0" smtClean="0"/>
              <a:t>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552" y="620688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保羅眼瞎了！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83568" y="1556792"/>
            <a:ext cx="79200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0" dirty="0" smtClean="0"/>
              <a:t>7</a:t>
            </a:r>
            <a:r>
              <a:rPr lang="zh-TW" altLang="en-US" b="0" dirty="0" smtClean="0"/>
              <a:t>、同行的人站在那裡，說不出話來，聽見聲音，卻看不見人。</a:t>
            </a:r>
          </a:p>
          <a:p>
            <a:r>
              <a:rPr lang="en-US" altLang="zh-TW" b="0" dirty="0" smtClean="0"/>
              <a:t>8</a:t>
            </a:r>
            <a:r>
              <a:rPr lang="zh-TW" altLang="en-US" b="0" dirty="0" smtClean="0"/>
              <a:t>、掃羅從地上起來，睜開眼睛，</a:t>
            </a:r>
            <a:r>
              <a:rPr lang="zh-TW" altLang="en-US" dirty="0" smtClean="0">
                <a:solidFill>
                  <a:srgbClr val="FF3300"/>
                </a:solidFill>
              </a:rPr>
              <a:t>竟不能看見什麼。有人拉他的手，領他進了大馬色。（客觀的憑據）</a:t>
            </a:r>
          </a:p>
          <a:p>
            <a:r>
              <a:rPr lang="en-US" altLang="zh-TW" b="0" dirty="0" smtClean="0"/>
              <a:t>9</a:t>
            </a:r>
            <a:r>
              <a:rPr lang="zh-TW" altLang="en-US" b="0" dirty="0" smtClean="0"/>
              <a:t>、</a:t>
            </a:r>
            <a:r>
              <a:rPr lang="zh-TW" altLang="en-US" dirty="0" smtClean="0">
                <a:solidFill>
                  <a:srgbClr val="FF3300"/>
                </a:solidFill>
              </a:rPr>
              <a:t>三日不能看見，也不吃也不喝</a:t>
            </a:r>
            <a:r>
              <a:rPr lang="zh-TW" altLang="en-US" b="0" dirty="0" smtClean="0"/>
              <a:t>。</a:t>
            </a:r>
            <a:endParaRPr lang="zh-TW" altLang="en-US" b="0" dirty="0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755650" y="5516563"/>
            <a:ext cx="77041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------</a:t>
            </a:r>
            <a:r>
              <a:rPr lang="zh-TW" altLang="en-US" sz="3000" b="0" dirty="0" smtClean="0">
                <a:latin typeface="Verdana" pitchFamily="34" charset="0"/>
              </a:rPr>
              <a:t> </a:t>
            </a:r>
            <a:r>
              <a:rPr lang="zh-TW" altLang="en-US" sz="3200" b="0" dirty="0" smtClean="0"/>
              <a:t>使徒行傳九章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552" y="692696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■ 客觀的事件會讓人看見、瞭解  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539552" y="1844824"/>
            <a:ext cx="80648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上帝要呼召一個人去完成某事，</a:t>
            </a:r>
            <a:r>
              <a:rPr lang="zh-TW" altLang="en-US" dirty="0" smtClean="0">
                <a:solidFill>
                  <a:srgbClr val="FF3300"/>
                </a:solidFill>
              </a:rPr>
              <a:t>聖經的作法是會給一個「客觀的憑據」</a:t>
            </a:r>
            <a:r>
              <a:rPr lang="zh-TW" altLang="en-US" b="0" dirty="0" smtClean="0"/>
              <a:t>，這個憑據不是用自我感覺方式來判斷，</a:t>
            </a:r>
            <a:r>
              <a:rPr lang="zh-TW" altLang="en-US" dirty="0" smtClean="0">
                <a:solidFill>
                  <a:srgbClr val="FF3300"/>
                </a:solidFill>
              </a:rPr>
              <a:t>而是透過客觀的事件和明證（</a:t>
            </a:r>
            <a:r>
              <a:rPr lang="en-US" altLang="zh-TW" dirty="0" smtClean="0">
                <a:solidFill>
                  <a:srgbClr val="FF3300"/>
                </a:solidFill>
              </a:rPr>
              <a:t>proof</a:t>
            </a:r>
            <a:r>
              <a:rPr lang="zh-TW" altLang="en-US" dirty="0" smtClean="0">
                <a:solidFill>
                  <a:srgbClr val="FF3300"/>
                </a:solidFill>
              </a:rPr>
              <a:t>）來讓當事人看見、瞭解</a:t>
            </a:r>
            <a:r>
              <a:rPr lang="zh-TW" altLang="en-US" b="0" dirty="0" smtClean="0"/>
              <a:t>，摩西、基甸、保羅都是如此。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539750" y="765175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solidFill>
                  <a:srgbClr val="0000FF"/>
                </a:solidFill>
                <a:latin typeface="Verdana" pitchFamily="34" charset="0"/>
              </a:rPr>
              <a:t>■ </a:t>
            </a:r>
            <a:r>
              <a:rPr lang="zh-TW" altLang="en-US" dirty="0" smtClean="0">
                <a:solidFill>
                  <a:srgbClr val="0000FF"/>
                </a:solidFill>
                <a:latin typeface="Verdana" pitchFamily="34" charset="0"/>
              </a:rPr>
              <a:t>信心要有明證可以檢驗</a:t>
            </a:r>
            <a:endParaRPr lang="zh-TW" altLang="en-US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560" y="1844824"/>
            <a:ext cx="79200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0" dirty="0" smtClean="0"/>
              <a:t>因此，信心是</a:t>
            </a:r>
            <a:r>
              <a:rPr lang="zh-TW" altLang="en-US" dirty="0" smtClean="0">
                <a:solidFill>
                  <a:srgbClr val="FF3300"/>
                </a:solidFill>
              </a:rPr>
              <a:t>客觀的憑據</a:t>
            </a:r>
            <a:r>
              <a:rPr lang="zh-TW" altLang="en-US" b="0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是可以被證明的，是有明證可以檢驗的</a:t>
            </a:r>
            <a:r>
              <a:rPr lang="zh-TW" altLang="en-US" b="0" dirty="0" smtClean="0"/>
              <a:t>。你不可以太過「</a:t>
            </a:r>
            <a:r>
              <a:rPr lang="zh-TW" altLang="en-US" dirty="0" smtClean="0">
                <a:solidFill>
                  <a:srgbClr val="FF0000"/>
                </a:solidFill>
              </a:rPr>
              <a:t>唯心論</a:t>
            </a:r>
            <a:r>
              <a:rPr lang="zh-TW" altLang="en-US" b="0" dirty="0" smtClean="0"/>
              <a:t>」，一切都憑個人的感覺，或者太過「</a:t>
            </a:r>
            <a:r>
              <a:rPr lang="zh-TW" altLang="en-US" dirty="0" smtClean="0">
                <a:solidFill>
                  <a:srgbClr val="FF0000"/>
                </a:solidFill>
              </a:rPr>
              <a:t>自我感覺良好</a:t>
            </a:r>
            <a:r>
              <a:rPr lang="zh-TW" altLang="en-US" b="0" dirty="0" smtClean="0"/>
              <a:t>」變得</a:t>
            </a:r>
            <a:r>
              <a:rPr lang="zh-TW" altLang="en-US" dirty="0" smtClean="0">
                <a:solidFill>
                  <a:srgbClr val="FF0000"/>
                </a:solidFill>
              </a:rPr>
              <a:t>非常獨斷</a:t>
            </a:r>
            <a:r>
              <a:rPr lang="zh-TW" altLang="en-US" b="0" dirty="0" smtClean="0"/>
              <a:t>，這樣的信心不符合</a:t>
            </a:r>
            <a:r>
              <a:rPr lang="zh-TW" altLang="en-US" dirty="0" smtClean="0">
                <a:solidFill>
                  <a:srgbClr val="FF3300"/>
                </a:solidFill>
              </a:rPr>
              <a:t>聖經的真理法則</a:t>
            </a:r>
            <a:r>
              <a:rPr lang="zh-TW" altLang="en-US" b="0" dirty="0" smtClean="0"/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從上面兩點，可以看出，保羅說要人「</a:t>
            </a:r>
            <a:r>
              <a:rPr lang="zh-TW" altLang="en-US" b="1" dirty="0" smtClean="0">
                <a:solidFill>
                  <a:srgbClr val="FF3300"/>
                </a:solidFill>
              </a:rPr>
              <a:t>照神所</a:t>
            </a:r>
            <a:r>
              <a:rPr lang="zh-TW" altLang="en-US" b="1" dirty="0" smtClean="0">
                <a:solidFill>
                  <a:srgbClr val="FF0000"/>
                </a:solidFill>
              </a:rPr>
              <a:t>給我的恩</a:t>
            </a:r>
            <a:r>
              <a:rPr lang="zh-TW" altLang="en-US" dirty="0" smtClean="0"/>
              <a:t>」的前提，就是要先瞭解信心不是自己的，</a:t>
            </a:r>
            <a:r>
              <a:rPr lang="zh-TW" altLang="en-US" b="1" dirty="0" smtClean="0">
                <a:solidFill>
                  <a:srgbClr val="FF3300"/>
                </a:solidFill>
              </a:rPr>
              <a:t>不要太過擴張自己的能力、意識。信心要有客觀的憑據，不要太唯心論，自以為是。</a:t>
            </a:r>
            <a:r>
              <a:rPr lang="zh-TW" altLang="en-US" dirty="0" smtClean="0"/>
              <a:t>在這兩個原則下，一個人才能看透上帝在自己生命裡的恩典，用感恩的心去面對一切，不會憤憤然面對比較！</a:t>
            </a:r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 smtClean="0">
                <a:solidFill>
                  <a:srgbClr val="0000FF"/>
                </a:solidFill>
              </a:rPr>
              <a:t>■安於神給的信心，才能安然面對比較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2780928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、建造在真理上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83671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 smtClean="0"/>
              <a:t>10.</a:t>
            </a:r>
            <a:r>
              <a:rPr lang="zh-TW" altLang="en-US" sz="4800" b="1" dirty="0" smtClean="0"/>
              <a:t>我照神所給我的恩，好像一個聰明的工頭，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立好了根基</a:t>
            </a:r>
            <a:r>
              <a:rPr lang="zh-TW" altLang="en-US" sz="4800" b="1" dirty="0" smtClean="0"/>
              <a:t>，有別人在上面建造；只是各人要謹慎怎樣在上面建造。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保羅說好工頭要能「立好了根基」！而這根基是什麼？「</a:t>
            </a:r>
            <a:r>
              <a:rPr lang="zh-TW" altLang="en-US" b="1" dirty="0" smtClean="0"/>
              <a:t>因為那已經</a:t>
            </a:r>
            <a:r>
              <a:rPr lang="zh-TW" altLang="en-US" b="1" dirty="0" smtClean="0">
                <a:solidFill>
                  <a:srgbClr val="FF0000"/>
                </a:solidFill>
              </a:rPr>
              <a:t>立好的根基就是耶穌基督</a:t>
            </a:r>
            <a:r>
              <a:rPr lang="zh-TW" altLang="en-US" b="1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此外沒有人能立別的根基</a:t>
            </a:r>
            <a:r>
              <a:rPr lang="zh-TW" altLang="en-US" b="1" dirty="0" smtClean="0"/>
              <a:t>。</a:t>
            </a:r>
            <a:r>
              <a:rPr lang="zh-TW" altLang="en-US" dirty="0" smtClean="0"/>
              <a:t>」（</a:t>
            </a:r>
            <a:r>
              <a:rPr lang="en-US" altLang="zh-TW" dirty="0" smtClean="0"/>
              <a:t>11</a:t>
            </a:r>
            <a:r>
              <a:rPr lang="zh-TW" altLang="en-US" dirty="0" smtClean="0"/>
              <a:t>），好工頭要以基督耶穌的教導為真理的依據，除此外，「</a:t>
            </a:r>
            <a:r>
              <a:rPr lang="zh-TW" altLang="en-US" b="1" dirty="0" smtClean="0">
                <a:solidFill>
                  <a:srgbClr val="FF0000"/>
                </a:solidFill>
              </a:rPr>
              <a:t>此外沒有人能立別的根基</a:t>
            </a:r>
            <a:r>
              <a:rPr lang="zh-TW" altLang="en-US" dirty="0" smtClean="0"/>
              <a:t>」！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■根基就是基督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750" y="836613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保羅：聖經來自上帝的默示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755576" y="1772816"/>
            <a:ext cx="74882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4800" b="0" dirty="0" smtClean="0">
                <a:latin typeface="Verdana" pitchFamily="34" charset="0"/>
              </a:rPr>
              <a:t>聖經</a:t>
            </a:r>
            <a:r>
              <a:rPr lang="zh-TW" altLang="en-US" sz="4800" dirty="0" smtClean="0">
                <a:solidFill>
                  <a:srgbClr val="FF0000"/>
                </a:solidFill>
                <a:latin typeface="Verdana" pitchFamily="34" charset="0"/>
              </a:rPr>
              <a:t>都是神所「默示」的</a:t>
            </a:r>
            <a:r>
              <a:rPr lang="zh-TW" altLang="en-US" sz="4800" b="0" dirty="0" smtClean="0">
                <a:latin typeface="Verdana" pitchFamily="34" charset="0"/>
              </a:rPr>
              <a:t>，於教訓、督責、使人歸正、教導人學義都是有益的，叫屬神的人得以完全，預備行各樣的善事。</a:t>
            </a:r>
            <a:endParaRPr lang="zh-TW" altLang="en-US" sz="4800" b="0" dirty="0">
              <a:latin typeface="標楷體" pitchFamily="65" charset="-12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55650" y="5734050"/>
            <a:ext cx="7704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>
                <a:latin typeface="Verdana" pitchFamily="34" charset="0"/>
              </a:rPr>
              <a:t>------  </a:t>
            </a:r>
            <a:r>
              <a:rPr lang="zh-TW" altLang="en-US" sz="3000" b="0">
                <a:latin typeface="Verdana" pitchFamily="34" charset="0"/>
              </a:rPr>
              <a:t>提後</a:t>
            </a:r>
            <a:r>
              <a:rPr lang="en-US" altLang="zh-TW" sz="3000" b="0">
                <a:latin typeface="Verdana" pitchFamily="34" charset="0"/>
              </a:rPr>
              <a:t>3</a:t>
            </a:r>
            <a:r>
              <a:rPr lang="zh-TW" altLang="en-US" sz="3000" b="0">
                <a:latin typeface="Verdana" pitchFamily="34" charset="0"/>
              </a:rPr>
              <a:t>：</a:t>
            </a:r>
            <a:r>
              <a:rPr lang="en-US" altLang="zh-TW" sz="3000" b="0">
                <a:latin typeface="Verdana" pitchFamily="34" charset="0"/>
              </a:rPr>
              <a:t>16-17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67544" y="836712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道路亨通，凡事順利 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44" y="177281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solidFill>
                  <a:srgbClr val="FF3300"/>
                </a:solidFill>
              </a:rPr>
              <a:t>這律法書不可離開你的口</a:t>
            </a:r>
            <a:r>
              <a:rPr lang="zh-TW" altLang="en-US" sz="4800" b="0" dirty="0" smtClean="0"/>
              <a:t>，總要晝夜思想，好使你謹守遵行這書上所寫的一切話。如此，</a:t>
            </a:r>
            <a:r>
              <a:rPr lang="zh-TW" altLang="en-US" sz="4800" dirty="0" smtClean="0">
                <a:solidFill>
                  <a:srgbClr val="FF3300"/>
                </a:solidFill>
              </a:rPr>
              <a:t>你的道路就可以亨通，凡事順利。</a:t>
            </a:r>
            <a:endParaRPr lang="zh-TW" altLang="en-US" sz="4500" dirty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5661248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>
                <a:latin typeface="Verdana" pitchFamily="34" charset="0"/>
              </a:rPr>
              <a:t>------  </a:t>
            </a:r>
            <a:r>
              <a:rPr lang="zh-TW" altLang="en-US" sz="3000" b="0" dirty="0" smtClean="0">
                <a:latin typeface="Verdana" pitchFamily="34" charset="0"/>
              </a:rPr>
              <a:t>約書亞</a:t>
            </a:r>
            <a:r>
              <a:rPr lang="en-US" altLang="zh-TW" sz="3000" b="0" dirty="0" smtClean="0">
                <a:latin typeface="Verdana" pitchFamily="34" charset="0"/>
              </a:rPr>
              <a:t>1</a:t>
            </a:r>
            <a:r>
              <a:rPr lang="zh-TW" altLang="en-US" sz="3000" b="0" dirty="0" smtClean="0">
                <a:latin typeface="Verdana" pitchFamily="34" charset="0"/>
              </a:rPr>
              <a:t>：</a:t>
            </a:r>
            <a:r>
              <a:rPr lang="en-US" altLang="zh-TW" sz="3000" b="0" dirty="0" smtClean="0">
                <a:latin typeface="Verdana" pitchFamily="34" charset="0"/>
              </a:rPr>
              <a:t>8</a:t>
            </a:r>
            <a:endParaRPr lang="en-US" altLang="zh-TW" sz="30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67544" y="836712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有命令又遵守的必蒙福 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44" y="177281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</a:rPr>
              <a:t>有了我的命令又遵守的</a:t>
            </a:r>
            <a:r>
              <a:rPr lang="zh-TW" altLang="en-US" sz="4800" b="0" dirty="0" smtClean="0"/>
              <a:t>，這人就是愛我的；愛我的必蒙我父愛祂，我也要</a:t>
            </a:r>
            <a:r>
              <a:rPr lang="zh-TW" altLang="en-US" sz="4800" dirty="0" smtClean="0"/>
              <a:t>愛祂，</a:t>
            </a:r>
            <a:r>
              <a:rPr lang="zh-TW" altLang="en-US" sz="4800" b="0" dirty="0" smtClean="0"/>
              <a:t>並且要</a:t>
            </a:r>
            <a:r>
              <a:rPr lang="zh-TW" altLang="en-US" sz="4800" dirty="0" smtClean="0"/>
              <a:t>向祂顯現</a:t>
            </a:r>
            <a:r>
              <a:rPr lang="zh-TW" altLang="en-US" sz="4800" b="0" dirty="0" smtClean="0"/>
              <a:t>。</a:t>
            </a:r>
            <a:endParaRPr lang="zh-TW" altLang="en-US" sz="4500" b="0" dirty="0"/>
          </a:p>
        </p:txBody>
      </p:sp>
      <p:sp>
        <p:nvSpPr>
          <p:cNvPr id="5" name="矩形 4"/>
          <p:cNvSpPr/>
          <p:nvPr/>
        </p:nvSpPr>
        <p:spPr>
          <a:xfrm>
            <a:off x="683568" y="515719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b="0" dirty="0" smtClean="0"/>
              <a:t>-----</a:t>
            </a:r>
            <a:r>
              <a:rPr lang="zh-TW" altLang="en-US" b="0" dirty="0" smtClean="0"/>
              <a:t> 約翰</a:t>
            </a:r>
            <a:r>
              <a:rPr lang="en-US" altLang="zh-TW" b="0" dirty="0" smtClean="0"/>
              <a:t>14</a:t>
            </a:r>
            <a:r>
              <a:rPr lang="zh-TW" altLang="en-US" b="0" dirty="0" smtClean="0"/>
              <a:t>：</a:t>
            </a:r>
            <a:r>
              <a:rPr lang="en-US" altLang="zh-TW" b="0" dirty="0" smtClean="0"/>
              <a:t>21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90872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 smtClean="0"/>
              <a:t>11.</a:t>
            </a:r>
            <a:r>
              <a:rPr lang="zh-TW" altLang="en-US" sz="4800" b="1" dirty="0" smtClean="0"/>
              <a:t>因為那已經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立好的根基就是耶穌基督</a:t>
            </a:r>
            <a:r>
              <a:rPr lang="zh-TW" altLang="en-US" sz="4800" b="1" dirty="0" smtClean="0"/>
              <a:t>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此外沒有人能立別的根基</a:t>
            </a:r>
            <a:r>
              <a:rPr lang="zh-TW" altLang="en-US" sz="4800" b="1" dirty="0" smtClean="0"/>
              <a:t>。</a:t>
            </a:r>
            <a:endParaRPr lang="zh-TW" altLang="en-US" sz="48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3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750" y="836613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加爾文：聖經是上帝的發言 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55576" y="5589240"/>
            <a:ext cx="7704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TW" sz="3000" b="0" dirty="0" smtClean="0">
                <a:latin typeface="Verdana" pitchFamily="34" charset="0"/>
              </a:rPr>
              <a:t>-- </a:t>
            </a:r>
            <a:r>
              <a:rPr lang="zh-TW" altLang="en-US" sz="3000" b="0" dirty="0" smtClean="0">
                <a:latin typeface="Verdana" pitchFamily="34" charset="0"/>
              </a:rPr>
              <a:t>加爾文</a:t>
            </a:r>
            <a:r>
              <a:rPr lang="en-US" altLang="zh-TW" sz="3000" b="0" dirty="0" smtClean="0">
                <a:latin typeface="Verdana" pitchFamily="34" charset="0"/>
              </a:rPr>
              <a:t>《</a:t>
            </a:r>
            <a:r>
              <a:rPr lang="zh-TW" altLang="en-US" sz="3000" b="0" dirty="0" smtClean="0">
                <a:latin typeface="Verdana" pitchFamily="34" charset="0"/>
              </a:rPr>
              <a:t>基督教要義</a:t>
            </a:r>
            <a:r>
              <a:rPr lang="en-US" altLang="zh-TW" sz="3000" b="0" dirty="0" smtClean="0">
                <a:latin typeface="Verdana" pitchFamily="34" charset="0"/>
              </a:rPr>
              <a:t>》</a:t>
            </a:r>
            <a:r>
              <a:rPr lang="zh-TW" altLang="en-US" sz="1500" b="0" dirty="0" smtClean="0">
                <a:latin typeface="Verdana" pitchFamily="34" charset="0"/>
              </a:rPr>
              <a:t>（北京，宗教文化出版，</a:t>
            </a:r>
            <a:r>
              <a:rPr lang="en-US" altLang="zh-TW" sz="1500" b="0" dirty="0" smtClean="0">
                <a:latin typeface="Verdana" pitchFamily="34" charset="0"/>
              </a:rPr>
              <a:t>2010</a:t>
            </a:r>
            <a:r>
              <a:rPr lang="zh-TW" altLang="en-US" sz="1500" b="0" dirty="0" smtClean="0">
                <a:latin typeface="Verdana" pitchFamily="34" charset="0"/>
              </a:rPr>
              <a:t>）</a:t>
            </a:r>
            <a:r>
              <a:rPr lang="en-US" altLang="zh-TW" sz="1500" b="0" dirty="0" smtClean="0"/>
              <a:t> </a:t>
            </a:r>
            <a:endParaRPr lang="en-US" altLang="zh-TW" sz="1500" b="0" dirty="0"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916832"/>
            <a:ext cx="7272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0" dirty="0" smtClean="0"/>
              <a:t>聖經非常明顯的表現了，那</a:t>
            </a:r>
            <a:r>
              <a:rPr lang="zh-TW" altLang="en-US" sz="5000" dirty="0" smtClean="0">
                <a:solidFill>
                  <a:srgbClr val="FF0000"/>
                </a:solidFill>
              </a:rPr>
              <a:t>在聖經中發言的乃是上帝</a:t>
            </a:r>
            <a:r>
              <a:rPr lang="zh-TW" altLang="en-US" sz="5000" b="0" dirty="0" smtClean="0"/>
              <a:t>，所以聖經中的</a:t>
            </a:r>
            <a:r>
              <a:rPr lang="zh-TW" altLang="en-US" sz="5000" dirty="0" smtClean="0">
                <a:solidFill>
                  <a:srgbClr val="FF0000"/>
                </a:solidFill>
              </a:rPr>
              <a:t>教理都是出於神意</a:t>
            </a:r>
            <a:r>
              <a:rPr lang="zh-TW" altLang="en-US" sz="5000" b="0" dirty="0" smtClean="0"/>
              <a:t>。</a:t>
            </a:r>
            <a:endParaRPr lang="zh-TW" altLang="en-US" sz="5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750" y="836613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要用聖經來認識上帝的依據  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568" y="170080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0" dirty="0" smtClean="0"/>
              <a:t>作為一個上帝的百姓，如果不知道上帝要你做什麼，不知道自己是什麼，只憑別人告訴你他們</a:t>
            </a:r>
            <a:r>
              <a:rPr lang="zh-TW" altLang="en-US" dirty="0" smtClean="0">
                <a:solidFill>
                  <a:srgbClr val="FF0000"/>
                </a:solidFill>
              </a:rPr>
              <a:t>經驗中的上帝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這樣非常危險</a:t>
            </a:r>
            <a:r>
              <a:rPr lang="zh-TW" altLang="en-US" b="0" dirty="0" smtClean="0"/>
              <a:t>。你要認識上帝的真理，立好根基，一定要從上帝「</a:t>
            </a:r>
            <a:r>
              <a:rPr lang="zh-TW" altLang="en-US" dirty="0" smtClean="0">
                <a:solidFill>
                  <a:srgbClr val="FF0000"/>
                </a:solidFill>
              </a:rPr>
              <a:t>啟示的話語</a:t>
            </a:r>
            <a:r>
              <a:rPr lang="zh-TW" altLang="en-US" b="0" dirty="0" smtClean="0"/>
              <a:t>」中認識祂。</a:t>
            </a:r>
            <a:endParaRPr lang="zh-TW" alt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539552" y="764704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經驗善變，不能作為依據 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1560" y="1700808"/>
            <a:ext cx="770485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500" b="0" dirty="0" smtClean="0"/>
              <a:t>要立根基，一定要以上帝的話為依據，為什麼要用「聖經」作為根基的依據？不可以用經驗感覺做依據？</a:t>
            </a:r>
            <a:r>
              <a:rPr lang="zh-TW" altLang="en-US" sz="4500" dirty="0" smtClean="0">
                <a:solidFill>
                  <a:srgbClr val="FF0000"/>
                </a:solidFill>
              </a:rPr>
              <a:t>因為經驗感覺會隨著外在環境、刺激、文化等因素改變</a:t>
            </a:r>
            <a:r>
              <a:rPr lang="zh-TW" altLang="en-US" sz="4500" b="0" dirty="0" smtClean="0"/>
              <a:t>，甚至人的教育程度不同也會產生不同的結果。</a:t>
            </a:r>
            <a:endParaRPr lang="zh-TW" altLang="en-US" sz="45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CF11B-641F-45FE-8FE0-179623925776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67544" y="836712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0" dirty="0" smtClean="0">
                <a:solidFill>
                  <a:srgbClr val="0000FF"/>
                </a:solidFill>
                <a:latin typeface="Verdana" pitchFamily="34" charset="0"/>
              </a:rPr>
              <a:t>■ 判斷真假的依據在哪裡？ </a:t>
            </a:r>
            <a:endParaRPr lang="zh-TW" altLang="en-US" b="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44" y="177281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500" b="0" dirty="0" smtClean="0"/>
              <a:t>如果每一個人經驗認知的上帝都不一樣的時候，</a:t>
            </a:r>
            <a:r>
              <a:rPr lang="zh-TW" altLang="en-US" sz="4500" dirty="0" smtClean="0">
                <a:solidFill>
                  <a:srgbClr val="FF0000"/>
                </a:solidFill>
              </a:rPr>
              <a:t>請問，你要相信哪一個人說的上帝是真的？哪一個又是假的？哪一個半真半假？</a:t>
            </a:r>
            <a:endParaRPr lang="zh-TW" altLang="en-US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因此，立根基要從研讀聖經開始，並將話語實踐出來，再從實踐中去經驗上帝，</a:t>
            </a:r>
            <a:r>
              <a:rPr lang="zh-TW" altLang="en-US" b="1" dirty="0" smtClean="0">
                <a:solidFill>
                  <a:srgbClr val="FF3300"/>
                </a:solidFill>
              </a:rPr>
              <a:t>同時，實踐中要反覆咀嚼上帝的話語，不斷反芻，不斷經驗，不斷察驗，這樣的根基，才能讓人最終的目的就是「歸正學義」！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■有根基才能歸正學義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263691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、謹慎別人建造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83671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 smtClean="0"/>
              <a:t>10.</a:t>
            </a:r>
            <a:r>
              <a:rPr lang="zh-TW" altLang="en-US" sz="4800" b="1" dirty="0" smtClean="0"/>
              <a:t>我照神所給我的恩，好像一個聰明的工頭，立好了根基，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有別人在上面建造；只是各人要謹慎怎樣在上面建造。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保羅說，聰明的工頭，除了自己建造好根基外，另外，就是要「謹慎別人的建造」，</a:t>
            </a:r>
            <a:r>
              <a:rPr lang="zh-TW" altLang="en-US" b="1" dirty="0" smtClean="0">
                <a:solidFill>
                  <a:srgbClr val="FF3300"/>
                </a:solidFill>
              </a:rPr>
              <a:t>你的信仰教導很正確，但是？另外一個教導的人進來時，卻可能跟你的教導背道而馳，不是前功盡棄？因此，聰明的工頭一定要「謹慎別人的建造」！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■不對的教導可能前功盡棄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基督教界從以前到現在，一直都有</a:t>
            </a:r>
            <a:r>
              <a:rPr lang="zh-TW" altLang="en-US" b="1" dirty="0" smtClean="0">
                <a:solidFill>
                  <a:srgbClr val="FF0000"/>
                </a:solidFill>
              </a:rPr>
              <a:t>異端或異教</a:t>
            </a:r>
            <a:r>
              <a:rPr lang="zh-TW" altLang="en-US" dirty="0" smtClean="0"/>
              <a:t>的問題。異教容易辨認，如佛教、道教等。</a:t>
            </a:r>
            <a:r>
              <a:rPr lang="zh-TW" altLang="en-US" b="1" dirty="0" smtClean="0">
                <a:solidFill>
                  <a:srgbClr val="FF0000"/>
                </a:solidFill>
              </a:rPr>
              <a:t>但異端講的內容和基督教差不多，</a:t>
            </a:r>
            <a:r>
              <a:rPr lang="en-US" altLang="zh-TW" b="1" dirty="0" smtClean="0">
                <a:solidFill>
                  <a:srgbClr val="FF0000"/>
                </a:solidFill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</a:rPr>
              <a:t>句真話裡面，放了一句假話，讓人搞不清楚。因此，在教會界中，異端的問題非常嚴重，而且常會反客為主，「繼別為宗」！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■異端問題非常嚴重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這個問題也是保羅在希羅文化底下傳福音的困境，他面對的不僅是羅馬政府的敵基督教（如尼祿放火燒羅馬城嫁禍基督教），</a:t>
            </a:r>
            <a:r>
              <a:rPr lang="zh-TW" altLang="en-US" b="1" dirty="0" smtClean="0">
                <a:solidFill>
                  <a:srgbClr val="FF0000"/>
                </a:solidFill>
              </a:rPr>
              <a:t>還面對到教會裡許多傳異端的「基督徒」，導致很多人也搞不清楚，讓信仰變的很不乾淨！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■保羅一直面對不乾淨的信仰問題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34076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、要能與神同工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、照神所給恩典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、建造在真理上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、謹慎別人建造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17.</a:t>
            </a:r>
            <a:r>
              <a:rPr lang="zh-TW" altLang="en-US" dirty="0" smtClean="0"/>
              <a:t> 他們的話</a:t>
            </a:r>
            <a:r>
              <a:rPr lang="zh-TW" altLang="en-US" b="1" dirty="0" smtClean="0">
                <a:solidFill>
                  <a:srgbClr val="FF0000"/>
                </a:solidFill>
              </a:rPr>
              <a:t>如同毒瘡，越爛越大</a:t>
            </a:r>
            <a:r>
              <a:rPr lang="zh-TW" altLang="en-US" dirty="0" smtClean="0"/>
              <a:t>；其中有許米乃和腓理徒。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18. </a:t>
            </a:r>
            <a:r>
              <a:rPr lang="zh-TW" altLang="en-US" dirty="0" smtClean="0"/>
              <a:t>他們</a:t>
            </a:r>
            <a:r>
              <a:rPr lang="zh-TW" altLang="en-US" b="1" dirty="0" smtClean="0">
                <a:solidFill>
                  <a:srgbClr val="FF0000"/>
                </a:solidFill>
              </a:rPr>
              <a:t>偏離了真道</a:t>
            </a:r>
            <a:r>
              <a:rPr lang="zh-TW" altLang="en-US" dirty="0" smtClean="0"/>
              <a:t>，說</a:t>
            </a:r>
            <a:r>
              <a:rPr lang="zh-TW" altLang="en-US" b="1" dirty="0" smtClean="0">
                <a:solidFill>
                  <a:srgbClr val="FF0000"/>
                </a:solidFill>
              </a:rPr>
              <a:t>復活的事已過</a:t>
            </a:r>
            <a:r>
              <a:rPr lang="zh-TW" altLang="en-US" dirty="0" smtClean="0"/>
              <a:t>，就敗壞好些人的信心。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                                        提後</a:t>
            </a:r>
            <a:r>
              <a:rPr lang="en-US" altLang="zh-TW" dirty="0" smtClean="0"/>
              <a:t>2</a:t>
            </a:r>
            <a:r>
              <a:rPr lang="zh-TW" altLang="en-US" dirty="0" smtClean="0"/>
              <a:t>章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■真理變成毒瘡，越爛越大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13.</a:t>
            </a:r>
            <a:r>
              <a:rPr lang="zh-TW" altLang="en-US" dirty="0" smtClean="0"/>
              <a:t> 直等到我們眾人在真道上同歸於一，</a:t>
            </a:r>
            <a:r>
              <a:rPr lang="zh-TW" altLang="en-US" b="1" dirty="0" smtClean="0">
                <a:solidFill>
                  <a:srgbClr val="FF0000"/>
                </a:solidFill>
              </a:rPr>
              <a:t>認識神的兒子，得以長大成人，滿有基督長成的身量。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endParaRPr lang="zh-TW" altLang="en-US" dirty="0" smtClean="0"/>
          </a:p>
          <a:p>
            <a:r>
              <a:rPr lang="en-US" altLang="zh-TW" dirty="0" smtClean="0"/>
              <a:t>14. </a:t>
            </a:r>
            <a:r>
              <a:rPr lang="zh-TW" altLang="en-US" dirty="0" smtClean="0"/>
              <a:t>使我們不再作小孩子，中了人的詭計和欺騙的法術，</a:t>
            </a:r>
            <a:r>
              <a:rPr lang="zh-TW" altLang="en-US" b="1" dirty="0" smtClean="0">
                <a:solidFill>
                  <a:srgbClr val="FF0000"/>
                </a:solidFill>
              </a:rPr>
              <a:t>被一切異教之風搖動，飄來飄去，就隨從各樣的異端</a:t>
            </a:r>
            <a:r>
              <a:rPr lang="zh-TW" altLang="en-US" dirty="0" smtClean="0"/>
              <a:t>。              </a:t>
            </a:r>
            <a:endParaRPr lang="en-US" altLang="zh-TW" dirty="0" smtClean="0"/>
          </a:p>
          <a:p>
            <a:r>
              <a:rPr lang="zh-TW" altLang="en-US" dirty="0" smtClean="0"/>
              <a:t>                              以弗所</a:t>
            </a:r>
            <a:r>
              <a:rPr lang="en-US" altLang="zh-TW" dirty="0" smtClean="0"/>
              <a:t>4</a:t>
            </a:r>
            <a:r>
              <a:rPr lang="zh-TW" altLang="en-US" dirty="0" smtClean="0"/>
              <a:t>章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■要長大成人不要飄來飄去！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因此，除了讓人懂、並進到精邃精義裡去外，另外一個，就是要把錯誤也講出來，要撥亂反正，讓真理可以真正顯出來，</a:t>
            </a:r>
            <a:r>
              <a:rPr lang="zh-TW" altLang="en-US" b="1" dirty="0" smtClean="0">
                <a:solidFill>
                  <a:srgbClr val="FF0000"/>
                </a:solidFill>
              </a:rPr>
              <a:t>特別在希羅文化這個強盛文化壓境下，保羅要教導真理之外，如何把謬誤也指出來，正是他一直面對到的挑戰！（因講出來時還會有生命的危險！）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■強盛文化底下，更要撥亂反正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908720"/>
            <a:ext cx="82089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dirty="0" smtClean="0"/>
              <a:t>1.</a:t>
            </a:r>
            <a:r>
              <a:rPr lang="zh-TW" altLang="en-US" sz="4500" dirty="0" smtClean="0"/>
              <a:t>弟兄們，從前我到你們那裡去，並沒有用高言大智對你們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宣傳神的奧祕</a:t>
            </a:r>
            <a:r>
              <a:rPr lang="zh-TW" altLang="en-US" sz="4500" dirty="0" smtClean="0"/>
              <a:t>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052736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宣傳</a:t>
            </a:r>
            <a:r>
              <a:rPr lang="en-US" altLang="zh-TW" dirty="0" smtClean="0"/>
              <a:t>declare</a:t>
            </a:r>
            <a:r>
              <a:rPr lang="zh-TW" altLang="en-US" dirty="0" smtClean="0"/>
              <a:t>、</a:t>
            </a:r>
            <a:r>
              <a:rPr lang="el-GR" altLang="zh-TW" dirty="0" smtClean="0"/>
              <a:t>Καταγγέλλω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make known</a:t>
            </a:r>
            <a:r>
              <a:rPr lang="zh-TW" altLang="en-US" dirty="0" smtClean="0"/>
              <a:t>：</a:t>
            </a:r>
            <a:r>
              <a:rPr lang="zh-TW" altLang="en-US" b="1" dirty="0" smtClean="0">
                <a:solidFill>
                  <a:srgbClr val="FF0000"/>
                </a:solidFill>
              </a:rPr>
              <a:t>讓人理解</a:t>
            </a:r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betray</a:t>
            </a:r>
            <a:r>
              <a:rPr lang="zh-TW" altLang="en-US" dirty="0" smtClean="0"/>
              <a:t>：</a:t>
            </a:r>
            <a:r>
              <a:rPr lang="zh-TW" altLang="en-US" b="1" dirty="0" smtClean="0">
                <a:solidFill>
                  <a:srgbClr val="FF0000"/>
                </a:solidFill>
              </a:rPr>
              <a:t>洩漏、透露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zh-TW" altLang="en-US" dirty="0" smtClean="0"/>
              <a:t>、</a:t>
            </a:r>
            <a:r>
              <a:rPr lang="en-US" altLang="zh-TW" dirty="0" smtClean="0"/>
              <a:t>denounce</a:t>
            </a:r>
            <a:r>
              <a:rPr lang="zh-TW" altLang="en-US" dirty="0" smtClean="0"/>
              <a:t>：</a:t>
            </a:r>
            <a:r>
              <a:rPr lang="zh-TW" altLang="en-US" b="1" dirty="0" smtClean="0">
                <a:solidFill>
                  <a:srgbClr val="FF0000"/>
                </a:solidFill>
              </a:rPr>
              <a:t>指責（指出錯誤）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■「宣傳」，讓人理解！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zh-TW" dirty="0" smtClean="0"/>
              <a:t>Καταγγέλλω</a:t>
            </a:r>
            <a:r>
              <a:rPr lang="zh-TW" altLang="en-US" dirty="0" smtClean="0"/>
              <a:t>的一個意思就是</a:t>
            </a:r>
            <a:r>
              <a:rPr lang="zh-TW" altLang="en-US" b="1" dirty="0" smtClean="0">
                <a:solidFill>
                  <a:srgbClr val="FF0000"/>
                </a:solidFill>
              </a:rPr>
              <a:t>「指出錯誤」</a:t>
            </a:r>
            <a:r>
              <a:rPr lang="zh-TW" altLang="en-US" dirty="0" smtClean="0"/>
              <a:t>，當一個人犯錯時，就必須被指責，把錯誤找出來。這什麼意思？</a:t>
            </a:r>
            <a:r>
              <a:rPr lang="zh-TW" altLang="en-US" b="1" dirty="0" smtClean="0">
                <a:solidFill>
                  <a:srgbClr val="FF0000"/>
                </a:solidFill>
              </a:rPr>
              <a:t>保羅告訴一個人教導時，除了教導對的之外，還要糾錯。用成語來說，就是「撥亂反正」，把錯誤的帶回正確的路上來。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</a:t>
            </a:r>
            <a:r>
              <a:rPr lang="en-US" altLang="zh-TW" b="1" dirty="0" smtClean="0">
                <a:solidFill>
                  <a:srgbClr val="0000FF"/>
                </a:solidFill>
              </a:rPr>
              <a:t>denounce</a:t>
            </a:r>
            <a:r>
              <a:rPr lang="zh-TW" altLang="en-US" b="1" dirty="0" smtClean="0">
                <a:solidFill>
                  <a:srgbClr val="0000FF"/>
                </a:solidFill>
              </a:rPr>
              <a:t>：指責（指出錯誤）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也就是說，建造信仰要用「正確的知識」來教導，但你很辛苦教導百姓，但百姓在接受其他的建造時，確有可能是錯誤的信仰教導，</a:t>
            </a:r>
            <a:r>
              <a:rPr lang="zh-TW" altLang="en-US" b="1" dirty="0" smtClean="0">
                <a:solidFill>
                  <a:srgbClr val="FF3300"/>
                </a:solidFill>
              </a:rPr>
              <a:t>因此，會把你辛苦建立的根基毀於一旦，因此，保羅說你一定要：「謹慎別人的建造」！因為，錯誤的教導，比教導可怕，而且爛的也很快！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■錯誤教導會毀於一旦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611560" y="1484784"/>
            <a:ext cx="813690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500" dirty="0" smtClean="0"/>
              <a:t>不是無知，而是</a:t>
            </a:r>
            <a:r>
              <a:rPr lang="zh-TW" altLang="en-US" sz="6500" b="1" dirty="0" smtClean="0">
                <a:solidFill>
                  <a:srgbClr val="FF3300"/>
                </a:solidFill>
              </a:rPr>
              <a:t>對無知的無知</a:t>
            </a:r>
            <a:r>
              <a:rPr lang="zh-TW" altLang="en-US" sz="6500" dirty="0" smtClean="0"/>
              <a:t>，這真的會要了知識的命！</a:t>
            </a:r>
            <a:endParaRPr lang="zh-TW" altLang="en-US" sz="6500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■無知會要人的命</a:t>
            </a:r>
          </a:p>
        </p:txBody>
      </p:sp>
      <p:sp>
        <p:nvSpPr>
          <p:cNvPr id="8" name="矩形 7"/>
          <p:cNvSpPr/>
          <p:nvPr/>
        </p:nvSpPr>
        <p:spPr>
          <a:xfrm>
            <a:off x="5796136" y="4941168"/>
            <a:ext cx="25811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-----</a:t>
            </a:r>
            <a:r>
              <a:rPr lang="zh-TW" altLang="en-US" dirty="0" smtClean="0"/>
              <a:t>懷海德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處在各種知識與文明發達的羅馬時代，保羅面對的正是各種的挑戰，要讓教會有正確的信仰，先要有正確的信仰教導。</a:t>
            </a:r>
            <a:r>
              <a:rPr lang="zh-TW" altLang="en-US" b="1" dirty="0" smtClean="0">
                <a:solidFill>
                  <a:srgbClr val="FF3300"/>
                </a:solidFill>
              </a:rPr>
              <a:t>但這還不夠，還要時時關注百姓到底接受什麼訊息和知識？有沒有問題？會不會摧毀好不容易建立的根基？處在這個知識爆炸的時代，豈不是更需要謹慎和小心應付？！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■處在今天，更要謹慎面對和應付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34076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、要能與神同工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、照神所給恩典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、建造在真理上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、謹慎別人建造</a:t>
            </a:r>
            <a:endParaRPr lang="en-US" altLang="zh-TW" sz="6000" b="1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■作聰明的工頭！</a:t>
            </a: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2852936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n-ea"/>
                <a:ea typeface="+mn-ea"/>
              </a:rPr>
              <a:t>、要能與神同工</a:t>
            </a: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F60C-845E-4B2E-A03F-7A82610A4CE0}" type="slidenum">
              <a:rPr lang="en-US" altLang="zh-TW"/>
              <a:pPr>
                <a:defRPr/>
              </a:pPr>
              <a:t>60</a:t>
            </a:fld>
            <a:endParaRPr lang="en-US" altLang="zh-TW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0" y="1124744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4500" b="1" dirty="0"/>
              <a:t>1</a:t>
            </a:r>
            <a:r>
              <a:rPr lang="zh-TW" altLang="en-US" sz="4500" b="1" dirty="0" smtClean="0"/>
              <a:t>、你會關心什麼人在做教導？   </a:t>
            </a:r>
            <a:endParaRPr lang="en-US" altLang="zh-TW" sz="4500" b="1" dirty="0" smtClean="0"/>
          </a:p>
          <a:p>
            <a:r>
              <a:rPr lang="zh-TW" altLang="en-US" sz="4500" b="1" dirty="0"/>
              <a:t> </a:t>
            </a:r>
            <a:r>
              <a:rPr lang="zh-TW" altLang="en-US" sz="4500" b="1" dirty="0" smtClean="0"/>
              <a:t>     會仔細觀察？用什麼標準看</a:t>
            </a:r>
            <a:r>
              <a:rPr lang="en-US" altLang="zh-TW" sz="4500" b="1" dirty="0" smtClean="0"/>
              <a:t>?</a:t>
            </a:r>
          </a:p>
          <a:p>
            <a:r>
              <a:rPr lang="en-US" altLang="zh-TW" sz="4500" b="1" dirty="0" smtClean="0"/>
              <a:t>2</a:t>
            </a:r>
            <a:r>
              <a:rPr lang="zh-TW" altLang="en-US" sz="4500" b="1" dirty="0" smtClean="0"/>
              <a:t>、 在教會中常有人想要教導人</a:t>
            </a:r>
            <a:r>
              <a:rPr lang="en-US" altLang="zh-TW" sz="4500" b="1" dirty="0" smtClean="0"/>
              <a:t>?</a:t>
            </a:r>
          </a:p>
          <a:p>
            <a:r>
              <a:rPr lang="zh-TW" altLang="en-US" sz="4500" b="1" dirty="0"/>
              <a:t> </a:t>
            </a:r>
            <a:r>
              <a:rPr lang="zh-TW" altLang="en-US" sz="4500" b="1" dirty="0" smtClean="0"/>
              <a:t>      但忽略自己是適合位份</a:t>
            </a:r>
            <a:r>
              <a:rPr lang="en-US" altLang="zh-TW" sz="4500" b="1" dirty="0" smtClean="0"/>
              <a:t>?</a:t>
            </a:r>
            <a:endParaRPr lang="zh-TW" altLang="en-US" sz="4500" b="1" dirty="0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539552" y="188640"/>
            <a:ext cx="460851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</a:rPr>
              <a:t>問題討論：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620688"/>
            <a:ext cx="82089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500" b="1" dirty="0" smtClean="0"/>
              <a:t>9.</a:t>
            </a:r>
            <a:r>
              <a:rPr lang="zh-TW" altLang="en-US" sz="4500" b="1" dirty="0" smtClean="0"/>
              <a:t>因為</a:t>
            </a:r>
            <a:r>
              <a:rPr lang="zh-TW" altLang="en-US" sz="4500" b="1" dirty="0" smtClean="0">
                <a:solidFill>
                  <a:srgbClr val="FF3300"/>
                </a:solidFill>
              </a:rPr>
              <a:t>我們是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與神同工</a:t>
            </a:r>
            <a:r>
              <a:rPr lang="zh-TW" altLang="en-US" sz="4500" b="1" dirty="0" smtClean="0"/>
              <a:t>的；你們是</a:t>
            </a:r>
            <a:r>
              <a:rPr lang="zh-TW" altLang="en-US" sz="4500" b="1" dirty="0" smtClean="0">
                <a:solidFill>
                  <a:srgbClr val="FF0000"/>
                </a:solidFill>
              </a:rPr>
              <a:t>神所耕種的田地，所建造的房屋</a:t>
            </a:r>
            <a:r>
              <a:rPr lang="zh-TW" altLang="en-US" sz="4500" b="1" dirty="0" smtClean="0"/>
              <a:t>。</a:t>
            </a:r>
            <a:endParaRPr lang="en-US" altLang="zh-TW" sz="4500" b="1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■與神同工，是上帝讓人成長！</a:t>
            </a:r>
          </a:p>
        </p:txBody>
      </p:sp>
      <p:sp>
        <p:nvSpPr>
          <p:cNvPr id="8" name="矩形 7"/>
          <p:cNvSpPr/>
          <p:nvPr/>
        </p:nvSpPr>
        <p:spPr>
          <a:xfrm>
            <a:off x="251520" y="1340768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保羅說：</a:t>
            </a:r>
            <a:r>
              <a:rPr lang="en-US" altLang="zh-TW" b="1" dirty="0" smtClean="0"/>
              <a:t>5.</a:t>
            </a:r>
            <a:r>
              <a:rPr lang="zh-TW" altLang="en-US" b="1" dirty="0" smtClean="0"/>
              <a:t>亞波羅算什麼</a:t>
            </a:r>
            <a:r>
              <a:rPr lang="en-US" altLang="zh-TW" b="1" dirty="0" smtClean="0"/>
              <a:t>﹖</a:t>
            </a:r>
            <a:r>
              <a:rPr lang="zh-TW" altLang="en-US" b="1" dirty="0" smtClean="0"/>
              <a:t>保羅算什麼</a:t>
            </a:r>
            <a:r>
              <a:rPr lang="en-US" altLang="zh-TW" b="1" dirty="0" smtClean="0"/>
              <a:t>﹖</a:t>
            </a:r>
            <a:r>
              <a:rPr lang="zh-TW" altLang="en-US" b="1" dirty="0" smtClean="0"/>
              <a:t>無非是執事！</a:t>
            </a:r>
            <a:r>
              <a:rPr lang="en-US" altLang="zh-TW" b="1" dirty="0" smtClean="0"/>
              <a:t>6. </a:t>
            </a:r>
            <a:r>
              <a:rPr lang="zh-TW" altLang="en-US" b="1" dirty="0" smtClean="0"/>
              <a:t>我栽種了，亞波羅澆灌了，惟有神叫他生長</a:t>
            </a:r>
            <a:r>
              <a:rPr lang="zh-TW" altLang="en-US" dirty="0" smtClean="0"/>
              <a:t>。我保羅和亞波羅都不算什麼，都是執事（服事人的），真正叫人生長的是上帝。</a:t>
            </a:r>
            <a:r>
              <a:rPr lang="zh-TW" altLang="en-US" b="1" dirty="0" smtClean="0">
                <a:solidFill>
                  <a:srgbClr val="FF3300"/>
                </a:solidFill>
              </a:rPr>
              <a:t>對保羅和亞波羅來說，只是把上帝交代的工作做完，然而，我本份作完了，若沒有上帝恩典的介入，人豈能成長？</a:t>
            </a:r>
            <a:endParaRPr lang="zh-TW" altLang="en-US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保羅為什麼要跟歌林多人說「我算什麼？亞波羅算什麼？惟有神叫他生長？」</a:t>
            </a:r>
            <a:r>
              <a:rPr lang="zh-TW" altLang="en-US" b="1" dirty="0" smtClean="0">
                <a:solidFill>
                  <a:srgbClr val="FF3300"/>
                </a:solidFill>
              </a:rPr>
              <a:t>這裡面要解決一個問題，就是「功績主義」問題</a:t>
            </a:r>
            <a:r>
              <a:rPr lang="zh-TW" altLang="en-US" dirty="0" smtClean="0"/>
              <a:t>。什麼叫做功績主義？</a:t>
            </a:r>
            <a:r>
              <a:rPr lang="zh-TW" altLang="en-US" b="1" dirty="0" smtClean="0">
                <a:solidFill>
                  <a:srgbClr val="FF3300"/>
                </a:solidFill>
              </a:rPr>
              <a:t>就是我們的思想裡面有一種根深蒂固「一分耕耘，一分收穫」的思想，沒有個人努力，何來成功？因此，成功的功績一定要算上自己一份功績！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■功績主義的餘毒！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27883</TotalTime>
  <Words>3971</Words>
  <Application>Microsoft Office PowerPoint</Application>
  <PresentationFormat>如螢幕大小 (4:3)</PresentationFormat>
  <Paragraphs>216</Paragraphs>
  <Slides>60</Slides>
  <Notes>60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60</vt:i4>
      </vt:variant>
    </vt:vector>
  </HeadingPairs>
  <TitlesOfParts>
    <vt:vector size="61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  <vt:lpstr>投影片 46</vt:lpstr>
      <vt:lpstr>投影片 47</vt:lpstr>
      <vt:lpstr>投影片 48</vt:lpstr>
      <vt:lpstr>投影片 49</vt:lpstr>
      <vt:lpstr>投影片 50</vt:lpstr>
      <vt:lpstr>投影片 51</vt:lpstr>
      <vt:lpstr>投影片 52</vt:lpstr>
      <vt:lpstr>投影片 53</vt:lpstr>
      <vt:lpstr>投影片 54</vt:lpstr>
      <vt:lpstr>投影片 55</vt:lpstr>
      <vt:lpstr>投影片 56</vt:lpstr>
      <vt:lpstr>投影片 57</vt:lpstr>
      <vt:lpstr>投影片 58</vt:lpstr>
      <vt:lpstr>投影片 59</vt:lpstr>
      <vt:lpstr>投影片 60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user</cp:lastModifiedBy>
  <cp:revision>4045</cp:revision>
  <dcterms:created xsi:type="dcterms:W3CDTF">2013-11-09T23:51:36Z</dcterms:created>
  <dcterms:modified xsi:type="dcterms:W3CDTF">2017-05-21T04:59:00Z</dcterms:modified>
</cp:coreProperties>
</file>