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50"/>
  </p:notesMasterIdLst>
  <p:sldIdLst>
    <p:sldId id="257" r:id="rId2"/>
    <p:sldId id="1858" r:id="rId3"/>
    <p:sldId id="1857" r:id="rId4"/>
    <p:sldId id="1735" r:id="rId5"/>
    <p:sldId id="1924" r:id="rId6"/>
    <p:sldId id="1929" r:id="rId7"/>
    <p:sldId id="1939" r:id="rId8"/>
    <p:sldId id="1940" r:id="rId9"/>
    <p:sldId id="1941" r:id="rId10"/>
    <p:sldId id="1942" r:id="rId11"/>
    <p:sldId id="1943" r:id="rId12"/>
    <p:sldId id="1944" r:id="rId13"/>
    <p:sldId id="1957" r:id="rId14"/>
    <p:sldId id="1958" r:id="rId15"/>
    <p:sldId id="1959" r:id="rId16"/>
    <p:sldId id="1960" r:id="rId17"/>
    <p:sldId id="1925" r:id="rId18"/>
    <p:sldId id="1930" r:id="rId19"/>
    <p:sldId id="1961" r:id="rId20"/>
    <p:sldId id="1962" r:id="rId21"/>
    <p:sldId id="1963" r:id="rId22"/>
    <p:sldId id="1964" r:id="rId23"/>
    <p:sldId id="1965" r:id="rId24"/>
    <p:sldId id="1966" r:id="rId25"/>
    <p:sldId id="1926" r:id="rId26"/>
    <p:sldId id="1931" r:id="rId27"/>
    <p:sldId id="1989" r:id="rId28"/>
    <p:sldId id="1994" r:id="rId29"/>
    <p:sldId id="1995" r:id="rId30"/>
    <p:sldId id="1997" r:id="rId31"/>
    <p:sldId id="1998" r:id="rId32"/>
    <p:sldId id="1999" r:id="rId33"/>
    <p:sldId id="2000" r:id="rId34"/>
    <p:sldId id="1991" r:id="rId35"/>
    <p:sldId id="2013" r:id="rId36"/>
    <p:sldId id="1927" r:id="rId37"/>
    <p:sldId id="1932" r:id="rId38"/>
    <p:sldId id="2011" r:id="rId39"/>
    <p:sldId id="2012" r:id="rId40"/>
    <p:sldId id="1937" r:id="rId41"/>
    <p:sldId id="1938" r:id="rId42"/>
    <p:sldId id="2023" r:id="rId43"/>
    <p:sldId id="2019" r:id="rId44"/>
    <p:sldId id="2024" r:id="rId45"/>
    <p:sldId id="2020" r:id="rId46"/>
    <p:sldId id="2021" r:id="rId47"/>
    <p:sldId id="1928" r:id="rId48"/>
    <p:sldId id="393" r:id="rId4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449" autoAdjust="0"/>
    <p:restoredTop sz="94660"/>
  </p:normalViewPr>
  <p:slideViewPr>
    <p:cSldViewPr>
      <p:cViewPr>
        <p:scale>
          <a:sx n="95" d="100"/>
          <a:sy n="95" d="100"/>
        </p:scale>
        <p:origin x="-931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E203825-74FC-472C-A3E6-4F7B87DC2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2757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3A969D-7796-4686-ADF6-68A034A79D6A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xmlns="" val="3578782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00983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A93BF-F6D2-4803-B562-1D807F5E42FF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D3496-64C3-4B54-A304-17CAEE05A43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2C80F-DEFB-440D-B244-8ABAF5EE389A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5E42D0-3D48-4CCA-A235-176D0026B48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77C28-5966-459A-BC62-4738FA654DBF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8E6FD2-9567-4FD7-BE74-F942DB5DC2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FF97-D08A-41DA-89EE-904AB83A7F69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06D1C7-4262-468A-A96C-3B09CA449D1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8E46-355D-40ED-AF57-90604D7F40B2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FB17-FAA8-44CB-AC15-59B9BF886854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ED9772-DD82-47D6-94C4-7911BD9CEEC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0ABE2-F788-4291-8A43-96F111747356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24833B-F020-4600-A9F1-E55431606F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94B10-C58B-4754-BE0F-238075A72CE6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3E1436-3DEB-4B19-ACC2-DAA15E810B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33DD4-679B-482F-8680-CA2741CC3290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F06F55-55C6-4034-8C7A-DA056847B5E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ACE7AE-7385-4D7B-B292-FAEA59D26688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7B83C0-2DD5-4122-8F1A-30D46F7491D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E5FAF4-1E83-45FB-9755-9E25257333F0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BE1D8D-7789-4C84-B173-49E8C3D783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818E46-355D-40ED-AF57-90604D7F40B2}" type="datetime1">
              <a:rPr lang="zh-TW" altLang="en-US" smtClean="0"/>
              <a:pPr/>
              <a:t>2017/6/17</a:t>
            </a:fld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&#22238;&#25033;&#22857;&#29563;&#65306;&#24863;&#35613;&#31070;-1.pptx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1ED3-318F-4810-B594-FCBD3685009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6" name="投影片編號版面配置區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76B89B51-711C-441D-AFF8-586140E047FF}" type="slidenum">
              <a:rPr kumimoji="0" lang="en-US" altLang="zh-TW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</a:t>
            </a:fld>
            <a:endParaRPr kumimoji="0" lang="en-US" altLang="zh-TW" sz="12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95536" y="2636912"/>
            <a:ext cx="8136904" cy="116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7000" b="1" dirty="0" smtClean="0">
                <a:solidFill>
                  <a:srgbClr val="FF0000"/>
                </a:solidFill>
              </a:rPr>
              <a:t>作使徒的性格</a:t>
            </a:r>
            <a:endParaRPr lang="zh-TW" altLang="en-US" sz="7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因此，這些在底層工作的奴隸或工人非常重要，一條船再怎麼華麗，如果沒有</a:t>
            </a:r>
            <a:r>
              <a:rPr lang="zh-TW" altLang="en-US" b="1" dirty="0" smtClean="0">
                <a:solidFill>
                  <a:srgbClr val="FF0000"/>
                </a:solidFill>
              </a:rPr>
              <a:t>船底下搖槳的人</a:t>
            </a:r>
            <a:r>
              <a:rPr lang="en-US" altLang="zh-TW" dirty="0" smtClean="0"/>
              <a:t>(</a:t>
            </a:r>
            <a:r>
              <a:rPr lang="en-US" altLang="zh-TW" b="1" dirty="0" smtClean="0"/>
              <a:t>under rower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，這條船是跑不動的，船也就不叫做船了。</a:t>
            </a:r>
            <a:r>
              <a:rPr lang="zh-TW" altLang="en-US" b="1" dirty="0" smtClean="0">
                <a:solidFill>
                  <a:srgbClr val="FF0000"/>
                </a:solidFill>
              </a:rPr>
              <a:t>因此，這個工作看似卑下，但沒有這些工作，船是不可能度過海把貨物和人員運送過去的。</a:t>
            </a:r>
            <a:endParaRPr lang="en-US" altLang="zh-TW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■工作看似卑下，但非常重要！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保羅為什麼比喻我們是基督的</a:t>
            </a:r>
            <a:r>
              <a:rPr lang="en-US" altLang="zh-TW" b="1" dirty="0" smtClean="0">
                <a:solidFill>
                  <a:srgbClr val="FF0000"/>
                </a:solidFill>
              </a:rPr>
              <a:t>under rower</a:t>
            </a:r>
            <a:r>
              <a:rPr lang="zh-TW" altLang="en-US" dirty="0" smtClean="0"/>
              <a:t>，這什麼意思？他為什麼不用比較高貴的</a:t>
            </a:r>
            <a:r>
              <a:rPr lang="en-US" altLang="zh-TW" b="1" dirty="0" err="1" smtClean="0">
                <a:solidFill>
                  <a:srgbClr val="FF0000"/>
                </a:solidFill>
              </a:rPr>
              <a:t>diakonos</a:t>
            </a:r>
            <a:r>
              <a:rPr lang="zh-TW" altLang="en-US" dirty="0" smtClean="0"/>
              <a:t>來比喻我們？做</a:t>
            </a:r>
            <a:r>
              <a:rPr lang="en-US" altLang="zh-TW" b="1" dirty="0" smtClean="0">
                <a:solidFill>
                  <a:srgbClr val="FF0000"/>
                </a:solidFill>
              </a:rPr>
              <a:t>under rower</a:t>
            </a:r>
            <a:r>
              <a:rPr lang="zh-TW" altLang="en-US" b="1" dirty="0" smtClean="0">
                <a:solidFill>
                  <a:srgbClr val="FF0000"/>
                </a:solidFill>
              </a:rPr>
              <a:t>，不僅辛苦，見不到陽光，還被人管，也無功勞可言。做</a:t>
            </a:r>
            <a:r>
              <a:rPr lang="en-US" altLang="zh-TW" b="1" dirty="0" err="1" smtClean="0">
                <a:solidFill>
                  <a:srgbClr val="FF0000"/>
                </a:solidFill>
              </a:rPr>
              <a:t>diakonos</a:t>
            </a:r>
            <a:r>
              <a:rPr lang="zh-TW" altLang="en-US" b="1" dirty="0" smtClean="0">
                <a:solidFill>
                  <a:srgbClr val="FF0000"/>
                </a:solidFill>
              </a:rPr>
              <a:t>不僅管理人，也是領袖的地位，掌聲也多，保羅怎麼會叫人去做</a:t>
            </a:r>
            <a:r>
              <a:rPr lang="en-US" altLang="zh-TW" b="1" dirty="0" smtClean="0">
                <a:solidFill>
                  <a:srgbClr val="FF0000"/>
                </a:solidFill>
              </a:rPr>
              <a:t>under rower</a:t>
            </a:r>
            <a:r>
              <a:rPr lang="zh-TW" altLang="en-US" b="1" dirty="0" smtClean="0">
                <a:solidFill>
                  <a:srgbClr val="FF0000"/>
                </a:solidFill>
              </a:rPr>
              <a:t>？</a:t>
            </a:r>
            <a:endParaRPr lang="zh-TW" altLang="en-US" dirty="0" smtClean="0"/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■卑下的工作，又沒有功勞可言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052736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這裡我們要回頭看看哥林多教會的情形。前面說道，歌林多位於雅典旁邊，文化發達，民主昌盛，思想開放。</a:t>
            </a:r>
            <a:r>
              <a:rPr lang="zh-TW" altLang="en-US" b="1" dirty="0" smtClean="0">
                <a:solidFill>
                  <a:srgbClr val="FF0000"/>
                </a:solidFill>
              </a:rPr>
              <a:t>在知識發達的環境下，不僅教會受到思想開放的遺毒，可以想見教會同時享受人文薈萃的果實，這樣的環境，有誰甘願當尾不當頭？</a:t>
            </a:r>
            <a:r>
              <a:rPr lang="zh-TW" altLang="en-US" dirty="0" smtClean="0"/>
              <a:t>「寧為雞首不為牛後」，大概也是這教會信徒面對的挑戰！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■寧為雞首不為牛後！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如此一來，信主了後，在教會中可能也面臨很多人對於卑下的工作，嗤之以鼻，成為主的百姓後，人人想當</a:t>
            </a:r>
            <a:r>
              <a:rPr lang="en-US" altLang="zh-TW" b="1" dirty="0" err="1" smtClean="0">
                <a:solidFill>
                  <a:srgbClr val="FF0000"/>
                </a:solidFill>
              </a:rPr>
              <a:t>diakonos</a:t>
            </a:r>
            <a:r>
              <a:rPr lang="zh-TW" altLang="en-US" dirty="0" smtClean="0"/>
              <a:t>但卻不願意作</a:t>
            </a:r>
            <a:r>
              <a:rPr lang="en-US" altLang="zh-TW" b="1" dirty="0" smtClean="0">
                <a:solidFill>
                  <a:srgbClr val="FF0000"/>
                </a:solidFill>
              </a:rPr>
              <a:t>under rower</a:t>
            </a:r>
            <a:r>
              <a:rPr lang="zh-TW" altLang="en-US" dirty="0" smtClean="0"/>
              <a:t>，</a:t>
            </a:r>
            <a:r>
              <a:rPr lang="zh-TW" altLang="en-US" b="1" dirty="0" smtClean="0">
                <a:solidFill>
                  <a:srgbClr val="FF0000"/>
                </a:solidFill>
              </a:rPr>
              <a:t>如果信仰變成進階權貴的跳板，這和在外面世界有什麼不同？這豈是耶穌的信仰？耶穌不是生在馬槽裡？與窮人一起，與需要幫助的人站在一起？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■信仰變成進階權貴的跳板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因此，保羅用這個字</a:t>
            </a:r>
            <a:r>
              <a:rPr lang="en-US" altLang="zh-TW" dirty="0" smtClean="0"/>
              <a:t>under rower</a:t>
            </a:r>
            <a:r>
              <a:rPr lang="zh-TW" altLang="en-US" dirty="0" smtClean="0"/>
              <a:t>來說明，</a:t>
            </a:r>
            <a:r>
              <a:rPr lang="zh-TW" altLang="en-US" b="1" dirty="0" smtClean="0">
                <a:solidFill>
                  <a:srgbClr val="FF0000"/>
                </a:solidFill>
              </a:rPr>
              <a:t>如果要作主的百姓，要成為大船底下搖船桿的人，幫助人把船開到目的地，做了辛苦事情，卻也沒有掌聲</a:t>
            </a:r>
            <a:r>
              <a:rPr lang="zh-TW" altLang="en-US" dirty="0" smtClean="0"/>
              <a:t>，然而，這些事情雖然卑下，但卻是服事主裡最重要的工作。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■雖然辛苦，卻是非常重要！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你願意服事主？你願意成為教會中「搖船桿的人」？當教會中效力「搖船桿的人」越多，教會必然越興盛，你願意卑下自己做這樣的工作？當信仰裡這樣的人越多，不僅教會越興盛，福音必然也越興盛！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■成為教會中搖船桿的人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980728"/>
            <a:ext cx="84249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7000" b="1" dirty="0" smtClean="0">
                <a:solidFill>
                  <a:srgbClr val="FF0000"/>
                </a:solidFill>
              </a:rPr>
              <a:t>祂</a:t>
            </a:r>
            <a:r>
              <a:rPr lang="zh-TW" altLang="en-US" sz="7000" b="1" dirty="0" smtClean="0">
                <a:solidFill>
                  <a:srgbClr val="FF0000"/>
                </a:solidFill>
              </a:rPr>
              <a:t>必</a:t>
            </a:r>
            <a:r>
              <a:rPr lang="zh-TW" altLang="en-US" sz="7000" b="1" dirty="0" smtClean="0">
                <a:solidFill>
                  <a:srgbClr val="FF0000"/>
                </a:solidFill>
              </a:rPr>
              <a:t>興旺，我必衰微</a:t>
            </a:r>
          </a:p>
        </p:txBody>
      </p:sp>
      <p:sp>
        <p:nvSpPr>
          <p:cNvPr id="8" name="矩形 7"/>
          <p:cNvSpPr/>
          <p:nvPr/>
        </p:nvSpPr>
        <p:spPr>
          <a:xfrm>
            <a:off x="4283968" y="4293096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dirty="0" smtClean="0"/>
              <a:t>-------</a:t>
            </a:r>
            <a:r>
              <a:rPr lang="zh-TW" altLang="en-US" dirty="0" smtClean="0"/>
              <a:t>約</a:t>
            </a:r>
            <a:r>
              <a:rPr lang="en-US" altLang="zh-TW" dirty="0" smtClean="0"/>
              <a:t>3:30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332656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、願意順服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2132856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 smtClean="0"/>
              <a:t>1. </a:t>
            </a:r>
            <a:r>
              <a:rPr lang="zh-TW" altLang="en-US" sz="4500" dirty="0" smtClean="0"/>
              <a:t>人應當以我們為基督的執事，為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神奧祕事</a:t>
            </a:r>
            <a:r>
              <a:rPr lang="zh-TW" altLang="en-US" sz="4500" dirty="0" smtClean="0"/>
              <a:t>的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管家</a:t>
            </a:r>
            <a:r>
              <a:rPr lang="zh-TW" altLang="en-US" sz="4500" dirty="0" smtClean="0"/>
              <a:t>。</a:t>
            </a:r>
            <a:endParaRPr lang="zh-TW" altLang="en-US" sz="4500" dirty="0" smtClean="0">
              <a:solidFill>
                <a:srgbClr val="FF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「</a:t>
            </a:r>
            <a:r>
              <a:rPr lang="zh-TW" altLang="en-US" b="1" dirty="0" smtClean="0">
                <a:solidFill>
                  <a:srgbClr val="FF0000"/>
                </a:solidFill>
              </a:rPr>
              <a:t>神奧秘的事</a:t>
            </a:r>
            <a:r>
              <a:rPr lang="zh-TW" altLang="en-US" dirty="0" smtClean="0"/>
              <a:t>」，在林前</a:t>
            </a:r>
            <a:r>
              <a:rPr lang="en-US" altLang="zh-TW" dirty="0" smtClean="0"/>
              <a:t>2</a:t>
            </a:r>
            <a:r>
              <a:rPr lang="zh-TW" altLang="en-US" dirty="0" smtClean="0"/>
              <a:t>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說道：「</a:t>
            </a:r>
            <a:r>
              <a:rPr lang="zh-TW" altLang="en-US" b="1" dirty="0" smtClean="0">
                <a:solidFill>
                  <a:srgbClr val="FF0000"/>
                </a:solidFill>
              </a:rPr>
              <a:t>神奧秘的智慧</a:t>
            </a:r>
            <a:r>
              <a:rPr lang="zh-TW" altLang="en-US" dirty="0" smtClean="0"/>
              <a:t>」，福音是</a:t>
            </a:r>
            <a:r>
              <a:rPr lang="zh-TW" altLang="en-US" b="1" dirty="0" smtClean="0">
                <a:solidFill>
                  <a:srgbClr val="FF0000"/>
                </a:solidFill>
              </a:rPr>
              <a:t>上帝啟示的真理</a:t>
            </a:r>
            <a:r>
              <a:rPr lang="zh-TW" altLang="en-US" dirty="0" smtClean="0"/>
              <a:t>，而這啟示是一個奧秘，人沒辦法全部瞭解，然而，神的奧秘會啟示給他的百姓，一個忠心的百姓並由忠心的百姓實踐和管理出來。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620688"/>
            <a:ext cx="820891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 smtClean="0"/>
              <a:t>1. </a:t>
            </a:r>
            <a:r>
              <a:rPr lang="zh-TW" altLang="en-US" sz="4500" dirty="0" smtClean="0"/>
              <a:t>人應當以我們為基督的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執事</a:t>
            </a:r>
            <a:r>
              <a:rPr lang="zh-TW" altLang="en-US" sz="4500" dirty="0" smtClean="0"/>
              <a:t>，為神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奧祕事的管家</a:t>
            </a:r>
            <a:r>
              <a:rPr lang="zh-TW" altLang="en-US" sz="4500" dirty="0" smtClean="0"/>
              <a:t>。</a:t>
            </a:r>
            <a:r>
              <a:rPr lang="en-US" altLang="zh-TW" sz="4500" dirty="0" smtClean="0"/>
              <a:t/>
            </a:r>
            <a:br>
              <a:rPr lang="en-US" altLang="zh-TW" sz="4500" dirty="0" smtClean="0"/>
            </a:br>
            <a:endParaRPr lang="zh-TW" altLang="en-US" sz="4500" dirty="0" smtClean="0"/>
          </a:p>
          <a:p>
            <a:r>
              <a:rPr lang="en-US" altLang="zh-TW" sz="4500" dirty="0" smtClean="0"/>
              <a:t>2. </a:t>
            </a:r>
            <a:r>
              <a:rPr lang="zh-TW" altLang="en-US" sz="4500" dirty="0" smtClean="0"/>
              <a:t>所求於管家的，是要他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有忠心</a:t>
            </a:r>
            <a:r>
              <a:rPr lang="zh-TW" altLang="en-US" sz="4500" dirty="0" smtClean="0">
                <a:solidFill>
                  <a:srgbClr val="FF0000"/>
                </a:solidFill>
              </a:rPr>
              <a:t>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■被委託才能作管家、工頭</a:t>
            </a:r>
          </a:p>
        </p:txBody>
      </p:sp>
      <p:sp>
        <p:nvSpPr>
          <p:cNvPr id="8" name="矩形 7"/>
          <p:cNvSpPr/>
          <p:nvPr/>
        </p:nvSpPr>
        <p:spPr>
          <a:xfrm>
            <a:off x="323528" y="98072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管家，</a:t>
            </a:r>
            <a:r>
              <a:rPr lang="en-US" altLang="zh-TW" b="1" dirty="0" smtClean="0">
                <a:solidFill>
                  <a:srgbClr val="FF0000"/>
                </a:solidFill>
              </a:rPr>
              <a:t>steward</a:t>
            </a:r>
            <a:r>
              <a:rPr lang="zh-TW" altLang="en-US" b="1" dirty="0" smtClean="0">
                <a:solidFill>
                  <a:srgbClr val="FF0000"/>
                </a:solidFill>
              </a:rPr>
              <a:t>，</a:t>
            </a:r>
            <a:r>
              <a:rPr lang="el-GR" altLang="zh-TW" b="1" dirty="0" smtClean="0">
                <a:solidFill>
                  <a:srgbClr val="FF0000"/>
                </a:solidFill>
              </a:rPr>
              <a:t>οἰκονόμος</a:t>
            </a:r>
            <a:r>
              <a:rPr lang="zh-TW" altLang="en-US" dirty="0" smtClean="0"/>
              <a:t>。管理人，</a:t>
            </a:r>
            <a:r>
              <a:rPr lang="el-GR" altLang="zh-TW" b="1" dirty="0" smtClean="0">
                <a:solidFill>
                  <a:srgbClr val="FF0000"/>
                </a:solidFill>
              </a:rPr>
              <a:t>οἰκονόμος</a:t>
            </a:r>
            <a:r>
              <a:rPr lang="zh-TW" altLang="en-US" dirty="0" smtClean="0"/>
              <a:t>就是指一個人，因為對某人信任，進而</a:t>
            </a:r>
            <a:r>
              <a:rPr lang="zh-TW" altLang="en-US" b="1" dirty="0" smtClean="0">
                <a:solidFill>
                  <a:srgbClr val="FF0000"/>
                </a:solidFill>
              </a:rPr>
              <a:t>委託</a:t>
            </a:r>
            <a:r>
              <a:rPr lang="en-US" altLang="zh-TW" b="1" dirty="0" smtClean="0">
                <a:solidFill>
                  <a:srgbClr val="FF0000"/>
                </a:solidFill>
              </a:rPr>
              <a:t>(</a:t>
            </a:r>
            <a:r>
              <a:rPr lang="en-US" altLang="zh-TW" b="1" dirty="0" err="1" smtClean="0">
                <a:solidFill>
                  <a:srgbClr val="FF0000"/>
                </a:solidFill>
              </a:rPr>
              <a:t>intrust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他管理，如舊約時代的約瑟做波提乏的管家</a:t>
            </a:r>
            <a:r>
              <a:rPr lang="en-US" altLang="zh-TW" dirty="0" smtClean="0"/>
              <a:t>(</a:t>
            </a:r>
            <a:r>
              <a:rPr lang="zh-TW" altLang="en-US" dirty="0" smtClean="0"/>
              <a:t>創</a:t>
            </a:r>
            <a:r>
              <a:rPr lang="en-US" altLang="zh-TW" dirty="0" smtClean="0"/>
              <a:t>39)</a:t>
            </a:r>
            <a:r>
              <a:rPr lang="zh-TW" altLang="en-US" dirty="0" smtClean="0"/>
              <a:t>，管理一切家業。這個字也有</a:t>
            </a:r>
            <a:r>
              <a:rPr lang="en-US" altLang="zh-TW" b="1" dirty="0" smtClean="0">
                <a:solidFill>
                  <a:srgbClr val="FF0000"/>
                </a:solidFill>
              </a:rPr>
              <a:t>overseer</a:t>
            </a:r>
            <a:r>
              <a:rPr lang="zh-TW" altLang="en-US" b="1" dirty="0" smtClean="0">
                <a:solidFill>
                  <a:srgbClr val="FF0000"/>
                </a:solidFill>
              </a:rPr>
              <a:t>（工頭）</a:t>
            </a:r>
            <a:r>
              <a:rPr lang="zh-TW" altLang="en-US" dirty="0" smtClean="0"/>
              <a:t>的意思。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做管家或工頭，必須要照管許多的工人或家僕。</a:t>
            </a:r>
            <a:r>
              <a:rPr lang="zh-TW" altLang="en-US" b="1" dirty="0" smtClean="0">
                <a:solidFill>
                  <a:srgbClr val="FF0000"/>
                </a:solidFill>
              </a:rPr>
              <a:t>工頭不能按照自己的意思去蓋房子，他要根據老闆的意思，不僅要監督工地的安全，還要時常關照是否房子有照老闆的意思來蓋否，只要一超出規範，就要立即糾正</a:t>
            </a:r>
            <a:r>
              <a:rPr lang="zh-TW" altLang="en-US" dirty="0" smtClean="0"/>
              <a:t>。下面的人也要順服工頭的意思來做事，不可有自己的意思。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■工頭是沒有自己的意思的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保羅說，人要做神奧秘事的管家，也就是說，上帝把祂啟示的真理信任的「委託」給我們，</a:t>
            </a:r>
            <a:r>
              <a:rPr lang="zh-TW" altLang="en-US" b="1" dirty="0" smtClean="0">
                <a:solidFill>
                  <a:srgbClr val="FF0000"/>
                </a:solidFill>
              </a:rPr>
              <a:t>我們是上帝的管家、工頭，既是管家、工頭，就不應該有自己的意思，是要「照委託者」的意思辦事，也就是說，我們必須順服神的意志來做事，不可用自己的意思辦事。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■不可用自己的意思辦事。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8072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這裡顯示另外一種</a:t>
            </a:r>
            <a:r>
              <a:rPr lang="zh-TW" altLang="en-US" b="1" dirty="0" smtClean="0">
                <a:solidFill>
                  <a:srgbClr val="FF0000"/>
                </a:solidFill>
              </a:rPr>
              <a:t>被委託管理者的重要性格，就是「順服」</a:t>
            </a:r>
            <a:r>
              <a:rPr lang="zh-TW" altLang="en-US" dirty="0" smtClean="0"/>
              <a:t>！也就是說，作使徒的百姓，需要具備「順服」的優美性格，</a:t>
            </a:r>
            <a:r>
              <a:rPr lang="zh-TW" altLang="en-US" b="1" dirty="0" smtClean="0">
                <a:solidFill>
                  <a:srgbClr val="FF0000"/>
                </a:solidFill>
              </a:rPr>
              <a:t>不可以以自己的意思行事，要遵行上面的意思做事，要知道老闆的意思，不可遂行己意！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■不可遂行己意！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 smtClean="0"/>
              <a:t>保羅曾說過：「這樣看來，我以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內心順服神的律</a:t>
            </a:r>
            <a:r>
              <a:rPr lang="zh-TW" altLang="en-US" sz="3500" dirty="0" smtClean="0"/>
              <a:t>，我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肉體卻順服罪的律</a:t>
            </a:r>
            <a:r>
              <a:rPr lang="zh-TW" altLang="en-US" sz="3500" dirty="0" smtClean="0"/>
              <a:t>了。」羅</a:t>
            </a:r>
            <a:r>
              <a:rPr lang="en-US" altLang="zh-TW" sz="3500" dirty="0" smtClean="0"/>
              <a:t>7:25</a:t>
            </a:r>
            <a:r>
              <a:rPr lang="zh-TW" altLang="en-US" sz="3500" dirty="0" smtClean="0"/>
              <a:t>，在保羅的書信中，對於「順服」的教導非常多。然而，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順服是一個很難培養的性格，因為我們即使內心順服神，但是肉體卻順服罪，我們何其軟弱？</a:t>
            </a:r>
            <a:r>
              <a:rPr lang="zh-TW" altLang="en-US" sz="3500" dirty="0" smtClean="0"/>
              <a:t>然而，求神憐憫我們，不僅在內心深處真正順服神，更要在肉體上順服上帝的真理，作一個擁有順服優美性格的百姓！</a:t>
            </a:r>
            <a:r>
              <a:rPr lang="en-US" altLang="zh-TW" sz="3500" dirty="0" smtClean="0"/>
              <a:t> </a:t>
            </a:r>
            <a:endParaRPr lang="zh-TW" altLang="en-US" sz="3500" dirty="0" smtClean="0"/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■順服事一個很難的性格！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0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、願意忠心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1988840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 smtClean="0"/>
              <a:t>2. </a:t>
            </a:r>
            <a:r>
              <a:rPr lang="zh-TW" altLang="en-US" sz="4500" dirty="0" smtClean="0"/>
              <a:t>所求於管家的，是要他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有忠心</a:t>
            </a:r>
            <a:r>
              <a:rPr lang="zh-TW" altLang="en-US" sz="4500" dirty="0" smtClean="0">
                <a:solidFill>
                  <a:srgbClr val="FF0000"/>
                </a:solidFill>
              </a:rPr>
              <a:t>。</a:t>
            </a:r>
            <a:r>
              <a:rPr lang="zh-TW" altLang="en-US" sz="3500" dirty="0" smtClean="0">
                <a:solidFill>
                  <a:srgbClr val="FF0000"/>
                </a:solidFill>
              </a:rPr>
              <a:t>（</a:t>
            </a:r>
            <a:r>
              <a:rPr lang="en-US" altLang="zh-TW" sz="3500" dirty="0" smtClean="0">
                <a:solidFill>
                  <a:srgbClr val="FF0000"/>
                </a:solidFill>
              </a:rPr>
              <a:t>faithful</a:t>
            </a:r>
            <a:r>
              <a:rPr lang="zh-TW" altLang="en-US" sz="3500" dirty="0" smtClean="0"/>
              <a:t>，</a:t>
            </a:r>
            <a:r>
              <a:rPr lang="el-GR" altLang="zh-TW" sz="3500" dirty="0" smtClean="0"/>
              <a:t> πιστός</a:t>
            </a:r>
            <a:r>
              <a:rPr lang="zh-TW" altLang="en-US" sz="3500" dirty="0" smtClean="0"/>
              <a:t>，</a:t>
            </a:r>
            <a:r>
              <a:rPr lang="en-US" altLang="zh-TW" sz="3500" i="1" dirty="0" err="1" smtClean="0"/>
              <a:t>pistos</a:t>
            </a:r>
            <a:r>
              <a:rPr lang="zh-TW" altLang="en-US" sz="3500" dirty="0" smtClean="0">
                <a:solidFill>
                  <a:srgbClr val="FF0000"/>
                </a:solidFill>
              </a:rPr>
              <a:t>）</a:t>
            </a:r>
            <a:r>
              <a:rPr lang="zh-TW" altLang="en-US" sz="3500" dirty="0" smtClean="0"/>
              <a:t>。</a:t>
            </a:r>
            <a:endParaRPr lang="zh-TW" altLang="en-US" sz="3500" dirty="0" smtClean="0">
              <a:solidFill>
                <a:srgbClr val="FF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836712"/>
            <a:ext cx="84249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 smtClean="0">
                <a:solidFill>
                  <a:srgbClr val="FF0000"/>
                </a:solidFill>
              </a:rPr>
              <a:t>忠心</a:t>
            </a:r>
            <a:r>
              <a:rPr lang="zh-TW" altLang="en-US" dirty="0" smtClean="0">
                <a:solidFill>
                  <a:srgbClr val="FF0000"/>
                </a:solidFill>
              </a:rPr>
              <a:t>（</a:t>
            </a:r>
            <a:r>
              <a:rPr lang="en-US" altLang="zh-TW" dirty="0" smtClean="0">
                <a:solidFill>
                  <a:srgbClr val="FF0000"/>
                </a:solidFill>
              </a:rPr>
              <a:t>faithful</a:t>
            </a:r>
            <a:r>
              <a:rPr lang="zh-TW" altLang="en-US" dirty="0" smtClean="0"/>
              <a:t>，</a:t>
            </a:r>
            <a:r>
              <a:rPr lang="el-GR" altLang="zh-TW" dirty="0" smtClean="0"/>
              <a:t> πιστός</a:t>
            </a:r>
            <a:r>
              <a:rPr lang="zh-TW" altLang="en-US" dirty="0" smtClean="0"/>
              <a:t>，</a:t>
            </a:r>
            <a:r>
              <a:rPr lang="en-US" altLang="zh-TW" i="1" dirty="0" err="1" smtClean="0"/>
              <a:t>pistos</a:t>
            </a:r>
            <a:r>
              <a:rPr lang="zh-TW" altLang="en-US" dirty="0" smtClean="0"/>
              <a:t>）這個字，和「</a:t>
            </a:r>
            <a:r>
              <a:rPr lang="zh-TW" altLang="en-US" b="1" dirty="0" smtClean="0">
                <a:solidFill>
                  <a:srgbClr val="FF0000"/>
                </a:solidFill>
              </a:rPr>
              <a:t>信心」、「信實」都是同一個字</a:t>
            </a:r>
            <a:r>
              <a:rPr lang="zh-TW" altLang="en-US" dirty="0" smtClean="0"/>
              <a:t>，也就是說，忠心也包含信心、信實。作管家，必須要有忠心的性格，</a:t>
            </a:r>
            <a:r>
              <a:rPr lang="zh-TW" altLang="en-US" b="1" dirty="0" smtClean="0">
                <a:solidFill>
                  <a:srgbClr val="FF0000"/>
                </a:solidFill>
              </a:rPr>
              <a:t>有忠心就有信實，讓人可以有信心可以委託任務</a:t>
            </a:r>
            <a:r>
              <a:rPr lang="zh-TW" altLang="en-US" dirty="0" smtClean="0"/>
              <a:t>，可以託管家業，不用擔心最後被搶奪！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■忠心，也和信心、信實同一字！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</a:t>
            </a: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「忠心」表現在所有事上</a:t>
            </a:r>
            <a:endParaRPr lang="zh-TW" altLang="en-US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395536" y="1412776"/>
            <a:ext cx="8352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0" dirty="0" smtClean="0"/>
              <a:t>人在最小的事上</a:t>
            </a:r>
            <a:r>
              <a:rPr lang="zh-TW" altLang="en-US" b="0" dirty="0" smtClean="0">
                <a:solidFill>
                  <a:srgbClr val="FF0000"/>
                </a:solidFill>
              </a:rPr>
              <a:t>忠心</a:t>
            </a:r>
            <a:r>
              <a:rPr lang="zh-TW" altLang="en-US" b="0" dirty="0" smtClean="0"/>
              <a:t>，在大事上也</a:t>
            </a:r>
            <a:r>
              <a:rPr lang="zh-TW" altLang="en-US" dirty="0" smtClean="0">
                <a:solidFill>
                  <a:srgbClr val="FF0000"/>
                </a:solidFill>
              </a:rPr>
              <a:t>忠心（</a:t>
            </a:r>
            <a:r>
              <a:rPr lang="en-US" altLang="zh-TW" dirty="0" smtClean="0">
                <a:solidFill>
                  <a:srgbClr val="FF0000"/>
                </a:solidFill>
              </a:rPr>
              <a:t>faithful</a:t>
            </a:r>
            <a:r>
              <a:rPr lang="zh-TW" altLang="en-US" dirty="0" smtClean="0">
                <a:solidFill>
                  <a:srgbClr val="FF0000"/>
                </a:solidFill>
              </a:rPr>
              <a:t>，</a:t>
            </a:r>
            <a:r>
              <a:rPr lang="el-GR" altLang="zh-TW" dirty="0" smtClean="0"/>
              <a:t> πιστός</a:t>
            </a:r>
            <a:r>
              <a:rPr lang="zh-TW" altLang="en-US" dirty="0" smtClean="0"/>
              <a:t>，</a:t>
            </a:r>
            <a:r>
              <a:rPr lang="en-US" altLang="zh-TW" i="1" dirty="0" err="1" smtClean="0"/>
              <a:t>pistos</a:t>
            </a:r>
            <a:r>
              <a:rPr lang="zh-TW" altLang="en-US" dirty="0" smtClean="0">
                <a:solidFill>
                  <a:srgbClr val="FF0000"/>
                </a:solidFill>
              </a:rPr>
              <a:t>）</a:t>
            </a:r>
            <a:r>
              <a:rPr lang="zh-TW" altLang="en-US" b="0" dirty="0" smtClean="0"/>
              <a:t>；在最小的事上不義，在大事上也不義。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55650" y="5516563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 smtClean="0">
                <a:latin typeface="Verdana" pitchFamily="34" charset="0"/>
              </a:rPr>
              <a:t>------</a:t>
            </a:r>
            <a:r>
              <a:rPr lang="zh-TW" altLang="en-US" sz="3000" b="0" dirty="0" smtClean="0">
                <a:latin typeface="Verdana" pitchFamily="34" charset="0"/>
              </a:rPr>
              <a:t> </a:t>
            </a:r>
            <a:r>
              <a:rPr lang="zh-TW" altLang="en-US" sz="3000" b="0" dirty="0" smtClean="0">
                <a:latin typeface="Verdana" pitchFamily="34" charset="0"/>
              </a:rPr>
              <a:t>路</a:t>
            </a:r>
            <a:r>
              <a:rPr lang="en-US" altLang="zh-TW" sz="3000" b="0" dirty="0" smtClean="0">
                <a:latin typeface="Verdana" pitchFamily="34" charset="0"/>
              </a:rPr>
              <a:t>16</a:t>
            </a:r>
            <a:r>
              <a:rPr lang="zh-TW" altLang="en-US" sz="3000" b="0" dirty="0" smtClean="0">
                <a:latin typeface="Verdana" pitchFamily="34" charset="0"/>
              </a:rPr>
              <a:t>：</a:t>
            </a:r>
            <a:r>
              <a:rPr lang="en-US" altLang="zh-TW" sz="3000" b="0" dirty="0" smtClean="0">
                <a:latin typeface="Verdana" pitchFamily="34" charset="0"/>
              </a:rPr>
              <a:t>10</a:t>
            </a:r>
            <a:endParaRPr lang="en-US" altLang="zh-TW" sz="30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</a:t>
            </a: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忠心者，具備忠誠的特質</a:t>
            </a:r>
            <a:endParaRPr lang="zh-TW" altLang="en-US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4213" y="1412776"/>
            <a:ext cx="79200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0" dirty="0" smtClean="0"/>
              <a:t>不可私拿東西；要顯為</a:t>
            </a:r>
            <a:r>
              <a:rPr lang="zh-TW" altLang="en-US" dirty="0" smtClean="0">
                <a:solidFill>
                  <a:srgbClr val="FF0000"/>
                </a:solidFill>
              </a:rPr>
              <a:t>忠誠（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fidelity</a:t>
            </a:r>
            <a:r>
              <a:rPr lang="zh-TW" altLang="en-US" dirty="0" smtClean="0"/>
              <a:t>，</a:t>
            </a:r>
            <a:r>
              <a:rPr lang="el-GR" altLang="zh-TW" dirty="0" smtClean="0"/>
              <a:t> πίστις</a:t>
            </a:r>
            <a:r>
              <a:rPr lang="zh-TW" altLang="en-US" dirty="0" smtClean="0"/>
              <a:t>，</a:t>
            </a:r>
            <a:r>
              <a:rPr lang="en-US" altLang="zh-TW" i="1" dirty="0" err="1" smtClean="0"/>
              <a:t>pistis</a:t>
            </a:r>
            <a:r>
              <a:rPr lang="en-US" altLang="zh-TW" i="1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）</a:t>
            </a:r>
            <a:r>
              <a:rPr lang="zh-TW" altLang="en-US" b="0" dirty="0" smtClean="0"/>
              <a:t>，以致凡事尊榮我們救主神的道。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55650" y="5516563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 smtClean="0">
                <a:latin typeface="Verdana" pitchFamily="34" charset="0"/>
              </a:rPr>
              <a:t>------</a:t>
            </a:r>
            <a:r>
              <a:rPr lang="zh-TW" altLang="en-US" sz="3000" b="0" dirty="0" smtClean="0">
                <a:latin typeface="Verdana" pitchFamily="34" charset="0"/>
              </a:rPr>
              <a:t> 提多</a:t>
            </a:r>
            <a:r>
              <a:rPr lang="en-US" altLang="zh-TW" sz="3000" b="0" dirty="0" smtClean="0">
                <a:latin typeface="Verdana" pitchFamily="34" charset="0"/>
              </a:rPr>
              <a:t>2</a:t>
            </a:r>
            <a:r>
              <a:rPr lang="zh-TW" altLang="en-US" sz="3000" b="0" dirty="0" smtClean="0">
                <a:latin typeface="Verdana" pitchFamily="34" charset="0"/>
              </a:rPr>
              <a:t>：</a:t>
            </a:r>
            <a:r>
              <a:rPr lang="en-US" altLang="zh-TW" sz="3000" b="0" dirty="0" smtClean="0">
                <a:latin typeface="Verdana" pitchFamily="34" charset="0"/>
              </a:rPr>
              <a:t>10</a:t>
            </a:r>
            <a:endParaRPr lang="en-US" altLang="zh-TW" sz="30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90872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smtClean="0"/>
              <a:t>6. </a:t>
            </a:r>
            <a:r>
              <a:rPr lang="zh-TW" altLang="en-US" sz="4800" dirty="0" smtClean="0"/>
              <a:t>弟兄們，我為你們的緣故，拿這些事轉比自己和亞波羅，叫你們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效法我們不可過於聖經所記</a:t>
            </a:r>
            <a:r>
              <a:rPr lang="zh-TW" altLang="en-US" sz="4800" dirty="0" smtClean="0"/>
              <a:t>，免得你們自高自大，貴重這個，輕看那個。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4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</a:t>
            </a: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忠心也需有「信心」的內涵</a:t>
            </a:r>
            <a:endParaRPr lang="zh-TW" altLang="en-US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11560" y="1484784"/>
            <a:ext cx="813625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人非有信（</a:t>
            </a:r>
            <a:r>
              <a:rPr lang="en-US" altLang="zh-TW" dirty="0" smtClean="0">
                <a:solidFill>
                  <a:srgbClr val="FF0000"/>
                </a:solidFill>
              </a:rPr>
              <a:t>faith,</a:t>
            </a:r>
            <a:r>
              <a:rPr lang="el-GR" altLang="zh-TW" dirty="0" smtClean="0"/>
              <a:t>πίστις </a:t>
            </a:r>
            <a:r>
              <a:rPr lang="en-US" altLang="zh-TW" i="1" dirty="0" err="1" smtClean="0"/>
              <a:t>pistis</a:t>
            </a:r>
            <a:r>
              <a:rPr lang="en-US" altLang="zh-TW" i="1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）</a:t>
            </a:r>
            <a:r>
              <a:rPr lang="zh-TW" altLang="en-US" b="0" dirty="0" smtClean="0"/>
              <a:t>，就不能得神的喜悅；因為到神面前來的人</a:t>
            </a:r>
            <a:r>
              <a:rPr lang="zh-TW" altLang="en-US" dirty="0" smtClean="0">
                <a:solidFill>
                  <a:srgbClr val="FF0000"/>
                </a:solidFill>
              </a:rPr>
              <a:t>必須信有神（</a:t>
            </a:r>
            <a:r>
              <a:rPr lang="en-US" altLang="zh-TW" dirty="0" smtClean="0">
                <a:solidFill>
                  <a:srgbClr val="FF0000"/>
                </a:solidFill>
              </a:rPr>
              <a:t>believe,</a:t>
            </a:r>
            <a:r>
              <a:rPr lang="el-GR" altLang="zh-TW" dirty="0" smtClean="0"/>
              <a:t> πιστεύω </a:t>
            </a:r>
            <a:r>
              <a:rPr lang="en-US" altLang="zh-TW" i="1" dirty="0" err="1" smtClean="0"/>
              <a:t>pisteuō</a:t>
            </a:r>
            <a:r>
              <a:rPr lang="zh-TW" altLang="en-US" dirty="0" smtClean="0">
                <a:solidFill>
                  <a:srgbClr val="FF0000"/>
                </a:solidFill>
              </a:rPr>
              <a:t>）</a:t>
            </a:r>
            <a:r>
              <a:rPr lang="zh-TW" altLang="en-US" b="0" dirty="0" smtClean="0"/>
              <a:t>，且信他賞賜那尋求他的人。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55650" y="5516563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 smtClean="0">
                <a:latin typeface="Verdana" pitchFamily="34" charset="0"/>
              </a:rPr>
              <a:t>------</a:t>
            </a:r>
            <a:r>
              <a:rPr lang="zh-TW" altLang="en-US" sz="3000" b="0" dirty="0" smtClean="0">
                <a:latin typeface="Verdana" pitchFamily="34" charset="0"/>
              </a:rPr>
              <a:t> </a:t>
            </a:r>
            <a:r>
              <a:rPr lang="zh-TW" altLang="en-US" sz="3000" b="0" dirty="0" smtClean="0">
                <a:latin typeface="Verdana" pitchFamily="34" charset="0"/>
              </a:rPr>
              <a:t>來</a:t>
            </a:r>
            <a:r>
              <a:rPr lang="en-US" altLang="zh-TW" sz="3000" b="0" dirty="0" smtClean="0">
                <a:latin typeface="Verdana" pitchFamily="34" charset="0"/>
              </a:rPr>
              <a:t>11</a:t>
            </a:r>
            <a:r>
              <a:rPr lang="zh-TW" altLang="en-US" sz="3000" b="0" dirty="0" smtClean="0">
                <a:latin typeface="Verdana" pitchFamily="34" charset="0"/>
              </a:rPr>
              <a:t>：</a:t>
            </a:r>
            <a:r>
              <a:rPr lang="en-US" altLang="zh-TW" sz="3000" b="0" dirty="0" smtClean="0">
                <a:latin typeface="Verdana" pitchFamily="34" charset="0"/>
              </a:rPr>
              <a:t>6</a:t>
            </a:r>
            <a:endParaRPr lang="en-US" altLang="zh-TW" sz="30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■ 「信心」會變成行動的「相信」</a:t>
            </a:r>
            <a:endParaRPr lang="en-US" altLang="zh-TW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4213" y="1484784"/>
            <a:ext cx="79200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0" dirty="0" smtClean="0"/>
              <a:t>希伯來書說「信心」（</a:t>
            </a:r>
            <a:r>
              <a:rPr lang="en-US" altLang="zh-TW" b="0" dirty="0" smtClean="0"/>
              <a:t>faith</a:t>
            </a:r>
            <a:r>
              <a:rPr lang="zh-TW" altLang="en-US" b="0" dirty="0" smtClean="0"/>
              <a:t>）就是「相信」神（</a:t>
            </a:r>
            <a:r>
              <a:rPr lang="en-US" altLang="zh-TW" b="0" dirty="0" smtClean="0"/>
              <a:t>believe</a:t>
            </a:r>
            <a:r>
              <a:rPr lang="zh-TW" altLang="en-US" b="0" dirty="0" smtClean="0"/>
              <a:t>）。「信心」是名詞，但有信心的人一定會化為行動的「相信神」，這時，</a:t>
            </a:r>
            <a:r>
              <a:rPr lang="zh-TW" altLang="en-US" dirty="0" smtClean="0">
                <a:solidFill>
                  <a:srgbClr val="FF0000"/>
                </a:solidFill>
              </a:rPr>
              <a:t>這個「相信」是一種「行動」、一種力量、一種力道。是一種實踐的相信！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552" y="692696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</a:t>
            </a: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相信不一定是一種行動、實現</a:t>
            </a:r>
            <a:endParaRPr lang="zh-TW" altLang="en-US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3568" y="1340768"/>
            <a:ext cx="792003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0" dirty="0" smtClean="0"/>
              <a:t>名詞的「相信」不是行為。我們說人都會死（</a:t>
            </a:r>
            <a:r>
              <a:rPr lang="en-US" altLang="zh-TW" b="0" dirty="0" smtClean="0"/>
              <a:t>death</a:t>
            </a:r>
            <a:r>
              <a:rPr lang="zh-TW" altLang="en-US" b="0" dirty="0" smtClean="0"/>
              <a:t>），這個死是一個名詞，</a:t>
            </a:r>
            <a:r>
              <a:rPr lang="zh-TW" altLang="en-US" dirty="0" smtClean="0">
                <a:solidFill>
                  <a:srgbClr val="FF0000"/>
                </a:solidFill>
              </a:rPr>
              <a:t>是沒有實現的</a:t>
            </a:r>
            <a:r>
              <a:rPr lang="zh-TW" altLang="en-US" b="0" dirty="0" smtClean="0"/>
              <a:t>。但如果說</a:t>
            </a:r>
            <a:r>
              <a:rPr lang="zh-TW" altLang="en-US" dirty="0" smtClean="0">
                <a:solidFill>
                  <a:srgbClr val="FF0000"/>
                </a:solidFill>
              </a:rPr>
              <a:t>「他死了！」</a:t>
            </a:r>
            <a:r>
              <a:rPr lang="en-US" altLang="zh-TW" dirty="0" smtClean="0">
                <a:solidFill>
                  <a:srgbClr val="FF0000"/>
                </a:solidFill>
              </a:rPr>
              <a:t>(die)</a:t>
            </a:r>
            <a:r>
              <a:rPr lang="zh-TW" altLang="en-US" b="0" dirty="0" smtClean="0"/>
              <a:t>，這個動詞的死就「實現出來了」，</a:t>
            </a:r>
            <a:r>
              <a:rPr lang="zh-TW" altLang="en-US" dirty="0" smtClean="0">
                <a:solidFill>
                  <a:srgbClr val="FF0000"/>
                </a:solidFill>
              </a:rPr>
              <a:t>這個死已經在他的身上實踐了，是一個動詞，是說他真的死了！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</a:t>
            </a: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信心要和行為綁在一起</a:t>
            </a:r>
            <a:endParaRPr lang="zh-TW" altLang="en-US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3568" y="1412776"/>
            <a:ext cx="792003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0" dirty="0" smtClean="0"/>
              <a:t>雅各書說，「</a:t>
            </a:r>
            <a:r>
              <a:rPr lang="zh-TW" altLang="en-US" dirty="0" smtClean="0"/>
              <a:t>信心若沒有行為就是死的</a:t>
            </a:r>
            <a:r>
              <a:rPr lang="zh-TW" altLang="en-US" b="0" dirty="0" smtClean="0"/>
              <a:t>」（</a:t>
            </a:r>
            <a:r>
              <a:rPr lang="en-US" altLang="zh-TW" b="0" dirty="0" smtClean="0"/>
              <a:t>2</a:t>
            </a:r>
            <a:r>
              <a:rPr lang="zh-TW" altLang="en-US" b="0" dirty="0" smtClean="0"/>
              <a:t>：</a:t>
            </a:r>
            <a:r>
              <a:rPr lang="en-US" altLang="zh-TW" b="0" dirty="0" smtClean="0"/>
              <a:t>17</a:t>
            </a:r>
            <a:r>
              <a:rPr lang="zh-TW" altLang="en-US" b="0" dirty="0" smtClean="0"/>
              <a:t>），聖經說一個人有信心，是指一個人一定會有行動，</a:t>
            </a:r>
            <a:r>
              <a:rPr lang="zh-TW" altLang="en-US" dirty="0" smtClean="0">
                <a:solidFill>
                  <a:srgbClr val="FF0000"/>
                </a:solidFill>
              </a:rPr>
              <a:t>信心一定會包含實踐</a:t>
            </a:r>
            <a:r>
              <a:rPr lang="zh-TW" altLang="en-US" b="0" dirty="0" smtClean="0"/>
              <a:t>，因此，保羅才會說「因信得生」、「因信稱義」，</a:t>
            </a:r>
            <a:r>
              <a:rPr lang="zh-TW" altLang="en-US" dirty="0" smtClean="0">
                <a:solidFill>
                  <a:srgbClr val="FF0000"/>
                </a:solidFill>
              </a:rPr>
              <a:t>信和行是同一件事，</a:t>
            </a:r>
            <a:r>
              <a:rPr lang="zh-TW" altLang="en-US" dirty="0" smtClean="0">
                <a:solidFill>
                  <a:srgbClr val="FF0000"/>
                </a:solidFill>
              </a:rPr>
              <a:t>不可分割成</a:t>
            </a:r>
            <a:r>
              <a:rPr lang="zh-TW" altLang="en-US" dirty="0" smtClean="0">
                <a:solidFill>
                  <a:srgbClr val="FF0000"/>
                </a:solidFill>
              </a:rPr>
              <a:t>兩件事情！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83671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忠心，一定</a:t>
            </a:r>
            <a:r>
              <a:rPr lang="zh-TW" altLang="en-US" b="1" dirty="0" smtClean="0"/>
              <a:t>有信心的內涵</a:t>
            </a:r>
            <a:r>
              <a:rPr lang="zh-TW" altLang="en-US" dirty="0" smtClean="0"/>
              <a:t>在裡面，</a:t>
            </a:r>
            <a:r>
              <a:rPr lang="zh-TW" altLang="en-US" b="1" dirty="0" smtClean="0">
                <a:solidFill>
                  <a:srgbClr val="FF0000"/>
                </a:solidFill>
              </a:rPr>
              <a:t>當主人對管家說，你是忠心的，我願意把家業給你管時，亦即說，我對你有信心，因為對你有信心，才會化作行動委託你管理我的家業。</a:t>
            </a:r>
            <a:r>
              <a:rPr lang="zh-TW" altLang="en-US" dirty="0" smtClean="0"/>
              <a:t>如果一個人對你說你很忠心，卻對你不信任，那這個忠心根本就是假的！</a:t>
            </a:r>
            <a:r>
              <a:rPr lang="zh-TW" altLang="en-US" b="1" dirty="0" smtClean="0"/>
              <a:t>忠心和信心是綁在一起的！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■忠心和信心是綁在一起的！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這裡保羅說，所求於管家的，無非是「忠心」，作管家要有忠心的性格，亦即讓人相信的性格。</a:t>
            </a:r>
            <a:r>
              <a:rPr lang="zh-TW" altLang="en-US" b="1" dirty="0" smtClean="0">
                <a:solidFill>
                  <a:srgbClr val="FF0000"/>
                </a:solidFill>
              </a:rPr>
              <a:t>要做上帝的使者，不僅要成為管家，還要培養出管家更重要的性格</a:t>
            </a:r>
            <a:r>
              <a:rPr lang="en-US" altLang="zh-TW" b="1" dirty="0" smtClean="0">
                <a:solidFill>
                  <a:srgbClr val="FF0000"/>
                </a:solidFill>
              </a:rPr>
              <a:t>—</a:t>
            </a:r>
            <a:r>
              <a:rPr lang="zh-TW" altLang="en-US" b="1" dirty="0" smtClean="0">
                <a:solidFill>
                  <a:srgbClr val="FF0000"/>
                </a:solidFill>
              </a:rPr>
              <a:t>忠心。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■培養忠心的性格成為神的器皿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188640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、效法聖經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90872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smtClean="0"/>
              <a:t>6. </a:t>
            </a:r>
            <a:r>
              <a:rPr lang="zh-TW" altLang="en-US" sz="4800" dirty="0" smtClean="0"/>
              <a:t>弟兄們，我為你們的緣故，拿這些事轉比自己和亞波羅，叫你們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效法我們不可過於聖經所記</a:t>
            </a:r>
            <a:r>
              <a:rPr lang="zh-TW" altLang="en-US" sz="4800" dirty="0" smtClean="0"/>
              <a:t>，免得你們自高自大，貴重這個，輕看那個。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4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■與神同工，是上帝讓人成長！</a:t>
            </a:r>
          </a:p>
        </p:txBody>
      </p:sp>
      <p:sp>
        <p:nvSpPr>
          <p:cNvPr id="8" name="矩形 7"/>
          <p:cNvSpPr/>
          <p:nvPr/>
        </p:nvSpPr>
        <p:spPr>
          <a:xfrm>
            <a:off x="251520" y="980729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 smtClean="0"/>
              <a:t>保羅曾說：「</a:t>
            </a:r>
            <a:r>
              <a:rPr lang="en-US" altLang="zh-TW" sz="3500" b="1" dirty="0" smtClean="0"/>
              <a:t>5.</a:t>
            </a:r>
            <a:r>
              <a:rPr lang="zh-TW" altLang="en-US" sz="3500" b="1" dirty="0" smtClean="0"/>
              <a:t>亞波羅算什麼</a:t>
            </a:r>
            <a:r>
              <a:rPr lang="en-US" altLang="zh-TW" sz="3500" b="1" dirty="0" smtClean="0"/>
              <a:t>﹖</a:t>
            </a:r>
            <a:r>
              <a:rPr lang="zh-TW" altLang="en-US" sz="3500" b="1" dirty="0" smtClean="0"/>
              <a:t>保羅算什麼</a:t>
            </a:r>
            <a:r>
              <a:rPr lang="en-US" altLang="zh-TW" sz="3500" b="1" dirty="0" smtClean="0"/>
              <a:t>﹖</a:t>
            </a:r>
            <a:r>
              <a:rPr lang="zh-TW" altLang="en-US" sz="3500" b="1" dirty="0" smtClean="0"/>
              <a:t>無非是執事！</a:t>
            </a:r>
            <a:r>
              <a:rPr lang="en-US" altLang="zh-TW" sz="3500" b="1" dirty="0" smtClean="0"/>
              <a:t>6. </a:t>
            </a:r>
            <a:r>
              <a:rPr lang="zh-TW" altLang="en-US" sz="3500" b="1" dirty="0" smtClean="0"/>
              <a:t>我栽種了，亞波羅澆灌了，惟有神叫他生長</a:t>
            </a:r>
            <a:r>
              <a:rPr lang="zh-TW" altLang="en-US" sz="3500" dirty="0" smtClean="0"/>
              <a:t>。」林前三章。我保羅和亞波羅都不算什麼，都是執事（服事人的），真正叫人生長的是上帝。</a:t>
            </a:r>
            <a:r>
              <a:rPr lang="zh-TW" altLang="en-US" sz="3500" b="1" dirty="0" smtClean="0">
                <a:solidFill>
                  <a:srgbClr val="FF3300"/>
                </a:solidFill>
              </a:rPr>
              <a:t>對保羅和亞波羅來說，只是把上帝交代的工作做完，然而，我本份作完了，若沒有上帝恩典的介入，人豈能成長？</a:t>
            </a:r>
            <a:endParaRPr lang="zh-TW" altLang="en-US" sz="35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 smtClean="0"/>
              <a:t>前面提到，保羅為什麼要跟歌林多人說「我算什麼？亞波羅算什麼？惟有神叫他生長？」</a:t>
            </a:r>
            <a:r>
              <a:rPr lang="zh-TW" altLang="en-US" sz="3500" b="1" dirty="0" smtClean="0">
                <a:solidFill>
                  <a:srgbClr val="FF3300"/>
                </a:solidFill>
              </a:rPr>
              <a:t>這裡面要解決一個問題，就是「功績主義」問題</a:t>
            </a:r>
            <a:r>
              <a:rPr lang="zh-TW" altLang="en-US" sz="3500" dirty="0" smtClean="0"/>
              <a:t>。什麼叫做功績主義？</a:t>
            </a:r>
            <a:r>
              <a:rPr lang="zh-TW" altLang="en-US" sz="3500" b="1" dirty="0" smtClean="0">
                <a:solidFill>
                  <a:srgbClr val="FF3300"/>
                </a:solidFill>
              </a:rPr>
              <a:t>就是我們的思想裡面有一種根深蒂固「一分耕耘，一分收穫」的思想，沒有個人努力，何來成功？因此，成功的功績一定要算上自己一份功績！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■功績主義的餘毒！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692696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、願意卑下</a:t>
            </a: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、願意順服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、願意忠心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、效法聖經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保羅既生為羅馬人，在當時就應該很深切的體會到希臘和羅馬的文化中，</a:t>
            </a:r>
            <a:r>
              <a:rPr lang="zh-TW" altLang="en-US" b="1" dirty="0" smtClean="0"/>
              <a:t>強調個人主體（認識你自己！）</a:t>
            </a:r>
            <a:r>
              <a:rPr lang="zh-TW" altLang="en-US" dirty="0" smtClean="0"/>
              <a:t>進入到猶太信仰中。導致希臘和羅馬文化也成為猶太文化的一部份。</a:t>
            </a:r>
            <a:r>
              <a:rPr lang="zh-TW" altLang="en-US" b="1" dirty="0" smtClean="0">
                <a:solidFill>
                  <a:srgbClr val="FF0000"/>
                </a:solidFill>
              </a:rPr>
              <a:t>也就是說，統治久了，希羅文化慢慢內化成猶太信仰的一部份，很多文化成為猶太和羅馬人共同的東西，沒有區別</a:t>
            </a:r>
            <a:r>
              <a:rPr lang="zh-TW" altLang="en-US" dirty="0" smtClean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■希羅文化成為猶太的一部份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980728"/>
            <a:ext cx="8712968" cy="45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 smtClean="0"/>
              <a:t>這些文化內涵中，和基督教最為衝突的就是「</a:t>
            </a:r>
            <a:r>
              <a:rPr lang="zh-TW" altLang="en-US" sz="3500" b="1" dirty="0" smtClean="0"/>
              <a:t>功績主義</a:t>
            </a:r>
            <a:r>
              <a:rPr lang="zh-TW" altLang="en-US" sz="3500" dirty="0" smtClean="0"/>
              <a:t>」，就是強調人的主體性，「</a:t>
            </a:r>
            <a:r>
              <a:rPr lang="zh-TW" altLang="en-US" sz="3500" b="1" dirty="0" smtClean="0"/>
              <a:t>人為萬物的尺度</a:t>
            </a:r>
            <a:r>
              <a:rPr lang="zh-TW" altLang="en-US" sz="3500" dirty="0" smtClean="0"/>
              <a:t>」</a:t>
            </a:r>
            <a:r>
              <a:rPr lang="en-US" altLang="zh-TW" sz="3500" dirty="0" smtClean="0"/>
              <a:t>(Protagoras)</a:t>
            </a:r>
            <a:r>
              <a:rPr lang="zh-TW" altLang="en-US" sz="3500" dirty="0" smtClean="0"/>
              <a:t>，這些重要的希羅文化都直接滲入到希伯來宗教中，這就產生嚴重的「</a:t>
            </a:r>
            <a:r>
              <a:rPr lang="zh-TW" altLang="en-US" sz="3500" b="1" dirty="0" smtClean="0"/>
              <a:t>宗教混淆</a:t>
            </a:r>
            <a:r>
              <a:rPr lang="zh-TW" altLang="en-US" sz="3500" dirty="0" smtClean="0"/>
              <a:t>」。</a:t>
            </a:r>
            <a:r>
              <a:rPr lang="zh-TW" altLang="en-US" sz="3500" b="1" dirty="0" smtClean="0">
                <a:solidFill>
                  <a:srgbClr val="FF3300"/>
                </a:solidFill>
              </a:rPr>
              <a:t>保羅傳的福音，是「唯獨恩典」，沒有功績，但是希羅文化強調人的向度，人的教養（德行），兩種文化顯然衝突極大！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■「人為萬物的尺度</a:t>
            </a:r>
            <a:r>
              <a:rPr lang="zh-TW" altLang="en-US" dirty="0" smtClean="0">
                <a:solidFill>
                  <a:srgbClr val="0000FF"/>
                </a:solidFill>
              </a:rPr>
              <a:t>」！</a:t>
            </a:r>
            <a:endParaRPr lang="zh-TW" alt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0" y="836712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這些衝突，就成為信仰的很多障礙，也讓</a:t>
            </a:r>
            <a:r>
              <a:rPr lang="zh-TW" altLang="en-US" b="1" dirty="0" smtClean="0">
                <a:solidFill>
                  <a:srgbClr val="FF0000"/>
                </a:solidFill>
              </a:rPr>
              <a:t>以人為中心的思想，很難從猶太人的思想中掃除</a:t>
            </a:r>
            <a:r>
              <a:rPr lang="zh-TW" altLang="en-US" dirty="0" smtClean="0"/>
              <a:t>，這就會讓人在教會中，依舊以人為標準，為效法的依據，</a:t>
            </a:r>
            <a:r>
              <a:rPr lang="zh-TW" altLang="en-US" b="1" dirty="0" smtClean="0">
                <a:solidFill>
                  <a:srgbClr val="FF0000"/>
                </a:solidFill>
              </a:rPr>
              <a:t>人的很彰顯很大，耶穌就越隱藏和渺小</a:t>
            </a:r>
            <a:r>
              <a:rPr lang="zh-TW" altLang="en-US" dirty="0" smtClean="0"/>
              <a:t>，結果產生保羅說的：「</a:t>
            </a:r>
            <a:r>
              <a:rPr lang="zh-TW" altLang="en-US" b="1" dirty="0" smtClean="0">
                <a:solidFill>
                  <a:srgbClr val="FF0000"/>
                </a:solidFill>
              </a:rPr>
              <a:t>效法我們過於聖經所記！</a:t>
            </a:r>
            <a:r>
              <a:rPr lang="zh-TW" altLang="en-US" dirty="0" smtClean="0"/>
              <a:t>」人是標準、楷模，聖經可能僅作參考，甚至放在一旁納涼！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</a:t>
            </a:r>
            <a:r>
              <a:rPr lang="zh-TW" altLang="en-US" b="1" dirty="0" smtClean="0">
                <a:solidFill>
                  <a:srgbClr val="FF0000"/>
                </a:solidFill>
              </a:rPr>
              <a:t>效法人過於聖經所記！</a:t>
            </a:r>
            <a:endParaRPr lang="zh-TW" alt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8072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因此，保羅在前面就要哥林多教會信徒要「</a:t>
            </a:r>
            <a:r>
              <a:rPr lang="zh-TW" altLang="en-US" b="1" dirty="0" smtClean="0">
                <a:solidFill>
                  <a:srgbClr val="FF0000"/>
                </a:solidFill>
              </a:rPr>
              <a:t>立好的根基就是耶穌基督</a:t>
            </a:r>
            <a:r>
              <a:rPr lang="zh-TW" altLang="en-US" b="1" dirty="0" smtClean="0"/>
              <a:t>，</a:t>
            </a:r>
            <a:r>
              <a:rPr lang="zh-TW" altLang="en-US" b="1" dirty="0" smtClean="0">
                <a:solidFill>
                  <a:srgbClr val="FF0000"/>
                </a:solidFill>
              </a:rPr>
              <a:t>此外沒有人能立別的根基</a:t>
            </a:r>
            <a:r>
              <a:rPr lang="zh-TW" altLang="en-US" b="1" dirty="0" smtClean="0"/>
              <a:t>。</a:t>
            </a:r>
            <a:r>
              <a:rPr lang="zh-TW" altLang="en-US" dirty="0" smtClean="0"/>
              <a:t>」（林前</a:t>
            </a:r>
            <a:r>
              <a:rPr lang="en-US" altLang="zh-TW" dirty="0" smtClean="0"/>
              <a:t>3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11</a:t>
            </a:r>
            <a:r>
              <a:rPr lang="zh-TW" altLang="en-US" dirty="0" smtClean="0"/>
              <a:t>），要信徒以基督耶穌的教導為真理的依據，除此外，「</a:t>
            </a:r>
            <a:r>
              <a:rPr lang="zh-TW" altLang="en-US" b="1" dirty="0" smtClean="0">
                <a:solidFill>
                  <a:srgbClr val="FF0000"/>
                </a:solidFill>
              </a:rPr>
              <a:t>此外沒有人能立別的根基</a:t>
            </a:r>
            <a:r>
              <a:rPr lang="zh-TW" altLang="en-US" dirty="0" smtClean="0"/>
              <a:t>」！連我保羅也不行！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■根基就是基督，連我保羅也不行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你們學習我保羅，但不能超過聖經的教導，也就是說，信仰的根基在聖經，真理的依據也在聖經。我們可以學習信徒的好行為，但要回歸到聖經，</a:t>
            </a:r>
            <a:r>
              <a:rPr lang="zh-TW" altLang="en-US" b="1" dirty="0" smtClean="0">
                <a:solidFill>
                  <a:srgbClr val="FF0000"/>
                </a:solidFill>
              </a:rPr>
              <a:t>因為「好行為」不一定符合真理，真理的根基在聖經，人絕對不是標準所在，一個信徒的真理，要回歸聖經，所有的典範不可超過聖經的標準！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 「好行為」不一定符合真理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F11B-641F-45FE-8FE0-179623925776}" type="slidenum">
              <a:rPr lang="en-US" altLang="zh-TW"/>
              <a:pPr>
                <a:defRPr/>
              </a:pPr>
              <a:t>45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539750" y="836613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 smtClean="0">
                <a:solidFill>
                  <a:srgbClr val="0000FF"/>
                </a:solidFill>
                <a:latin typeface="Verdana" pitchFamily="34" charset="0"/>
              </a:rPr>
              <a:t>■ 保羅：聖經來自上帝的默示</a:t>
            </a:r>
            <a:endParaRPr lang="zh-TW" altLang="en-US" b="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755576" y="1484784"/>
            <a:ext cx="74882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4800" b="0" dirty="0" smtClean="0">
                <a:latin typeface="Verdana" pitchFamily="34" charset="0"/>
              </a:rPr>
              <a:t>聖經</a:t>
            </a:r>
            <a:r>
              <a:rPr lang="zh-TW" altLang="en-US" sz="4800" dirty="0" smtClean="0">
                <a:solidFill>
                  <a:srgbClr val="FF0000"/>
                </a:solidFill>
                <a:latin typeface="Verdana" pitchFamily="34" charset="0"/>
              </a:rPr>
              <a:t>都是神所「默示」的</a:t>
            </a:r>
            <a:r>
              <a:rPr lang="zh-TW" altLang="en-US" sz="4800" b="0" dirty="0" smtClean="0">
                <a:latin typeface="Verdana" pitchFamily="34" charset="0"/>
              </a:rPr>
              <a:t>，於教訓、督責、使人歸正、教導人學義都是有益的，叫屬神的人得以完全，預備行各樣的善事。</a:t>
            </a:r>
            <a:endParaRPr lang="zh-TW" altLang="en-US" sz="4800" b="0" dirty="0">
              <a:latin typeface="標楷體" pitchFamily="65" charset="-12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755650" y="5734050"/>
            <a:ext cx="7704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>
                <a:latin typeface="Verdana" pitchFamily="34" charset="0"/>
              </a:rPr>
              <a:t>------  </a:t>
            </a:r>
            <a:r>
              <a:rPr lang="zh-TW" altLang="en-US" sz="3000" b="0">
                <a:latin typeface="Verdana" pitchFamily="34" charset="0"/>
              </a:rPr>
              <a:t>提後</a:t>
            </a:r>
            <a:r>
              <a:rPr lang="en-US" altLang="zh-TW" sz="3000" b="0">
                <a:latin typeface="Verdana" pitchFamily="34" charset="0"/>
              </a:rPr>
              <a:t>3</a:t>
            </a:r>
            <a:r>
              <a:rPr lang="zh-TW" altLang="en-US" sz="3000" b="0">
                <a:latin typeface="Verdana" pitchFamily="34" charset="0"/>
              </a:rPr>
              <a:t>：</a:t>
            </a:r>
            <a:r>
              <a:rPr lang="en-US" altLang="zh-TW" sz="3000" b="0">
                <a:latin typeface="Verdana" pitchFamily="34" charset="0"/>
              </a:rPr>
              <a:t>16-17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F11B-641F-45FE-8FE0-179623925776}" type="slidenum">
              <a:rPr lang="en-US" altLang="zh-TW"/>
              <a:pPr>
                <a:defRPr/>
              </a:pPr>
              <a:t>46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67544" y="836712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 smtClean="0">
                <a:solidFill>
                  <a:srgbClr val="0000FF"/>
                </a:solidFill>
                <a:latin typeface="Verdana" pitchFamily="34" charset="0"/>
              </a:rPr>
              <a:t>■ 道路亨通，凡事順利 </a:t>
            </a:r>
            <a:endParaRPr lang="zh-TW" altLang="en-US" b="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7544" y="148478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 smtClean="0">
                <a:solidFill>
                  <a:srgbClr val="FF3300"/>
                </a:solidFill>
              </a:rPr>
              <a:t>這律法書不可離開你的口</a:t>
            </a:r>
            <a:r>
              <a:rPr lang="zh-TW" altLang="en-US" sz="4800" b="0" dirty="0" smtClean="0"/>
              <a:t>，總要晝夜思想，好使你謹守遵行這書上所寫的一切話。如此，</a:t>
            </a:r>
            <a:r>
              <a:rPr lang="zh-TW" altLang="en-US" sz="4800" dirty="0" smtClean="0">
                <a:solidFill>
                  <a:srgbClr val="FF3300"/>
                </a:solidFill>
              </a:rPr>
              <a:t>你的道路就可以亨通，凡事順利。</a:t>
            </a:r>
            <a:endParaRPr lang="zh-TW" altLang="en-US" sz="4500" dirty="0">
              <a:solidFill>
                <a:srgbClr val="FF33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5661248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>
                <a:latin typeface="Verdana" pitchFamily="34" charset="0"/>
              </a:rPr>
              <a:t>------  </a:t>
            </a:r>
            <a:r>
              <a:rPr lang="zh-TW" altLang="en-US" sz="3000" b="0" dirty="0" smtClean="0">
                <a:latin typeface="Verdana" pitchFamily="34" charset="0"/>
              </a:rPr>
              <a:t>約書亞</a:t>
            </a:r>
            <a:r>
              <a:rPr lang="en-US" altLang="zh-TW" sz="3000" b="0" dirty="0" smtClean="0">
                <a:latin typeface="Verdana" pitchFamily="34" charset="0"/>
              </a:rPr>
              <a:t>1</a:t>
            </a:r>
            <a:r>
              <a:rPr lang="zh-TW" altLang="en-US" sz="3000" b="0" dirty="0" smtClean="0">
                <a:latin typeface="Verdana" pitchFamily="34" charset="0"/>
              </a:rPr>
              <a:t>：</a:t>
            </a:r>
            <a:r>
              <a:rPr lang="en-US" altLang="zh-TW" sz="3000" b="0" dirty="0" smtClean="0">
                <a:latin typeface="Verdana" pitchFamily="34" charset="0"/>
              </a:rPr>
              <a:t>8</a:t>
            </a:r>
            <a:endParaRPr lang="en-US" altLang="zh-TW" sz="30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1052736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、願意卑下</a:t>
            </a: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、願意順服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、願意忠心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、效法聖經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552" y="116632"/>
            <a:ext cx="48013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dirty="0" smtClean="0">
                <a:solidFill>
                  <a:srgbClr val="FF0000"/>
                </a:solidFill>
                <a:latin typeface="+mn-ea"/>
              </a:rPr>
              <a:t>作使徒的性格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4F60C-845E-4B2E-A03F-7A82610A4CE0}" type="slidenum">
              <a:rPr lang="en-US" altLang="zh-TW"/>
              <a:pPr>
                <a:defRPr/>
              </a:pPr>
              <a:t>48</a:t>
            </a:fld>
            <a:endParaRPr lang="en-US" altLang="zh-TW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0" y="908720"/>
            <a:ext cx="9144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4500" b="1" dirty="0" smtClean="0"/>
              <a:t>1.</a:t>
            </a:r>
            <a:r>
              <a:rPr lang="zh-TW" altLang="en-US" sz="4500" b="1" dirty="0" smtClean="0"/>
              <a:t>在教會</a:t>
            </a:r>
            <a:r>
              <a:rPr lang="zh-TW" altLang="en-US" sz="4500" b="1" dirty="0" smtClean="0"/>
              <a:t>中你有學習的典範人物</a:t>
            </a:r>
            <a:r>
              <a:rPr lang="zh-TW" altLang="en-US" sz="4500" b="1" dirty="0" smtClean="0"/>
              <a:t>？</a:t>
            </a:r>
            <a:endParaRPr lang="en-US" altLang="zh-TW" sz="4500" b="1" dirty="0" smtClean="0"/>
          </a:p>
          <a:p>
            <a:r>
              <a:rPr lang="zh-TW" altLang="en-US" sz="4500" b="1" dirty="0" smtClean="0"/>
              <a:t>但</a:t>
            </a:r>
            <a:r>
              <a:rPr lang="zh-TW" altLang="en-US" sz="4500" b="1" dirty="0" smtClean="0"/>
              <a:t>你會回歸聖經審查是否符合真理？</a:t>
            </a:r>
            <a:endParaRPr lang="en-US" altLang="zh-TW" sz="4500" b="1" dirty="0" smtClean="0"/>
          </a:p>
          <a:p>
            <a:endParaRPr lang="en-US" altLang="zh-TW" sz="4500" b="1" dirty="0"/>
          </a:p>
          <a:p>
            <a:endParaRPr lang="en-US" altLang="zh-TW" sz="4500" b="1" dirty="0" smtClean="0"/>
          </a:p>
          <a:p>
            <a:r>
              <a:rPr lang="zh-TW" altLang="en-US" sz="3200" b="1" dirty="0" smtClean="0">
                <a:hlinkClick r:id="rId3" action="ppaction://hlinkpres?slideindex=1&amp;slidetitle="/>
              </a:rPr>
              <a:t>回應奉獻：感謝神</a:t>
            </a:r>
            <a:r>
              <a:rPr lang="en-US" altLang="zh-TW" sz="3200" b="1" dirty="0" smtClean="0">
                <a:hlinkClick r:id="rId3" action="ppaction://hlinkpres?slideindex=1&amp;slidetitle="/>
              </a:rPr>
              <a:t>-1.pptx</a:t>
            </a:r>
            <a:endParaRPr lang="zh-TW" altLang="en-US" sz="3200" b="1" dirty="0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539552" y="116632"/>
            <a:ext cx="460851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</a:rPr>
              <a:t>問題討論：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476672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、願意卑下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1124744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 smtClean="0"/>
              <a:t>1. </a:t>
            </a:r>
            <a:r>
              <a:rPr lang="zh-TW" altLang="en-US" sz="4500" dirty="0" smtClean="0"/>
              <a:t>人應當以我們為基督的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執事</a:t>
            </a:r>
            <a:r>
              <a:rPr lang="zh-TW" altLang="en-US" sz="4500" dirty="0" smtClean="0"/>
              <a:t>，為神奧祕事的管家。</a:t>
            </a:r>
            <a:endParaRPr lang="zh-TW" altLang="en-US" sz="4500" dirty="0" smtClean="0">
              <a:solidFill>
                <a:srgbClr val="FF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「執事」，英文是</a:t>
            </a:r>
            <a:r>
              <a:rPr lang="en-US" altLang="zh-TW" b="1" dirty="0" smtClean="0">
                <a:solidFill>
                  <a:srgbClr val="FF0000"/>
                </a:solidFill>
              </a:rPr>
              <a:t>ministers</a:t>
            </a:r>
            <a:r>
              <a:rPr lang="zh-TW" altLang="en-US" dirty="0" smtClean="0"/>
              <a:t>，但原文是</a:t>
            </a:r>
            <a:r>
              <a:rPr lang="en-US" altLang="zh-TW" b="1" dirty="0" err="1" smtClean="0">
                <a:solidFill>
                  <a:srgbClr val="FF0000"/>
                </a:solidFill>
              </a:rPr>
              <a:t>ὑπηρέτης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hypēretēs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，是指在</a:t>
            </a:r>
            <a:r>
              <a:rPr lang="zh-TW" altLang="en-US" b="1" dirty="0" smtClean="0">
                <a:solidFill>
                  <a:srgbClr val="FF0000"/>
                </a:solidFill>
              </a:rPr>
              <a:t>大船下層搖槳的人</a:t>
            </a:r>
            <a:r>
              <a:rPr lang="zh-TW" altLang="en-US" dirty="0" smtClean="0"/>
              <a:t>（</a:t>
            </a:r>
            <a:r>
              <a:rPr lang="en-US" altLang="zh-TW" dirty="0" smtClean="0"/>
              <a:t>under rower</a:t>
            </a:r>
            <a:r>
              <a:rPr lang="zh-TW" altLang="en-US" dirty="0" smtClean="0"/>
              <a:t>），從文字看，是指工作非常辛苦且非常卑下的人。</a:t>
            </a:r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■執事：</a:t>
            </a:r>
            <a:r>
              <a:rPr lang="en-US" altLang="zh-TW" b="1" dirty="0" err="1" smtClean="0">
                <a:solidFill>
                  <a:srgbClr val="0000FF"/>
                </a:solidFill>
              </a:rPr>
              <a:t>ὑπηρέτης</a:t>
            </a:r>
            <a:r>
              <a:rPr lang="zh-TW" altLang="en-US" b="1" dirty="0" smtClean="0">
                <a:solidFill>
                  <a:srgbClr val="0000FF"/>
                </a:solidFill>
              </a:rPr>
              <a:t>、</a:t>
            </a:r>
            <a:r>
              <a:rPr lang="en-US" altLang="zh-TW" b="1" dirty="0" err="1" smtClean="0">
                <a:solidFill>
                  <a:srgbClr val="0000FF"/>
                </a:solidFill>
              </a:rPr>
              <a:t>underrower</a:t>
            </a:r>
            <a:endParaRPr lang="zh-TW" alt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err="1" smtClean="0">
                <a:solidFill>
                  <a:srgbClr val="FF0000"/>
                </a:solidFill>
              </a:rPr>
              <a:t>ὑπηρέτης</a:t>
            </a:r>
            <a:r>
              <a:rPr lang="zh-TW" altLang="en-US" dirty="0" smtClean="0"/>
              <a:t>雖然被翻譯成為</a:t>
            </a:r>
            <a:r>
              <a:rPr lang="zh-TW" altLang="en-US" b="1" dirty="0" smtClean="0">
                <a:solidFill>
                  <a:srgbClr val="FF3300"/>
                </a:solidFill>
              </a:rPr>
              <a:t>「執事」，</a:t>
            </a:r>
            <a:r>
              <a:rPr lang="zh-TW" altLang="en-US" dirty="0" smtClean="0"/>
              <a:t>但是全本聖經，</a:t>
            </a:r>
            <a:r>
              <a:rPr lang="zh-TW" altLang="en-US" b="1" dirty="0" smtClean="0">
                <a:solidFill>
                  <a:srgbClr val="FF0000"/>
                </a:solidFill>
              </a:rPr>
              <a:t>只有在這裡用了一次</a:t>
            </a:r>
            <a:r>
              <a:rPr lang="zh-TW" altLang="en-US" dirty="0" smtClean="0"/>
              <a:t>，跟許多地方的「執事」</a:t>
            </a:r>
            <a:r>
              <a:rPr lang="en-US" altLang="zh-TW" dirty="0" err="1" smtClean="0"/>
              <a:t>diakonos</a:t>
            </a:r>
            <a:r>
              <a:rPr lang="zh-TW" altLang="en-US" dirty="0" smtClean="0"/>
              <a:t>（如林前</a:t>
            </a:r>
            <a:r>
              <a:rPr lang="en-US" altLang="zh-TW" dirty="0" smtClean="0"/>
              <a:t>3</a:t>
            </a:r>
            <a:r>
              <a:rPr lang="zh-TW" altLang="en-US" dirty="0" smtClean="0"/>
              <a:t>：</a:t>
            </a:r>
            <a:r>
              <a:rPr lang="en-US" altLang="zh-TW" dirty="0" smtClean="0"/>
              <a:t>5</a:t>
            </a:r>
            <a:r>
              <a:rPr lang="zh-TW" altLang="en-US" dirty="0" smtClean="0"/>
              <a:t>）不同。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Diakonos</a:t>
            </a:r>
            <a:r>
              <a:rPr lang="zh-TW" altLang="en-US" dirty="0" smtClean="0"/>
              <a:t>都是指在教會中擔任管理者，因此，後來在教會中被引用做治理教會的領袖，現代教會中也幾乎使用這個名稱治理教會。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</a:t>
            </a:r>
            <a:r>
              <a:rPr lang="en-US" altLang="zh-TW" b="1" dirty="0" smtClean="0">
                <a:solidFill>
                  <a:srgbClr val="0000FF"/>
                </a:solidFill>
              </a:rPr>
              <a:t> </a:t>
            </a:r>
            <a:r>
              <a:rPr lang="en-US" altLang="zh-TW" b="1" dirty="0" err="1" smtClean="0">
                <a:solidFill>
                  <a:srgbClr val="FF0000"/>
                </a:solidFill>
              </a:rPr>
              <a:t>ὑπηρέτης</a:t>
            </a:r>
            <a:r>
              <a:rPr lang="zh-TW" altLang="en-US" b="1" dirty="0" smtClean="0">
                <a:solidFill>
                  <a:srgbClr val="0000FF"/>
                </a:solidFill>
              </a:rPr>
              <a:t>不是</a:t>
            </a:r>
            <a:r>
              <a:rPr lang="en-US" altLang="zh-TW" b="1" dirty="0" err="1" smtClean="0">
                <a:solidFill>
                  <a:srgbClr val="FF0000"/>
                </a:solidFill>
              </a:rPr>
              <a:t>diakonos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 smtClean="0"/>
              <a:t>Hypēretēs</a:t>
            </a:r>
            <a:r>
              <a:rPr lang="zh-TW" altLang="en-US" dirty="0" smtClean="0"/>
              <a:t>在羅馬帝國時代，由於建立了一個橫跨歐亞非的龐大帝國，羅馬帝國海運昌盛，但這個帝國被地中海隔絕，因此，過去許多大船要通過這個大海，</a:t>
            </a:r>
            <a:r>
              <a:rPr lang="zh-TW" altLang="en-US" b="1" dirty="0" smtClean="0">
                <a:solidFill>
                  <a:srgbClr val="FF0000"/>
                </a:solidFill>
              </a:rPr>
              <a:t>往往需要很多奴隸在船底下搖槳。</a:t>
            </a:r>
            <a:r>
              <a:rPr lang="zh-TW" altLang="en-US" dirty="0" smtClean="0"/>
              <a:t>這在許多電影中，都可以看到這些場景。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■海運昌盛的羅馬帝國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28332</TotalTime>
  <Words>2894</Words>
  <Application>Microsoft Office PowerPoint</Application>
  <PresentationFormat>如螢幕大小 (4:3)</PresentationFormat>
  <Paragraphs>156</Paragraphs>
  <Slides>48</Slides>
  <Notes>48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48</vt:i4>
      </vt:variant>
    </vt:vector>
  </HeadingPairs>
  <TitlesOfParts>
    <vt:vector size="49" baseType="lpstr">
      <vt:lpstr>匯合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  <vt:lpstr>投影片 38</vt:lpstr>
      <vt:lpstr>投影片 39</vt:lpstr>
      <vt:lpstr>投影片 40</vt:lpstr>
      <vt:lpstr>投影片 41</vt:lpstr>
      <vt:lpstr>投影片 42</vt:lpstr>
      <vt:lpstr>投影片 43</vt:lpstr>
      <vt:lpstr>投影片 44</vt:lpstr>
      <vt:lpstr>投影片 45</vt:lpstr>
      <vt:lpstr>投影片 46</vt:lpstr>
      <vt:lpstr>投影片 47</vt:lpstr>
      <vt:lpstr>投影片 48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5</dc:creator>
  <cp:lastModifiedBy>user</cp:lastModifiedBy>
  <cp:revision>4199</cp:revision>
  <dcterms:created xsi:type="dcterms:W3CDTF">2013-11-09T23:51:36Z</dcterms:created>
  <dcterms:modified xsi:type="dcterms:W3CDTF">2017-06-17T12:17:57Z</dcterms:modified>
</cp:coreProperties>
</file>