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1" r:id="rId1"/>
  </p:sldMasterIdLst>
  <p:notesMasterIdLst>
    <p:notesMasterId r:id="rId56"/>
  </p:notesMasterIdLst>
  <p:sldIdLst>
    <p:sldId id="257" r:id="rId2"/>
    <p:sldId id="1858" r:id="rId3"/>
    <p:sldId id="1857" r:id="rId4"/>
    <p:sldId id="2027" r:id="rId5"/>
    <p:sldId id="2025" r:id="rId6"/>
    <p:sldId id="2026" r:id="rId7"/>
    <p:sldId id="1735" r:id="rId8"/>
    <p:sldId id="2028" r:id="rId9"/>
    <p:sldId id="2033" r:id="rId10"/>
    <p:sldId id="1940" r:id="rId11"/>
    <p:sldId id="1941" r:id="rId12"/>
    <p:sldId id="2063" r:id="rId13"/>
    <p:sldId id="2064" r:id="rId14"/>
    <p:sldId id="2065" r:id="rId15"/>
    <p:sldId id="2066" r:id="rId16"/>
    <p:sldId id="2042" r:id="rId17"/>
    <p:sldId id="2043" r:id="rId18"/>
    <p:sldId id="2044" r:id="rId19"/>
    <p:sldId id="2029" r:id="rId20"/>
    <p:sldId id="2041" r:id="rId21"/>
    <p:sldId id="2048" r:id="rId22"/>
    <p:sldId id="2049" r:id="rId23"/>
    <p:sldId id="2050" r:id="rId24"/>
    <p:sldId id="2068" r:id="rId25"/>
    <p:sldId id="2051" r:id="rId26"/>
    <p:sldId id="2052" r:id="rId27"/>
    <p:sldId id="2069" r:id="rId28"/>
    <p:sldId id="2070" r:id="rId29"/>
    <p:sldId id="2030" r:id="rId30"/>
    <p:sldId id="2039" r:id="rId31"/>
    <p:sldId id="2053" r:id="rId32"/>
    <p:sldId id="2054" r:id="rId33"/>
    <p:sldId id="2055" r:id="rId34"/>
    <p:sldId id="2056" r:id="rId35"/>
    <p:sldId id="2071" r:id="rId36"/>
    <p:sldId id="2072" r:id="rId37"/>
    <p:sldId id="2073" r:id="rId38"/>
    <p:sldId id="2074" r:id="rId39"/>
    <p:sldId id="2075" r:id="rId40"/>
    <p:sldId id="2031" r:id="rId41"/>
    <p:sldId id="2040" r:id="rId42"/>
    <p:sldId id="2058" r:id="rId43"/>
    <p:sldId id="2083" r:id="rId44"/>
    <p:sldId id="2084" r:id="rId45"/>
    <p:sldId id="2086" r:id="rId46"/>
    <p:sldId id="2087" r:id="rId47"/>
    <p:sldId id="2088" r:id="rId48"/>
    <p:sldId id="2090" r:id="rId49"/>
    <p:sldId id="2091" r:id="rId50"/>
    <p:sldId id="2080" r:id="rId51"/>
    <p:sldId id="2059" r:id="rId52"/>
    <p:sldId id="2060" r:id="rId53"/>
    <p:sldId id="2032" r:id="rId54"/>
    <p:sldId id="393" r:id="rId5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449" autoAdjust="0"/>
    <p:restoredTop sz="94660"/>
  </p:normalViewPr>
  <p:slideViewPr>
    <p:cSldViewPr>
      <p:cViewPr>
        <p:scale>
          <a:sx n="90" d="100"/>
          <a:sy n="90" d="100"/>
        </p:scale>
        <p:origin x="-1075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E203825-74FC-472C-A3E6-4F7B87DC2F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4275785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73A969D-7796-4686-ADF6-68A034A79D6A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="" xmlns:p14="http://schemas.microsoft.com/office/powerpoint/2010/main" val="3578782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dirty="0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2500983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BA93BF-F6D2-4803-B562-1D807F5E42FF}" type="datetime1">
              <a:rPr lang="zh-TW" altLang="en-US" smtClean="0"/>
              <a:pPr/>
              <a:t>2017/7/16</a:t>
            </a:fld>
            <a:endParaRPr lang="en-US" altLang="zh-TW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F4D3496-64C3-4B54-A304-17CAEE05A43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2C80F-DEFB-440D-B244-8ABAF5EE389A}" type="datetime1">
              <a:rPr lang="zh-TW" altLang="en-US" smtClean="0"/>
              <a:pPr/>
              <a:t>2017/7/16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5E42D0-3D48-4CCA-A235-176D0026B48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C77C28-5966-459A-BC62-4738FA654DBF}" type="datetime1">
              <a:rPr lang="zh-TW" altLang="en-US" smtClean="0"/>
              <a:pPr/>
              <a:t>2017/7/16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8E6FD2-9567-4FD7-BE74-F942DB5DC20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1FF97-D08A-41DA-89EE-904AB83A7F69}" type="datetime1">
              <a:rPr lang="zh-TW" altLang="en-US" smtClean="0"/>
              <a:pPr/>
              <a:t>2017/7/16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06D1C7-4262-468A-A96C-3B09CA449D1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18E46-355D-40ED-AF57-90604D7F40B2}" type="datetime1">
              <a:rPr lang="zh-TW" altLang="en-US" smtClean="0"/>
              <a:pPr/>
              <a:t>2017/7/16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D39318-2643-4F52-936E-2B5C0A17F10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EFB17-FAA8-44CB-AC15-59B9BF886854}" type="datetime1">
              <a:rPr lang="zh-TW" altLang="en-US" smtClean="0"/>
              <a:pPr/>
              <a:t>2017/7/16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ED9772-DD82-47D6-94C4-7911BD9CEEC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0ABE2-F788-4291-8A43-96F111747356}" type="datetime1">
              <a:rPr lang="zh-TW" altLang="en-US" smtClean="0"/>
              <a:pPr/>
              <a:t>2017/7/16</a:t>
            </a:fld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024833B-F020-4600-A9F1-E55431606FF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E94B10-C58B-4754-BE0F-238075A72CE6}" type="datetime1">
              <a:rPr lang="zh-TW" altLang="en-US" smtClean="0"/>
              <a:pPr/>
              <a:t>2017/7/16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3E1436-3DEB-4B19-ACC2-DAA15E810BB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33DD4-679B-482F-8680-CA2741CC3290}" type="datetime1">
              <a:rPr lang="zh-TW" altLang="en-US" smtClean="0"/>
              <a:pPr/>
              <a:t>2017/7/16</a:t>
            </a:fld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F06F55-55C6-4034-8C7A-DA056847B5E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ACE7AE-7385-4D7B-B292-FAEA59D26688}" type="datetime1">
              <a:rPr lang="zh-TW" altLang="en-US" smtClean="0"/>
              <a:pPr/>
              <a:t>2017/7/16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7B83C0-2DD5-4122-8F1A-30D46F7491D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E5FAF4-1E83-45FB-9755-9E25257333F0}" type="datetime1">
              <a:rPr lang="zh-TW" altLang="en-US" smtClean="0"/>
              <a:pPr/>
              <a:t>2017/7/16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3BE1D8D-7789-4C84-B173-49E8C3D7838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818E46-355D-40ED-AF57-90604D7F40B2}" type="datetime1">
              <a:rPr lang="zh-TW" altLang="en-US" smtClean="0"/>
              <a:pPr/>
              <a:t>2017/7/16</a:t>
            </a:fld>
            <a:endParaRPr lang="en-US" altLang="zh-TW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8D39318-2643-4F52-936E-2B5C0A17F10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41ED3-318F-4810-B594-FCBD36850093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6" name="投影片編號版面配置區 3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76B89B51-711C-441D-AFF8-586140E047FF}" type="slidenum">
              <a:rPr kumimoji="0" lang="en-US" altLang="zh-TW" sz="1200">
                <a:solidFill>
                  <a:schemeClr val="tx2">
                    <a:shade val="90000"/>
                  </a:schemeClr>
                </a:solidFill>
              </a:rPr>
              <a:pPr algn="r">
                <a:defRPr/>
              </a:pPr>
              <a:t>1</a:t>
            </a:fld>
            <a:endParaRPr kumimoji="0" lang="en-US" altLang="zh-TW" sz="120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539552" y="1052736"/>
            <a:ext cx="8208912" cy="1015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ctr"/>
            <a:r>
              <a:rPr lang="zh-TW" altLang="en-US" sz="6000" b="1" dirty="0" smtClean="0">
                <a:solidFill>
                  <a:srgbClr val="FF0000"/>
                </a:solidFill>
              </a:rPr>
              <a:t>教會怎樣面對犯罪？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475656" y="3861048"/>
            <a:ext cx="6048672" cy="70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0000FF"/>
                </a:solidFill>
              </a:rPr>
              <a:t>哥林多前書第五章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「自高自大」是</a:t>
            </a:r>
            <a:r>
              <a:rPr lang="el-GR" altLang="zh-TW" dirty="0" smtClean="0"/>
              <a:t>φυσιόω</a:t>
            </a:r>
            <a:r>
              <a:rPr lang="zh-TW" altLang="en-US" dirty="0" smtClean="0"/>
              <a:t>（</a:t>
            </a:r>
            <a:r>
              <a:rPr lang="en-US" altLang="zh-TW" i="1" dirty="0" err="1" smtClean="0"/>
              <a:t>physioō</a:t>
            </a:r>
            <a:r>
              <a:rPr lang="zh-TW" altLang="en-US" dirty="0" smtClean="0"/>
              <a:t>），英文有</a:t>
            </a:r>
            <a:r>
              <a:rPr lang="en-US" altLang="zh-TW" dirty="0" smtClean="0"/>
              <a:t>inflate</a:t>
            </a:r>
            <a:r>
              <a:rPr lang="zh-TW" altLang="en-US" dirty="0" smtClean="0"/>
              <a:t>（膨脹、抬高自己）。用台語來說，就是</a:t>
            </a:r>
            <a:r>
              <a:rPr lang="zh-TW" altLang="en-US" b="1" dirty="0" smtClean="0">
                <a:solidFill>
                  <a:srgbClr val="FF0000"/>
                </a:solidFill>
              </a:rPr>
              <a:t>「膨風」</a:t>
            </a:r>
            <a:r>
              <a:rPr lang="zh-TW" altLang="en-US" dirty="0" smtClean="0"/>
              <a:t>！一個人怎樣「膨風」？原來犯罪了，還可以「膨風」。保羅提到哥林多教會概況，竟然是</a:t>
            </a:r>
            <a:r>
              <a:rPr lang="zh-TW" altLang="en-US" b="1" dirty="0" smtClean="0">
                <a:solidFill>
                  <a:srgbClr val="FF0000"/>
                </a:solidFill>
              </a:rPr>
              <a:t>教會中有人「收」</a:t>
            </a:r>
            <a:r>
              <a:rPr lang="en-US" altLang="zh-TW" dirty="0" smtClean="0"/>
              <a:t>(possess)</a:t>
            </a:r>
            <a:r>
              <a:rPr lang="zh-TW" altLang="en-US" b="1" dirty="0" smtClean="0">
                <a:solidFill>
                  <a:srgbClr val="FF0000"/>
                </a:solidFill>
              </a:rPr>
              <a:t>了他的繼母，做得很荒誕。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</a:t>
            </a:r>
            <a:r>
              <a:rPr lang="zh-TW" altLang="en-US" b="1" dirty="0" smtClean="0">
                <a:solidFill>
                  <a:srgbClr val="FF0000"/>
                </a:solidFill>
              </a:rPr>
              <a:t>自高自大</a:t>
            </a:r>
            <a:r>
              <a:rPr lang="zh-TW" altLang="en-US" b="1" dirty="0" smtClean="0">
                <a:solidFill>
                  <a:srgbClr val="0000FF"/>
                </a:solidFill>
              </a:rPr>
              <a:t>是</a:t>
            </a:r>
            <a:r>
              <a:rPr lang="zh-TW" altLang="en-US" b="1" dirty="0" smtClean="0">
                <a:solidFill>
                  <a:srgbClr val="FF0000"/>
                </a:solidFill>
              </a:rPr>
              <a:t>膨風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怎麼一個人犯罪</a:t>
            </a:r>
            <a:r>
              <a:rPr lang="zh-TW" altLang="en-US" b="1" dirty="0" smtClean="0">
                <a:solidFill>
                  <a:srgbClr val="FF0000"/>
                </a:solidFill>
              </a:rPr>
              <a:t>還那麼「膨風」？</a:t>
            </a:r>
            <a:r>
              <a:rPr lang="zh-TW" altLang="en-US" dirty="0" smtClean="0"/>
              <a:t>不只膨風，</a:t>
            </a:r>
            <a:r>
              <a:rPr lang="zh-TW" altLang="en-US" b="1" dirty="0" smtClean="0">
                <a:solidFill>
                  <a:srgbClr val="FF0000"/>
                </a:solidFill>
              </a:rPr>
              <a:t>還很傲慢</a:t>
            </a:r>
            <a:r>
              <a:rPr lang="zh-TW" altLang="en-US" dirty="0" smtClean="0"/>
              <a:t>。而且被保羅抨擊的這件事情，是教會中的弟兄「佔有」自己的繼母，還是</a:t>
            </a:r>
            <a:r>
              <a:rPr lang="zh-TW" altLang="en-US" b="1" dirty="0" smtClean="0">
                <a:solidFill>
                  <a:srgbClr val="FF0000"/>
                </a:solidFill>
              </a:rPr>
              <a:t>在外邦中很少發生，但犯罪的弟兄，卻還表現的膨風和傲慢，教會怎麼變成這樣子？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■教會中的惡行，會外還很少發生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「執事」，英文是</a:t>
            </a:r>
            <a:r>
              <a:rPr lang="en-US" altLang="zh-TW" b="1" dirty="0" smtClean="0">
                <a:solidFill>
                  <a:srgbClr val="FF0000"/>
                </a:solidFill>
              </a:rPr>
              <a:t>ministers</a:t>
            </a:r>
            <a:r>
              <a:rPr lang="zh-TW" altLang="en-US" dirty="0" smtClean="0"/>
              <a:t>，但原文是</a:t>
            </a:r>
            <a:r>
              <a:rPr lang="en-US" altLang="zh-TW" b="1" dirty="0" err="1" smtClean="0">
                <a:solidFill>
                  <a:srgbClr val="FF0000"/>
                </a:solidFill>
              </a:rPr>
              <a:t>ὑπηρέτης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hypēretēs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，是指在</a:t>
            </a:r>
            <a:r>
              <a:rPr lang="zh-TW" altLang="en-US" b="1" dirty="0" smtClean="0">
                <a:solidFill>
                  <a:srgbClr val="FF0000"/>
                </a:solidFill>
              </a:rPr>
              <a:t>大船下層搖槳的人</a:t>
            </a:r>
            <a:r>
              <a:rPr lang="zh-TW" altLang="en-US" dirty="0" smtClean="0"/>
              <a:t>（</a:t>
            </a:r>
            <a:r>
              <a:rPr lang="en-US" altLang="zh-TW" dirty="0" smtClean="0"/>
              <a:t>under rower</a:t>
            </a:r>
            <a:r>
              <a:rPr lang="zh-TW" altLang="en-US" dirty="0" smtClean="0"/>
              <a:t>），從文字看，是指工作非常辛苦且非常卑下的人。</a:t>
            </a:r>
            <a:endParaRPr lang="en-US" altLang="zh-TW" dirty="0" smtClean="0"/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■執事：</a:t>
            </a:r>
            <a:r>
              <a:rPr lang="en-US" altLang="zh-TW" b="1" dirty="0" err="1" smtClean="0">
                <a:solidFill>
                  <a:srgbClr val="0000FF"/>
                </a:solidFill>
              </a:rPr>
              <a:t>ὑπηρέτης</a:t>
            </a:r>
            <a:r>
              <a:rPr lang="zh-TW" altLang="en-US" b="1" dirty="0" smtClean="0">
                <a:solidFill>
                  <a:srgbClr val="0000FF"/>
                </a:solidFill>
              </a:rPr>
              <a:t>、</a:t>
            </a:r>
            <a:r>
              <a:rPr lang="en-US" altLang="zh-TW" b="1" dirty="0" err="1" smtClean="0">
                <a:solidFill>
                  <a:srgbClr val="0000FF"/>
                </a:solidFill>
              </a:rPr>
              <a:t>underrower</a:t>
            </a:r>
            <a:endParaRPr lang="zh-TW" altLang="en-US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前章提到</a:t>
            </a:r>
            <a:r>
              <a:rPr lang="zh-TW" altLang="en-US" b="1" dirty="0" smtClean="0">
                <a:solidFill>
                  <a:srgbClr val="FF0000"/>
                </a:solidFill>
              </a:rPr>
              <a:t>，</a:t>
            </a:r>
            <a:r>
              <a:rPr lang="zh-TW" altLang="en-US" dirty="0" smtClean="0"/>
              <a:t>執事</a:t>
            </a:r>
            <a:r>
              <a:rPr lang="en-US" altLang="zh-TW" b="1" dirty="0" err="1" smtClean="0">
                <a:solidFill>
                  <a:srgbClr val="FF0000"/>
                </a:solidFill>
              </a:rPr>
              <a:t>ὑπηρέτης</a:t>
            </a:r>
            <a:r>
              <a:rPr lang="en-US" altLang="zh-TW" dirty="0" smtClean="0"/>
              <a:t>(</a:t>
            </a:r>
            <a:r>
              <a:rPr lang="en-US" altLang="zh-TW" b="1" dirty="0" smtClean="0">
                <a:solidFill>
                  <a:srgbClr val="FF0000"/>
                </a:solidFill>
              </a:rPr>
              <a:t> under rower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，不是用「執事」</a:t>
            </a:r>
            <a:r>
              <a:rPr lang="en-US" altLang="zh-TW" dirty="0" err="1" smtClean="0"/>
              <a:t>diakonos</a:t>
            </a:r>
            <a:r>
              <a:rPr lang="zh-TW" altLang="en-US" dirty="0" smtClean="0"/>
              <a:t>（如林前</a:t>
            </a:r>
            <a:r>
              <a:rPr lang="en-US" altLang="zh-TW" dirty="0" smtClean="0"/>
              <a:t>3</a:t>
            </a:r>
            <a:r>
              <a:rPr lang="zh-TW" altLang="en-US" dirty="0" smtClean="0"/>
              <a:t>：</a:t>
            </a:r>
            <a:r>
              <a:rPr lang="en-US" altLang="zh-TW" dirty="0" smtClean="0"/>
              <a:t>5</a:t>
            </a:r>
            <a:r>
              <a:rPr lang="zh-TW" altLang="en-US" dirty="0" smtClean="0"/>
              <a:t>）。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Diakonos</a:t>
            </a:r>
            <a:r>
              <a:rPr lang="zh-TW" altLang="en-US" dirty="0" smtClean="0"/>
              <a:t>都是指在教會中擔任</a:t>
            </a:r>
            <a:r>
              <a:rPr lang="zh-TW" altLang="en-US" b="1" dirty="0" smtClean="0">
                <a:solidFill>
                  <a:srgbClr val="FF0000"/>
                </a:solidFill>
              </a:rPr>
              <a:t>管理者</a:t>
            </a:r>
            <a:r>
              <a:rPr lang="zh-TW" altLang="en-US" dirty="0" smtClean="0"/>
              <a:t>，後來被引用做治理教會的領袖，現代教會都使用這個字。</a:t>
            </a:r>
            <a:r>
              <a:rPr lang="en-US" altLang="zh-TW" dirty="0" smtClean="0"/>
              <a:t> </a:t>
            </a:r>
            <a:endParaRPr lang="zh-TW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</a:t>
            </a:r>
            <a:r>
              <a:rPr lang="en-US" altLang="zh-TW" b="1" dirty="0" smtClean="0">
                <a:solidFill>
                  <a:srgbClr val="0000FF"/>
                </a:solidFill>
              </a:rPr>
              <a:t> </a:t>
            </a:r>
            <a:r>
              <a:rPr lang="en-US" altLang="zh-TW" b="1" dirty="0" err="1" smtClean="0">
                <a:solidFill>
                  <a:srgbClr val="FF0000"/>
                </a:solidFill>
              </a:rPr>
              <a:t>ὑπηρέτης</a:t>
            </a:r>
            <a:r>
              <a:rPr lang="zh-TW" altLang="en-US" b="1" dirty="0" smtClean="0">
                <a:solidFill>
                  <a:srgbClr val="0000FF"/>
                </a:solidFill>
              </a:rPr>
              <a:t>不是</a:t>
            </a:r>
            <a:r>
              <a:rPr lang="en-US" altLang="zh-TW" b="1" dirty="0" err="1" smtClean="0">
                <a:solidFill>
                  <a:srgbClr val="FF0000"/>
                </a:solidFill>
              </a:rPr>
              <a:t>diakonos</a:t>
            </a:r>
            <a:endParaRPr lang="zh-TW" alt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但保羅說基督徒是</a:t>
            </a:r>
            <a:r>
              <a:rPr lang="en-US" altLang="zh-TW" b="1" dirty="0" smtClean="0">
                <a:solidFill>
                  <a:srgbClr val="FF0000"/>
                </a:solidFill>
              </a:rPr>
              <a:t>under rower</a:t>
            </a:r>
            <a:r>
              <a:rPr lang="zh-TW" altLang="en-US" dirty="0" smtClean="0"/>
              <a:t>，這什麼意思？他為什麼不用比較高貴的</a:t>
            </a:r>
            <a:r>
              <a:rPr lang="en-US" altLang="zh-TW" b="1" dirty="0" err="1" smtClean="0">
                <a:solidFill>
                  <a:srgbClr val="FF0000"/>
                </a:solidFill>
              </a:rPr>
              <a:t>diakonos</a:t>
            </a:r>
            <a:r>
              <a:rPr lang="zh-TW" altLang="en-US" dirty="0" smtClean="0"/>
              <a:t>來比喻我們？做</a:t>
            </a:r>
            <a:r>
              <a:rPr lang="en-US" altLang="zh-TW" b="1" dirty="0" smtClean="0">
                <a:solidFill>
                  <a:srgbClr val="FF0000"/>
                </a:solidFill>
              </a:rPr>
              <a:t>under rower</a:t>
            </a:r>
            <a:r>
              <a:rPr lang="zh-TW" altLang="en-US" b="1" dirty="0" smtClean="0">
                <a:solidFill>
                  <a:srgbClr val="FF0000"/>
                </a:solidFill>
              </a:rPr>
              <a:t>，不僅辛苦，見不到陽光，也無功勞可言。做</a:t>
            </a:r>
            <a:r>
              <a:rPr lang="en-US" altLang="zh-TW" b="1" dirty="0" err="1" smtClean="0">
                <a:solidFill>
                  <a:srgbClr val="FF0000"/>
                </a:solidFill>
              </a:rPr>
              <a:t>diakonos</a:t>
            </a:r>
            <a:r>
              <a:rPr lang="zh-TW" altLang="en-US" b="1" dirty="0" smtClean="0">
                <a:solidFill>
                  <a:srgbClr val="FF0000"/>
                </a:solidFill>
              </a:rPr>
              <a:t>不僅管理人，也是領袖的地位，掌聲也多，但保羅怎麼會叫人去做</a:t>
            </a:r>
            <a:r>
              <a:rPr lang="en-US" altLang="zh-TW" b="1" dirty="0" smtClean="0">
                <a:solidFill>
                  <a:srgbClr val="FF0000"/>
                </a:solidFill>
              </a:rPr>
              <a:t>under rower</a:t>
            </a:r>
            <a:r>
              <a:rPr lang="zh-TW" altLang="en-US" b="1" dirty="0" smtClean="0">
                <a:solidFill>
                  <a:srgbClr val="FF0000"/>
                </a:solidFill>
              </a:rPr>
              <a:t>？</a:t>
            </a:r>
            <a:endParaRPr lang="zh-TW" altLang="en-US" dirty="0" smtClean="0"/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■卑下的工作，又沒有功勞可言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052736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這裡我們必須回顧前面哥林多教會的情形。前面說道，歌林多位於雅典旁邊，文化發達，民主昌盛，思想開放。</a:t>
            </a:r>
            <a:r>
              <a:rPr lang="zh-TW" altLang="en-US" b="1" dirty="0" smtClean="0">
                <a:solidFill>
                  <a:srgbClr val="FF0000"/>
                </a:solidFill>
              </a:rPr>
              <a:t>在知識發達的環境下，不僅教會受到思想開放的遺毒，可以想見教會同時享受人文薈萃的果實，這樣的環境，有誰甘願當尾不當頭？</a:t>
            </a:r>
            <a:r>
              <a:rPr lang="zh-TW" altLang="en-US" dirty="0" smtClean="0"/>
              <a:t>「</a:t>
            </a:r>
            <a:r>
              <a:rPr lang="zh-TW" altLang="en-US" b="1" dirty="0" smtClean="0">
                <a:solidFill>
                  <a:srgbClr val="FF0000"/>
                </a:solidFill>
              </a:rPr>
              <a:t>寧為雞首不為牛後</a:t>
            </a:r>
            <a:r>
              <a:rPr lang="zh-TW" altLang="en-US" dirty="0" smtClean="0"/>
              <a:t>」，也正是這教會氛圍！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■寧為雞首不為牛後！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思想開放下，稍有能力的人，就想當頭不想當尾，這正是哥林多教會的情形。再加上信仰在希臘思想開放的環境下，變得扭曲。結果？一個人在教會裡犯罪了，還是要耍老大，要膨風，很傲慢。</a:t>
            </a:r>
            <a:r>
              <a:rPr lang="zh-TW" altLang="en-US" b="1" dirty="0" smtClean="0">
                <a:solidFill>
                  <a:srgbClr val="FF0000"/>
                </a:solidFill>
              </a:rPr>
              <a:t>可見這個信仰，在教會中多麼的扭曲？！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■很扭曲的教會和信仰！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保羅說，犯罪的人要「哀痛」！但是，教會犯罪的人，卻是很傲慢。面對這種「犯罪很傲慢的人」，教會竟然也容忍了，可能</a:t>
            </a:r>
            <a:r>
              <a:rPr lang="zh-TW" altLang="en-US" dirty="0" smtClean="0"/>
              <a:t>還默不</a:t>
            </a:r>
            <a:r>
              <a:rPr lang="zh-TW" altLang="en-US" dirty="0" smtClean="0"/>
              <a:t>出聲，</a:t>
            </a:r>
            <a:r>
              <a:rPr lang="zh-TW" altLang="en-US" b="1" dirty="0" smtClean="0">
                <a:solidFill>
                  <a:srgbClr val="FF0000"/>
                </a:solidFill>
              </a:rPr>
              <a:t>你說，這樣的教會，怎麼不會讓人是非顛倒，黑白不明？然而，這正是教會面對的問題！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■犯罪很傲慢的人！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500" dirty="0" smtClean="0"/>
              <a:t>2</a:t>
            </a:r>
            <a:r>
              <a:rPr lang="zh-TW" altLang="en-US" sz="3500" dirty="0" smtClean="0"/>
              <a:t>千多年前，哥林多教會這個問題，不就是今天台灣教會面對同樣的困境？教會中誰能當頭？當然有錢有權者，在外面世界有成就的人，往往也成為教會的頭頭。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問題是這些頭頭用什麼檢驗他們？是真理？是捐款？是地位？是名利？當他們有權柄了，就算看見他們犯錯（罪）了，一個教會小民敢公開指責？當在犯罪中很傲慢時，你敢雞蛋碰石頭？！真是求神憐憫我們！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■用什麼來檢驗教會中的頭頭？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95536" y="2924944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  <a:ea typeface="+mj-ea"/>
              </a:rPr>
              <a:t>2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  <a:ea typeface="+mj-ea"/>
              </a:rPr>
              <a:t>、遵守上帝的權能</a:t>
            </a:r>
            <a:endParaRPr lang="en-US" altLang="zh-TW" sz="6000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97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5</a:t>
            </a:r>
          </a:p>
        </p:txBody>
      </p:sp>
      <p:sp>
        <p:nvSpPr>
          <p:cNvPr id="8" name="矩形 7"/>
          <p:cNvSpPr/>
          <p:nvPr/>
        </p:nvSpPr>
        <p:spPr>
          <a:xfrm>
            <a:off x="467544" y="620688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風聞在你們中間有淫亂的事。這樣的淫亂</a:t>
            </a:r>
            <a:r>
              <a:rPr lang="zh-TW" altLang="en-US" b="1" dirty="0" smtClean="0">
                <a:solidFill>
                  <a:srgbClr val="FF0000"/>
                </a:solidFill>
              </a:rPr>
              <a:t>連外邦人中也沒有</a:t>
            </a:r>
            <a:r>
              <a:rPr lang="zh-TW" altLang="en-US" dirty="0" smtClean="0"/>
              <a:t>，</a:t>
            </a:r>
            <a:r>
              <a:rPr lang="zh-TW" altLang="en-US" b="1" dirty="0" smtClean="0">
                <a:solidFill>
                  <a:srgbClr val="FF0000"/>
                </a:solidFill>
              </a:rPr>
              <a:t>就是有人收了他的繼母</a:t>
            </a:r>
            <a:r>
              <a:rPr lang="zh-TW" altLang="en-US" dirty="0" smtClean="0"/>
              <a:t>。</a:t>
            </a:r>
          </a:p>
          <a:p>
            <a:endParaRPr lang="zh-TW" altLang="en-US" dirty="0" smtClean="0"/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你們還是</a:t>
            </a:r>
            <a:r>
              <a:rPr lang="zh-TW" altLang="en-US" b="1" dirty="0" smtClean="0">
                <a:solidFill>
                  <a:srgbClr val="FF0000"/>
                </a:solidFill>
              </a:rPr>
              <a:t>自高自大</a:t>
            </a:r>
            <a:r>
              <a:rPr lang="zh-TW" altLang="en-US" dirty="0" smtClean="0"/>
              <a:t>，</a:t>
            </a:r>
            <a:r>
              <a:rPr lang="zh-TW" altLang="en-US" b="1" dirty="0" smtClean="0">
                <a:solidFill>
                  <a:srgbClr val="FF0000"/>
                </a:solidFill>
              </a:rPr>
              <a:t>並不哀痛</a:t>
            </a:r>
            <a:r>
              <a:rPr lang="zh-TW" altLang="en-US" dirty="0" smtClean="0"/>
              <a:t>，把行這事的人</a:t>
            </a:r>
            <a:r>
              <a:rPr lang="zh-TW" altLang="en-US" b="1" dirty="0" smtClean="0">
                <a:solidFill>
                  <a:srgbClr val="FF0000"/>
                </a:solidFill>
              </a:rPr>
              <a:t>從你們中間趕出去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20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692696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4. </a:t>
            </a:r>
            <a:r>
              <a:rPr lang="zh-TW" altLang="en-US" dirty="0" smtClean="0"/>
              <a:t>就是你們聚會的時候，我的心也同在。</a:t>
            </a:r>
            <a:r>
              <a:rPr lang="zh-TW" altLang="en-US" b="1" dirty="0" smtClean="0">
                <a:solidFill>
                  <a:srgbClr val="FF0000"/>
                </a:solidFill>
              </a:rPr>
              <a:t>奉我們主耶穌的名，並用我們主耶穌的權能</a:t>
            </a:r>
            <a:r>
              <a:rPr lang="zh-TW" altLang="en-US" dirty="0" smtClean="0"/>
              <a:t>。 </a:t>
            </a:r>
            <a:endParaRPr lang="en-US" altLang="zh-TW" dirty="0" smtClean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661248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en-US" altLang="zh-TW" sz="3000" b="1" dirty="0" smtClean="0">
                <a:latin typeface="標楷體" pitchFamily="65" charset="-120"/>
              </a:rPr>
              <a:t>5</a:t>
            </a:r>
            <a:endParaRPr lang="en-US" altLang="zh-TW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21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面對哥林多教會那些犯罪的弟兄姊妹，而且還非常膨風、傲慢（自高自大），保羅的教導是什麼？他說「</a:t>
            </a:r>
            <a:r>
              <a:rPr lang="zh-TW" altLang="en-US" b="1" dirty="0" smtClean="0">
                <a:solidFill>
                  <a:srgbClr val="FF0000"/>
                </a:solidFill>
              </a:rPr>
              <a:t>奉我們主耶穌的名，並用我們主耶穌的權能！</a:t>
            </a:r>
            <a:r>
              <a:rPr lang="zh-TW" altLang="en-US" dirty="0" smtClean="0"/>
              <a:t>」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</a:t>
            </a:r>
            <a:r>
              <a:rPr lang="zh-TW" altLang="en-US" b="1" dirty="0" smtClean="0">
                <a:solidFill>
                  <a:srgbClr val="FF0000"/>
                </a:solidFill>
              </a:rPr>
              <a:t>用我們主耶穌的權能</a:t>
            </a:r>
            <a:endParaRPr lang="zh-TW" altLang="en-US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這什麼意思？</a:t>
            </a:r>
            <a:r>
              <a:rPr lang="zh-TW" altLang="en-US" b="1" dirty="0" smtClean="0">
                <a:solidFill>
                  <a:srgbClr val="FF0000"/>
                </a:solidFill>
              </a:rPr>
              <a:t>主耶穌的「權能」是什麼？</a:t>
            </a:r>
            <a:r>
              <a:rPr lang="zh-TW" altLang="en-US" dirty="0" smtClean="0"/>
              <a:t>面對犯罪的處境，</a:t>
            </a:r>
            <a:r>
              <a:rPr lang="zh-TW" altLang="en-US" b="1" dirty="0" smtClean="0">
                <a:solidFill>
                  <a:srgbClr val="FF0000"/>
                </a:solidFill>
              </a:rPr>
              <a:t>你應該用自己的方法？用自己的力量？用自己的標準？還是人情世故，睜一隻眼，閉一隻眼？大家團團和氣，和氣生財嗎！是這樣？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■耶穌的權能是什麼？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95536" y="1340768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16. </a:t>
            </a:r>
            <a:r>
              <a:rPr lang="zh-TW" altLang="en-US" dirty="0" smtClean="0"/>
              <a:t>聖經都是神所默示的（或作：凡神所默示的聖經），於教訓、督責、</a:t>
            </a:r>
            <a:r>
              <a:rPr lang="zh-TW" altLang="en-US" b="1" dirty="0" smtClean="0">
                <a:solidFill>
                  <a:srgbClr val="FF0000"/>
                </a:solidFill>
              </a:rPr>
              <a:t>使人歸正</a:t>
            </a:r>
            <a:r>
              <a:rPr lang="zh-TW" altLang="en-US" dirty="0" smtClean="0"/>
              <a:t>、</a:t>
            </a:r>
            <a:r>
              <a:rPr lang="zh-TW" altLang="en-US" b="1" dirty="0" smtClean="0">
                <a:solidFill>
                  <a:srgbClr val="FF0000"/>
                </a:solidFill>
              </a:rPr>
              <a:t>教導人學義</a:t>
            </a:r>
            <a:r>
              <a:rPr lang="zh-TW" altLang="en-US" dirty="0" smtClean="0"/>
              <a:t>都是有益的，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17. </a:t>
            </a:r>
            <a:r>
              <a:rPr lang="zh-TW" altLang="en-US" dirty="0" smtClean="0"/>
              <a:t>叫屬神的人得以完全，預備</a:t>
            </a:r>
            <a:r>
              <a:rPr lang="zh-TW" altLang="en-US" b="1" dirty="0" smtClean="0">
                <a:solidFill>
                  <a:srgbClr val="FF0000"/>
                </a:solidFill>
              </a:rPr>
              <a:t>行各樣的善事</a:t>
            </a:r>
            <a:r>
              <a:rPr lang="zh-TW" altLang="en-US" dirty="0" smtClean="0"/>
              <a:t>。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■歸正學義之學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95536" y="1556792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dirty="0" smtClean="0"/>
              <a:t>你們要先求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他的國和他的義</a:t>
            </a:r>
            <a:r>
              <a:rPr lang="zh-TW" altLang="en-US" sz="6000" dirty="0" smtClean="0"/>
              <a:t>，這些東西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都要加給你們了</a:t>
            </a:r>
            <a:r>
              <a:rPr lang="zh-TW" altLang="en-US" sz="6000" dirty="0" smtClean="0"/>
              <a:t>。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■先求神的國和他的公義！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</a:t>
            </a:r>
            <a:r>
              <a:rPr lang="en-US" altLang="zh-TW" sz="3200" b="1" dirty="0" smtClean="0">
                <a:latin typeface="標楷體" pitchFamily="65" charset="-120"/>
              </a:rPr>
              <a:t>--</a:t>
            </a:r>
            <a:r>
              <a:rPr lang="zh-TW" altLang="en-US" sz="3200" b="1" dirty="0" smtClean="0">
                <a:latin typeface="標楷體" pitchFamily="65" charset="-120"/>
              </a:rPr>
              <a:t>太</a:t>
            </a:r>
            <a:r>
              <a:rPr lang="en-US" altLang="zh-TW" sz="3200" dirty="0" smtClean="0"/>
              <a:t>6</a:t>
            </a:r>
            <a:r>
              <a:rPr lang="en-US" altLang="zh-TW" sz="3200" dirty="0" smtClean="0"/>
              <a:t>:33 </a:t>
            </a:r>
            <a:endParaRPr lang="en-US" altLang="zh-TW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整個耶穌的權能在於「</a:t>
            </a:r>
            <a:r>
              <a:rPr lang="zh-TW" altLang="en-US" b="1" dirty="0" smtClean="0">
                <a:solidFill>
                  <a:srgbClr val="FF0000"/>
                </a:solidFill>
              </a:rPr>
              <a:t>歸正學義</a:t>
            </a:r>
            <a:r>
              <a:rPr lang="zh-TW" altLang="en-US" dirty="0" smtClean="0"/>
              <a:t>」，也是整個信仰的核心，也就是說，</a:t>
            </a:r>
            <a:r>
              <a:rPr lang="zh-TW" altLang="en-US" b="1" dirty="0" smtClean="0">
                <a:solidFill>
                  <a:srgbClr val="FF0000"/>
                </a:solidFill>
              </a:rPr>
              <a:t>你信了耶穌以後，應該成為一個正直的人，或者說比較正直的人，然後再進一步，成為一個學習耶穌捨己的精神</a:t>
            </a:r>
            <a:r>
              <a:rPr lang="zh-TW" altLang="en-US" dirty="0" smtClean="0"/>
              <a:t>。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■耶穌權能的核心就是歸正學義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保羅在聚會中，跟哥林多教會的</a:t>
            </a:r>
            <a:r>
              <a:rPr lang="zh-TW" altLang="en-US" dirty="0" smtClean="0"/>
              <a:t>會友講</a:t>
            </a:r>
            <a:r>
              <a:rPr lang="zh-TW" altLang="en-US" dirty="0" smtClean="0"/>
              <a:t>，要遵守耶穌的權能，也就是要「歸正學義」。在教會中要推動「歸正學義」，讓會友知道，</a:t>
            </a:r>
            <a:r>
              <a:rPr lang="zh-TW" altLang="en-US" b="1" dirty="0" smtClean="0">
                <a:solidFill>
                  <a:srgbClr val="FF0000"/>
                </a:solidFill>
              </a:rPr>
              <a:t>進教會不是來做禮拜而已，是要改變行為、改變思想，改變道德標準，更要以耶穌的道德作為最高的學習典範，雖然很難，但要努力追求！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■耶穌是教會的道德典範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95536" y="1196752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為什麼說要「推動」？</a:t>
            </a:r>
            <a:r>
              <a:rPr lang="zh-TW" altLang="en-US" b="1" dirty="0" smtClean="0">
                <a:solidFill>
                  <a:srgbClr val="FF0000"/>
                </a:solidFill>
              </a:rPr>
              <a:t>你以為壞人進了教會就真的會成為正人君子？會為人捨命？這是天方夜譚的想法！</a:t>
            </a:r>
            <a:r>
              <a:rPr lang="zh-TW" altLang="en-US" dirty="0" smtClean="0"/>
              <a:t>信仰是一個學習的過程，</a:t>
            </a:r>
            <a:r>
              <a:rPr lang="zh-TW" altLang="en-US" b="1" dirty="0" smtClean="0">
                <a:solidFill>
                  <a:srgbClr val="FF0000"/>
                </a:solidFill>
              </a:rPr>
              <a:t>思想、行動、道德都是一個學習歷程。也因為是學習歷程，保羅才會說教導很重要，才會說「按著正義分解真理的道」！</a:t>
            </a:r>
          </a:p>
        </p:txBody>
      </p:sp>
      <p:sp>
        <p:nvSpPr>
          <p:cNvPr id="7" name="矩形 6"/>
          <p:cNvSpPr/>
          <p:nvPr/>
        </p:nvSpPr>
        <p:spPr>
          <a:xfrm>
            <a:off x="323528" y="260648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■思想、行動、道德是一個學習過程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28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既然「歸正學義」的過程需要學習，教會要花很多資源、人力、財力來做教導的工作。</a:t>
            </a:r>
            <a:r>
              <a:rPr lang="zh-TW" altLang="en-US" b="1" dirty="0" smtClean="0">
                <a:solidFill>
                  <a:srgbClr val="FF0000"/>
                </a:solidFill>
              </a:rPr>
              <a:t>特別是做頭的，更要如此，要勤勞讀書、研經、實踐典範，要有知的教導，更要有行的典範。不可以說一套，作一套。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■要有行為的典範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29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39552" y="2564904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  <a:ea typeface="+mj-ea"/>
              </a:rPr>
              <a:t>3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  <a:ea typeface="+mj-ea"/>
              </a:rPr>
              <a:t>、罪的發酵很可怕</a:t>
            </a:r>
            <a:endParaRPr lang="en-US" altLang="zh-TW" sz="6000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97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692696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4. </a:t>
            </a:r>
            <a:r>
              <a:rPr lang="zh-TW" altLang="en-US" dirty="0" smtClean="0"/>
              <a:t>就是你們聚會的時候，我的心也同在。</a:t>
            </a:r>
            <a:r>
              <a:rPr lang="zh-TW" altLang="en-US" b="1" dirty="0" smtClean="0">
                <a:solidFill>
                  <a:srgbClr val="FF0000"/>
                </a:solidFill>
              </a:rPr>
              <a:t>奉我們主耶穌的名，並用我們主耶穌的權能</a:t>
            </a:r>
            <a:r>
              <a:rPr lang="zh-TW" altLang="en-US" dirty="0" smtClean="0"/>
              <a:t>。 </a:t>
            </a:r>
            <a:endParaRPr lang="en-US" altLang="zh-TW" dirty="0" smtClean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661248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en-US" altLang="zh-TW" sz="3000" b="1" dirty="0" smtClean="0">
                <a:latin typeface="標楷體" pitchFamily="65" charset="-120"/>
              </a:rPr>
              <a:t>5</a:t>
            </a:r>
            <a:endParaRPr lang="en-US" altLang="zh-TW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30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692696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6. </a:t>
            </a:r>
            <a:r>
              <a:rPr lang="zh-TW" altLang="en-US" dirty="0" smtClean="0"/>
              <a:t>你們這自誇是不好的。</a:t>
            </a:r>
            <a:r>
              <a:rPr lang="zh-TW" altLang="en-US" b="1" dirty="0" smtClean="0">
                <a:solidFill>
                  <a:srgbClr val="FF0000"/>
                </a:solidFill>
              </a:rPr>
              <a:t>豈不知一點麵酵能使全團發起來嗎</a:t>
            </a:r>
            <a:r>
              <a:rPr lang="en-US" altLang="zh-TW" b="1" dirty="0" smtClean="0">
                <a:solidFill>
                  <a:srgbClr val="FF0000"/>
                </a:solidFill>
              </a:rPr>
              <a:t>﹖</a:t>
            </a:r>
            <a:endParaRPr lang="zh-TW" altLang="en-US" dirty="0" smtClean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661248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en-US" altLang="zh-TW" sz="3000" b="1" dirty="0" smtClean="0">
                <a:latin typeface="標楷體" pitchFamily="65" charset="-120"/>
              </a:rPr>
              <a:t>5</a:t>
            </a:r>
            <a:endParaRPr lang="en-US" altLang="zh-TW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31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899592" y="1916832"/>
            <a:ext cx="7344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人在其位，難保有變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</a:rPr>
              <a:t>在權力面前，任何人都可能失常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</a:rPr>
              <a:t>承乾就是一例！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■酵就是一點一點的改變</a:t>
            </a:r>
          </a:p>
        </p:txBody>
      </p:sp>
      <p:sp>
        <p:nvSpPr>
          <p:cNvPr id="8" name="矩形 7"/>
          <p:cNvSpPr/>
          <p:nvPr/>
        </p:nvSpPr>
        <p:spPr>
          <a:xfrm>
            <a:off x="2843808" y="4725144"/>
            <a:ext cx="49685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………</a:t>
            </a:r>
            <a:r>
              <a:rPr lang="zh-TW" altLang="en-US" sz="3000" b="1" dirty="0" smtClean="0">
                <a:latin typeface="標楷體" pitchFamily="65" charset="-120"/>
              </a:rPr>
              <a:t>長孫皇后對唐太宗說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長孫無忌在玄武門之變，幫唐太宗打下大唐天下，登上高位，一人之下，萬人之上。長孫皇后也位居皇后之尊。</a:t>
            </a:r>
            <a:r>
              <a:rPr lang="zh-TW" altLang="en-US" b="1" dirty="0" smtClean="0"/>
              <a:t>長孫皇后的長子承乾坐上太子之位，慢慢的、慢慢的開始在權力的位置上改變了，最後，失去東宮之位！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■在權力的位置上慢慢變質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承乾被廢掉了，唐太宗也很傷心，長孫皇后勸他說，「</a:t>
            </a:r>
            <a:r>
              <a:rPr lang="zh-TW" altLang="en-US" b="1" dirty="0" smtClean="0">
                <a:solidFill>
                  <a:srgbClr val="FF0000"/>
                </a:solidFill>
              </a:rPr>
              <a:t>在權力面前，任何人都可能失常</a:t>
            </a:r>
            <a:r>
              <a:rPr lang="zh-TW" altLang="en-US" dirty="0" smtClean="0"/>
              <a:t>」。沒錯，坐上太子之位的承乾，一點一滴在權力的浪潮中，慢慢被吞噬了，最後失掉了應得的江山！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■人在其位，難保有變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但你以為這樣就沒了？錯了，在承乾謀反不成後，接著四子李泰（</a:t>
            </a:r>
            <a:r>
              <a:rPr lang="en-US" altLang="zh-TW" dirty="0" smtClean="0"/>
              <a:t>620</a:t>
            </a:r>
            <a:r>
              <a:rPr lang="zh-TW" altLang="en-US" dirty="0" smtClean="0"/>
              <a:t>年－</a:t>
            </a:r>
            <a:r>
              <a:rPr lang="en-US" altLang="zh-TW" dirty="0" smtClean="0"/>
              <a:t>652</a:t>
            </a:r>
            <a:r>
              <a:rPr lang="zh-TW" altLang="en-US" dirty="0" smtClean="0"/>
              <a:t>年），也接著涉嫌謀嫡不成被廢，最後由李治接下太子大位</a:t>
            </a:r>
            <a:r>
              <a:rPr lang="zh-TW" altLang="en-US" dirty="0" smtClean="0"/>
              <a:t>，史稱</a:t>
            </a:r>
            <a:r>
              <a:rPr lang="zh-TW" altLang="en-US" dirty="0" smtClean="0"/>
              <a:t>唐高宗。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■一個接著一個接踵而至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罪會像酵一樣，一點一滴滲入人的心裡，</a:t>
            </a:r>
            <a:r>
              <a:rPr lang="zh-TW" altLang="en-US" b="1" dirty="0" smtClean="0">
                <a:solidFill>
                  <a:srgbClr val="FF0000"/>
                </a:solidFill>
              </a:rPr>
              <a:t>最初從外層的皮肉，然後會慢慢滲入人的心髓，最後徹底的改變你</a:t>
            </a:r>
            <a:r>
              <a:rPr lang="zh-TW" altLang="en-US" dirty="0" smtClean="0"/>
              <a:t>。開始可能一個人受影響，最後連旁邊的人也受影響，讓你無所逃竄！在權力的浪潮裡這樣，在人的生活裡也是一樣。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■酵會讓你無所逃竄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因此，保羅說，「</a:t>
            </a:r>
            <a:r>
              <a:rPr lang="zh-TW" altLang="en-US" b="1" dirty="0" smtClean="0">
                <a:solidFill>
                  <a:srgbClr val="FF0000"/>
                </a:solidFill>
              </a:rPr>
              <a:t>豈不知一點麵酵能使全團發起來嗎</a:t>
            </a:r>
            <a:r>
              <a:rPr lang="en-US" altLang="zh-TW" b="1" dirty="0" smtClean="0">
                <a:solidFill>
                  <a:srgbClr val="FF0000"/>
                </a:solidFill>
              </a:rPr>
              <a:t>﹖</a:t>
            </a:r>
            <a:r>
              <a:rPr lang="zh-TW" altLang="en-US" dirty="0" smtClean="0"/>
              <a:t>」如果，哥林多教會的弟兄都可以娶繼母，教會尚且接納，也沒有人說話，</a:t>
            </a:r>
            <a:r>
              <a:rPr lang="zh-TW" altLang="en-US" b="1" dirty="0" smtClean="0">
                <a:solidFill>
                  <a:srgbClr val="FF0000"/>
                </a:solidFill>
              </a:rPr>
              <a:t>那我娶個小三，是不是也可以？我隨便污錢為什麼不可以？難道我的罪會比「娶繼母」大？如此下去，沒完沒了，教會還有真理可言？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■發酵下去，沒完沒了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因此，保羅說「</a:t>
            </a:r>
            <a:r>
              <a:rPr lang="zh-TW" altLang="en-US" b="1" dirty="0" smtClean="0"/>
              <a:t>你們這自誇是不好的！</a:t>
            </a:r>
            <a:r>
              <a:rPr lang="zh-TW" altLang="en-US" dirty="0" smtClean="0"/>
              <a:t>」不好原文是</a:t>
            </a:r>
            <a:r>
              <a:rPr lang="el-GR" altLang="zh-TW" dirty="0" smtClean="0"/>
              <a:t>καλός</a:t>
            </a:r>
            <a:r>
              <a:rPr lang="zh-TW" altLang="en-US" dirty="0" smtClean="0"/>
              <a:t>，</a:t>
            </a:r>
            <a:r>
              <a:rPr lang="en-US" altLang="zh-TW" dirty="0" smtClean="0"/>
              <a:t>beautiful</a:t>
            </a:r>
            <a:r>
              <a:rPr lang="zh-TW" altLang="en-US" dirty="0" smtClean="0"/>
              <a:t>，</a:t>
            </a:r>
            <a:r>
              <a:rPr lang="zh-TW" altLang="en-US" b="1" dirty="0" smtClean="0">
                <a:solidFill>
                  <a:srgbClr val="FF0000"/>
                </a:solidFill>
              </a:rPr>
              <a:t>你們做的太不漂亮了！這個字還有選擇之意</a:t>
            </a:r>
            <a:r>
              <a:rPr lang="en-US" altLang="zh-TW" b="1" dirty="0" smtClean="0">
                <a:solidFill>
                  <a:srgbClr val="FF0000"/>
                </a:solidFill>
              </a:rPr>
              <a:t>choice</a:t>
            </a:r>
            <a:r>
              <a:rPr lang="zh-TW" altLang="en-US" b="1" dirty="0" smtClean="0">
                <a:solidFill>
                  <a:srgbClr val="FF0000"/>
                </a:solidFill>
              </a:rPr>
              <a:t>，你們的「選擇」真是糟透了，也太沒有智慧了！</a:t>
            </a:r>
            <a:r>
              <a:rPr lang="zh-TW" altLang="en-US" dirty="0" smtClean="0"/>
              <a:t>你信主了，怎麼做這麼糟糕的選擇？而且是遜透了！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■太遜了，太沒有智慧的選擇！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38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你信主以後「選擇」就比較有「智慧」？做事就比較「漂亮」？錯了</a:t>
            </a:r>
            <a:r>
              <a:rPr lang="zh-TW" altLang="en-US" dirty="0" smtClean="0"/>
              <a:t>，從保羅這段話，這些信主的人反而糟透了，也非常沒有智慧。</a:t>
            </a:r>
            <a:r>
              <a:rPr lang="zh-TW" altLang="en-US" b="1" dirty="0" smtClean="0">
                <a:solidFill>
                  <a:srgbClr val="FF0000"/>
                </a:solidFill>
              </a:rPr>
              <a:t>而且這個糟透了選擇，還不斷的發酵，一堆人跟著學，真的糟透了！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■真的糟透了！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39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可見，有智慧的不多，在教會中，一定要有正確的教導。如果有錯誤或犯罪，要處理，否則，很多糟透的事情會跟隨而來，而且很多不漂亮的事情也會接踵而至。</a:t>
            </a:r>
            <a:r>
              <a:rPr lang="zh-TW" altLang="en-US" b="1" dirty="0" smtClean="0">
                <a:solidFill>
                  <a:srgbClr val="FF0000"/>
                </a:solidFill>
              </a:rPr>
              <a:t>這就是酵的厲害，也是酵的魅力。在酵面前，人都成為侏儒！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■在酵面前，人都成為侏儒！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692696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6. </a:t>
            </a:r>
            <a:r>
              <a:rPr lang="zh-TW" altLang="en-US" dirty="0" smtClean="0"/>
              <a:t>你們這自誇是不好的。</a:t>
            </a:r>
            <a:r>
              <a:rPr lang="zh-TW" altLang="en-US" b="1" dirty="0" smtClean="0">
                <a:solidFill>
                  <a:srgbClr val="FF0000"/>
                </a:solidFill>
              </a:rPr>
              <a:t>豈不知一點麵酵能使全團發起來嗎</a:t>
            </a:r>
            <a:r>
              <a:rPr lang="en-US" altLang="zh-TW" b="1" dirty="0" smtClean="0">
                <a:solidFill>
                  <a:srgbClr val="FF0000"/>
                </a:solidFill>
              </a:rPr>
              <a:t>﹖</a:t>
            </a:r>
            <a:endParaRPr lang="zh-TW" altLang="en-US" dirty="0" smtClean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661248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en-US" altLang="zh-TW" sz="3000" b="1" dirty="0" smtClean="0">
                <a:latin typeface="標楷體" pitchFamily="65" charset="-120"/>
              </a:rPr>
              <a:t>5</a:t>
            </a:r>
            <a:endParaRPr lang="en-US" altLang="zh-TW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40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467544" y="2780928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  <a:ea typeface="+mj-ea"/>
              </a:rPr>
              <a:t>4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  <a:ea typeface="+mj-ea"/>
              </a:rPr>
              <a:t>、犯罪要嚴厲切割</a:t>
            </a:r>
            <a:endParaRPr lang="en-US" altLang="zh-TW" sz="6000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97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41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332656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 smtClean="0"/>
              <a:t>9. </a:t>
            </a:r>
            <a:r>
              <a:rPr lang="zh-TW" altLang="en-US" sz="4800" dirty="0" smtClean="0"/>
              <a:t>我先前寫信給你們說，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不可與淫亂的人相交</a:t>
            </a:r>
            <a:r>
              <a:rPr lang="zh-TW" altLang="en-US" sz="4800" dirty="0" smtClean="0"/>
              <a:t>。</a:t>
            </a:r>
            <a:endParaRPr lang="en-US" altLang="zh-TW" sz="4800" dirty="0" smtClean="0"/>
          </a:p>
          <a:p>
            <a:endParaRPr lang="zh-TW" altLang="en-US" sz="4800" dirty="0" smtClean="0"/>
          </a:p>
          <a:p>
            <a:r>
              <a:rPr lang="en-US" altLang="zh-TW" sz="4800" dirty="0" smtClean="0"/>
              <a:t>10. </a:t>
            </a:r>
            <a:r>
              <a:rPr lang="zh-TW" altLang="en-US" sz="4800" dirty="0" smtClean="0"/>
              <a:t>此話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不是指這世上一概行淫亂的，或貪婪的，勒索的，或拜偶像的</a:t>
            </a:r>
            <a:r>
              <a:rPr lang="zh-TW" altLang="en-US" sz="4800" dirty="0" smtClean="0"/>
              <a:t>；若是這樣，你們除非離開世界方可。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en-US" altLang="zh-TW" sz="3000" b="1" dirty="0" smtClean="0">
                <a:latin typeface="標楷體" pitchFamily="65" charset="-120"/>
              </a:rPr>
              <a:t>5</a:t>
            </a:r>
            <a:endParaRPr lang="en-US" altLang="zh-TW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罪的酵</a:t>
            </a:r>
            <a:r>
              <a:rPr lang="zh-TW" altLang="en-US" b="1" dirty="0" smtClean="0"/>
              <a:t>既然如此猛烈</a:t>
            </a:r>
            <a:r>
              <a:rPr lang="zh-TW" altLang="en-US" dirty="0" smtClean="0"/>
              <a:t>，怎麼辦？如何處理？保羅的教導，就是「</a:t>
            </a:r>
            <a:r>
              <a:rPr lang="zh-TW" altLang="en-US" b="1" dirty="0" smtClean="0">
                <a:solidFill>
                  <a:srgbClr val="FF0000"/>
                </a:solidFill>
              </a:rPr>
              <a:t>不可相交</a:t>
            </a:r>
            <a:r>
              <a:rPr lang="zh-TW" altLang="en-US" dirty="0" smtClean="0"/>
              <a:t>」！第二節更標舉處理的手段「</a:t>
            </a:r>
            <a:r>
              <a:rPr lang="zh-TW" altLang="en-US" b="1" dirty="0" smtClean="0">
                <a:solidFill>
                  <a:srgbClr val="FF0000"/>
                </a:solidFill>
              </a:rPr>
              <a:t>從你們中間趕出去！</a:t>
            </a:r>
            <a:r>
              <a:rPr lang="zh-TW" altLang="en-US" dirty="0" smtClean="0"/>
              <a:t>」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■把罪趕出去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39552" y="620688"/>
            <a:ext cx="820891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500" dirty="0" smtClean="0"/>
              <a:t>2. </a:t>
            </a:r>
            <a:r>
              <a:rPr lang="zh-TW" altLang="en-US" sz="4500" dirty="0" smtClean="0"/>
              <a:t>因為我曾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定了主意</a:t>
            </a:r>
            <a:r>
              <a:rPr lang="zh-TW" altLang="en-US" sz="4500" dirty="0" smtClean="0"/>
              <a:t>，在你們中間不知道別的，只知道耶穌基督並他釘十字架。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「主意」</a:t>
            </a:r>
            <a:r>
              <a:rPr lang="el-GR" altLang="zh-TW" dirty="0" smtClean="0"/>
              <a:t>κρίνω</a:t>
            </a:r>
            <a:r>
              <a:rPr lang="zh-TW" altLang="en-US" dirty="0" smtClean="0"/>
              <a:t>，</a:t>
            </a:r>
            <a:r>
              <a:rPr lang="en-US" altLang="zh-TW" dirty="0" smtClean="0"/>
              <a:t>separate</a:t>
            </a:r>
            <a:r>
              <a:rPr lang="zh-TW" altLang="en-US" dirty="0" smtClean="0"/>
              <a:t>切割、分開。前面歌林多前書二章</a:t>
            </a:r>
            <a:r>
              <a:rPr lang="en-US" altLang="zh-TW" dirty="0" smtClean="0"/>
              <a:t>2</a:t>
            </a:r>
            <a:r>
              <a:rPr lang="zh-TW" altLang="en-US" dirty="0" smtClean="0"/>
              <a:t>節保羅對於</a:t>
            </a:r>
            <a:r>
              <a:rPr lang="zh-TW" altLang="en-US" b="1" dirty="0" smtClean="0">
                <a:solidFill>
                  <a:srgbClr val="FF0000"/>
                </a:solidFill>
              </a:rPr>
              <a:t>罪的態度</a:t>
            </a:r>
            <a:r>
              <a:rPr lang="zh-TW" altLang="en-US" dirty="0" smtClean="0"/>
              <a:t>曾經說道，他定了「主意」，用現在的話說，</a:t>
            </a:r>
            <a:r>
              <a:rPr lang="zh-TW" altLang="en-US" b="1" dirty="0" smtClean="0">
                <a:solidFill>
                  <a:srgbClr val="FF0000"/>
                </a:solidFill>
              </a:rPr>
              <a:t>就是他鐵了心腸了，他要很清楚的「切割」，在哥林多教會，只傳十字架的真理，不講別的！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■切割，把不好的切出去啦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 smtClean="0"/>
              <a:t>為什麼保羅說我要極力切割？（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定了主意</a:t>
            </a:r>
            <a:r>
              <a:rPr lang="zh-TW" altLang="en-US" sz="3500" dirty="0" smtClean="0"/>
              <a:t>！），如果仔細研究哥林多教會的背景，可以看到</a:t>
            </a:r>
            <a:r>
              <a:rPr lang="zh-TW" altLang="en-US" sz="3500" b="1" dirty="0" smtClean="0">
                <a:solidFill>
                  <a:srgbClr val="FF3300"/>
                </a:solidFill>
              </a:rPr>
              <a:t>它位在希臘半島，思想開放，信仰多元，文化先進，如果再仔細研究希臘文化，當時同性戀也盛行。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而保羅在這一章中，直接面對的是弟兄娶繼母的事情</a:t>
            </a:r>
            <a:r>
              <a:rPr lang="zh-TW" altLang="en-US" sz="3500" dirty="0" smtClean="0"/>
              <a:t>，</a:t>
            </a:r>
            <a:r>
              <a:rPr lang="zh-TW" altLang="en-US" sz="3500" b="1" dirty="0" smtClean="0"/>
              <a:t>教會還悶不吭聲，當事人犯罪還很搖擺！不是很荒唐？！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■當事人犯罪還很搖擺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FF3300"/>
                </a:solidFill>
              </a:rPr>
              <a:t>一個教會很開放，但不代表應該容下腐敗和犯罪</a:t>
            </a:r>
            <a:r>
              <a:rPr lang="zh-TW" altLang="en-US" dirty="0" smtClean="0"/>
              <a:t>。基督教當初就是反對天主教的腐敗，因此，成立新教和天主教對抗。</a:t>
            </a:r>
            <a:r>
              <a:rPr lang="zh-TW" altLang="en-US" b="1" dirty="0" smtClean="0">
                <a:solidFill>
                  <a:srgbClr val="FF3300"/>
                </a:solidFill>
              </a:rPr>
              <a:t>和腐敗及犯罪「切割」，是基督新教建立的濫觴，結果？教會內還是容下腐敗和犯罪，你怎麼辦？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■開放不是應該容下腐敗和犯罪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這也正是保羅在哥林多教會面對到的問題</a:t>
            </a:r>
            <a:r>
              <a:rPr lang="zh-TW" altLang="en-US" dirty="0" smtClean="0"/>
              <a:t>。當把希羅文化開放的思想放教會裡，開始是解經開放到把「高言」拿來當作顯貴工具，</a:t>
            </a:r>
            <a:r>
              <a:rPr lang="zh-TW" altLang="en-US" b="1" dirty="0" smtClean="0">
                <a:solidFill>
                  <a:srgbClr val="FF0000"/>
                </a:solidFill>
              </a:rPr>
              <a:t>後來變成教會裡容納腐敗又犯罪，這時怎麼辦？保羅說，「我要切割」，把腐敗切割出去，把犯罪切割出去，再把十架的真理放進來，而且「僅有」放十架的真理！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■把腐敗和犯罪切割出去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48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467544" y="1124744"/>
            <a:ext cx="8424936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 smtClean="0">
                <a:solidFill>
                  <a:srgbClr val="FF0000"/>
                </a:solidFill>
              </a:rPr>
              <a:t>在教會中對抗腐敗和犯罪，遠比教會外還難</a:t>
            </a:r>
            <a:r>
              <a:rPr lang="zh-TW" altLang="en-US" sz="3500" b="1" dirty="0" smtClean="0"/>
              <a:t>。因此，保羅說要「定意」，要下定決心。這一章，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保羅直接說了「切割」的方法，就是「把他趕出去」</a:t>
            </a:r>
            <a:r>
              <a:rPr lang="zh-TW" altLang="en-US" sz="3500" b="1" dirty="0" smtClean="0"/>
              <a:t>。教會切割犯罪，原來可以直接把他趕出去，讓他與教會無干，他走他的陽關道，我走我的獨木橋，我們沒有干係啦！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■對抗罪要下決心、要行動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49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340768"/>
            <a:ext cx="8424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000" dirty="0" smtClean="0"/>
              <a:t>…</a:t>
            </a:r>
            <a:r>
              <a:rPr lang="zh-TW" altLang="en-US" sz="5000" dirty="0" smtClean="0"/>
              <a:t>不要在別人的</a:t>
            </a:r>
            <a:r>
              <a:rPr lang="zh-TW" altLang="en-US" sz="5000" b="1" dirty="0" smtClean="0">
                <a:solidFill>
                  <a:srgbClr val="FF0000"/>
                </a:solidFill>
              </a:rPr>
              <a:t>罪上有分</a:t>
            </a:r>
            <a:r>
              <a:rPr lang="zh-TW" altLang="en-US" sz="5000" dirty="0" smtClean="0"/>
              <a:t>，要保守自己清潔。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■要切割，不要有分！</a:t>
            </a:r>
          </a:p>
        </p:txBody>
      </p:sp>
      <p:sp>
        <p:nvSpPr>
          <p:cNvPr id="8" name="矩形 7"/>
          <p:cNvSpPr/>
          <p:nvPr/>
        </p:nvSpPr>
        <p:spPr>
          <a:xfrm>
            <a:off x="1907704" y="4077072"/>
            <a:ext cx="58083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TW" dirty="0" smtClean="0"/>
              <a:t>-------</a:t>
            </a:r>
            <a:r>
              <a:rPr lang="zh-TW" altLang="en-US" dirty="0" smtClean="0"/>
              <a:t>提前</a:t>
            </a:r>
            <a:r>
              <a:rPr lang="en-US" altLang="zh-TW" dirty="0" smtClean="0"/>
              <a:t>5:22</a:t>
            </a:r>
            <a:r>
              <a:rPr lang="zh-TW" altLang="en-US" dirty="0" smtClean="0"/>
              <a:t>下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332656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 smtClean="0"/>
              <a:t>9. </a:t>
            </a:r>
            <a:r>
              <a:rPr lang="zh-TW" altLang="en-US" sz="4800" dirty="0" smtClean="0"/>
              <a:t>我先前寫信給你們說，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不可與淫亂的人相交</a:t>
            </a:r>
            <a:r>
              <a:rPr lang="zh-TW" altLang="en-US" sz="4800" dirty="0" smtClean="0"/>
              <a:t>。</a:t>
            </a:r>
            <a:endParaRPr lang="en-US" altLang="zh-TW" sz="4800" dirty="0" smtClean="0"/>
          </a:p>
          <a:p>
            <a:endParaRPr lang="zh-TW" altLang="en-US" sz="4800" dirty="0" smtClean="0"/>
          </a:p>
          <a:p>
            <a:r>
              <a:rPr lang="en-US" altLang="zh-TW" sz="4800" dirty="0" smtClean="0"/>
              <a:t>10. </a:t>
            </a:r>
            <a:r>
              <a:rPr lang="zh-TW" altLang="en-US" sz="4800" dirty="0" smtClean="0"/>
              <a:t>此話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不是指這世上一概行淫亂的，或貪婪的，勒索的，或拜偶像的</a:t>
            </a:r>
            <a:r>
              <a:rPr lang="zh-TW" altLang="en-US" sz="4800" dirty="0" smtClean="0"/>
              <a:t>；若是這樣，你們除非離開世界方可。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en-US" altLang="zh-TW" sz="3000" b="1" dirty="0" smtClean="0">
                <a:latin typeface="標楷體" pitchFamily="65" charset="-120"/>
              </a:rPr>
              <a:t>5</a:t>
            </a:r>
            <a:endParaRPr lang="en-US" altLang="zh-TW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50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17.</a:t>
            </a:r>
            <a:r>
              <a:rPr lang="zh-TW" altLang="en-US" dirty="0" smtClean="0"/>
              <a:t> 他們的話</a:t>
            </a:r>
            <a:r>
              <a:rPr lang="zh-TW" altLang="en-US" b="1" dirty="0" smtClean="0">
                <a:solidFill>
                  <a:srgbClr val="FF0000"/>
                </a:solidFill>
              </a:rPr>
              <a:t>如同毒瘡，越爛越大</a:t>
            </a:r>
            <a:r>
              <a:rPr lang="zh-TW" altLang="en-US" dirty="0" smtClean="0"/>
              <a:t>；其中有許米乃和腓理徒。</a:t>
            </a:r>
            <a:endParaRPr lang="en-US" altLang="zh-TW" dirty="0" smtClean="0"/>
          </a:p>
          <a:p>
            <a:endParaRPr lang="zh-TW" altLang="en-US" dirty="0" smtClean="0"/>
          </a:p>
          <a:p>
            <a:r>
              <a:rPr lang="en-US" altLang="zh-TW" dirty="0" smtClean="0"/>
              <a:t>18. </a:t>
            </a:r>
            <a:r>
              <a:rPr lang="zh-TW" altLang="en-US" dirty="0" smtClean="0"/>
              <a:t>他們</a:t>
            </a:r>
            <a:r>
              <a:rPr lang="zh-TW" altLang="en-US" b="1" dirty="0" smtClean="0">
                <a:solidFill>
                  <a:srgbClr val="FF0000"/>
                </a:solidFill>
              </a:rPr>
              <a:t>偏離了真道</a:t>
            </a:r>
            <a:r>
              <a:rPr lang="zh-TW" altLang="en-US" dirty="0" smtClean="0"/>
              <a:t>，說</a:t>
            </a:r>
            <a:r>
              <a:rPr lang="zh-TW" altLang="en-US" b="1" dirty="0" smtClean="0">
                <a:solidFill>
                  <a:srgbClr val="FF0000"/>
                </a:solidFill>
              </a:rPr>
              <a:t>復活的事已過</a:t>
            </a:r>
            <a:r>
              <a:rPr lang="zh-TW" altLang="en-US" dirty="0" smtClean="0"/>
              <a:t>，就敗壞好些人的信心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 </a:t>
            </a:r>
            <a:r>
              <a:rPr lang="zh-TW" altLang="en-US" dirty="0" smtClean="0"/>
              <a:t>                                            </a:t>
            </a:r>
            <a:r>
              <a:rPr lang="zh-TW" altLang="en-US" dirty="0" smtClean="0"/>
              <a:t>提</a:t>
            </a:r>
            <a:r>
              <a:rPr lang="zh-TW" altLang="en-US" dirty="0" smtClean="0"/>
              <a:t>後</a:t>
            </a:r>
            <a:r>
              <a:rPr lang="en-US" altLang="zh-TW" dirty="0" smtClean="0"/>
              <a:t>2</a:t>
            </a:r>
            <a:r>
              <a:rPr lang="zh-TW" altLang="en-US" dirty="0" smtClean="0"/>
              <a:t>章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■真理變成毒瘡，越爛越大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51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但容易？在哥林多教會裡，沒有！在你的教會或生活裡？容易？真是不容易啊！可見切割不是易事</a:t>
            </a:r>
            <a:r>
              <a:rPr lang="zh-TW" altLang="en-US" dirty="0" smtClean="0"/>
              <a:t>，要有膽識、要有勇氣，更要破釜沈舟！</a:t>
            </a:r>
            <a:r>
              <a:rPr lang="zh-TW" altLang="en-US" b="1" dirty="0" smtClean="0">
                <a:solidFill>
                  <a:srgbClr val="FF0000"/>
                </a:solidFill>
              </a:rPr>
              <a:t>萬一，你面對的是有權有勢的管理者？你敢？</a:t>
            </a:r>
            <a:r>
              <a:rPr lang="zh-TW" altLang="en-US" b="1" dirty="0" smtClean="0">
                <a:solidFill>
                  <a:srgbClr val="FF0000"/>
                </a:solidFill>
              </a:rPr>
              <a:t>還是睜一眼閉一眼</a:t>
            </a:r>
            <a:r>
              <a:rPr lang="zh-TW" altLang="en-US" b="1" dirty="0" smtClean="0">
                <a:solidFill>
                  <a:srgbClr val="FF0000"/>
                </a:solidFill>
              </a:rPr>
              <a:t>，明哲保身？哥林多教會的會友就是選擇後者。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■切割不易啊！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求神憐憫我們，面對犯罪，有勇氣說不！面對別人犯罪，幫助教會能夠和罪切割乾淨</a:t>
            </a:r>
            <a:r>
              <a:rPr lang="zh-TW" altLang="en-US" dirty="0" smtClean="0"/>
              <a:t>。在軟弱的時候，求神鑑察我們，</a:t>
            </a:r>
            <a:r>
              <a:rPr lang="zh-TW" altLang="en-US" b="1" dirty="0" smtClean="0">
                <a:solidFill>
                  <a:srgbClr val="FF0000"/>
                </a:solidFill>
              </a:rPr>
              <a:t>給我們勇氣、膽量</a:t>
            </a:r>
            <a:r>
              <a:rPr lang="zh-TW" altLang="en-US" dirty="0" smtClean="0"/>
              <a:t>。當無法和罪惡脫離關係時，自己就要像保羅說的，</a:t>
            </a:r>
            <a:r>
              <a:rPr lang="zh-TW" altLang="en-US" b="1" dirty="0" smtClean="0">
                <a:solidFill>
                  <a:srgbClr val="FF0000"/>
                </a:solidFill>
              </a:rPr>
              <a:t>遠離他們</a:t>
            </a:r>
            <a:r>
              <a:rPr lang="zh-TW" altLang="en-US" dirty="0" smtClean="0"/>
              <a:t>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■求神憐憫我們！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39552" y="1268760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  <a:ea typeface="+mj-ea"/>
              </a:rPr>
              <a:t>1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  <a:ea typeface="+mj-ea"/>
              </a:rPr>
              <a:t>、犯罪的人很傲慢</a:t>
            </a: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  <a:ea typeface="+mj-ea"/>
              </a:rPr>
              <a:t>2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  <a:ea typeface="+mj-ea"/>
              </a:rPr>
              <a:t>、遵守上帝的權能</a:t>
            </a:r>
            <a:endParaRPr lang="en-US" altLang="zh-TW" sz="60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  <a:ea typeface="+mj-ea"/>
              </a:rPr>
              <a:t>3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  <a:ea typeface="+mj-ea"/>
              </a:rPr>
              <a:t>、罪的發酵很可怕</a:t>
            </a:r>
            <a:endParaRPr lang="en-US" altLang="zh-TW" sz="60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  <a:ea typeface="+mj-ea"/>
              </a:rPr>
              <a:t>4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  <a:ea typeface="+mj-ea"/>
              </a:rPr>
              <a:t>、犯罪要嚴厲切割</a:t>
            </a:r>
            <a:endParaRPr lang="en-US" altLang="zh-TW" sz="6000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11560" y="404664"/>
            <a:ext cx="595547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5000" b="1" dirty="0" smtClean="0">
                <a:solidFill>
                  <a:srgbClr val="0000FF"/>
                </a:solidFill>
                <a:latin typeface="+mj-ea"/>
              </a:rPr>
              <a:t>教會怎樣面對犯罪？</a:t>
            </a:r>
            <a:endParaRPr lang="zh-TW" altLang="en-US" sz="5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97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4F60C-845E-4B2E-A03F-7A82610A4CE0}" type="slidenum">
              <a:rPr lang="en-US" altLang="zh-TW"/>
              <a:pPr>
                <a:defRPr/>
              </a:pPr>
              <a:t>54</a:t>
            </a:fld>
            <a:endParaRPr lang="en-US" altLang="zh-TW"/>
          </a:p>
        </p:txBody>
      </p:sp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467544" y="1556792"/>
            <a:ext cx="842493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TW" sz="4500" b="1" dirty="0" smtClean="0"/>
              <a:t>1.</a:t>
            </a:r>
            <a:r>
              <a:rPr lang="zh-TW" altLang="en-US" sz="4500" b="1" dirty="0" smtClean="0"/>
              <a:t>教會中面對明顯犯罪時，教會領袖是如何表態處理呢</a:t>
            </a:r>
            <a:r>
              <a:rPr lang="en-US" altLang="zh-TW" sz="4500" b="1" dirty="0" smtClean="0"/>
              <a:t>?</a:t>
            </a:r>
          </a:p>
          <a:p>
            <a:endParaRPr lang="en-US" altLang="zh-TW" sz="4500" b="1" dirty="0" smtClean="0"/>
          </a:p>
          <a:p>
            <a:r>
              <a:rPr lang="en-US" altLang="zh-TW" sz="4500" b="1" dirty="0" smtClean="0"/>
              <a:t>2.</a:t>
            </a:r>
            <a:r>
              <a:rPr lang="zh-TW" altLang="en-US" sz="4500" b="1" dirty="0" smtClean="0"/>
              <a:t>教會中面對明顯犯罪時，那你的態度會是什麼？</a:t>
            </a:r>
            <a:endParaRPr lang="en-US" altLang="zh-TW" sz="4500" b="1" dirty="0" smtClean="0"/>
          </a:p>
          <a:p>
            <a:endParaRPr lang="en-US" altLang="zh-TW" sz="4500" b="1" dirty="0" smtClean="0"/>
          </a:p>
        </p:txBody>
      </p:sp>
      <p:sp>
        <p:nvSpPr>
          <p:cNvPr id="264195" name="Rectangle 3"/>
          <p:cNvSpPr>
            <a:spLocks noChangeArrowheads="1"/>
          </p:cNvSpPr>
          <p:nvPr/>
        </p:nvSpPr>
        <p:spPr bwMode="auto">
          <a:xfrm>
            <a:off x="539552" y="764704"/>
            <a:ext cx="46085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</a:rPr>
              <a:t>問題討論：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467544" y="404664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11. </a:t>
            </a:r>
            <a:r>
              <a:rPr lang="zh-TW" altLang="en-US" dirty="0" smtClean="0"/>
              <a:t>但如今我寫信給你們說，</a:t>
            </a:r>
            <a:r>
              <a:rPr lang="zh-TW" altLang="en-US" b="1" dirty="0" smtClean="0">
                <a:solidFill>
                  <a:srgbClr val="FF0000"/>
                </a:solidFill>
              </a:rPr>
              <a:t>若有稱為弟兄</a:t>
            </a:r>
            <a:r>
              <a:rPr lang="zh-TW" altLang="en-US" dirty="0" smtClean="0"/>
              <a:t>是行淫亂的，或貪婪的，或拜偶像的，或辱罵的，或醉酒的，或勒索的，</a:t>
            </a:r>
            <a:r>
              <a:rPr lang="zh-TW" altLang="en-US" b="1" dirty="0" smtClean="0">
                <a:solidFill>
                  <a:srgbClr val="FF0000"/>
                </a:solidFill>
              </a:rPr>
              <a:t>這樣的人不可與他相交，就是與他吃飯都不可。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endParaRPr lang="zh-TW" altLang="en-US" dirty="0" smtClean="0"/>
          </a:p>
          <a:p>
            <a:r>
              <a:rPr lang="en-US" altLang="zh-TW" dirty="0" smtClean="0"/>
              <a:t>12. </a:t>
            </a:r>
            <a:r>
              <a:rPr lang="zh-TW" altLang="en-US" dirty="0" smtClean="0"/>
              <a:t>因為審判</a:t>
            </a:r>
            <a:r>
              <a:rPr lang="zh-TW" altLang="en-US" b="1" dirty="0" smtClean="0">
                <a:solidFill>
                  <a:srgbClr val="FF0000"/>
                </a:solidFill>
              </a:rPr>
              <a:t>教外的人與我何干</a:t>
            </a:r>
            <a:r>
              <a:rPr lang="en-US" altLang="zh-TW" b="1" dirty="0" smtClean="0">
                <a:solidFill>
                  <a:srgbClr val="FF0000"/>
                </a:solidFill>
              </a:rPr>
              <a:t>﹖</a:t>
            </a:r>
            <a:r>
              <a:rPr lang="zh-TW" altLang="en-US" b="1" dirty="0" smtClean="0">
                <a:solidFill>
                  <a:srgbClr val="FF0000"/>
                </a:solidFill>
              </a:rPr>
              <a:t>教內的人豈不是你們審判的嗎</a:t>
            </a:r>
            <a:r>
              <a:rPr lang="en-US" altLang="zh-TW" b="1" dirty="0" smtClean="0">
                <a:solidFill>
                  <a:srgbClr val="FF0000"/>
                </a:solidFill>
              </a:rPr>
              <a:t>﹖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en-US" altLang="zh-TW" sz="3000" b="1" dirty="0" smtClean="0">
                <a:latin typeface="標楷體" pitchFamily="65" charset="-120"/>
              </a:rPr>
              <a:t>5</a:t>
            </a:r>
            <a:endParaRPr lang="en-US" altLang="zh-TW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95536" y="1340768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  <a:ea typeface="+mj-ea"/>
              </a:rPr>
              <a:t>1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  <a:ea typeface="+mj-ea"/>
              </a:rPr>
              <a:t>、犯罪的人很傲慢</a:t>
            </a: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  <a:ea typeface="+mj-ea"/>
              </a:rPr>
              <a:t>2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  <a:ea typeface="+mj-ea"/>
              </a:rPr>
              <a:t>、遵守上帝的權能</a:t>
            </a:r>
            <a:endParaRPr lang="en-US" altLang="zh-TW" sz="60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  <a:ea typeface="+mj-ea"/>
              </a:rPr>
              <a:t>3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  <a:ea typeface="+mj-ea"/>
              </a:rPr>
              <a:t>、罪的發酵很可怕</a:t>
            </a:r>
            <a:endParaRPr lang="en-US" altLang="zh-TW" sz="60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  <a:ea typeface="+mj-ea"/>
              </a:rPr>
              <a:t>4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  <a:ea typeface="+mj-ea"/>
              </a:rPr>
              <a:t>、犯罪要嚴厲切割</a:t>
            </a:r>
            <a:endParaRPr lang="en-US" altLang="zh-TW" sz="6000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97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755576" y="2996952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  <a:ea typeface="+mj-ea"/>
              </a:rPr>
              <a:t>1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  <a:ea typeface="+mj-ea"/>
              </a:rPr>
              <a:t>、犯罪的人很傲慢</a:t>
            </a:r>
          </a:p>
        </p:txBody>
      </p:sp>
    </p:spTree>
    <p:extLst>
      <p:ext uri="{BB962C8B-B14F-4D97-AF65-F5344CB8AC3E}">
        <p14:creationId xmlns="" xmlns:p14="http://schemas.microsoft.com/office/powerpoint/2010/main" val="34297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5</a:t>
            </a:r>
          </a:p>
        </p:txBody>
      </p:sp>
      <p:sp>
        <p:nvSpPr>
          <p:cNvPr id="8" name="矩形 7"/>
          <p:cNvSpPr/>
          <p:nvPr/>
        </p:nvSpPr>
        <p:spPr>
          <a:xfrm>
            <a:off x="467544" y="620688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風聞在你們中間有淫亂的事。這樣的淫亂</a:t>
            </a:r>
            <a:r>
              <a:rPr lang="zh-TW" altLang="en-US" b="1" dirty="0" smtClean="0">
                <a:solidFill>
                  <a:srgbClr val="FF0000"/>
                </a:solidFill>
              </a:rPr>
              <a:t>連外邦人中也沒有</a:t>
            </a:r>
            <a:r>
              <a:rPr lang="zh-TW" altLang="en-US" dirty="0" smtClean="0"/>
              <a:t>，</a:t>
            </a:r>
            <a:r>
              <a:rPr lang="zh-TW" altLang="en-US" b="1" dirty="0" smtClean="0">
                <a:solidFill>
                  <a:srgbClr val="FF0000"/>
                </a:solidFill>
              </a:rPr>
              <a:t>就是有人收了他的繼母</a:t>
            </a:r>
            <a:r>
              <a:rPr lang="zh-TW" altLang="en-US" dirty="0" smtClean="0"/>
              <a:t>。</a:t>
            </a:r>
          </a:p>
          <a:p>
            <a:endParaRPr lang="zh-TW" altLang="en-US" dirty="0" smtClean="0"/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你們還是</a:t>
            </a:r>
            <a:r>
              <a:rPr lang="zh-TW" altLang="en-US" b="1" dirty="0" smtClean="0">
                <a:solidFill>
                  <a:srgbClr val="FF0000"/>
                </a:solidFill>
              </a:rPr>
              <a:t>自高自大</a:t>
            </a:r>
            <a:r>
              <a:rPr lang="zh-TW" altLang="en-US" dirty="0" smtClean="0"/>
              <a:t>，</a:t>
            </a:r>
            <a:r>
              <a:rPr lang="zh-TW" altLang="en-US" b="1" dirty="0" smtClean="0">
                <a:solidFill>
                  <a:srgbClr val="FF0000"/>
                </a:solidFill>
              </a:rPr>
              <a:t>並不哀痛</a:t>
            </a:r>
            <a:r>
              <a:rPr lang="zh-TW" altLang="en-US" dirty="0" smtClean="0"/>
              <a:t>，把行這事的人</a:t>
            </a:r>
            <a:r>
              <a:rPr lang="zh-TW" altLang="en-US" b="1" dirty="0" smtClean="0">
                <a:solidFill>
                  <a:srgbClr val="FF0000"/>
                </a:solidFill>
              </a:rPr>
              <a:t>從你們中間趕出去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28849</TotalTime>
  <Words>3190</Words>
  <Application>Microsoft Office PowerPoint</Application>
  <PresentationFormat>如螢幕大小 (4:3)</PresentationFormat>
  <Paragraphs>189</Paragraphs>
  <Slides>54</Slides>
  <Notes>54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54</vt:i4>
      </vt:variant>
    </vt:vector>
  </HeadingPairs>
  <TitlesOfParts>
    <vt:vector size="55" baseType="lpstr">
      <vt:lpstr>匯合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  <vt:lpstr>投影片 27</vt:lpstr>
      <vt:lpstr>投影片 28</vt:lpstr>
      <vt:lpstr>投影片 29</vt:lpstr>
      <vt:lpstr>投影片 30</vt:lpstr>
      <vt:lpstr>投影片 31</vt:lpstr>
      <vt:lpstr>投影片 32</vt:lpstr>
      <vt:lpstr>投影片 33</vt:lpstr>
      <vt:lpstr>投影片 34</vt:lpstr>
      <vt:lpstr>投影片 35</vt:lpstr>
      <vt:lpstr>投影片 36</vt:lpstr>
      <vt:lpstr>投影片 37</vt:lpstr>
      <vt:lpstr>投影片 38</vt:lpstr>
      <vt:lpstr>投影片 39</vt:lpstr>
      <vt:lpstr>投影片 40</vt:lpstr>
      <vt:lpstr>投影片 41</vt:lpstr>
      <vt:lpstr>投影片 42</vt:lpstr>
      <vt:lpstr>投影片 43</vt:lpstr>
      <vt:lpstr>投影片 44</vt:lpstr>
      <vt:lpstr>投影片 45</vt:lpstr>
      <vt:lpstr>投影片 46</vt:lpstr>
      <vt:lpstr>投影片 47</vt:lpstr>
      <vt:lpstr>投影片 48</vt:lpstr>
      <vt:lpstr>投影片 49</vt:lpstr>
      <vt:lpstr>投影片 50</vt:lpstr>
      <vt:lpstr>投影片 51</vt:lpstr>
      <vt:lpstr>投影片 52</vt:lpstr>
      <vt:lpstr>投影片 53</vt:lpstr>
      <vt:lpstr>投影片 54</vt:lpstr>
    </vt:vector>
  </TitlesOfParts>
  <Company>CMT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5</dc:creator>
  <cp:lastModifiedBy>user</cp:lastModifiedBy>
  <cp:revision>4359</cp:revision>
  <dcterms:created xsi:type="dcterms:W3CDTF">2013-11-09T23:51:36Z</dcterms:created>
  <dcterms:modified xsi:type="dcterms:W3CDTF">2017-07-16T05:09:42Z</dcterms:modified>
</cp:coreProperties>
</file>