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1" r:id="rId1"/>
  </p:sldMasterIdLst>
  <p:notesMasterIdLst>
    <p:notesMasterId r:id="rId47"/>
  </p:notesMasterIdLst>
  <p:sldIdLst>
    <p:sldId id="257" r:id="rId2"/>
    <p:sldId id="1858" r:id="rId3"/>
    <p:sldId id="1857" r:id="rId4"/>
    <p:sldId id="2211" r:id="rId5"/>
    <p:sldId id="1735" r:id="rId6"/>
    <p:sldId id="2162" r:id="rId7"/>
    <p:sldId id="2258" r:id="rId8"/>
    <p:sldId id="2063" r:id="rId9"/>
    <p:sldId id="2214" r:id="rId10"/>
    <p:sldId id="2215" r:id="rId11"/>
    <p:sldId id="2216" r:id="rId12"/>
    <p:sldId id="2248" r:id="rId13"/>
    <p:sldId id="2249" r:id="rId14"/>
    <p:sldId id="2223" r:id="rId15"/>
    <p:sldId id="2163" r:id="rId16"/>
    <p:sldId id="2259" r:id="rId17"/>
    <p:sldId id="2224" r:id="rId18"/>
    <p:sldId id="2263" r:id="rId19"/>
    <p:sldId id="2226" r:id="rId20"/>
    <p:sldId id="2227" r:id="rId21"/>
    <p:sldId id="2228" r:id="rId22"/>
    <p:sldId id="2229" r:id="rId23"/>
    <p:sldId id="2230" r:id="rId24"/>
    <p:sldId id="2231" r:id="rId25"/>
    <p:sldId id="2264" r:id="rId26"/>
    <p:sldId id="2164" r:id="rId27"/>
    <p:sldId id="2260" r:id="rId28"/>
    <p:sldId id="2232" r:id="rId29"/>
    <p:sldId id="2233" r:id="rId30"/>
    <p:sldId id="2265" r:id="rId31"/>
    <p:sldId id="2266" r:id="rId32"/>
    <p:sldId id="2267" r:id="rId33"/>
    <p:sldId id="2234" r:id="rId34"/>
    <p:sldId id="2209" r:id="rId35"/>
    <p:sldId id="2261" r:id="rId36"/>
    <p:sldId id="2262" r:id="rId37"/>
    <p:sldId id="2239" r:id="rId38"/>
    <p:sldId id="2240" r:id="rId39"/>
    <p:sldId id="2241" r:id="rId40"/>
    <p:sldId id="2242" r:id="rId41"/>
    <p:sldId id="2243" r:id="rId42"/>
    <p:sldId id="2244" r:id="rId43"/>
    <p:sldId id="2268" r:id="rId44"/>
    <p:sldId id="2212" r:id="rId45"/>
    <p:sldId id="393" r:id="rId4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41" autoAdjust="0"/>
  </p:normalViewPr>
  <p:slideViewPr>
    <p:cSldViewPr>
      <p:cViewPr varScale="1">
        <p:scale>
          <a:sx n="83" d="100"/>
          <a:sy n="83" d="100"/>
        </p:scale>
        <p:origin x="-1267" y="-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E203825-74FC-472C-A3E6-4F7B87DC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="" xmlns:p14="http://schemas.microsoft.com/office/powerpoint/2010/main" val="42757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3A969D-7796-4686-ADF6-68A034A79D6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  <p:extLst>
      <p:ext uri="{BB962C8B-B14F-4D97-AF65-F5344CB8AC3E}">
        <p14:creationId xmlns="" xmlns:p14="http://schemas.microsoft.com/office/powerpoint/2010/main" val="3578782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20328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590453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6606326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5904531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5904531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96777501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677382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25227444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50098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325227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511418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2468365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6267089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BA93BF-F6D2-4803-B562-1D807F5E42FF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D3496-64C3-4B54-A304-17CAEE05A43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2C80F-DEFB-440D-B244-8ABAF5EE389A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5E42D0-3D48-4CCA-A235-176D0026B48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C77C28-5966-459A-BC62-4738FA654DBF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8E6FD2-9567-4FD7-BE74-F942DB5DC2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FF97-D08A-41DA-89EE-904AB83A7F69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06D1C7-4262-468A-A96C-3B09CA449D1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18E46-355D-40ED-AF57-90604D7F40B2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7EFB17-FAA8-44CB-AC15-59B9BF886854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ED9772-DD82-47D6-94C4-7911BD9CEEC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90ABE2-F788-4291-8A43-96F111747356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24833B-F020-4600-A9F1-E55431606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E94B10-C58B-4754-BE0F-238075A72CE6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3E1436-3DEB-4B19-ACC2-DAA15E810BB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33DD4-679B-482F-8680-CA2741CC3290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F06F55-55C6-4034-8C7A-DA056847B5E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ACE7AE-7385-4D7B-B292-FAEA59D26688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7B83C0-2DD5-4122-8F1A-30D46F7491D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E5FAF4-1E83-45FB-9755-9E25257333F0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3BE1D8D-7789-4C84-B173-49E8C3D7838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818E46-355D-40ED-AF57-90604D7F40B2}" type="datetime1">
              <a:rPr lang="zh-TW" altLang="en-US" smtClean="0"/>
              <a:pPr/>
              <a:t>2017/10/21</a:t>
            </a:fld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8D39318-2643-4F52-936E-2B5C0A17F10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123" r:id="rId2"/>
    <p:sldLayoutId id="2147484124" r:id="rId3"/>
    <p:sldLayoutId id="2147484125" r:id="rId4"/>
    <p:sldLayoutId id="2147484126" r:id="rId5"/>
    <p:sldLayoutId id="2147484127" r:id="rId6"/>
    <p:sldLayoutId id="2147484128" r:id="rId7"/>
    <p:sldLayoutId id="2147484129" r:id="rId8"/>
    <p:sldLayoutId id="2147484130" r:id="rId9"/>
    <p:sldLayoutId id="2147484131" r:id="rId10"/>
    <p:sldLayoutId id="214748413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E41ED3-318F-4810-B594-FCBD3685009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6" name="投影片編號版面配置區 3"/>
          <p:cNvSpPr txBox="1">
            <a:spLocks noGrp="1"/>
          </p:cNvSpPr>
          <p:nvPr/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76B89B51-711C-441D-AFF8-586140E047FF}" type="slidenum">
              <a:rPr kumimoji="0" lang="en-US" altLang="zh-TW" sz="1200">
                <a:solidFill>
                  <a:schemeClr val="tx2">
                    <a:shade val="90000"/>
                  </a:schemeClr>
                </a:solidFill>
              </a:rPr>
              <a:pPr algn="r">
                <a:defRPr/>
              </a:pPr>
              <a:t>1</a:t>
            </a:fld>
            <a:endParaRPr kumimoji="0" lang="en-US" altLang="zh-TW" sz="120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755576" y="1057085"/>
            <a:ext cx="8064896" cy="193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FF0000"/>
                </a:solidFill>
              </a:rPr>
              <a:t>10/15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主日崇拜</a:t>
            </a:r>
            <a:endParaRPr lang="en-US" altLang="zh-TW" sz="6000" b="1" dirty="0" smtClean="0">
              <a:solidFill>
                <a:srgbClr val="FF0000"/>
              </a:solidFill>
            </a:endParaRPr>
          </a:p>
          <a:p>
            <a:pPr algn="ctr"/>
            <a:r>
              <a:rPr lang="en-US" altLang="zh-TW" sz="6000" b="1" dirty="0" smtClean="0">
                <a:solidFill>
                  <a:srgbClr val="FF0000"/>
                </a:solidFill>
              </a:rPr>
              <a:t>【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談吃的良心與知識</a:t>
            </a:r>
            <a:r>
              <a:rPr lang="en-US" altLang="zh-TW" sz="6000" b="1" dirty="0" smtClean="0">
                <a:solidFill>
                  <a:srgbClr val="FF0000"/>
                </a:solidFill>
              </a:rPr>
              <a:t>】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47664" y="2026549"/>
            <a:ext cx="6192688" cy="378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endParaRPr lang="en-US" altLang="zh-TW" b="1" dirty="0" smtClean="0">
              <a:solidFill>
                <a:srgbClr val="0000FF"/>
              </a:solidFill>
            </a:endParaRPr>
          </a:p>
          <a:p>
            <a:pPr algn="ctr"/>
            <a:endParaRPr lang="en-US" altLang="zh-TW" b="1" dirty="0" smtClean="0">
              <a:solidFill>
                <a:srgbClr val="0000FF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0000FF"/>
                </a:solidFill>
              </a:rPr>
              <a:t>哥林多前書第八章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algn="ctr"/>
            <a:endParaRPr lang="en-US" altLang="zh-TW" b="1" dirty="0">
              <a:solidFill>
                <a:srgbClr val="0000FF"/>
              </a:solidFill>
            </a:endParaRPr>
          </a:p>
          <a:p>
            <a:pPr algn="ctr"/>
            <a:endParaRPr lang="en-US" altLang="zh-TW" b="1" dirty="0" smtClean="0">
              <a:solidFill>
                <a:srgbClr val="0000FF"/>
              </a:solidFill>
            </a:endParaRPr>
          </a:p>
          <a:p>
            <a:pPr algn="ctr"/>
            <a:r>
              <a:rPr lang="zh-TW" altLang="en-US" b="1" dirty="0" smtClean="0">
                <a:solidFill>
                  <a:srgbClr val="0000FF"/>
                </a:solidFill>
              </a:rPr>
              <a:t>            講員</a:t>
            </a:r>
            <a:r>
              <a:rPr lang="en-US" altLang="zh-TW" b="1" dirty="0" smtClean="0">
                <a:solidFill>
                  <a:srgbClr val="0000FF"/>
                </a:solidFill>
              </a:rPr>
              <a:t>:</a:t>
            </a:r>
            <a:r>
              <a:rPr lang="zh-TW" altLang="en-US" b="1" dirty="0" smtClean="0">
                <a:solidFill>
                  <a:srgbClr val="0000FF"/>
                </a:solidFill>
              </a:rPr>
              <a:t>鄭金川老師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既然廟宇充斥，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教會的信徒很多又是從異教或異端轉進來，面對的第一個難題就是「什麼叫做純淨的基督信仰？」</a:t>
            </a:r>
            <a:r>
              <a:rPr lang="zh-TW" altLang="en-US" dirty="0" smtClean="0">
                <a:latin typeface="標楷體" pitchFamily="65" charset="-120"/>
              </a:rPr>
              <a:t>也因為信仰如此多元，教會的處境面對的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正是「純淨信仰」變的很奢求</a:t>
            </a:r>
            <a:r>
              <a:rPr lang="zh-TW" altLang="en-US" dirty="0" smtClean="0">
                <a:latin typeface="標楷體" pitchFamily="65" charset="-120"/>
              </a:rPr>
              <a:t>，而異教文化中的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拜過東西可以吃與否</a:t>
            </a:r>
            <a:r>
              <a:rPr lang="zh-TW" altLang="en-US" dirty="0" smtClean="0">
                <a:latin typeface="標楷體" pitchFamily="65" charset="-120"/>
              </a:rPr>
              <a:t>，正是這個處境面對的很大挑戰！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■拜過的可以吃嗎？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因此，保羅在這章，擘頭就說：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</a:rPr>
              <a:t>「</a:t>
            </a:r>
            <a:r>
              <a:rPr lang="zh-TW" altLang="en-US" b="1" dirty="0" smtClean="0">
                <a:solidFill>
                  <a:srgbClr val="FF3300"/>
                </a:solidFill>
              </a:rPr>
              <a:t>論到祭偶像之物</a:t>
            </a:r>
            <a:r>
              <a:rPr lang="zh-TW" altLang="en-US" dirty="0" smtClean="0">
                <a:latin typeface="標楷體" pitchFamily="65" charset="-120"/>
              </a:rPr>
              <a:t>」，可見，在希臘文化中從異教或異端轉入基督教時，生活中馬上面對的問題，就是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「祭偶像之物」到底可以吃不可以吃？如果你是幾代的基督徒，這個問題根本不存在，但如果你是從異教轉入基督教，這怎麼辦？這不是一個很難的問題？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■祭偶像之物可吃否是很難的問題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那怎麼辦？以前沒信主時，都可以吃，沒有忌諱。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</a:rPr>
              <a:t>但現在？從異教轉化成為基督教信徒，以前的生活形態，現在需要徹底改變，拜過的東西，不可以吃，因為那是「拜偶像」，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以前的那個偶像是其他神，現在只能有一個神，不可以拜其他神，但可以吃嗎？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■轉化後到底可不可以吃？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83671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而這正是保羅面對哥林多教會信徒很急切的問題。也就是說，哥林多教會的客觀處境，對於信徒是非常不利的、也不友善。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因為都是從其他信仰轉化過來，在原來信仰中吃拜祭偶像之物是「理所當然」的，但今天改變了，怎麼辦？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能吃嗎？吃了算不算犯罪？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■信仰處境讓信徒很為難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6409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事實上，哥林多教會的多元信仰，和今天台灣也相似，客觀的處境都面對到多神教的問題，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多神教就會面對吃拜偶像之物的困擾，解開哥林多教會的問題，就能解開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我們今天關於吃拜偶像之物的問題。</a:t>
            </a:r>
            <a:endParaRPr lang="en-US" altLang="zh-TW" b="1" dirty="0" smtClean="0">
              <a:solidFill>
                <a:srgbClr val="FF33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■今古問題都相似！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539552" y="263691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、知識的限制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862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2068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但</a:t>
            </a:r>
            <a:r>
              <a:rPr lang="zh-TW" altLang="en-US" b="1" dirty="0" smtClean="0">
                <a:solidFill>
                  <a:srgbClr val="FF0000"/>
                </a:solidFill>
              </a:rPr>
              <a:t>人不都有這等知識</a:t>
            </a:r>
            <a:r>
              <a:rPr lang="zh-TW" altLang="en-US" dirty="0" smtClean="0"/>
              <a:t>。</a:t>
            </a:r>
            <a:r>
              <a:rPr lang="zh-TW" altLang="en-US" b="1" dirty="0" smtClean="0"/>
              <a:t>有人到如今因拜慣了偶像，就以為所吃的是祭偶像之物</a:t>
            </a:r>
            <a:r>
              <a:rPr lang="zh-TW" altLang="en-US" dirty="0" smtClean="0"/>
              <a:t>。他們的良心既然軟弱，也就污穢了。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8. </a:t>
            </a:r>
            <a:r>
              <a:rPr lang="zh-TW" altLang="en-US" dirty="0" smtClean="0"/>
              <a:t>其實</a:t>
            </a:r>
            <a:r>
              <a:rPr lang="zh-TW" altLang="en-US" b="1" dirty="0" smtClean="0">
                <a:solidFill>
                  <a:srgbClr val="FF0000"/>
                </a:solidFill>
              </a:rPr>
              <a:t>食物不能叫神看中我們</a:t>
            </a:r>
            <a:r>
              <a:rPr lang="zh-TW" altLang="en-US" dirty="0" smtClean="0"/>
              <a:t>，因為我們不吃也無損，吃也無益。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8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「人不都有這等知識」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知識，</a:t>
            </a:r>
            <a:r>
              <a:rPr lang="en-US" altLang="zh-TW" b="1" dirty="0" smtClean="0"/>
              <a:t>Knowledge</a:t>
            </a:r>
          </a:p>
          <a:p>
            <a:endParaRPr lang="en-US" altLang="zh-TW" b="1" dirty="0" smtClean="0"/>
          </a:p>
          <a:p>
            <a:r>
              <a:rPr lang="zh-TW" altLang="en-US" b="1" dirty="0" smtClean="0">
                <a:latin typeface="標楷體" pitchFamily="65" charset="-120"/>
              </a:rPr>
              <a:t>保羅說，你知道吃在信仰上不會污穢信仰，你有這樣的知識，但是別人不一定有，人不是和你都一樣啦！</a:t>
            </a:r>
            <a:endParaRPr lang="en-US" altLang="zh-TW" b="1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■知識、理解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196752"/>
            <a:ext cx="842493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FF0000"/>
                </a:solidFill>
              </a:rPr>
              <a:t>知識，</a:t>
            </a:r>
            <a:r>
              <a:rPr lang="el-GR" altLang="zh-TW" sz="3500" b="1" dirty="0" smtClean="0">
                <a:solidFill>
                  <a:srgbClr val="FF0000"/>
                </a:solidFill>
              </a:rPr>
              <a:t>γνῶσις</a:t>
            </a:r>
            <a:r>
              <a:rPr lang="zh-TW" altLang="en-US" sz="3500" b="1" dirty="0" smtClean="0">
                <a:solidFill>
                  <a:srgbClr val="FF0000"/>
                </a:solidFill>
              </a:rPr>
              <a:t>，</a:t>
            </a:r>
            <a:r>
              <a:rPr lang="en-US" altLang="zh-TW" sz="3500" b="1" dirty="0" smtClean="0">
                <a:solidFill>
                  <a:srgbClr val="FF0000"/>
                </a:solidFill>
              </a:rPr>
              <a:t>understanding</a:t>
            </a:r>
          </a:p>
          <a:p>
            <a:endParaRPr lang="en-US" altLang="zh-TW" b="1" dirty="0" smtClean="0"/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知識有「真知識」和「假知識」。原文有「悟性」之意。也就是說，你知道了，但不代表你就真的懂了，你可能只知道表皮，真正的內涵對你卻是很遙遠，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有知識，但沒有真正的悟性！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■知識、理解、悟性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700808"/>
            <a:ext cx="84249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000" dirty="0" smtClean="0">
                <a:latin typeface="標楷體" pitchFamily="65" charset="-120"/>
              </a:rPr>
              <a:t>見山是山，見水是水。</a:t>
            </a:r>
            <a:endParaRPr lang="en-US" altLang="zh-TW" sz="5000" dirty="0" smtClean="0">
              <a:latin typeface="標楷體" pitchFamily="65" charset="-120"/>
            </a:endParaRPr>
          </a:p>
          <a:p>
            <a:r>
              <a:rPr lang="zh-TW" altLang="en-US" sz="5000" dirty="0" smtClean="0">
                <a:latin typeface="標楷體" pitchFamily="65" charset="-120"/>
              </a:rPr>
              <a:t>見山不是山，見水不是水。</a:t>
            </a:r>
            <a:endParaRPr lang="en-US" altLang="zh-TW" sz="5000" dirty="0" smtClean="0">
              <a:latin typeface="標楷體" pitchFamily="65" charset="-120"/>
            </a:endParaRPr>
          </a:p>
          <a:p>
            <a:r>
              <a:rPr lang="zh-TW" altLang="en-US" sz="5000" b="1" dirty="0" smtClean="0">
                <a:solidFill>
                  <a:srgbClr val="FF0000"/>
                </a:solidFill>
                <a:latin typeface="標楷體" pitchFamily="65" charset="-120"/>
              </a:rPr>
              <a:t>見山仍是山，見水仍是水！</a:t>
            </a:r>
            <a:endParaRPr lang="en-US" altLang="zh-TW" sz="5000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■再看見山水時，已不再是山水了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論到</a:t>
            </a:r>
            <a:r>
              <a:rPr lang="zh-TW" altLang="en-US" b="1" dirty="0" smtClean="0">
                <a:solidFill>
                  <a:srgbClr val="FF0000"/>
                </a:solidFill>
              </a:rPr>
              <a:t>祭偶像之物</a:t>
            </a:r>
            <a:r>
              <a:rPr lang="zh-TW" altLang="en-US" dirty="0" smtClean="0"/>
              <a:t>，我們曉得我們</a:t>
            </a:r>
            <a:r>
              <a:rPr lang="zh-TW" altLang="en-US" b="1" dirty="0" smtClean="0">
                <a:solidFill>
                  <a:srgbClr val="FF0000"/>
                </a:solidFill>
              </a:rPr>
              <a:t>都有知識</a:t>
            </a:r>
            <a:r>
              <a:rPr lang="zh-TW" altLang="en-US" dirty="0" smtClean="0"/>
              <a:t>。但</a:t>
            </a:r>
            <a:r>
              <a:rPr lang="zh-TW" altLang="en-US" b="1" dirty="0" smtClean="0">
                <a:solidFill>
                  <a:srgbClr val="FF0000"/>
                </a:solidFill>
              </a:rPr>
              <a:t>知識是叫人自高自大</a:t>
            </a:r>
            <a:r>
              <a:rPr lang="zh-TW" altLang="en-US" dirty="0" smtClean="0"/>
              <a:t>，惟有</a:t>
            </a:r>
            <a:r>
              <a:rPr lang="zh-TW" altLang="en-US" b="1" dirty="0" smtClean="0">
                <a:solidFill>
                  <a:srgbClr val="FF0000"/>
                </a:solidFill>
              </a:rPr>
              <a:t>愛心能造就人</a:t>
            </a:r>
            <a:r>
              <a:rPr lang="zh-TW" altLang="en-US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lang="en-US" altLang="zh-TW" dirty="0" smtClean="0"/>
              <a:t>4. </a:t>
            </a:r>
            <a:r>
              <a:rPr lang="zh-TW" altLang="en-US" dirty="0" smtClean="0"/>
              <a:t>論到吃祭偶像之物，</a:t>
            </a:r>
            <a:r>
              <a:rPr lang="zh-TW" altLang="en-US" b="1" dirty="0" smtClean="0">
                <a:solidFill>
                  <a:srgbClr val="FF0000"/>
                </a:solidFill>
              </a:rPr>
              <a:t>我們知道偶像在世上算不得什麼</a:t>
            </a:r>
            <a:r>
              <a:rPr lang="zh-TW" altLang="en-US" dirty="0" smtClean="0"/>
              <a:t>，也知道神只有一位，再沒有別的神。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也就是說，保羅在這裡提一個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很重要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的問題，你覺得信徒在信仰中都有知識？都能夠對信仰有悟性？對事情真正有瞭解？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保羅的答案是「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人不都有這等知識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」！人不都有這等知識意味著在信仰上，人的知識是「不平等」的。你不要想說，他信主了，他的信仰水平就跟你一樣啦！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■知識不平等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一旦承認信仰是「知識不平等」，你很容易就能接受原來在教會中，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總會出現很多信仰的偏差，甚至在教會中出異端。因為「知識不平等」啦</a:t>
            </a:r>
            <a:r>
              <a:rPr lang="zh-TW" altLang="en-US" dirty="0" smtClean="0">
                <a:latin typeface="標楷體" pitchFamily="65" charset="-120"/>
              </a:rPr>
              <a:t>。「知識不平等」也會讓人在信仰中，「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產出」不同的生活方式，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甚至形成一套假的而宛如真信仰的「假性真理」！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■信仰可能產生「假性真理」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「假性真理」就是「假真理」啦。看似真的，但其實就是假的。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是因為受到錯誤的假信仰知識影響</a:t>
            </a:r>
            <a:r>
              <a:rPr lang="zh-TW" altLang="en-US" dirty="0" smtClean="0">
                <a:latin typeface="標楷體" pitchFamily="65" charset="-120"/>
              </a:rPr>
              <a:t>，產出了假的真理。不仔細研究，很容易產生錯誤的判斷，甚至被錯誤引導，走入信仰的漩渦！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■假知識造成假真理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如此，保羅提到，「</a:t>
            </a:r>
            <a:r>
              <a:rPr lang="zh-TW" altLang="en-US" b="1" dirty="0" smtClean="0"/>
              <a:t>有人到如今因拜慣了偶像，就以為所吃的是祭偶像之物</a:t>
            </a:r>
            <a:r>
              <a:rPr lang="zh-TW" altLang="en-US" dirty="0" smtClean="0"/>
              <a:t>。</a:t>
            </a:r>
            <a:r>
              <a:rPr lang="zh-TW" altLang="en-US" dirty="0" smtClean="0">
                <a:latin typeface="標楷體" pitchFamily="65" charset="-120"/>
              </a:rPr>
              <a:t>」有人應該是指哪些人？可能</a:t>
            </a:r>
            <a:r>
              <a:rPr lang="zh-TW" altLang="en-US" dirty="0" smtClean="0">
                <a:latin typeface="標楷體" pitchFamily="65" charset="-120"/>
              </a:rPr>
              <a:t>指那些</a:t>
            </a:r>
            <a:r>
              <a:rPr lang="zh-TW" altLang="en-US" dirty="0" smtClean="0">
                <a:latin typeface="標楷體" pitchFamily="65" charset="-120"/>
              </a:rPr>
              <a:t>從異教轉化成信徒的外邦人，他們拜其他神已經習慣了，吃的也很習慣。然後？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「這等人」也有一些祖宗遺傳的知識，以為吃祭偶像之物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和敬拜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他們是一樣的。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■吃和拜是一樣的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那另一方面說，是不是有些人也有不同的看法？怎麼辦？到底哪</a:t>
            </a:r>
            <a:r>
              <a:rPr lang="zh-TW" altLang="en-US" dirty="0" smtClean="0">
                <a:latin typeface="標楷體" pitchFamily="65" charset="-120"/>
              </a:rPr>
              <a:t>樣是對</a:t>
            </a:r>
            <a:r>
              <a:rPr lang="zh-TW" altLang="en-US" dirty="0" smtClean="0">
                <a:latin typeface="標楷體" pitchFamily="65" charset="-120"/>
              </a:rPr>
              <a:t>的？那個信仰知識是真的？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這裡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，每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個人因為「知識不平等」，產生了落差。每個人都被知識限制，然後？每個信徒又都拿著自己的知識放大鏡去看別人，用自己的標準在衡量別人！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■每個人都用放大鏡衡量別人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問題是你的放大鏡對？標準？特別是對於哥林多教會中嚴重的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異教轉入</a:t>
            </a:r>
            <a:r>
              <a:rPr lang="zh-TW" altLang="en-US" dirty="0" smtClean="0">
                <a:latin typeface="標楷體" pitchFamily="65" charset="-120"/>
              </a:rPr>
              <a:t>後，關於吃祭偶像之物，到底哪一派的說法才對？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可見這個問題在教會中分歧很大，爭議很大，可能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也引起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很大的教會紛爭。每個人都用自己的知識看別人，卻沒有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考慮到知識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的真假和「知識不平等」的問題！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■本位主義作祟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467544" y="263691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、良心的不同</a:t>
            </a:r>
            <a:endParaRPr lang="en-US" altLang="zh-TW" sz="6000" b="1" dirty="0" smtClean="0">
              <a:solidFill>
                <a:srgbClr val="FF0000"/>
              </a:solidFill>
              <a:latin typeface="+mj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61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20688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但人不都有這等知識。有人到如今因拜慣了偶像，就以為所吃的是祭偶像之物。他們的</a:t>
            </a:r>
            <a:r>
              <a:rPr lang="zh-TW" altLang="en-US" b="1" dirty="0" smtClean="0">
                <a:solidFill>
                  <a:srgbClr val="FF0000"/>
                </a:solidFill>
              </a:rPr>
              <a:t>良心既然軟弱</a:t>
            </a:r>
            <a:r>
              <a:rPr lang="zh-TW" altLang="en-US" dirty="0" smtClean="0"/>
              <a:t>，也就污穢了。</a:t>
            </a:r>
            <a:endParaRPr lang="en-US" altLang="zh-TW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8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解決這個問題，保羅就和羅馬書一樣，提出了一個「良心」標準，也就是說，你在教會中，不管是異教轉入或信了幾代的信徒，吃或不吃的標準，在於你的「良心」，而且良心和知識的關係是：「</a:t>
            </a:r>
            <a:r>
              <a:rPr lang="zh-TW" altLang="en-US" b="1" dirty="0" smtClean="0">
                <a:solidFill>
                  <a:srgbClr val="FF0000"/>
                </a:solidFill>
              </a:rPr>
              <a:t>知識是叫人自高自大</a:t>
            </a:r>
            <a:r>
              <a:rPr lang="zh-TW" altLang="en-US" dirty="0" smtClean="0"/>
              <a:t>，</a:t>
            </a:r>
            <a:r>
              <a:rPr lang="zh-TW" altLang="en-US" b="1" dirty="0" smtClean="0">
                <a:solidFill>
                  <a:srgbClr val="FF0000"/>
                </a:solidFill>
              </a:rPr>
              <a:t>惟有愛心能造就人</a:t>
            </a:r>
            <a:r>
              <a:rPr lang="zh-TW" altLang="en-US" dirty="0" smtClean="0"/>
              <a:t>。</a:t>
            </a:r>
            <a:r>
              <a:rPr lang="zh-TW" altLang="en-US" dirty="0" smtClean="0">
                <a:latin typeface="標楷體" pitchFamily="65" charset="-120"/>
              </a:rPr>
              <a:t>」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知識讓你傲慢，看不清真相，但是你用愛心就能造就人</a:t>
            </a:r>
            <a:r>
              <a:rPr lang="zh-TW" altLang="en-US" dirty="0" smtClean="0">
                <a:latin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■良心比知識重要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29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052736"/>
            <a:ext cx="8424936" cy="4545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但這裡，保羅提到的知識和愛心，是要放在「吃祭偶像物」的架構上說，不可以無限放大</a:t>
            </a:r>
            <a:r>
              <a:rPr lang="zh-TW" altLang="en-US" dirty="0" smtClean="0">
                <a:latin typeface="標楷體" pitchFamily="65" charset="-120"/>
              </a:rPr>
              <a:t>，一旦無限放大，就會把知識貶低，甚至對知識輕蔑。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過去，就有學者提到，台灣的基督教充滿「反智主義」，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一味追求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感覺，對於知識理性卻非常無知！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■解釋知識和愛心時要很限縮範圍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620688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7. </a:t>
            </a:r>
            <a:r>
              <a:rPr lang="zh-TW" altLang="en-US" dirty="0" smtClean="0"/>
              <a:t>但</a:t>
            </a:r>
            <a:r>
              <a:rPr lang="zh-TW" altLang="en-US" b="1" dirty="0" smtClean="0">
                <a:solidFill>
                  <a:srgbClr val="FF0000"/>
                </a:solidFill>
              </a:rPr>
              <a:t>人不都有這等知識</a:t>
            </a:r>
            <a:r>
              <a:rPr lang="zh-TW" altLang="en-US" dirty="0" smtClean="0"/>
              <a:t>。有人到如今因拜慣了偶像，就以為所吃的是祭偶像之物。他們的</a:t>
            </a:r>
            <a:r>
              <a:rPr lang="zh-TW" altLang="en-US" b="1" dirty="0" smtClean="0">
                <a:solidFill>
                  <a:srgbClr val="FF0000"/>
                </a:solidFill>
              </a:rPr>
              <a:t>良心既然軟弱</a:t>
            </a:r>
            <a:r>
              <a:rPr lang="zh-TW" altLang="en-US" dirty="0" smtClean="0"/>
              <a:t>，也就污穢了。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8. </a:t>
            </a:r>
            <a:r>
              <a:rPr lang="zh-TW" altLang="en-US" dirty="0" smtClean="0"/>
              <a:t>其實</a:t>
            </a:r>
            <a:r>
              <a:rPr lang="zh-TW" altLang="en-US" b="1" dirty="0" smtClean="0">
                <a:solidFill>
                  <a:srgbClr val="FF0000"/>
                </a:solidFill>
              </a:rPr>
              <a:t>食物不能叫神看中我們</a:t>
            </a:r>
            <a:r>
              <a:rPr lang="zh-TW" altLang="en-US" dirty="0" smtClean="0"/>
              <a:t>，因為我們不吃也無損，吃也無益。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5877272"/>
            <a:ext cx="7704856" cy="55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en-US" altLang="zh-TW" sz="3000" b="1" dirty="0" smtClean="0">
                <a:latin typeface="標楷體" pitchFamily="65" charset="-120"/>
              </a:rPr>
              <a:t>8</a:t>
            </a:r>
            <a:endParaRPr lang="en-US" altLang="zh-TW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但問題是愛心從良心而來，良心卻可能非常自我，什麼樣的良心才可以放在天平上說，這是絕對的良心</a:t>
            </a:r>
            <a:r>
              <a:rPr lang="zh-TW" altLang="en-US" dirty="0" smtClean="0">
                <a:latin typeface="標楷體" pitchFamily="65" charset="-120"/>
              </a:rPr>
              <a:t>，是合乎信仰的良心，是對的。再明白講，</a:t>
            </a:r>
            <a:r>
              <a:rPr lang="zh-TW" altLang="en-US" b="1" dirty="0" smtClean="0">
                <a:latin typeface="標楷體" pitchFamily="65" charset="-120"/>
              </a:rPr>
              <a:t>你保羅說吃不吃看我的良心，</a:t>
            </a:r>
            <a:endParaRPr lang="en-US" altLang="zh-TW" b="1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</a:rPr>
              <a:t>但我的良心可能是黑的，可能被狗吃掉了，怎麼可以說吃不吃看我的良心？</a:t>
            </a:r>
            <a:endParaRPr lang="en-US" altLang="zh-TW" b="1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■我的良心可能是黑的啦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1484784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羅</a:t>
            </a:r>
            <a:r>
              <a:rPr lang="en-US" altLang="zh-TW" dirty="0" smtClean="0">
                <a:latin typeface="標楷體" pitchFamily="65" charset="-120"/>
              </a:rPr>
              <a:t>7</a:t>
            </a:r>
            <a:r>
              <a:rPr lang="zh-TW" altLang="en-US" dirty="0" smtClean="0">
                <a:latin typeface="標楷體" pitchFamily="65" charset="-120"/>
              </a:rPr>
              <a:t>：</a:t>
            </a:r>
            <a:r>
              <a:rPr lang="en-US" altLang="zh-TW" dirty="0" smtClean="0">
                <a:latin typeface="標楷體" pitchFamily="65" charset="-120"/>
              </a:rPr>
              <a:t>18</a:t>
            </a:r>
            <a:r>
              <a:rPr lang="zh-TW" altLang="en-US" dirty="0" smtClean="0">
                <a:latin typeface="標楷體" pitchFamily="65" charset="-120"/>
              </a:rPr>
              <a:t>我也知道在我裡頭，就是我肉體之中，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沒有良善</a:t>
            </a:r>
            <a:r>
              <a:rPr lang="zh-TW" altLang="en-US" dirty="0" smtClean="0">
                <a:latin typeface="標楷體" pitchFamily="65" charset="-120"/>
              </a:rPr>
              <a:t>。因為，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立志為善由得我，只是行出來由不得我</a:t>
            </a:r>
            <a:r>
              <a:rPr lang="zh-TW" altLang="en-US" dirty="0" smtClean="0">
                <a:latin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■在我裡面沒有良善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另外，保羅還提到一個良心軟弱的問題，也就是說有良心強，有人良心弱，碰到同一件吃祭偶像之物的事情，有人「</a:t>
            </a:r>
            <a:r>
              <a:rPr lang="zh-TW" altLang="en-US" dirty="0" smtClean="0"/>
              <a:t>他們的</a:t>
            </a:r>
            <a:r>
              <a:rPr lang="zh-TW" altLang="en-US" b="1" dirty="0" smtClean="0">
                <a:solidFill>
                  <a:srgbClr val="FF0000"/>
                </a:solidFill>
              </a:rPr>
              <a:t>良心既然軟弱</a:t>
            </a:r>
            <a:r>
              <a:rPr lang="zh-TW" altLang="en-US" dirty="0" smtClean="0"/>
              <a:t>，也就污穢了。</a:t>
            </a:r>
            <a:r>
              <a:rPr lang="zh-TW" altLang="en-US" dirty="0" smtClean="0">
                <a:latin typeface="標楷體" pitchFamily="65" charset="-120"/>
              </a:rPr>
              <a:t>」也就是說，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</a:rPr>
              <a:t>軟弱的在這件事情就會把吃和污穢連結一起，良心強的則不受影響。</a:t>
            </a:r>
            <a:endParaRPr lang="en-US" altLang="zh-TW" b="1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■對於祭物，看法卻因人而異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33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那怎麼辦？似乎以自己的良心來判斷吃與不吃，好像還充滿個人主義，還會因為教會中不同族群、不同知識、個人不同良心，產生極大的差異，</a:t>
            </a:r>
            <a:endParaRPr lang="en-US" altLang="zh-TW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  <a:p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最後到底可吃或不可吃？標準在哪裡？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</a:rPr>
              <a:t>良心可以做最後判準？</a:t>
            </a:r>
            <a:endParaRPr lang="en-US" altLang="zh-TW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■良心可以做判準？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79512" y="2636912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rgbClr val="FF0000"/>
                </a:solidFill>
                <a:latin typeface="+mj-ea"/>
              </a:rPr>
              <a:t>4</a:t>
            </a:r>
            <a:r>
              <a:rPr lang="zh-TW" altLang="en-US" sz="5400" b="1" dirty="0" smtClean="0">
                <a:solidFill>
                  <a:srgbClr val="FF0000"/>
                </a:solidFill>
                <a:latin typeface="+mj-ea"/>
              </a:rPr>
              <a:t>、憐憫的可貴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35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8. </a:t>
            </a:r>
            <a:r>
              <a:rPr lang="zh-TW" altLang="en-US" dirty="0" smtClean="0"/>
              <a:t>其實</a:t>
            </a:r>
            <a:r>
              <a:rPr lang="zh-TW" altLang="en-US" b="1" dirty="0" smtClean="0">
                <a:solidFill>
                  <a:srgbClr val="FF0000"/>
                </a:solidFill>
              </a:rPr>
              <a:t>食物不能叫神看中我們</a:t>
            </a:r>
            <a:r>
              <a:rPr lang="zh-TW" altLang="en-US" dirty="0" smtClean="0"/>
              <a:t>，因為我們不吃也無損，吃也無益。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36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你們這樣</a:t>
            </a:r>
            <a:r>
              <a:rPr lang="zh-TW" altLang="en-US" b="1" dirty="0" smtClean="0">
                <a:solidFill>
                  <a:srgbClr val="FF0000"/>
                </a:solidFill>
              </a:rPr>
              <a:t>得罪弟兄們</a:t>
            </a:r>
            <a:r>
              <a:rPr lang="zh-TW" altLang="en-US" dirty="0" smtClean="0"/>
              <a:t>，傷了他們軟弱的良心，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就是得罪基督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13. </a:t>
            </a:r>
            <a:r>
              <a:rPr lang="zh-TW" altLang="en-US" dirty="0" smtClean="0"/>
              <a:t>所以，</a:t>
            </a:r>
            <a:r>
              <a:rPr lang="zh-TW" altLang="en-US" b="1" dirty="0" smtClean="0">
                <a:solidFill>
                  <a:srgbClr val="FF0000"/>
                </a:solidFill>
              </a:rPr>
              <a:t>食物若叫我弟兄跌倒，我就永遠不吃肉</a:t>
            </a:r>
            <a:r>
              <a:rPr lang="zh-TW" altLang="en-US" dirty="0" smtClean="0"/>
              <a:t>，免得叫我弟兄跌倒了。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37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836712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保羅對於吃祭</a:t>
            </a:r>
            <a:r>
              <a:rPr lang="zh-TW" altLang="en-US" dirty="0" smtClean="0">
                <a:latin typeface="標楷體" pitchFamily="65" charset="-120"/>
              </a:rPr>
              <a:t>物的是否</a:t>
            </a:r>
            <a:r>
              <a:rPr lang="zh-TW" altLang="en-US" dirty="0" smtClean="0">
                <a:latin typeface="標楷體" pitchFamily="65" charset="-120"/>
              </a:rPr>
              <a:t>違反信仰原則，在</a:t>
            </a:r>
            <a:r>
              <a:rPr lang="en-US" altLang="zh-TW" dirty="0" smtClean="0">
                <a:latin typeface="標楷體" pitchFamily="65" charset="-120"/>
              </a:rPr>
              <a:t>8</a:t>
            </a:r>
            <a:r>
              <a:rPr lang="zh-TW" altLang="en-US" dirty="0" smtClean="0">
                <a:latin typeface="標楷體" pitchFamily="65" charset="-120"/>
              </a:rPr>
              <a:t>節說道「</a:t>
            </a:r>
            <a:r>
              <a:rPr lang="zh-TW" altLang="en-US" b="1" dirty="0" smtClean="0">
                <a:solidFill>
                  <a:srgbClr val="FF0000"/>
                </a:solidFill>
              </a:rPr>
              <a:t>其實食物不能叫神看中我們，因為我們不吃也無損，吃也無益。</a:t>
            </a:r>
            <a:r>
              <a:rPr lang="zh-TW" altLang="en-US" dirty="0" smtClean="0"/>
              <a:t>」這裡點出吃祭物根本不是重點，也不會因此「</a:t>
            </a:r>
            <a:r>
              <a:rPr lang="zh-TW" altLang="en-US" b="1" dirty="0" smtClean="0">
                <a:solidFill>
                  <a:srgbClr val="FF0000"/>
                </a:solidFill>
              </a:rPr>
              <a:t>叫神看中我們</a:t>
            </a:r>
            <a:r>
              <a:rPr lang="zh-TW" altLang="en-US" dirty="0" smtClean="0"/>
              <a:t>」，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吃或不吃也完全無損</a:t>
            </a:r>
            <a:r>
              <a:rPr lang="zh-TW" altLang="en-US" dirty="0" smtClean="0"/>
              <a:t>。當哥林多信徒</a:t>
            </a:r>
            <a:r>
              <a:rPr lang="zh-TW" altLang="en-US" dirty="0" smtClean="0">
                <a:latin typeface="標楷體" pitchFamily="65" charset="-120"/>
              </a:rPr>
              <a:t>吵著吃或不吃時，根本搞錯方向了，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吃不吃都不會影響得救的功夫！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■吃不吃都不會影響得救的功夫！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至於吃或不吃，保羅認為必須兩個標準，一個是良心，一個是弟兄。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良心是主觀的，弟兄是客觀的標準</a:t>
            </a:r>
            <a:r>
              <a:rPr lang="zh-TW" altLang="en-US" dirty="0" smtClean="0">
                <a:latin typeface="標楷體" pitchFamily="65" charset="-120"/>
              </a:rPr>
              <a:t>。也就是說，你在教會中告訴別人時，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不能只放在主觀裡，還要有一個客觀的標準，那就是弟兄的感受、知識水準、信仰狀態，這是重點所在。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■要主客觀兼顧，不可偏向主觀面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39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也就是說，你可以不可以吃，就要看你跟什麼樣的弟兄在一起，如果你的弟兄信仰教導很到位，你大可以吃祭偶像之物，因為他跟你一樣明白真理。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但如果你的弟兄信仰不到位，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那你就要多擔待、多忍耐，先不要吃，以免他跌倒，造成教會損傷。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■瞭解你的弟兄再決定吃或不吃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你們這樣</a:t>
            </a:r>
            <a:r>
              <a:rPr lang="zh-TW" altLang="en-US" b="1" dirty="0" smtClean="0">
                <a:solidFill>
                  <a:srgbClr val="FF0000"/>
                </a:solidFill>
              </a:rPr>
              <a:t>得罪弟兄們</a:t>
            </a:r>
            <a:r>
              <a:rPr lang="zh-TW" altLang="en-US" dirty="0" smtClean="0"/>
              <a:t>，傷了他們軟弱的良心，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就是得罪基督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13. </a:t>
            </a:r>
            <a:r>
              <a:rPr lang="zh-TW" altLang="en-US" dirty="0" smtClean="0"/>
              <a:t>所以，</a:t>
            </a:r>
            <a:r>
              <a:rPr lang="zh-TW" altLang="en-US" b="1" dirty="0" smtClean="0">
                <a:solidFill>
                  <a:srgbClr val="FF0000"/>
                </a:solidFill>
              </a:rPr>
              <a:t>食物若叫我弟兄跌倒，我就永遠不吃肉</a:t>
            </a:r>
            <a:r>
              <a:rPr lang="zh-TW" altLang="en-US" dirty="0" smtClean="0"/>
              <a:t>，免得叫我弟兄跌倒了。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40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如果你因為愛心緣故不吃，保羅說你的「</a:t>
            </a:r>
            <a:r>
              <a:rPr lang="zh-TW" altLang="en-US" b="1" dirty="0" smtClean="0">
                <a:solidFill>
                  <a:srgbClr val="FF0000"/>
                </a:solidFill>
              </a:rPr>
              <a:t>愛心造就人</a:t>
            </a:r>
            <a:r>
              <a:rPr lang="zh-TW" altLang="en-US" dirty="0" smtClean="0">
                <a:latin typeface="標楷體" pitchFamily="65" charset="-120"/>
              </a:rPr>
              <a:t>」，你不會因為自己懂然後用知識去辯論，你有良心愛心。但如果你弟兄會跌倒你卻吃了，保羅說你是「</a:t>
            </a:r>
            <a:r>
              <a:rPr lang="zh-TW" altLang="en-US" b="1" dirty="0" smtClean="0">
                <a:solidFill>
                  <a:srgbClr val="FF0000"/>
                </a:solidFill>
              </a:rPr>
              <a:t>得罪基督</a:t>
            </a:r>
            <a:r>
              <a:rPr lang="zh-TW" altLang="en-US" dirty="0" smtClean="0">
                <a:latin typeface="標楷體" pitchFamily="65" charset="-120"/>
              </a:rPr>
              <a:t>」。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</a:rPr>
              <a:t>可見吃根本不是重點，這裡的關鍵是你要愛弟兄，為他捨棄吃的權力，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</a:rPr>
              <a:t>更大一點是還要為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「弟兄捨命」</a:t>
            </a:r>
            <a:r>
              <a:rPr lang="zh-TW" altLang="en-US" dirty="0" smtClean="0">
                <a:latin typeface="標楷體" pitchFamily="65" charset="-120"/>
              </a:rPr>
              <a:t>！</a:t>
            </a:r>
            <a:endParaRPr lang="en-US" altLang="zh-TW" dirty="0" smtClean="0"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■用愛心造就弟兄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41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8072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從這裡，我們看出，吃的知識或良心，良心比知識還重要，但良心很個人，不一定是上帝的良心，會誤用。因此，保羅提出另外一個客觀的標準，這個標準放之四海皆準，就是「弟兄」的狀況，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你要造就弟兄，造就是王道，不要讓他跌倒，他比你良心還重要，你的良心不能超越他，要以他做標準。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■你要造就弟兄才是王道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42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908720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>
                <a:latin typeface="標楷體" pitchFamily="65" charset="-120"/>
              </a:rPr>
              <a:t>如此，也就是說，吃的關鍵在於你有沒有憐憫，憐憫比什麼都可貴。憐憫你的弟兄，標準放在他身上，</a:t>
            </a:r>
            <a:endParaRPr lang="en-US" altLang="zh-TW" dirty="0" smtClean="0">
              <a:latin typeface="標楷體" pitchFamily="65" charset="-120"/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那你得要有捨，放下自己，學耶穌的樣式，捨己的功夫才是信仰的王道，不能弄錯焦點，以為吃或不吃影響得救的功夫，這中間，就是在學一種捨己的精神，學耶穌的樣式啦！</a:t>
            </a:r>
            <a:endParaRPr lang="en-US" altLang="zh-TW" b="1" dirty="0" smtClean="0">
              <a:solidFill>
                <a:srgbClr val="FF0000"/>
              </a:solidFill>
              <a:latin typeface="標楷體" pitchFamily="65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■學耶穌的憐憫和捨己精神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43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12. </a:t>
            </a:r>
            <a:r>
              <a:rPr lang="zh-TW" altLang="en-US" dirty="0" smtClean="0"/>
              <a:t>你們這樣</a:t>
            </a:r>
            <a:r>
              <a:rPr lang="zh-TW" altLang="en-US" b="1" dirty="0" smtClean="0">
                <a:solidFill>
                  <a:srgbClr val="FF0000"/>
                </a:solidFill>
              </a:rPr>
              <a:t>得罪弟兄們</a:t>
            </a:r>
            <a:r>
              <a:rPr lang="zh-TW" altLang="en-US" dirty="0" smtClean="0"/>
              <a:t>，傷了他們軟弱的良心，</a:t>
            </a:r>
            <a:r>
              <a:rPr lang="zh-TW" altLang="en-US" b="1" dirty="0" smtClean="0">
                <a:solidFill>
                  <a:srgbClr val="FF0000"/>
                </a:solidFill>
              </a:rPr>
              <a:t>就是得罪基督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en-US" altLang="zh-TW" dirty="0" smtClean="0"/>
              <a:t>13. </a:t>
            </a:r>
            <a:r>
              <a:rPr lang="zh-TW" altLang="en-US" dirty="0" smtClean="0"/>
              <a:t>所以，</a:t>
            </a:r>
            <a:r>
              <a:rPr lang="zh-TW" altLang="en-US" b="1" dirty="0" smtClean="0">
                <a:solidFill>
                  <a:srgbClr val="FF0000"/>
                </a:solidFill>
              </a:rPr>
              <a:t>食物若叫我弟兄跌倒，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我就永遠不吃肉</a:t>
            </a:r>
            <a:r>
              <a:rPr lang="zh-TW" altLang="en-US" dirty="0" smtClean="0"/>
              <a:t>，免得叫我弟兄跌倒了。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44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755576" y="1484784"/>
            <a:ext cx="7584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、客觀的處境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、知識的限制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、良心的不同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、憐憫的可貴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260648"/>
            <a:ext cx="6624736" cy="86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5000" b="1" dirty="0" smtClean="0">
                <a:solidFill>
                  <a:srgbClr val="0000FF"/>
                </a:solidFill>
              </a:rPr>
              <a:t>談吃的良心與知識</a:t>
            </a:r>
            <a:endParaRPr lang="zh-TW" altLang="en-US" sz="5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4F60C-845E-4B2E-A03F-7A82610A4CE0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264194" name="Rectangle 2"/>
          <p:cNvSpPr>
            <a:spLocks noChangeArrowheads="1"/>
          </p:cNvSpPr>
          <p:nvPr/>
        </p:nvSpPr>
        <p:spPr bwMode="auto">
          <a:xfrm>
            <a:off x="467544" y="1988840"/>
            <a:ext cx="813593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4500" b="1" dirty="0"/>
              <a:t>1</a:t>
            </a:r>
            <a:r>
              <a:rPr lang="zh-TW" altLang="en-US" sz="4500" b="1" dirty="0" smtClean="0"/>
              <a:t>、你會害怕吃祭偶像之物？</a:t>
            </a:r>
            <a:endParaRPr lang="en-US" altLang="zh-TW" sz="4500" b="1" dirty="0" smtClean="0"/>
          </a:p>
          <a:p>
            <a:r>
              <a:rPr lang="zh-TW" altLang="en-US" sz="4500" b="1" dirty="0"/>
              <a:t> </a:t>
            </a:r>
            <a:r>
              <a:rPr lang="zh-TW" altLang="en-US" sz="4500" b="1" dirty="0" smtClean="0"/>
              <a:t>     為什麼？</a:t>
            </a:r>
            <a:endParaRPr lang="en-US" altLang="zh-TW" sz="4500" b="1" dirty="0" smtClean="0"/>
          </a:p>
          <a:p>
            <a:endParaRPr lang="en-US" altLang="zh-TW" sz="4500" b="1" dirty="0"/>
          </a:p>
          <a:p>
            <a:endParaRPr lang="en-US" altLang="zh-TW" sz="4500" b="1" dirty="0" smtClean="0"/>
          </a:p>
          <a:p>
            <a:endParaRPr lang="en-US" altLang="zh-TW" sz="4500" b="1" dirty="0"/>
          </a:p>
        </p:txBody>
      </p:sp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539552" y="764704"/>
            <a:ext cx="46085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TW" altLang="en-US" sz="5000" b="1" dirty="0">
                <a:solidFill>
                  <a:srgbClr val="0000FF"/>
                </a:solidFill>
              </a:rPr>
              <a:t>問題討論：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1331640" y="1659572"/>
            <a:ext cx="70082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、客觀的處境</a:t>
            </a: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2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、知識的限制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3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、良心的不同</a:t>
            </a:r>
            <a:endParaRPr lang="en-US" altLang="zh-TW" sz="6000" b="1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en-US" altLang="zh-TW" sz="6000" b="1" dirty="0" smtClean="0">
                <a:solidFill>
                  <a:srgbClr val="FF0000"/>
                </a:solidFill>
                <a:latin typeface="+mj-ea"/>
                <a:ea typeface="+mj-ea"/>
              </a:rPr>
              <a:t>4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  <a:ea typeface="+mj-ea"/>
              </a:rPr>
              <a:t>、憐憫的可貴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260648"/>
            <a:ext cx="6624736" cy="861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ctr"/>
            <a:r>
              <a:rPr lang="zh-TW" altLang="en-US" sz="5000" b="1" dirty="0" smtClean="0">
                <a:solidFill>
                  <a:srgbClr val="0000FF"/>
                </a:solidFill>
              </a:rPr>
              <a:t>談吃的良心與知識</a:t>
            </a:r>
            <a:endParaRPr lang="zh-TW" altLang="en-US" sz="5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7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2708920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000" b="1" dirty="0" smtClean="0">
                <a:solidFill>
                  <a:srgbClr val="FF0000"/>
                </a:solidFill>
                <a:latin typeface="+mj-ea"/>
              </a:rPr>
              <a:t>1</a:t>
            </a:r>
            <a:r>
              <a:rPr lang="zh-TW" altLang="en-US" sz="6000" b="1" dirty="0" smtClean="0">
                <a:solidFill>
                  <a:srgbClr val="FF0000"/>
                </a:solidFill>
                <a:latin typeface="+mj-ea"/>
              </a:rPr>
              <a:t>、客觀的處境</a:t>
            </a:r>
          </a:p>
        </p:txBody>
      </p:sp>
    </p:spTree>
    <p:extLst>
      <p:ext uri="{BB962C8B-B14F-4D97-AF65-F5344CB8AC3E}">
        <p14:creationId xmlns="" xmlns:p14="http://schemas.microsoft.com/office/powerpoint/2010/main" val="198059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27584" y="5733256"/>
            <a:ext cx="7704856" cy="58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377" tIns="45688" rIns="91377" bIns="45688">
            <a:spAutoFit/>
          </a:bodyPr>
          <a:lstStyle/>
          <a:p>
            <a:pPr algn="r"/>
            <a:r>
              <a:rPr lang="en-US" altLang="zh-TW" sz="3000" b="1" dirty="0" smtClean="0">
                <a:latin typeface="標楷體" pitchFamily="65" charset="-120"/>
              </a:rPr>
              <a:t>-----</a:t>
            </a:r>
            <a:r>
              <a:rPr lang="zh-TW" altLang="en-US" sz="3000" b="1" dirty="0" smtClean="0">
                <a:latin typeface="標楷體" pitchFamily="65" charset="-120"/>
              </a:rPr>
              <a:t>林前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8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539552" y="83671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論到</a:t>
            </a:r>
            <a:r>
              <a:rPr lang="zh-TW" altLang="en-US" b="1" dirty="0" smtClean="0">
                <a:solidFill>
                  <a:srgbClr val="FF0000"/>
                </a:solidFill>
              </a:rPr>
              <a:t>祭偶像之物</a:t>
            </a:r>
            <a:r>
              <a:rPr lang="zh-TW" altLang="en-US" dirty="0" smtClean="0"/>
              <a:t>，我們曉得我們都有知識。但知識是叫人自高自大，惟有愛心能造就人。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95536" y="1196752"/>
            <a:ext cx="79806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前面提到哥林多城市的環境是人口</a:t>
            </a:r>
            <a:r>
              <a:rPr lang="zh-TW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稠密，商業繁榮</a:t>
            </a:r>
            <a:r>
              <a:rPr lang="zh-TW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，而且是希臘</a:t>
            </a:r>
            <a:r>
              <a:rPr lang="zh-TW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的主要大</a:t>
            </a:r>
            <a:r>
              <a:rPr lang="zh-TW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城，也擁有悠久的歷史，是亞</a:t>
            </a:r>
            <a:r>
              <a:rPr lang="zh-TW" alt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該亞</a:t>
            </a:r>
            <a:r>
              <a:rPr lang="zh-TW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省首府。這個城市</a:t>
            </a:r>
            <a:r>
              <a:rPr lang="zh-TW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深受多元文化與多元信仰影響，又受希臘哲學禁</a:t>
            </a:r>
            <a:r>
              <a:rPr lang="zh-TW" alt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慾</a:t>
            </a:r>
            <a:r>
              <a:rPr lang="zh-TW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主義斯</a:t>
            </a:r>
            <a:r>
              <a:rPr lang="zh-TW" altLang="en-US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多</a:t>
            </a:r>
            <a:r>
              <a:rPr lang="zh-TW" altLang="en-US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亞學派影響，導致教會信徒信仰水平低落</a:t>
            </a:r>
            <a:r>
              <a:rPr lang="zh-TW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，因此，在教會中發生娶繼母、嫖妓等事件卻沒有被任何責備。</a:t>
            </a:r>
            <a:endParaRPr lang="en-US" altLang="zh-TW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67544" y="404664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■文化多元，信仰也多元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D23B-8567-4800-8EE9-E710D0AD584E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5" name="矩形 4"/>
          <p:cNvSpPr/>
          <p:nvPr/>
        </p:nvSpPr>
        <p:spPr>
          <a:xfrm>
            <a:off x="323528" y="1196752"/>
            <a:ext cx="84249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FF3300"/>
                </a:solidFill>
              </a:rPr>
              <a:t>這個位於希臘半島的大城，也因為思想開放，信仰多元，崇拜多神教，整個城市風貌的特質，就是廟宇眾多，崇拜之風非常發達，人人可以根據自己的需求，尋找不同的神衹信仰</a:t>
            </a:r>
            <a:r>
              <a:rPr lang="zh-TW" altLang="en-US" b="1" dirty="0" smtClean="0"/>
              <a:t>。這些客觀環境，也讓廟宇文化成為希臘文化的特色，</a:t>
            </a:r>
            <a:r>
              <a:rPr lang="zh-TW" altLang="en-US" b="1" dirty="0" smtClean="0">
                <a:solidFill>
                  <a:srgbClr val="FF0000"/>
                </a:solidFill>
              </a:rPr>
              <a:t>純淨的信仰變得很奢求！</a:t>
            </a:r>
          </a:p>
        </p:txBody>
      </p:sp>
      <p:sp>
        <p:nvSpPr>
          <p:cNvPr id="7" name="矩形 6"/>
          <p:cNvSpPr/>
          <p:nvPr/>
        </p:nvSpPr>
        <p:spPr>
          <a:xfrm>
            <a:off x="395536" y="260648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■廟宇充斥，純淨信仰很奢求啦！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31467</TotalTime>
  <Words>2848</Words>
  <Application>Microsoft Office PowerPoint</Application>
  <PresentationFormat>如螢幕大小 (4:3)</PresentationFormat>
  <Paragraphs>184</Paragraphs>
  <Slides>45</Slides>
  <Notes>45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45</vt:i4>
      </vt:variant>
    </vt:vector>
  </HeadingPairs>
  <TitlesOfParts>
    <vt:vector size="46" baseType="lpstr">
      <vt:lpstr>匯合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投影片 19</vt:lpstr>
      <vt:lpstr>投影片 20</vt:lpstr>
      <vt:lpstr>投影片 21</vt:lpstr>
      <vt:lpstr>投影片 22</vt:lpstr>
      <vt:lpstr>投影片 23</vt:lpstr>
      <vt:lpstr>投影片 24</vt:lpstr>
      <vt:lpstr>投影片 25</vt:lpstr>
      <vt:lpstr>投影片 26</vt:lpstr>
      <vt:lpstr>投影片 27</vt:lpstr>
      <vt:lpstr>投影片 28</vt:lpstr>
      <vt:lpstr>投影片 29</vt:lpstr>
      <vt:lpstr>投影片 30</vt:lpstr>
      <vt:lpstr>投影片 31</vt:lpstr>
      <vt:lpstr>投影片 32</vt:lpstr>
      <vt:lpstr>投影片 33</vt:lpstr>
      <vt:lpstr>投影片 34</vt:lpstr>
      <vt:lpstr>投影片 35</vt:lpstr>
      <vt:lpstr>投影片 36</vt:lpstr>
      <vt:lpstr>投影片 37</vt:lpstr>
      <vt:lpstr>投影片 38</vt:lpstr>
      <vt:lpstr>投影片 39</vt:lpstr>
      <vt:lpstr>投影片 40</vt:lpstr>
      <vt:lpstr>投影片 41</vt:lpstr>
      <vt:lpstr>投影片 42</vt:lpstr>
      <vt:lpstr>投影片 43</vt:lpstr>
      <vt:lpstr>投影片 44</vt:lpstr>
      <vt:lpstr>投影片 45</vt:lpstr>
    </vt:vector>
  </TitlesOfParts>
  <Company>CMT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5</dc:creator>
  <cp:lastModifiedBy>user</cp:lastModifiedBy>
  <cp:revision>4946</cp:revision>
  <dcterms:created xsi:type="dcterms:W3CDTF">2013-11-09T23:51:36Z</dcterms:created>
  <dcterms:modified xsi:type="dcterms:W3CDTF">2017-10-21T15:06:34Z</dcterms:modified>
</cp:coreProperties>
</file>