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1" r:id="rId1"/>
  </p:sldMasterIdLst>
  <p:notesMasterIdLst>
    <p:notesMasterId r:id="rId39"/>
  </p:notesMasterIdLst>
  <p:sldIdLst>
    <p:sldId id="257" r:id="rId2"/>
    <p:sldId id="1858" r:id="rId3"/>
    <p:sldId id="2269" r:id="rId4"/>
    <p:sldId id="2270" r:id="rId5"/>
    <p:sldId id="2335" r:id="rId6"/>
    <p:sldId id="2274" r:id="rId7"/>
    <p:sldId id="2275" r:id="rId8"/>
    <p:sldId id="2283" r:id="rId9"/>
    <p:sldId id="2273" r:id="rId10"/>
    <p:sldId id="2287" r:id="rId11"/>
    <p:sldId id="2311" r:id="rId12"/>
    <p:sldId id="2312" r:id="rId13"/>
    <p:sldId id="2313" r:id="rId14"/>
    <p:sldId id="2314" r:id="rId15"/>
    <p:sldId id="2276" r:id="rId16"/>
    <p:sldId id="2284" r:id="rId17"/>
    <p:sldId id="2319" r:id="rId18"/>
    <p:sldId id="2320" r:id="rId19"/>
    <p:sldId id="2321" r:id="rId20"/>
    <p:sldId id="2322" r:id="rId21"/>
    <p:sldId id="2323" r:id="rId22"/>
    <p:sldId id="2334" r:id="rId23"/>
    <p:sldId id="2277" r:id="rId24"/>
    <p:sldId id="2285" r:id="rId25"/>
    <p:sldId id="2324" r:id="rId26"/>
    <p:sldId id="2325" r:id="rId27"/>
    <p:sldId id="2326" r:id="rId28"/>
    <p:sldId id="2327" r:id="rId29"/>
    <p:sldId id="2328" r:id="rId30"/>
    <p:sldId id="2278" r:id="rId31"/>
    <p:sldId id="2286" r:id="rId32"/>
    <p:sldId id="2329" r:id="rId33"/>
    <p:sldId id="2330" r:id="rId34"/>
    <p:sldId id="2331" r:id="rId35"/>
    <p:sldId id="2332" r:id="rId36"/>
    <p:sldId id="2310" r:id="rId37"/>
    <p:sldId id="393" r:id="rId3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07" autoAdjust="0"/>
    <p:restoredTop sz="94660"/>
  </p:normalViewPr>
  <p:slideViewPr>
    <p:cSldViewPr>
      <p:cViewPr varScale="1">
        <p:scale>
          <a:sx n="83" d="100"/>
          <a:sy n="83" d="100"/>
        </p:scale>
        <p:origin x="-1267" y="-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E203825-74FC-472C-A3E6-4F7B87DC2F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275785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3A969D-7796-4686-ADF6-68A034A79D6A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xmlns="" val="3578782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114184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114184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114184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1141840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00983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11418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11418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68365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BA93BF-F6D2-4803-B562-1D807F5E42FF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F4D3496-64C3-4B54-A304-17CAEE05A43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2C80F-DEFB-440D-B244-8ABAF5EE389A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5E42D0-3D48-4CCA-A235-176D0026B48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C77C28-5966-459A-BC62-4738FA654DBF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8E6FD2-9567-4FD7-BE74-F942DB5DC20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1FF97-D08A-41DA-89EE-904AB83A7F69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06D1C7-4262-468A-A96C-3B09CA449D1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18E46-355D-40ED-AF57-90604D7F40B2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D39318-2643-4F52-936E-2B5C0A17F10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EFB17-FAA8-44CB-AC15-59B9BF886854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ED9772-DD82-47D6-94C4-7911BD9CEEC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0ABE2-F788-4291-8A43-96F111747356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24833B-F020-4600-A9F1-E55431606FF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E94B10-C58B-4754-BE0F-238075A72CE6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3E1436-3DEB-4B19-ACC2-DAA15E810BB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33DD4-679B-482F-8680-CA2741CC3290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F06F55-55C6-4034-8C7A-DA056847B5E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ACE7AE-7385-4D7B-B292-FAEA59D26688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7B83C0-2DD5-4122-8F1A-30D46F7491D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E5FAF4-1E83-45FB-9755-9E25257333F0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3BE1D8D-7789-4C84-B173-49E8C3D7838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818E46-355D-40ED-AF57-90604D7F40B2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D39318-2643-4F52-936E-2B5C0A17F10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&#22238;&#25033;&#22857;&#29563;-&#25152;&#26377;&#20840;&#22857;&#29563;(&#35738;383).ppt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41ED3-318F-4810-B594-FCBD36850093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6" name="投影片編號版面配置區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76B89B51-711C-441D-AFF8-586140E047FF}" type="slidenum">
              <a:rPr kumimoji="0" lang="en-US" altLang="zh-TW" sz="12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1</a:t>
            </a:fld>
            <a:endParaRPr kumimoji="0" lang="en-US" altLang="zh-TW" sz="120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611560" y="2420888"/>
            <a:ext cx="8136904" cy="1015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rgbClr val="FF0000"/>
                </a:solidFill>
              </a:rPr>
              <a:t>為福音的緣故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63688" y="3861048"/>
            <a:ext cx="6048672" cy="70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0000FF"/>
                </a:solidFill>
              </a:rPr>
              <a:t>歌林多前書第九章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131840" y="5373216"/>
            <a:ext cx="337303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500" dirty="0" smtClean="0"/>
              <a:t>鄭金川  </a:t>
            </a:r>
            <a:r>
              <a:rPr lang="en-US" altLang="zh-TW" sz="2500" dirty="0" smtClean="0"/>
              <a:t>Daniel Cheng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395536" y="1268760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「</a:t>
            </a:r>
            <a:r>
              <a:rPr lang="zh-TW" altLang="en-US" b="1" dirty="0" smtClean="0">
                <a:solidFill>
                  <a:srgbClr val="FF0000"/>
                </a:solidFill>
              </a:rPr>
              <a:t>你們</a:t>
            </a:r>
            <a:r>
              <a:rPr lang="zh-TW" altLang="en-US" dirty="0" smtClean="0"/>
              <a:t>不是我在主裏面</a:t>
            </a:r>
            <a:r>
              <a:rPr lang="zh-TW" altLang="en-US" b="1" dirty="0" smtClean="0">
                <a:solidFill>
                  <a:srgbClr val="FF0000"/>
                </a:solidFill>
              </a:rPr>
              <a:t>所作之工</a:t>
            </a:r>
            <a:r>
              <a:rPr lang="zh-TW" altLang="en-US" dirty="0" smtClean="0"/>
              <a:t>嗎？」</a:t>
            </a:r>
            <a:r>
              <a:rPr lang="zh-TW" altLang="en-US" b="1" dirty="0" smtClean="0">
                <a:solidFill>
                  <a:srgbClr val="FF0000"/>
                </a:solidFill>
              </a:rPr>
              <a:t>你們</a:t>
            </a:r>
            <a:r>
              <a:rPr lang="zh-TW" altLang="en-US" dirty="0" smtClean="0"/>
              <a:t>指</a:t>
            </a:r>
            <a:r>
              <a:rPr lang="zh-TW" altLang="en-US" b="1" dirty="0" smtClean="0">
                <a:solidFill>
                  <a:srgbClr val="FF0000"/>
                </a:solidFill>
              </a:rPr>
              <a:t>哥林多教會</a:t>
            </a:r>
            <a:r>
              <a:rPr lang="zh-TW" altLang="en-US" dirty="0" smtClean="0"/>
              <a:t>；他是保羅親自建立的教會，曾在他們中間住了</a:t>
            </a:r>
            <a:r>
              <a:rPr lang="en-US" altLang="zh-TW" dirty="0" smtClean="0"/>
              <a:t>18</a:t>
            </a:r>
            <a:r>
              <a:rPr lang="zh-TW" altLang="en-US" dirty="0" smtClean="0"/>
              <a:t>個月</a:t>
            </a:r>
            <a:r>
              <a:rPr lang="en-US" altLang="zh-TW" dirty="0" smtClean="0"/>
              <a:t>(</a:t>
            </a:r>
            <a:r>
              <a:rPr lang="zh-TW" altLang="en-US" dirty="0" smtClean="0"/>
              <a:t>徒十八</a:t>
            </a:r>
            <a:r>
              <a:rPr lang="en-US" altLang="zh-TW" dirty="0" smtClean="0"/>
              <a:t>1~11)</a:t>
            </a:r>
            <a:r>
              <a:rPr lang="zh-TW" altLang="en-US" dirty="0" smtClean="0"/>
              <a:t>，信徒多半是保羅傳福音帶領得救的。而前面我們提到，</a:t>
            </a:r>
            <a:r>
              <a:rPr lang="zh-TW" altLang="en-US" b="1" dirty="0" smtClean="0">
                <a:solidFill>
                  <a:srgbClr val="FF0000"/>
                </a:solidFill>
              </a:rPr>
              <a:t>這個外邦教會問題很多，從娶繼母、吃祭偶像之物等，有許多錯亂的信仰問題。</a:t>
            </a:r>
            <a:endParaRPr lang="en-US" altLang="zh-TW" b="1" dirty="0" smtClean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11560" y="33265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哥林多教會乃保羅所生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683568" y="1268760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保羅說：「難道</a:t>
            </a:r>
            <a:r>
              <a:rPr lang="zh-TW" altLang="en-US" b="1" dirty="0" smtClean="0">
                <a:solidFill>
                  <a:srgbClr val="FF0000"/>
                </a:solidFill>
              </a:rPr>
              <a:t>我們沒有權柄</a:t>
            </a:r>
            <a:r>
              <a:rPr lang="zh-TW" altLang="en-US" dirty="0" smtClean="0"/>
              <a:t>靠福音吃喝嗎</a:t>
            </a:r>
            <a:r>
              <a:rPr lang="en-US" altLang="zh-TW" dirty="0" smtClean="0"/>
              <a:t>﹖</a:t>
            </a:r>
            <a:r>
              <a:rPr lang="zh-TW" altLang="en-US" dirty="0" smtClean="0"/>
              <a:t>」我們是指誰？後面保羅說是</a:t>
            </a:r>
            <a:r>
              <a:rPr lang="zh-TW" altLang="en-US" b="1" dirty="0" smtClean="0">
                <a:solidFill>
                  <a:srgbClr val="FF0000"/>
                </a:solidFill>
              </a:rPr>
              <a:t>磯法，也就是說，我保羅的職分和磯法一樣，我也是使徒呀，使徒可以做什麼？就是「靠福音吃喝」！</a:t>
            </a:r>
            <a:r>
              <a:rPr lang="zh-TW" altLang="en-US" dirty="0" smtClean="0"/>
              <a:t>其他使徒都這樣，我保羅也是同樣的身份，我也可以呀！</a:t>
            </a:r>
            <a:endParaRPr lang="en-US" altLang="zh-TW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611560" y="33265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使徒身份和磯法一樣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683568" y="1268760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服事主當然可以靠主吃喝，不是只有我保羅如此，其他使徒都一樣。還不只如此，</a:t>
            </a:r>
            <a:r>
              <a:rPr lang="zh-TW" altLang="en-US" b="1" dirty="0" smtClean="0">
                <a:solidFill>
                  <a:srgbClr val="FF0000"/>
                </a:solidFill>
              </a:rPr>
              <a:t>使徒還可以「娶信主的姊妹為妻，帶著一同往來」</a:t>
            </a:r>
            <a:r>
              <a:rPr lang="zh-TW" altLang="en-US" dirty="0" smtClean="0"/>
              <a:t>，我們服事，可以結婚，可以帶著妻子一起服事主，這都是主給我們的權柄。</a:t>
            </a:r>
            <a:endParaRPr lang="en-US" altLang="zh-TW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611560" y="33265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可以結婚帶妻子一起服事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877272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251520" y="1124744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「</a:t>
            </a:r>
            <a:r>
              <a:rPr lang="zh-TW" altLang="en-US" b="1" dirty="0" smtClean="0">
                <a:solidFill>
                  <a:srgbClr val="FF0000"/>
                </a:solidFill>
              </a:rPr>
              <a:t>我說這話，豈是照人的意見；律法不也是這樣說嗎？</a:t>
            </a:r>
            <a:r>
              <a:rPr lang="zh-TW" altLang="en-US" dirty="0" smtClean="0"/>
              <a:t>」</a:t>
            </a:r>
            <a:r>
              <a:rPr lang="en-US" altLang="zh-TW" dirty="0" smtClean="0"/>
              <a:t>(8)</a:t>
            </a:r>
            <a:r>
              <a:rPr lang="zh-TW" altLang="en-US" b="1" dirty="0" smtClean="0">
                <a:solidFill>
                  <a:srgbClr val="FF0000"/>
                </a:solidFill>
              </a:rPr>
              <a:t>作工的得工價</a:t>
            </a:r>
            <a:r>
              <a:rPr lang="en-US" altLang="zh-TW" dirty="0" smtClean="0"/>
              <a:t>(</a:t>
            </a:r>
            <a:r>
              <a:rPr lang="zh-TW" altLang="en-US" dirty="0" smtClean="0"/>
              <a:t>羅四</a:t>
            </a:r>
            <a:r>
              <a:rPr lang="en-US" altLang="zh-TW" dirty="0" smtClean="0"/>
              <a:t>4)</a:t>
            </a:r>
            <a:r>
              <a:rPr lang="zh-TW" altLang="en-US" dirty="0" smtClean="0"/>
              <a:t>。「律法不也是這樣說嗎？」，這裡保羅舉了舊約的話：「</a:t>
            </a:r>
            <a:r>
              <a:rPr lang="zh-TW" altLang="en-US" b="1" dirty="0" smtClean="0">
                <a:solidFill>
                  <a:srgbClr val="FF0000"/>
                </a:solidFill>
              </a:rPr>
              <a:t>牛在場上踹榖的時候，不可籠住牠的嘴。</a:t>
            </a:r>
            <a:r>
              <a:rPr lang="zh-TW" altLang="en-US" dirty="0" smtClean="0"/>
              <a:t>」</a:t>
            </a:r>
            <a:r>
              <a:rPr lang="en-US" altLang="zh-TW" dirty="0" smtClean="0"/>
              <a:t>(9)(</a:t>
            </a:r>
            <a:r>
              <a:rPr lang="zh-TW" altLang="en-US" dirty="0" smtClean="0"/>
              <a:t>申二十五</a:t>
            </a:r>
            <a:r>
              <a:rPr lang="en-US" altLang="zh-TW" dirty="0" smtClean="0"/>
              <a:t>4)</a:t>
            </a:r>
            <a:r>
              <a:rPr lang="zh-TW" altLang="en-US" dirty="0" smtClean="0"/>
              <a:t>，因此，使徒是有權柄可以</a:t>
            </a:r>
            <a:r>
              <a:rPr lang="zh-TW" altLang="en-US" b="1" dirty="0" smtClean="0">
                <a:solidFill>
                  <a:srgbClr val="FF0000"/>
                </a:solidFill>
              </a:rPr>
              <a:t>靠福音吃飯，靠福音養生</a:t>
            </a:r>
            <a:r>
              <a:rPr lang="zh-TW" altLang="en-US" dirty="0" smtClean="0"/>
              <a:t>。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611560" y="260648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做工的得工價有聖經依據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467544" y="1124744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睽諸保羅的書信，我們可以看到做為使徒的他，</a:t>
            </a:r>
            <a:r>
              <a:rPr lang="zh-TW" altLang="en-US" b="1" dirty="0" smtClean="0">
                <a:solidFill>
                  <a:srgbClr val="FF0000"/>
                </a:solidFill>
              </a:rPr>
              <a:t>也比一般的使徒還辛苦，不僅傳福音給歌林多，包括以弗所、腓立比、歌羅西、帖撒羅尼迦、加拉太等教會</a:t>
            </a:r>
            <a:r>
              <a:rPr lang="zh-TW" altLang="en-US" dirty="0" smtClean="0"/>
              <a:t>，讓福音可以在外邦被建立，做為使徒，保羅有更大的權柄可以靠福音養生。</a:t>
            </a:r>
            <a:endParaRPr lang="en-US" altLang="zh-TW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395536" y="260648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保羅有更大權柄可以福音養生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755576" y="2492896"/>
            <a:ext cx="62646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</a:rPr>
              <a:t>2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</a:rPr>
              <a:t>、放棄養生權力</a:t>
            </a:r>
            <a:endParaRPr lang="en-US" altLang="zh-TW" sz="6000" b="1" dirty="0" smtClean="0">
              <a:solidFill>
                <a:srgbClr val="FF000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05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395536" y="577418"/>
            <a:ext cx="828092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500" dirty="0" smtClean="0"/>
              <a:t>14.</a:t>
            </a:r>
            <a:r>
              <a:rPr lang="zh-TW" altLang="en-US" sz="4500" dirty="0" smtClean="0"/>
              <a:t> 主也是這樣命定，叫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傳福音的靠著福音養生</a:t>
            </a:r>
            <a:r>
              <a:rPr lang="zh-TW" altLang="en-US" sz="4500" dirty="0" smtClean="0"/>
              <a:t>。</a:t>
            </a:r>
            <a:endParaRPr lang="en-US" altLang="zh-TW" sz="4500" dirty="0" smtClean="0"/>
          </a:p>
          <a:p>
            <a:endParaRPr lang="zh-TW" altLang="en-US" sz="4500" dirty="0" smtClean="0"/>
          </a:p>
          <a:p>
            <a:r>
              <a:rPr lang="en-US" altLang="zh-TW" sz="4500" dirty="0" smtClean="0"/>
              <a:t>15. </a:t>
            </a:r>
            <a:r>
              <a:rPr lang="zh-TW" altLang="en-US" sz="4500" dirty="0" smtClean="0"/>
              <a:t>但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這權柄我全沒有用過</a:t>
            </a:r>
            <a:r>
              <a:rPr lang="zh-TW" altLang="en-US" sz="4500" dirty="0" smtClean="0"/>
              <a:t>。我寫這話，並非要你們這樣待我，因為我寧可死也不叫人使我所誇的落了空。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683568" y="1268760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保羅說：「</a:t>
            </a:r>
            <a:r>
              <a:rPr lang="zh-TW" altLang="en-US" b="1" dirty="0" smtClean="0">
                <a:solidFill>
                  <a:srgbClr val="FF0000"/>
                </a:solidFill>
              </a:rPr>
              <a:t>獨有我與巴拿巴沒有權柄不作工嗎</a:t>
            </a:r>
            <a:r>
              <a:rPr lang="en-US" altLang="zh-TW" b="1" dirty="0" smtClean="0">
                <a:solidFill>
                  <a:srgbClr val="FF0000"/>
                </a:solidFill>
              </a:rPr>
              <a:t>﹖</a:t>
            </a:r>
            <a:r>
              <a:rPr lang="zh-TW" altLang="en-US" dirty="0" smtClean="0"/>
              <a:t>」</a:t>
            </a:r>
            <a:r>
              <a:rPr lang="en-US" altLang="zh-TW" dirty="0" smtClean="0"/>
              <a:t>(6)</a:t>
            </a:r>
            <a:r>
              <a:rPr lang="zh-TW" altLang="en-US" dirty="0" smtClean="0"/>
              <a:t> </a:t>
            </a:r>
            <a:r>
              <a:rPr lang="en-US" altLang="zh-TW" dirty="0" smtClean="0"/>
              <a:t>〕</a:t>
            </a:r>
            <a:r>
              <a:rPr lang="zh-TW" altLang="en-US" dirty="0" smtClean="0"/>
              <a:t>巴拿巴家境富有，曾將田產賣了捐給耶路撒冷教會</a:t>
            </a:r>
            <a:r>
              <a:rPr lang="en-US" altLang="zh-TW" dirty="0" smtClean="0"/>
              <a:t>(</a:t>
            </a:r>
            <a:r>
              <a:rPr lang="zh-TW" altLang="en-US" dirty="0" smtClean="0"/>
              <a:t>徒四</a:t>
            </a:r>
            <a:r>
              <a:rPr lang="en-US" altLang="zh-TW" dirty="0" smtClean="0"/>
              <a:t>36~37)</a:t>
            </a:r>
            <a:r>
              <a:rPr lang="zh-TW" altLang="en-US" dirty="0" smtClean="0"/>
              <a:t>。後</a:t>
            </a:r>
            <a:r>
              <a:rPr lang="zh-TW" altLang="en-US" b="1" dirty="0" smtClean="0">
                <a:solidFill>
                  <a:srgbClr val="FF0000"/>
                </a:solidFill>
              </a:rPr>
              <a:t>奉教會差遣</a:t>
            </a:r>
            <a:r>
              <a:rPr lang="zh-TW" altLang="en-US" dirty="0" smtClean="0"/>
              <a:t>到</a:t>
            </a:r>
            <a:r>
              <a:rPr lang="zh-TW" altLang="en-US" b="1" dirty="0" smtClean="0">
                <a:solidFill>
                  <a:srgbClr val="FF0000"/>
                </a:solidFill>
              </a:rPr>
              <a:t>安提阿</a:t>
            </a:r>
            <a:r>
              <a:rPr lang="zh-TW" altLang="en-US" dirty="0" smtClean="0"/>
              <a:t>幫助那裏的教會</a:t>
            </a:r>
            <a:r>
              <a:rPr lang="en-US" altLang="zh-TW" dirty="0" smtClean="0"/>
              <a:t>(</a:t>
            </a:r>
            <a:r>
              <a:rPr lang="zh-TW" altLang="en-US" dirty="0" smtClean="0"/>
              <a:t>徒十一</a:t>
            </a:r>
            <a:r>
              <a:rPr lang="en-US" altLang="zh-TW" dirty="0" smtClean="0"/>
              <a:t>22)</a:t>
            </a:r>
            <a:r>
              <a:rPr lang="zh-TW" altLang="en-US" dirty="0" smtClean="0"/>
              <a:t>，又帶著保羅在安提阿一同服事聖徒</a:t>
            </a:r>
            <a:r>
              <a:rPr lang="en-US" altLang="zh-TW" dirty="0" smtClean="0"/>
              <a:t>(</a:t>
            </a:r>
            <a:r>
              <a:rPr lang="zh-TW" altLang="en-US" dirty="0" smtClean="0"/>
              <a:t>徒十一</a:t>
            </a:r>
            <a:r>
              <a:rPr lang="en-US" altLang="zh-TW" dirty="0" smtClean="0"/>
              <a:t>25~26)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611560" y="33265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保羅舉自己和巴拿巴為例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539552" y="1340768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dirty="0" smtClean="0"/>
              <a:t>兩人又被安提阿教會差遣出外旅行佈道</a:t>
            </a:r>
            <a:r>
              <a:rPr lang="en-US" altLang="zh-TW" sz="3500" dirty="0" smtClean="0"/>
              <a:t>(</a:t>
            </a:r>
            <a:r>
              <a:rPr lang="zh-TW" altLang="en-US" sz="3500" dirty="0" smtClean="0"/>
              <a:t>徒十二</a:t>
            </a:r>
            <a:r>
              <a:rPr lang="en-US" altLang="zh-TW" sz="3500" dirty="0" smtClean="0"/>
              <a:t>2~3)</a:t>
            </a:r>
            <a:r>
              <a:rPr lang="zh-TW" altLang="en-US" sz="3500" dirty="0" smtClean="0"/>
              <a:t>。第二次出外之前，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為馬可起爭論而分開</a:t>
            </a:r>
            <a:r>
              <a:rPr lang="en-US" altLang="zh-TW" sz="35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徒十五</a:t>
            </a:r>
            <a:r>
              <a:rPr lang="en-US" altLang="zh-TW" sz="3500" b="1" dirty="0" smtClean="0">
                <a:solidFill>
                  <a:srgbClr val="FF0000"/>
                </a:solidFill>
              </a:rPr>
              <a:t>37~39)</a:t>
            </a:r>
            <a:r>
              <a:rPr lang="zh-TW" altLang="en-US" sz="3500" dirty="0" smtClean="0"/>
              <a:t>。此後，聖經除本節外就不再記載有關巴拿巴的事，而當初造成兩人分開的馬可，後來也再度為保羅所器重</a:t>
            </a:r>
            <a:r>
              <a:rPr lang="en-US" altLang="zh-TW" sz="3500" dirty="0" smtClean="0"/>
              <a:t>(</a:t>
            </a:r>
            <a:r>
              <a:rPr lang="zh-TW" altLang="en-US" sz="3500" dirty="0" smtClean="0"/>
              <a:t>西四</a:t>
            </a:r>
            <a:r>
              <a:rPr lang="en-US" altLang="zh-TW" sz="3500" dirty="0" smtClean="0"/>
              <a:t>10</a:t>
            </a:r>
            <a:r>
              <a:rPr lang="zh-TW" altLang="en-US" sz="3500" dirty="0" smtClean="0"/>
              <a:t>；提後四</a:t>
            </a:r>
            <a:r>
              <a:rPr lang="en-US" altLang="zh-TW" sz="3500" dirty="0" smtClean="0"/>
              <a:t>11)</a:t>
            </a:r>
            <a:r>
              <a:rPr lang="zh-TW" altLang="en-US" sz="3500" dirty="0" smtClean="0"/>
              <a:t>。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這裡「工作」指保羅製造帳棚為業的工作</a:t>
            </a:r>
            <a:r>
              <a:rPr lang="en-US" altLang="zh-TW" sz="35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徒十八</a:t>
            </a:r>
            <a:r>
              <a:rPr lang="en-US" altLang="zh-TW" sz="3500" b="1" dirty="0" smtClean="0">
                <a:solidFill>
                  <a:srgbClr val="FF0000"/>
                </a:solidFill>
              </a:rPr>
              <a:t>3)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。</a:t>
            </a:r>
            <a:endParaRPr lang="en-US" altLang="zh-TW" sz="3500" b="1" dirty="0" smtClean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11560" y="33265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保羅自己以製造帳棚為業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877272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395536" y="1052736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「</a:t>
            </a:r>
            <a:r>
              <a:rPr lang="zh-TW" altLang="en-US" b="1" dirty="0" smtClean="0">
                <a:solidFill>
                  <a:srgbClr val="FF0000"/>
                </a:solidFill>
              </a:rPr>
              <a:t>這權柄我全沒有用過</a:t>
            </a:r>
            <a:r>
              <a:rPr lang="zh-TW" altLang="en-US" dirty="0" smtClean="0"/>
              <a:t>」</a:t>
            </a:r>
            <a:r>
              <a:rPr lang="en-US" altLang="zh-TW" dirty="0" smtClean="0"/>
              <a:t>(15)</a:t>
            </a:r>
            <a:r>
              <a:rPr lang="zh-TW" altLang="en-US" dirty="0" smtClean="0"/>
              <a:t>作使徒，保羅可以靠福音養生，但是他卻說「</a:t>
            </a:r>
            <a:r>
              <a:rPr lang="zh-TW" altLang="en-US" b="1" dirty="0" smtClean="0">
                <a:solidFill>
                  <a:srgbClr val="FF0000"/>
                </a:solidFill>
              </a:rPr>
              <a:t>這權柄我全沒有用過</a:t>
            </a:r>
            <a:r>
              <a:rPr lang="zh-TW" altLang="en-US" dirty="0" smtClean="0"/>
              <a:t>」，他還是孜孜矻矻的製造帳棚來養生，如果再仔細閱讀聖經，保羅說「</a:t>
            </a:r>
            <a:r>
              <a:rPr lang="zh-TW" altLang="en-US" b="1" dirty="0" smtClean="0">
                <a:solidFill>
                  <a:srgbClr val="FF0000"/>
                </a:solidFill>
              </a:rPr>
              <a:t>我這兩隻手常供給我和同人的需用</a:t>
            </a:r>
            <a:r>
              <a:rPr lang="zh-TW" altLang="en-US" dirty="0" smtClean="0"/>
              <a:t>」</a:t>
            </a:r>
            <a:r>
              <a:rPr lang="en-US" altLang="zh-TW" dirty="0" smtClean="0"/>
              <a:t>(</a:t>
            </a:r>
            <a:r>
              <a:rPr lang="zh-TW" altLang="en-US" dirty="0" smtClean="0"/>
              <a:t>徒二十</a:t>
            </a:r>
            <a:r>
              <a:rPr lang="en-US" altLang="zh-TW" dirty="0" smtClean="0"/>
              <a:t>34)</a:t>
            </a:r>
            <a:r>
              <a:rPr lang="zh-TW" altLang="en-US" dirty="0" smtClean="0"/>
              <a:t>，保羅不僅養活自己，還供給他的同工的需要。</a:t>
            </a:r>
            <a:endParaRPr lang="en-US" altLang="zh-TW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683568" y="188640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也養活其他的同工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395536" y="476672"/>
            <a:ext cx="820891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500" dirty="0" smtClean="0"/>
              <a:t>4.</a:t>
            </a:r>
            <a:r>
              <a:rPr lang="zh-TW" altLang="en-US" sz="4500" dirty="0" smtClean="0"/>
              <a:t> 難道我們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沒有權柄</a:t>
            </a:r>
            <a:r>
              <a:rPr lang="zh-TW" altLang="en-US" sz="4500" dirty="0" smtClean="0"/>
              <a:t>靠福音吃喝嗎</a:t>
            </a:r>
            <a:r>
              <a:rPr lang="en-US" altLang="zh-TW" sz="4500" dirty="0" smtClean="0"/>
              <a:t>﹖</a:t>
            </a:r>
          </a:p>
          <a:p>
            <a:endParaRPr lang="en-US" altLang="zh-TW" sz="4500" dirty="0" smtClean="0"/>
          </a:p>
          <a:p>
            <a:r>
              <a:rPr lang="en-US" altLang="zh-TW" sz="4500" dirty="0" smtClean="0"/>
              <a:t>5. </a:t>
            </a:r>
            <a:r>
              <a:rPr lang="zh-TW" altLang="en-US" sz="4500" dirty="0" smtClean="0"/>
              <a:t>難道我們沒有權柄娶信主的姊妹為妻，帶著一同往來，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彷彿其餘的使徒和主的弟兄並磯法一樣嗎</a:t>
            </a:r>
            <a:r>
              <a:rPr lang="en-US" altLang="zh-TW" sz="4500" b="1" dirty="0" smtClean="0">
                <a:solidFill>
                  <a:srgbClr val="FF0000"/>
                </a:solidFill>
              </a:rPr>
              <a:t>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6021288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323528" y="1124744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「我凡事</a:t>
            </a:r>
            <a:r>
              <a:rPr lang="zh-TW" altLang="en-US" b="1" dirty="0" smtClean="0">
                <a:solidFill>
                  <a:srgbClr val="FF0000"/>
                </a:solidFill>
              </a:rPr>
              <a:t>給你們作榜樣</a:t>
            </a:r>
            <a:r>
              <a:rPr lang="zh-TW" altLang="en-US" dirty="0" smtClean="0"/>
              <a:t>，叫你們知道</a:t>
            </a:r>
            <a:r>
              <a:rPr lang="zh-TW" altLang="en-US" b="1" dirty="0" smtClean="0">
                <a:solidFill>
                  <a:srgbClr val="FF0000"/>
                </a:solidFill>
              </a:rPr>
              <a:t>應當這樣勞苦</a:t>
            </a:r>
            <a:r>
              <a:rPr lang="zh-TW" altLang="en-US" dirty="0" smtClean="0"/>
              <a:t>，扶助軟弱的人，又當記念主耶穌的話，說：</a:t>
            </a:r>
            <a:r>
              <a:rPr lang="zh-TW" altLang="en-US" b="1" dirty="0" smtClean="0">
                <a:solidFill>
                  <a:srgbClr val="FF0000"/>
                </a:solidFill>
              </a:rPr>
              <a:t>施比受更為有福</a:t>
            </a:r>
            <a:r>
              <a:rPr lang="zh-TW" altLang="en-US" dirty="0" smtClean="0"/>
              <a:t>。」</a:t>
            </a:r>
            <a:r>
              <a:rPr lang="en-US" altLang="zh-TW" dirty="0" smtClean="0"/>
              <a:t>(</a:t>
            </a:r>
            <a:r>
              <a:rPr lang="zh-TW" altLang="en-US" dirty="0" smtClean="0"/>
              <a:t>徒二十</a:t>
            </a:r>
            <a:r>
              <a:rPr lang="en-US" altLang="zh-TW" dirty="0" smtClean="0"/>
              <a:t>35)</a:t>
            </a:r>
            <a:r>
              <a:rPr lang="zh-TW" altLang="en-US" dirty="0" smtClean="0"/>
              <a:t>保羅說自己為什麼放棄福音養生的權柄？</a:t>
            </a:r>
            <a:r>
              <a:rPr lang="zh-TW" altLang="en-US" b="1" dirty="0" smtClean="0">
                <a:solidFill>
                  <a:srgbClr val="FF0000"/>
                </a:solidFill>
              </a:rPr>
              <a:t>因為要「作榜樣」，而且「應當這樣勞苦」。因此，他自己製造帳棚養自己，還用這個事業養同工，處處作榜樣。</a:t>
            </a:r>
            <a:endParaRPr lang="en-US" altLang="zh-TW" b="1" dirty="0" smtClean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11560" y="272842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保羅自己異常辛勞來做榜樣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395536" y="1196752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可見，服事固然有很多權柄，但不一定要掌握權柄。其中，最關鍵的就是養生，你有很多服事，你可以靠福音養生。</a:t>
            </a:r>
            <a:r>
              <a:rPr lang="zh-TW" altLang="en-US" b="1" dirty="0" smtClean="0">
                <a:solidFill>
                  <a:srgbClr val="FF0000"/>
                </a:solidFill>
              </a:rPr>
              <a:t>但我們也可以學習保羅，把命都放進去了，但依舊織帳棚養活自己，也養活別人。結果？福音</a:t>
            </a:r>
            <a:r>
              <a:rPr lang="zh-TW" altLang="en-US" b="1" dirty="0" smtClean="0">
                <a:solidFill>
                  <a:srgbClr val="FF0000"/>
                </a:solidFill>
              </a:rPr>
              <a:t>果效有</a:t>
            </a:r>
            <a:r>
              <a:rPr lang="zh-TW" altLang="en-US" b="1" dirty="0" smtClean="0">
                <a:solidFill>
                  <a:srgbClr val="FF0000"/>
                </a:solidFill>
              </a:rPr>
              <a:t>比較不好？沒有，而且還讓福音廣傳。</a:t>
            </a:r>
            <a:endParaRPr lang="en-US" altLang="zh-TW" b="1" dirty="0" smtClean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11560" y="33265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保羅不靠福音養生卻效果宏大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22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395536" y="1196752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dirty="0" smtClean="0"/>
              <a:t>以現在來說，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保羅就是「帶職服事」</a:t>
            </a:r>
            <a:r>
              <a:rPr lang="zh-TW" altLang="en-US" sz="3500" dirty="0" smtClean="0"/>
              <a:t>，不僅自己帶職，還養了別人。我的意思不是說每個人都要帶職服事，上帝對我們呼召不同，有些人可能全職服事。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但帶職服事也能像保羅一樣，重點在你的服事心態，</a:t>
            </a:r>
            <a:r>
              <a:rPr lang="zh-TW" altLang="en-US" sz="3500" dirty="0" smtClean="0"/>
              <a:t>服事主有很多方法，但委身卻是一項關鍵。就像保羅委身服事，卻依舊製造帳棚養活自己和別人一樣。</a:t>
            </a:r>
            <a:endParaRPr lang="en-US" altLang="zh-TW" sz="3500" b="1" dirty="0" smtClean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11560" y="33265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保羅不靠福音養生卻效果宏大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1187624" y="2780928"/>
            <a:ext cx="62646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</a:rPr>
              <a:t>3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</a:rPr>
              <a:t>、為了要多得人</a:t>
            </a:r>
            <a:endParaRPr lang="en-US" altLang="zh-TW" sz="6000" b="1" dirty="0" smtClean="0">
              <a:solidFill>
                <a:srgbClr val="FF000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05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24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395536" y="260648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500" dirty="0" smtClean="0"/>
              <a:t>18. </a:t>
            </a:r>
            <a:r>
              <a:rPr lang="zh-TW" altLang="en-US" sz="4500" dirty="0" smtClean="0"/>
              <a:t>既是這樣，我的賞賜是什麼呢</a:t>
            </a:r>
            <a:r>
              <a:rPr lang="en-US" altLang="zh-TW" sz="4500" dirty="0" smtClean="0"/>
              <a:t>﹖</a:t>
            </a:r>
            <a:r>
              <a:rPr lang="zh-TW" altLang="en-US" sz="4500" dirty="0" smtClean="0"/>
              <a:t>就是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我傳福音的時候叫人不花錢得福音</a:t>
            </a:r>
            <a:r>
              <a:rPr lang="zh-TW" altLang="en-US" sz="4500" dirty="0" smtClean="0"/>
              <a:t>，免得用盡我傳福音的權柄。</a:t>
            </a:r>
            <a:endParaRPr lang="en-US" altLang="zh-TW" sz="4500" dirty="0" smtClean="0"/>
          </a:p>
          <a:p>
            <a:endParaRPr lang="zh-TW" altLang="en-US" sz="4500" dirty="0" smtClean="0"/>
          </a:p>
          <a:p>
            <a:r>
              <a:rPr lang="en-US" altLang="zh-TW" sz="4500" dirty="0" smtClean="0"/>
              <a:t>19. </a:t>
            </a:r>
            <a:r>
              <a:rPr lang="zh-TW" altLang="en-US" sz="4500" dirty="0" smtClean="0"/>
              <a:t>我雖是自由的，無人轄管；然而我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甘心作了眾人的僕人，為要多得人。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683568" y="1268760"/>
            <a:ext cx="79208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「我傳福音原沒有可誇的，因為我是不得已的。</a:t>
            </a:r>
            <a:r>
              <a:rPr lang="zh-TW" altLang="en-US" b="1" dirty="0" smtClean="0">
                <a:solidFill>
                  <a:srgbClr val="FF0000"/>
                </a:solidFill>
              </a:rPr>
              <a:t>若不傳福音，我便有禍了。</a:t>
            </a:r>
            <a:r>
              <a:rPr lang="zh-TW" altLang="en-US" dirty="0" smtClean="0"/>
              <a:t>」</a:t>
            </a:r>
            <a:r>
              <a:rPr lang="en-US" altLang="zh-TW" dirty="0" smtClean="0"/>
              <a:t>(16)</a:t>
            </a:r>
            <a:r>
              <a:rPr lang="zh-TW" altLang="en-US" dirty="0" smtClean="0"/>
              <a:t>保羅為什麼要放棄福音養生的權柄？他說「</a:t>
            </a:r>
            <a:r>
              <a:rPr lang="zh-TW" altLang="en-US" b="1" dirty="0" smtClean="0">
                <a:solidFill>
                  <a:srgbClr val="FF0000"/>
                </a:solidFill>
              </a:rPr>
              <a:t>若不傳福音，我便有禍了。</a:t>
            </a:r>
            <a:r>
              <a:rPr lang="zh-TW" altLang="en-US" dirty="0" smtClean="0"/>
              <a:t>」主要的目的，還是要回歸上帝在大馬色對他的呼召，要他到外邦傳福音，讓更多的人可以歸向主。</a:t>
            </a:r>
            <a:endParaRPr lang="en-US" altLang="zh-TW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611560" y="33265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回應上帝的呼召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611560" y="1268760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福音是神的恩典，是白白賜給，也不用任何代價的。</a:t>
            </a:r>
            <a:r>
              <a:rPr lang="zh-TW" altLang="en-US" b="1" dirty="0" smtClean="0">
                <a:solidFill>
                  <a:srgbClr val="FF0000"/>
                </a:solidFill>
              </a:rPr>
              <a:t>保羅也甘心為著傳福音的緣故，自費財力，辛苦的自己養自己，然後讓人不用花錢就可以得到福音。不用福音養生的權柄，是要讓福音更好傳，福音更有見證。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611560" y="33265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保羅自費財力傳福音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99592" y="6021288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395536" y="980728"/>
            <a:ext cx="84604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這裡，為什麼保羅不用福音養生就可以比較好傳福音？這可能有幾個原因。</a:t>
            </a:r>
            <a:r>
              <a:rPr lang="zh-TW" altLang="en-US" b="1" dirty="0" smtClean="0">
                <a:solidFill>
                  <a:srgbClr val="FF0000"/>
                </a:solidFill>
              </a:rPr>
              <a:t>第一是哥林多教會很多信徒對他有質疑，前面提到歌林多信徒會「盤問」他的使徒角色</a:t>
            </a:r>
            <a:r>
              <a:rPr lang="zh-TW" altLang="en-US" dirty="0" smtClean="0"/>
              <a:t>，不是很信任他。因此，他在希臘半島傳福音時，一再強調就算我有使徒的權柄，我也不要使用，我是「義務」的，教會不用養我。</a:t>
            </a:r>
            <a:endParaRPr lang="en-US" altLang="zh-TW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611560" y="188640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保羅強調他是義務傳福音的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323528" y="980728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dirty="0" smtClean="0"/>
              <a:t>第二是「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我甘心作了眾人的僕人，為要多得人</a:t>
            </a:r>
            <a:r>
              <a:rPr lang="zh-TW" altLang="en-US" sz="3500" dirty="0" smtClean="0"/>
              <a:t>」</a:t>
            </a:r>
            <a:r>
              <a:rPr lang="en-US" altLang="zh-TW" sz="3500" dirty="0" smtClean="0"/>
              <a:t>(19)</a:t>
            </a:r>
            <a:r>
              <a:rPr lang="zh-TW" altLang="en-US" sz="3500" dirty="0" smtClean="0"/>
              <a:t>即使沒享受使徒應得的權力，但我是「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甘心的</a:t>
            </a:r>
            <a:r>
              <a:rPr lang="zh-TW" altLang="en-US" sz="3500" dirty="0" smtClean="0"/>
              <a:t>」。保羅說自己甘心作眾人的僕人，是因為要讓福音可以傳出去，進而「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為要多得人</a:t>
            </a:r>
            <a:r>
              <a:rPr lang="zh-TW" altLang="en-US" sz="3500" dirty="0" smtClean="0"/>
              <a:t>」，我傳福音，歌林多教會不用養我。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我傳福音，是我應該的，是本分的，我願意作眾人的僕人，是我甘心的，因為要傳福音。</a:t>
            </a:r>
            <a:endParaRPr lang="en-US" altLang="zh-TW" sz="3500" b="1" dirty="0" smtClean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11560" y="188640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保羅是甘心的，要多得人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755576" y="1268760"/>
            <a:ext cx="7848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dirty="0" smtClean="0"/>
              <a:t>我可以享有傳福音帶來的好處，特別是財物上的好處。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但保羅強調不要</a:t>
            </a:r>
            <a:r>
              <a:rPr lang="zh-TW" altLang="en-US" sz="3500" dirty="0" smtClean="0"/>
              <a:t>。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他要讓福音變得很乾淨，讓人看到我並不是因為錢的緣故在傳福音，是因為福音的種子在我裡面，這個好處我要跟您分享，很純粹、很乾淨</a:t>
            </a:r>
            <a:r>
              <a:rPr lang="zh-TW" altLang="en-US" sz="3500" dirty="0" smtClean="0"/>
              <a:t>，福音就是福音，就是完全的福音，沒有夾雜一點其他的因子在裡面。</a:t>
            </a:r>
            <a:endParaRPr lang="en-US" altLang="zh-TW" sz="3500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611560" y="33265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保羅純粹的福音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395536" y="577418"/>
            <a:ext cx="828092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500" dirty="0" smtClean="0"/>
              <a:t>14.</a:t>
            </a:r>
            <a:r>
              <a:rPr lang="zh-TW" altLang="en-US" sz="4500" dirty="0" smtClean="0"/>
              <a:t> 主也是這樣命定，叫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傳福音的靠著福音養生</a:t>
            </a:r>
            <a:r>
              <a:rPr lang="zh-TW" altLang="en-US" sz="4500" dirty="0" smtClean="0"/>
              <a:t>。</a:t>
            </a:r>
            <a:endParaRPr lang="en-US" altLang="zh-TW" sz="4500" dirty="0" smtClean="0"/>
          </a:p>
          <a:p>
            <a:endParaRPr lang="zh-TW" altLang="en-US" sz="4500" dirty="0" smtClean="0"/>
          </a:p>
          <a:p>
            <a:r>
              <a:rPr lang="en-US" altLang="zh-TW" sz="4500" dirty="0" smtClean="0"/>
              <a:t>15. </a:t>
            </a:r>
            <a:r>
              <a:rPr lang="zh-TW" altLang="en-US" sz="4500" dirty="0" smtClean="0"/>
              <a:t>但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這權柄我全沒有用過</a:t>
            </a:r>
            <a:r>
              <a:rPr lang="zh-TW" altLang="en-US" sz="4500" dirty="0" smtClean="0"/>
              <a:t>。我寫這話，並非要你們這樣待我，因為我寧可死也不叫人使我所誇的落了空。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971600" y="2636912"/>
            <a:ext cx="62646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</a:rPr>
              <a:t>4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</a:rPr>
              <a:t>、為福音的緣故</a:t>
            </a:r>
          </a:p>
        </p:txBody>
      </p:sp>
    </p:spTree>
    <p:extLst>
      <p:ext uri="{BB962C8B-B14F-4D97-AF65-F5344CB8AC3E}">
        <p14:creationId xmlns:p14="http://schemas.microsoft.com/office/powerpoint/2010/main" xmlns="" val="19805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31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395536" y="476672"/>
            <a:ext cx="842493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500" dirty="0" smtClean="0"/>
              <a:t>23. </a:t>
            </a:r>
            <a:r>
              <a:rPr lang="zh-TW" altLang="en-US" sz="4500" dirty="0" smtClean="0"/>
              <a:t>凡我所行的，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都是為福音的緣故</a:t>
            </a:r>
            <a:r>
              <a:rPr lang="zh-TW" altLang="en-US" sz="4500" dirty="0" smtClean="0"/>
              <a:t>，為要與人同得這福音的好處。</a:t>
            </a:r>
            <a:endParaRPr lang="en-US" altLang="zh-TW" sz="4500" dirty="0" smtClean="0"/>
          </a:p>
          <a:p>
            <a:endParaRPr lang="zh-TW" altLang="en-US" sz="4500" dirty="0" smtClean="0"/>
          </a:p>
          <a:p>
            <a:r>
              <a:rPr lang="en-US" altLang="zh-TW" sz="4500" dirty="0" smtClean="0"/>
              <a:t>24. </a:t>
            </a:r>
            <a:r>
              <a:rPr lang="zh-TW" altLang="en-US" sz="4500" dirty="0" smtClean="0"/>
              <a:t>豈不知在場上賽跑的都跑，但得獎賞的只有一人</a:t>
            </a:r>
            <a:r>
              <a:rPr lang="en-US" altLang="zh-TW" sz="4500" dirty="0" smtClean="0"/>
              <a:t>﹖</a:t>
            </a:r>
            <a:r>
              <a:rPr lang="zh-TW" altLang="en-US" sz="4500" dirty="0" smtClean="0"/>
              <a:t>你們也當這樣跑，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好叫你們得著獎賞</a:t>
            </a:r>
            <a:r>
              <a:rPr lang="zh-TW" altLang="en-US" sz="4500" dirty="0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683568" y="1268760"/>
            <a:ext cx="792088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dirty="0" smtClean="0"/>
              <a:t>「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向軟弱的人，我就作軟弱的人，為要得軟弱的人。向甚麼樣的人，我就作甚麼樣的人。無論如何，總要救些人。</a:t>
            </a:r>
            <a:r>
              <a:rPr lang="zh-TW" altLang="en-US" sz="3500" dirty="0" smtClean="0"/>
              <a:t>」</a:t>
            </a:r>
            <a:r>
              <a:rPr lang="en-US" altLang="zh-TW" sz="3500" dirty="0" smtClean="0"/>
              <a:t>(22)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這個態度看起來多麼犧牲？</a:t>
            </a:r>
            <a:r>
              <a:rPr lang="zh-TW" altLang="en-US" sz="3500" dirty="0" smtClean="0"/>
              <a:t>不享有使徒權柄已經夠辛苦了</a:t>
            </a:r>
            <a:r>
              <a:rPr lang="zh-TW" altLang="en-US" sz="3500" smtClean="0"/>
              <a:t>，</a:t>
            </a:r>
            <a:r>
              <a:rPr lang="zh-TW" altLang="en-US" sz="3500" smtClean="0"/>
              <a:t>張羅</a:t>
            </a:r>
            <a:r>
              <a:rPr lang="zh-TW" altLang="en-US" sz="3500" smtClean="0"/>
              <a:t>東</a:t>
            </a:r>
            <a:r>
              <a:rPr lang="zh-TW" altLang="en-US" sz="3500" smtClean="0"/>
              <a:t>張羅</a:t>
            </a:r>
            <a:r>
              <a:rPr lang="zh-TW" altLang="en-US" sz="3500" dirty="0" smtClean="0"/>
              <a:t>西，還要養同工，沒想到，還要屈就自己做各種不同處境的人。</a:t>
            </a:r>
            <a:endParaRPr lang="en-US" altLang="zh-TW" sz="3500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611560" y="33265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傳福音外還要很犧牲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683568" y="1268760"/>
            <a:ext cx="792088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dirty="0" smtClean="0"/>
              <a:t>這多麼不容易？我為什麼要如此辛苦？保羅說「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我所行的，都是為福音的緣故</a:t>
            </a:r>
            <a:r>
              <a:rPr lang="zh-TW" altLang="en-US" sz="3500" dirty="0" smtClean="0"/>
              <a:t>」</a:t>
            </a:r>
            <a:r>
              <a:rPr lang="en-US" altLang="zh-TW" sz="3500" dirty="0" smtClean="0"/>
              <a:t>(23)</a:t>
            </a:r>
            <a:r>
              <a:rPr lang="zh-TW" altLang="en-US" sz="3500" dirty="0" smtClean="0"/>
              <a:t>原來整個辛苦和放棄權柄的背後，只有一個「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為福音的緣故</a:t>
            </a:r>
            <a:r>
              <a:rPr lang="zh-TW" altLang="en-US" sz="3500" dirty="0" smtClean="0"/>
              <a:t>」。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為福音，我放棄福音養生、為福音我處處作僕人、為福音我變成各種處境的人，只要福音傳得出去，我保羅都承受下來。</a:t>
            </a:r>
            <a:endParaRPr lang="en-US" altLang="zh-TW" sz="3500" b="1" dirty="0" smtClean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11560" y="33265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為福音放棄很多權柄和好處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34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323528" y="1124744"/>
            <a:ext cx="842493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dirty="0" smtClean="0"/>
              <a:t>多麼不容易？現今我們的信仰文化中，處處不是在抓權？處處不是要作大？服事多一點，不是要給報酬？嘴巴講「為福音的緣故」，誰因此放棄事業？放棄好處？然而，我們看到保羅說「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為福音的緣故</a:t>
            </a:r>
            <a:r>
              <a:rPr lang="zh-TW" altLang="en-US" sz="3500" dirty="0" smtClean="0"/>
              <a:t>」時，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我們看到他幾乎沒命的傳福音，也建立了很多教會，而且「生而不有，為而不恃、功成而不居」，多麼不容易？這是真正信到且做到的福音。</a:t>
            </a:r>
            <a:endParaRPr lang="en-US" altLang="zh-TW" sz="3500" b="1" dirty="0" smtClean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11560" y="33265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信到且做到的福音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35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395536" y="1268760"/>
            <a:ext cx="82809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dirty="0" smtClean="0"/>
              <a:t>保羅為什麼可以如此辛苦做到？他說「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你們也當這樣跑，好叫你們得著獎賞。</a:t>
            </a:r>
            <a:r>
              <a:rPr lang="zh-TW" altLang="en-US" sz="3500" dirty="0" smtClean="0"/>
              <a:t>」</a:t>
            </a:r>
            <a:r>
              <a:rPr lang="en-US" altLang="zh-TW" sz="3500" dirty="0" smtClean="0"/>
              <a:t>(24)</a:t>
            </a:r>
            <a:r>
              <a:rPr lang="zh-TW" altLang="en-US" sz="3500" dirty="0" smtClean="0"/>
              <a:t>，原來在他的心中，有一個獎賞的盼望，就是「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要得不能壞的冠冕</a:t>
            </a:r>
            <a:r>
              <a:rPr lang="zh-TW" altLang="en-US" sz="3500" dirty="0" smtClean="0"/>
              <a:t>」</a:t>
            </a:r>
            <a:r>
              <a:rPr lang="en-US" altLang="zh-TW" sz="3500" dirty="0" smtClean="0"/>
              <a:t>(25)</a:t>
            </a:r>
            <a:r>
              <a:rPr lang="zh-TW" altLang="en-US" sz="3500" dirty="0" smtClean="0"/>
              <a:t>，整個信仰有一個核心，有一個目標，就是成就上帝來的福音，讓更多人得著福音的好處，得著真正不能毀壞的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冠冕，人人得福音，人人蒙福，成為上帝的百姓。</a:t>
            </a:r>
            <a:endParaRPr lang="en-US" altLang="zh-TW" sz="3500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611560" y="33265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要得不能壞的冠冕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611560" y="980728"/>
            <a:ext cx="62646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</a:rPr>
              <a:t>1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</a:rPr>
              <a:t>、作使徒的權柄</a:t>
            </a:r>
            <a:endParaRPr lang="en-US" altLang="zh-TW" sz="6000" b="1" dirty="0" smtClean="0">
              <a:solidFill>
                <a:srgbClr val="FF0000"/>
              </a:solidFill>
              <a:latin typeface="+mj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</a:rPr>
              <a:t>2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</a:rPr>
              <a:t>、放棄養生權力</a:t>
            </a:r>
            <a:endParaRPr lang="en-US" altLang="zh-TW" sz="6000" b="1" dirty="0" smtClean="0">
              <a:solidFill>
                <a:srgbClr val="FF0000"/>
              </a:solidFill>
              <a:latin typeface="+mj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</a:rPr>
              <a:t>3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</a:rPr>
              <a:t>、為了要多得人</a:t>
            </a:r>
            <a:endParaRPr lang="en-US" altLang="zh-TW" sz="6000" b="1" dirty="0" smtClean="0">
              <a:solidFill>
                <a:srgbClr val="FF0000"/>
              </a:solidFill>
              <a:latin typeface="+mj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</a:rPr>
              <a:t>4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</a:rPr>
              <a:t>、為福音的緣故</a:t>
            </a:r>
          </a:p>
        </p:txBody>
      </p:sp>
    </p:spTree>
    <p:extLst>
      <p:ext uri="{BB962C8B-B14F-4D97-AF65-F5344CB8AC3E}">
        <p14:creationId xmlns:p14="http://schemas.microsoft.com/office/powerpoint/2010/main" xmlns="" val="19805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4F60C-845E-4B2E-A03F-7A82610A4CE0}" type="slidenum">
              <a:rPr lang="en-US" altLang="zh-TW"/>
              <a:pPr>
                <a:defRPr/>
              </a:pPr>
              <a:t>37</a:t>
            </a:fld>
            <a:endParaRPr lang="en-US" altLang="zh-TW"/>
          </a:p>
        </p:txBody>
      </p:sp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107504" y="2348880"/>
            <a:ext cx="8856984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4500" b="1" dirty="0"/>
              <a:t>1</a:t>
            </a:r>
            <a:r>
              <a:rPr lang="zh-TW" altLang="en-US" sz="4500" b="1" dirty="0" smtClean="0"/>
              <a:t>、為福音緣故，您曾經做過什麼？</a:t>
            </a:r>
            <a:endParaRPr lang="en-US" altLang="zh-TW" sz="4500" b="1" dirty="0" smtClean="0"/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539552" y="764704"/>
            <a:ext cx="46085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</a:rPr>
              <a:t>問題討論：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611561" y="587727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hlinkClick r:id="rId3" action="ppaction://hlinkpres?slideindex=1&amp;slidetitle="/>
              </a:rPr>
              <a:t>回應奉獻</a:t>
            </a:r>
            <a:r>
              <a:rPr lang="en-US" altLang="zh-TW" sz="2800" dirty="0" smtClean="0">
                <a:hlinkClick r:id="rId3" action="ppaction://hlinkpres?slideindex=1&amp;slidetitle="/>
              </a:rPr>
              <a:t>-</a:t>
            </a:r>
            <a:r>
              <a:rPr lang="zh-TW" altLang="en-US" sz="2800" dirty="0" smtClean="0">
                <a:hlinkClick r:id="rId3" action="ppaction://hlinkpres?slideindex=1&amp;slidetitle="/>
              </a:rPr>
              <a:t>所有全奉獻</a:t>
            </a:r>
            <a:r>
              <a:rPr lang="en-US" altLang="zh-TW" sz="2800" dirty="0" smtClean="0">
                <a:hlinkClick r:id="rId3" action="ppaction://hlinkpres?slideindex=1&amp;slidetitle="/>
              </a:rPr>
              <a:t>(</a:t>
            </a:r>
            <a:r>
              <a:rPr lang="zh-TW" altLang="en-US" sz="2800" dirty="0" smtClean="0">
                <a:hlinkClick r:id="rId3" action="ppaction://hlinkpres?slideindex=1&amp;slidetitle="/>
              </a:rPr>
              <a:t>讚</a:t>
            </a:r>
            <a:r>
              <a:rPr lang="en-US" altLang="zh-TW" sz="2800" dirty="0" smtClean="0">
                <a:hlinkClick r:id="rId3" action="ppaction://hlinkpres?slideindex=1&amp;slidetitle="/>
              </a:rPr>
              <a:t>383).ppt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395536" y="260648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500" dirty="0" smtClean="0"/>
              <a:t>18. </a:t>
            </a:r>
            <a:r>
              <a:rPr lang="zh-TW" altLang="en-US" sz="4500" dirty="0" smtClean="0"/>
              <a:t>既是這樣，我的賞賜是什麼呢</a:t>
            </a:r>
            <a:r>
              <a:rPr lang="en-US" altLang="zh-TW" sz="4500" dirty="0" smtClean="0"/>
              <a:t>﹖</a:t>
            </a:r>
            <a:r>
              <a:rPr lang="zh-TW" altLang="en-US" sz="4500" dirty="0" smtClean="0"/>
              <a:t>就是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我傳福音的時候叫人不花錢得福音</a:t>
            </a:r>
            <a:r>
              <a:rPr lang="zh-TW" altLang="en-US" sz="4500" dirty="0" smtClean="0"/>
              <a:t>，免得用盡我傳福音的權柄。</a:t>
            </a:r>
            <a:endParaRPr lang="en-US" altLang="zh-TW" sz="4500" dirty="0" smtClean="0"/>
          </a:p>
          <a:p>
            <a:endParaRPr lang="zh-TW" altLang="en-US" sz="4500" dirty="0" smtClean="0"/>
          </a:p>
          <a:p>
            <a:r>
              <a:rPr lang="en-US" altLang="zh-TW" sz="4500" dirty="0" smtClean="0"/>
              <a:t>19. </a:t>
            </a:r>
            <a:r>
              <a:rPr lang="zh-TW" altLang="en-US" sz="4500" dirty="0" smtClean="0"/>
              <a:t>我雖是自由的，無人轄管；然而我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甘心作了眾人的僕人，為要多得人。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395536" y="476672"/>
            <a:ext cx="842493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500" dirty="0" smtClean="0"/>
              <a:t>23. </a:t>
            </a:r>
            <a:r>
              <a:rPr lang="zh-TW" altLang="en-US" sz="4500" dirty="0" smtClean="0"/>
              <a:t>凡我所行的，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都是為福音的緣故</a:t>
            </a:r>
            <a:r>
              <a:rPr lang="zh-TW" altLang="en-US" sz="4500" dirty="0" smtClean="0"/>
              <a:t>，為要與人同得這福音的好處。</a:t>
            </a:r>
            <a:endParaRPr lang="en-US" altLang="zh-TW" sz="4500" dirty="0" smtClean="0"/>
          </a:p>
          <a:p>
            <a:endParaRPr lang="zh-TW" altLang="en-US" sz="4500" dirty="0" smtClean="0"/>
          </a:p>
          <a:p>
            <a:r>
              <a:rPr lang="en-US" altLang="zh-TW" sz="4500" dirty="0" smtClean="0"/>
              <a:t>24. </a:t>
            </a:r>
            <a:r>
              <a:rPr lang="zh-TW" altLang="en-US" sz="4500" dirty="0" smtClean="0"/>
              <a:t>豈不知在場上賽跑的都跑，但得獎賞的只有一人</a:t>
            </a:r>
            <a:r>
              <a:rPr lang="en-US" altLang="zh-TW" sz="4500" dirty="0" smtClean="0"/>
              <a:t>﹖</a:t>
            </a:r>
            <a:r>
              <a:rPr lang="zh-TW" altLang="en-US" sz="4500" dirty="0" smtClean="0"/>
              <a:t>你們也當這樣跑，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好叫你們得著獎賞</a:t>
            </a:r>
            <a:r>
              <a:rPr lang="zh-TW" altLang="en-US" sz="4500" dirty="0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611560" y="980728"/>
            <a:ext cx="62646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</a:rPr>
              <a:t>1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</a:rPr>
              <a:t>、作使徒的權柄</a:t>
            </a:r>
            <a:endParaRPr lang="en-US" altLang="zh-TW" sz="6000" b="1" dirty="0" smtClean="0">
              <a:solidFill>
                <a:srgbClr val="FF0000"/>
              </a:solidFill>
              <a:latin typeface="+mj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</a:rPr>
              <a:t>2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</a:rPr>
              <a:t>、放棄養生權力</a:t>
            </a:r>
            <a:endParaRPr lang="en-US" altLang="zh-TW" sz="6000" b="1" dirty="0" smtClean="0">
              <a:solidFill>
                <a:srgbClr val="FF0000"/>
              </a:solidFill>
              <a:latin typeface="+mj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</a:rPr>
              <a:t>3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</a:rPr>
              <a:t>、為了要多得人</a:t>
            </a:r>
            <a:endParaRPr lang="en-US" altLang="zh-TW" sz="6000" b="1" dirty="0" smtClean="0">
              <a:solidFill>
                <a:srgbClr val="FF0000"/>
              </a:solidFill>
              <a:latin typeface="+mj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</a:rPr>
              <a:t>4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</a:rPr>
              <a:t>、為福音的緣故</a:t>
            </a:r>
          </a:p>
        </p:txBody>
      </p:sp>
    </p:spTree>
    <p:extLst>
      <p:ext uri="{BB962C8B-B14F-4D97-AF65-F5344CB8AC3E}">
        <p14:creationId xmlns:p14="http://schemas.microsoft.com/office/powerpoint/2010/main" xmlns="" val="19805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1259632" y="2708920"/>
            <a:ext cx="62646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</a:rPr>
              <a:t>1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</a:rPr>
              <a:t>、作使徒的權柄</a:t>
            </a:r>
            <a:endParaRPr lang="en-US" altLang="zh-TW" sz="6000" b="1" dirty="0" smtClean="0">
              <a:solidFill>
                <a:srgbClr val="FF000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05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395536" y="476672"/>
            <a:ext cx="820891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500" dirty="0" smtClean="0"/>
              <a:t>4.</a:t>
            </a:r>
            <a:r>
              <a:rPr lang="zh-TW" altLang="en-US" sz="4500" dirty="0" smtClean="0"/>
              <a:t> 難道我們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沒有權柄</a:t>
            </a:r>
            <a:r>
              <a:rPr lang="zh-TW" altLang="en-US" sz="4500" dirty="0" smtClean="0"/>
              <a:t>靠福音吃喝嗎</a:t>
            </a:r>
            <a:r>
              <a:rPr lang="en-US" altLang="zh-TW" sz="4500" dirty="0" smtClean="0"/>
              <a:t>﹖</a:t>
            </a:r>
          </a:p>
          <a:p>
            <a:endParaRPr lang="en-US" altLang="zh-TW" sz="4500" dirty="0" smtClean="0"/>
          </a:p>
          <a:p>
            <a:r>
              <a:rPr lang="en-US" altLang="zh-TW" sz="4500" dirty="0" smtClean="0"/>
              <a:t>5. </a:t>
            </a:r>
            <a:r>
              <a:rPr lang="zh-TW" altLang="en-US" sz="4500" dirty="0" smtClean="0"/>
              <a:t>難道我們沒有權柄娶信主的姊妹為妻，帶著一同往來，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彷彿其餘的使徒和主的弟兄並磯法一樣嗎</a:t>
            </a:r>
            <a:r>
              <a:rPr lang="en-US" altLang="zh-TW" sz="4500" b="1" dirty="0" smtClean="0">
                <a:solidFill>
                  <a:srgbClr val="FF0000"/>
                </a:solidFill>
              </a:rPr>
              <a:t>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九章</a:t>
            </a:r>
            <a:endParaRPr lang="en-US" altLang="zh-TW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395536" y="1196752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保羅開始就說：「我不是</a:t>
            </a:r>
            <a:r>
              <a:rPr lang="zh-TW" altLang="en-US" b="1" dirty="0" smtClean="0">
                <a:solidFill>
                  <a:srgbClr val="FF0000"/>
                </a:solidFill>
              </a:rPr>
              <a:t>使徒</a:t>
            </a:r>
            <a:r>
              <a:rPr lang="zh-TW" altLang="en-US" dirty="0" smtClean="0"/>
              <a:t>嗎？」使徒，狹義講是主的十二使徒，但廣義講就是一種職分。保羅的身份就是「使徒」的職分，他不僅是門徒，也是使徒。保羅在大馬色的路上，被上帝呼召，從此走上服事之路。（使徒九章）</a:t>
            </a:r>
            <a:endParaRPr lang="en-US" altLang="zh-TW" dirty="0" smtClean="0"/>
          </a:p>
        </p:txBody>
      </p:sp>
      <p:sp>
        <p:nvSpPr>
          <p:cNvPr id="7" name="文字方塊 6"/>
          <p:cNvSpPr txBox="1"/>
          <p:nvPr/>
        </p:nvSpPr>
        <p:spPr>
          <a:xfrm>
            <a:off x="683568" y="33265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○ 保羅身份是：使徒 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32459</TotalTime>
  <Words>2668</Words>
  <Application>Microsoft Office PowerPoint</Application>
  <PresentationFormat>如螢幕大小 (4:3)</PresentationFormat>
  <Paragraphs>152</Paragraphs>
  <Slides>37</Slides>
  <Notes>37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38" baseType="lpstr">
      <vt:lpstr>匯合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  <vt:lpstr>投影片 29</vt:lpstr>
      <vt:lpstr>投影片 30</vt:lpstr>
      <vt:lpstr>投影片 31</vt:lpstr>
      <vt:lpstr>投影片 32</vt:lpstr>
      <vt:lpstr>投影片 33</vt:lpstr>
      <vt:lpstr>投影片 34</vt:lpstr>
      <vt:lpstr>投影片 35</vt:lpstr>
      <vt:lpstr>投影片 36</vt:lpstr>
      <vt:lpstr>投影片 37</vt:lpstr>
    </vt:vector>
  </TitlesOfParts>
  <Company>CMT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5</dc:creator>
  <cp:lastModifiedBy>user</cp:lastModifiedBy>
  <cp:revision>5059</cp:revision>
  <dcterms:created xsi:type="dcterms:W3CDTF">2013-11-09T23:51:36Z</dcterms:created>
  <dcterms:modified xsi:type="dcterms:W3CDTF">2017-11-26T03:55:36Z</dcterms:modified>
</cp:coreProperties>
</file>