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42"/>
  </p:notesMasterIdLst>
  <p:sldIdLst>
    <p:sldId id="257" r:id="rId2"/>
    <p:sldId id="2713" r:id="rId3"/>
    <p:sldId id="2274" r:id="rId4"/>
    <p:sldId id="2748" r:id="rId5"/>
    <p:sldId id="2751" r:id="rId6"/>
    <p:sldId id="2722" r:id="rId7"/>
    <p:sldId id="2756" r:id="rId8"/>
    <p:sldId id="2723" r:id="rId9"/>
    <p:sldId id="2724" r:id="rId10"/>
    <p:sldId id="2757" r:id="rId11"/>
    <p:sldId id="2758" r:id="rId12"/>
    <p:sldId id="2759" r:id="rId13"/>
    <p:sldId id="2749" r:id="rId14"/>
    <p:sldId id="2753" r:id="rId15"/>
    <p:sldId id="2782" r:id="rId16"/>
    <p:sldId id="2783" r:id="rId17"/>
    <p:sldId id="2800" r:id="rId18"/>
    <p:sldId id="2801" r:id="rId19"/>
    <p:sldId id="2802" r:id="rId20"/>
    <p:sldId id="2803" r:id="rId21"/>
    <p:sldId id="2805" r:id="rId22"/>
    <p:sldId id="2750" r:id="rId23"/>
    <p:sldId id="2807" r:id="rId24"/>
    <p:sldId id="2820" r:id="rId25"/>
    <p:sldId id="2821" r:id="rId26"/>
    <p:sldId id="2823" r:id="rId27"/>
    <p:sldId id="2824" r:id="rId28"/>
    <p:sldId id="2809" r:id="rId29"/>
    <p:sldId id="2825" r:id="rId30"/>
    <p:sldId id="2828" r:id="rId31"/>
    <p:sldId id="2720" r:id="rId32"/>
    <p:sldId id="2755" r:id="rId33"/>
    <p:sldId id="2829" r:id="rId34"/>
    <p:sldId id="2794" r:id="rId35"/>
    <p:sldId id="2795" r:id="rId36"/>
    <p:sldId id="2796" r:id="rId37"/>
    <p:sldId id="2797" r:id="rId38"/>
    <p:sldId id="2830" r:id="rId39"/>
    <p:sldId id="2747" r:id="rId40"/>
    <p:sldId id="393" r:id="rId4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654" autoAdjust="0"/>
    <p:restoredTop sz="94660"/>
  </p:normalViewPr>
  <p:slideViewPr>
    <p:cSldViewPr>
      <p:cViewPr varScale="1">
        <p:scale>
          <a:sx n="57" d="100"/>
          <a:sy n="57" d="100"/>
        </p:scale>
        <p:origin x="78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18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18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184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184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1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184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98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C80F-DEFB-440D-B244-8ABAF5EE389A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7C28-5966-459A-BC62-4738FA654DBF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FF97-D08A-41DA-89EE-904AB83A7F69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8E46-355D-40ED-AF57-90604D7F40B2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FB17-FAA8-44CB-AC15-59B9BF886854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BE2-F788-4291-8A43-96F111747356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B10-C58B-4754-BE0F-238075A72CE6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3DD4-679B-482F-8680-CA2741CC3290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ACE7AE-7385-4D7B-B292-FAEA59D26688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2018/5/20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投影片編號版面配置區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6B89B51-711C-441D-AFF8-586140E047FF}" type="slidenum">
              <a:rPr kumimoji="0" lang="en-US" altLang="zh-TW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kumimoji="0" lang="en-US" altLang="zh-TW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91680" y="4365104"/>
            <a:ext cx="6048672" cy="70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b="1" dirty="0">
                <a:solidFill>
                  <a:srgbClr val="0000FF"/>
                </a:solidFill>
              </a:rPr>
              <a:t>哥林多前書第</a:t>
            </a:r>
            <a:r>
              <a:rPr lang="en-US" altLang="zh-TW" b="1" dirty="0">
                <a:solidFill>
                  <a:srgbClr val="0000FF"/>
                </a:solidFill>
              </a:rPr>
              <a:t>15</a:t>
            </a:r>
            <a:r>
              <a:rPr lang="zh-TW" altLang="en-US" b="1" dirty="0">
                <a:solidFill>
                  <a:srgbClr val="0000FF"/>
                </a:solidFill>
              </a:rPr>
              <a:t>章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59831" y="5589240"/>
            <a:ext cx="36054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0000FF"/>
                </a:solidFill>
              </a:rPr>
              <a:t>2018</a:t>
            </a:r>
            <a:r>
              <a:rPr lang="zh-TW" altLang="en-US" sz="1600" b="1" dirty="0">
                <a:solidFill>
                  <a:srgbClr val="0000FF"/>
                </a:solidFill>
              </a:rPr>
              <a:t>年</a:t>
            </a:r>
            <a:r>
              <a:rPr lang="en-US" altLang="zh-TW" sz="1600" b="1" dirty="0">
                <a:solidFill>
                  <a:srgbClr val="0000FF"/>
                </a:solidFill>
              </a:rPr>
              <a:t>5</a:t>
            </a:r>
            <a:r>
              <a:rPr lang="zh-TW" altLang="en-US" sz="1600" b="1" dirty="0">
                <a:solidFill>
                  <a:srgbClr val="0000FF"/>
                </a:solidFill>
              </a:rPr>
              <a:t>月</a:t>
            </a:r>
            <a:r>
              <a:rPr lang="en-US" altLang="zh-TW" sz="1600" b="1" dirty="0">
                <a:solidFill>
                  <a:srgbClr val="0000FF"/>
                </a:solidFill>
              </a:rPr>
              <a:t>20</a:t>
            </a:r>
            <a:r>
              <a:rPr lang="zh-TW" altLang="en-US" sz="1600" b="1" dirty="0">
                <a:solidFill>
                  <a:srgbClr val="0000FF"/>
                </a:solidFill>
              </a:rPr>
              <a:t>日講道    </a:t>
            </a:r>
            <a:r>
              <a:rPr lang="en-US" altLang="zh-TW" sz="1600" b="1" dirty="0">
                <a:solidFill>
                  <a:srgbClr val="0000FF"/>
                </a:solidFill>
              </a:rPr>
              <a:t>Daniel  Cheng</a:t>
            </a:r>
          </a:p>
        </p:txBody>
      </p:sp>
      <p:sp>
        <p:nvSpPr>
          <p:cNvPr id="9" name="矩形 8"/>
          <p:cNvSpPr/>
          <p:nvPr/>
        </p:nvSpPr>
        <p:spPr>
          <a:xfrm>
            <a:off x="899592" y="2420888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000" b="1" dirty="0">
                <a:solidFill>
                  <a:srgbClr val="FF0000"/>
                </a:solidFill>
              </a:rPr>
              <a:t>常常竭力多作主工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251520" y="112474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這說明什麼？保羅所說的「</a:t>
            </a:r>
            <a:r>
              <a:rPr lang="zh-TW" altLang="en-US" sz="3500" b="1" dirty="0">
                <a:solidFill>
                  <a:srgbClr val="FF0000"/>
                </a:solidFill>
              </a:rPr>
              <a:t>在以弗所同野獸戰鬥！</a:t>
            </a:r>
            <a:r>
              <a:rPr lang="zh-TW" altLang="en-US" sz="3500" dirty="0"/>
              <a:t>」這件事情，就是信基督最好的寫照，你信了，就要隨時有「殉道」的精神，你不能信的馬馬虎虎，更不能隨便，因為</a:t>
            </a:r>
            <a:r>
              <a:rPr lang="zh-TW" altLang="en-US" sz="3500" b="1" dirty="0">
                <a:solidFill>
                  <a:srgbClr val="FF0000"/>
                </a:solidFill>
              </a:rPr>
              <a:t>信仰是隨時要掉腦袋的</a:t>
            </a:r>
            <a:r>
              <a:rPr lang="zh-TW" altLang="en-US" sz="3500" dirty="0"/>
              <a:t>！</a:t>
            </a:r>
            <a:r>
              <a:rPr lang="en-US" altLang="zh-TW" sz="3500" dirty="0"/>
              <a:t> </a:t>
            </a:r>
            <a:r>
              <a:rPr lang="zh-TW" altLang="en-US" sz="3500" dirty="0"/>
              <a:t>既是如此，這樣的信仰何其艱難？何其慘況？如此信仰，沒有堅定的信仰價值，是隨時都會走樣！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■信仰要有隨時掉腦袋的打算！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251520" y="119675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因此，保羅鼓勵鼓勵信徒，「</a:t>
            </a:r>
            <a:r>
              <a:rPr lang="zh-TW" altLang="en-US" sz="3600" dirty="0"/>
              <a:t>我親愛的弟兄們，</a:t>
            </a:r>
            <a:r>
              <a:rPr lang="zh-TW" altLang="en-US" sz="3600" b="1" dirty="0">
                <a:solidFill>
                  <a:srgbClr val="FF0000"/>
                </a:solidFill>
              </a:rPr>
              <a:t>你們務要堅固，不可搖動！</a:t>
            </a:r>
            <a:r>
              <a:rPr lang="zh-TW" altLang="en-US" sz="3500" dirty="0"/>
              <a:t>」</a:t>
            </a:r>
            <a:r>
              <a:rPr lang="en-US" altLang="zh-TW" sz="3500" dirty="0"/>
              <a:t> </a:t>
            </a:r>
            <a:r>
              <a:rPr lang="zh-TW" altLang="en-US" sz="3500" dirty="0"/>
              <a:t>，堅固，</a:t>
            </a:r>
            <a:r>
              <a:rPr lang="en-US" altLang="zh-TW" sz="3600" dirty="0"/>
              <a:t> </a:t>
            </a:r>
            <a:r>
              <a:rPr lang="en-US" altLang="zh-TW" sz="3600" b="1" dirty="0">
                <a:solidFill>
                  <a:srgbClr val="FF0000"/>
                </a:solidFill>
              </a:rPr>
              <a:t>steadfast</a:t>
            </a:r>
            <a:r>
              <a:rPr lang="zh-TW" altLang="en-US" sz="3600" b="1" dirty="0">
                <a:solidFill>
                  <a:srgbClr val="FF0000"/>
                </a:solidFill>
              </a:rPr>
              <a:t>，也是「堅毅」之意</a:t>
            </a:r>
            <a:r>
              <a:rPr lang="zh-TW" altLang="en-US" sz="3600" dirty="0"/>
              <a:t>。也就是說，你信主後，一定要有「堅毅」的品行，因為苦難隨時會擺在你面前，要吞噬你，要折磨你，你是會「天天冒死！」，你的信仰不輕鬆呀！</a:t>
            </a:r>
            <a:endParaRPr lang="zh-TW" altLang="en-US" sz="3500" dirty="0"/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■那個時代，信仰要有堅定的性格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251520" y="692696"/>
            <a:ext cx="856895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以前白居易有句話說「</a:t>
            </a:r>
            <a:r>
              <a:rPr lang="zh-TW" altLang="en-US" sz="3500" b="1" dirty="0">
                <a:solidFill>
                  <a:srgbClr val="FF0000"/>
                </a:solidFill>
              </a:rPr>
              <a:t>試玉要燒三日滿，辨才須待七年期！</a:t>
            </a:r>
            <a:r>
              <a:rPr lang="zh-TW" altLang="en-US" sz="3500" dirty="0"/>
              <a:t>」</a:t>
            </a:r>
            <a:r>
              <a:rPr lang="en-US" altLang="zh-TW" sz="3500" dirty="0"/>
              <a:t>〈</a:t>
            </a:r>
            <a:r>
              <a:rPr lang="zh-TW" altLang="en-US" sz="3500" dirty="0"/>
              <a:t>放言五首</a:t>
            </a:r>
            <a:r>
              <a:rPr lang="en-US" altLang="zh-TW" sz="3500" dirty="0"/>
              <a:t>〉</a:t>
            </a:r>
            <a:r>
              <a:rPr lang="zh-TW" altLang="en-US" sz="3500" dirty="0"/>
              <a:t>，一塊真的玉，要連續用大火燒三天才能知道是否為真玉，一個真正有才幹的人</a:t>
            </a:r>
            <a:r>
              <a:rPr lang="en-US" altLang="zh-TW" sz="3500" dirty="0"/>
              <a:t> </a:t>
            </a:r>
            <a:r>
              <a:rPr lang="zh-TW" altLang="en-US" sz="3500" dirty="0"/>
              <a:t>，要七年的等待觀察，才能分辨是否為真才！「真玉真才」多麼難辨別？要花的時間也是那樣長。相同的，</a:t>
            </a:r>
            <a:r>
              <a:rPr lang="zh-TW" altLang="en-US" sz="3500" b="1" dirty="0">
                <a:solidFill>
                  <a:srgbClr val="FF0000"/>
                </a:solidFill>
              </a:rPr>
              <a:t>在保羅時代，一個真正的基督徒，也要經過這些水火的無情摧殘，才能知道是否為真信仰，如果沒有真正「堅毅」的性格，如何能夠在亂世與苦難中，堅守到底？</a:t>
            </a:r>
          </a:p>
        </p:txBody>
      </p:sp>
      <p:sp>
        <p:nvSpPr>
          <p:cNvPr id="4" name="矩形 3"/>
          <p:cNvSpPr/>
          <p:nvPr/>
        </p:nvSpPr>
        <p:spPr>
          <a:xfrm>
            <a:off x="323528" y="116632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■保羅鼓勵要培養堅定的性格持守信仰！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611560" y="278092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2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、常常竭力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8059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949280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林前</a:t>
            </a:r>
            <a:r>
              <a:rPr lang="zh-TW" altLang="en-US" sz="3200" dirty="0"/>
              <a:t> 十五章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144016" y="188640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58. </a:t>
            </a:r>
            <a:r>
              <a:rPr lang="zh-TW" altLang="en-US" sz="4500" dirty="0"/>
              <a:t>所以，我親愛的弟兄們，你們務要堅固，不可搖動，</a:t>
            </a:r>
            <a:r>
              <a:rPr lang="zh-TW" altLang="en-US" sz="4500" b="1" dirty="0">
                <a:solidFill>
                  <a:srgbClr val="FF0000"/>
                </a:solidFill>
              </a:rPr>
              <a:t>常常竭力多作主工</a:t>
            </a:r>
            <a:r>
              <a:rPr lang="zh-TW" altLang="en-US" sz="4500" dirty="0"/>
              <a:t>；因為知道，你們的勞苦在主裡面不是徒然的。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FF0000"/>
                </a:solidFill>
              </a:rPr>
              <a:t>竭力</a:t>
            </a:r>
            <a:r>
              <a:rPr lang="zh-TW" altLang="en-US" sz="3500" dirty="0"/>
              <a:t>，</a:t>
            </a:r>
            <a:r>
              <a:rPr lang="el-GR" altLang="zh-TW" sz="3500" dirty="0"/>
              <a:t> περισσεύω</a:t>
            </a:r>
            <a:r>
              <a:rPr lang="zh-TW" altLang="en-US" sz="3500" dirty="0"/>
              <a:t>，</a:t>
            </a:r>
            <a:r>
              <a:rPr lang="en-US" altLang="zh-TW" sz="3500" b="1" dirty="0">
                <a:solidFill>
                  <a:srgbClr val="FF0000"/>
                </a:solidFill>
              </a:rPr>
              <a:t>Over</a:t>
            </a:r>
            <a:r>
              <a:rPr lang="zh-TW" altLang="en-US" sz="3500" dirty="0"/>
              <a:t>，保羅說，你不僅要有堅毅的性格，還要「常常竭力</a:t>
            </a:r>
            <a:r>
              <a:rPr lang="en-US" altLang="zh-TW" sz="3500" dirty="0"/>
              <a:t> </a:t>
            </a:r>
            <a:r>
              <a:rPr lang="zh-TW" altLang="en-US" sz="3500" dirty="0"/>
              <a:t>」，這個字在</a:t>
            </a:r>
            <a:r>
              <a:rPr lang="en-US" altLang="zh-TW" sz="3500" dirty="0"/>
              <a:t>KJV</a:t>
            </a:r>
            <a:r>
              <a:rPr lang="zh-TW" altLang="en-US" sz="3500" dirty="0"/>
              <a:t>翻譯為</a:t>
            </a:r>
            <a:r>
              <a:rPr lang="en-US" altLang="zh-TW" sz="3500" b="1" dirty="0">
                <a:solidFill>
                  <a:srgbClr val="FF0000"/>
                </a:solidFill>
              </a:rPr>
              <a:t>abounding</a:t>
            </a:r>
            <a:r>
              <a:rPr lang="zh-TW" altLang="en-US" sz="3500" b="1" dirty="0">
                <a:solidFill>
                  <a:srgbClr val="FF0000"/>
                </a:solidFill>
              </a:rPr>
              <a:t>，意思是充充足足，你工作時要充充足足的把你的力量和能力都展現出來，把生命用到極限來服事主</a:t>
            </a:r>
            <a:r>
              <a:rPr lang="zh-TW" altLang="en-US" sz="3500" dirty="0"/>
              <a:t>。這個字，另外更簡單的翻譯就是</a:t>
            </a:r>
            <a:r>
              <a:rPr lang="en-US" altLang="zh-TW" sz="3500" dirty="0"/>
              <a:t>over</a:t>
            </a:r>
            <a:r>
              <a:rPr lang="zh-TW" altLang="en-US" sz="3500" dirty="0"/>
              <a:t>，超過，也就是你不僅充充足足展現出來，</a:t>
            </a:r>
            <a:r>
              <a:rPr lang="zh-TW" altLang="en-US" sz="3500" b="1" dirty="0">
                <a:solidFill>
                  <a:srgbClr val="FF0000"/>
                </a:solidFill>
              </a:rPr>
              <a:t>而且是要超過你的能力去服事。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■服事要竭力，要超過極限來做工！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前面提到保羅時代，信仰是常被迫害的，甚至需被丟到獸欄中與野獸困鬥。</a:t>
            </a:r>
            <a:r>
              <a:rPr lang="zh-TW" altLang="en-US" sz="3500" b="1" dirty="0">
                <a:solidFill>
                  <a:srgbClr val="FF0000"/>
                </a:solidFill>
              </a:rPr>
              <a:t>但這樣的艱難信仰，我們怎能承受？！而保羅在這裡，竟然還要求必須「常常」、「竭力」服事主，可見服事真是一件不容易的事情！如果這樣不容易，要用怎樣的教導來堅固信徒的信仰？</a:t>
            </a:r>
            <a:r>
              <a:rPr lang="en-US" altLang="zh-TW" sz="3500" b="1" dirty="0">
                <a:solidFill>
                  <a:srgbClr val="FF0000"/>
                </a:solidFill>
              </a:rPr>
              <a:t> 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■這樣艱難信仰我們怎能承受？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949280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林前</a:t>
            </a:r>
            <a:r>
              <a:rPr lang="zh-TW" altLang="en-US" sz="3200" dirty="0"/>
              <a:t> 十五章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107504" y="260648"/>
            <a:ext cx="889248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1.</a:t>
            </a:r>
            <a:r>
              <a:rPr lang="zh-TW" altLang="en-US" sz="4500" dirty="0"/>
              <a:t>弟兄們，我如今把</a:t>
            </a:r>
            <a:r>
              <a:rPr lang="zh-TW" altLang="en-US" sz="4500" b="1" dirty="0">
                <a:solidFill>
                  <a:srgbClr val="FF0000"/>
                </a:solidFill>
              </a:rPr>
              <a:t>先前所傳給你們的福音，告訴你們知道</a:t>
            </a:r>
            <a:r>
              <a:rPr lang="zh-TW" altLang="en-US" sz="4500" dirty="0"/>
              <a:t>。這福音你們也領受了，</a:t>
            </a:r>
            <a:r>
              <a:rPr lang="zh-TW" altLang="en-US" sz="4500" b="1" dirty="0">
                <a:solidFill>
                  <a:srgbClr val="FF0000"/>
                </a:solidFill>
              </a:rPr>
              <a:t>又靠著站立得住</a:t>
            </a:r>
            <a:r>
              <a:rPr lang="zh-TW" altLang="en-US" sz="4500" dirty="0"/>
              <a:t>。</a:t>
            </a:r>
            <a:endParaRPr lang="en-US" altLang="zh-TW" sz="4500" dirty="0"/>
          </a:p>
          <a:p>
            <a:endParaRPr lang="en-US" altLang="zh-TW" sz="4500" dirty="0"/>
          </a:p>
          <a:p>
            <a:r>
              <a:rPr lang="en-US" altLang="zh-TW" sz="4500" dirty="0"/>
              <a:t>2.</a:t>
            </a:r>
            <a:r>
              <a:rPr lang="zh-TW" altLang="en-US" sz="4500" dirty="0"/>
              <a:t>並且你們若不是徒然相信，能以</a:t>
            </a:r>
            <a:r>
              <a:rPr lang="zh-TW" altLang="en-US" sz="4500" b="1" dirty="0">
                <a:solidFill>
                  <a:srgbClr val="FF0000"/>
                </a:solidFill>
              </a:rPr>
              <a:t>持守我所傳給你們的，就必因這福音得救。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先前所傳給你們（哥林多教會）的是什麼？保羅說「 我當日所領受又傳給你們的，第一，就是</a:t>
            </a:r>
            <a:r>
              <a:rPr lang="zh-TW" altLang="en-US" sz="3500" b="1" dirty="0">
                <a:solidFill>
                  <a:srgbClr val="FF0000"/>
                </a:solidFill>
              </a:rPr>
              <a:t>基督照聖經所說，為我們的罪死了</a:t>
            </a:r>
            <a:r>
              <a:rPr lang="zh-TW" altLang="en-US" sz="3500" dirty="0"/>
              <a:t>」</a:t>
            </a:r>
            <a:r>
              <a:rPr lang="en-US" altLang="zh-TW" sz="3500" dirty="0"/>
              <a:t> </a:t>
            </a:r>
            <a:r>
              <a:rPr lang="zh-TW" altLang="en-US" sz="3500" dirty="0"/>
              <a:t>（</a:t>
            </a:r>
            <a:r>
              <a:rPr lang="en-US" altLang="zh-TW" sz="3500" dirty="0"/>
              <a:t>15</a:t>
            </a:r>
            <a:r>
              <a:rPr lang="zh-TW" altLang="en-US" sz="3500" dirty="0"/>
              <a:t>：</a:t>
            </a:r>
            <a:r>
              <a:rPr lang="en-US" altLang="zh-TW" sz="3500" dirty="0"/>
              <a:t>3</a:t>
            </a:r>
            <a:r>
              <a:rPr lang="zh-TW" altLang="en-US" sz="3500" dirty="0"/>
              <a:t>）原來你為什麼需要常常竭力作主工？因為基督已經為我們的罪死了，讓我們得救。更重要的是「</a:t>
            </a:r>
            <a:r>
              <a:rPr lang="zh-TW" altLang="en-US" sz="3500" b="1" dirty="0">
                <a:solidFill>
                  <a:srgbClr val="FF0000"/>
                </a:solidFill>
              </a:rPr>
              <a:t>埋葬了，又照聖經所說，第三天復活了</a:t>
            </a:r>
            <a:r>
              <a:rPr lang="zh-TW" altLang="en-US" sz="3500" dirty="0"/>
              <a:t>」（</a:t>
            </a:r>
            <a:r>
              <a:rPr lang="en-US" altLang="zh-TW" sz="3500" dirty="0"/>
              <a:t>15</a:t>
            </a:r>
            <a:r>
              <a:rPr lang="zh-TW" altLang="en-US" sz="3500" dirty="0"/>
              <a:t>：</a:t>
            </a:r>
            <a:r>
              <a:rPr lang="en-US" altLang="zh-TW" sz="3500" dirty="0"/>
              <a:t>4</a:t>
            </a:r>
            <a:r>
              <a:rPr lang="zh-TW" altLang="en-US" sz="3500" dirty="0"/>
              <a:t>）原來基督又復活了，我們的主是死裡復活的真主，也是真正宇宙的主！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■基督從死裡復活了！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保羅說「</a:t>
            </a:r>
            <a:r>
              <a:rPr lang="zh-TW" altLang="en-US" sz="3500" b="1" dirty="0">
                <a:solidFill>
                  <a:srgbClr val="FF0000"/>
                </a:solidFill>
              </a:rPr>
              <a:t>這福音你們也領受了，又靠著站立得住</a:t>
            </a:r>
            <a:r>
              <a:rPr lang="zh-TW" altLang="en-US" sz="3500" dirty="0"/>
              <a:t>」，你必須要先領受「這福音」，</a:t>
            </a:r>
            <a:r>
              <a:rPr lang="zh-TW" altLang="en-US" sz="3500" b="1" dirty="0">
                <a:solidFill>
                  <a:srgbClr val="FF0000"/>
                </a:solidFill>
              </a:rPr>
              <a:t>這福音就是基督死裡復活的大能，你才能夠「靠著站立得住！」</a:t>
            </a:r>
            <a:r>
              <a:rPr lang="zh-TW" altLang="en-US" sz="3500" dirty="0"/>
              <a:t>。福音是什麼？福音就是主從死裡復活的大能，你必須堅信這個道理，這個道理是中流砥柱，是信仰的核心，</a:t>
            </a:r>
            <a:r>
              <a:rPr lang="zh-TW" altLang="en-US" sz="3500" b="1" dirty="0">
                <a:solidFill>
                  <a:srgbClr val="FF0000"/>
                </a:solidFill>
              </a:rPr>
              <a:t>有了這個核心，保羅認為你的內心才能像銅牆鐵壁，你才能面對各種艱難挑戰，你才甘願竭力服事主！</a:t>
            </a:r>
            <a:r>
              <a:rPr lang="en-US" altLang="zh-TW" sz="3500" b="1" dirty="0">
                <a:solidFill>
                  <a:srgbClr val="FF0000"/>
                </a:solidFill>
              </a:rPr>
              <a:t> 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332656"/>
            <a:ext cx="871296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■死裡復活讓你內心如同銅牆鐵壁一樣堅強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949280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林前</a:t>
            </a:r>
            <a:r>
              <a:rPr lang="zh-TW" altLang="en-US" sz="3200" dirty="0"/>
              <a:t> 十五章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144016" y="188640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58. </a:t>
            </a:r>
            <a:r>
              <a:rPr lang="zh-TW" altLang="en-US" sz="4500" dirty="0"/>
              <a:t>所以，我親愛的弟兄們，</a:t>
            </a:r>
            <a:r>
              <a:rPr lang="zh-TW" altLang="en-US" sz="4500" b="1" dirty="0">
                <a:solidFill>
                  <a:srgbClr val="FF0000"/>
                </a:solidFill>
              </a:rPr>
              <a:t>你們務要堅固，不可搖動，常常竭力多作主工</a:t>
            </a:r>
            <a:r>
              <a:rPr lang="zh-TW" altLang="en-US" sz="4500" dirty="0"/>
              <a:t>；因為知道，</a:t>
            </a:r>
            <a:r>
              <a:rPr lang="zh-TW" altLang="en-US" sz="4500" b="1" dirty="0">
                <a:solidFill>
                  <a:srgbClr val="FF0000"/>
                </a:solidFill>
              </a:rPr>
              <a:t>你們的勞苦在主裡面不是徒然的</a:t>
            </a:r>
            <a:r>
              <a:rPr lang="zh-TW" altLang="en-US" sz="4500" dirty="0"/>
              <a:t>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124744"/>
            <a:ext cx="8568952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保羅說：「</a:t>
            </a:r>
            <a:r>
              <a:rPr lang="zh-TW" altLang="en-US" sz="3600" b="1" dirty="0">
                <a:solidFill>
                  <a:srgbClr val="FF0000"/>
                </a:solidFill>
              </a:rPr>
              <a:t>在以弗所同野獸戰鬥，那於我有什麼益處呢</a:t>
            </a:r>
            <a:r>
              <a:rPr lang="en-US" altLang="zh-TW" sz="3600" b="1" dirty="0">
                <a:solidFill>
                  <a:srgbClr val="FF0000"/>
                </a:solidFill>
              </a:rPr>
              <a:t>﹖</a:t>
            </a:r>
            <a:r>
              <a:rPr lang="zh-TW" altLang="en-US" sz="3600" b="1" dirty="0">
                <a:solidFill>
                  <a:srgbClr val="FF0000"/>
                </a:solidFill>
              </a:rPr>
              <a:t>若死人不復活，我們就吃吃喝喝吧！因為明天要死了。</a:t>
            </a:r>
            <a:r>
              <a:rPr lang="zh-TW" altLang="en-US" sz="3500" dirty="0"/>
              <a:t>」（</a:t>
            </a:r>
            <a:r>
              <a:rPr lang="en-US" altLang="zh-TW" sz="3500" dirty="0"/>
              <a:t>15</a:t>
            </a:r>
            <a:r>
              <a:rPr lang="zh-TW" altLang="en-US" sz="3500" dirty="0"/>
              <a:t>：</a:t>
            </a:r>
            <a:r>
              <a:rPr lang="en-US" altLang="zh-TW" sz="3500" dirty="0"/>
              <a:t>32</a:t>
            </a:r>
            <a:r>
              <a:rPr lang="zh-TW" altLang="en-US" sz="3500" dirty="0"/>
              <a:t>）</a:t>
            </a:r>
            <a:r>
              <a:rPr lang="en-US" altLang="zh-TW" sz="3500" dirty="0"/>
              <a:t> </a:t>
            </a:r>
            <a:r>
              <a:rPr lang="zh-TW" altLang="en-US" sz="3500" dirty="0"/>
              <a:t>你面對苦難，即使如同被關在獸欄面對野獸戰鬥，即使馬上面對死亡，如果基督沒有復活，那「</a:t>
            </a:r>
            <a:r>
              <a:rPr lang="zh-TW" altLang="en-US" sz="3200" b="1" dirty="0">
                <a:solidFill>
                  <a:srgbClr val="FF0000"/>
                </a:solidFill>
              </a:rPr>
              <a:t>我們就吃吃喝喝吧！</a:t>
            </a:r>
            <a:r>
              <a:rPr lang="zh-TW" altLang="en-US" sz="3500" dirty="0"/>
              <a:t>」，因為我們的信仰根本就變成假的了，有什麼益處？但是，</a:t>
            </a:r>
            <a:r>
              <a:rPr lang="zh-TW" altLang="en-US" sz="3500" b="1" dirty="0">
                <a:solidFill>
                  <a:srgbClr val="FF0000"/>
                </a:solidFill>
              </a:rPr>
              <a:t>如果人可以復活，我們為主的死，不就變成最大的益處？因為，我們勢必在主的復活中有分！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■死讓我們和主一起復活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常常竭力多作主工，「竭力」的最終極表現就是死。現代人如果服事做到極致（超過</a:t>
            </a:r>
            <a:r>
              <a:rPr lang="en-US" altLang="zh-TW" sz="3500" dirty="0"/>
              <a:t>over</a:t>
            </a:r>
            <a:r>
              <a:rPr lang="zh-TW" altLang="en-US" sz="3500" dirty="0"/>
              <a:t>），</a:t>
            </a:r>
            <a:r>
              <a:rPr lang="zh-TW" altLang="en-US" sz="3500" b="1" dirty="0">
                <a:solidFill>
                  <a:srgbClr val="FF0000"/>
                </a:solidFill>
              </a:rPr>
              <a:t>最嚴重的問題就是過勞死</a:t>
            </a:r>
            <a:r>
              <a:rPr lang="zh-TW" altLang="en-US" sz="3500" dirty="0"/>
              <a:t>，然而，在保羅時代，即使無須「竭力」，也</a:t>
            </a:r>
            <a:r>
              <a:rPr lang="zh-TW" altLang="en-US" sz="3500" b="1" dirty="0">
                <a:solidFill>
                  <a:srgbClr val="FF0000"/>
                </a:solidFill>
              </a:rPr>
              <a:t>時常需要面對到被石頭打死、身體被鋸斷、被丟到獸欄給野獸吃掉</a:t>
            </a:r>
            <a:r>
              <a:rPr lang="zh-TW" altLang="en-US" sz="3500" dirty="0"/>
              <a:t>。比起保羅時代，我們何其幸福？求神時常鼓勵我們、提醒我們，我們真是要常常竭力服事主！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■常常提醒自己，要竭力服事主！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278092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、在主裡面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80591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949280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林前</a:t>
            </a:r>
            <a:r>
              <a:rPr lang="zh-TW" altLang="en-US" sz="3200" dirty="0"/>
              <a:t> 十五章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144016" y="188640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58. </a:t>
            </a:r>
            <a:r>
              <a:rPr lang="zh-TW" altLang="en-US" sz="4500" dirty="0"/>
              <a:t>所以，我親愛的弟兄們，你們務要堅固，不可搖動，常常竭力多作主工；因為知道，你們的勞苦</a:t>
            </a:r>
            <a:r>
              <a:rPr lang="zh-TW" altLang="en-US" sz="4500" b="1" dirty="0">
                <a:solidFill>
                  <a:srgbClr val="FF0000"/>
                </a:solidFill>
              </a:rPr>
              <a:t>在主裡面</a:t>
            </a:r>
            <a:r>
              <a:rPr lang="zh-TW" altLang="en-US" sz="4500" dirty="0"/>
              <a:t>不是徒然的。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「在主裡」，</a:t>
            </a:r>
            <a:r>
              <a:rPr lang="el-GR" altLang="zh-TW" sz="3600" dirty="0"/>
              <a:t> ἐν τω εργω του κυριου</a:t>
            </a:r>
            <a:r>
              <a:rPr lang="zh-TW" altLang="en-US" sz="3600" dirty="0"/>
              <a:t>（</a:t>
            </a:r>
            <a:r>
              <a:rPr lang="en-US" altLang="zh-TW" sz="3600" dirty="0"/>
              <a:t>in the work of the Lord</a:t>
            </a:r>
            <a:r>
              <a:rPr lang="zh-TW" altLang="en-US" sz="3600" dirty="0"/>
              <a:t>），</a:t>
            </a:r>
            <a:r>
              <a:rPr lang="el-GR" altLang="zh-TW" sz="3200" dirty="0"/>
              <a:t> </a:t>
            </a:r>
            <a:r>
              <a:rPr lang="el-GR" altLang="zh-TW" sz="3200" b="1" dirty="0">
                <a:solidFill>
                  <a:srgbClr val="FF0000"/>
                </a:solidFill>
              </a:rPr>
              <a:t>ἐν</a:t>
            </a:r>
            <a:r>
              <a:rPr lang="zh-TW" altLang="en-US" sz="3200" b="1" dirty="0">
                <a:solidFill>
                  <a:srgbClr val="FF0000"/>
                </a:solidFill>
              </a:rPr>
              <a:t>，</a:t>
            </a:r>
            <a:r>
              <a:rPr lang="en-US" altLang="zh-TW" sz="3200" b="1" dirty="0">
                <a:solidFill>
                  <a:srgbClr val="FF0000"/>
                </a:solidFill>
              </a:rPr>
              <a:t>in</a:t>
            </a:r>
            <a:r>
              <a:rPr lang="zh-TW" altLang="en-US" sz="3200" dirty="0"/>
              <a:t>，保羅很喜歡用這個話來描述一個人的處境，在聖經中，這種描述性的話語非常多。例如我們常會引用的「</a:t>
            </a:r>
            <a:r>
              <a:rPr lang="zh-TW" altLang="en-US" sz="3200" b="1" dirty="0"/>
              <a:t>若有人</a:t>
            </a:r>
            <a:r>
              <a:rPr lang="zh-TW" altLang="en-US" sz="3200" b="1" dirty="0">
                <a:solidFill>
                  <a:srgbClr val="FF0000"/>
                </a:solidFill>
              </a:rPr>
              <a:t>在基督裡</a:t>
            </a:r>
            <a:r>
              <a:rPr lang="zh-TW" altLang="en-US" sz="3200" b="1" dirty="0"/>
              <a:t>，他就是新造的人，舊事已過，都變成新的了。</a:t>
            </a:r>
            <a:r>
              <a:rPr lang="zh-TW" altLang="en-US" sz="3200" dirty="0"/>
              <a:t>」（林後</a:t>
            </a:r>
            <a:r>
              <a:rPr lang="en-US" altLang="zh-TW" sz="3200" dirty="0"/>
              <a:t>5</a:t>
            </a:r>
            <a:r>
              <a:rPr lang="zh-TW" altLang="en-US" sz="3200" dirty="0"/>
              <a:t>：</a:t>
            </a:r>
            <a:r>
              <a:rPr lang="en-US" altLang="zh-TW" sz="3200" dirty="0"/>
              <a:t>17</a:t>
            </a:r>
            <a:r>
              <a:rPr lang="zh-TW" altLang="en-US" sz="3200" dirty="0"/>
              <a:t>）一個人「在基督裡」，就成為新的人，一個得救的人，開始有新生命，也有了重生的盼望。</a:t>
            </a:r>
            <a:endParaRPr lang="zh-TW" altLang="en-US" sz="3500" dirty="0"/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</a:t>
            </a:r>
            <a:r>
              <a:rPr lang="zh-TW" altLang="en-US" sz="3600" b="1" dirty="0">
                <a:solidFill>
                  <a:srgbClr val="0000FF"/>
                </a:solidFill>
              </a:rPr>
              <a:t>在基督裡人成為新的人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3600" b="1" dirty="0">
                <a:solidFill>
                  <a:srgbClr val="FF0000"/>
                </a:solidFill>
              </a:rPr>
              <a:t>ἐν</a:t>
            </a:r>
            <a:r>
              <a:rPr lang="zh-TW" altLang="en-US" sz="3600" b="1" dirty="0">
                <a:solidFill>
                  <a:srgbClr val="FF0000"/>
                </a:solidFill>
              </a:rPr>
              <a:t>，英文用</a:t>
            </a:r>
            <a:r>
              <a:rPr lang="en-US" altLang="zh-TW" sz="3600" b="1" dirty="0">
                <a:solidFill>
                  <a:srgbClr val="FF0000"/>
                </a:solidFill>
              </a:rPr>
              <a:t>in</a:t>
            </a:r>
            <a:r>
              <a:rPr lang="zh-TW" altLang="en-US" sz="3600" b="1" dirty="0">
                <a:solidFill>
                  <a:srgbClr val="FF0000"/>
                </a:solidFill>
              </a:rPr>
              <a:t>，</a:t>
            </a:r>
            <a:r>
              <a:rPr lang="zh-TW" altLang="en-US" sz="3600" dirty="0"/>
              <a:t>這個字也有</a:t>
            </a:r>
            <a:r>
              <a:rPr lang="en-US" altLang="zh-TW" sz="3600" b="1" dirty="0">
                <a:solidFill>
                  <a:srgbClr val="FF0000"/>
                </a:solidFill>
              </a:rPr>
              <a:t> by</a:t>
            </a:r>
            <a:r>
              <a:rPr lang="zh-TW" altLang="en-US" sz="3600" b="1" dirty="0">
                <a:solidFill>
                  <a:srgbClr val="FF0000"/>
                </a:solidFill>
              </a:rPr>
              <a:t>、</a:t>
            </a:r>
            <a:r>
              <a:rPr lang="en-US" altLang="zh-TW" sz="3600" b="1" dirty="0">
                <a:solidFill>
                  <a:srgbClr val="FF0000"/>
                </a:solidFill>
              </a:rPr>
              <a:t>with</a:t>
            </a:r>
            <a:r>
              <a:rPr lang="zh-TW" altLang="en-US" sz="3600" dirty="0"/>
              <a:t>之意，</a:t>
            </a:r>
            <a:r>
              <a:rPr lang="en-US" altLang="zh-TW" sz="3500" dirty="0"/>
              <a:t> </a:t>
            </a:r>
            <a:r>
              <a:rPr lang="zh-TW" altLang="en-US" sz="3500" dirty="0"/>
              <a:t>也就是說，一個人要「</a:t>
            </a:r>
            <a:r>
              <a:rPr lang="zh-TW" altLang="en-US" sz="3500" b="1" dirty="0">
                <a:solidFill>
                  <a:srgbClr val="FF0000"/>
                </a:solidFill>
              </a:rPr>
              <a:t>在基督裡、藉著基督、和基督</a:t>
            </a:r>
            <a:r>
              <a:rPr lang="zh-TW" altLang="en-US" sz="3500" dirty="0"/>
              <a:t>」生命就會不一樣，就有得救的盼望。一個</a:t>
            </a:r>
            <a:r>
              <a:rPr lang="el-GR" altLang="zh-TW" sz="3200" b="1" dirty="0">
                <a:solidFill>
                  <a:srgbClr val="FF0000"/>
                </a:solidFill>
              </a:rPr>
              <a:t>ἐν</a:t>
            </a:r>
            <a:r>
              <a:rPr lang="zh-TW" altLang="en-US" sz="3200" b="1" dirty="0">
                <a:solidFill>
                  <a:srgbClr val="FF0000"/>
                </a:solidFill>
              </a:rPr>
              <a:t>包含「</a:t>
            </a:r>
            <a:r>
              <a:rPr lang="en-US" altLang="zh-TW" sz="3200" b="1" dirty="0">
                <a:solidFill>
                  <a:srgbClr val="FF0000"/>
                </a:solidFill>
              </a:rPr>
              <a:t> in</a:t>
            </a:r>
            <a:r>
              <a:rPr lang="zh-TW" altLang="en-US" sz="3200" b="1" dirty="0">
                <a:solidFill>
                  <a:srgbClr val="FF0000"/>
                </a:solidFill>
              </a:rPr>
              <a:t>、</a:t>
            </a:r>
            <a:r>
              <a:rPr lang="en-US" altLang="zh-TW" sz="3200" b="1" dirty="0">
                <a:solidFill>
                  <a:srgbClr val="FF0000"/>
                </a:solidFill>
              </a:rPr>
              <a:t>by</a:t>
            </a:r>
            <a:r>
              <a:rPr lang="zh-TW" altLang="en-US" sz="3200" b="1" dirty="0">
                <a:solidFill>
                  <a:srgbClr val="FF0000"/>
                </a:solidFill>
              </a:rPr>
              <a:t>、</a:t>
            </a:r>
            <a:r>
              <a:rPr lang="en-US" altLang="zh-TW" sz="3200" b="1" dirty="0">
                <a:solidFill>
                  <a:srgbClr val="FF0000"/>
                </a:solidFill>
              </a:rPr>
              <a:t>with</a:t>
            </a:r>
            <a:r>
              <a:rPr lang="zh-TW" altLang="en-US" sz="3200" b="1" dirty="0">
                <a:solidFill>
                  <a:srgbClr val="FF0000"/>
                </a:solidFill>
              </a:rPr>
              <a:t>」三種不同的意思，原比英文的「</a:t>
            </a:r>
            <a:r>
              <a:rPr lang="en-US" altLang="zh-TW" sz="3200" b="1" dirty="0">
                <a:solidFill>
                  <a:srgbClr val="FF0000"/>
                </a:solidFill>
              </a:rPr>
              <a:t>in</a:t>
            </a:r>
            <a:r>
              <a:rPr lang="zh-TW" altLang="en-US" sz="3200" b="1" dirty="0">
                <a:solidFill>
                  <a:srgbClr val="FF0000"/>
                </a:solidFill>
              </a:rPr>
              <a:t>」和中文的「在」內容更加豐富。</a:t>
            </a:r>
            <a:endParaRPr lang="zh-TW" altLang="en-US" sz="3500" dirty="0"/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</a:t>
            </a:r>
            <a:r>
              <a:rPr lang="el-GR" altLang="zh-TW" sz="3600" b="1" dirty="0">
                <a:solidFill>
                  <a:srgbClr val="FF0000"/>
                </a:solidFill>
              </a:rPr>
              <a:t> ἐν</a:t>
            </a:r>
            <a:r>
              <a:rPr lang="zh-TW" altLang="en-US" sz="3600" b="1" dirty="0">
                <a:solidFill>
                  <a:srgbClr val="FF0000"/>
                </a:solidFill>
              </a:rPr>
              <a:t>有</a:t>
            </a:r>
            <a:r>
              <a:rPr lang="en-US" altLang="zh-TW" sz="3600" b="1" dirty="0">
                <a:solidFill>
                  <a:srgbClr val="FF0000"/>
                </a:solidFill>
              </a:rPr>
              <a:t> in</a:t>
            </a:r>
            <a:r>
              <a:rPr lang="zh-TW" altLang="en-US" sz="3600" b="1" dirty="0">
                <a:solidFill>
                  <a:srgbClr val="FF0000"/>
                </a:solidFill>
              </a:rPr>
              <a:t>、</a:t>
            </a:r>
            <a:r>
              <a:rPr lang="en-US" altLang="zh-TW" sz="3600" b="1" dirty="0">
                <a:solidFill>
                  <a:srgbClr val="FF0000"/>
                </a:solidFill>
              </a:rPr>
              <a:t>by</a:t>
            </a:r>
            <a:r>
              <a:rPr lang="zh-TW" altLang="en-US" sz="3600" b="1" dirty="0">
                <a:solidFill>
                  <a:srgbClr val="FF0000"/>
                </a:solidFill>
              </a:rPr>
              <a:t>、</a:t>
            </a:r>
            <a:r>
              <a:rPr lang="en-US" altLang="zh-TW" sz="3600" b="1" dirty="0">
                <a:solidFill>
                  <a:srgbClr val="FF0000"/>
                </a:solidFill>
              </a:rPr>
              <a:t>with</a:t>
            </a:r>
            <a:r>
              <a:rPr lang="zh-TW" altLang="en-US" sz="3600" b="1" dirty="0">
                <a:solidFill>
                  <a:srgbClr val="FF0000"/>
                </a:solidFill>
              </a:rPr>
              <a:t>豐富意思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一個人不管是信心的堅固、竭力作主工，但如果沒有「在主裡」，這樣的勞苦與信心有時可能是有問題的。</a:t>
            </a:r>
            <a:r>
              <a:rPr lang="zh-TW" altLang="en-US" sz="3500" b="1" dirty="0">
                <a:solidFill>
                  <a:srgbClr val="FF0000"/>
                </a:solidFill>
              </a:rPr>
              <a:t>以保羅來說，他的要求更高</a:t>
            </a:r>
            <a:r>
              <a:rPr lang="zh-TW" altLang="en-US" sz="3500" dirty="0"/>
              <a:t>，保羅說道：「我們傳揚他，是用諸般的智慧，勸戒各人，教導各人，要把各人</a:t>
            </a:r>
            <a:r>
              <a:rPr lang="zh-TW" altLang="en-US" sz="3500" b="1" dirty="0">
                <a:solidFill>
                  <a:srgbClr val="FF0000"/>
                </a:solidFill>
              </a:rPr>
              <a:t>在基督裡</a:t>
            </a:r>
            <a:r>
              <a:rPr lang="zh-TW" altLang="en-US" sz="3500" b="1" dirty="0">
                <a:solidFill>
                  <a:srgbClr val="0000FF"/>
                </a:solidFill>
              </a:rPr>
              <a:t>完完全全的引到神面前</a:t>
            </a:r>
            <a:r>
              <a:rPr lang="zh-TW" altLang="en-US" sz="3500" dirty="0"/>
              <a:t>。」（歌</a:t>
            </a:r>
            <a:r>
              <a:rPr lang="en-US" altLang="zh-TW" sz="3500" dirty="0"/>
              <a:t>1</a:t>
            </a:r>
            <a:r>
              <a:rPr lang="zh-TW" altLang="en-US" sz="3500" dirty="0"/>
              <a:t>：</a:t>
            </a:r>
            <a:r>
              <a:rPr lang="en-US" altLang="zh-TW" sz="3500" dirty="0"/>
              <a:t>28</a:t>
            </a:r>
            <a:r>
              <a:rPr lang="zh-TW" altLang="en-US" sz="3500" dirty="0"/>
              <a:t>）</a:t>
            </a:r>
            <a:r>
              <a:rPr lang="zh-TW" altLang="en-US" sz="3500" b="1" dirty="0">
                <a:solidFill>
                  <a:srgbClr val="FF0000"/>
                </a:solidFill>
              </a:rPr>
              <a:t>原來你傳福音時，不僅在基督裡，還要傳那</a:t>
            </a:r>
            <a:r>
              <a:rPr lang="en-US" altLang="zh-TW" sz="3500" b="1" dirty="0">
                <a:solidFill>
                  <a:srgbClr val="FF0000"/>
                </a:solidFill>
              </a:rPr>
              <a:t>100</a:t>
            </a:r>
            <a:r>
              <a:rPr lang="zh-TW" altLang="en-US" sz="3500" b="1" dirty="0">
                <a:solidFill>
                  <a:srgbClr val="FF0000"/>
                </a:solidFill>
              </a:rPr>
              <a:t>％的福音，甚至連一點的渣質都不能有！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■在基督裡還要傳</a:t>
            </a:r>
            <a:r>
              <a:rPr lang="en-US" altLang="zh-TW" sz="3500" b="1" dirty="0">
                <a:solidFill>
                  <a:srgbClr val="0000FF"/>
                </a:solidFill>
              </a:rPr>
              <a:t>100</a:t>
            </a:r>
            <a:r>
              <a:rPr lang="zh-TW" altLang="en-US" sz="3500" b="1" dirty="0">
                <a:solidFill>
                  <a:srgbClr val="0000FF"/>
                </a:solidFill>
              </a:rPr>
              <a:t>％的福音！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這什麼意思？</a:t>
            </a:r>
            <a:r>
              <a:rPr lang="zh-TW" altLang="en-US" sz="3500" b="1" dirty="0">
                <a:solidFill>
                  <a:srgbClr val="FF0000"/>
                </a:solidFill>
              </a:rPr>
              <a:t>保羅可能認為即使「在基督裡」，不代表你的福音就很純正了，你的信仰就</a:t>
            </a:r>
            <a:r>
              <a:rPr lang="en-US" altLang="zh-TW" sz="3500" b="1" dirty="0">
                <a:solidFill>
                  <a:srgbClr val="FF0000"/>
                </a:solidFill>
              </a:rPr>
              <a:t>100</a:t>
            </a:r>
            <a:r>
              <a:rPr lang="zh-TW" altLang="en-US" sz="3500" b="1" dirty="0">
                <a:solidFill>
                  <a:srgbClr val="FF0000"/>
                </a:solidFill>
              </a:rPr>
              <a:t>％的準確</a:t>
            </a:r>
            <a:r>
              <a:rPr lang="zh-TW" altLang="en-US" sz="3500" dirty="0"/>
              <a:t>。</a:t>
            </a:r>
            <a:r>
              <a:rPr lang="zh-TW" altLang="en-US" sz="3500" dirty="0">
                <a:solidFill>
                  <a:srgbClr val="FF0000"/>
                </a:solidFill>
              </a:rPr>
              <a:t>完完全全</a:t>
            </a:r>
            <a:r>
              <a:rPr lang="zh-TW" altLang="en-US" sz="3500" dirty="0"/>
              <a:t>英文用</a:t>
            </a:r>
            <a:r>
              <a:rPr lang="en-US" altLang="zh-TW" sz="3500" dirty="0"/>
              <a:t>perfect</a:t>
            </a:r>
            <a:r>
              <a:rPr lang="zh-TW" altLang="en-US" sz="3500" dirty="0"/>
              <a:t>，完全，</a:t>
            </a:r>
            <a:r>
              <a:rPr lang="zh-TW" altLang="en-US" sz="3500" b="1" dirty="0">
                <a:solidFill>
                  <a:srgbClr val="FF0000"/>
                </a:solidFill>
              </a:rPr>
              <a:t>這代表「在基督裡」也有不完全的福音。因此，不管你信的或傳的，「在基督裡」應該只是基本工，你還要更努力，更精進</a:t>
            </a:r>
            <a:r>
              <a:rPr lang="zh-TW" altLang="en-US" sz="3500" dirty="0"/>
              <a:t>，把基督裡的信仰學的更精準，更純正，更完全，這樣你傳給別人時，才能夠把純正的福音帶給別人祝福，你不能信的隨隨便便啦！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■在基督裡只是基本工，還要更精進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73D7B-6E9B-4FA6-8F9F-0E065C4A342D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750" y="836613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>
                <a:solidFill>
                  <a:srgbClr val="0000FF"/>
                </a:solidFill>
                <a:latin typeface="Verdana" pitchFamily="34" charset="0"/>
              </a:rPr>
              <a:t>■ 聖經是會讓人更完全！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74882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800" b="0">
                <a:latin typeface="Verdana" pitchFamily="34" charset="0"/>
              </a:rPr>
              <a:t>聖經都是神所默示的，於教訓、督責、使人</a:t>
            </a:r>
            <a:r>
              <a:rPr lang="zh-TW" altLang="en-US" sz="4800" b="0">
                <a:solidFill>
                  <a:srgbClr val="FF3300"/>
                </a:solidFill>
                <a:latin typeface="Verdana" pitchFamily="34" charset="0"/>
              </a:rPr>
              <a:t>歸正</a:t>
            </a:r>
            <a:r>
              <a:rPr lang="zh-TW" altLang="en-US" sz="4800" b="0">
                <a:latin typeface="Verdana" pitchFamily="34" charset="0"/>
              </a:rPr>
              <a:t>、教導人</a:t>
            </a:r>
            <a:r>
              <a:rPr lang="zh-TW" altLang="en-US" sz="4800" b="0">
                <a:solidFill>
                  <a:srgbClr val="FF3300"/>
                </a:solidFill>
                <a:latin typeface="Verdana" pitchFamily="34" charset="0"/>
              </a:rPr>
              <a:t>學義</a:t>
            </a:r>
            <a:r>
              <a:rPr lang="zh-TW" altLang="en-US" sz="4800" b="0">
                <a:latin typeface="Verdana" pitchFamily="34" charset="0"/>
              </a:rPr>
              <a:t>都是有益的，叫屬神的人</a:t>
            </a:r>
            <a:r>
              <a:rPr lang="zh-TW" altLang="en-US" sz="4800" b="0">
                <a:solidFill>
                  <a:srgbClr val="FF3300"/>
                </a:solidFill>
                <a:latin typeface="Verdana" pitchFamily="34" charset="0"/>
              </a:rPr>
              <a:t>得以完全</a:t>
            </a:r>
            <a:r>
              <a:rPr lang="zh-TW" altLang="en-US" sz="4800" b="0">
                <a:latin typeface="Verdana" pitchFamily="34" charset="0"/>
              </a:rPr>
              <a:t>，</a:t>
            </a:r>
            <a:r>
              <a:rPr lang="zh-TW" altLang="en-US" sz="4800" b="0">
                <a:solidFill>
                  <a:srgbClr val="FF3300"/>
                </a:solidFill>
                <a:latin typeface="Verdana" pitchFamily="34" charset="0"/>
              </a:rPr>
              <a:t>預備行各樣的善事</a:t>
            </a:r>
            <a:r>
              <a:rPr lang="zh-TW" altLang="en-US" sz="4800" b="0">
                <a:latin typeface="Verdana" pitchFamily="34" charset="0"/>
              </a:rPr>
              <a:t>。</a:t>
            </a:r>
            <a:endParaRPr lang="zh-TW" altLang="en-US" sz="4800" b="0">
              <a:latin typeface="標楷體" pitchFamily="65" charset="-12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55650" y="5734050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------  </a:t>
            </a:r>
            <a:r>
              <a:rPr lang="zh-TW" altLang="en-US" sz="3000" b="0">
                <a:latin typeface="Verdana" pitchFamily="34" charset="0"/>
              </a:rPr>
              <a:t>提後</a:t>
            </a:r>
            <a:r>
              <a:rPr lang="en-US" altLang="zh-TW" sz="3000" b="0">
                <a:latin typeface="Verdana" pitchFamily="34" charset="0"/>
              </a:rPr>
              <a:t>3</a:t>
            </a:r>
            <a:r>
              <a:rPr lang="zh-TW" altLang="en-US" sz="3000" b="0">
                <a:latin typeface="Verdana" pitchFamily="34" charset="0"/>
              </a:rPr>
              <a:t>：</a:t>
            </a:r>
            <a:r>
              <a:rPr lang="en-US" altLang="zh-TW" sz="3000" b="0">
                <a:latin typeface="Verdana" pitchFamily="34" charset="0"/>
              </a:rPr>
              <a:t>16-17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講到「在基督裡」，我們不得不引用保羅在提後上面這段話，「在基督裡」，就一定要回歸聖經本身，保羅說，聖經讓人「</a:t>
            </a:r>
            <a:r>
              <a:rPr lang="zh-TW" altLang="en-US" sz="3500" b="1" dirty="0">
                <a:solidFill>
                  <a:srgbClr val="FF0000"/>
                </a:solidFill>
              </a:rPr>
              <a:t>歸正學義</a:t>
            </a:r>
            <a:r>
              <a:rPr lang="zh-TW" altLang="en-US" sz="3500" dirty="0"/>
              <a:t>」，又說讓人「</a:t>
            </a:r>
            <a:r>
              <a:rPr lang="zh-TW" altLang="en-US" sz="3500" b="1" dirty="0">
                <a:solidFill>
                  <a:srgbClr val="FF0000"/>
                </a:solidFill>
              </a:rPr>
              <a:t>得以完全</a:t>
            </a:r>
            <a:r>
              <a:rPr lang="zh-TW" altLang="en-US" sz="3500" dirty="0"/>
              <a:t>」，</a:t>
            </a:r>
            <a:r>
              <a:rPr lang="zh-TW" altLang="en-US" sz="3500" b="1" dirty="0">
                <a:solidFill>
                  <a:srgbClr val="FF0000"/>
                </a:solidFill>
              </a:rPr>
              <a:t>我們要看一個人是否在基督裡，一定要回歸聖經做依據，由此判斷信仰或行為是否屬乎神屬乎基督，才不會處處以經驗作判斷，以自己的喜好做選擇，讓整個信仰變得很錯亂，變得沒有標準作依循！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■在基督裡要回歸聖經本身！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1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、務要堅固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2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、常常竭力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、在主裡面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、絕非徒然</a:t>
            </a:r>
          </a:p>
        </p:txBody>
      </p:sp>
    </p:spTree>
    <p:extLst>
      <p:ext uri="{BB962C8B-B14F-4D97-AF65-F5344CB8AC3E}">
        <p14:creationId xmlns:p14="http://schemas.microsoft.com/office/powerpoint/2010/main" val="1980591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67544" y="836712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>
                <a:solidFill>
                  <a:srgbClr val="0000FF"/>
                </a:solidFill>
                <a:latin typeface="Verdana" pitchFamily="34" charset="0"/>
              </a:rPr>
              <a:t>■ 保羅：按著正意分解真理的道 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177281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0" dirty="0"/>
              <a:t>你當竭力在神面前得蒙喜悅，作無愧的工人，</a:t>
            </a:r>
            <a:r>
              <a:rPr lang="zh-TW" altLang="en-US" sz="4800" dirty="0">
                <a:solidFill>
                  <a:srgbClr val="FF0000"/>
                </a:solidFill>
              </a:rPr>
              <a:t>按著正意分解真理的道</a:t>
            </a:r>
            <a:r>
              <a:rPr lang="zh-TW" altLang="en-US" sz="4800" b="0" dirty="0"/>
              <a:t>。</a:t>
            </a:r>
            <a:endParaRPr lang="en-US" altLang="zh-TW" sz="4400" b="0" i="1" dirty="0"/>
          </a:p>
        </p:txBody>
      </p:sp>
      <p:sp>
        <p:nvSpPr>
          <p:cNvPr id="5" name="矩形 4"/>
          <p:cNvSpPr/>
          <p:nvPr/>
        </p:nvSpPr>
        <p:spPr>
          <a:xfrm>
            <a:off x="683568" y="494116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b="0" dirty="0"/>
              <a:t>-----</a:t>
            </a:r>
            <a:r>
              <a:rPr lang="zh-TW" altLang="en-US" b="0" dirty="0"/>
              <a:t> 提後</a:t>
            </a:r>
            <a:r>
              <a:rPr lang="en-US" altLang="zh-TW" b="0" dirty="0"/>
              <a:t>2:15 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2996952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、絕非徒然</a:t>
            </a:r>
          </a:p>
        </p:txBody>
      </p:sp>
    </p:spTree>
    <p:extLst>
      <p:ext uri="{BB962C8B-B14F-4D97-AF65-F5344CB8AC3E}">
        <p14:creationId xmlns:p14="http://schemas.microsoft.com/office/powerpoint/2010/main" val="1980591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949280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林前</a:t>
            </a:r>
            <a:r>
              <a:rPr lang="zh-TW" altLang="en-US" sz="3200" dirty="0"/>
              <a:t> 十五章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144016" y="188640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58. </a:t>
            </a:r>
            <a:r>
              <a:rPr lang="zh-TW" altLang="en-US" sz="4500" dirty="0"/>
              <a:t>所以，我親愛的弟兄們，你們務要堅固，不可搖動，常常竭力多作主工；因為知道，你們的勞苦在主裡面</a:t>
            </a:r>
            <a:r>
              <a:rPr lang="zh-TW" altLang="en-US" sz="4500" b="1" dirty="0">
                <a:solidFill>
                  <a:srgbClr val="FF0000"/>
                </a:solidFill>
              </a:rPr>
              <a:t>不是徒然的</a:t>
            </a:r>
            <a:r>
              <a:rPr lang="zh-TW" altLang="en-US" sz="4500" dirty="0"/>
              <a:t>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251520" y="112474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前面保羅說道他是：「</a:t>
            </a:r>
            <a:r>
              <a:rPr lang="zh-TW" altLang="en-US" sz="3500" b="1" dirty="0">
                <a:solidFill>
                  <a:srgbClr val="FF0000"/>
                </a:solidFill>
              </a:rPr>
              <a:t>我是天天冒死</a:t>
            </a:r>
            <a:r>
              <a:rPr lang="zh-TW" altLang="en-US" sz="3500" dirty="0"/>
              <a:t>。」（</a:t>
            </a:r>
            <a:r>
              <a:rPr lang="en-US" altLang="zh-TW" sz="3500" dirty="0"/>
              <a:t>15</a:t>
            </a:r>
            <a:r>
              <a:rPr lang="zh-TW" altLang="en-US" sz="3500" dirty="0"/>
              <a:t>：</a:t>
            </a:r>
            <a:r>
              <a:rPr lang="en-US" altLang="zh-TW" sz="3500" dirty="0"/>
              <a:t>31</a:t>
            </a:r>
            <a:r>
              <a:rPr lang="zh-TW" altLang="en-US" sz="3500" dirty="0"/>
              <a:t>），在他那個時代，基督徒是會被丟進劇場內「</a:t>
            </a:r>
            <a:r>
              <a:rPr lang="zh-TW" altLang="en-US" sz="3500" b="1" dirty="0">
                <a:solidFill>
                  <a:srgbClr val="FF0000"/>
                </a:solidFill>
              </a:rPr>
              <a:t>在以弗所同野獸戰鬥！</a:t>
            </a:r>
            <a:r>
              <a:rPr lang="zh-TW" altLang="en-US" sz="3500" dirty="0"/>
              <a:t>」（</a:t>
            </a:r>
            <a:r>
              <a:rPr lang="en-US" altLang="zh-TW" sz="3500" dirty="0"/>
              <a:t>15</a:t>
            </a:r>
            <a:r>
              <a:rPr lang="zh-TW" altLang="en-US" sz="3500" dirty="0"/>
              <a:t>：</a:t>
            </a:r>
            <a:r>
              <a:rPr lang="en-US" altLang="zh-TW" sz="3500" dirty="0"/>
              <a:t>32</a:t>
            </a:r>
            <a:r>
              <a:rPr lang="zh-TW" altLang="en-US" sz="3500" dirty="0"/>
              <a:t>）信福音和傳福音的代價是很高昂的，是要用生命去換取和堅持的。</a:t>
            </a:r>
            <a:r>
              <a:rPr lang="zh-TW" altLang="en-US" sz="3500" b="1" dirty="0">
                <a:solidFill>
                  <a:srgbClr val="FF0000"/>
                </a:solidFill>
              </a:rPr>
              <a:t>一個人成為基督徒，就是和生命在搏鬥，而且輸掉的機會很高，常會在痛苦的深淵中失喪生命！</a:t>
            </a:r>
          </a:p>
        </p:txBody>
      </p:sp>
      <p:sp>
        <p:nvSpPr>
          <p:cNvPr id="4" name="矩形 3"/>
          <p:cNvSpPr/>
          <p:nvPr/>
        </p:nvSpPr>
        <p:spPr>
          <a:xfrm>
            <a:off x="395536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■以前的信仰代價很高！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然而，在艱難中，保羅提醒我們不僅有今生的生命而已，還有永生等待我們。因此，我們必須在信仰中培養堅毅的性格，要常常竭力多作主工，即使像保羅說的這個信仰是要天天冒死，</a:t>
            </a:r>
            <a:r>
              <a:rPr lang="zh-TW" altLang="en-US" sz="3500" b="1" dirty="0">
                <a:solidFill>
                  <a:srgbClr val="FF0000"/>
                </a:solidFill>
              </a:rPr>
              <a:t>但是，最終保羅告訴我們，你在主裡為主辛苦，不要害怕，因為至終，上帝會紀念你，你的所有艱苦服事，絕非徒然，上帝會在暗中紀念你付出的一切！</a:t>
            </a:r>
            <a:r>
              <a:rPr lang="en-US" altLang="zh-TW" sz="3500" b="1" dirty="0">
                <a:solidFill>
                  <a:srgbClr val="FF0000"/>
                </a:solidFill>
              </a:rPr>
              <a:t> 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■你的艱苦服事上帝會紀念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500" b="1" dirty="0">
                <a:solidFill>
                  <a:srgbClr val="FF0000"/>
                </a:solidFill>
              </a:rPr>
              <a:t>這是一段多麼激勵人的話？而且這個話也是出自艱難服事，甚至出死入生的保羅的口，這是保羅親身的體驗，也是他的見證，他自己就是這個話的最好明證！</a:t>
            </a:r>
            <a:r>
              <a:rPr lang="en-US" altLang="zh-TW" sz="4500" b="1" dirty="0">
                <a:solidFill>
                  <a:srgbClr val="FF0000"/>
                </a:solidFill>
              </a:rPr>
              <a:t> </a:t>
            </a:r>
            <a:endParaRPr lang="zh-TW" altLang="en-US" sz="45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404664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■保羅就是上帝紀念服事他的人最好明證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/>
              <a:t>《</a:t>
            </a:r>
            <a:r>
              <a:rPr lang="zh-TW" altLang="en-US" sz="3500" dirty="0"/>
              <a:t>大秦帝國</a:t>
            </a:r>
            <a:r>
              <a:rPr lang="en-US" altLang="zh-TW" sz="3500" dirty="0"/>
              <a:t>》</a:t>
            </a:r>
            <a:r>
              <a:rPr lang="zh-TW" altLang="en-US" sz="3500" dirty="0"/>
              <a:t>裡的商鞅曾說過一句話：「</a:t>
            </a:r>
            <a:r>
              <a:rPr lang="zh-TW" altLang="en-US" sz="3500" b="1" dirty="0">
                <a:solidFill>
                  <a:srgbClr val="FF0000"/>
                </a:solidFill>
              </a:rPr>
              <a:t>世俗名利，山川不移，誰能逾越？！</a:t>
            </a:r>
            <a:r>
              <a:rPr lang="zh-TW" altLang="en-US" sz="3500" dirty="0"/>
              <a:t>」，</a:t>
            </a:r>
            <a:r>
              <a:rPr lang="en-US" altLang="zh-TW" sz="3500" dirty="0"/>
              <a:t>《</a:t>
            </a:r>
            <a:r>
              <a:rPr lang="zh-TW" altLang="en-US" sz="3500" dirty="0"/>
              <a:t>錢王</a:t>
            </a:r>
            <a:r>
              <a:rPr lang="en-US" altLang="zh-TW" sz="3500" dirty="0"/>
              <a:t>》</a:t>
            </a:r>
            <a:r>
              <a:rPr lang="zh-TW" altLang="en-US" sz="3500" dirty="0"/>
              <a:t>裡的王熾說道：「</a:t>
            </a:r>
            <a:r>
              <a:rPr lang="zh-TW" altLang="en-US" sz="3500" b="1" dirty="0">
                <a:solidFill>
                  <a:srgbClr val="FF0000"/>
                </a:solidFill>
              </a:rPr>
              <a:t>商道商道，銀子撐腰，官府開道！</a:t>
            </a:r>
            <a:r>
              <a:rPr lang="zh-TW" altLang="en-US" sz="3500" dirty="0"/>
              <a:t>」錢財名利太迷人了，誰不拜倒在錢財名利前？誰能逾越？</a:t>
            </a:r>
            <a:r>
              <a:rPr lang="zh-TW" altLang="en-US" sz="3500" b="1" dirty="0">
                <a:solidFill>
                  <a:srgbClr val="FF0000"/>
                </a:solidFill>
              </a:rPr>
              <a:t>然而，信主後，有人卻要被鋸斷身體，有人被丟入獸欄中，卻面不改色，這是怎樣的信仰？</a:t>
            </a:r>
            <a:r>
              <a:rPr lang="zh-TW" altLang="en-US" sz="3500" dirty="0"/>
              <a:t>比之過往的信仰處境，我們太幸福了，這些信仰典範帶給我們怎樣的啟示和反省？</a:t>
            </a:r>
            <a:r>
              <a:rPr lang="en-US" altLang="zh-TW" sz="3500" dirty="0"/>
              <a:t> </a:t>
            </a:r>
            <a:endParaRPr lang="zh-TW" altLang="en-US" sz="3500" dirty="0"/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■世俗名利，山川不移，誰能逾越？！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268760"/>
            <a:ext cx="85689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保羅說「</a:t>
            </a:r>
            <a:r>
              <a:rPr lang="zh-TW" altLang="en-US" sz="3500" b="1" dirty="0">
                <a:solidFill>
                  <a:srgbClr val="FF0000"/>
                </a:solidFill>
              </a:rPr>
              <a:t>這必朽壞的總要變成不朽壞的，這必死的總要變成不死的。</a:t>
            </a:r>
            <a:r>
              <a:rPr lang="zh-TW" altLang="en-US" sz="3500" dirty="0"/>
              <a:t>」（</a:t>
            </a:r>
            <a:r>
              <a:rPr lang="en-US" altLang="zh-TW" sz="3500" dirty="0"/>
              <a:t>15</a:t>
            </a:r>
            <a:r>
              <a:rPr lang="zh-TW" altLang="en-US" sz="3500" dirty="0"/>
              <a:t>：</a:t>
            </a:r>
            <a:r>
              <a:rPr lang="en-US" altLang="zh-TW" sz="3500" dirty="0"/>
              <a:t>53</a:t>
            </a:r>
            <a:r>
              <a:rPr lang="zh-TW" altLang="en-US" sz="3500" dirty="0"/>
              <a:t>）我們服事主，也會碰到各種的艱難，甚至有時還會</a:t>
            </a:r>
            <a:r>
              <a:rPr lang="zh-TW" altLang="en-US" sz="3500" b="1" dirty="0">
                <a:solidFill>
                  <a:srgbClr val="FF0000"/>
                </a:solidFill>
              </a:rPr>
              <a:t>因行善受苦</a:t>
            </a:r>
            <a:r>
              <a:rPr lang="zh-TW" altLang="en-US" sz="3500" dirty="0"/>
              <a:t>，但這裡保羅告訴我們，不要氣餒，要堅固，</a:t>
            </a:r>
            <a:r>
              <a:rPr lang="zh-TW" altLang="en-US" sz="3500" b="1" dirty="0">
                <a:solidFill>
                  <a:srgbClr val="FF0000"/>
                </a:solidFill>
              </a:rPr>
              <a:t>因為上帝在你辛勞的服事中會紀念你，你的辛苦絕不會徒然的。當人忘記我們的時候，記得：「</a:t>
            </a:r>
            <a:r>
              <a:rPr lang="zh-TW" altLang="en-US" sz="3600" b="1" dirty="0">
                <a:solidFill>
                  <a:srgbClr val="FF0000"/>
                </a:solidFill>
              </a:rPr>
              <a:t>你們的勞苦在主裡面不是徒然的</a:t>
            </a:r>
            <a:r>
              <a:rPr lang="zh-TW" altLang="en-US" sz="3600" dirty="0"/>
              <a:t>！</a:t>
            </a:r>
            <a:r>
              <a:rPr lang="zh-TW" altLang="en-US" sz="3500" b="1" dirty="0">
                <a:solidFill>
                  <a:srgbClr val="FF0000"/>
                </a:solidFill>
              </a:rPr>
              <a:t>」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</a:t>
            </a:r>
            <a:r>
              <a:rPr lang="zh-TW" altLang="en-US" sz="3200" b="1" dirty="0">
                <a:solidFill>
                  <a:srgbClr val="0000FF"/>
                </a:solidFill>
              </a:rPr>
              <a:t>你們的勞苦在主裡面不是徒然的！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949280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林前</a:t>
            </a:r>
            <a:r>
              <a:rPr lang="zh-TW" altLang="en-US" sz="3200" dirty="0"/>
              <a:t> 十五章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144016" y="188640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58. </a:t>
            </a:r>
            <a:r>
              <a:rPr lang="zh-TW" altLang="en-US" sz="4500" dirty="0"/>
              <a:t>所以，我親愛的弟兄們，</a:t>
            </a:r>
            <a:r>
              <a:rPr lang="zh-TW" altLang="en-US" sz="4500" b="1" dirty="0">
                <a:solidFill>
                  <a:srgbClr val="FF0000"/>
                </a:solidFill>
              </a:rPr>
              <a:t>你們務要堅固，不可搖動，常常竭力多作主工</a:t>
            </a:r>
            <a:r>
              <a:rPr lang="zh-TW" altLang="en-US" sz="4500" dirty="0"/>
              <a:t>；因為知道，</a:t>
            </a:r>
            <a:r>
              <a:rPr lang="zh-TW" altLang="en-US" sz="4500" b="1" dirty="0">
                <a:solidFill>
                  <a:srgbClr val="FF0000"/>
                </a:solidFill>
              </a:rPr>
              <a:t>你們的勞苦在主裡面不是徒然的</a:t>
            </a:r>
            <a:r>
              <a:rPr lang="zh-TW" altLang="en-US" sz="4500" dirty="0"/>
              <a:t>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1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、務要堅固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2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、常常竭力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、在主裡面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、絕非徒然</a:t>
            </a:r>
          </a:p>
        </p:txBody>
      </p:sp>
    </p:spTree>
    <p:extLst>
      <p:ext uri="{BB962C8B-B14F-4D97-AF65-F5344CB8AC3E}">
        <p14:creationId xmlns:p14="http://schemas.microsoft.com/office/powerpoint/2010/main" val="198059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2708920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solidFill>
                  <a:srgbClr val="FF0000"/>
                </a:solidFill>
                <a:latin typeface="+mj-ea"/>
              </a:rPr>
              <a:t>1</a:t>
            </a:r>
            <a:r>
              <a:rPr lang="zh-TW" altLang="en-US" sz="6000" b="1" dirty="0">
                <a:solidFill>
                  <a:srgbClr val="FF0000"/>
                </a:solidFill>
                <a:latin typeface="+mj-ea"/>
              </a:rPr>
              <a:t>、務要堅固</a:t>
            </a:r>
            <a:endParaRPr lang="en-US" altLang="zh-TW" sz="6000" b="1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80591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F60C-845E-4B2E-A03F-7A82610A4CE0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467544" y="2348880"/>
            <a:ext cx="81359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4500" dirty="0"/>
              <a:t>1</a:t>
            </a:r>
            <a:r>
              <a:rPr lang="zh-TW" altLang="en-US" sz="4500" dirty="0"/>
              <a:t>、服事很挫折時，會不會有放棄的念頭？你怎麼堅持下去？</a:t>
            </a:r>
            <a:endParaRPr lang="en-US" altLang="zh-TW" sz="4500" dirty="0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539552" y="764704"/>
            <a:ext cx="4608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</a:rPr>
              <a:t>問題討論：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949280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林前</a:t>
            </a:r>
            <a:r>
              <a:rPr lang="zh-TW" altLang="en-US" sz="3200" dirty="0"/>
              <a:t> 十五章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144016" y="188640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58. </a:t>
            </a:r>
            <a:r>
              <a:rPr lang="zh-TW" altLang="en-US" sz="4500" dirty="0"/>
              <a:t>所以，我親愛的弟兄們，</a:t>
            </a:r>
            <a:r>
              <a:rPr lang="zh-TW" altLang="en-US" sz="4500" b="1" dirty="0">
                <a:solidFill>
                  <a:srgbClr val="FF0000"/>
                </a:solidFill>
              </a:rPr>
              <a:t>你們務要堅固，不可搖動</a:t>
            </a:r>
            <a:r>
              <a:rPr lang="zh-TW" altLang="en-US" sz="4500" dirty="0"/>
              <a:t>，常常竭力多作主工；因為知道，你們的勞苦在主裡面不是徒然的。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179512" y="98072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500" dirty="0"/>
              <a:t>保羅說，他傳福音是：「</a:t>
            </a:r>
            <a:r>
              <a:rPr lang="zh-TW" altLang="en-US" sz="4500" b="1" dirty="0">
                <a:solidFill>
                  <a:srgbClr val="FF0000"/>
                </a:solidFill>
              </a:rPr>
              <a:t>我是天天冒死</a:t>
            </a:r>
            <a:r>
              <a:rPr lang="zh-TW" altLang="en-US" sz="4500" dirty="0"/>
              <a:t>。」（</a:t>
            </a:r>
            <a:r>
              <a:rPr lang="en-US" altLang="zh-TW" sz="4500" dirty="0"/>
              <a:t>15</a:t>
            </a:r>
            <a:r>
              <a:rPr lang="zh-TW" altLang="en-US" sz="4500" dirty="0"/>
              <a:t>：</a:t>
            </a:r>
            <a:r>
              <a:rPr lang="en-US" altLang="zh-TW" sz="4500" dirty="0"/>
              <a:t>31</a:t>
            </a:r>
            <a:r>
              <a:rPr lang="zh-TW" altLang="en-US" sz="4500" dirty="0"/>
              <a:t>），在他那個時代，基督徒是異教徒、是異端，是要被抓、被打甚至還要「</a:t>
            </a:r>
            <a:r>
              <a:rPr lang="zh-TW" altLang="en-US" sz="4500" b="1" dirty="0">
                <a:solidFill>
                  <a:srgbClr val="FF0000"/>
                </a:solidFill>
              </a:rPr>
              <a:t>在以弗所同野獸戰鬥！</a:t>
            </a:r>
            <a:r>
              <a:rPr lang="zh-TW" altLang="en-US" sz="4500" dirty="0"/>
              <a:t>」（</a:t>
            </a:r>
            <a:r>
              <a:rPr lang="en-US" altLang="zh-TW" sz="4500" dirty="0"/>
              <a:t>15</a:t>
            </a:r>
            <a:r>
              <a:rPr lang="zh-TW" altLang="en-US" sz="4500" dirty="0"/>
              <a:t>：</a:t>
            </a:r>
            <a:r>
              <a:rPr lang="en-US" altLang="zh-TW" sz="4500" dirty="0"/>
              <a:t>32</a:t>
            </a:r>
            <a:r>
              <a:rPr lang="zh-TW" altLang="en-US" sz="4500" dirty="0"/>
              <a:t>）信福音和傳福音的代價是很高昂的，是要用生命去換取和堅持的。</a:t>
            </a:r>
          </a:p>
        </p:txBody>
      </p:sp>
      <p:sp>
        <p:nvSpPr>
          <p:cNvPr id="4" name="矩形 3"/>
          <p:cNvSpPr/>
          <p:nvPr/>
        </p:nvSpPr>
        <p:spPr>
          <a:xfrm>
            <a:off x="395536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■保羅天天冒死！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251520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/>
              <a:t>31.</a:t>
            </a:r>
            <a:r>
              <a:rPr lang="zh-TW" altLang="en-US" sz="4500" dirty="0"/>
              <a:t>弟兄們，我在我主基督耶穌裡，指著你們所誇的口極力的說，</a:t>
            </a:r>
            <a:r>
              <a:rPr lang="zh-TW" altLang="en-US" sz="4500" b="1" dirty="0">
                <a:solidFill>
                  <a:srgbClr val="FF0000"/>
                </a:solidFill>
              </a:rPr>
              <a:t>我是天天冒死</a:t>
            </a:r>
            <a:r>
              <a:rPr lang="zh-TW" altLang="en-US" sz="4500" dirty="0"/>
              <a:t>。</a:t>
            </a:r>
            <a:endParaRPr lang="en-US" altLang="zh-TW" sz="4500" dirty="0"/>
          </a:p>
          <a:p>
            <a:endParaRPr lang="zh-TW" altLang="en-US" sz="4500" dirty="0"/>
          </a:p>
          <a:p>
            <a:r>
              <a:rPr lang="en-US" altLang="zh-TW" sz="4500" dirty="0"/>
              <a:t>32. </a:t>
            </a:r>
            <a:r>
              <a:rPr lang="zh-TW" altLang="en-US" sz="4500" dirty="0"/>
              <a:t>我若當日像尋常人，</a:t>
            </a:r>
            <a:r>
              <a:rPr lang="zh-TW" altLang="en-US" sz="4500" b="1" dirty="0">
                <a:solidFill>
                  <a:srgbClr val="FF0000"/>
                </a:solidFill>
              </a:rPr>
              <a:t>在以弗所同野獸戰鬥，那於我有什麼益處呢</a:t>
            </a:r>
            <a:r>
              <a:rPr lang="en-US" altLang="zh-TW" sz="4500" b="1" dirty="0">
                <a:solidFill>
                  <a:srgbClr val="FF0000"/>
                </a:solidFill>
              </a:rPr>
              <a:t>﹖</a:t>
            </a:r>
            <a:r>
              <a:rPr lang="zh-TW" altLang="en-US" sz="4500" b="1" dirty="0">
                <a:solidFill>
                  <a:srgbClr val="FF0000"/>
                </a:solidFill>
              </a:rPr>
              <a:t>若死人不復活，我們就吃吃喝喝吧！因為明天要死了。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251520" y="980728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這裡，</a:t>
            </a:r>
            <a:r>
              <a:rPr lang="zh-TW" altLang="en-US" sz="3500" b="1" dirty="0">
                <a:solidFill>
                  <a:srgbClr val="FF0000"/>
                </a:solidFill>
              </a:rPr>
              <a:t>保羅當然是譬喻</a:t>
            </a:r>
            <a:r>
              <a:rPr lang="zh-TW" altLang="en-US" sz="3500" dirty="0"/>
              <a:t>，並非他真的被丟進獸欄中與獸困鬥。以前，一些被視為異教徒的人，是會在以弗所被丟進劇場的獸欄中同野獸戰鬥，而羅馬皇帝也是極力迫害基督徒。但因為</a:t>
            </a:r>
            <a:r>
              <a:rPr lang="zh-TW" altLang="en-US" sz="3500" b="1" dirty="0">
                <a:solidFill>
                  <a:srgbClr val="FF0000"/>
                </a:solidFill>
              </a:rPr>
              <a:t>保羅是羅馬籍的公民</a:t>
            </a:r>
            <a:r>
              <a:rPr lang="zh-TW" altLang="en-US" sz="3500" dirty="0"/>
              <a:t>（徒廿二</a:t>
            </a:r>
            <a:r>
              <a:rPr lang="en-US" altLang="zh-TW" sz="3500" dirty="0"/>
              <a:t>25-29</a:t>
            </a:r>
            <a:r>
              <a:rPr lang="zh-TW" altLang="en-US" sz="3500" dirty="0"/>
              <a:t>），不能被扔在劇場內的獸欄中。這裡，</a:t>
            </a:r>
            <a:r>
              <a:rPr lang="zh-TW" altLang="en-US" sz="3500" b="1" dirty="0">
                <a:solidFill>
                  <a:srgbClr val="FF0000"/>
                </a:solidFill>
              </a:rPr>
              <a:t>保羅指仇敵帶來逼迫，就如同吼叫的獅子猛烈的一般（彼前五</a:t>
            </a:r>
            <a:r>
              <a:rPr lang="en-US" altLang="zh-TW" sz="3500" b="1" dirty="0">
                <a:solidFill>
                  <a:srgbClr val="FF0000"/>
                </a:solidFill>
              </a:rPr>
              <a:t>8</a:t>
            </a:r>
            <a:r>
              <a:rPr lang="zh-TW" altLang="en-US" sz="3500" b="1" dirty="0">
                <a:solidFill>
                  <a:srgbClr val="FF0000"/>
                </a:solidFill>
              </a:rPr>
              <a:t>）！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■信仰的苦難如同野獸一般逼迫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12474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雖然保羅不會被丟進劇場中的獸欄和野獸鬥，但是，很多基督徒卻被視為異教徒，被羅馬皇帝迫害，被丟進獸欄中與野獸鬥，至死方休，死況慘烈。</a:t>
            </a:r>
            <a:r>
              <a:rPr lang="zh-TW" altLang="en-US" sz="3500" b="1" dirty="0">
                <a:solidFill>
                  <a:srgbClr val="FF0000"/>
                </a:solidFill>
              </a:rPr>
              <a:t>成為基督徒絕非吃飯睡覺那樣的平靜安穩，而是隨時要受到苦難的折磨</a:t>
            </a:r>
            <a:r>
              <a:rPr lang="zh-TW" altLang="en-US" sz="3500" dirty="0"/>
              <a:t>。甚至在羅馬教皇尼錄的時代</a:t>
            </a:r>
            <a:r>
              <a:rPr lang="en-US" altLang="zh-TW" sz="3500" dirty="0"/>
              <a:t> </a:t>
            </a:r>
            <a:r>
              <a:rPr lang="zh-TW" altLang="en-US" sz="3500" dirty="0"/>
              <a:t>，還放火燒羅馬城，嫁禍基督徒，</a:t>
            </a:r>
            <a:r>
              <a:rPr lang="zh-TW" altLang="en-US" sz="3500" b="1" dirty="0">
                <a:solidFill>
                  <a:srgbClr val="FF0000"/>
                </a:solidFill>
              </a:rPr>
              <a:t>大肆追捕基督徒，甚至放在火堆中燒，相當悽慘。</a:t>
            </a:r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56895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0000FF"/>
                </a:solidFill>
              </a:rPr>
              <a:t>■成為基督徒也被火燒</a:t>
            </a:r>
            <a:r>
              <a:rPr lang="en-US" altLang="zh-TW" sz="3500" b="1" dirty="0">
                <a:solidFill>
                  <a:srgbClr val="0000FF"/>
                </a:solidFill>
              </a:rPr>
              <a:t> </a:t>
            </a:r>
            <a:endParaRPr lang="zh-TW" altLang="en-US" sz="3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41145</TotalTime>
  <Words>3033</Words>
  <Application>Microsoft Office PowerPoint</Application>
  <PresentationFormat>如螢幕大小 (4:3)</PresentationFormat>
  <Paragraphs>128</Paragraphs>
  <Slides>40</Slides>
  <Notes>40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8" baseType="lpstr">
      <vt:lpstr>微軟正黑體</vt:lpstr>
      <vt:lpstr>標楷體</vt:lpstr>
      <vt:lpstr>Arial</vt:lpstr>
      <vt:lpstr>Lucida Sans Unicode</vt:lpstr>
      <vt:lpstr>Verdana</vt:lpstr>
      <vt:lpstr>Wingdings 2</vt:lpstr>
      <vt:lpstr>Wingdings 3</vt:lpstr>
      <vt:lpstr>匯合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相瑋 陳</cp:lastModifiedBy>
  <cp:revision>6348</cp:revision>
  <dcterms:created xsi:type="dcterms:W3CDTF">2013-11-09T23:51:36Z</dcterms:created>
  <dcterms:modified xsi:type="dcterms:W3CDTF">2018-05-20T06:47:24Z</dcterms:modified>
</cp:coreProperties>
</file>