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67" r:id="rId6"/>
    <p:sldId id="259" r:id="rId7"/>
    <p:sldId id="260" r:id="rId8"/>
    <p:sldId id="261" r:id="rId9"/>
    <p:sldId id="265" r:id="rId10"/>
    <p:sldId id="266" r:id="rId11"/>
    <p:sldId id="263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4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圓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E85F-AF21-4174-A93C-4D0C5C6BBCDC}" type="datetimeFigureOut">
              <a:rPr lang="zh-TW" altLang="en-US" smtClean="0"/>
              <a:t>2018/6/24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771FC04-6909-4262-BAC3-023A5B33D67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E85F-AF21-4174-A93C-4D0C5C6BBCDC}" type="datetimeFigureOut">
              <a:rPr lang="zh-TW" altLang="en-US" smtClean="0"/>
              <a:t>2018/6/24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1FC04-6909-4262-BAC3-023A5B33D67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E85F-AF21-4174-A93C-4D0C5C6BBCDC}" type="datetimeFigureOut">
              <a:rPr lang="zh-TW" altLang="en-US" smtClean="0"/>
              <a:t>2018/6/24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1FC04-6909-4262-BAC3-023A5B33D67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E85F-AF21-4174-A93C-4D0C5C6BBCDC}" type="datetimeFigureOut">
              <a:rPr lang="zh-TW" altLang="en-US" smtClean="0"/>
              <a:t>2018/6/24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1FC04-6909-4262-BAC3-023A5B33D67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圓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E85F-AF21-4174-A93C-4D0C5C6BBCDC}" type="datetimeFigureOut">
              <a:rPr lang="zh-TW" altLang="en-US" smtClean="0"/>
              <a:t>2018/6/24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771FC04-6909-4262-BAC3-023A5B33D67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E85F-AF21-4174-A93C-4D0C5C6BBCDC}" type="datetimeFigureOut">
              <a:rPr lang="zh-TW" altLang="en-US" smtClean="0"/>
              <a:t>2018/6/24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1FC04-6909-4262-BAC3-023A5B33D67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E85F-AF21-4174-A93C-4D0C5C6BBCDC}" type="datetimeFigureOut">
              <a:rPr lang="zh-TW" altLang="en-US" smtClean="0"/>
              <a:t>2018/6/24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1FC04-6909-4262-BAC3-023A5B33D67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E85F-AF21-4174-A93C-4D0C5C6BBCDC}" type="datetimeFigureOut">
              <a:rPr lang="zh-TW" altLang="en-US" smtClean="0"/>
              <a:t>2018/6/24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1FC04-6909-4262-BAC3-023A5B33D67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E85F-AF21-4174-A93C-4D0C5C6BBCDC}" type="datetimeFigureOut">
              <a:rPr lang="zh-TW" altLang="en-US" smtClean="0"/>
              <a:t>2018/6/24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1FC04-6909-4262-BAC3-023A5B33D67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圓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E85F-AF21-4174-A93C-4D0C5C6BBCDC}" type="datetimeFigureOut">
              <a:rPr lang="zh-TW" altLang="en-US" smtClean="0"/>
              <a:t>2018/6/24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1FC04-6909-4262-BAC3-023A5B33D67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E85F-AF21-4174-A93C-4D0C5C6BBCDC}" type="datetimeFigureOut">
              <a:rPr lang="zh-TW" altLang="en-US" smtClean="0"/>
              <a:t>2018/6/24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771FC04-6909-4262-BAC3-023A5B33D67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8EFE85F-AF21-4174-A93C-4D0C5C6BBCDC}" type="datetimeFigureOut">
              <a:rPr lang="zh-TW" altLang="en-US" smtClean="0"/>
              <a:t>2018/6/24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771FC04-6909-4262-BAC3-023A5B33D67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&#22238;&#25033;&#22857;&#29563;-&#25152;&#26377;&#20840;&#22857;&#29563;(&#35738;383).ppt" TargetMode="External"/><Relationship Id="rId2" Type="http://schemas.openxmlformats.org/officeDocument/2006/relationships/hyperlink" Target="&#22238;&#25033;&#22857;&#29563;&#65306;&#24863;&#35613;&#31070;-1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95400" y="4149080"/>
            <a:ext cx="6400800" cy="1512168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4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經文</a:t>
            </a:r>
            <a:r>
              <a:rPr lang="en-US" altLang="zh-TW" sz="4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創</a:t>
            </a:r>
            <a:r>
              <a:rPr lang="en-US" altLang="zh-TW" sz="4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38</a:t>
            </a:r>
            <a:r>
              <a:rPr lang="zh-TW" altLang="en-US" sz="4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章全</a:t>
            </a:r>
            <a:endParaRPr lang="en-US" altLang="zh-TW" sz="44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44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講員</a:t>
            </a:r>
            <a:r>
              <a:rPr lang="en-US" altLang="zh-TW" sz="4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袁閏耀牧師 </a:t>
            </a:r>
            <a:r>
              <a:rPr lang="en-US" altLang="zh-TW" sz="21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2018.06.24</a:t>
            </a: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zh-TW" altLang="en-US" sz="7200" b="1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原生家庭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>
            <a:noAutofit/>
          </a:bodyPr>
          <a:lstStyle/>
          <a:p>
            <a:r>
              <a:rPr lang="zh-TW" altLang="en-US" sz="3600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五</a:t>
            </a:r>
            <a:r>
              <a:rPr lang="en-US" altLang="zh-TW" sz="3600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.</a:t>
            </a:r>
            <a:r>
              <a:rPr lang="zh-TW" altLang="zh-TW" sz="3600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猶大的兩個兒子（</a:t>
            </a:r>
            <a:r>
              <a:rPr lang="en-US" altLang="zh-TW" sz="3600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27</a:t>
            </a:r>
            <a:r>
              <a:rPr lang="zh-TW" altLang="zh-TW" sz="3600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－</a:t>
            </a:r>
            <a:r>
              <a:rPr lang="en-US" altLang="zh-TW" sz="3600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30</a:t>
            </a:r>
            <a:r>
              <a:rPr lang="zh-TW" altLang="zh-TW" sz="3600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endParaRPr lang="zh-TW" altLang="zh-TW" sz="3600" b="1" kern="100" dirty="0">
              <a:solidFill>
                <a:srgbClr val="00206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0" y="666610"/>
            <a:ext cx="9144000" cy="63093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TW" sz="3600" b="1" dirty="0">
                <a:solidFill>
                  <a:srgbClr val="FF0000"/>
                </a:solidFill>
                <a:latin typeface="+mn-ea"/>
              </a:rPr>
              <a:t>38:27</a:t>
            </a:r>
            <a:r>
              <a:rPr lang="zh-TW" altLang="en-US" sz="3600" b="1" dirty="0">
                <a:solidFill>
                  <a:srgbClr val="0000FF"/>
                </a:solidFill>
                <a:latin typeface="+mn-ea"/>
              </a:rPr>
              <a:t>他瑪將要生產，不料她腹裡是一對雙生。</a:t>
            </a:r>
            <a:endParaRPr lang="en-US" altLang="zh-TW" sz="3600" b="1" dirty="0">
              <a:solidFill>
                <a:srgbClr val="0000FF"/>
              </a:solidFill>
              <a:latin typeface="+mn-ea"/>
            </a:endParaRPr>
          </a:p>
          <a:p>
            <a:pPr>
              <a:buNone/>
            </a:pPr>
            <a:r>
              <a:rPr lang="en-US" altLang="zh-TW" sz="3600" b="1" dirty="0">
                <a:solidFill>
                  <a:srgbClr val="FF0000"/>
                </a:solidFill>
                <a:latin typeface="+mn-ea"/>
              </a:rPr>
              <a:t>38:28</a:t>
            </a:r>
            <a:r>
              <a:rPr lang="zh-TW" altLang="en-US" sz="3600" b="1" dirty="0">
                <a:solidFill>
                  <a:srgbClr val="0000FF"/>
                </a:solidFill>
                <a:latin typeface="+mn-ea"/>
              </a:rPr>
              <a:t>到生產的時候，一個孩子伸出一隻手來；</a:t>
            </a:r>
            <a:endParaRPr lang="en-US" altLang="zh-TW" sz="3600" b="1" dirty="0">
              <a:solidFill>
                <a:srgbClr val="0000FF"/>
              </a:solidFill>
              <a:latin typeface="+mn-ea"/>
            </a:endParaRPr>
          </a:p>
          <a:p>
            <a:pPr>
              <a:buNone/>
            </a:pPr>
            <a:r>
              <a:rPr lang="zh-TW" altLang="en-US" sz="3600" b="1" dirty="0">
                <a:solidFill>
                  <a:srgbClr val="0000FF"/>
                </a:solidFill>
                <a:latin typeface="+mn-ea"/>
              </a:rPr>
              <a:t>收生婆拿紅線拴在他手上，說：「這是頭生的。」</a:t>
            </a:r>
            <a:endParaRPr lang="en-US" altLang="zh-TW" sz="3600" b="1">
              <a:solidFill>
                <a:srgbClr val="0000FF"/>
              </a:solidFill>
              <a:latin typeface="+mn-ea"/>
            </a:endParaRPr>
          </a:p>
          <a:p>
            <a:pPr>
              <a:buNone/>
            </a:pPr>
            <a:r>
              <a:rPr lang="en-US" altLang="zh-TW" sz="3600" b="1">
                <a:solidFill>
                  <a:srgbClr val="FF0000"/>
                </a:solidFill>
                <a:latin typeface="+mn-ea"/>
              </a:rPr>
              <a:t>38:29</a:t>
            </a:r>
            <a:r>
              <a:rPr lang="zh-TW" altLang="en-US" sz="3600" b="1" dirty="0">
                <a:solidFill>
                  <a:srgbClr val="0000FF"/>
                </a:solidFill>
                <a:latin typeface="+mn-ea"/>
              </a:rPr>
              <a:t>隨後這孩子把手收回去，他哥哥生出來了；收生婆說：你為甚麼搶著來呢？因此給他起名叫法勒斯。</a:t>
            </a:r>
            <a:endParaRPr lang="en-US" altLang="zh-TW" sz="3600" b="1" dirty="0">
              <a:solidFill>
                <a:srgbClr val="0000FF"/>
              </a:solidFill>
              <a:latin typeface="+mn-ea"/>
            </a:endParaRPr>
          </a:p>
          <a:p>
            <a:pPr>
              <a:buNone/>
            </a:pPr>
            <a:r>
              <a:rPr lang="en-US" altLang="zh-TW" sz="3600" b="1" dirty="0">
                <a:solidFill>
                  <a:srgbClr val="FF0000"/>
                </a:solidFill>
                <a:latin typeface="+mn-ea"/>
              </a:rPr>
              <a:t>38:30</a:t>
            </a:r>
            <a:r>
              <a:rPr lang="zh-TW" altLang="en-US" sz="3600" b="1" dirty="0">
                <a:solidFill>
                  <a:srgbClr val="0000FF"/>
                </a:solidFill>
                <a:latin typeface="+mn-ea"/>
              </a:rPr>
              <a:t>後來，他兄弟那手上有紅線的也生出來，就給他起名叫謝拉。</a:t>
            </a:r>
          </a:p>
        </p:txBody>
      </p:sp>
    </p:spTree>
    <p:extLst>
      <p:ext uri="{BB962C8B-B14F-4D97-AF65-F5344CB8AC3E}">
        <p14:creationId xmlns:p14="http://schemas.microsoft.com/office/powerpoint/2010/main" val="1053378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>
            <a:normAutofit fontScale="90000"/>
          </a:bodyPr>
          <a:lstStyle/>
          <a:p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思想問題</a:t>
            </a:r>
            <a:r>
              <a:rPr lang="en-US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endParaRPr lang="zh-TW" altLang="en-US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0" y="548680"/>
            <a:ext cx="9144000" cy="63093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3600" b="1" dirty="0">
                <a:solidFill>
                  <a:srgbClr val="0000FF"/>
                </a:solidFill>
                <a:latin typeface="+mn-ea"/>
              </a:rPr>
              <a:t>思考問題：</a:t>
            </a:r>
            <a:endParaRPr lang="en-US" altLang="zh-TW" sz="3600" b="1" dirty="0">
              <a:solidFill>
                <a:srgbClr val="0000FF"/>
              </a:solidFill>
              <a:latin typeface="+mn-ea"/>
            </a:endParaRPr>
          </a:p>
          <a:p>
            <a:pPr>
              <a:buNone/>
            </a:pPr>
            <a:r>
              <a:rPr lang="en-US" altLang="zh-TW" sz="3600" b="1" dirty="0">
                <a:solidFill>
                  <a:srgbClr val="0000FF"/>
                </a:solidFill>
                <a:latin typeface="+mn-ea"/>
              </a:rPr>
              <a:t>1.</a:t>
            </a:r>
            <a:r>
              <a:rPr lang="zh-TW" altLang="en-US" sz="3600" b="1" dirty="0">
                <a:solidFill>
                  <a:srgbClr val="0000FF"/>
                </a:solidFill>
                <a:latin typeface="+mn-ea"/>
              </a:rPr>
              <a:t> 猶大娶妻是在約瑟被賣之後嗎？</a:t>
            </a:r>
            <a:endParaRPr lang="en-US" altLang="zh-TW" sz="3600" b="1" dirty="0">
              <a:solidFill>
                <a:srgbClr val="0000FF"/>
              </a:solidFill>
              <a:latin typeface="+mn-ea"/>
            </a:endParaRPr>
          </a:p>
          <a:p>
            <a:pPr>
              <a:buNone/>
            </a:pPr>
            <a:r>
              <a:rPr lang="en-US" altLang="zh-TW" sz="3600" b="1" dirty="0">
                <a:solidFill>
                  <a:srgbClr val="0000FF"/>
                </a:solidFill>
                <a:latin typeface="+mn-ea"/>
              </a:rPr>
              <a:t>2.</a:t>
            </a:r>
            <a:r>
              <a:rPr lang="zh-TW" altLang="en-US" sz="3600" b="1" dirty="0">
                <a:solidFill>
                  <a:srgbClr val="0000FF"/>
                </a:solidFill>
                <a:latin typeface="+mn-ea"/>
              </a:rPr>
              <a:t> 珥是為什麼而死？為什麼俄南要娶他瑪？</a:t>
            </a:r>
            <a:endParaRPr lang="en-US" altLang="zh-TW" sz="3600" b="1" dirty="0">
              <a:solidFill>
                <a:srgbClr val="0000FF"/>
              </a:solidFill>
              <a:latin typeface="+mn-ea"/>
            </a:endParaRPr>
          </a:p>
          <a:p>
            <a:pPr>
              <a:buNone/>
            </a:pPr>
            <a:r>
              <a:rPr lang="en-US" altLang="zh-TW" sz="3600" b="1" dirty="0">
                <a:solidFill>
                  <a:srgbClr val="0000FF"/>
                </a:solidFill>
                <a:latin typeface="+mn-ea"/>
              </a:rPr>
              <a:t>3.</a:t>
            </a:r>
            <a:r>
              <a:rPr lang="zh-TW" altLang="en-US" sz="3600" b="1" dirty="0">
                <a:solidFill>
                  <a:srgbClr val="0000FF"/>
                </a:solidFill>
                <a:latin typeface="+mn-ea"/>
              </a:rPr>
              <a:t> 為什麼他瑪要引誘猶大呢？</a:t>
            </a:r>
          </a:p>
          <a:p>
            <a:pPr>
              <a:buNone/>
            </a:pPr>
            <a:r>
              <a:rPr lang="en-US" altLang="zh-TW" sz="3600" b="1" dirty="0">
                <a:solidFill>
                  <a:srgbClr val="0000FF"/>
                </a:solidFill>
                <a:latin typeface="+mn-ea"/>
              </a:rPr>
              <a:t>4.</a:t>
            </a:r>
            <a:r>
              <a:rPr lang="zh-TW" altLang="en-US" sz="3600" b="1" dirty="0">
                <a:solidFill>
                  <a:srgbClr val="0000FF"/>
                </a:solidFill>
                <a:latin typeface="+mn-ea"/>
              </a:rPr>
              <a:t> 為什麼他瑪不要求猶大履行諾言呢？</a:t>
            </a:r>
            <a:endParaRPr lang="en-US" altLang="zh-TW" sz="3600" b="1" dirty="0">
              <a:solidFill>
                <a:srgbClr val="0000FF"/>
              </a:solidFill>
              <a:latin typeface="+mn-ea"/>
            </a:endParaRPr>
          </a:p>
          <a:p>
            <a:pPr>
              <a:buNone/>
            </a:pPr>
            <a:r>
              <a:rPr lang="en-US" altLang="zh-TW" sz="3600" b="1" dirty="0">
                <a:solidFill>
                  <a:srgbClr val="0000FF"/>
                </a:solidFill>
                <a:latin typeface="+mn-ea"/>
              </a:rPr>
              <a:t>5.</a:t>
            </a:r>
            <a:r>
              <a:rPr lang="zh-TW" altLang="en-US" sz="3600" b="1" dirty="0">
                <a:solidFill>
                  <a:srgbClr val="0000FF"/>
                </a:solidFill>
                <a:latin typeface="+mn-ea"/>
              </a:rPr>
              <a:t> 為什麼猶大承認他瑪比他有義？</a:t>
            </a:r>
            <a:endParaRPr lang="en-US" altLang="zh-TW" sz="3200" b="1" dirty="0">
              <a:solidFill>
                <a:srgbClr val="0000FF"/>
              </a:solidFill>
              <a:latin typeface="+mn-ea"/>
            </a:endParaRPr>
          </a:p>
          <a:p>
            <a:pPr>
              <a:buNone/>
            </a:pPr>
            <a:endParaRPr lang="en-US" altLang="zh-TW" sz="3200" b="1" dirty="0">
              <a:solidFill>
                <a:srgbClr val="0000FF"/>
              </a:solidFill>
              <a:latin typeface="+mn-ea"/>
            </a:endParaRPr>
          </a:p>
          <a:p>
            <a:pPr>
              <a:buNone/>
            </a:pPr>
            <a:endParaRPr lang="en-US" altLang="zh-TW" sz="3200" b="1" dirty="0">
              <a:solidFill>
                <a:srgbClr val="0000FF"/>
              </a:solidFill>
              <a:latin typeface="+mn-ea"/>
            </a:endParaRPr>
          </a:p>
          <a:p>
            <a:pPr>
              <a:buNone/>
            </a:pPr>
            <a:endParaRPr lang="en-US" altLang="zh-TW" sz="3200" b="1" dirty="0">
              <a:solidFill>
                <a:srgbClr val="0000FF"/>
              </a:solidFill>
              <a:latin typeface="+mn-ea"/>
            </a:endParaRPr>
          </a:p>
          <a:p>
            <a:pPr>
              <a:buNone/>
            </a:pPr>
            <a:r>
              <a:rPr lang="zh-TW" altLang="en-US" sz="2000" b="1" dirty="0">
                <a:solidFill>
                  <a:srgbClr val="0000FF"/>
                </a:solidFill>
                <a:latin typeface="+mn-ea"/>
                <a:hlinkClick r:id="rId2" action="ppaction://hlinkpres?slideindex=1&amp;slidetitle="/>
              </a:rPr>
              <a:t>回應奉獻：感謝神</a:t>
            </a:r>
            <a:r>
              <a:rPr lang="en-US" altLang="zh-TW" sz="2000" b="1" dirty="0">
                <a:solidFill>
                  <a:srgbClr val="0000FF"/>
                </a:solidFill>
                <a:latin typeface="+mn-ea"/>
                <a:hlinkClick r:id="rId2" action="ppaction://hlinkpres?slideindex=1&amp;slidetitle="/>
              </a:rPr>
              <a:t>-1.pptx</a:t>
            </a:r>
            <a:r>
              <a:rPr lang="zh-TW" altLang="en-US" sz="2000" b="1" dirty="0">
                <a:solidFill>
                  <a:srgbClr val="0000FF"/>
                </a:solidFill>
                <a:latin typeface="+mn-ea"/>
              </a:rPr>
              <a:t>        </a:t>
            </a:r>
            <a:r>
              <a:rPr lang="zh-TW" altLang="en-US" sz="2000" b="1" dirty="0">
                <a:solidFill>
                  <a:srgbClr val="0000FF"/>
                </a:solidFill>
                <a:latin typeface="+mn-ea"/>
                <a:hlinkClick r:id="rId3" action="ppaction://hlinkpres?slideindex=1&amp;slidetitle="/>
              </a:rPr>
              <a:t>回應奉獻</a:t>
            </a:r>
            <a:r>
              <a:rPr lang="en-US" altLang="zh-TW" sz="2000" b="1" dirty="0">
                <a:solidFill>
                  <a:srgbClr val="0000FF"/>
                </a:solidFill>
                <a:latin typeface="+mn-ea"/>
                <a:hlinkClick r:id="rId3" action="ppaction://hlinkpres?slideindex=1&amp;slidetitle="/>
              </a:rPr>
              <a:t>-</a:t>
            </a:r>
            <a:r>
              <a:rPr lang="zh-TW" altLang="en-US" sz="2000" b="1" dirty="0">
                <a:solidFill>
                  <a:srgbClr val="0000FF"/>
                </a:solidFill>
                <a:latin typeface="+mn-ea"/>
                <a:hlinkClick r:id="rId3" action="ppaction://hlinkpres?slideindex=1&amp;slidetitle="/>
              </a:rPr>
              <a:t>所有全奉獻</a:t>
            </a:r>
            <a:r>
              <a:rPr lang="en-US" altLang="zh-TW" sz="2000" b="1" dirty="0">
                <a:solidFill>
                  <a:srgbClr val="0000FF"/>
                </a:solidFill>
                <a:latin typeface="+mn-ea"/>
                <a:hlinkClick r:id="rId3" action="ppaction://hlinkpres?slideindex=1&amp;slidetitle="/>
              </a:rPr>
              <a:t>(</a:t>
            </a:r>
            <a:r>
              <a:rPr lang="zh-TW" altLang="en-US" sz="2000" b="1" dirty="0">
                <a:solidFill>
                  <a:srgbClr val="0000FF"/>
                </a:solidFill>
                <a:latin typeface="+mn-ea"/>
                <a:hlinkClick r:id="rId3" action="ppaction://hlinkpres?slideindex=1&amp;slidetitle="/>
              </a:rPr>
              <a:t>讚</a:t>
            </a:r>
            <a:r>
              <a:rPr lang="en-US" altLang="zh-TW" sz="2000" b="1" dirty="0">
                <a:solidFill>
                  <a:srgbClr val="0000FF"/>
                </a:solidFill>
                <a:latin typeface="+mn-ea"/>
                <a:hlinkClick r:id="rId3" action="ppaction://hlinkpres?slideindex=1&amp;slidetitle="/>
              </a:rPr>
              <a:t>383).ppt</a:t>
            </a:r>
            <a:endParaRPr lang="zh-TW" altLang="en-US" sz="2000" b="1" dirty="0">
              <a:solidFill>
                <a:srgbClr val="0000FF"/>
              </a:solidFill>
              <a:latin typeface="+mn-ea"/>
            </a:endParaRPr>
          </a:p>
          <a:p>
            <a:pPr>
              <a:buNone/>
            </a:pPr>
            <a:endParaRPr lang="zh-TW" altLang="en-US" sz="3200" b="1" dirty="0">
              <a:solidFill>
                <a:srgbClr val="0000FF"/>
              </a:solidFill>
              <a:latin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rmAutofit fontScale="90000"/>
          </a:bodyPr>
          <a:lstStyle/>
          <a:p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大綱分段</a:t>
            </a:r>
            <a:r>
              <a:rPr lang="en-US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endParaRPr lang="zh-TW" altLang="en-US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32500" lnSpcReduction="20000"/>
          </a:bodyPr>
          <a:lstStyle/>
          <a:p>
            <a:pPr marL="0" lvl="0" indent="0">
              <a:spcAft>
                <a:spcPts val="0"/>
              </a:spcAft>
              <a:buNone/>
            </a:pPr>
            <a:r>
              <a:rPr lang="zh-TW" altLang="en-US" sz="9800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</a:t>
            </a:r>
            <a:r>
              <a:rPr lang="en-US" altLang="zh-TW" sz="9800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.</a:t>
            </a:r>
            <a:r>
              <a:rPr lang="zh-TW" altLang="zh-TW" sz="12300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猶大娶迦南女子為妻（</a:t>
            </a:r>
            <a:r>
              <a:rPr lang="en-US" altLang="zh-TW" sz="12300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zh-TW" sz="12300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－</a:t>
            </a:r>
            <a:r>
              <a:rPr lang="en-US" altLang="zh-TW" sz="12300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5</a:t>
            </a:r>
            <a:r>
              <a:rPr lang="zh-TW" altLang="zh-TW" sz="12300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endParaRPr lang="en-US" altLang="zh-TW" sz="12300" b="1" kern="100" dirty="0">
              <a:solidFill>
                <a:srgbClr val="002060"/>
              </a:solidFill>
              <a:latin typeface="Arial Black" panose="020B0A0402010202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>
              <a:spcAft>
                <a:spcPts val="0"/>
              </a:spcAft>
              <a:buNone/>
            </a:pPr>
            <a:endParaRPr lang="zh-TW" altLang="zh-TW" sz="12300" b="1" kern="100" dirty="0">
              <a:solidFill>
                <a:srgbClr val="00206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spcAft>
                <a:spcPts val="0"/>
              </a:spcAft>
              <a:buNone/>
            </a:pPr>
            <a:r>
              <a:rPr lang="zh-TW" altLang="en-US" sz="12300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二</a:t>
            </a:r>
            <a:r>
              <a:rPr lang="en-US" altLang="zh-TW" sz="12300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.</a:t>
            </a:r>
            <a:r>
              <a:rPr lang="zh-TW" altLang="zh-TW" sz="12300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猶大的兒子娶他瑪（</a:t>
            </a:r>
            <a:r>
              <a:rPr lang="en-US" altLang="zh-TW" sz="12300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6</a:t>
            </a:r>
            <a:r>
              <a:rPr lang="zh-TW" altLang="zh-TW" sz="12300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－</a:t>
            </a:r>
            <a:r>
              <a:rPr lang="en-US" altLang="zh-TW" sz="12300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11</a:t>
            </a:r>
            <a:r>
              <a:rPr lang="zh-TW" altLang="zh-TW" sz="12300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endParaRPr lang="en-US" altLang="zh-TW" sz="12300" b="1" kern="100" dirty="0">
              <a:solidFill>
                <a:srgbClr val="002060"/>
              </a:solidFill>
              <a:latin typeface="Arial Black" panose="020B0A0402010202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>
              <a:spcAft>
                <a:spcPts val="0"/>
              </a:spcAft>
              <a:buNone/>
            </a:pPr>
            <a:endParaRPr lang="zh-TW" altLang="zh-TW" sz="12300" b="1" kern="100" dirty="0">
              <a:solidFill>
                <a:srgbClr val="00206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spcAft>
                <a:spcPts val="0"/>
              </a:spcAft>
              <a:buNone/>
            </a:pPr>
            <a:r>
              <a:rPr lang="zh-TW" altLang="en-US" sz="12300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三</a:t>
            </a:r>
            <a:r>
              <a:rPr lang="en-US" altLang="zh-TW" sz="12300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.</a:t>
            </a:r>
            <a:r>
              <a:rPr lang="zh-TW" altLang="zh-TW" sz="12300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猶大和他瑪同寢（</a:t>
            </a:r>
            <a:r>
              <a:rPr lang="en-US" altLang="zh-TW" sz="12300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12</a:t>
            </a:r>
            <a:r>
              <a:rPr lang="zh-TW" altLang="zh-TW" sz="12300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－</a:t>
            </a:r>
            <a:r>
              <a:rPr lang="en-US" altLang="zh-TW" sz="12300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23</a:t>
            </a:r>
            <a:r>
              <a:rPr lang="zh-TW" altLang="zh-TW" sz="12300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12300" b="1" kern="100" dirty="0">
                <a:solidFill>
                  <a:srgbClr val="002060"/>
                </a:solidFill>
                <a:latin typeface="Calibri" panose="020F0502020204030204" pitchFamily="34" charset="0"/>
                <a:ea typeface="Arial Black" panose="020B0A04020102020204" pitchFamily="34" charset="0"/>
                <a:cs typeface="Times New Roman" panose="02020603050405020304" pitchFamily="18" charset="0"/>
              </a:rPr>
              <a:t> </a:t>
            </a:r>
            <a:endParaRPr lang="en-US" altLang="zh-TW" sz="12300" b="1" kern="100" dirty="0">
              <a:solidFill>
                <a:srgbClr val="002060"/>
              </a:solidFill>
              <a:latin typeface="Calibri" panose="020F0502020204030204" pitchFamily="34" charset="0"/>
              <a:ea typeface="Arial Black" panose="020B0A04020102020204" pitchFamily="34" charset="0"/>
              <a:cs typeface="Times New Roman" panose="02020603050405020304" pitchFamily="18" charset="0"/>
            </a:endParaRPr>
          </a:p>
          <a:p>
            <a:pPr marL="0" lvl="0" indent="0">
              <a:spcAft>
                <a:spcPts val="0"/>
              </a:spcAft>
              <a:buNone/>
            </a:pPr>
            <a:endParaRPr lang="zh-TW" altLang="zh-TW" sz="12300" b="1" kern="100" dirty="0">
              <a:solidFill>
                <a:srgbClr val="00206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spcAft>
                <a:spcPts val="0"/>
              </a:spcAft>
              <a:buNone/>
            </a:pPr>
            <a:r>
              <a:rPr lang="zh-TW" altLang="en-US" sz="12300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四</a:t>
            </a:r>
            <a:r>
              <a:rPr lang="en-US" altLang="zh-TW" sz="12300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.</a:t>
            </a:r>
            <a:r>
              <a:rPr lang="zh-TW" altLang="zh-TW" sz="12300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猶大承認他瑪比他有義（</a:t>
            </a:r>
            <a:r>
              <a:rPr lang="en-US" altLang="zh-TW" sz="12300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24</a:t>
            </a:r>
            <a:r>
              <a:rPr lang="zh-TW" altLang="zh-TW" sz="12300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－</a:t>
            </a:r>
            <a:r>
              <a:rPr lang="en-US" altLang="zh-TW" sz="12300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26</a:t>
            </a:r>
            <a:r>
              <a:rPr lang="zh-TW" altLang="zh-TW" sz="12300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endParaRPr lang="en-US" altLang="zh-TW" sz="12300" b="1" kern="100" dirty="0">
              <a:solidFill>
                <a:srgbClr val="002060"/>
              </a:solidFill>
              <a:latin typeface="Arial Black" panose="020B0A0402010202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>
              <a:spcAft>
                <a:spcPts val="0"/>
              </a:spcAft>
              <a:buNone/>
            </a:pPr>
            <a:endParaRPr lang="zh-TW" altLang="zh-TW" sz="12300" b="1" kern="100" dirty="0">
              <a:solidFill>
                <a:srgbClr val="00206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zh-TW" altLang="en-US" sz="12300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五</a:t>
            </a:r>
            <a:r>
              <a:rPr lang="en-US" altLang="zh-TW" sz="12300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.</a:t>
            </a:r>
            <a:r>
              <a:rPr lang="zh-TW" altLang="zh-TW" sz="12300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猶大的兩個兒子（</a:t>
            </a:r>
            <a:r>
              <a:rPr lang="en-US" altLang="zh-TW" sz="12300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27</a:t>
            </a:r>
            <a:r>
              <a:rPr lang="zh-TW" altLang="zh-TW" sz="12300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－</a:t>
            </a:r>
            <a:r>
              <a:rPr lang="en-US" altLang="zh-TW" sz="12300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30</a:t>
            </a:r>
            <a:r>
              <a:rPr lang="zh-TW" altLang="zh-TW" sz="12300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endParaRPr lang="zh-TW" altLang="zh-TW" sz="12300" b="1" kern="100" dirty="0">
              <a:solidFill>
                <a:srgbClr val="00206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altLang="zh-TW" sz="123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buNone/>
            </a:pPr>
            <a:endParaRPr lang="zh-TW" altLang="en-US" sz="30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rmAutofit fontScale="90000"/>
          </a:bodyPr>
          <a:lstStyle/>
          <a:p>
            <a:r>
              <a:rPr lang="zh-TW" altLang="en-US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</a:t>
            </a:r>
            <a:r>
              <a:rPr lang="en-US" altLang="zh-TW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.</a:t>
            </a:r>
            <a:r>
              <a:rPr lang="zh-TW" altLang="zh-TW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猶大娶迦南女子為妻（</a:t>
            </a:r>
            <a:r>
              <a:rPr lang="en-US" altLang="zh-TW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zh-TW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－</a:t>
            </a:r>
            <a:r>
              <a:rPr lang="en-US" altLang="zh-TW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5</a:t>
            </a:r>
            <a:r>
              <a:rPr lang="zh-TW" altLang="zh-TW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endParaRPr lang="zh-TW" altLang="en-US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0" y="692696"/>
            <a:ext cx="9144000" cy="616530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altLang="zh-TW" sz="5100" b="1" dirty="0">
                <a:solidFill>
                  <a:srgbClr val="FF0000"/>
                </a:solidFill>
                <a:latin typeface="+mn-ea"/>
              </a:rPr>
              <a:t>38:1</a:t>
            </a:r>
            <a:r>
              <a:rPr lang="zh-TW" altLang="en-US" sz="5100" b="1" dirty="0">
                <a:solidFill>
                  <a:srgbClr val="0000FF"/>
                </a:solidFill>
                <a:latin typeface="+mn-ea"/>
              </a:rPr>
              <a:t>那時，猶大離開他弟兄下去，到一個亞杜蘭人名叫希拉的家裡去。</a:t>
            </a:r>
            <a:endParaRPr lang="en-US" altLang="zh-TW" sz="5100" b="1" dirty="0">
              <a:solidFill>
                <a:srgbClr val="0000FF"/>
              </a:solidFill>
              <a:latin typeface="+mn-ea"/>
            </a:endParaRPr>
          </a:p>
          <a:p>
            <a:pPr>
              <a:buNone/>
            </a:pPr>
            <a:r>
              <a:rPr lang="en-US" altLang="zh-TW" sz="5100" b="1" dirty="0">
                <a:solidFill>
                  <a:srgbClr val="FF0000"/>
                </a:solidFill>
                <a:latin typeface="+mn-ea"/>
              </a:rPr>
              <a:t>38:2</a:t>
            </a:r>
            <a:r>
              <a:rPr lang="zh-TW" altLang="en-US" sz="5100" b="1" dirty="0">
                <a:solidFill>
                  <a:srgbClr val="0000FF"/>
                </a:solidFill>
                <a:latin typeface="+mn-ea"/>
              </a:rPr>
              <a:t>猶大在那裡看見一個迦南人名叫書亞的女兒，就娶她為妻，與她同房，</a:t>
            </a:r>
            <a:endParaRPr lang="en-US" altLang="zh-TW" sz="5100" b="1" dirty="0">
              <a:solidFill>
                <a:srgbClr val="0000FF"/>
              </a:solidFill>
              <a:latin typeface="+mn-ea"/>
            </a:endParaRPr>
          </a:p>
          <a:p>
            <a:pPr>
              <a:buNone/>
            </a:pPr>
            <a:r>
              <a:rPr lang="en-US" altLang="zh-TW" sz="5100" b="1" dirty="0">
                <a:solidFill>
                  <a:srgbClr val="FF0000"/>
                </a:solidFill>
                <a:latin typeface="+mn-ea"/>
              </a:rPr>
              <a:t>38:3</a:t>
            </a:r>
            <a:r>
              <a:rPr lang="zh-TW" altLang="en-US" sz="5100" b="1" dirty="0">
                <a:solidFill>
                  <a:srgbClr val="0000FF"/>
                </a:solidFill>
                <a:latin typeface="+mn-ea"/>
              </a:rPr>
              <a:t>她就懷孕生了兒子，猶大給他起名叫珥。</a:t>
            </a:r>
            <a:endParaRPr lang="en-US" altLang="zh-TW" sz="5100" b="1" dirty="0">
              <a:solidFill>
                <a:srgbClr val="0000FF"/>
              </a:solidFill>
              <a:latin typeface="+mn-ea"/>
            </a:endParaRPr>
          </a:p>
          <a:p>
            <a:pPr>
              <a:buNone/>
            </a:pPr>
            <a:r>
              <a:rPr lang="en-US" altLang="zh-TW" sz="5100" b="1" dirty="0">
                <a:solidFill>
                  <a:srgbClr val="FF0000"/>
                </a:solidFill>
                <a:latin typeface="+mn-ea"/>
              </a:rPr>
              <a:t>38:4</a:t>
            </a:r>
            <a:r>
              <a:rPr lang="zh-TW" altLang="en-US" sz="5100" b="1" dirty="0">
                <a:solidFill>
                  <a:srgbClr val="0000FF"/>
                </a:solidFill>
                <a:latin typeface="+mn-ea"/>
              </a:rPr>
              <a:t>她又懷孕生了兒子，母親給他起名叫俄南。</a:t>
            </a:r>
            <a:endParaRPr lang="en-US" altLang="zh-TW" sz="5100" b="1" dirty="0">
              <a:solidFill>
                <a:srgbClr val="0000FF"/>
              </a:solidFill>
              <a:latin typeface="+mn-ea"/>
            </a:endParaRPr>
          </a:p>
          <a:p>
            <a:pPr>
              <a:buNone/>
            </a:pPr>
            <a:r>
              <a:rPr lang="en-US" altLang="zh-TW" sz="5100" b="1" dirty="0">
                <a:solidFill>
                  <a:srgbClr val="FF0000"/>
                </a:solidFill>
                <a:latin typeface="+mn-ea"/>
              </a:rPr>
              <a:t>38:5</a:t>
            </a:r>
            <a:r>
              <a:rPr lang="zh-TW" altLang="en-US" sz="5100" b="1" dirty="0">
                <a:solidFill>
                  <a:srgbClr val="0000FF"/>
                </a:solidFill>
                <a:latin typeface="+mn-ea"/>
              </a:rPr>
              <a:t>她復又生了兒子，給他起名叫示拉。</a:t>
            </a:r>
            <a:endParaRPr lang="en-US" altLang="zh-TW" sz="5100" b="1" dirty="0">
              <a:solidFill>
                <a:srgbClr val="0000FF"/>
              </a:solidFill>
              <a:latin typeface="+mn-ea"/>
            </a:endParaRPr>
          </a:p>
          <a:p>
            <a:pPr>
              <a:buNone/>
            </a:pPr>
            <a:r>
              <a:rPr lang="zh-TW" altLang="en-US" sz="5100" b="1" dirty="0">
                <a:solidFill>
                  <a:srgbClr val="0000FF"/>
                </a:solidFill>
                <a:latin typeface="+mn-ea"/>
              </a:rPr>
              <a:t>       她生示拉的時候，猶大正在基悉。</a:t>
            </a:r>
            <a:endParaRPr lang="en-US" altLang="zh-TW" sz="5100" b="1" dirty="0">
              <a:solidFill>
                <a:srgbClr val="0000FF"/>
              </a:solidFill>
              <a:latin typeface="+mn-ea"/>
            </a:endParaRPr>
          </a:p>
          <a:p>
            <a:pPr>
              <a:buNone/>
            </a:pPr>
            <a:endParaRPr lang="zh-TW" altLang="en-US" sz="30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2661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r>
              <a:rPr lang="zh-TW" altLang="en-US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二</a:t>
            </a:r>
            <a:r>
              <a:rPr lang="en-US" altLang="zh-TW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lang="zh-TW" altLang="zh-TW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猶大的兒子娶他瑪（</a:t>
            </a:r>
            <a:r>
              <a:rPr lang="en-US" altLang="zh-TW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6</a:t>
            </a:r>
            <a:r>
              <a:rPr lang="zh-TW" altLang="zh-TW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－</a:t>
            </a:r>
            <a:r>
              <a:rPr lang="en-US" altLang="zh-TW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11</a:t>
            </a:r>
            <a:r>
              <a:rPr lang="zh-TW" altLang="zh-TW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endParaRPr lang="zh-TW" altLang="en-US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0" y="836712"/>
            <a:ext cx="9144000" cy="6021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TW" sz="3600" b="1" dirty="0">
                <a:solidFill>
                  <a:srgbClr val="FF0000"/>
                </a:solidFill>
                <a:latin typeface="+mn-ea"/>
              </a:rPr>
              <a:t>38:6</a:t>
            </a:r>
            <a:r>
              <a:rPr lang="zh-TW" altLang="en-US" sz="3600" b="1" dirty="0">
                <a:solidFill>
                  <a:srgbClr val="0000FF"/>
                </a:solidFill>
                <a:latin typeface="+mn-ea"/>
              </a:rPr>
              <a:t>猶大為長子珥娶妻，名叫他瑪。</a:t>
            </a:r>
            <a:endParaRPr lang="en-US" altLang="zh-TW" sz="3600" b="1" dirty="0">
              <a:solidFill>
                <a:srgbClr val="0000FF"/>
              </a:solidFill>
              <a:latin typeface="+mn-ea"/>
            </a:endParaRPr>
          </a:p>
          <a:p>
            <a:pPr>
              <a:buNone/>
            </a:pPr>
            <a:r>
              <a:rPr lang="en-US" altLang="zh-TW" sz="3600" b="1" dirty="0">
                <a:solidFill>
                  <a:srgbClr val="FF0000"/>
                </a:solidFill>
                <a:latin typeface="+mn-ea"/>
              </a:rPr>
              <a:t>38:7</a:t>
            </a:r>
            <a:r>
              <a:rPr lang="zh-TW" altLang="en-US" sz="3600" b="1" dirty="0">
                <a:solidFill>
                  <a:srgbClr val="0000FF"/>
                </a:solidFill>
                <a:latin typeface="+mn-ea"/>
              </a:rPr>
              <a:t>猶大的長子珥在耶和華眼中看為惡，耶</a:t>
            </a:r>
            <a:endParaRPr lang="en-US" altLang="zh-TW" sz="3600" b="1" dirty="0">
              <a:solidFill>
                <a:srgbClr val="0000FF"/>
              </a:solidFill>
              <a:latin typeface="+mn-ea"/>
            </a:endParaRPr>
          </a:p>
          <a:p>
            <a:pPr>
              <a:buNone/>
            </a:pPr>
            <a:r>
              <a:rPr lang="zh-TW" altLang="en-US" sz="3600" b="1" dirty="0">
                <a:solidFill>
                  <a:srgbClr val="0000FF"/>
                </a:solidFill>
                <a:latin typeface="+mn-ea"/>
              </a:rPr>
              <a:t>和華就叫他死了。</a:t>
            </a:r>
            <a:endParaRPr lang="en-US" altLang="zh-TW" sz="3600" b="1" dirty="0">
              <a:solidFill>
                <a:srgbClr val="0000FF"/>
              </a:solidFill>
              <a:latin typeface="+mn-ea"/>
            </a:endParaRPr>
          </a:p>
          <a:p>
            <a:pPr>
              <a:buNone/>
            </a:pPr>
            <a:r>
              <a:rPr lang="en-US" altLang="zh-TW" sz="3600" b="1" dirty="0">
                <a:solidFill>
                  <a:srgbClr val="FF0000"/>
                </a:solidFill>
                <a:latin typeface="+mn-ea"/>
              </a:rPr>
              <a:t>38:8</a:t>
            </a:r>
            <a:r>
              <a:rPr lang="zh-TW" altLang="en-US" sz="3600" b="1" dirty="0">
                <a:solidFill>
                  <a:srgbClr val="0000FF"/>
                </a:solidFill>
                <a:latin typeface="+mn-ea"/>
              </a:rPr>
              <a:t>猶大對俄南說：「你當與你哥哥的妻子同房，向她盡你為弟的本分，為你哥哥生子立後。」</a:t>
            </a:r>
            <a:endParaRPr lang="en-US" altLang="zh-TW" sz="3600" b="1" dirty="0">
              <a:solidFill>
                <a:srgbClr val="0000FF"/>
              </a:solidFill>
              <a:latin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648072"/>
          </a:xfrm>
        </p:spPr>
        <p:txBody>
          <a:bodyPr>
            <a:normAutofit fontScale="90000"/>
          </a:bodyPr>
          <a:lstStyle/>
          <a:p>
            <a:r>
              <a:rPr lang="zh-TW" altLang="en-US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二</a:t>
            </a:r>
            <a:r>
              <a:rPr lang="en-US" altLang="zh-TW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2.</a:t>
            </a:r>
            <a:r>
              <a:rPr lang="zh-TW" altLang="zh-TW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猶大的兒子娶他瑪（</a:t>
            </a:r>
            <a:r>
              <a:rPr lang="en-US" altLang="zh-TW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6</a:t>
            </a:r>
            <a:r>
              <a:rPr lang="zh-TW" altLang="zh-TW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－</a:t>
            </a:r>
            <a:r>
              <a:rPr lang="en-US" altLang="zh-TW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11</a:t>
            </a:r>
            <a:r>
              <a:rPr lang="zh-TW" altLang="zh-TW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endParaRPr lang="zh-TW" altLang="en-US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0" y="836712"/>
            <a:ext cx="9144000" cy="6021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TW" sz="3600" b="1" dirty="0">
                <a:solidFill>
                  <a:srgbClr val="FF0000"/>
                </a:solidFill>
                <a:latin typeface="+mn-ea"/>
              </a:rPr>
              <a:t>38:9</a:t>
            </a:r>
            <a:r>
              <a:rPr lang="zh-TW" altLang="en-US" sz="3600" b="1" dirty="0">
                <a:solidFill>
                  <a:srgbClr val="0000FF"/>
                </a:solidFill>
                <a:latin typeface="+mn-ea"/>
              </a:rPr>
              <a:t>俄南知道生子不歸自己，所以同房的時候便遺在地，免得給他哥哥留後。</a:t>
            </a:r>
            <a:endParaRPr lang="en-US" altLang="zh-TW" sz="3600" b="1" dirty="0">
              <a:solidFill>
                <a:srgbClr val="0000FF"/>
              </a:solidFill>
              <a:latin typeface="+mn-ea"/>
            </a:endParaRPr>
          </a:p>
          <a:p>
            <a:pPr>
              <a:buNone/>
            </a:pPr>
            <a:r>
              <a:rPr lang="en-US" altLang="zh-TW" sz="3600" b="1" dirty="0">
                <a:solidFill>
                  <a:srgbClr val="FF0000"/>
                </a:solidFill>
                <a:latin typeface="+mn-ea"/>
              </a:rPr>
              <a:t>38:10</a:t>
            </a:r>
            <a:r>
              <a:rPr lang="zh-TW" altLang="en-US" sz="3600" b="1" dirty="0">
                <a:solidFill>
                  <a:srgbClr val="0000FF"/>
                </a:solidFill>
                <a:latin typeface="+mn-ea"/>
              </a:rPr>
              <a:t>俄南所做的在耶和華眼中看為惡，耶和華也就叫他死了。</a:t>
            </a:r>
            <a:endParaRPr lang="en-US" altLang="zh-TW" sz="3600" b="1" dirty="0">
              <a:solidFill>
                <a:srgbClr val="0000FF"/>
              </a:solidFill>
              <a:latin typeface="+mn-ea"/>
            </a:endParaRPr>
          </a:p>
          <a:p>
            <a:pPr>
              <a:buNone/>
            </a:pPr>
            <a:r>
              <a:rPr lang="en-US" altLang="zh-TW" sz="3600" b="1" dirty="0">
                <a:solidFill>
                  <a:srgbClr val="FF0000"/>
                </a:solidFill>
                <a:latin typeface="+mn-ea"/>
              </a:rPr>
              <a:t>38:11</a:t>
            </a:r>
            <a:r>
              <a:rPr lang="zh-TW" altLang="en-US" sz="3600" b="1" dirty="0">
                <a:solidFill>
                  <a:srgbClr val="0000FF"/>
                </a:solidFill>
                <a:latin typeface="+mn-ea"/>
              </a:rPr>
              <a:t>猶大心裡說：「恐怕示拉也死，像他兩個哥哥一 樣」，就對他兒婦他瑪說：「你去，在你父親家裡守寡，等我兒子示拉長大。」他瑪就 回去，住在她父親家裡。</a:t>
            </a:r>
          </a:p>
        </p:txBody>
      </p:sp>
    </p:spTree>
    <p:extLst>
      <p:ext uri="{BB962C8B-B14F-4D97-AF65-F5344CB8AC3E}">
        <p14:creationId xmlns:p14="http://schemas.microsoft.com/office/powerpoint/2010/main" val="3457943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Autofit/>
          </a:bodyPr>
          <a:lstStyle/>
          <a:p>
            <a:pPr lvl="0"/>
            <a:r>
              <a:rPr lang="zh-TW" altLang="en-US" sz="3600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三</a:t>
            </a:r>
            <a:r>
              <a:rPr lang="en-US" altLang="zh-TW" sz="3600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lang="zh-TW" altLang="zh-TW" sz="3600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猶大和他瑪同寢（</a:t>
            </a:r>
            <a:r>
              <a:rPr lang="en-US" altLang="zh-TW" sz="3600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12</a:t>
            </a:r>
            <a:r>
              <a:rPr lang="zh-TW" altLang="zh-TW" sz="3600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－</a:t>
            </a:r>
            <a:r>
              <a:rPr lang="en-US" altLang="zh-TW" sz="3600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23</a:t>
            </a:r>
            <a:r>
              <a:rPr lang="zh-TW" altLang="zh-TW" sz="3600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3600" b="1" kern="100" dirty="0">
                <a:solidFill>
                  <a:srgbClr val="002060"/>
                </a:solidFill>
                <a:latin typeface="Calibri" panose="020F0502020204030204" pitchFamily="34" charset="0"/>
                <a:ea typeface="Arial Black" panose="020B0A04020102020204" pitchFamily="34" charset="0"/>
                <a:cs typeface="Times New Roman" panose="02020603050405020304" pitchFamily="18" charset="0"/>
              </a:rPr>
              <a:t> </a:t>
            </a:r>
            <a:endParaRPr lang="en-US" altLang="zh-TW" sz="3600" b="1" kern="100" dirty="0">
              <a:solidFill>
                <a:srgbClr val="002060"/>
              </a:solidFill>
              <a:latin typeface="Calibri" panose="020F0502020204030204" pitchFamily="34" charset="0"/>
              <a:ea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0" y="764704"/>
            <a:ext cx="9144000" cy="60932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TW" sz="3200" b="1" dirty="0">
                <a:solidFill>
                  <a:srgbClr val="FF0000"/>
                </a:solidFill>
                <a:latin typeface="+mn-ea"/>
              </a:rPr>
              <a:t>38:12</a:t>
            </a:r>
            <a:r>
              <a:rPr lang="zh-TW" altLang="en-US" sz="3200" b="1" dirty="0">
                <a:solidFill>
                  <a:srgbClr val="0000FF"/>
                </a:solidFill>
                <a:latin typeface="+mn-ea"/>
              </a:rPr>
              <a:t>過了許久，猶大的妻子書亞的女兒死了。猶</a:t>
            </a:r>
            <a:endParaRPr lang="en-US" altLang="zh-TW" sz="3200" b="1" dirty="0">
              <a:solidFill>
                <a:srgbClr val="0000FF"/>
              </a:solidFill>
              <a:latin typeface="+mn-ea"/>
            </a:endParaRPr>
          </a:p>
          <a:p>
            <a:pPr>
              <a:buNone/>
            </a:pPr>
            <a:r>
              <a:rPr lang="zh-TW" altLang="en-US" sz="3200" b="1" dirty="0">
                <a:solidFill>
                  <a:srgbClr val="0000FF"/>
                </a:solidFill>
                <a:latin typeface="+mn-ea"/>
              </a:rPr>
              <a:t>        大得了安慰，就和他朋友亞杜蘭人希拉上亭</a:t>
            </a:r>
            <a:endParaRPr lang="en-US" altLang="zh-TW" sz="3200" b="1" dirty="0">
              <a:solidFill>
                <a:srgbClr val="0000FF"/>
              </a:solidFill>
              <a:latin typeface="+mn-ea"/>
            </a:endParaRPr>
          </a:p>
          <a:p>
            <a:pPr>
              <a:buNone/>
            </a:pPr>
            <a:r>
              <a:rPr lang="zh-TW" altLang="en-US" sz="3200" b="1" dirty="0">
                <a:solidFill>
                  <a:srgbClr val="0000FF"/>
                </a:solidFill>
                <a:latin typeface="+mn-ea"/>
              </a:rPr>
              <a:t>       拿去，到他剪羊毛的人那裡。</a:t>
            </a:r>
            <a:endParaRPr lang="en-US" altLang="zh-TW" sz="3200" b="1" dirty="0">
              <a:solidFill>
                <a:srgbClr val="0000FF"/>
              </a:solidFill>
              <a:latin typeface="+mn-ea"/>
            </a:endParaRPr>
          </a:p>
          <a:p>
            <a:pPr>
              <a:buNone/>
            </a:pPr>
            <a:r>
              <a:rPr lang="en-US" altLang="zh-TW" sz="3200" b="1" dirty="0">
                <a:solidFill>
                  <a:srgbClr val="FF0000"/>
                </a:solidFill>
                <a:latin typeface="+mn-ea"/>
              </a:rPr>
              <a:t>38:13</a:t>
            </a:r>
            <a:r>
              <a:rPr lang="zh-TW" altLang="en-US" sz="3200" b="1" dirty="0">
                <a:solidFill>
                  <a:srgbClr val="0000FF"/>
                </a:solidFill>
                <a:latin typeface="+mn-ea"/>
              </a:rPr>
              <a:t>有人告訴他瑪說：「你的公公上亭拿剪羊毛</a:t>
            </a:r>
            <a:endParaRPr lang="en-US" altLang="zh-TW" sz="3200" b="1" dirty="0">
              <a:solidFill>
                <a:srgbClr val="0000FF"/>
              </a:solidFill>
              <a:latin typeface="+mn-ea"/>
            </a:endParaRPr>
          </a:p>
          <a:p>
            <a:pPr>
              <a:buNone/>
            </a:pPr>
            <a:r>
              <a:rPr lang="zh-TW" altLang="en-US" sz="3200" b="1" dirty="0">
                <a:solidFill>
                  <a:srgbClr val="0000FF"/>
                </a:solidFill>
                <a:latin typeface="+mn-ea"/>
              </a:rPr>
              <a:t>        去了。」</a:t>
            </a:r>
            <a:endParaRPr lang="en-US" altLang="zh-TW" sz="3200" b="1" dirty="0">
              <a:solidFill>
                <a:srgbClr val="0000FF"/>
              </a:solidFill>
              <a:latin typeface="+mn-ea"/>
            </a:endParaRPr>
          </a:p>
          <a:p>
            <a:pPr>
              <a:buNone/>
            </a:pPr>
            <a:r>
              <a:rPr lang="en-US" altLang="zh-TW" sz="3200" b="1" dirty="0">
                <a:solidFill>
                  <a:srgbClr val="FF0000"/>
                </a:solidFill>
                <a:latin typeface="+mn-ea"/>
              </a:rPr>
              <a:t>38:14</a:t>
            </a:r>
            <a:r>
              <a:rPr lang="zh-TW" altLang="en-US" sz="3200" b="1" dirty="0">
                <a:solidFill>
                  <a:srgbClr val="0000FF"/>
                </a:solidFill>
                <a:latin typeface="+mn-ea"/>
              </a:rPr>
              <a:t>他瑪見示拉已經長大，還沒有娶她為妻，就</a:t>
            </a:r>
            <a:endParaRPr lang="en-US" altLang="zh-TW" sz="3200" b="1" dirty="0">
              <a:solidFill>
                <a:srgbClr val="0000FF"/>
              </a:solidFill>
              <a:latin typeface="+mn-ea"/>
            </a:endParaRPr>
          </a:p>
          <a:p>
            <a:pPr>
              <a:buNone/>
            </a:pPr>
            <a:r>
              <a:rPr lang="zh-TW" altLang="en-US" sz="3200" b="1" dirty="0">
                <a:solidFill>
                  <a:srgbClr val="0000FF"/>
                </a:solidFill>
                <a:latin typeface="+mn-ea"/>
              </a:rPr>
              <a:t>        脫了她作寡婦的衣裳，用帕子蒙著臉，又遮</a:t>
            </a:r>
            <a:endParaRPr lang="en-US" altLang="zh-TW" sz="3200" b="1" dirty="0">
              <a:solidFill>
                <a:srgbClr val="0000FF"/>
              </a:solidFill>
              <a:latin typeface="+mn-ea"/>
            </a:endParaRPr>
          </a:p>
          <a:p>
            <a:pPr>
              <a:buNone/>
            </a:pPr>
            <a:r>
              <a:rPr lang="zh-TW" altLang="en-US" sz="3200" b="1" dirty="0">
                <a:solidFill>
                  <a:srgbClr val="0000FF"/>
                </a:solidFill>
                <a:latin typeface="+mn-ea"/>
              </a:rPr>
              <a:t>        住身體，坐在亭拿路上的伊拿印城門口。</a:t>
            </a:r>
            <a:endParaRPr lang="en-US" altLang="zh-TW" sz="3200" b="1" dirty="0">
              <a:solidFill>
                <a:srgbClr val="0000FF"/>
              </a:solidFill>
              <a:latin typeface="+mn-ea"/>
            </a:endParaRPr>
          </a:p>
          <a:p>
            <a:pPr>
              <a:buNone/>
            </a:pPr>
            <a:r>
              <a:rPr lang="en-US" altLang="zh-TW" sz="3200" b="1" dirty="0">
                <a:solidFill>
                  <a:srgbClr val="FF0000"/>
                </a:solidFill>
                <a:latin typeface="+mn-ea"/>
              </a:rPr>
              <a:t>38:15</a:t>
            </a:r>
            <a:r>
              <a:rPr lang="zh-TW" altLang="en-US" sz="3200" b="1" dirty="0">
                <a:solidFill>
                  <a:srgbClr val="0000FF"/>
                </a:solidFill>
                <a:latin typeface="+mn-ea"/>
              </a:rPr>
              <a:t>猶大看見她，以為是妓女，因為她蒙著臉。</a:t>
            </a:r>
            <a:endParaRPr lang="en-US" altLang="zh-TW" sz="3200" b="1" dirty="0">
              <a:solidFill>
                <a:srgbClr val="0000FF"/>
              </a:solidFill>
              <a:latin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rmAutofit/>
          </a:bodyPr>
          <a:lstStyle/>
          <a:p>
            <a:r>
              <a:rPr lang="zh-TW" altLang="en-US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三</a:t>
            </a:r>
            <a:r>
              <a:rPr lang="en-US" altLang="zh-TW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2.</a:t>
            </a:r>
            <a:r>
              <a:rPr lang="zh-TW" altLang="zh-TW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猶大和他瑪同寢（</a:t>
            </a:r>
            <a:r>
              <a:rPr lang="en-US" altLang="zh-TW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12</a:t>
            </a:r>
            <a:r>
              <a:rPr lang="zh-TW" altLang="zh-TW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－</a:t>
            </a:r>
            <a:r>
              <a:rPr lang="en-US" altLang="zh-TW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23</a:t>
            </a:r>
            <a:r>
              <a:rPr lang="zh-TW" altLang="zh-TW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b="1" kern="100" dirty="0">
                <a:solidFill>
                  <a:srgbClr val="002060"/>
                </a:solidFill>
                <a:latin typeface="Calibri" panose="020F0502020204030204" pitchFamily="34" charset="0"/>
                <a:ea typeface="Arial Black" panose="020B0A04020102020204" pitchFamily="34" charset="0"/>
                <a:cs typeface="Times New Roman" panose="02020603050405020304" pitchFamily="18" charset="0"/>
              </a:rPr>
              <a:t> </a:t>
            </a:r>
            <a:endParaRPr lang="zh-TW" altLang="en-US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0" y="620688"/>
            <a:ext cx="9144000" cy="62373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TW" sz="3200" b="1" dirty="0">
                <a:solidFill>
                  <a:srgbClr val="FF0000"/>
                </a:solidFill>
                <a:latin typeface="+mn-ea"/>
              </a:rPr>
              <a:t>38:16</a:t>
            </a:r>
            <a:r>
              <a:rPr lang="zh-TW" altLang="en-US" sz="3200" b="1" dirty="0">
                <a:solidFill>
                  <a:srgbClr val="0000FF"/>
                </a:solidFill>
                <a:latin typeface="+mn-ea"/>
              </a:rPr>
              <a:t>猶大就轉到她那裡去，說：「來吧！讓我與</a:t>
            </a:r>
            <a:endParaRPr lang="en-US" altLang="zh-TW" sz="3200" b="1" dirty="0">
              <a:solidFill>
                <a:srgbClr val="0000FF"/>
              </a:solidFill>
              <a:latin typeface="+mn-ea"/>
            </a:endParaRPr>
          </a:p>
          <a:p>
            <a:pPr>
              <a:buNone/>
            </a:pPr>
            <a:r>
              <a:rPr lang="zh-TW" altLang="en-US" sz="3200" b="1" dirty="0">
                <a:solidFill>
                  <a:srgbClr val="0000FF"/>
                </a:solidFill>
                <a:latin typeface="+mn-ea"/>
              </a:rPr>
              <a:t>        你同寢。」他原不知道是他的兒婦。他瑪說： </a:t>
            </a:r>
            <a:endParaRPr lang="en-US" altLang="zh-TW" sz="3200" b="1" dirty="0">
              <a:solidFill>
                <a:srgbClr val="0000FF"/>
              </a:solidFill>
              <a:latin typeface="+mn-ea"/>
            </a:endParaRPr>
          </a:p>
          <a:p>
            <a:pPr>
              <a:buNone/>
            </a:pPr>
            <a:r>
              <a:rPr lang="zh-TW" altLang="en-US" sz="3200" b="1" dirty="0">
                <a:solidFill>
                  <a:srgbClr val="0000FF"/>
                </a:solidFill>
                <a:latin typeface="+mn-ea"/>
              </a:rPr>
              <a:t>      「你要與我同寢，把甚麼給我呢？」</a:t>
            </a:r>
            <a:endParaRPr lang="en-US" altLang="zh-TW" sz="3200" b="1" dirty="0">
              <a:solidFill>
                <a:srgbClr val="0000FF"/>
              </a:solidFill>
              <a:latin typeface="+mn-ea"/>
            </a:endParaRPr>
          </a:p>
          <a:p>
            <a:pPr>
              <a:buNone/>
            </a:pPr>
            <a:r>
              <a:rPr lang="en-US" altLang="zh-TW" sz="3200" b="1" dirty="0">
                <a:solidFill>
                  <a:srgbClr val="FF0000"/>
                </a:solidFill>
                <a:latin typeface="+mn-ea"/>
              </a:rPr>
              <a:t>38:17</a:t>
            </a:r>
            <a:r>
              <a:rPr lang="zh-TW" altLang="en-US" sz="3200" b="1" dirty="0">
                <a:solidFill>
                  <a:srgbClr val="0000FF"/>
                </a:solidFill>
                <a:latin typeface="+mn-ea"/>
              </a:rPr>
              <a:t>猶大說：「我從羊群裡取一隻山羊羔，打發</a:t>
            </a:r>
            <a:endParaRPr lang="en-US" altLang="zh-TW" sz="3200" b="1" dirty="0">
              <a:solidFill>
                <a:srgbClr val="0000FF"/>
              </a:solidFill>
              <a:latin typeface="+mn-ea"/>
            </a:endParaRPr>
          </a:p>
          <a:p>
            <a:pPr>
              <a:buNone/>
            </a:pPr>
            <a:r>
              <a:rPr lang="zh-TW" altLang="en-US" sz="3200" b="1" dirty="0">
                <a:solidFill>
                  <a:srgbClr val="0000FF"/>
                </a:solidFill>
                <a:latin typeface="+mn-ea"/>
              </a:rPr>
              <a:t>        人送來給你。」他瑪說：「在未送以先，你</a:t>
            </a:r>
            <a:endParaRPr lang="en-US" altLang="zh-TW" sz="3200" b="1" dirty="0">
              <a:solidFill>
                <a:srgbClr val="0000FF"/>
              </a:solidFill>
              <a:latin typeface="+mn-ea"/>
            </a:endParaRPr>
          </a:p>
          <a:p>
            <a:pPr>
              <a:buNone/>
            </a:pPr>
            <a:r>
              <a:rPr lang="zh-TW" altLang="en-US" sz="3200" b="1" dirty="0">
                <a:solidFill>
                  <a:srgbClr val="0000FF"/>
                </a:solidFill>
                <a:latin typeface="+mn-ea"/>
              </a:rPr>
              <a:t>        願意給我一個當頭嗎？」</a:t>
            </a:r>
            <a:endParaRPr lang="en-US" altLang="zh-TW" sz="3200" b="1" dirty="0">
              <a:solidFill>
                <a:srgbClr val="0000FF"/>
              </a:solidFill>
              <a:latin typeface="+mn-ea"/>
            </a:endParaRPr>
          </a:p>
          <a:p>
            <a:pPr>
              <a:buNone/>
            </a:pPr>
            <a:r>
              <a:rPr lang="en-US" altLang="zh-TW" sz="3200" b="1" dirty="0">
                <a:solidFill>
                  <a:srgbClr val="FF0000"/>
                </a:solidFill>
                <a:latin typeface="+mn-ea"/>
              </a:rPr>
              <a:t>38:18</a:t>
            </a:r>
            <a:r>
              <a:rPr lang="zh-TW" altLang="en-US" sz="3200" b="1" dirty="0">
                <a:solidFill>
                  <a:srgbClr val="0000FF"/>
                </a:solidFill>
                <a:latin typeface="+mn-ea"/>
              </a:rPr>
              <a:t>他說：「我給你甚麼當頭呢？」他瑪說：  </a:t>
            </a:r>
            <a:endParaRPr lang="en-US" altLang="zh-TW" sz="3200" b="1" dirty="0">
              <a:solidFill>
                <a:srgbClr val="0000FF"/>
              </a:solidFill>
              <a:latin typeface="+mn-ea"/>
            </a:endParaRPr>
          </a:p>
          <a:p>
            <a:pPr>
              <a:buNone/>
            </a:pPr>
            <a:r>
              <a:rPr lang="zh-TW" altLang="en-US" sz="3200" b="1" dirty="0">
                <a:solidFill>
                  <a:srgbClr val="0000FF"/>
                </a:solidFill>
                <a:latin typeface="+mn-ea"/>
              </a:rPr>
              <a:t>      「你的印、你的帶子，和你手裡的杖。」猶大 </a:t>
            </a:r>
            <a:endParaRPr lang="en-US" altLang="zh-TW" sz="3200" b="1" dirty="0">
              <a:solidFill>
                <a:srgbClr val="0000FF"/>
              </a:solidFill>
              <a:latin typeface="+mn-ea"/>
            </a:endParaRPr>
          </a:p>
          <a:p>
            <a:pPr>
              <a:buNone/>
            </a:pPr>
            <a:r>
              <a:rPr lang="zh-TW" altLang="en-US" sz="3200" b="1" dirty="0">
                <a:solidFill>
                  <a:srgbClr val="0000FF"/>
                </a:solidFill>
                <a:latin typeface="+mn-ea"/>
              </a:rPr>
              <a:t>       就給了她，與她同寢，她就從猶大懷了孕。</a:t>
            </a:r>
            <a:endParaRPr lang="en-US" altLang="zh-TW" sz="3200" b="1" dirty="0">
              <a:solidFill>
                <a:srgbClr val="0000FF"/>
              </a:solidFill>
              <a:latin typeface="+mn-ea"/>
            </a:endParaRPr>
          </a:p>
          <a:p>
            <a:pPr>
              <a:buNone/>
            </a:pPr>
            <a:r>
              <a:rPr lang="en-US" altLang="zh-TW" sz="3200" b="1" dirty="0">
                <a:solidFill>
                  <a:srgbClr val="FF0000"/>
                </a:solidFill>
                <a:latin typeface="+mn-ea"/>
              </a:rPr>
              <a:t>38:19</a:t>
            </a:r>
            <a:r>
              <a:rPr lang="zh-TW" altLang="en-US" sz="3200" b="1" dirty="0">
                <a:solidFill>
                  <a:srgbClr val="0000FF"/>
                </a:solidFill>
                <a:latin typeface="+mn-ea"/>
              </a:rPr>
              <a:t>他瑪起來走了，除去帕子，仍舊穿上作寡婦   </a:t>
            </a:r>
            <a:endParaRPr lang="en-US" altLang="zh-TW" sz="3200" b="1" dirty="0">
              <a:solidFill>
                <a:srgbClr val="0000FF"/>
              </a:solidFill>
              <a:latin typeface="+mn-ea"/>
            </a:endParaRPr>
          </a:p>
          <a:p>
            <a:pPr>
              <a:buNone/>
            </a:pPr>
            <a:r>
              <a:rPr lang="zh-TW" altLang="en-US" sz="3200" b="1" dirty="0">
                <a:solidFill>
                  <a:srgbClr val="0000FF"/>
                </a:solidFill>
                <a:latin typeface="+mn-ea"/>
              </a:rPr>
              <a:t>        的衣裳。</a:t>
            </a:r>
            <a:endParaRPr lang="en-US" altLang="zh-TW" sz="3200" b="1" dirty="0">
              <a:solidFill>
                <a:srgbClr val="0000FF"/>
              </a:solidFill>
              <a:latin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>
            <a:normAutofit fontScale="90000"/>
          </a:bodyPr>
          <a:lstStyle/>
          <a:p>
            <a:r>
              <a:rPr lang="zh-TW" altLang="en-US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三</a:t>
            </a:r>
            <a:r>
              <a:rPr lang="en-US" altLang="zh-TW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3.</a:t>
            </a:r>
            <a:r>
              <a:rPr lang="zh-TW" altLang="zh-TW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猶大和他瑪同寢（</a:t>
            </a:r>
            <a:r>
              <a:rPr lang="en-US" altLang="zh-TW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12</a:t>
            </a:r>
            <a:r>
              <a:rPr lang="zh-TW" altLang="zh-TW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－</a:t>
            </a:r>
            <a:r>
              <a:rPr lang="en-US" altLang="zh-TW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23</a:t>
            </a:r>
            <a:r>
              <a:rPr lang="zh-TW" altLang="zh-TW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b="1" kern="100" dirty="0">
                <a:solidFill>
                  <a:srgbClr val="002060"/>
                </a:solidFill>
                <a:latin typeface="Calibri" panose="020F0502020204030204" pitchFamily="34" charset="0"/>
                <a:ea typeface="Arial Black" panose="020B0A04020102020204" pitchFamily="34" charset="0"/>
                <a:cs typeface="Times New Roman" panose="02020603050405020304" pitchFamily="18" charset="0"/>
              </a:rPr>
              <a:t> </a:t>
            </a:r>
            <a:endParaRPr lang="zh-TW" altLang="en-US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0" y="548680"/>
            <a:ext cx="9144000" cy="63093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TW" sz="3200" b="1" dirty="0">
                <a:solidFill>
                  <a:srgbClr val="FF0000"/>
                </a:solidFill>
                <a:latin typeface="+mn-ea"/>
              </a:rPr>
              <a:t>38:20</a:t>
            </a:r>
            <a:r>
              <a:rPr lang="zh-TW" altLang="en-US" sz="3200" b="1" dirty="0">
                <a:solidFill>
                  <a:srgbClr val="0000FF"/>
                </a:solidFill>
                <a:latin typeface="+mn-ea"/>
              </a:rPr>
              <a:t>猶大託他朋友亞杜蘭人送一隻山羊羔去，要</a:t>
            </a:r>
            <a:endParaRPr lang="en-US" altLang="zh-TW" sz="3200" b="1" dirty="0">
              <a:solidFill>
                <a:srgbClr val="0000FF"/>
              </a:solidFill>
              <a:latin typeface="+mn-ea"/>
            </a:endParaRPr>
          </a:p>
          <a:p>
            <a:pPr>
              <a:buNone/>
            </a:pPr>
            <a:r>
              <a:rPr lang="zh-TW" altLang="en-US" sz="3200" b="1" dirty="0">
                <a:solidFill>
                  <a:srgbClr val="0000FF"/>
                </a:solidFill>
                <a:latin typeface="+mn-ea"/>
              </a:rPr>
              <a:t>        從那女人手裡取回當頭來，卻找不著她，</a:t>
            </a:r>
            <a:endParaRPr lang="en-US" altLang="zh-TW" sz="3200" b="1" dirty="0">
              <a:solidFill>
                <a:srgbClr val="0000FF"/>
              </a:solidFill>
              <a:latin typeface="+mn-ea"/>
            </a:endParaRPr>
          </a:p>
          <a:p>
            <a:pPr>
              <a:buNone/>
            </a:pPr>
            <a:r>
              <a:rPr lang="en-US" altLang="zh-TW" sz="3200" b="1" dirty="0">
                <a:solidFill>
                  <a:srgbClr val="FF0000"/>
                </a:solidFill>
                <a:latin typeface="+mn-ea"/>
              </a:rPr>
              <a:t>38:21</a:t>
            </a:r>
            <a:r>
              <a:rPr lang="zh-TW" altLang="en-US" sz="3200" b="1" dirty="0">
                <a:solidFill>
                  <a:srgbClr val="0000FF"/>
                </a:solidFill>
                <a:latin typeface="+mn-ea"/>
              </a:rPr>
              <a:t>就問那地方的人說：「伊拿印路旁的妓女在</a:t>
            </a:r>
            <a:endParaRPr lang="en-US" altLang="zh-TW" sz="3200" b="1" dirty="0">
              <a:solidFill>
                <a:srgbClr val="0000FF"/>
              </a:solidFill>
              <a:latin typeface="+mn-ea"/>
            </a:endParaRPr>
          </a:p>
          <a:p>
            <a:pPr>
              <a:buNone/>
            </a:pPr>
            <a:r>
              <a:rPr lang="zh-TW" altLang="en-US" sz="3200" b="1" dirty="0">
                <a:solidFill>
                  <a:srgbClr val="0000FF"/>
                </a:solidFill>
                <a:latin typeface="+mn-ea"/>
              </a:rPr>
              <a:t>         哪裡？」他們說：「這裡並沒有妓女。」</a:t>
            </a:r>
            <a:endParaRPr lang="en-US" altLang="zh-TW" sz="3200" b="1" dirty="0">
              <a:solidFill>
                <a:srgbClr val="0000FF"/>
              </a:solidFill>
              <a:latin typeface="+mn-ea"/>
            </a:endParaRPr>
          </a:p>
          <a:p>
            <a:pPr>
              <a:buNone/>
            </a:pPr>
            <a:r>
              <a:rPr lang="en-US" altLang="zh-TW" sz="3200" b="1" dirty="0">
                <a:solidFill>
                  <a:srgbClr val="FF0000"/>
                </a:solidFill>
                <a:latin typeface="+mn-ea"/>
              </a:rPr>
              <a:t>38:22</a:t>
            </a:r>
            <a:r>
              <a:rPr lang="zh-TW" altLang="en-US" sz="3200" b="1" dirty="0">
                <a:solidFill>
                  <a:srgbClr val="0000FF"/>
                </a:solidFill>
                <a:latin typeface="+mn-ea"/>
              </a:rPr>
              <a:t>他回去見猶大說：「我沒有找著她，並且那</a:t>
            </a:r>
            <a:endParaRPr lang="en-US" altLang="zh-TW" sz="3200" b="1" dirty="0">
              <a:solidFill>
                <a:srgbClr val="0000FF"/>
              </a:solidFill>
              <a:latin typeface="+mn-ea"/>
            </a:endParaRPr>
          </a:p>
          <a:p>
            <a:pPr>
              <a:buNone/>
            </a:pPr>
            <a:r>
              <a:rPr lang="zh-TW" altLang="en-US" sz="3200" b="1" dirty="0">
                <a:solidFill>
                  <a:srgbClr val="0000FF"/>
                </a:solidFill>
                <a:latin typeface="+mn-ea"/>
              </a:rPr>
              <a:t>        地方的人說：</a:t>
            </a:r>
            <a:r>
              <a:rPr lang="en-US" altLang="zh-TW" sz="3200" b="1" dirty="0">
                <a:solidFill>
                  <a:srgbClr val="0000FF"/>
                </a:solidFill>
                <a:latin typeface="+mn-ea"/>
              </a:rPr>
              <a:t>『</a:t>
            </a:r>
            <a:r>
              <a:rPr lang="zh-TW" altLang="en-US" sz="3200" b="1" dirty="0">
                <a:solidFill>
                  <a:srgbClr val="0000FF"/>
                </a:solidFill>
                <a:latin typeface="+mn-ea"/>
              </a:rPr>
              <a:t>這裡沒有妓女。</a:t>
            </a:r>
            <a:r>
              <a:rPr lang="en-US" altLang="zh-TW" sz="3200" b="1" dirty="0">
                <a:solidFill>
                  <a:srgbClr val="0000FF"/>
                </a:solidFill>
                <a:latin typeface="+mn-ea"/>
              </a:rPr>
              <a:t>』</a:t>
            </a:r>
            <a:r>
              <a:rPr lang="zh-TW" altLang="en-US" sz="3200" b="1" dirty="0">
                <a:solidFill>
                  <a:srgbClr val="0000FF"/>
                </a:solidFill>
                <a:latin typeface="+mn-ea"/>
              </a:rPr>
              <a:t>」</a:t>
            </a:r>
            <a:endParaRPr lang="en-US" altLang="zh-TW" sz="3200" b="1" dirty="0">
              <a:solidFill>
                <a:srgbClr val="0000FF"/>
              </a:solidFill>
              <a:latin typeface="+mn-ea"/>
            </a:endParaRPr>
          </a:p>
          <a:p>
            <a:pPr>
              <a:buNone/>
            </a:pPr>
            <a:r>
              <a:rPr lang="en-US" altLang="zh-TW" sz="3200" b="1" dirty="0">
                <a:solidFill>
                  <a:srgbClr val="FF0000"/>
                </a:solidFill>
                <a:latin typeface="+mn-ea"/>
              </a:rPr>
              <a:t>38:23</a:t>
            </a:r>
            <a:r>
              <a:rPr lang="zh-TW" altLang="en-US" sz="3200" b="1" dirty="0">
                <a:solidFill>
                  <a:srgbClr val="0000FF"/>
                </a:solidFill>
                <a:latin typeface="+mn-ea"/>
              </a:rPr>
              <a:t>猶大說：「我把這山羊羔送去了，你竟找不</a:t>
            </a:r>
            <a:endParaRPr lang="en-US" altLang="zh-TW" sz="3200" b="1" dirty="0">
              <a:solidFill>
                <a:srgbClr val="0000FF"/>
              </a:solidFill>
              <a:latin typeface="+mn-ea"/>
            </a:endParaRPr>
          </a:p>
          <a:p>
            <a:pPr>
              <a:buNone/>
            </a:pPr>
            <a:r>
              <a:rPr lang="zh-TW" altLang="en-US" sz="3200" b="1" dirty="0">
                <a:solidFill>
                  <a:srgbClr val="0000FF"/>
                </a:solidFill>
                <a:latin typeface="+mn-ea"/>
              </a:rPr>
              <a:t>        著她。任憑她拿去吧，免得我們被羞辱。」</a:t>
            </a:r>
            <a:endParaRPr lang="en-US" altLang="zh-TW" sz="3200" b="1" dirty="0">
              <a:solidFill>
                <a:srgbClr val="0000FF"/>
              </a:solidFill>
              <a:latin typeface="+mn-ea"/>
            </a:endParaRPr>
          </a:p>
          <a:p>
            <a:endParaRPr lang="zh-TW" altLang="en-US" sz="3000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>
            <a:noAutofit/>
          </a:bodyPr>
          <a:lstStyle/>
          <a:p>
            <a:pPr lvl="0"/>
            <a:r>
              <a:rPr lang="zh-TW" altLang="en-US" sz="3600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四</a:t>
            </a:r>
            <a:r>
              <a:rPr lang="en-US" altLang="zh-TW" sz="3600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.</a:t>
            </a:r>
            <a:r>
              <a:rPr lang="zh-TW" altLang="zh-TW" sz="3600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猶大承認他瑪比他有義（</a:t>
            </a:r>
            <a:r>
              <a:rPr lang="en-US" altLang="zh-TW" sz="3600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24</a:t>
            </a:r>
            <a:r>
              <a:rPr lang="zh-TW" altLang="zh-TW" sz="3600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－</a:t>
            </a:r>
            <a:r>
              <a:rPr lang="en-US" altLang="zh-TW" sz="3600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26</a:t>
            </a:r>
            <a:r>
              <a:rPr lang="zh-TW" altLang="zh-TW" sz="3600" b="1" kern="100" dirty="0">
                <a:solidFill>
                  <a:srgbClr val="002060"/>
                </a:solidFill>
                <a:latin typeface="Arial Black" panose="020B0A0402010202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endParaRPr lang="en-US" altLang="zh-TW" sz="3600" b="1" kern="100" dirty="0">
              <a:solidFill>
                <a:srgbClr val="002060"/>
              </a:solidFill>
              <a:latin typeface="Arial Black" panose="020B0A0402010202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0" y="548680"/>
            <a:ext cx="9144000" cy="63093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TW" sz="3600" b="1" dirty="0">
                <a:solidFill>
                  <a:srgbClr val="FF0000"/>
                </a:solidFill>
                <a:latin typeface="+mn-ea"/>
              </a:rPr>
              <a:t>38:24</a:t>
            </a:r>
            <a:r>
              <a:rPr lang="zh-TW" altLang="en-US" sz="3600" b="1" dirty="0">
                <a:solidFill>
                  <a:srgbClr val="0000FF"/>
                </a:solidFill>
                <a:latin typeface="+mn-ea"/>
              </a:rPr>
              <a:t>約過了三個月，有人告訴猶大說：「你的兒婦他瑪作了妓女，且因行淫有了身孕。」猶大說： 「拉出她來，把她燒了！」</a:t>
            </a:r>
            <a:endParaRPr lang="en-US" altLang="zh-TW" sz="3600" b="1" dirty="0">
              <a:solidFill>
                <a:srgbClr val="0000FF"/>
              </a:solidFill>
              <a:latin typeface="+mn-ea"/>
            </a:endParaRPr>
          </a:p>
          <a:p>
            <a:pPr>
              <a:buNone/>
            </a:pPr>
            <a:r>
              <a:rPr lang="en-US" altLang="zh-TW" sz="3600" b="1" dirty="0">
                <a:solidFill>
                  <a:srgbClr val="FF0000"/>
                </a:solidFill>
                <a:latin typeface="+mn-ea"/>
              </a:rPr>
              <a:t>38:25</a:t>
            </a:r>
            <a:r>
              <a:rPr lang="zh-TW" altLang="en-US" sz="3600" b="1" dirty="0">
                <a:solidFill>
                  <a:srgbClr val="0000FF"/>
                </a:solidFill>
                <a:latin typeface="+mn-ea"/>
              </a:rPr>
              <a:t>他瑪被拉出來的時候便打發人去見她公</a:t>
            </a:r>
            <a:endParaRPr lang="en-US" altLang="zh-TW" sz="3600" b="1" dirty="0">
              <a:solidFill>
                <a:srgbClr val="0000FF"/>
              </a:solidFill>
              <a:latin typeface="+mn-ea"/>
            </a:endParaRPr>
          </a:p>
          <a:p>
            <a:pPr>
              <a:buNone/>
            </a:pPr>
            <a:r>
              <a:rPr lang="zh-TW" altLang="en-US" sz="3600" b="1" dirty="0">
                <a:solidFill>
                  <a:srgbClr val="0000FF"/>
                </a:solidFill>
                <a:latin typeface="+mn-ea"/>
              </a:rPr>
              <a:t>公，對他說：「這些東西是誰的，我就是從</a:t>
            </a:r>
            <a:endParaRPr lang="en-US" altLang="zh-TW" sz="3600" b="1" dirty="0">
              <a:solidFill>
                <a:srgbClr val="0000FF"/>
              </a:solidFill>
              <a:latin typeface="+mn-ea"/>
            </a:endParaRPr>
          </a:p>
          <a:p>
            <a:pPr>
              <a:buNone/>
            </a:pPr>
            <a:r>
              <a:rPr lang="zh-TW" altLang="en-US" sz="3600" b="1" dirty="0">
                <a:solidFill>
                  <a:srgbClr val="0000FF"/>
                </a:solidFill>
                <a:latin typeface="+mn-ea"/>
              </a:rPr>
              <a:t>誰懷的孕。 請你認一認，這印和帶子並杖都</a:t>
            </a:r>
            <a:endParaRPr lang="en-US" altLang="zh-TW" sz="3600" b="1" dirty="0">
              <a:solidFill>
                <a:srgbClr val="0000FF"/>
              </a:solidFill>
              <a:latin typeface="+mn-ea"/>
            </a:endParaRPr>
          </a:p>
          <a:p>
            <a:pPr>
              <a:buNone/>
            </a:pPr>
            <a:r>
              <a:rPr lang="zh-TW" altLang="en-US" sz="3600" b="1" dirty="0">
                <a:solidFill>
                  <a:srgbClr val="0000FF"/>
                </a:solidFill>
                <a:latin typeface="+mn-ea"/>
              </a:rPr>
              <a:t>是誰的？」</a:t>
            </a:r>
            <a:endParaRPr lang="en-US" altLang="zh-TW" sz="3600" b="1" dirty="0">
              <a:solidFill>
                <a:srgbClr val="0000FF"/>
              </a:solidFill>
              <a:latin typeface="+mn-ea"/>
            </a:endParaRPr>
          </a:p>
          <a:p>
            <a:pPr>
              <a:buNone/>
            </a:pPr>
            <a:r>
              <a:rPr lang="en-US" altLang="zh-TW" sz="3600" b="1" dirty="0">
                <a:solidFill>
                  <a:srgbClr val="FF0000"/>
                </a:solidFill>
                <a:latin typeface="+mn-ea"/>
              </a:rPr>
              <a:t>38:26</a:t>
            </a:r>
            <a:r>
              <a:rPr lang="zh-TW" altLang="en-US" sz="3600" b="1" dirty="0">
                <a:solidFill>
                  <a:srgbClr val="0000FF"/>
                </a:solidFill>
                <a:latin typeface="+mn-ea"/>
              </a:rPr>
              <a:t>猶大承認說：「她比我更有義，因為我</a:t>
            </a:r>
            <a:endParaRPr lang="en-US" altLang="zh-TW" sz="3600" b="1" dirty="0">
              <a:solidFill>
                <a:srgbClr val="0000FF"/>
              </a:solidFill>
              <a:latin typeface="+mn-ea"/>
            </a:endParaRPr>
          </a:p>
          <a:p>
            <a:pPr>
              <a:buNone/>
            </a:pPr>
            <a:r>
              <a:rPr lang="zh-TW" altLang="en-US" sz="3600" b="1" dirty="0">
                <a:solidFill>
                  <a:srgbClr val="0000FF"/>
                </a:solidFill>
                <a:latin typeface="+mn-ea"/>
              </a:rPr>
              <a:t>沒將她給我的兒子示拉」從此猶大不再與她</a:t>
            </a:r>
            <a:endParaRPr lang="en-US" altLang="zh-TW" sz="3600" b="1" dirty="0">
              <a:solidFill>
                <a:srgbClr val="0000FF"/>
              </a:solidFill>
              <a:latin typeface="+mn-ea"/>
            </a:endParaRPr>
          </a:p>
          <a:p>
            <a:pPr>
              <a:buNone/>
            </a:pPr>
            <a:r>
              <a:rPr lang="zh-TW" altLang="en-US" sz="3600" b="1" dirty="0">
                <a:solidFill>
                  <a:srgbClr val="0000FF"/>
                </a:solidFill>
                <a:latin typeface="+mn-ea"/>
              </a:rPr>
              <a:t>同寢了。</a:t>
            </a:r>
            <a:endParaRPr lang="en-US" altLang="zh-TW" sz="3600" b="1" dirty="0">
              <a:solidFill>
                <a:srgbClr val="0000FF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805429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109</TotalTime>
  <Words>1223</Words>
  <Application>Microsoft Office PowerPoint</Application>
  <PresentationFormat>如螢幕大小 (4:3)</PresentationFormat>
  <Paragraphs>87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21" baseType="lpstr">
      <vt:lpstr>微軟正黑體</vt:lpstr>
      <vt:lpstr>新細明體</vt:lpstr>
      <vt:lpstr>標楷體</vt:lpstr>
      <vt:lpstr>Arial Black</vt:lpstr>
      <vt:lpstr>Calibri</vt:lpstr>
      <vt:lpstr>Franklin Gothic Book</vt:lpstr>
      <vt:lpstr>Perpetua</vt:lpstr>
      <vt:lpstr>Times New Roman</vt:lpstr>
      <vt:lpstr>Wingdings 2</vt:lpstr>
      <vt:lpstr>公正</vt:lpstr>
      <vt:lpstr>原生家庭</vt:lpstr>
      <vt:lpstr>大綱分段:</vt:lpstr>
      <vt:lpstr>一.猶大娶迦南女子為妻（1－5）</vt:lpstr>
      <vt:lpstr>二1.猶大的兒子娶他瑪（6－11）</vt:lpstr>
      <vt:lpstr>二2.猶大的兒子娶他瑪（6－11）</vt:lpstr>
      <vt:lpstr>三1.猶大和他瑪同寢（12－23） </vt:lpstr>
      <vt:lpstr>三2.猶大和他瑪同寢（12－23） </vt:lpstr>
      <vt:lpstr>三3.猶大和他瑪同寢（12－23） </vt:lpstr>
      <vt:lpstr>四.猶大承認他瑪比他有義（24－26）</vt:lpstr>
      <vt:lpstr>五.猶大的兩個兒子（27－30）</vt:lpstr>
      <vt:lpstr>思想問題: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原生家庭</dc:title>
  <dc:creator>ENYU</dc:creator>
  <cp:lastModifiedBy>相瑋 陳</cp:lastModifiedBy>
  <cp:revision>21</cp:revision>
  <dcterms:created xsi:type="dcterms:W3CDTF">2018-06-23T07:13:50Z</dcterms:created>
  <dcterms:modified xsi:type="dcterms:W3CDTF">2018-06-24T07:25:49Z</dcterms:modified>
</cp:coreProperties>
</file>