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1" r:id="rId1"/>
  </p:sldMasterIdLst>
  <p:notesMasterIdLst>
    <p:notesMasterId r:id="rId68"/>
  </p:notesMasterIdLst>
  <p:sldIdLst>
    <p:sldId id="257" r:id="rId2"/>
    <p:sldId id="2041" r:id="rId3"/>
    <p:sldId id="1735" r:id="rId4"/>
    <p:sldId id="2052" r:id="rId5"/>
    <p:sldId id="2057" r:id="rId6"/>
    <p:sldId id="2022" r:id="rId7"/>
    <p:sldId id="2061" r:id="rId8"/>
    <p:sldId id="2062" r:id="rId9"/>
    <p:sldId id="2063" r:id="rId10"/>
    <p:sldId id="2064" r:id="rId11"/>
    <p:sldId id="2103" r:id="rId12"/>
    <p:sldId id="2092" r:id="rId13"/>
    <p:sldId id="2093" r:id="rId14"/>
    <p:sldId id="2094" r:id="rId15"/>
    <p:sldId id="2095" r:id="rId16"/>
    <p:sldId id="2096" r:id="rId17"/>
    <p:sldId id="2097" r:id="rId18"/>
    <p:sldId id="2098" r:id="rId19"/>
    <p:sldId id="2099" r:id="rId20"/>
    <p:sldId id="2100" r:id="rId21"/>
    <p:sldId id="2101" r:id="rId22"/>
    <p:sldId id="2102" r:id="rId23"/>
    <p:sldId id="2065" r:id="rId24"/>
    <p:sldId id="2053" r:id="rId25"/>
    <p:sldId id="2058" r:id="rId26"/>
    <p:sldId id="2070" r:id="rId27"/>
    <p:sldId id="2104" r:id="rId28"/>
    <p:sldId id="2129" r:id="rId29"/>
    <p:sldId id="2130" r:id="rId30"/>
    <p:sldId id="2134" r:id="rId31"/>
    <p:sldId id="2135" r:id="rId32"/>
    <p:sldId id="2110" r:id="rId33"/>
    <p:sldId id="2111" r:id="rId34"/>
    <p:sldId id="2112" r:id="rId35"/>
    <p:sldId id="2151" r:id="rId36"/>
    <p:sldId id="2144" r:id="rId37"/>
    <p:sldId id="2145" r:id="rId38"/>
    <p:sldId id="2146" r:id="rId39"/>
    <p:sldId id="2147" r:id="rId40"/>
    <p:sldId id="2148" r:id="rId41"/>
    <p:sldId id="2149" r:id="rId42"/>
    <p:sldId id="2106" r:id="rId43"/>
    <p:sldId id="2152" r:id="rId44"/>
    <p:sldId id="2054" r:id="rId45"/>
    <p:sldId id="2059" r:id="rId46"/>
    <p:sldId id="2077" r:id="rId47"/>
    <p:sldId id="2078" r:id="rId48"/>
    <p:sldId id="2177" r:id="rId49"/>
    <p:sldId id="2178" r:id="rId50"/>
    <p:sldId id="2179" r:id="rId51"/>
    <p:sldId id="2180" r:id="rId52"/>
    <p:sldId id="2182" r:id="rId53"/>
    <p:sldId id="2183" r:id="rId54"/>
    <p:sldId id="2184" r:id="rId55"/>
    <p:sldId id="2079" r:id="rId56"/>
    <p:sldId id="2080" r:id="rId57"/>
    <p:sldId id="2055" r:id="rId58"/>
    <p:sldId id="2150" r:id="rId59"/>
    <p:sldId id="2174" r:id="rId60"/>
    <p:sldId id="2085" r:id="rId61"/>
    <p:sldId id="2188" r:id="rId62"/>
    <p:sldId id="2189" r:id="rId63"/>
    <p:sldId id="2185" r:id="rId64"/>
    <p:sldId id="2086" r:id="rId65"/>
    <p:sldId id="2056" r:id="rId66"/>
    <p:sldId id="393" r:id="rId6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4000" kern="1200">
        <a:solidFill>
          <a:schemeClr val="tx1"/>
        </a:solidFill>
        <a:latin typeface="Arial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449" autoAdjust="0"/>
    <p:restoredTop sz="94660"/>
  </p:normalViewPr>
  <p:slideViewPr>
    <p:cSldViewPr>
      <p:cViewPr varScale="1">
        <p:scale>
          <a:sx n="57" d="100"/>
          <a:sy n="57" d="100"/>
        </p:scale>
        <p:origin x="78" y="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E203825-74FC-472C-A3E6-4F7B87DC2F8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5785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73A969D-7796-4686-ADF6-68A034A79D6A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787826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2654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22555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2654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83067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75697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988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22555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17841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13361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225555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780318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225555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26544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26544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225555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26544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7479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66875FA-4AA9-4DB5-B4A7-BDB614439DF1}" type="slidenum">
              <a:rPr lang="en-US" altLang="zh-TW" smtClean="0"/>
              <a:pPr/>
              <a:t>61</a:t>
            </a:fld>
            <a:endParaRPr lang="en-US" altLang="zh-TW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563288B-9FBC-4F05-AA9D-5302D105F853}" type="slidenum">
              <a:rPr lang="en-US" altLang="zh-TW" smtClean="0"/>
              <a:pPr/>
              <a:t>63</a:t>
            </a:fld>
            <a:endParaRPr lang="en-US" altLang="zh-TW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2255559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0983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51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BA93BF-F6D2-4803-B562-1D807F5E42FF}" type="datetime1">
              <a:rPr lang="zh-TW" altLang="en-US" smtClean="0"/>
              <a:pPr/>
              <a:t>2018/10/21</a:t>
            </a:fld>
            <a:endParaRPr lang="en-US" altLang="zh-TW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F4D3496-64C3-4B54-A304-17CAEE05A43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C80F-DEFB-440D-B244-8ABAF5EE389A}" type="datetime1">
              <a:rPr lang="zh-TW" altLang="en-US" smtClean="0"/>
              <a:pPr/>
              <a:t>2018/10/21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E42D0-3D48-4CCA-A235-176D0026B48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7C28-5966-459A-BC62-4738FA654DBF}" type="datetime1">
              <a:rPr lang="zh-TW" altLang="en-US" smtClean="0"/>
              <a:pPr/>
              <a:t>2018/10/21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E6FD2-9567-4FD7-BE74-F942DB5DC20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FF97-D08A-41DA-89EE-904AB83A7F69}" type="datetime1">
              <a:rPr lang="zh-TW" altLang="en-US" smtClean="0"/>
              <a:pPr/>
              <a:t>2018/10/21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6D1C7-4262-468A-A96C-3B09CA449D1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18E46-355D-40ED-AF57-90604D7F40B2}" type="datetime1">
              <a:rPr lang="zh-TW" altLang="en-US" smtClean="0"/>
              <a:pPr/>
              <a:t>2018/10/21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D39318-2643-4F52-936E-2B5C0A17F10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FB17-FAA8-44CB-AC15-59B9BF886854}" type="datetime1">
              <a:rPr lang="zh-TW" altLang="en-US" smtClean="0"/>
              <a:pPr/>
              <a:t>2018/10/21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ED9772-DD82-47D6-94C4-7911BD9CEEC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0ABE2-F788-4291-8A43-96F111747356}" type="datetime1">
              <a:rPr lang="zh-TW" altLang="en-US" smtClean="0"/>
              <a:pPr/>
              <a:t>2018/10/21</a:t>
            </a:fld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4833B-F020-4600-A9F1-E55431606FF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B10-C58B-4754-BE0F-238075A72CE6}" type="datetime1">
              <a:rPr lang="zh-TW" altLang="en-US" smtClean="0"/>
              <a:pPr/>
              <a:t>2018/10/21</a:t>
            </a:fld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E1436-3DEB-4B19-ACC2-DAA15E810BB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3DD4-679B-482F-8680-CA2741CC3290}" type="datetime1">
              <a:rPr lang="zh-TW" altLang="en-US" smtClean="0"/>
              <a:pPr/>
              <a:t>2018/10/21</a:t>
            </a:fld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F06F55-55C6-4034-8C7A-DA056847B5E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1ACE7AE-7385-4D7B-B292-FAEA59D26688}" type="datetime1">
              <a:rPr lang="zh-TW" altLang="en-US" smtClean="0"/>
              <a:pPr/>
              <a:t>2018/10/21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7B83C0-2DD5-4122-8F1A-30D46F7491D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E5FAF4-1E83-45FB-9755-9E25257333F0}" type="datetime1">
              <a:rPr lang="zh-TW" altLang="en-US" smtClean="0"/>
              <a:pPr/>
              <a:t>2018/10/21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3BE1D8D-7789-4C84-B173-49E8C3D7838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1818E46-355D-40ED-AF57-90604D7F40B2}" type="datetime1">
              <a:rPr lang="zh-TW" altLang="en-US" smtClean="0"/>
              <a:pPr/>
              <a:t>2018/10/21</a:t>
            </a:fld>
            <a:endParaRPr lang="en-US" altLang="zh-TW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8D39318-2643-4F52-936E-2B5C0A17F10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E41ED3-318F-4810-B594-FCBD36850093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6" name="投影片編號版面配置區 3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76B89B51-711C-441D-AFF8-586140E047FF}" type="slidenum">
              <a:rPr kumimoji="0" lang="en-US" altLang="zh-TW" sz="1200">
                <a:solidFill>
                  <a:schemeClr val="tx2">
                    <a:shade val="90000"/>
                  </a:schemeClr>
                </a:solidFill>
              </a:rPr>
              <a:pPr algn="r">
                <a:defRPr/>
              </a:pPr>
              <a:t>1</a:t>
            </a:fld>
            <a:endParaRPr kumimoji="0" lang="en-US" altLang="zh-TW" sz="120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95536" y="2132856"/>
            <a:ext cx="8136904" cy="1169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ctr"/>
            <a:r>
              <a:rPr lang="zh-TW" altLang="en-US" sz="7000" b="1" dirty="0">
                <a:solidFill>
                  <a:srgbClr val="FF0000"/>
                </a:solidFill>
              </a:rPr>
              <a:t>行出真理</a:t>
            </a:r>
          </a:p>
        </p:txBody>
      </p:sp>
      <p:sp>
        <p:nvSpPr>
          <p:cNvPr id="5" name="矩形 4"/>
          <p:cNvSpPr/>
          <p:nvPr/>
        </p:nvSpPr>
        <p:spPr>
          <a:xfrm>
            <a:off x="2843808" y="3861048"/>
            <a:ext cx="326243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000" dirty="0"/>
              <a:t>哥林多後書第四章</a:t>
            </a:r>
          </a:p>
        </p:txBody>
      </p:sp>
      <p:sp>
        <p:nvSpPr>
          <p:cNvPr id="8" name="矩形 7"/>
          <p:cNvSpPr/>
          <p:nvPr/>
        </p:nvSpPr>
        <p:spPr>
          <a:xfrm>
            <a:off x="3707904" y="4869160"/>
            <a:ext cx="14959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/>
              <a:t>2018-10-21</a:t>
            </a:r>
            <a:endParaRPr lang="zh-TW" alt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196752"/>
            <a:ext cx="8617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因為我們</a:t>
            </a:r>
            <a:r>
              <a:rPr lang="zh-TW" altLang="en-US" b="1" dirty="0">
                <a:solidFill>
                  <a:srgbClr val="FF0000"/>
                </a:solidFill>
              </a:rPr>
              <a:t>作罪的俘虜</a:t>
            </a:r>
            <a:r>
              <a:rPr lang="zh-TW" altLang="en-US" dirty="0"/>
              <a:t>，因此，像保羅所說的，心裡苦啊！</a:t>
            </a:r>
            <a:r>
              <a:rPr lang="zh-TW" altLang="en-US" b="1" dirty="0">
                <a:solidFill>
                  <a:srgbClr val="FF0000"/>
                </a:solidFill>
              </a:rPr>
              <a:t>也因為罪的壯大，讓我們不由自主，我們是軟弱的，無助的，我們這俘虜之身，很難靠自己打戰</a:t>
            </a:r>
            <a:r>
              <a:rPr lang="zh-TW" altLang="en-US" dirty="0"/>
              <a:t>。因此，我們需要恩典，要有上帝的恩典，我們才有活命的機會。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■罪的壯大讓我們愁苦軟弱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467544" y="1340768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因為罪的壯大，讓人無法閃躲，因此，</a:t>
            </a:r>
            <a:r>
              <a:rPr lang="zh-TW" altLang="en-US" b="1" dirty="0">
                <a:solidFill>
                  <a:srgbClr val="FF3300"/>
                </a:solidFill>
              </a:rPr>
              <a:t>整個基督的精義，就是要解決「罪的壯大」的問題</a:t>
            </a:r>
            <a:r>
              <a:rPr lang="zh-TW" altLang="en-US" dirty="0"/>
              <a:t>，而這一解決方案，就是所謂的</a:t>
            </a:r>
            <a:r>
              <a:rPr lang="zh-TW" altLang="en-US" b="1" dirty="0">
                <a:solidFill>
                  <a:srgbClr val="FF3300"/>
                </a:solidFill>
              </a:rPr>
              <a:t>「恩典」，你的信仰一定要建基在恩典的觀念上，要常常感恩看這個世界。</a:t>
            </a: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■解決罪的壯大要靠基督的恩典！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539750" y="765175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00FF"/>
                </a:solidFill>
                <a:latin typeface="Verdana" pitchFamily="34" charset="0"/>
              </a:rPr>
              <a:t>■ 得救本乎恩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683568" y="1988840"/>
            <a:ext cx="792003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b="0" dirty="0">
                <a:latin typeface="Verdana" pitchFamily="34" charset="0"/>
              </a:rPr>
              <a:t>你們</a:t>
            </a:r>
            <a:r>
              <a:rPr lang="zh-TW" altLang="en-US" b="1" dirty="0">
                <a:solidFill>
                  <a:srgbClr val="FF3300"/>
                </a:solidFill>
                <a:latin typeface="Verdana" pitchFamily="34" charset="0"/>
              </a:rPr>
              <a:t>得救是本乎恩</a:t>
            </a:r>
            <a:r>
              <a:rPr lang="zh-TW" altLang="en-US" b="0" dirty="0">
                <a:latin typeface="Verdana" pitchFamily="34" charset="0"/>
              </a:rPr>
              <a:t>，也因著信；這</a:t>
            </a:r>
            <a:r>
              <a:rPr lang="zh-TW" altLang="en-US" b="1" dirty="0">
                <a:solidFill>
                  <a:srgbClr val="FF3300"/>
                </a:solidFill>
                <a:latin typeface="Verdana" pitchFamily="34" charset="0"/>
              </a:rPr>
              <a:t>並不是出於自己</a:t>
            </a:r>
            <a:r>
              <a:rPr lang="zh-TW" altLang="en-US" b="0" dirty="0">
                <a:latin typeface="Verdana" pitchFamily="34" charset="0"/>
              </a:rPr>
              <a:t>，乃是</a:t>
            </a:r>
            <a:r>
              <a:rPr lang="zh-TW" altLang="en-US" b="1" dirty="0">
                <a:solidFill>
                  <a:srgbClr val="FF3300"/>
                </a:solidFill>
                <a:latin typeface="Verdana" pitchFamily="34" charset="0"/>
              </a:rPr>
              <a:t>神所賜</a:t>
            </a:r>
            <a:r>
              <a:rPr lang="zh-TW" altLang="en-US" b="0" dirty="0">
                <a:latin typeface="Verdana" pitchFamily="34" charset="0"/>
              </a:rPr>
              <a:t>的；也</a:t>
            </a:r>
            <a:r>
              <a:rPr lang="zh-TW" altLang="en-US" b="1" dirty="0">
                <a:solidFill>
                  <a:srgbClr val="FF3300"/>
                </a:solidFill>
                <a:latin typeface="Verdana" pitchFamily="34" charset="0"/>
              </a:rPr>
              <a:t>不是出於行為</a:t>
            </a:r>
            <a:r>
              <a:rPr lang="zh-TW" altLang="en-US" b="0" dirty="0">
                <a:solidFill>
                  <a:srgbClr val="FF3300"/>
                </a:solidFill>
                <a:latin typeface="Verdana" pitchFamily="34" charset="0"/>
              </a:rPr>
              <a:t>（</a:t>
            </a:r>
            <a:r>
              <a:rPr lang="en-US" altLang="zh-TW" b="0" dirty="0"/>
              <a:t>Not of works</a:t>
            </a:r>
            <a:r>
              <a:rPr lang="zh-TW" altLang="en-US" b="0" dirty="0"/>
              <a:t>）</a:t>
            </a:r>
            <a:r>
              <a:rPr lang="en-US" altLang="zh-TW" b="0" dirty="0"/>
              <a:t> </a:t>
            </a:r>
            <a:r>
              <a:rPr lang="zh-TW" altLang="en-US" b="0" dirty="0">
                <a:latin typeface="Verdana" pitchFamily="34" charset="0"/>
              </a:rPr>
              <a:t>，免得有人自誇。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755650" y="5516563"/>
            <a:ext cx="77041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3000" b="0">
                <a:latin typeface="Verdana" pitchFamily="34" charset="0"/>
              </a:rPr>
              <a:t>------  </a:t>
            </a:r>
            <a:r>
              <a:rPr lang="zh-TW" altLang="en-US" sz="3000" b="0">
                <a:latin typeface="Verdana" pitchFamily="34" charset="0"/>
              </a:rPr>
              <a:t>弗</a:t>
            </a:r>
            <a:r>
              <a:rPr lang="en-US" altLang="zh-TW" sz="3000" b="0">
                <a:latin typeface="Verdana" pitchFamily="34" charset="0"/>
              </a:rPr>
              <a:t>2</a:t>
            </a:r>
            <a:r>
              <a:rPr lang="zh-TW" altLang="en-US" sz="3000" b="0">
                <a:latin typeface="Verdana" pitchFamily="34" charset="0"/>
              </a:rPr>
              <a:t>：</a:t>
            </a:r>
            <a:r>
              <a:rPr lang="en-US" altLang="zh-TW" sz="3000" b="0">
                <a:latin typeface="Verdana" pitchFamily="34" charset="0"/>
              </a:rPr>
              <a:t>8</a:t>
            </a:r>
            <a:r>
              <a:rPr lang="zh-TW" altLang="en-US" sz="3000" b="0">
                <a:latin typeface="Verdana" pitchFamily="34" charset="0"/>
              </a:rPr>
              <a:t>、</a:t>
            </a:r>
            <a:r>
              <a:rPr lang="en-US" altLang="zh-TW" sz="3000" b="0">
                <a:latin typeface="Verdana" pitchFamily="34" charset="0"/>
              </a:rPr>
              <a:t>9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539750" y="765175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00FF"/>
                </a:solidFill>
                <a:latin typeface="Verdana" pitchFamily="34" charset="0"/>
              </a:rPr>
              <a:t>■ 「神的恩典」與「白白稱義」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684213" y="1844675"/>
            <a:ext cx="792003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b="0" dirty="0"/>
              <a:t>因為世人都犯了罪，</a:t>
            </a:r>
            <a:r>
              <a:rPr lang="zh-TW" altLang="en-US" b="1" dirty="0">
                <a:solidFill>
                  <a:srgbClr val="FF3300"/>
                </a:solidFill>
              </a:rPr>
              <a:t>虧缺了神的榮耀</a:t>
            </a:r>
            <a:r>
              <a:rPr lang="zh-TW" altLang="en-US" b="0" dirty="0"/>
              <a:t>；如今卻蒙</a:t>
            </a:r>
            <a:r>
              <a:rPr lang="zh-TW" altLang="en-US" b="1" dirty="0">
                <a:solidFill>
                  <a:srgbClr val="FF0000"/>
                </a:solidFill>
              </a:rPr>
              <a:t>神的恩典</a:t>
            </a:r>
            <a:r>
              <a:rPr lang="zh-TW" altLang="en-US" b="0" dirty="0"/>
              <a:t>，因基督耶穌的救贖，就</a:t>
            </a:r>
            <a:r>
              <a:rPr lang="zh-TW" altLang="en-US" b="1" dirty="0">
                <a:solidFill>
                  <a:srgbClr val="FF0000"/>
                </a:solidFill>
              </a:rPr>
              <a:t>白白的稱義</a:t>
            </a:r>
            <a:r>
              <a:rPr lang="zh-TW" altLang="en-US" b="0" dirty="0"/>
              <a:t>。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55650" y="5516563"/>
            <a:ext cx="77041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3000" b="0" dirty="0">
                <a:latin typeface="Verdana" pitchFamily="34" charset="0"/>
              </a:rPr>
              <a:t>------ </a:t>
            </a:r>
            <a:r>
              <a:rPr lang="zh-TW" altLang="en-US" sz="3000" b="0" dirty="0">
                <a:latin typeface="Verdana" pitchFamily="34" charset="0"/>
              </a:rPr>
              <a:t>羅馬書</a:t>
            </a:r>
            <a:r>
              <a:rPr lang="en-US" altLang="zh-TW" sz="3000" b="0" dirty="0">
                <a:latin typeface="Verdana" pitchFamily="34" charset="0"/>
              </a:rPr>
              <a:t>3</a:t>
            </a:r>
            <a:r>
              <a:rPr lang="zh-TW" altLang="en-US" sz="3000" b="0" dirty="0">
                <a:latin typeface="Verdana" pitchFamily="34" charset="0"/>
              </a:rPr>
              <a:t>：</a:t>
            </a:r>
            <a:r>
              <a:rPr lang="en-US" altLang="zh-TW" sz="3000" b="0" dirty="0">
                <a:latin typeface="Verdana" pitchFamily="34" charset="0"/>
              </a:rPr>
              <a:t>23-24</a:t>
            </a:r>
            <a:r>
              <a:rPr lang="zh-TW" altLang="en-US" sz="3000" b="0" dirty="0">
                <a:latin typeface="Verdana" pitchFamily="34" charset="0"/>
              </a:rPr>
              <a:t> </a:t>
            </a:r>
            <a:endParaRPr lang="en-US" altLang="zh-TW" sz="3000" b="0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05BD2-62AE-4AC9-910C-BE241ADB3B6E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45059" name="Rectangle 2"/>
          <p:cNvSpPr>
            <a:spLocks noChangeArrowheads="1"/>
          </p:cNvSpPr>
          <p:nvPr/>
        </p:nvSpPr>
        <p:spPr bwMode="auto">
          <a:xfrm>
            <a:off x="684213" y="1268413"/>
            <a:ext cx="79930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00FF"/>
                </a:solidFill>
                <a:latin typeface="Verdana" pitchFamily="34" charset="0"/>
              </a:rPr>
              <a:t>■ 一個相對的觀念</a:t>
            </a:r>
          </a:p>
        </p:txBody>
      </p:sp>
      <p:sp>
        <p:nvSpPr>
          <p:cNvPr id="45060" name="Text Box 3"/>
          <p:cNvSpPr txBox="1">
            <a:spLocks noChangeArrowheads="1"/>
          </p:cNvSpPr>
          <p:nvPr/>
        </p:nvSpPr>
        <p:spPr bwMode="auto">
          <a:xfrm>
            <a:off x="1331913" y="2997200"/>
            <a:ext cx="66960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8000">
                <a:solidFill>
                  <a:srgbClr val="FF3300"/>
                </a:solidFill>
                <a:latin typeface="Verdana" pitchFamily="34" charset="0"/>
              </a:rPr>
              <a:t>行為</a:t>
            </a:r>
            <a:r>
              <a:rPr lang="en-US" altLang="zh-TW" sz="8000">
                <a:solidFill>
                  <a:srgbClr val="FF3300"/>
                </a:solidFill>
                <a:latin typeface="Verdana" pitchFamily="34" charset="0"/>
              </a:rPr>
              <a:t>V.S.</a:t>
            </a:r>
            <a:r>
              <a:rPr lang="zh-TW" altLang="en-US" sz="8000">
                <a:solidFill>
                  <a:srgbClr val="FF3300"/>
                </a:solidFill>
                <a:latin typeface="Verdana" pitchFamily="34" charset="0"/>
              </a:rPr>
              <a:t>恩典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539750" y="765175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00FF"/>
                </a:solidFill>
                <a:latin typeface="Verdana" pitchFamily="34" charset="0"/>
              </a:rPr>
              <a:t>■ 「行為」英文為「工作」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971600" y="3789040"/>
            <a:ext cx="79200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dirty="0"/>
              <a:t>Employment</a:t>
            </a:r>
            <a:r>
              <a:rPr lang="zh-TW" altLang="en-US" dirty="0"/>
              <a:t>：受雇、工作</a:t>
            </a:r>
            <a:endParaRPr lang="zh-TW" altLang="en-US" b="0" dirty="0">
              <a:latin typeface="Verdana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71600" y="2132856"/>
            <a:ext cx="6181500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zh-TW" sz="7000" b="0" dirty="0"/>
              <a:t>ἔργον</a:t>
            </a:r>
            <a:r>
              <a:rPr lang="zh-TW" altLang="en-US" sz="7000" b="0" dirty="0"/>
              <a:t>（</a:t>
            </a:r>
            <a:r>
              <a:rPr lang="en-US" altLang="zh-TW" sz="7000" b="0" dirty="0"/>
              <a:t>work</a:t>
            </a:r>
            <a:r>
              <a:rPr lang="zh-TW" altLang="en-US" sz="7000" b="0" dirty="0"/>
              <a:t>）</a:t>
            </a:r>
            <a:endParaRPr lang="en-US" altLang="zh-TW" sz="7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539750" y="765175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00FF"/>
                </a:solidFill>
                <a:latin typeface="Verdana" pitchFamily="34" charset="0"/>
              </a:rPr>
              <a:t>■ 「受雇的工作」</a:t>
            </a:r>
          </a:p>
        </p:txBody>
      </p:sp>
      <p:sp>
        <p:nvSpPr>
          <p:cNvPr id="7" name="矩形 6"/>
          <p:cNvSpPr/>
          <p:nvPr/>
        </p:nvSpPr>
        <p:spPr>
          <a:xfrm>
            <a:off x="467544" y="1844824"/>
            <a:ext cx="8064896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b="0" dirty="0"/>
              <a:t>「行為」英文翻譯為</a:t>
            </a:r>
            <a:r>
              <a:rPr lang="en-US" altLang="zh-TW" sz="3500" dirty="0">
                <a:solidFill>
                  <a:srgbClr val="FF3300"/>
                </a:solidFill>
              </a:rPr>
              <a:t>Work</a:t>
            </a:r>
            <a:r>
              <a:rPr lang="zh-TW" altLang="en-US" sz="3500" b="0" dirty="0"/>
              <a:t>，不是一般人理解的</a:t>
            </a:r>
            <a:r>
              <a:rPr lang="en-US" altLang="zh-TW" sz="3500" dirty="0" err="1">
                <a:solidFill>
                  <a:srgbClr val="FF3300"/>
                </a:solidFill>
              </a:rPr>
              <a:t>Behaviour</a:t>
            </a:r>
            <a:r>
              <a:rPr lang="zh-TW" altLang="en-US" sz="3500" b="0" dirty="0"/>
              <a:t>，</a:t>
            </a:r>
            <a:r>
              <a:rPr lang="en-US" altLang="zh-TW" sz="3500" b="0" dirty="0"/>
              <a:t>Work</a:t>
            </a:r>
            <a:r>
              <a:rPr lang="zh-TW" altLang="en-US" sz="3500" b="0" dirty="0"/>
              <a:t>原本中文翻譯都是指一個人「工作」</a:t>
            </a:r>
            <a:r>
              <a:rPr lang="zh-TW" altLang="en-US" sz="3500" b="1" dirty="0"/>
              <a:t>，</a:t>
            </a:r>
            <a:r>
              <a:rPr lang="en-US" altLang="zh-TW" sz="3500" b="1" dirty="0"/>
              <a:t> </a:t>
            </a:r>
            <a:r>
              <a:rPr lang="zh-TW" altLang="en-US" sz="3500" b="1" dirty="0">
                <a:solidFill>
                  <a:srgbClr val="FF3300"/>
                </a:solidFill>
              </a:rPr>
              <a:t>原文更清楚的指出這個字是指一個人被老闆所「聘僱」（</a:t>
            </a:r>
            <a:r>
              <a:rPr lang="en-US" altLang="zh-TW" sz="3500" b="1" dirty="0">
                <a:solidFill>
                  <a:srgbClr val="FF3300"/>
                </a:solidFill>
              </a:rPr>
              <a:t>Employment</a:t>
            </a:r>
            <a:r>
              <a:rPr lang="zh-TW" altLang="en-US" sz="3500" b="1" dirty="0">
                <a:solidFill>
                  <a:srgbClr val="FF3300"/>
                </a:solidFill>
              </a:rPr>
              <a:t>）的</a:t>
            </a:r>
            <a:r>
              <a:rPr lang="en-US" altLang="zh-TW" sz="3500" b="1" dirty="0">
                <a:solidFill>
                  <a:srgbClr val="FF3300"/>
                </a:solidFill>
              </a:rPr>
              <a:t> </a:t>
            </a:r>
            <a:r>
              <a:rPr lang="zh-TW" altLang="en-US" sz="3500" b="1" dirty="0">
                <a:solidFill>
                  <a:srgbClr val="FF3300"/>
                </a:solidFill>
              </a:rPr>
              <a:t>「工作」，也就是說，</a:t>
            </a:r>
            <a:r>
              <a:rPr lang="en-US" altLang="zh-TW" sz="3500" b="1" dirty="0">
                <a:solidFill>
                  <a:srgbClr val="FF3300"/>
                </a:solidFill>
              </a:rPr>
              <a:t>Work</a:t>
            </a:r>
            <a:r>
              <a:rPr lang="zh-TW" altLang="en-US" sz="3500" b="1" dirty="0">
                <a:solidFill>
                  <a:srgbClr val="FF3300"/>
                </a:solidFill>
              </a:rPr>
              <a:t>背後是有一個老闆，你為這個老闆勞心勞力，賺取你的酬勞！</a:t>
            </a:r>
            <a:endParaRPr lang="en-US" altLang="zh-TW" sz="3500" b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539750" y="765175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00FF"/>
                </a:solidFill>
                <a:latin typeface="Verdana" pitchFamily="34" charset="0"/>
              </a:rPr>
              <a:t>■ 受雇工作所得稱為「報酬」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611560" y="1700808"/>
            <a:ext cx="792003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b="0" dirty="0"/>
              <a:t>這什麼意思？</a:t>
            </a:r>
            <a:r>
              <a:rPr lang="zh-TW" altLang="en-US" b="1" dirty="0">
                <a:solidFill>
                  <a:srgbClr val="FF3300"/>
                </a:solidFill>
              </a:rPr>
              <a:t>一個人受雇工作，拿到勞心勞力所賺來的酬勞，這叫做「應得」的配，不能稱為「恩典」，是他勞力所應得的「報酬」</a:t>
            </a:r>
            <a:r>
              <a:rPr lang="zh-TW" altLang="en-US" b="0" dirty="0"/>
              <a:t>。</a:t>
            </a:r>
            <a:r>
              <a:rPr lang="zh-TW" altLang="en-US" dirty="0">
                <a:solidFill>
                  <a:srgbClr val="0000FF"/>
                </a:solidFill>
              </a:rPr>
              <a:t>但一個人不用工作，卻得到不相對的報酬，這個才能稱為「恩典」。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539750" y="765175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00FF"/>
                </a:solidFill>
                <a:latin typeface="Verdana" pitchFamily="34" charset="0"/>
              </a:rPr>
              <a:t>■ 得救本乎恩典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684213" y="1844675"/>
            <a:ext cx="7920037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b="0" dirty="0"/>
              <a:t>保羅說，一個人得救，是上帝給的「 恩典」，是上帝的賞賜，</a:t>
            </a:r>
            <a:r>
              <a:rPr lang="zh-TW" altLang="en-US" b="1" dirty="0">
                <a:solidFill>
                  <a:srgbClr val="FF3300"/>
                </a:solidFill>
              </a:rPr>
              <a:t>不是出於自己，更不是勞力行為所得的</a:t>
            </a:r>
            <a:r>
              <a:rPr lang="zh-TW" altLang="en-US" b="0" dirty="0"/>
              <a:t>，都是上帝給的恩典。（以弗所</a:t>
            </a:r>
            <a:r>
              <a:rPr lang="en-US" altLang="zh-TW" b="0" dirty="0"/>
              <a:t>2</a:t>
            </a:r>
            <a:r>
              <a:rPr lang="zh-TW" altLang="en-US" b="0" dirty="0"/>
              <a:t>：</a:t>
            </a:r>
            <a:r>
              <a:rPr lang="en-US" altLang="zh-TW" b="0" dirty="0"/>
              <a:t>8-9</a:t>
            </a:r>
            <a:r>
              <a:rPr lang="zh-TW" altLang="en-US" b="0" dirty="0"/>
              <a:t>）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7786E3-4152-47E2-9396-9BE26D5ACA55}" type="slidenum">
              <a:rPr lang="en-US" altLang="zh-TW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539750" y="765175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solidFill>
                  <a:srgbClr val="0000FF"/>
                </a:solidFill>
                <a:latin typeface="Verdana" pitchFamily="34" charset="0"/>
              </a:rPr>
              <a:t>■ 恩典就是</a:t>
            </a:r>
            <a:r>
              <a:rPr lang="en-US" altLang="zh-TW">
                <a:solidFill>
                  <a:srgbClr val="0000FF"/>
                </a:solidFill>
                <a:latin typeface="Verdana" pitchFamily="34" charset="0"/>
              </a:rPr>
              <a:t>Favor</a:t>
            </a: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755576" y="1844824"/>
            <a:ext cx="80645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4500" b="0" dirty="0"/>
              <a:t>而「恩典」（</a:t>
            </a:r>
            <a:r>
              <a:rPr lang="en-US" altLang="zh-TW" sz="4500" b="0" dirty="0">
                <a:solidFill>
                  <a:srgbClr val="FF3300"/>
                </a:solidFill>
              </a:rPr>
              <a:t>Grace</a:t>
            </a:r>
            <a:r>
              <a:rPr lang="zh-TW" altLang="en-US" sz="4500" b="0" dirty="0">
                <a:solidFill>
                  <a:srgbClr val="FF3300"/>
                </a:solidFill>
              </a:rPr>
              <a:t>）</a:t>
            </a:r>
            <a:r>
              <a:rPr lang="zh-TW" altLang="en-US" sz="4500" b="0" dirty="0"/>
              <a:t>，原文</a:t>
            </a:r>
            <a:r>
              <a:rPr lang="en-US" altLang="zh-TW" sz="4500" b="0" dirty="0" err="1">
                <a:ea typeface="Batang" pitchFamily="18" charset="-127"/>
              </a:rPr>
              <a:t>χάρις</a:t>
            </a:r>
            <a:r>
              <a:rPr lang="zh-TW" altLang="en-US" sz="4500" b="0" dirty="0"/>
              <a:t>（</a:t>
            </a:r>
            <a:r>
              <a:rPr lang="en-US" altLang="zh-TW" sz="4500" b="0" dirty="0" err="1">
                <a:ea typeface="Batang" pitchFamily="18" charset="-127"/>
              </a:rPr>
              <a:t>khä‘-rēs</a:t>
            </a:r>
            <a:r>
              <a:rPr lang="en-US" altLang="zh-TW" sz="4500" b="0" dirty="0"/>
              <a:t> </a:t>
            </a:r>
            <a:r>
              <a:rPr lang="zh-TW" altLang="en-US" sz="4500" b="0" dirty="0"/>
              <a:t>，</a:t>
            </a:r>
            <a:r>
              <a:rPr lang="en-US" altLang="zh-TW" sz="4500" b="0" dirty="0">
                <a:solidFill>
                  <a:srgbClr val="FF3300"/>
                </a:solidFill>
              </a:rPr>
              <a:t>Favor</a:t>
            </a:r>
            <a:r>
              <a:rPr lang="zh-TW" altLang="en-US" sz="4500" b="0" dirty="0">
                <a:solidFill>
                  <a:srgbClr val="FF3300"/>
                </a:solidFill>
              </a:rPr>
              <a:t>）</a:t>
            </a:r>
            <a:r>
              <a:rPr lang="zh-TW" altLang="en-US" sz="4500" b="0" dirty="0"/>
              <a:t>，有「</a:t>
            </a:r>
            <a:r>
              <a:rPr lang="zh-TW" altLang="en-US" sz="4500" b="0" dirty="0">
                <a:solidFill>
                  <a:srgbClr val="FF3300"/>
                </a:solidFill>
              </a:rPr>
              <a:t>恩惠、禮物</a:t>
            </a:r>
            <a:r>
              <a:rPr lang="zh-TW" altLang="en-US" sz="4500" b="0" dirty="0"/>
              <a:t>」之意。</a:t>
            </a:r>
            <a:r>
              <a:rPr lang="zh-TW" altLang="en-US" sz="4500" b="1" dirty="0">
                <a:solidFill>
                  <a:srgbClr val="FF0000"/>
                </a:solidFill>
              </a:rPr>
              <a:t>指上帝給人恩惠、禮物</a:t>
            </a:r>
            <a:r>
              <a:rPr lang="zh-TW" altLang="en-US" sz="4500" dirty="0">
                <a:solidFill>
                  <a:srgbClr val="FF0000"/>
                </a:solidFill>
              </a:rPr>
              <a:t>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95536" y="404664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1.</a:t>
            </a:r>
            <a:r>
              <a:rPr lang="zh-TW" altLang="en-US" b="1" dirty="0">
                <a:solidFill>
                  <a:srgbClr val="FF0000"/>
                </a:solidFill>
              </a:rPr>
              <a:t>我們既然蒙憐憫，受了這職分，就不喪膽。</a:t>
            </a:r>
            <a:endParaRPr lang="en-US" altLang="zh-TW" b="1" dirty="0">
              <a:solidFill>
                <a:srgbClr val="FF0000"/>
              </a:solidFill>
            </a:endParaRPr>
          </a:p>
          <a:p>
            <a:endParaRPr lang="en-US" altLang="zh-TW" dirty="0"/>
          </a:p>
          <a:p>
            <a:r>
              <a:rPr lang="en-US" altLang="zh-TW" dirty="0"/>
              <a:t>2.</a:t>
            </a:r>
            <a:r>
              <a:rPr lang="zh-TW" altLang="en-US" dirty="0"/>
              <a:t>乃將那些</a:t>
            </a:r>
            <a:r>
              <a:rPr lang="zh-TW" altLang="en-US" b="1" dirty="0">
                <a:solidFill>
                  <a:srgbClr val="FF0000"/>
                </a:solidFill>
              </a:rPr>
              <a:t>暗昧可恥的事棄絕了；不行詭詐，不謬講神的道理，只將真理表明出來，好在神面前把自己薦與各人的良心。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949280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林後</a:t>
            </a:r>
            <a:r>
              <a:rPr lang="en-US" altLang="zh-TW" sz="3000" b="1" dirty="0">
                <a:latin typeface="標楷體" pitchFamily="65" charset="-120"/>
              </a:rPr>
              <a:t>4</a:t>
            </a:r>
            <a:endParaRPr lang="en-US" altLang="zh-TW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7F4FC-E219-4423-B671-FEA6ABD93D98}" type="slidenum">
              <a:rPr lang="en-US" altLang="zh-TW"/>
              <a:pPr>
                <a:defRPr/>
              </a:pPr>
              <a:t>20</a:t>
            </a:fld>
            <a:endParaRPr lang="en-US" altLang="zh-TW"/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539750" y="765175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solidFill>
                  <a:srgbClr val="0000FF"/>
                </a:solidFill>
                <a:latin typeface="Verdana" pitchFamily="34" charset="0"/>
              </a:rPr>
              <a:t>■ 沒有一樣是自己的！</a:t>
            </a:r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827584" y="1916832"/>
            <a:ext cx="727280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5000" dirty="0">
                <a:solidFill>
                  <a:srgbClr val="FF0000"/>
                </a:solidFill>
              </a:rPr>
              <a:t>你有什麼不是領受（</a:t>
            </a:r>
            <a:r>
              <a:rPr lang="en-US" altLang="zh-TW" sz="5000" dirty="0">
                <a:solidFill>
                  <a:srgbClr val="FF0000"/>
                </a:solidFill>
              </a:rPr>
              <a:t>receive</a:t>
            </a:r>
            <a:r>
              <a:rPr lang="zh-TW" altLang="en-US" sz="5000" dirty="0">
                <a:solidFill>
                  <a:srgbClr val="FF0000"/>
                </a:solidFill>
              </a:rPr>
              <a:t>）</a:t>
            </a:r>
            <a:r>
              <a:rPr lang="zh-TW" altLang="en-US" sz="5000" b="0" dirty="0"/>
              <a:t>的呢？若是領受的，為何自誇，彷彿不是領受的呢？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55650" y="5516563"/>
            <a:ext cx="77041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3000" b="0">
                <a:latin typeface="Verdana" pitchFamily="34" charset="0"/>
              </a:rPr>
              <a:t>------  </a:t>
            </a:r>
            <a:r>
              <a:rPr lang="zh-TW" altLang="en-US" sz="3000" b="0">
                <a:latin typeface="Verdana" pitchFamily="34" charset="0"/>
              </a:rPr>
              <a:t>林前</a:t>
            </a:r>
            <a:r>
              <a:rPr lang="en-US" altLang="zh-TW" sz="3000" b="0">
                <a:latin typeface="Verdana" pitchFamily="34" charset="0"/>
              </a:rPr>
              <a:t>4</a:t>
            </a:r>
            <a:r>
              <a:rPr lang="zh-TW" altLang="en-US" sz="3000" b="0">
                <a:latin typeface="Verdana" pitchFamily="34" charset="0"/>
              </a:rPr>
              <a:t>：</a:t>
            </a:r>
            <a:r>
              <a:rPr lang="en-US" altLang="zh-TW" sz="3000" b="0">
                <a:latin typeface="Verdana" pitchFamily="34" charset="0"/>
              </a:rPr>
              <a:t>7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D658B-7B66-4E76-8DE0-7F328ECA0DB4}" type="slidenum">
              <a:rPr lang="en-US" altLang="zh-TW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44035" name="Rectangle 2"/>
          <p:cNvSpPr>
            <a:spLocks noChangeArrowheads="1"/>
          </p:cNvSpPr>
          <p:nvPr/>
        </p:nvSpPr>
        <p:spPr bwMode="auto">
          <a:xfrm>
            <a:off x="539750" y="765175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0">
                <a:solidFill>
                  <a:srgbClr val="0000FF"/>
                </a:solidFill>
                <a:latin typeface="Verdana" pitchFamily="34" charset="0"/>
              </a:rPr>
              <a:t>■ 路德：信就已經得救了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684213" y="1916113"/>
            <a:ext cx="79200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5000" dirty="0">
                <a:solidFill>
                  <a:srgbClr val="0000FF"/>
                </a:solidFill>
                <a:latin typeface="Verdana" pitchFamily="34" charset="0"/>
              </a:rPr>
              <a:t>基督徒他</a:t>
            </a:r>
            <a:r>
              <a:rPr lang="zh-TW" altLang="en-US" sz="5000" b="1" dirty="0">
                <a:solidFill>
                  <a:srgbClr val="FF3300"/>
                </a:solidFill>
                <a:latin typeface="Verdana" pitchFamily="34" charset="0"/>
              </a:rPr>
              <a:t>不需要行為使他成義、得救</a:t>
            </a:r>
            <a:r>
              <a:rPr lang="zh-TW" altLang="en-US" sz="5000" dirty="0">
                <a:solidFill>
                  <a:srgbClr val="0000FF"/>
                </a:solidFill>
                <a:latin typeface="Verdana" pitchFamily="34" charset="0"/>
              </a:rPr>
              <a:t>。因為信已經將這一切豐豐富富賜給他了。            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755650" y="5516563"/>
            <a:ext cx="7775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3000" b="0">
                <a:latin typeface="Verdana" pitchFamily="34" charset="0"/>
              </a:rPr>
              <a:t>--- </a:t>
            </a:r>
            <a:r>
              <a:rPr lang="zh-TW" altLang="en-US" sz="3000" b="0">
                <a:latin typeface="Verdana" pitchFamily="34" charset="0"/>
              </a:rPr>
              <a:t>路德</a:t>
            </a:r>
            <a:r>
              <a:rPr lang="en-US" altLang="zh-TW" sz="3000" b="0">
                <a:latin typeface="Verdana" pitchFamily="34" charset="0"/>
              </a:rPr>
              <a:t>〈</a:t>
            </a:r>
            <a:r>
              <a:rPr lang="zh-TW" altLang="en-US" sz="3000" b="0">
                <a:latin typeface="Verdana" pitchFamily="34" charset="0"/>
              </a:rPr>
              <a:t>基督徒的自由</a:t>
            </a:r>
            <a:r>
              <a:rPr lang="en-US" altLang="zh-TW" sz="3000" b="0">
                <a:latin typeface="Verdana" pitchFamily="34" charset="0"/>
              </a:rPr>
              <a:t>〉 P.235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22</a:t>
            </a:fld>
            <a:endParaRPr lang="en-US" altLang="zh-TW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539750" y="765175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00FF"/>
                </a:solidFill>
                <a:latin typeface="Verdana" pitchFamily="34" charset="0"/>
              </a:rPr>
              <a:t>■ 白白的恩典，不靠勞力行為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684213" y="1844675"/>
            <a:ext cx="792003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dirty="0"/>
              <a:t>你得救，不是靠行為、靠勞力、靠自己去賺取那些報酬</a:t>
            </a:r>
            <a:r>
              <a:rPr lang="zh-TW" altLang="en-US" dirty="0">
                <a:solidFill>
                  <a:srgbClr val="FF3300"/>
                </a:solidFill>
              </a:rPr>
              <a:t>（</a:t>
            </a:r>
            <a:r>
              <a:rPr lang="zh-TW" altLang="en-US" b="1" dirty="0">
                <a:solidFill>
                  <a:srgbClr val="FF3300"/>
                </a:solidFill>
              </a:rPr>
              <a:t>如聖靈的果子、永生、良善、聖潔、福氣、赦罪、稱義、上帝的百姓</a:t>
            </a:r>
            <a:r>
              <a:rPr lang="zh-TW" altLang="en-US" dirty="0">
                <a:solidFill>
                  <a:srgbClr val="FF3300"/>
                </a:solidFill>
              </a:rPr>
              <a:t>），</a:t>
            </a:r>
            <a:r>
              <a:rPr lang="zh-TW" altLang="en-US" b="1" dirty="0">
                <a:solidFill>
                  <a:srgbClr val="FF3300"/>
                </a:solidFill>
              </a:rPr>
              <a:t>你是因為上帝的憐憫，上帝的揀選，才讓你得到這些「恩典」，這是「白白的恩典」。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23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196752"/>
            <a:ext cx="8617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保羅說，</a:t>
            </a:r>
            <a:r>
              <a:rPr lang="zh-TW" altLang="en-US" b="1" dirty="0">
                <a:solidFill>
                  <a:srgbClr val="FF0000"/>
                </a:solidFill>
              </a:rPr>
              <a:t>上帝憐憫你</a:t>
            </a:r>
            <a:r>
              <a:rPr lang="zh-TW" altLang="en-US" dirty="0"/>
              <a:t>，因此，給了你職分（職務、新道路、新生活、新生命，</a:t>
            </a:r>
            <a:r>
              <a:rPr lang="en-US" altLang="zh-TW" b="1" dirty="0">
                <a:solidFill>
                  <a:srgbClr val="FF0000"/>
                </a:solidFill>
              </a:rPr>
              <a:t>new way</a:t>
            </a:r>
            <a:r>
              <a:rPr lang="zh-TW" altLang="en-US" dirty="0"/>
              <a:t>），</a:t>
            </a:r>
            <a:r>
              <a:rPr lang="zh-TW" altLang="en-US" b="1" dirty="0">
                <a:solidFill>
                  <a:srgbClr val="FF0000"/>
                </a:solidFill>
              </a:rPr>
              <a:t>從此你不再是罪的俘虜，你當然也不需受驚害怕了，你可以勇敢面對罪，超越罪，勝過罪，成為上帝的百姓，過新的生活了</a:t>
            </a:r>
            <a:r>
              <a:rPr lang="zh-TW" altLang="en-US" dirty="0"/>
              <a:t>！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■上帝的恩典讓你過新生活！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24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2708920"/>
            <a:ext cx="87129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2</a:t>
            </a:r>
            <a:r>
              <a:rPr lang="zh-TW" altLang="en-US" sz="6000" b="1" dirty="0">
                <a:solidFill>
                  <a:srgbClr val="FF0000"/>
                </a:solidFill>
                <a:latin typeface="+mj-ea"/>
                <a:ea typeface="+mj-ea"/>
              </a:rPr>
              <a:t>、信實至上</a:t>
            </a:r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en-US" altLang="zh-TW" sz="5400" b="1" dirty="0">
                <a:solidFill>
                  <a:srgbClr val="FF0000"/>
                </a:solidFill>
                <a:latin typeface="+mj-ea"/>
                <a:ea typeface="+mj-ea"/>
              </a:rPr>
              <a:t>dishonesty</a:t>
            </a:r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297781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25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39552" y="836712"/>
            <a:ext cx="81369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5000" dirty="0"/>
              <a:t>2.</a:t>
            </a:r>
            <a:r>
              <a:rPr lang="zh-TW" altLang="en-US" sz="5000" dirty="0"/>
              <a:t>乃將那些</a:t>
            </a:r>
            <a:r>
              <a:rPr lang="zh-TW" altLang="en-US" sz="5000" b="1" dirty="0">
                <a:solidFill>
                  <a:srgbClr val="FF0000"/>
                </a:solidFill>
              </a:rPr>
              <a:t>暗昧可恥的事棄絕了</a:t>
            </a:r>
            <a:r>
              <a:rPr lang="zh-TW" altLang="en-US" sz="5000" dirty="0"/>
              <a:t>；不行詭詐，不謬講神的道理，只將真理表明出來，好在神面前把自己薦與各人的良心。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949280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林後</a:t>
            </a:r>
            <a:r>
              <a:rPr lang="en-US" altLang="zh-TW" sz="3000" b="1" dirty="0">
                <a:latin typeface="標楷體" pitchFamily="65" charset="-120"/>
              </a:rPr>
              <a:t>4</a:t>
            </a:r>
            <a:endParaRPr lang="en-US" altLang="zh-TW" sz="3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26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196752"/>
            <a:ext cx="86174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「</a:t>
            </a:r>
            <a:r>
              <a:rPr lang="zh-TW" altLang="en-US" b="1" dirty="0">
                <a:solidFill>
                  <a:srgbClr val="FF0000"/>
                </a:solidFill>
              </a:rPr>
              <a:t>暗昧可恥的事棄絕了」</a:t>
            </a:r>
            <a:r>
              <a:rPr lang="en-US" altLang="zh-TW" dirty="0"/>
              <a:t>renounced the hidden things of </a:t>
            </a:r>
            <a:r>
              <a:rPr lang="en-US" altLang="zh-TW" b="1" dirty="0">
                <a:solidFill>
                  <a:srgbClr val="FF0000"/>
                </a:solidFill>
              </a:rPr>
              <a:t>dishonesty</a:t>
            </a:r>
            <a:r>
              <a:rPr lang="zh-TW" altLang="en-US" b="1" dirty="0">
                <a:solidFill>
                  <a:srgbClr val="FF0000"/>
                </a:solidFill>
              </a:rPr>
              <a:t>，「可恥」</a:t>
            </a:r>
            <a:r>
              <a:rPr lang="zh-TW" altLang="en-US" dirty="0"/>
              <a:t>英文是用</a:t>
            </a:r>
            <a:r>
              <a:rPr lang="en-US" altLang="zh-TW" b="1" dirty="0">
                <a:solidFill>
                  <a:srgbClr val="FF0000"/>
                </a:solidFill>
              </a:rPr>
              <a:t>dishonesty</a:t>
            </a:r>
            <a:r>
              <a:rPr lang="zh-TW" altLang="en-US" dirty="0"/>
              <a:t>。可以直接翻譯為「不信實」，一個人成為上帝的百姓，</a:t>
            </a:r>
            <a:r>
              <a:rPr lang="zh-TW" altLang="en-US" b="1" dirty="0">
                <a:solidFill>
                  <a:srgbClr val="FF0000"/>
                </a:solidFill>
              </a:rPr>
              <a:t>保羅說，就要棄絕過去那種搞小動作、耍陰手段的不誠實、不信實的行為！</a:t>
            </a: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■放棄不信實的行為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27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95536" y="1196752"/>
            <a:ext cx="82809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為什麼保羅要在這裡強調行為的「信實性」？前面我們看到哥林多教會的信徒，</a:t>
            </a:r>
            <a:r>
              <a:rPr lang="zh-TW" altLang="en-US" b="1" dirty="0">
                <a:solidFill>
                  <a:srgbClr val="FF0000"/>
                </a:solidFill>
              </a:rPr>
              <a:t>信仰中還一直夾雜著很多舊約的思想，信仰非常不乾淨</a:t>
            </a:r>
            <a:r>
              <a:rPr lang="zh-TW" altLang="en-US" dirty="0"/>
              <a:t>。即使舊約中的很多禮儀與思想，還深深的刻在他們的心裡，但他們的生活中，有很多讓人錯愕的行為，讓人看了都直搖頭！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 舊約一直影響著哥林多的信徒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28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95536" y="1196752"/>
            <a:ext cx="828092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這些不乾不淨的信仰，具體的發生在哥林多教會很多地方，不乾淨的道理更帶來哥林多教會裡很多的混亂，</a:t>
            </a:r>
            <a:r>
              <a:rPr lang="zh-TW" altLang="en-US" sz="3500" b="1" dirty="0">
                <a:solidFill>
                  <a:srgbClr val="FF0000"/>
                </a:solidFill>
              </a:rPr>
              <a:t>具體的表現包括在婚姻觀（娶繼母）、敬拜（吃祭偶物）、功利觀念（為利混亂）等，也讓教會和個人因著這個不乾淨的信仰受到嚴重侵害！</a:t>
            </a: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■不乾淨信仰顯現在各種生活上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29</a:t>
            </a:fld>
            <a:endParaRPr lang="en-US" altLang="zh-TW"/>
          </a:p>
        </p:txBody>
      </p:sp>
      <p:sp>
        <p:nvSpPr>
          <p:cNvPr id="7" name="矩形 6"/>
          <p:cNvSpPr/>
          <p:nvPr/>
        </p:nvSpPr>
        <p:spPr>
          <a:xfrm>
            <a:off x="323528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■為利混亂教會更是嚴重！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323528" y="1196752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/>
              <a:t>「我們不像那許多人，為利混亂神的道；乃是由於</a:t>
            </a:r>
            <a:r>
              <a:rPr lang="zh-TW" altLang="en-US" sz="3600" b="1" dirty="0">
                <a:solidFill>
                  <a:srgbClr val="FF0000"/>
                </a:solidFill>
              </a:rPr>
              <a:t>誠實。</a:t>
            </a:r>
            <a:r>
              <a:rPr lang="zh-TW" altLang="en-US" sz="3600" dirty="0"/>
              <a:t>」，</a:t>
            </a:r>
            <a:r>
              <a:rPr lang="zh-TW" altLang="en-US" sz="3600" b="1" dirty="0">
                <a:solidFill>
                  <a:srgbClr val="FF0000"/>
                </a:solidFill>
              </a:rPr>
              <a:t>誠實</a:t>
            </a:r>
            <a:r>
              <a:rPr lang="zh-TW" altLang="en-US" sz="3600" dirty="0"/>
              <a:t>，這裡</a:t>
            </a:r>
            <a:r>
              <a:rPr lang="en-US" altLang="zh-TW" sz="3600" dirty="0"/>
              <a:t>KJV</a:t>
            </a:r>
            <a:r>
              <a:rPr lang="zh-TW" altLang="en-US" sz="3600" dirty="0"/>
              <a:t>用</a:t>
            </a:r>
            <a:r>
              <a:rPr lang="en-US" altLang="zh-TW" sz="3600" b="1" dirty="0"/>
              <a:t>sincerity</a:t>
            </a:r>
            <a:r>
              <a:rPr lang="zh-TW" altLang="en-US" sz="3600" dirty="0"/>
              <a:t>，然而，這個字原文</a:t>
            </a:r>
            <a:r>
              <a:rPr lang="el-GR" altLang="zh-TW" sz="3600" dirty="0"/>
              <a:t>εἰλικρίνεια</a:t>
            </a:r>
            <a:r>
              <a:rPr lang="en-US" altLang="zh-TW" sz="3600" dirty="0"/>
              <a:t>(</a:t>
            </a:r>
            <a:r>
              <a:rPr lang="en-US" altLang="zh-TW" sz="3600" i="1" dirty="0" err="1"/>
              <a:t>eilikrineia</a:t>
            </a:r>
            <a:r>
              <a:rPr lang="en-US" altLang="zh-TW" sz="3600" dirty="0"/>
              <a:t>)</a:t>
            </a:r>
            <a:r>
              <a:rPr lang="zh-TW" altLang="en-US" sz="3600" dirty="0"/>
              <a:t>，原意為</a:t>
            </a:r>
            <a:r>
              <a:rPr lang="en-US" altLang="zh-TW" sz="3600" b="1" dirty="0">
                <a:solidFill>
                  <a:srgbClr val="FF0000"/>
                </a:solidFill>
              </a:rPr>
              <a:t>purity</a:t>
            </a:r>
            <a:r>
              <a:rPr lang="zh-TW" altLang="en-US" sz="3600" b="1" dirty="0">
                <a:solidFill>
                  <a:srgbClr val="FF0000"/>
                </a:solidFill>
              </a:rPr>
              <a:t>，純淨、乾淨</a:t>
            </a:r>
            <a:r>
              <a:rPr lang="zh-TW" altLang="en-US" sz="3600" dirty="0"/>
              <a:t>之意。在哥林多教會中，有人為了個人利益在</a:t>
            </a:r>
            <a:r>
              <a:rPr lang="zh-TW" altLang="en-US" sz="3600" b="1" dirty="0">
                <a:solidFill>
                  <a:srgbClr val="FF0000"/>
                </a:solidFill>
              </a:rPr>
              <a:t>兜售信仰</a:t>
            </a:r>
            <a:r>
              <a:rPr lang="zh-TW" altLang="en-US" sz="3600" dirty="0"/>
              <a:t>獲取權位名利。</a:t>
            </a:r>
            <a:r>
              <a:rPr lang="zh-TW" altLang="en-US" sz="3600" b="1" dirty="0">
                <a:solidFill>
                  <a:srgbClr val="FF0000"/>
                </a:solidFill>
              </a:rPr>
              <a:t>保羅說，我們所傳的道理，卻是要乾乾淨淨，不能沾染一點渣質，要非常純淨！</a:t>
            </a:r>
            <a:endParaRPr lang="zh-TW" altLang="en-US" sz="3500" b="1" dirty="0">
              <a:solidFill>
                <a:srgbClr val="FF0000"/>
              </a:solidFill>
              <a:latin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340768"/>
            <a:ext cx="87129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1</a:t>
            </a:r>
            <a:r>
              <a:rPr lang="zh-TW" altLang="en-US" sz="6000" b="1" dirty="0">
                <a:solidFill>
                  <a:srgbClr val="FF0000"/>
                </a:solidFill>
                <a:latin typeface="+mj-ea"/>
                <a:ea typeface="+mj-ea"/>
              </a:rPr>
              <a:t>、活在恩典</a:t>
            </a:r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(new way)</a:t>
            </a:r>
            <a:endParaRPr lang="zh-TW" altLang="en-US" sz="6000" b="1" dirty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2</a:t>
            </a:r>
            <a:r>
              <a:rPr lang="zh-TW" altLang="en-US" sz="6000" b="1" dirty="0">
                <a:solidFill>
                  <a:srgbClr val="FF0000"/>
                </a:solidFill>
                <a:latin typeface="+mj-ea"/>
                <a:ea typeface="+mj-ea"/>
              </a:rPr>
              <a:t>、信實至上</a:t>
            </a:r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en-US" altLang="zh-TW" sz="5400" b="1" dirty="0">
                <a:solidFill>
                  <a:srgbClr val="FF0000"/>
                </a:solidFill>
                <a:latin typeface="+mj-ea"/>
                <a:ea typeface="+mj-ea"/>
              </a:rPr>
              <a:t>dishonesty</a:t>
            </a:r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)</a:t>
            </a:r>
          </a:p>
          <a:p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3</a:t>
            </a:r>
            <a:r>
              <a:rPr lang="zh-TW" altLang="en-US" sz="6000" b="1" dirty="0">
                <a:solidFill>
                  <a:srgbClr val="FF0000"/>
                </a:solidFill>
                <a:latin typeface="+mj-ea"/>
                <a:ea typeface="+mj-ea"/>
              </a:rPr>
              <a:t>、不可詭詐</a:t>
            </a:r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en-US" altLang="zh-TW" sz="6000" dirty="0">
                <a:solidFill>
                  <a:srgbClr val="FF0000"/>
                </a:solidFill>
              </a:rPr>
              <a:t>craftiness)</a:t>
            </a:r>
            <a:endParaRPr lang="en-US" altLang="zh-TW" sz="6000" b="1" dirty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4</a:t>
            </a:r>
            <a:r>
              <a:rPr lang="zh-TW" altLang="en-US" sz="6000" b="1" dirty="0">
                <a:solidFill>
                  <a:srgbClr val="FF0000"/>
                </a:solidFill>
                <a:latin typeface="+mj-ea"/>
                <a:ea typeface="+mj-ea"/>
              </a:rPr>
              <a:t>、行出真理</a:t>
            </a:r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(truth)</a:t>
            </a:r>
          </a:p>
        </p:txBody>
      </p:sp>
    </p:spTree>
    <p:extLst>
      <p:ext uri="{BB962C8B-B14F-4D97-AF65-F5344CB8AC3E}">
        <p14:creationId xmlns:p14="http://schemas.microsoft.com/office/powerpoint/2010/main" val="34297781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30</a:t>
            </a:fld>
            <a:endParaRPr lang="en-US" altLang="zh-TW"/>
          </a:p>
        </p:txBody>
      </p:sp>
      <p:sp>
        <p:nvSpPr>
          <p:cNvPr id="7" name="矩形 6"/>
          <p:cNvSpPr/>
          <p:nvPr/>
        </p:nvSpPr>
        <p:spPr>
          <a:xfrm>
            <a:off x="323528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■教會信仰純度不夠，渣質太多了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467544" y="1196752"/>
            <a:ext cx="82809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/>
              <a:t>哥林多教會信仰純度很差，真理的渣質也太多，</a:t>
            </a:r>
            <a:r>
              <a:rPr lang="zh-TW" altLang="en-US" sz="3600" b="1" dirty="0">
                <a:solidFill>
                  <a:srgbClr val="FF0000"/>
                </a:solidFill>
              </a:rPr>
              <a:t>很多人表面服事主，但內裡卻是</a:t>
            </a:r>
            <a:r>
              <a:rPr lang="en-US" altLang="zh-TW" sz="3600" b="1" dirty="0">
                <a:solidFill>
                  <a:srgbClr val="FF0000"/>
                </a:solidFill>
              </a:rPr>
              <a:t>corrupt</a:t>
            </a:r>
            <a:r>
              <a:rPr lang="zh-TW" altLang="en-US" sz="3600" b="1" dirty="0">
                <a:solidFill>
                  <a:srgbClr val="FF0000"/>
                </a:solidFill>
              </a:rPr>
              <a:t>上帝的道</a:t>
            </a:r>
            <a:r>
              <a:rPr lang="zh-TW" altLang="en-US" sz="3600" dirty="0"/>
              <a:t>。因此，保羅在哥林多書信中很多地方都在挑戰那些假信仰或者「不純正」的信仰，因此，</a:t>
            </a:r>
            <a:r>
              <a:rPr lang="zh-TW" altLang="en-US" sz="3600" b="1" dirty="0">
                <a:solidFill>
                  <a:srgbClr val="FF0000"/>
                </a:solidFill>
              </a:rPr>
              <a:t>提出</a:t>
            </a:r>
            <a:r>
              <a:rPr lang="en-US" altLang="zh-TW" sz="3600" b="1" dirty="0">
                <a:solidFill>
                  <a:srgbClr val="FF0000"/>
                </a:solidFill>
              </a:rPr>
              <a:t>purity</a:t>
            </a:r>
            <a:r>
              <a:rPr lang="zh-TW" altLang="en-US" sz="3600" b="1" dirty="0">
                <a:solidFill>
                  <a:srgbClr val="FF0000"/>
                </a:solidFill>
              </a:rPr>
              <a:t>的信仰</a:t>
            </a:r>
            <a:r>
              <a:rPr lang="zh-TW" altLang="en-US" sz="3600" dirty="0"/>
              <a:t>，</a:t>
            </a:r>
            <a:r>
              <a:rPr lang="zh-TW" altLang="en-US" sz="3600" b="1" dirty="0">
                <a:solidFill>
                  <a:srgbClr val="FF0000"/>
                </a:solidFill>
              </a:rPr>
              <a:t>因為哥林多教會所以有那樣多的問題，關鍵都在信仰的純度不夠，信仰中有太多的渣質在裡面，因此，搞的教會也很混亂！</a:t>
            </a:r>
            <a:endParaRPr lang="zh-TW" altLang="en-US" sz="3500" b="1" dirty="0">
              <a:solidFill>
                <a:srgbClr val="FF0000"/>
              </a:solidFill>
              <a:latin typeface="標楷體" pitchFamily="65" charset="-12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31</a:t>
            </a:fld>
            <a:endParaRPr lang="en-US" altLang="zh-TW"/>
          </a:p>
        </p:txBody>
      </p:sp>
      <p:sp>
        <p:nvSpPr>
          <p:cNvPr id="7" name="矩形 6"/>
          <p:cNvSpPr/>
          <p:nvPr/>
        </p:nvSpPr>
        <p:spPr>
          <a:xfrm>
            <a:off x="323528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■信仰的純淨度和行為表現有關！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467544" y="1196752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/>
              <a:t>然而，什麼是</a:t>
            </a:r>
            <a:r>
              <a:rPr lang="en-US" altLang="zh-TW" sz="3600" dirty="0"/>
              <a:t>purity</a:t>
            </a:r>
            <a:r>
              <a:rPr lang="zh-TW" altLang="en-US" sz="3600" dirty="0"/>
              <a:t>的信仰？</a:t>
            </a:r>
            <a:r>
              <a:rPr lang="en-US" altLang="zh-TW" sz="3600" dirty="0"/>
              <a:t>Purity</a:t>
            </a:r>
            <a:r>
              <a:rPr lang="zh-TW" altLang="en-US" sz="3600" dirty="0"/>
              <a:t>的元素又是什麼？</a:t>
            </a:r>
            <a:r>
              <a:rPr lang="zh-TW" altLang="en-US" sz="3600" b="1" dirty="0">
                <a:solidFill>
                  <a:srgbClr val="FF0000"/>
                </a:solidFill>
              </a:rPr>
              <a:t>事實上，這個問題，保羅在哥林多前後很多地方都在解答這個問題，他使用的方法，都是在關鍵的時候，提出一些行為的典範，也就是說，信仰純正時，他就會有一些行為表現，行為的表現會和他的信仰純正相符合</a:t>
            </a:r>
            <a:r>
              <a:rPr lang="zh-TW" altLang="en-US" sz="3600" dirty="0"/>
              <a:t>，當信仰純正時，行為會越有規範，行為越有規範，信仰的純度就越高，純淨度和行為成正比。</a:t>
            </a:r>
            <a:endParaRPr lang="zh-TW" altLang="en-US" sz="3500" dirty="0">
              <a:latin typeface="標楷體" pitchFamily="65" charset="-12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32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268760"/>
            <a:ext cx="86174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000" dirty="0"/>
              <a:t>原來在神面前，</a:t>
            </a:r>
            <a:endParaRPr lang="en-US" altLang="zh-TW" sz="6000" dirty="0"/>
          </a:p>
          <a:p>
            <a:r>
              <a:rPr lang="zh-TW" altLang="en-US" sz="6000" dirty="0"/>
              <a:t>不是聽律法的為義，</a:t>
            </a:r>
            <a:endParaRPr lang="en-US" altLang="zh-TW" sz="6000" dirty="0"/>
          </a:p>
          <a:p>
            <a:r>
              <a:rPr lang="zh-TW" altLang="en-US" sz="6000" dirty="0"/>
              <a:t>乃是</a:t>
            </a:r>
            <a:r>
              <a:rPr lang="zh-TW" altLang="en-US" sz="6000" b="1" dirty="0">
                <a:solidFill>
                  <a:srgbClr val="FF0000"/>
                </a:solidFill>
              </a:rPr>
              <a:t>行律法的稱義</a:t>
            </a:r>
            <a:r>
              <a:rPr lang="zh-TW" altLang="en-US" sz="6000" dirty="0"/>
              <a:t>。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■行為稱義</a:t>
            </a:r>
          </a:p>
        </p:txBody>
      </p:sp>
      <p:sp>
        <p:nvSpPr>
          <p:cNvPr id="8" name="矩形 7"/>
          <p:cNvSpPr/>
          <p:nvPr/>
        </p:nvSpPr>
        <p:spPr>
          <a:xfrm>
            <a:off x="2627784" y="4725144"/>
            <a:ext cx="518457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………</a:t>
            </a:r>
            <a:r>
              <a:rPr lang="zh-TW" altLang="en-US" sz="3000" b="1" dirty="0">
                <a:latin typeface="標楷體" pitchFamily="65" charset="-120"/>
              </a:rPr>
              <a:t>羅馬書</a:t>
            </a:r>
            <a:r>
              <a:rPr lang="en-US" altLang="zh-TW" sz="3000" b="1" dirty="0">
                <a:latin typeface="標楷體" pitchFamily="65" charset="-120"/>
              </a:rPr>
              <a:t>2</a:t>
            </a:r>
            <a:r>
              <a:rPr lang="zh-TW" altLang="en-US" sz="3000" b="1" dirty="0">
                <a:latin typeface="標楷體" pitchFamily="65" charset="-120"/>
              </a:rPr>
              <a:t>：</a:t>
            </a:r>
            <a:r>
              <a:rPr lang="en-US" altLang="zh-TW" sz="3000" b="1" dirty="0">
                <a:latin typeface="標楷體" pitchFamily="65" charset="-120"/>
              </a:rPr>
              <a:t>13</a:t>
            </a:r>
            <a:endParaRPr lang="zh-TW" altLang="en-US" sz="3000" b="1" dirty="0">
              <a:latin typeface="標楷體" pitchFamily="65" charset="-12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33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196752"/>
            <a:ext cx="86174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不能只有「</a:t>
            </a:r>
            <a:r>
              <a:rPr lang="zh-TW" altLang="en-US" b="1" dirty="0">
                <a:solidFill>
                  <a:srgbClr val="FF0000"/>
                </a:solidFill>
              </a:rPr>
              <a:t>因信稱義</a:t>
            </a:r>
            <a:r>
              <a:rPr lang="zh-TW" altLang="en-US" dirty="0"/>
              <a:t>」，保羅說還要「</a:t>
            </a:r>
            <a:r>
              <a:rPr lang="zh-TW" altLang="en-US" b="1" dirty="0">
                <a:solidFill>
                  <a:srgbClr val="FF0000"/>
                </a:solidFill>
              </a:rPr>
              <a:t>行律法稱義</a:t>
            </a:r>
            <a:r>
              <a:rPr lang="zh-TW" altLang="en-US" dirty="0"/>
              <a:t>」，你信的多，但都沒有行出來，這信仰就是死的，</a:t>
            </a:r>
            <a:r>
              <a:rPr lang="zh-TW" altLang="en-US" b="1" dirty="0">
                <a:solidFill>
                  <a:srgbClr val="FF0000"/>
                </a:solidFill>
              </a:rPr>
              <a:t>因此，信心和行為都一樣重要。亦即信行要合一，要知信合一。</a:t>
            </a: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■信行合一、知信也要合一！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34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196752"/>
            <a:ext cx="86174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也因為哥林多教會信仰很混亂，因此，保羅在這裡又提出了另外一個行為規範，就是不要</a:t>
            </a:r>
            <a:r>
              <a:rPr lang="en-US" altLang="zh-TW" b="1" dirty="0">
                <a:solidFill>
                  <a:srgbClr val="FF0000"/>
                </a:solidFill>
                <a:latin typeface="+mj-ea"/>
              </a:rPr>
              <a:t>dishonesty</a:t>
            </a:r>
            <a:r>
              <a:rPr lang="zh-TW" altLang="en-US" dirty="0">
                <a:latin typeface="+mj-ea"/>
              </a:rPr>
              <a:t>，行為不要「不信實」，相反的說，就是說，</a:t>
            </a:r>
            <a:r>
              <a:rPr lang="zh-TW" altLang="en-US" b="1" dirty="0">
                <a:solidFill>
                  <a:srgbClr val="FF3300"/>
                </a:solidFill>
                <a:latin typeface="+mj-ea"/>
              </a:rPr>
              <a:t>保羅要哥林多教會作個「信實的人」，你不僅要信的正確，更要成為有信實典範的人！</a:t>
            </a:r>
            <a:endParaRPr lang="en-US" altLang="zh-TW" b="1" dirty="0">
              <a:solidFill>
                <a:srgbClr val="FF3300"/>
              </a:solidFill>
              <a:latin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■做信實的人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35</a:t>
            </a:fld>
            <a:endParaRPr lang="en-US" altLang="zh-TW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539750" y="765175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00FF"/>
                </a:solidFill>
                <a:latin typeface="Verdana" pitchFamily="34" charset="0"/>
              </a:rPr>
              <a:t>■ 信心包含一種「信實」質素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611560" y="1700808"/>
            <a:ext cx="7920037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500" b="0" dirty="0"/>
              <a:t>相對於「不信實」</a:t>
            </a:r>
            <a:r>
              <a:rPr lang="en-US" altLang="zh-TW" sz="3500" b="1" dirty="0">
                <a:solidFill>
                  <a:srgbClr val="FF0000"/>
                </a:solidFill>
                <a:latin typeface="+mj-ea"/>
              </a:rPr>
              <a:t>dishonesty</a:t>
            </a:r>
            <a:r>
              <a:rPr lang="zh-TW" altLang="en-US" sz="3500" b="1" dirty="0">
                <a:solidFill>
                  <a:srgbClr val="FF0000"/>
                </a:solidFill>
                <a:latin typeface="+mj-ea"/>
              </a:rPr>
              <a:t>，就是「信實」</a:t>
            </a:r>
            <a:r>
              <a:rPr lang="en-US" altLang="zh-TW" sz="3500" b="1" dirty="0">
                <a:solidFill>
                  <a:srgbClr val="FF0000"/>
                </a:solidFill>
                <a:latin typeface="+mj-ea"/>
              </a:rPr>
              <a:t>honesty</a:t>
            </a:r>
            <a:r>
              <a:rPr lang="zh-TW" altLang="en-US" sz="3500" b="1" dirty="0">
                <a:solidFill>
                  <a:srgbClr val="FF0000"/>
                </a:solidFill>
                <a:latin typeface="+mj-ea"/>
              </a:rPr>
              <a:t>。然而，「信實」這個字，</a:t>
            </a:r>
            <a:r>
              <a:rPr lang="zh-TW" altLang="en-US" sz="3500" b="1" dirty="0">
                <a:latin typeface="+mj-ea"/>
              </a:rPr>
              <a:t>在聖經中大部分是用另外一個英文字</a:t>
            </a:r>
            <a:r>
              <a:rPr lang="en-US" altLang="zh-TW" sz="3500" dirty="0" err="1">
                <a:solidFill>
                  <a:srgbClr val="FF0000"/>
                </a:solidFill>
              </a:rPr>
              <a:t>faithul</a:t>
            </a:r>
            <a:r>
              <a:rPr lang="zh-TW" altLang="en-US" sz="3500" dirty="0">
                <a:solidFill>
                  <a:srgbClr val="FF0000"/>
                </a:solidFill>
              </a:rPr>
              <a:t>。而</a:t>
            </a:r>
            <a:r>
              <a:rPr lang="en-US" altLang="zh-TW" sz="3500" dirty="0" err="1">
                <a:solidFill>
                  <a:srgbClr val="FF0000"/>
                </a:solidFill>
              </a:rPr>
              <a:t>faithul</a:t>
            </a:r>
            <a:r>
              <a:rPr lang="zh-TW" altLang="en-US" sz="3500" dirty="0">
                <a:solidFill>
                  <a:srgbClr val="FF0000"/>
                </a:solidFill>
              </a:rPr>
              <a:t>名詞就是</a:t>
            </a:r>
            <a:r>
              <a:rPr lang="en-US" altLang="zh-TW" sz="3500" dirty="0">
                <a:solidFill>
                  <a:srgbClr val="FF0000"/>
                </a:solidFill>
              </a:rPr>
              <a:t>faith</a:t>
            </a:r>
            <a:r>
              <a:rPr lang="zh-TW" altLang="en-US" sz="3500" dirty="0">
                <a:solidFill>
                  <a:srgbClr val="FF0000"/>
                </a:solidFill>
              </a:rPr>
              <a:t>信心，也就是說，</a:t>
            </a:r>
            <a:r>
              <a:rPr lang="zh-TW" altLang="en-US" sz="3500" b="1" dirty="0">
                <a:solidFill>
                  <a:srgbClr val="0000FF"/>
                </a:solidFill>
              </a:rPr>
              <a:t>信心的屬性，一定包含信實，一個人對上帝有信心時，一定會表現出信實的行為，兩個是連體嬰。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36</a:t>
            </a:fld>
            <a:endParaRPr lang="en-US" altLang="zh-TW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539750" y="765175"/>
            <a:ext cx="7993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00FF"/>
                </a:solidFill>
                <a:latin typeface="Verdana" pitchFamily="34" charset="0"/>
              </a:rPr>
              <a:t>■ 神是「信實的」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611560" y="1700808"/>
            <a:ext cx="792003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b="0" dirty="0"/>
              <a:t>你們所遇見的試探，無非是人所能受的。神是</a:t>
            </a:r>
            <a:r>
              <a:rPr lang="zh-TW" altLang="en-US" dirty="0">
                <a:solidFill>
                  <a:srgbClr val="FF0000"/>
                </a:solidFill>
              </a:rPr>
              <a:t>信實的（</a:t>
            </a:r>
            <a:r>
              <a:rPr lang="en-US" altLang="zh-TW" dirty="0" err="1">
                <a:solidFill>
                  <a:srgbClr val="FF0000"/>
                </a:solidFill>
              </a:rPr>
              <a:t>faithul</a:t>
            </a:r>
            <a:r>
              <a:rPr lang="zh-TW" altLang="en-US" dirty="0">
                <a:solidFill>
                  <a:srgbClr val="FF0000"/>
                </a:solidFill>
              </a:rPr>
              <a:t>，</a:t>
            </a:r>
            <a:r>
              <a:rPr lang="el-GR" altLang="zh-TW" dirty="0"/>
              <a:t> πιστός</a:t>
            </a:r>
            <a:r>
              <a:rPr lang="zh-TW" altLang="en-US" dirty="0"/>
              <a:t>，</a:t>
            </a:r>
            <a:r>
              <a:rPr lang="en-US" altLang="zh-TW" i="1" dirty="0" err="1"/>
              <a:t>pistos</a:t>
            </a:r>
            <a:r>
              <a:rPr lang="zh-TW" altLang="en-US" dirty="0">
                <a:solidFill>
                  <a:srgbClr val="FF0000"/>
                </a:solidFill>
              </a:rPr>
              <a:t>）</a:t>
            </a:r>
            <a:r>
              <a:rPr lang="zh-TW" altLang="en-US" b="0" dirty="0"/>
              <a:t>，必不叫你們受試探過於所能受的；在受試探的時候，總要給你們開一條出路，叫你們能忍受得住。 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755650" y="5516563"/>
            <a:ext cx="77041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3000" b="0" dirty="0">
                <a:latin typeface="Verdana" pitchFamily="34" charset="0"/>
              </a:rPr>
              <a:t>------</a:t>
            </a:r>
            <a:r>
              <a:rPr lang="zh-TW" altLang="en-US" sz="3000" b="0" dirty="0">
                <a:latin typeface="Verdana" pitchFamily="34" charset="0"/>
              </a:rPr>
              <a:t> 林前</a:t>
            </a:r>
            <a:r>
              <a:rPr lang="en-US" altLang="zh-TW" sz="3000" b="0" dirty="0">
                <a:latin typeface="Verdana" pitchFamily="34" charset="0"/>
              </a:rPr>
              <a:t>10</a:t>
            </a:r>
            <a:r>
              <a:rPr lang="zh-TW" altLang="en-US" sz="3000" b="0" dirty="0">
                <a:latin typeface="Verdana" pitchFamily="34" charset="0"/>
              </a:rPr>
              <a:t>：</a:t>
            </a:r>
            <a:r>
              <a:rPr lang="en-US" altLang="zh-TW" sz="3000" b="0" dirty="0">
                <a:latin typeface="Verdana" pitchFamily="34" charset="0"/>
              </a:rPr>
              <a:t>13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37</a:t>
            </a:fld>
            <a:endParaRPr lang="en-US" altLang="zh-TW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539750" y="765175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00FF"/>
                </a:solidFill>
                <a:latin typeface="Verdana" pitchFamily="34" charset="0"/>
              </a:rPr>
              <a:t>■ 神是信實的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684213" y="1844675"/>
            <a:ext cx="792003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b="0" dirty="0"/>
              <a:t>我們若認自己的罪，神是</a:t>
            </a:r>
            <a:r>
              <a:rPr lang="zh-TW" altLang="en-US" dirty="0">
                <a:solidFill>
                  <a:srgbClr val="FF0000"/>
                </a:solidFill>
              </a:rPr>
              <a:t>信實的</a:t>
            </a:r>
            <a:r>
              <a:rPr lang="en-US" altLang="zh-TW" dirty="0">
                <a:solidFill>
                  <a:srgbClr val="FF0000"/>
                </a:solidFill>
              </a:rPr>
              <a:t>(faithful</a:t>
            </a:r>
            <a:r>
              <a:rPr lang="zh-TW" altLang="en-US" dirty="0">
                <a:solidFill>
                  <a:srgbClr val="FF0000"/>
                </a:solidFill>
              </a:rPr>
              <a:t>，</a:t>
            </a:r>
            <a:r>
              <a:rPr lang="el-GR" altLang="zh-TW" dirty="0"/>
              <a:t> πιστός</a:t>
            </a:r>
            <a:r>
              <a:rPr lang="zh-TW" altLang="en-US" dirty="0"/>
              <a:t>，</a:t>
            </a:r>
            <a:r>
              <a:rPr lang="en-US" altLang="zh-TW" i="1" dirty="0" err="1"/>
              <a:t>pistos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r>
              <a:rPr lang="zh-TW" altLang="en-US" b="0" dirty="0"/>
              <a:t>，是公義的，必要赦免我們的罪，洗淨我們一切的不義。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755650" y="5516563"/>
            <a:ext cx="77041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3000" b="0" dirty="0">
                <a:latin typeface="Verdana" pitchFamily="34" charset="0"/>
              </a:rPr>
              <a:t>------</a:t>
            </a:r>
            <a:r>
              <a:rPr lang="zh-TW" altLang="en-US" sz="3000" b="0" dirty="0">
                <a:latin typeface="Verdana" pitchFamily="34" charset="0"/>
              </a:rPr>
              <a:t> 約一</a:t>
            </a:r>
            <a:r>
              <a:rPr lang="en-US" altLang="zh-TW" sz="3000" b="0" dirty="0">
                <a:latin typeface="Verdana" pitchFamily="34" charset="0"/>
              </a:rPr>
              <a:t>1</a:t>
            </a:r>
            <a:r>
              <a:rPr lang="zh-TW" altLang="en-US" sz="3000" b="0" dirty="0">
                <a:latin typeface="Verdana" pitchFamily="34" charset="0"/>
              </a:rPr>
              <a:t>：</a:t>
            </a:r>
            <a:r>
              <a:rPr lang="en-US" altLang="zh-TW" sz="3000" b="0" dirty="0">
                <a:latin typeface="Verdana" pitchFamily="34" charset="0"/>
              </a:rPr>
              <a:t>9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38</a:t>
            </a:fld>
            <a:endParaRPr lang="en-US" altLang="zh-TW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539750" y="765175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00FF"/>
                </a:solidFill>
                <a:latin typeface="Verdana" pitchFamily="34" charset="0"/>
              </a:rPr>
              <a:t>■ 信心和信實同字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611560" y="1772816"/>
            <a:ext cx="7920037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6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保羅說：「神是</a:t>
            </a:r>
            <a:r>
              <a:rPr lang="zh-TW" altLang="en-US" sz="3600" dirty="0">
                <a:solidFill>
                  <a:srgbClr val="FF3300"/>
                </a:solidFill>
              </a:rPr>
              <a:t>信實的</a:t>
            </a:r>
            <a:r>
              <a:rPr lang="zh-TW" alt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」（</a:t>
            </a:r>
            <a:r>
              <a:rPr lang="en-US" altLang="zh-TW" sz="3600" dirty="0" err="1">
                <a:solidFill>
                  <a:srgbClr val="FF3300"/>
                </a:solidFill>
              </a:rPr>
              <a:t>faithul</a:t>
            </a:r>
            <a:r>
              <a:rPr lang="zh-TW" altLang="en-US" sz="36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el-GR" altLang="zh-TW" sz="36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πιστός</a:t>
            </a:r>
            <a:r>
              <a:rPr lang="zh-TW" altLang="en-US" sz="36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en-US" altLang="zh-TW" sz="3600" b="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pistos</a:t>
            </a:r>
            <a:r>
              <a:rPr lang="zh-TW" altLang="en-US" sz="36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），這個「信實」希臘原文也是「信心」，</a:t>
            </a:r>
            <a:r>
              <a:rPr lang="zh-TW" altLang="en-US" sz="3600" dirty="0">
                <a:solidFill>
                  <a:srgbClr val="FF3300"/>
                </a:solidFill>
              </a:rPr>
              <a:t>信心和信實都是同一個字</a:t>
            </a:r>
            <a:r>
              <a:rPr lang="zh-TW" altLang="en-US" sz="36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，在新約中，這個字用的不少。</a:t>
            </a:r>
            <a:r>
              <a:rPr lang="zh-TW" altLang="en-US" sz="3600" dirty="0">
                <a:solidFill>
                  <a:srgbClr val="FF3300"/>
                </a:solidFill>
              </a:rPr>
              <a:t>也就是說信心必須具備「信實」的特質</a:t>
            </a:r>
            <a:r>
              <a:rPr lang="zh-TW" altLang="en-US" sz="36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</a:t>
            </a:r>
            <a:r>
              <a:rPr lang="zh-TW" altLang="en-US" sz="4500" dirty="0">
                <a:solidFill>
                  <a:srgbClr val="0000FF"/>
                </a:solidFill>
              </a:rPr>
              <a:t>因為信實是上帝的屬性！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39</a:t>
            </a:fld>
            <a:endParaRPr lang="en-US" altLang="zh-TW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539750" y="765175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00FF"/>
                </a:solidFill>
                <a:latin typeface="Verdana" pitchFamily="34" charset="0"/>
              </a:rPr>
              <a:t>■ 講真話是要掉腦袋的！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683568" y="2276872"/>
            <a:ext cx="792003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5000" dirty="0">
                <a:solidFill>
                  <a:srgbClr val="FF3300"/>
                </a:solidFill>
              </a:rPr>
              <a:t>人世間有許多的話，</a:t>
            </a:r>
            <a:endParaRPr lang="en-US" altLang="zh-TW" sz="5000" dirty="0">
              <a:solidFill>
                <a:srgbClr val="FF3300"/>
              </a:solidFill>
            </a:endParaRPr>
          </a:p>
          <a:p>
            <a:r>
              <a:rPr lang="zh-TW" altLang="en-US" sz="5000" dirty="0">
                <a:solidFill>
                  <a:srgbClr val="FF3300"/>
                </a:solidFill>
              </a:rPr>
              <a:t>要用一萬個腦袋去換來的！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827584" y="4365104"/>
            <a:ext cx="77041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3000" b="0" dirty="0">
                <a:latin typeface="Verdana" pitchFamily="34" charset="0"/>
              </a:rPr>
              <a:t>------</a:t>
            </a:r>
            <a:r>
              <a:rPr lang="zh-TW" altLang="en-US" sz="3000" b="0" dirty="0">
                <a:latin typeface="Verdana" pitchFamily="34" charset="0"/>
              </a:rPr>
              <a:t> 袁崇煥（明末賢將，被</a:t>
            </a:r>
            <a:r>
              <a:rPr lang="zh-TW" altLang="en-US" sz="3000" b="0">
                <a:latin typeface="Verdana" pitchFamily="34" charset="0"/>
              </a:rPr>
              <a:t>崇禎皇帝賜死</a:t>
            </a:r>
            <a:r>
              <a:rPr lang="zh-TW" altLang="en-US" sz="3000" b="0" dirty="0">
                <a:latin typeface="Verdana" pitchFamily="34" charset="0"/>
              </a:rPr>
              <a:t>）</a:t>
            </a:r>
            <a:endParaRPr lang="en-US" altLang="zh-TW" sz="3000" b="0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251520" y="2708920"/>
            <a:ext cx="87129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1</a:t>
            </a:r>
            <a:r>
              <a:rPr lang="zh-TW" altLang="en-US" sz="6000" b="1" dirty="0">
                <a:solidFill>
                  <a:srgbClr val="FF0000"/>
                </a:solidFill>
                <a:latin typeface="+mj-ea"/>
                <a:ea typeface="+mj-ea"/>
              </a:rPr>
              <a:t>、活在恩典</a:t>
            </a:r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(new way)</a:t>
            </a:r>
            <a:endParaRPr lang="zh-TW" altLang="en-US" sz="60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297781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40</a:t>
            </a:fld>
            <a:endParaRPr lang="en-US" altLang="zh-TW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539750" y="765175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00FF"/>
                </a:solidFill>
                <a:latin typeface="Verdana" pitchFamily="34" charset="0"/>
              </a:rPr>
              <a:t>■ 上帝不說謊！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683568" y="1916832"/>
            <a:ext cx="792003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b="0" dirty="0"/>
              <a:t>神非人，</a:t>
            </a:r>
            <a:r>
              <a:rPr lang="zh-TW" altLang="en-US" dirty="0">
                <a:solidFill>
                  <a:srgbClr val="FF3300"/>
                </a:solidFill>
              </a:rPr>
              <a:t>必不致說謊</a:t>
            </a:r>
            <a:r>
              <a:rPr lang="zh-TW" altLang="en-US" b="0" dirty="0"/>
              <a:t>，也非人子，必不致後悔。</a:t>
            </a:r>
            <a:r>
              <a:rPr lang="zh-TW" altLang="en-US" dirty="0">
                <a:solidFill>
                  <a:srgbClr val="FF3300"/>
                </a:solidFill>
              </a:rPr>
              <a:t>他說話豈不照著行呢</a:t>
            </a:r>
            <a:r>
              <a:rPr lang="en-US" altLang="zh-TW" dirty="0">
                <a:solidFill>
                  <a:srgbClr val="FF3300"/>
                </a:solidFill>
              </a:rPr>
              <a:t>﹖</a:t>
            </a:r>
            <a:r>
              <a:rPr lang="zh-TW" altLang="en-US" dirty="0">
                <a:solidFill>
                  <a:srgbClr val="FF3300"/>
                </a:solidFill>
              </a:rPr>
              <a:t>他發言豈不要成就呢</a:t>
            </a:r>
            <a:r>
              <a:rPr lang="en-US" altLang="zh-TW" dirty="0">
                <a:solidFill>
                  <a:srgbClr val="FF3300"/>
                </a:solidFill>
              </a:rPr>
              <a:t>﹖</a:t>
            </a:r>
            <a:endParaRPr lang="zh-TW" altLang="en-US" dirty="0">
              <a:solidFill>
                <a:srgbClr val="FF3300"/>
              </a:solidFill>
            </a:endParaRP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755650" y="5516563"/>
            <a:ext cx="770413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3000" b="0" dirty="0">
                <a:latin typeface="Verdana" pitchFamily="34" charset="0"/>
              </a:rPr>
              <a:t>------</a:t>
            </a:r>
            <a:r>
              <a:rPr lang="zh-TW" altLang="en-US" sz="3000" b="0" dirty="0">
                <a:latin typeface="Verdana" pitchFamily="34" charset="0"/>
              </a:rPr>
              <a:t> 民數記</a:t>
            </a:r>
            <a:r>
              <a:rPr lang="en-US" altLang="zh-TW" sz="3000" b="0" dirty="0">
                <a:latin typeface="Verdana" pitchFamily="34" charset="0"/>
              </a:rPr>
              <a:t>23</a:t>
            </a:r>
            <a:r>
              <a:rPr lang="zh-TW" altLang="en-US" sz="3000" b="0" dirty="0">
                <a:latin typeface="Verdana" pitchFamily="34" charset="0"/>
              </a:rPr>
              <a:t>：</a:t>
            </a:r>
            <a:r>
              <a:rPr lang="en-US" altLang="zh-TW" sz="3000" b="0" dirty="0">
                <a:latin typeface="Verdana" pitchFamily="34" charset="0"/>
              </a:rPr>
              <a:t>19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41</a:t>
            </a:fld>
            <a:endParaRPr lang="en-US" altLang="zh-TW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539750" y="765175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00FF"/>
                </a:solidFill>
                <a:latin typeface="Verdana" pitchFamily="34" charset="0"/>
              </a:rPr>
              <a:t>■ 信心要活出上帝的信實來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683568" y="1700808"/>
            <a:ext cx="7920037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500" b="0" dirty="0"/>
              <a:t>一個人說他很有「信心」，但是如果他的行為、舉止和做人，都讓人感到嫌惡，做事又不腳踏實地，這種人，</a:t>
            </a:r>
            <a:r>
              <a:rPr lang="zh-TW" altLang="en-US" sz="3500" dirty="0">
                <a:solidFill>
                  <a:srgbClr val="FF3300"/>
                </a:solidFill>
              </a:rPr>
              <a:t>如果說對上帝有信心，卻沒有上帝的「信實」特質，這種信心是大有問題的！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42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95536" y="1196752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保羅前面說「你們明顯是</a:t>
            </a:r>
            <a:r>
              <a:rPr lang="zh-TW" altLang="en-US" b="1" dirty="0">
                <a:solidFill>
                  <a:srgbClr val="FF0000"/>
                </a:solidFill>
              </a:rPr>
              <a:t>基督的信</a:t>
            </a:r>
            <a:r>
              <a:rPr lang="zh-TW" altLang="en-US" dirty="0"/>
              <a:t>」 ，舊約時代，神揀選色列人彰顯他的救恩，但新約時神揀選我們顯示他的恩典。舊約時人透過閱讀以色列人歷史認識神，</a:t>
            </a:r>
            <a:r>
              <a:rPr lang="zh-TW" altLang="en-US" b="1" dirty="0">
                <a:solidFill>
                  <a:srgbClr val="FF0000"/>
                </a:solidFill>
              </a:rPr>
              <a:t>新約時人卻可以透過你「信實的行為」認識基督的道理，因此，保羅說我們就是基督的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薦</a:t>
            </a:r>
            <a:r>
              <a:rPr lang="en-US" altLang="zh-TW" b="1" dirty="0">
                <a:solidFill>
                  <a:srgbClr val="FF0000"/>
                </a:solidFill>
              </a:rPr>
              <a:t>)</a:t>
            </a:r>
            <a:r>
              <a:rPr lang="zh-TW" altLang="en-US" b="1" dirty="0">
                <a:solidFill>
                  <a:srgbClr val="FF0000"/>
                </a:solidFill>
              </a:rPr>
              <a:t>信。</a:t>
            </a: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■我們要有好行為成為薦信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43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196752"/>
            <a:ext cx="86174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因此，有了上帝的憐憫後，人要在行為上顯示上帝信實的典範，</a:t>
            </a:r>
            <a:r>
              <a:rPr lang="zh-TW" altLang="en-US" b="1" dirty="0">
                <a:solidFill>
                  <a:srgbClr val="FF0000"/>
                </a:solidFill>
              </a:rPr>
              <a:t>讓人透過你的信實行為，知道上帝的信實，知道上帝是一個恩典的上帝，讓福音也有很好的出口！</a:t>
            </a: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■好的行為成為福音的出口！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44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251520" y="3140968"/>
            <a:ext cx="87129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3</a:t>
            </a:r>
            <a:r>
              <a:rPr lang="zh-TW" altLang="en-US" sz="6000" b="1" dirty="0">
                <a:solidFill>
                  <a:srgbClr val="FF0000"/>
                </a:solidFill>
                <a:latin typeface="+mj-ea"/>
                <a:ea typeface="+mj-ea"/>
              </a:rPr>
              <a:t>、不可詭詐</a:t>
            </a:r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en-US" altLang="zh-TW" sz="6000" dirty="0">
                <a:solidFill>
                  <a:srgbClr val="FF0000"/>
                </a:solidFill>
              </a:rPr>
              <a:t>craftiness</a:t>
            </a:r>
            <a:r>
              <a:rPr lang="en-US" altLang="zh-TW" sz="6000" dirty="0"/>
              <a:t>)</a:t>
            </a:r>
            <a:endParaRPr lang="en-US" altLang="zh-TW" sz="60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297781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45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39552" y="836712"/>
            <a:ext cx="81369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5000" dirty="0"/>
              <a:t>2.</a:t>
            </a:r>
            <a:r>
              <a:rPr lang="zh-TW" altLang="en-US" sz="5000" dirty="0"/>
              <a:t>乃將那些暗昧可恥的事棄絕了；</a:t>
            </a:r>
            <a:r>
              <a:rPr lang="zh-TW" altLang="en-US" sz="5000" b="1" dirty="0">
                <a:solidFill>
                  <a:srgbClr val="FF0000"/>
                </a:solidFill>
              </a:rPr>
              <a:t>不行詭詐</a:t>
            </a:r>
            <a:r>
              <a:rPr lang="zh-TW" altLang="en-US" sz="5000" dirty="0"/>
              <a:t>，</a:t>
            </a:r>
            <a:r>
              <a:rPr lang="zh-TW" altLang="en-US" sz="5000" b="1" dirty="0">
                <a:solidFill>
                  <a:srgbClr val="FF0000"/>
                </a:solidFill>
              </a:rPr>
              <a:t>不謬講神的道理</a:t>
            </a:r>
            <a:r>
              <a:rPr lang="zh-TW" altLang="en-US" sz="5000" dirty="0"/>
              <a:t>，只將真理表明出來，好在神面前把自己薦與各人的良心。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949280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林後</a:t>
            </a:r>
            <a:r>
              <a:rPr lang="en-US" altLang="zh-TW" sz="3000" b="1" dirty="0">
                <a:latin typeface="標楷體" pitchFamily="65" charset="-120"/>
              </a:rPr>
              <a:t>4</a:t>
            </a:r>
            <a:endParaRPr lang="en-US" altLang="zh-TW" sz="32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46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196752"/>
            <a:ext cx="86174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「</a:t>
            </a:r>
            <a:r>
              <a:rPr lang="zh-TW" altLang="en-US" b="1" dirty="0">
                <a:solidFill>
                  <a:srgbClr val="FF0000"/>
                </a:solidFill>
              </a:rPr>
              <a:t>不行詭詐</a:t>
            </a:r>
            <a:r>
              <a:rPr lang="zh-TW" altLang="en-US" dirty="0"/>
              <a:t>，</a:t>
            </a:r>
            <a:r>
              <a:rPr lang="zh-TW" altLang="en-US" b="1" dirty="0">
                <a:solidFill>
                  <a:srgbClr val="FF0000"/>
                </a:solidFill>
              </a:rPr>
              <a:t>不謬講神的道理</a:t>
            </a:r>
            <a:r>
              <a:rPr lang="zh-TW" altLang="en-US" dirty="0"/>
              <a:t>」</a:t>
            </a:r>
            <a:r>
              <a:rPr lang="en-US" altLang="zh-TW" dirty="0"/>
              <a:t> not walking in </a:t>
            </a:r>
            <a:r>
              <a:rPr lang="en-US" altLang="zh-TW" b="1" dirty="0">
                <a:solidFill>
                  <a:srgbClr val="FF0000"/>
                </a:solidFill>
              </a:rPr>
              <a:t>craftiness</a:t>
            </a:r>
            <a:r>
              <a:rPr lang="en-US" altLang="zh-TW" dirty="0"/>
              <a:t>, nor handling the word of God deceitfully</a:t>
            </a:r>
            <a:r>
              <a:rPr lang="zh-TW" altLang="en-US" dirty="0"/>
              <a:t>。</a:t>
            </a:r>
            <a:r>
              <a:rPr lang="zh-TW" altLang="en-US" b="1" dirty="0">
                <a:solidFill>
                  <a:srgbClr val="FF0000"/>
                </a:solidFill>
              </a:rPr>
              <a:t>謬</a:t>
            </a:r>
            <a:r>
              <a:rPr lang="zh-TW" altLang="en-US" dirty="0"/>
              <a:t>，</a:t>
            </a:r>
            <a:r>
              <a:rPr lang="en-US" altLang="zh-TW" dirty="0"/>
              <a:t> </a:t>
            </a:r>
            <a:r>
              <a:rPr lang="en-US" altLang="zh-TW" b="1" dirty="0">
                <a:solidFill>
                  <a:srgbClr val="FF0000"/>
                </a:solidFill>
              </a:rPr>
              <a:t>deceitfully</a:t>
            </a:r>
            <a:r>
              <a:rPr lang="zh-TW" altLang="en-US" dirty="0"/>
              <a:t>。</a:t>
            </a:r>
            <a:r>
              <a:rPr lang="zh-TW" altLang="en-US" b="1" dirty="0"/>
              <a:t>虛偽的、欺騙的</a:t>
            </a:r>
            <a:r>
              <a:rPr lang="zh-TW" altLang="en-US" dirty="0"/>
              <a:t>。你信主後，不要跟沒信主以前一樣，充滿詭詐，</a:t>
            </a:r>
            <a:r>
              <a:rPr lang="zh-TW" altLang="en-US" b="1" dirty="0">
                <a:solidFill>
                  <a:srgbClr val="FF0000"/>
                </a:solidFill>
              </a:rPr>
              <a:t>甚至信主後，把上帝的道當作虛偽的工具達到自己的目的！</a:t>
            </a: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■道不要成為虛偽手段的工具！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47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196752"/>
            <a:ext cx="86174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為什麼保羅把這話講的這麼重？前面林後第二章，保羅特別批評一種人，就是把上帝的道理，拿來當作自己得利的工具，</a:t>
            </a:r>
            <a:r>
              <a:rPr lang="zh-TW" altLang="en-US" b="1" dirty="0">
                <a:solidFill>
                  <a:srgbClr val="FF0000"/>
                </a:solidFill>
              </a:rPr>
              <a:t>這種人不僅為自己的利益把真理作為晉升的工具，還「為利混亂神的道」，讓會友、教會，甚至一般的人都受害！</a:t>
            </a: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■真理可以成為獲利的工具！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48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39552" y="1052736"/>
            <a:ext cx="79208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5000" dirty="0"/>
              <a:t>17. </a:t>
            </a:r>
            <a:r>
              <a:rPr lang="zh-TW" altLang="en-US" sz="5000" b="1" dirty="0">
                <a:solidFill>
                  <a:srgbClr val="FF0000"/>
                </a:solidFill>
              </a:rPr>
              <a:t>我們不像那許多人</a:t>
            </a:r>
            <a:r>
              <a:rPr lang="zh-TW" altLang="en-US" sz="5000" dirty="0"/>
              <a:t>，</a:t>
            </a:r>
            <a:r>
              <a:rPr lang="zh-TW" altLang="en-US" sz="5000" b="1" dirty="0">
                <a:solidFill>
                  <a:srgbClr val="FF0000"/>
                </a:solidFill>
              </a:rPr>
              <a:t>為利混亂神的道</a:t>
            </a:r>
            <a:r>
              <a:rPr lang="zh-TW" altLang="en-US" sz="5000" dirty="0"/>
              <a:t>；乃是由於誠實，由於神，在神面前憑著基督講道。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949280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林後</a:t>
            </a:r>
            <a:r>
              <a:rPr lang="en-US" altLang="zh-TW" sz="3000" b="1" dirty="0">
                <a:latin typeface="標楷體" pitchFamily="65" charset="-120"/>
              </a:rPr>
              <a:t>2</a:t>
            </a:r>
            <a:endParaRPr lang="en-US" altLang="zh-TW" sz="32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49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251520" y="980728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rgbClr val="FF0000"/>
                </a:solidFill>
              </a:rPr>
              <a:t>「為利混亂</a:t>
            </a:r>
            <a:r>
              <a:rPr lang="zh-TW" altLang="en-US" sz="3600" b="1" dirty="0"/>
              <a:t>神的道。」這裡有一個關鍵字，原文用</a:t>
            </a:r>
            <a:r>
              <a:rPr lang="el-GR" altLang="zh-TW" sz="3600" dirty="0"/>
              <a:t>καπηλεύω</a:t>
            </a:r>
            <a:r>
              <a:rPr lang="zh-TW" altLang="en-US" sz="3600" dirty="0"/>
              <a:t>，</a:t>
            </a:r>
            <a:r>
              <a:rPr lang="en-US" altLang="zh-TW" sz="3600" dirty="0"/>
              <a:t>KJV</a:t>
            </a:r>
            <a:r>
              <a:rPr lang="zh-TW" altLang="en-US" sz="3600" dirty="0"/>
              <a:t>翻譯為</a:t>
            </a:r>
            <a:r>
              <a:rPr lang="en-US" altLang="zh-TW" sz="3600" b="1" dirty="0">
                <a:solidFill>
                  <a:srgbClr val="FF0000"/>
                </a:solidFill>
              </a:rPr>
              <a:t>corrupt</a:t>
            </a:r>
            <a:r>
              <a:rPr lang="zh-TW" altLang="en-US" sz="3600" dirty="0"/>
              <a:t>，敗壞，</a:t>
            </a:r>
            <a:r>
              <a:rPr lang="zh-TW" altLang="en-US" sz="3600" b="1" dirty="0"/>
              <a:t>敗壞上帝的道</a:t>
            </a:r>
            <a:r>
              <a:rPr lang="zh-TW" altLang="en-US" sz="3600" dirty="0"/>
              <a:t>。這個字</a:t>
            </a:r>
            <a:r>
              <a:rPr lang="zh-TW" altLang="en-US" sz="3600" b="1" dirty="0">
                <a:solidFill>
                  <a:srgbClr val="FF0000"/>
                </a:solidFill>
              </a:rPr>
              <a:t>原文是指「兜售」（</a:t>
            </a:r>
            <a:r>
              <a:rPr lang="en-US" altLang="zh-TW" sz="3600" b="1" dirty="0">
                <a:solidFill>
                  <a:srgbClr val="FF0000"/>
                </a:solidFill>
              </a:rPr>
              <a:t>peddle</a:t>
            </a:r>
            <a:r>
              <a:rPr lang="zh-TW" altLang="en-US" sz="3600" b="1" dirty="0">
                <a:solidFill>
                  <a:srgbClr val="FF0000"/>
                </a:solidFill>
              </a:rPr>
              <a:t>，</a:t>
            </a:r>
            <a:r>
              <a:rPr lang="en-US" altLang="zh-TW" sz="3600" b="1" dirty="0">
                <a:solidFill>
                  <a:srgbClr val="FF0000"/>
                </a:solidFill>
              </a:rPr>
              <a:t>NIV</a:t>
            </a:r>
            <a:r>
              <a:rPr lang="zh-TW" altLang="en-US" sz="3600" b="1" dirty="0">
                <a:solidFill>
                  <a:srgbClr val="FF0000"/>
                </a:solidFill>
              </a:rPr>
              <a:t>），</a:t>
            </a:r>
            <a:r>
              <a:rPr lang="zh-TW" altLang="en-US" sz="3600" dirty="0"/>
              <a:t>也就是說，</a:t>
            </a:r>
            <a:r>
              <a:rPr lang="zh-TW" altLang="en-US" sz="3600" b="1" dirty="0">
                <a:solidFill>
                  <a:srgbClr val="FF0000"/>
                </a:solidFill>
              </a:rPr>
              <a:t>上帝的話是可以拿來「兜售」，可以「變現」，是有利益的</a:t>
            </a:r>
            <a:r>
              <a:rPr lang="zh-TW" altLang="en-US" sz="3600" dirty="0"/>
              <a:t>，因此，中文把他翻譯為「為利混亂」，</a:t>
            </a:r>
            <a:r>
              <a:rPr lang="zh-TW" altLang="en-US" sz="3600" b="1" dirty="0">
                <a:solidFill>
                  <a:srgbClr val="FF0000"/>
                </a:solidFill>
              </a:rPr>
              <a:t>上帝的道可以做為獲利的工具！</a:t>
            </a:r>
          </a:p>
        </p:txBody>
      </p:sp>
      <p:sp>
        <p:nvSpPr>
          <p:cNvPr id="7" name="矩形 6"/>
          <p:cNvSpPr/>
          <p:nvPr/>
        </p:nvSpPr>
        <p:spPr>
          <a:xfrm>
            <a:off x="323528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■上帝的道是可以「兜售」的！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611560" y="1268760"/>
            <a:ext cx="76328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5000" dirty="0"/>
              <a:t>1.</a:t>
            </a:r>
            <a:r>
              <a:rPr lang="zh-TW" altLang="en-US" sz="5000" b="1" dirty="0"/>
              <a:t>我們既然蒙憐憫，受了這</a:t>
            </a:r>
            <a:r>
              <a:rPr lang="zh-TW" altLang="en-US" sz="5000" b="1" dirty="0">
                <a:solidFill>
                  <a:srgbClr val="FF0000"/>
                </a:solidFill>
              </a:rPr>
              <a:t>職分</a:t>
            </a:r>
            <a:r>
              <a:rPr lang="zh-TW" altLang="en-US" sz="5000" b="1" dirty="0"/>
              <a:t>，就</a:t>
            </a:r>
            <a:r>
              <a:rPr lang="zh-TW" altLang="en-US" sz="5000" b="1" dirty="0">
                <a:solidFill>
                  <a:srgbClr val="FF0000"/>
                </a:solidFill>
              </a:rPr>
              <a:t>不喪膽</a:t>
            </a:r>
            <a:r>
              <a:rPr lang="zh-TW" altLang="en-US" sz="5000" b="1" dirty="0"/>
              <a:t>。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949280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林後</a:t>
            </a:r>
            <a:r>
              <a:rPr lang="en-US" altLang="zh-TW" sz="3000" b="1" dirty="0">
                <a:latin typeface="標楷體" pitchFamily="65" charset="-120"/>
              </a:rPr>
              <a:t>4</a:t>
            </a:r>
            <a:endParaRPr lang="en-US" altLang="zh-TW" sz="32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50</a:t>
            </a:fld>
            <a:endParaRPr lang="en-US" altLang="zh-TW"/>
          </a:p>
        </p:txBody>
      </p:sp>
      <p:sp>
        <p:nvSpPr>
          <p:cNvPr id="7" name="矩形 6"/>
          <p:cNvSpPr/>
          <p:nvPr/>
        </p:nvSpPr>
        <p:spPr>
          <a:xfrm>
            <a:off x="323528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■保羅曾嚴厲譴責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467544" y="1196752"/>
            <a:ext cx="828092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500" dirty="0">
                <a:latin typeface="標楷體" pitchFamily="65" charset="-120"/>
              </a:rPr>
              <a:t>保羅說「</a:t>
            </a:r>
            <a:r>
              <a:rPr lang="zh-TW" altLang="en-US" sz="3500" b="1" dirty="0">
                <a:solidFill>
                  <a:srgbClr val="FF0000"/>
                </a:solidFill>
                <a:latin typeface="標楷體" pitchFamily="65" charset="-120"/>
              </a:rPr>
              <a:t>我先前在心裏難過痛苦，多多的流淚，寫信給你們；不是叫你們憂愁，乃是叫你們知道我格外的疼愛你們。</a:t>
            </a:r>
            <a:r>
              <a:rPr lang="zh-TW" altLang="en-US" sz="3500" dirty="0">
                <a:latin typeface="標楷體" pitchFamily="65" charset="-120"/>
              </a:rPr>
              <a:t>」</a:t>
            </a:r>
            <a:r>
              <a:rPr lang="en-US" altLang="zh-TW" sz="3500" dirty="0">
                <a:latin typeface="標楷體" pitchFamily="65" charset="-120"/>
              </a:rPr>
              <a:t>(2:4)</a:t>
            </a:r>
            <a:r>
              <a:rPr lang="zh-TW" altLang="en-US" sz="3500" dirty="0">
                <a:latin typeface="標楷體" pitchFamily="65" charset="-120"/>
              </a:rPr>
              <a:t>有些解經指保羅寫的哥林多前書，有許多指責的哥林多教會話，讓他心裏難過痛苦，也流著眼淚來寫的。為什麼？</a:t>
            </a:r>
            <a:r>
              <a:rPr lang="zh-TW" altLang="en-US" sz="3500" b="1" dirty="0">
                <a:solidFill>
                  <a:srgbClr val="0000FF"/>
                </a:solidFill>
                <a:latin typeface="標楷體" pitchFamily="65" charset="-120"/>
              </a:rPr>
              <a:t>就是因為哥林多教會有很多問題，先前提到娶繼母、拜偶像、吃拜偶像之物、方言問題、捐獻問題等，可以說，這個教會相當混亂</a:t>
            </a:r>
            <a:r>
              <a:rPr lang="zh-TW" altLang="en-US" sz="3500" dirty="0">
                <a:latin typeface="標楷體" pitchFamily="65" charset="-120"/>
              </a:rPr>
              <a:t>。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51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251520" y="980728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/>
              <a:t>保羅說「</a:t>
            </a:r>
            <a:r>
              <a:rPr lang="zh-TW" altLang="en-US" sz="3600" b="1" dirty="0">
                <a:solidFill>
                  <a:srgbClr val="FF0000"/>
                </a:solidFill>
              </a:rPr>
              <a:t>我們不像那許多人</a:t>
            </a:r>
            <a:r>
              <a:rPr lang="zh-TW" altLang="en-US" sz="3600" dirty="0"/>
              <a:t>」（林後</a:t>
            </a:r>
            <a:r>
              <a:rPr lang="en-US" altLang="zh-TW" sz="3600" dirty="0"/>
              <a:t>2</a:t>
            </a:r>
            <a:r>
              <a:rPr lang="zh-TW" altLang="en-US" sz="3600" dirty="0"/>
              <a:t>：</a:t>
            </a:r>
            <a:r>
              <a:rPr lang="en-US" altLang="zh-TW" sz="3600" dirty="0"/>
              <a:t>17</a:t>
            </a:r>
            <a:r>
              <a:rPr lang="zh-TW" altLang="en-US" sz="3600" dirty="0"/>
              <a:t>），這代表在哥林多教會，除了我們前面所說的</a:t>
            </a:r>
            <a:r>
              <a:rPr lang="zh-TW" altLang="en-US" sz="3600" b="1" dirty="0">
                <a:solidFill>
                  <a:srgbClr val="FF0000"/>
                </a:solidFill>
              </a:rPr>
              <a:t>許多人信仰混亂之外，還有一大堆人假借信仰來獲取很多的利益，也許是金錢上的、也許是權力上的、也有可能是情色上的。</a:t>
            </a:r>
            <a:r>
              <a:rPr lang="zh-TW" altLang="en-US" sz="3600" dirty="0"/>
              <a:t>可見，在哥林多教會，一個純淨的信仰是很艱難的，</a:t>
            </a:r>
            <a:r>
              <a:rPr lang="zh-TW" altLang="en-US" sz="3600" b="1" dirty="0">
                <a:solidFill>
                  <a:srgbClr val="FF0000"/>
                </a:solidFill>
              </a:rPr>
              <a:t>裡面混雜太多的利益渣質在裡面！</a:t>
            </a:r>
          </a:p>
        </p:txBody>
      </p:sp>
      <p:sp>
        <p:nvSpPr>
          <p:cNvPr id="7" name="矩形 6"/>
          <p:cNvSpPr/>
          <p:nvPr/>
        </p:nvSpPr>
        <p:spPr>
          <a:xfrm>
            <a:off x="323528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■渣質很多的教會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52</a:t>
            </a:fld>
            <a:endParaRPr lang="en-US" altLang="zh-TW"/>
          </a:p>
        </p:txBody>
      </p:sp>
      <p:sp>
        <p:nvSpPr>
          <p:cNvPr id="7" name="矩形 6"/>
          <p:cNvSpPr/>
          <p:nvPr/>
        </p:nvSpPr>
        <p:spPr>
          <a:xfrm>
            <a:off x="323528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■利用信仰大撈權財之利益！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467544" y="1196752"/>
            <a:ext cx="828092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500" dirty="0">
                <a:latin typeface="標楷體" pitchFamily="65" charset="-120"/>
              </a:rPr>
              <a:t>哥林多後書二章，保羅已經提到「</a:t>
            </a:r>
            <a:r>
              <a:rPr lang="zh-TW" altLang="en-US" sz="3500" b="1" dirty="0">
                <a:solidFill>
                  <a:srgbClr val="FF0000"/>
                </a:solidFill>
                <a:latin typeface="標楷體" pitchFamily="65" charset="-120"/>
              </a:rPr>
              <a:t>為利混亂</a:t>
            </a:r>
            <a:r>
              <a:rPr lang="zh-TW" altLang="en-US" sz="3500" dirty="0">
                <a:latin typeface="標楷體" pitchFamily="65" charset="-120"/>
              </a:rPr>
              <a:t>」神的道的嚴重性。如今，這裡又再重把上帝的道當作虛偽獲利的工具，可見這個問題應該很嚴重。前面我們提到有人把信仰拿來當商品「</a:t>
            </a:r>
            <a:r>
              <a:rPr lang="zh-TW" altLang="en-US" sz="3500" b="1" dirty="0">
                <a:solidFill>
                  <a:srgbClr val="FF0000"/>
                </a:solidFill>
                <a:latin typeface="標楷體" pitchFamily="65" charset="-120"/>
              </a:rPr>
              <a:t>兜售</a:t>
            </a:r>
            <a:r>
              <a:rPr lang="zh-TW" altLang="en-US" sz="3500" dirty="0">
                <a:latin typeface="標楷體" pitchFamily="65" charset="-120"/>
              </a:rPr>
              <a:t>」，</a:t>
            </a:r>
            <a:r>
              <a:rPr lang="zh-TW" altLang="en-US" sz="3500" b="1" dirty="0">
                <a:latin typeface="標楷體" pitchFamily="65" charset="-120"/>
              </a:rPr>
              <a:t>亦即利用信仰攫取利益</a:t>
            </a:r>
            <a:r>
              <a:rPr lang="zh-TW" altLang="en-US" sz="3500" dirty="0">
                <a:latin typeface="標楷體" pitchFamily="65" charset="-120"/>
              </a:rPr>
              <a:t>，</a:t>
            </a:r>
            <a:r>
              <a:rPr lang="zh-TW" altLang="en-US" sz="3500" b="1" dirty="0">
                <a:solidFill>
                  <a:srgbClr val="FF0000"/>
                </a:solidFill>
                <a:latin typeface="標楷體" pitchFamily="65" charset="-120"/>
              </a:rPr>
              <a:t>也許假借自己很屬靈，也許假借自己真理很厲害，然後在教會中讓別人錯解而陷入網羅，進而從中獲得利益或者權力，大撈信仰和權勢之財！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53</a:t>
            </a:fld>
            <a:endParaRPr lang="en-US" altLang="zh-TW"/>
          </a:p>
        </p:txBody>
      </p:sp>
      <p:sp>
        <p:nvSpPr>
          <p:cNvPr id="7" name="矩形 6"/>
          <p:cNvSpPr/>
          <p:nvPr/>
        </p:nvSpPr>
        <p:spPr>
          <a:xfrm>
            <a:off x="323528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■高明的信仰詐術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467544" y="1196752"/>
            <a:ext cx="828092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500" dirty="0">
                <a:latin typeface="標楷體" pitchFamily="65" charset="-120"/>
              </a:rPr>
              <a:t>用現代的話來說，這就是</a:t>
            </a:r>
            <a:r>
              <a:rPr lang="zh-TW" altLang="en-US" sz="3500" b="1" dirty="0">
                <a:solidFill>
                  <a:srgbClr val="FF0000"/>
                </a:solidFill>
                <a:latin typeface="標楷體" pitchFamily="65" charset="-120"/>
              </a:rPr>
              <a:t>利用信仰作高明的詐術</a:t>
            </a:r>
            <a:r>
              <a:rPr lang="zh-TW" altLang="en-US" sz="3500" dirty="0">
                <a:latin typeface="標楷體" pitchFamily="65" charset="-120"/>
              </a:rPr>
              <a:t>，讓教會或會友以為這人敬虔、屬靈或精通真理，</a:t>
            </a:r>
            <a:r>
              <a:rPr lang="zh-TW" altLang="en-US" sz="3500" b="1" dirty="0">
                <a:solidFill>
                  <a:srgbClr val="FF0000"/>
                </a:solidFill>
                <a:latin typeface="標楷體" pitchFamily="65" charset="-120"/>
              </a:rPr>
              <a:t>結果根本「心術不正」，用高明的信仰詐術獲取權力、財務或名聲，讓自己透過信仰獲取個人極大的利益。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54</a:t>
            </a:fld>
            <a:endParaRPr lang="en-US" altLang="zh-TW"/>
          </a:p>
        </p:txBody>
      </p:sp>
      <p:sp>
        <p:nvSpPr>
          <p:cNvPr id="7" name="矩形 6"/>
          <p:cNvSpPr/>
          <p:nvPr/>
        </p:nvSpPr>
        <p:spPr>
          <a:xfrm>
            <a:off x="323528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■假借信仰獲取利益不容易看清楚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467544" y="1196752"/>
            <a:ext cx="828092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500" dirty="0">
                <a:latin typeface="標楷體" pitchFamily="65" charset="-120"/>
              </a:rPr>
              <a:t>事實上，這種人比現代神棍還可怕，也更可惡。</a:t>
            </a:r>
            <a:r>
              <a:rPr lang="zh-TW" altLang="en-US" sz="3500" b="1" dirty="0">
                <a:solidFill>
                  <a:srgbClr val="FF0000"/>
                </a:solidFill>
                <a:latin typeface="標楷體" pitchFamily="65" charset="-120"/>
              </a:rPr>
              <a:t>神棍至少對一般人來說，還比較容易辨別</a:t>
            </a:r>
            <a:r>
              <a:rPr lang="zh-TW" altLang="en-US" sz="3500" dirty="0">
                <a:latin typeface="標楷體" pitchFamily="65" charset="-120"/>
              </a:rPr>
              <a:t>，但是，把信仰當作兜售的商品，進而獲取自己的利益，</a:t>
            </a:r>
            <a:r>
              <a:rPr lang="zh-TW" altLang="en-US" sz="3500" b="1" dirty="0">
                <a:solidFill>
                  <a:srgbClr val="FF0000"/>
                </a:solidFill>
                <a:latin typeface="標楷體" pitchFamily="65" charset="-120"/>
              </a:rPr>
              <a:t>可見利用信仰，獲取個人的利益，是不容易被發現，也不容易看清楚。對於這種現象，教會和個人都一定要更有智慧面對！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55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196752"/>
            <a:ext cx="86174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謬講</a:t>
            </a:r>
            <a:r>
              <a:rPr lang="en-US" altLang="zh-TW" b="1" dirty="0">
                <a:solidFill>
                  <a:srgbClr val="FF0000"/>
                </a:solidFill>
              </a:rPr>
              <a:t>deceitfully</a:t>
            </a:r>
            <a:r>
              <a:rPr lang="zh-TW" altLang="en-US" dirty="0"/>
              <a:t>，原文有</a:t>
            </a:r>
            <a:r>
              <a:rPr lang="en-US" altLang="zh-TW" dirty="0"/>
              <a:t> </a:t>
            </a:r>
            <a:r>
              <a:rPr lang="en-US" altLang="zh-TW" b="1" dirty="0"/>
              <a:t>specious</a:t>
            </a:r>
            <a:r>
              <a:rPr lang="zh-TW" altLang="en-US" b="1" dirty="0">
                <a:solidFill>
                  <a:srgbClr val="FF0000"/>
                </a:solidFill>
              </a:rPr>
              <a:t>像是真實</a:t>
            </a:r>
            <a:r>
              <a:rPr lang="zh-TW" altLang="en-US" dirty="0"/>
              <a:t>的，也就是說，好像</a:t>
            </a:r>
            <a:r>
              <a:rPr lang="zh-TW" altLang="en-US" b="1" dirty="0"/>
              <a:t>把假的講的好像真的</a:t>
            </a:r>
            <a:r>
              <a:rPr lang="zh-TW" altLang="en-US" dirty="0"/>
              <a:t>，讓人誤以為是真的。這是一種</a:t>
            </a:r>
            <a:r>
              <a:rPr lang="zh-TW" altLang="en-US" b="1" dirty="0">
                <a:solidFill>
                  <a:srgbClr val="FF0000"/>
                </a:solidFill>
              </a:rPr>
              <a:t>很狡猾的手段</a:t>
            </a:r>
            <a:r>
              <a:rPr lang="zh-TW" altLang="en-US" dirty="0"/>
              <a:t>，也是很高明的智慧，</a:t>
            </a:r>
            <a:r>
              <a:rPr lang="zh-TW" altLang="en-US" b="1" dirty="0">
                <a:solidFill>
                  <a:srgbClr val="FF0000"/>
                </a:solidFill>
              </a:rPr>
              <a:t>但這種智慧是</a:t>
            </a:r>
            <a:r>
              <a:rPr lang="en-US" altLang="zh-TW" b="1" dirty="0">
                <a:solidFill>
                  <a:srgbClr val="FF0000"/>
                </a:solidFill>
              </a:rPr>
              <a:t>false wisdom</a:t>
            </a:r>
            <a:r>
              <a:rPr lang="zh-TW" altLang="en-US" dirty="0"/>
              <a:t>，是要被嚴峻批判的。而這些現象，卻是發生在哥林多教會裡，讓人非常心痛！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■把假的講的好像真的一樣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56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196752"/>
            <a:ext cx="86174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保羅嚴厲批判這種信仰，這種狡猾的信仰，為了達到個人的利益，毀壞信仰，是保羅在哥林多教會碰到的嚴重問題。因此，</a:t>
            </a:r>
            <a:r>
              <a:rPr lang="zh-TW" altLang="en-US" b="1" dirty="0">
                <a:solidFill>
                  <a:srgbClr val="FF0000"/>
                </a:solidFill>
              </a:rPr>
              <a:t>他再度糾舉出來，要求信眾「不要詭詐」，你蒙恩得救了，卻還在名利海裡打滾，還把這些壞東西帶進教會，危害會友和教會</a:t>
            </a:r>
            <a:r>
              <a:rPr lang="zh-TW" altLang="en-US" dirty="0"/>
              <a:t>，這算哪門的信仰？還有上帝的憐憫和恩典？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■壞東西不要帶進教會來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57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251520" y="2708920"/>
            <a:ext cx="87129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4</a:t>
            </a:r>
            <a:r>
              <a:rPr lang="zh-TW" altLang="en-US" sz="6000" b="1" dirty="0">
                <a:solidFill>
                  <a:srgbClr val="FF0000"/>
                </a:solidFill>
                <a:latin typeface="+mj-ea"/>
                <a:ea typeface="+mj-ea"/>
              </a:rPr>
              <a:t>、行出真理</a:t>
            </a:r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(truth)</a:t>
            </a:r>
          </a:p>
        </p:txBody>
      </p:sp>
    </p:spTree>
    <p:extLst>
      <p:ext uri="{BB962C8B-B14F-4D97-AF65-F5344CB8AC3E}">
        <p14:creationId xmlns:p14="http://schemas.microsoft.com/office/powerpoint/2010/main" val="342977812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58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539552" y="836712"/>
            <a:ext cx="81369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5000" dirty="0"/>
              <a:t>2.</a:t>
            </a:r>
            <a:r>
              <a:rPr lang="zh-TW" altLang="en-US" sz="5000" dirty="0"/>
              <a:t>乃將那些暗昧可恥的事棄絕了；不行詭詐，不謬講神的道理，只將</a:t>
            </a:r>
            <a:r>
              <a:rPr lang="zh-TW" altLang="en-US" sz="5000" b="1" dirty="0">
                <a:solidFill>
                  <a:srgbClr val="FF0000"/>
                </a:solidFill>
              </a:rPr>
              <a:t>真理表明出來，</a:t>
            </a:r>
            <a:r>
              <a:rPr lang="zh-TW" altLang="en-US" sz="5000" dirty="0"/>
              <a:t>好在神面前把自己薦與各人的良心。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55576" y="5949280"/>
            <a:ext cx="7704856" cy="55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377" tIns="45688" rIns="91377" bIns="45688">
            <a:spAutoFit/>
          </a:bodyPr>
          <a:lstStyle/>
          <a:p>
            <a:pPr algn="r"/>
            <a:r>
              <a:rPr lang="en-US" altLang="zh-TW" sz="3000" b="1" dirty="0">
                <a:latin typeface="標楷體" pitchFamily="65" charset="-120"/>
              </a:rPr>
              <a:t>-----</a:t>
            </a:r>
            <a:r>
              <a:rPr lang="zh-TW" altLang="en-US" sz="3000" b="1" dirty="0">
                <a:latin typeface="標楷體" pitchFamily="65" charset="-120"/>
              </a:rPr>
              <a:t>林後</a:t>
            </a:r>
            <a:r>
              <a:rPr lang="en-US" altLang="zh-TW" sz="3000" b="1" dirty="0">
                <a:latin typeface="標楷體" pitchFamily="65" charset="-120"/>
              </a:rPr>
              <a:t>4</a:t>
            </a:r>
            <a:endParaRPr lang="en-US" altLang="zh-TW" sz="32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59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95536" y="1196752"/>
            <a:ext cx="828092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dirty="0"/>
              <a:t>哥林多教會信仰很混亂，</a:t>
            </a:r>
            <a:r>
              <a:rPr lang="zh-TW" altLang="en-US" sz="3500" b="1" dirty="0">
                <a:solidFill>
                  <a:srgbClr val="FF0000"/>
                </a:solidFill>
              </a:rPr>
              <a:t>教會看似很有禮教，但只是坎陷在文字的泥沼裡，陷在咬文嚼字中，沒有真生命，信仰中更沒有實踐典範，即使信的很深入，信的頭頭是道，但是信的方向錯了，信的變成律法主義、機會主義，甚至是歪道主義！</a:t>
            </a:r>
            <a:r>
              <a:rPr lang="zh-TW" altLang="en-US" sz="3500" dirty="0"/>
              <a:t>再講白一點，他們的信仰好像很精了，也很懂，</a:t>
            </a:r>
            <a:r>
              <a:rPr lang="zh-TW" altLang="en-US" sz="3500" b="1" dirty="0">
                <a:solidFill>
                  <a:srgbClr val="FF0000"/>
                </a:solidFill>
              </a:rPr>
              <a:t>但是缺乏耶穌基督的實質精神，信的只是嘴巴的文字，但沒有行為典範！</a:t>
            </a: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■信的沒有實踐性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95536" y="1196752"/>
            <a:ext cx="86174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「我們</a:t>
            </a:r>
            <a:r>
              <a:rPr lang="zh-TW" altLang="en-US" b="1" dirty="0">
                <a:solidFill>
                  <a:srgbClr val="FF0000"/>
                </a:solidFill>
              </a:rPr>
              <a:t>既然蒙憐憫</a:t>
            </a:r>
            <a:r>
              <a:rPr lang="zh-TW" altLang="en-US" dirty="0"/>
              <a:t>，受了這</a:t>
            </a:r>
            <a:r>
              <a:rPr lang="zh-TW" altLang="en-US" b="1" dirty="0">
                <a:solidFill>
                  <a:srgbClr val="FF0000"/>
                </a:solidFill>
              </a:rPr>
              <a:t>職分</a:t>
            </a:r>
            <a:r>
              <a:rPr lang="zh-TW" altLang="en-US" dirty="0"/>
              <a:t>，就</a:t>
            </a:r>
            <a:r>
              <a:rPr lang="zh-TW" altLang="en-US" b="1" dirty="0">
                <a:solidFill>
                  <a:srgbClr val="FF0000"/>
                </a:solidFill>
              </a:rPr>
              <a:t>不喪膽</a:t>
            </a:r>
            <a:r>
              <a:rPr lang="zh-TW" altLang="en-US" dirty="0"/>
              <a:t>。」，</a:t>
            </a:r>
            <a:r>
              <a:rPr lang="zh-TW" altLang="en-US" b="1" dirty="0">
                <a:solidFill>
                  <a:srgbClr val="FF0000"/>
                </a:solidFill>
              </a:rPr>
              <a:t>職分</a:t>
            </a:r>
            <a:r>
              <a:rPr lang="zh-TW" altLang="en-US" dirty="0"/>
              <a:t>，大部分版本都翻譯為</a:t>
            </a:r>
            <a:r>
              <a:rPr lang="en-US" altLang="zh-TW" b="1" dirty="0">
                <a:solidFill>
                  <a:srgbClr val="FF0000"/>
                </a:solidFill>
              </a:rPr>
              <a:t>ministry</a:t>
            </a:r>
            <a:r>
              <a:rPr lang="zh-TW" altLang="en-US" dirty="0"/>
              <a:t>，但</a:t>
            </a:r>
            <a:r>
              <a:rPr lang="en-US" altLang="zh-TW" dirty="0"/>
              <a:t>NLT</a:t>
            </a:r>
            <a:r>
              <a:rPr lang="zh-TW" altLang="en-US" dirty="0"/>
              <a:t>譯成</a:t>
            </a:r>
            <a:r>
              <a:rPr lang="en-US" altLang="zh-TW" b="1" dirty="0">
                <a:solidFill>
                  <a:srgbClr val="FF0000"/>
                </a:solidFill>
              </a:rPr>
              <a:t>new way</a:t>
            </a:r>
            <a:r>
              <a:rPr lang="zh-TW" altLang="en-US" b="1" dirty="0">
                <a:solidFill>
                  <a:srgbClr val="FF0000"/>
                </a:solidFill>
              </a:rPr>
              <a:t>，一條新路、一條新道、新的生活方式</a:t>
            </a:r>
            <a:r>
              <a:rPr lang="zh-TW" altLang="en-US" dirty="0"/>
              <a:t>。</a:t>
            </a:r>
            <a:r>
              <a:rPr lang="en-US" altLang="zh-TW" b="1" dirty="0">
                <a:solidFill>
                  <a:srgbClr val="FF0000"/>
                </a:solidFill>
              </a:rPr>
              <a:t> Ministry</a:t>
            </a:r>
            <a:r>
              <a:rPr lang="zh-TW" altLang="en-US" dirty="0"/>
              <a:t>是指上帝給人的職務，這個職務就像牧者一樣，是神聖的，</a:t>
            </a:r>
            <a:r>
              <a:rPr lang="zh-TW" altLang="en-US" b="1" dirty="0">
                <a:solidFill>
                  <a:srgbClr val="FF0000"/>
                </a:solidFill>
              </a:rPr>
              <a:t>是來自上面的任命，不是自己想當就當，是外給的，因此，他是有使命的</a:t>
            </a:r>
            <a:r>
              <a:rPr lang="zh-TW" altLang="en-US" dirty="0"/>
              <a:t>。</a:t>
            </a: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■「職分」，來自上帝的使命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60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196752"/>
            <a:ext cx="86174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亦即把好好神聖的基督信仰，搞成了成為獲利的工具，讓信仰很受傷，讓敬虔的人陷入網羅，</a:t>
            </a:r>
            <a:r>
              <a:rPr lang="zh-TW" altLang="en-US" b="1" dirty="0">
                <a:solidFill>
                  <a:srgbClr val="FF0000"/>
                </a:solidFill>
              </a:rPr>
              <a:t>把整個信仰聖場弄成很狡猾、很不信實，把真正敬虔信仰人的憐憫，用信仰詐術讓教會受傷</a:t>
            </a:r>
            <a:r>
              <a:rPr lang="zh-TW" altLang="en-US" dirty="0"/>
              <a:t>。這些都是哥林多教會的現況，保羅嚴厲抨擊！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■信仰詐術讓人很受傷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1160F-C36A-410F-9693-C86B46FBB9C3}" type="slidenum">
              <a:rPr lang="en-US" altLang="zh-TW"/>
              <a:pPr>
                <a:defRPr/>
              </a:pPr>
              <a:t>61</a:t>
            </a:fld>
            <a:endParaRPr lang="en-US" altLang="zh-TW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684213" y="1844675"/>
            <a:ext cx="7704137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5000" b="1">
                <a:solidFill>
                  <a:srgbClr val="0000FF"/>
                </a:solidFill>
                <a:latin typeface="標楷體" pitchFamily="65" charset="-120"/>
              </a:rPr>
              <a:t>你們要行道，不要單單聽道，自己欺哄自己。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1042988" y="5229225"/>
            <a:ext cx="7416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3000">
                <a:latin typeface="標楷體" pitchFamily="65" charset="-120"/>
              </a:rPr>
              <a:t>… </a:t>
            </a:r>
            <a:r>
              <a:rPr lang="zh-TW" altLang="en-US" sz="3000">
                <a:latin typeface="標楷體" pitchFamily="65" charset="-120"/>
              </a:rPr>
              <a:t>雅各書</a:t>
            </a:r>
            <a:r>
              <a:rPr lang="en-US" altLang="zh-TW" sz="3000">
                <a:latin typeface="標楷體" pitchFamily="65" charset="-120"/>
              </a:rPr>
              <a:t>1</a:t>
            </a:r>
            <a:r>
              <a:rPr lang="zh-TW" altLang="en-US" sz="3000">
                <a:latin typeface="標楷體" pitchFamily="65" charset="-120"/>
              </a:rPr>
              <a:t>：</a:t>
            </a:r>
            <a:r>
              <a:rPr lang="en-US" altLang="zh-TW" sz="3000">
                <a:latin typeface="標楷體" pitchFamily="65" charset="-120"/>
              </a:rPr>
              <a:t>22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CF11B-641F-45FE-8FE0-179623925776}" type="slidenum">
              <a:rPr lang="en-US" altLang="zh-TW"/>
              <a:pPr>
                <a:defRPr/>
              </a:pPr>
              <a:t>62</a:t>
            </a:fld>
            <a:endParaRPr lang="en-US" altLang="zh-TW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467544" y="836712"/>
            <a:ext cx="7993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0" dirty="0">
                <a:solidFill>
                  <a:srgbClr val="0000FF"/>
                </a:solidFill>
                <a:latin typeface="Verdana" pitchFamily="34" charset="0"/>
              </a:rPr>
              <a:t>■ 有命令又遵守的必蒙福 </a:t>
            </a:r>
          </a:p>
        </p:txBody>
      </p:sp>
      <p:sp>
        <p:nvSpPr>
          <p:cNvPr id="7" name="矩形 6"/>
          <p:cNvSpPr/>
          <p:nvPr/>
        </p:nvSpPr>
        <p:spPr>
          <a:xfrm>
            <a:off x="467544" y="1772816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dirty="0">
                <a:solidFill>
                  <a:srgbClr val="FF0000"/>
                </a:solidFill>
              </a:rPr>
              <a:t>有了我的命令又遵守的</a:t>
            </a:r>
            <a:r>
              <a:rPr lang="zh-TW" altLang="en-US" sz="4800" b="0" dirty="0"/>
              <a:t>，這人就是愛我的；愛我的必蒙我父愛他，我也要愛他，並且要向他顯現。</a:t>
            </a:r>
            <a:endParaRPr lang="zh-TW" altLang="en-US" sz="4500" b="0" dirty="0"/>
          </a:p>
        </p:txBody>
      </p:sp>
      <p:sp>
        <p:nvSpPr>
          <p:cNvPr id="5" name="矩形 4"/>
          <p:cNvSpPr/>
          <p:nvPr/>
        </p:nvSpPr>
        <p:spPr>
          <a:xfrm>
            <a:off x="683568" y="5157192"/>
            <a:ext cx="7632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TW" b="0" dirty="0"/>
              <a:t>-----</a:t>
            </a:r>
            <a:r>
              <a:rPr lang="zh-TW" altLang="en-US" b="0" dirty="0"/>
              <a:t> 約翰</a:t>
            </a:r>
            <a:r>
              <a:rPr lang="en-US" altLang="zh-TW" b="0" dirty="0"/>
              <a:t>14</a:t>
            </a:r>
            <a:r>
              <a:rPr lang="zh-TW" altLang="en-US" b="0" dirty="0"/>
              <a:t>：</a:t>
            </a:r>
            <a:r>
              <a:rPr lang="en-US" altLang="zh-TW" b="0" dirty="0"/>
              <a:t>21 </a:t>
            </a:r>
            <a:endParaRPr lang="zh-TW" alt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63714-790B-4556-86BC-5CE034F5C194}" type="slidenum">
              <a:rPr lang="en-US" altLang="zh-TW"/>
              <a:pPr>
                <a:defRPr/>
              </a:pPr>
              <a:t>63</a:t>
            </a:fld>
            <a:endParaRPr lang="en-US" altLang="zh-TW"/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971550" y="3357563"/>
            <a:ext cx="75612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zh-TW" altLang="en-US" sz="6000" b="1">
                <a:solidFill>
                  <a:srgbClr val="0000FF"/>
                </a:solidFill>
                <a:latin typeface="標楷體" pitchFamily="65" charset="-120"/>
              </a:rPr>
              <a:t>應用是檢驗的標準！ </a:t>
            </a: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900113" y="5516563"/>
            <a:ext cx="70548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TW" sz="3000">
                <a:latin typeface="標楷體" pitchFamily="65" charset="-120"/>
              </a:rPr>
              <a:t>------  </a:t>
            </a:r>
            <a:r>
              <a:rPr lang="zh-TW" altLang="en-US" sz="3000">
                <a:latin typeface="標楷體" pitchFamily="65" charset="-120"/>
              </a:rPr>
              <a:t>維根斯坦</a:t>
            </a:r>
          </a:p>
        </p:txBody>
      </p:sp>
      <p:pic>
        <p:nvPicPr>
          <p:cNvPr id="9221" name="Picture 4" descr="wittgenste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28800" cy="280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64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196752"/>
            <a:ext cx="86174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因此，這裡保羅最後提出要把信仰落實到生活，要重新調整信仰品格，不要把信仰當作獲利的工具，不要狡猾，要感謝上帝的恩典憐憫我們，使我們罪得赦免。</a:t>
            </a:r>
            <a:r>
              <a:rPr lang="zh-TW" altLang="en-US" b="1" dirty="0">
                <a:solidFill>
                  <a:srgbClr val="FF0000"/>
                </a:solidFill>
              </a:rPr>
              <a:t>更重要的是把信仰活出來，實踐出來，見證上帝在我們身上的恩典。而行出真理，見證真理，才是整個信仰的王道，更是信仰的目標！</a:t>
            </a: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■行出真理！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65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340768"/>
            <a:ext cx="87129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1</a:t>
            </a:r>
            <a:r>
              <a:rPr lang="zh-TW" altLang="en-US" sz="6000" b="1" dirty="0">
                <a:solidFill>
                  <a:srgbClr val="FF0000"/>
                </a:solidFill>
                <a:latin typeface="+mj-ea"/>
                <a:ea typeface="+mj-ea"/>
              </a:rPr>
              <a:t>、活在恩典</a:t>
            </a:r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(new way)</a:t>
            </a:r>
            <a:endParaRPr lang="zh-TW" altLang="en-US" sz="6000" b="1" dirty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2</a:t>
            </a:r>
            <a:r>
              <a:rPr lang="zh-TW" altLang="en-US" sz="6000" b="1" dirty="0">
                <a:solidFill>
                  <a:srgbClr val="FF0000"/>
                </a:solidFill>
                <a:latin typeface="+mj-ea"/>
                <a:ea typeface="+mj-ea"/>
              </a:rPr>
              <a:t>、信實至上</a:t>
            </a:r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en-US" altLang="zh-TW" sz="5400" b="1" dirty="0">
                <a:solidFill>
                  <a:srgbClr val="FF0000"/>
                </a:solidFill>
                <a:latin typeface="+mj-ea"/>
                <a:ea typeface="+mj-ea"/>
              </a:rPr>
              <a:t>dishonesty</a:t>
            </a:r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)</a:t>
            </a:r>
          </a:p>
          <a:p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3</a:t>
            </a:r>
            <a:r>
              <a:rPr lang="zh-TW" altLang="en-US" sz="6000" b="1" dirty="0">
                <a:solidFill>
                  <a:srgbClr val="FF0000"/>
                </a:solidFill>
                <a:latin typeface="+mj-ea"/>
                <a:ea typeface="+mj-ea"/>
              </a:rPr>
              <a:t>、不可詭詐</a:t>
            </a:r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en-US" altLang="zh-TW" sz="6000" dirty="0">
                <a:solidFill>
                  <a:srgbClr val="FF0000"/>
                </a:solidFill>
              </a:rPr>
              <a:t>craftiness)</a:t>
            </a:r>
            <a:endParaRPr lang="en-US" altLang="zh-TW" sz="6000" b="1" dirty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4</a:t>
            </a:r>
            <a:r>
              <a:rPr lang="zh-TW" altLang="en-US" sz="6000" b="1" dirty="0">
                <a:solidFill>
                  <a:srgbClr val="FF0000"/>
                </a:solidFill>
                <a:latin typeface="+mj-ea"/>
                <a:ea typeface="+mj-ea"/>
              </a:rPr>
              <a:t>、行出真理</a:t>
            </a:r>
            <a:r>
              <a:rPr lang="en-US" altLang="zh-TW" sz="6000" b="1" dirty="0">
                <a:solidFill>
                  <a:srgbClr val="FF0000"/>
                </a:solidFill>
                <a:latin typeface="+mj-ea"/>
                <a:ea typeface="+mj-ea"/>
              </a:rPr>
              <a:t>(truth)</a:t>
            </a:r>
          </a:p>
        </p:txBody>
      </p:sp>
    </p:spTree>
    <p:extLst>
      <p:ext uri="{BB962C8B-B14F-4D97-AF65-F5344CB8AC3E}">
        <p14:creationId xmlns:p14="http://schemas.microsoft.com/office/powerpoint/2010/main" val="342977812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A4F60C-845E-4B2E-A03F-7A82610A4CE0}" type="slidenum">
              <a:rPr lang="en-US" altLang="zh-TW"/>
              <a:pPr>
                <a:defRPr/>
              </a:pPr>
              <a:t>66</a:t>
            </a:fld>
            <a:endParaRPr lang="en-US" altLang="zh-TW"/>
          </a:p>
        </p:txBody>
      </p:sp>
      <p:sp>
        <p:nvSpPr>
          <p:cNvPr id="264194" name="Rectangle 2"/>
          <p:cNvSpPr>
            <a:spLocks noChangeArrowheads="1"/>
          </p:cNvSpPr>
          <p:nvPr/>
        </p:nvSpPr>
        <p:spPr bwMode="auto">
          <a:xfrm>
            <a:off x="467544" y="2492896"/>
            <a:ext cx="813593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4500" b="1" dirty="0"/>
              <a:t>1</a:t>
            </a:r>
            <a:r>
              <a:rPr lang="zh-TW" altLang="en-US" sz="4500" b="1" dirty="0"/>
              <a:t>、你會覺得自己常常活在恩典中並時常感恩？</a:t>
            </a:r>
          </a:p>
        </p:txBody>
      </p:sp>
      <p:sp>
        <p:nvSpPr>
          <p:cNvPr id="264195" name="Rectangle 3"/>
          <p:cNvSpPr>
            <a:spLocks noChangeArrowheads="1"/>
          </p:cNvSpPr>
          <p:nvPr/>
        </p:nvSpPr>
        <p:spPr bwMode="auto">
          <a:xfrm>
            <a:off x="539552" y="764704"/>
            <a:ext cx="46085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5000" b="1" dirty="0">
                <a:solidFill>
                  <a:srgbClr val="0000FF"/>
                </a:solidFill>
              </a:rPr>
              <a:t>問題討論：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196752"/>
            <a:ext cx="86174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既然是外給的，就不是一個人本來有的東西，因此，前面說道，「</a:t>
            </a:r>
            <a:r>
              <a:rPr lang="zh-TW" altLang="en-US" b="1" dirty="0">
                <a:solidFill>
                  <a:srgbClr val="FF0000"/>
                </a:solidFill>
              </a:rPr>
              <a:t>我們既蒙憐恤！</a:t>
            </a:r>
            <a:r>
              <a:rPr lang="zh-TW" altLang="en-US" dirty="0"/>
              <a:t>」，講白一點，</a:t>
            </a:r>
            <a:r>
              <a:rPr lang="zh-TW" altLang="en-US" b="1" dirty="0">
                <a:solidFill>
                  <a:srgbClr val="FF0000"/>
                </a:solidFill>
              </a:rPr>
              <a:t>就是上帝可憐我們，憐憫我們，因此，就任命我們，給我們職分，去作祂要我們做的任務。因為憐憫，就給我們恩典，這恩典就是我們本來沒有的！</a:t>
            </a: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■上帝憐憫我們！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1196752"/>
            <a:ext cx="8617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為什麼要憐憫我們？這就要回歸到</a:t>
            </a:r>
            <a:r>
              <a:rPr lang="zh-TW" altLang="en-US" b="1" dirty="0">
                <a:solidFill>
                  <a:srgbClr val="FF0000"/>
                </a:solidFill>
              </a:rPr>
              <a:t>「人的真相上」</a:t>
            </a:r>
            <a:r>
              <a:rPr lang="zh-TW" altLang="en-US" dirty="0"/>
              <a:t>來談了，「人的真相」是什麼？保羅說「</a:t>
            </a:r>
            <a:r>
              <a:rPr lang="zh-TW" altLang="en-US" b="1" dirty="0">
                <a:solidFill>
                  <a:srgbClr val="FF0000"/>
                </a:solidFill>
              </a:rPr>
              <a:t>世人都犯了罪，虧缺了神的榮耀！</a:t>
            </a:r>
            <a:r>
              <a:rPr lang="zh-TW" altLang="en-US" dirty="0"/>
              <a:t>」（羅</a:t>
            </a:r>
            <a:r>
              <a:rPr lang="en-US" altLang="zh-TW" dirty="0"/>
              <a:t>3</a:t>
            </a:r>
            <a:r>
              <a:rPr lang="zh-TW" altLang="en-US" dirty="0"/>
              <a:t>：</a:t>
            </a:r>
            <a:r>
              <a:rPr lang="en-US" altLang="zh-TW" dirty="0"/>
              <a:t>23</a:t>
            </a:r>
            <a:r>
              <a:rPr lang="zh-TW" altLang="en-US" dirty="0"/>
              <a:t>），「</a:t>
            </a:r>
            <a:r>
              <a:rPr lang="zh-TW" altLang="en-US" b="1" dirty="0">
                <a:solidFill>
                  <a:srgbClr val="FF0000"/>
                </a:solidFill>
              </a:rPr>
              <a:t>在我裡頭沒有良善</a:t>
            </a:r>
            <a:r>
              <a:rPr lang="zh-TW" altLang="en-US" dirty="0"/>
              <a:t>」（羅</a:t>
            </a:r>
            <a:r>
              <a:rPr lang="en-US" altLang="zh-TW" dirty="0"/>
              <a:t>7</a:t>
            </a:r>
            <a:r>
              <a:rPr lang="zh-TW" altLang="en-US" dirty="0"/>
              <a:t>：</a:t>
            </a:r>
            <a:r>
              <a:rPr lang="en-US" altLang="zh-TW" dirty="0"/>
              <a:t>18</a:t>
            </a:r>
            <a:r>
              <a:rPr lang="zh-TW" altLang="en-US" dirty="0"/>
              <a:t>），大衛說「</a:t>
            </a:r>
            <a:r>
              <a:rPr lang="zh-TW" altLang="en-US" b="1" dirty="0">
                <a:solidFill>
                  <a:srgbClr val="FF0000"/>
                </a:solidFill>
              </a:rPr>
              <a:t>我是蟲，不是人</a:t>
            </a:r>
            <a:r>
              <a:rPr lang="zh-TW" altLang="en-US" dirty="0"/>
              <a:t>」（詩</a:t>
            </a:r>
            <a:r>
              <a:rPr lang="en-US" altLang="zh-TW" dirty="0"/>
              <a:t>22:6</a:t>
            </a:r>
            <a:r>
              <a:rPr lang="zh-TW" altLang="en-US" dirty="0"/>
              <a:t>），人真是可憐，生來被罪所綑綁，讓人有時活的不像人，因此，保羅說：「</a:t>
            </a:r>
            <a:r>
              <a:rPr lang="zh-TW" altLang="en-US" b="1" dirty="0">
                <a:solidFill>
                  <a:srgbClr val="FF0000"/>
                </a:solidFill>
              </a:rPr>
              <a:t>我很苦啦！</a:t>
            </a:r>
            <a:r>
              <a:rPr lang="zh-TW" altLang="en-US" dirty="0"/>
              <a:t>」</a:t>
            </a:r>
          </a:p>
        </p:txBody>
      </p:sp>
      <p:sp>
        <p:nvSpPr>
          <p:cNvPr id="7" name="矩形 6"/>
          <p:cNvSpPr/>
          <p:nvPr/>
        </p:nvSpPr>
        <p:spPr>
          <a:xfrm>
            <a:off x="395536" y="260648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■人的真相讓人很苦啦！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0D23B-8567-4800-8EE9-E710D0AD584E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323528" y="980728"/>
            <a:ext cx="8617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000" b="1" dirty="0"/>
              <a:t>19.</a:t>
            </a:r>
            <a:r>
              <a:rPr lang="zh-TW" altLang="en-US" sz="3000" b="1" dirty="0"/>
              <a:t>故此，我所願意的善，我反不作；</a:t>
            </a:r>
            <a:r>
              <a:rPr lang="zh-TW" altLang="en-US" sz="3000" b="1" dirty="0">
                <a:solidFill>
                  <a:srgbClr val="FF0000"/>
                </a:solidFill>
              </a:rPr>
              <a:t>我所不願意的惡，我倒去作</a:t>
            </a:r>
            <a:r>
              <a:rPr lang="zh-TW" altLang="en-US" sz="3000" b="1" dirty="0"/>
              <a:t>。</a:t>
            </a:r>
          </a:p>
          <a:p>
            <a:r>
              <a:rPr lang="en-US" altLang="zh-TW" sz="3000" b="1" dirty="0"/>
              <a:t>20. </a:t>
            </a:r>
            <a:r>
              <a:rPr lang="zh-TW" altLang="en-US" sz="3000" b="1" dirty="0"/>
              <a:t>若我去作所不願意作的，</a:t>
            </a:r>
            <a:r>
              <a:rPr lang="zh-TW" altLang="en-US" sz="3000" b="1" dirty="0">
                <a:solidFill>
                  <a:srgbClr val="FF0000"/>
                </a:solidFill>
              </a:rPr>
              <a:t>就不是我作的，乃是住在我裡頭的罪作的</a:t>
            </a:r>
            <a:r>
              <a:rPr lang="zh-TW" altLang="en-US" sz="3000" b="1" dirty="0"/>
              <a:t>。</a:t>
            </a:r>
          </a:p>
          <a:p>
            <a:r>
              <a:rPr lang="en-US" altLang="zh-TW" sz="3000" b="1" dirty="0"/>
              <a:t>21. </a:t>
            </a:r>
            <a:r>
              <a:rPr lang="zh-TW" altLang="en-US" sz="3000" b="1" dirty="0"/>
              <a:t>我覺得有個律，就是我</a:t>
            </a:r>
            <a:r>
              <a:rPr lang="zh-TW" altLang="en-US" sz="3000" b="1" dirty="0">
                <a:solidFill>
                  <a:srgbClr val="FF0000"/>
                </a:solidFill>
              </a:rPr>
              <a:t>願意為善的時候，便有惡與我同在</a:t>
            </a:r>
            <a:r>
              <a:rPr lang="zh-TW" altLang="en-US" sz="3000" b="1" dirty="0"/>
              <a:t>。</a:t>
            </a:r>
          </a:p>
          <a:p>
            <a:r>
              <a:rPr lang="en-US" altLang="zh-TW" sz="3000" b="1" dirty="0"/>
              <a:t>22. </a:t>
            </a:r>
            <a:r>
              <a:rPr lang="zh-TW" altLang="en-US" sz="3000" b="1" dirty="0"/>
              <a:t>因為按著我裡面的意思（原文是人），我是喜歡神的律。</a:t>
            </a:r>
          </a:p>
          <a:p>
            <a:r>
              <a:rPr lang="en-US" altLang="zh-TW" sz="3000" b="1" dirty="0"/>
              <a:t>23. </a:t>
            </a:r>
            <a:r>
              <a:rPr lang="zh-TW" altLang="en-US" sz="3000" b="1" dirty="0"/>
              <a:t>但我覺得肢體中另有個律和我心中的律交戰，</a:t>
            </a:r>
            <a:r>
              <a:rPr lang="zh-TW" altLang="en-US" sz="3000" b="1" dirty="0">
                <a:solidFill>
                  <a:srgbClr val="FF0000"/>
                </a:solidFill>
              </a:rPr>
              <a:t>把我擄去，叫我附從那肢體中犯罪的律</a:t>
            </a:r>
            <a:r>
              <a:rPr lang="zh-TW" altLang="en-US" sz="3000" b="1" dirty="0"/>
              <a:t>。</a:t>
            </a:r>
          </a:p>
          <a:p>
            <a:r>
              <a:rPr lang="en-US" altLang="zh-TW" sz="3000" b="1" dirty="0"/>
              <a:t>24. </a:t>
            </a:r>
            <a:r>
              <a:rPr lang="zh-TW" altLang="en-US" sz="3000" b="1" dirty="0">
                <a:solidFill>
                  <a:srgbClr val="FF0000"/>
                </a:solidFill>
              </a:rPr>
              <a:t>我真是苦阿！</a:t>
            </a:r>
            <a:r>
              <a:rPr lang="zh-TW" altLang="en-US" sz="3000" b="1" dirty="0"/>
              <a:t>誰能救我脫離這取死的身體呢</a:t>
            </a:r>
            <a:r>
              <a:rPr lang="en-US" altLang="zh-TW" sz="3000" b="1" dirty="0"/>
              <a:t>﹖</a:t>
            </a:r>
            <a:r>
              <a:rPr lang="zh-TW" altLang="en-US" sz="3000" b="1" dirty="0"/>
              <a:t>（羅</a:t>
            </a:r>
            <a:r>
              <a:rPr lang="en-US" altLang="zh-TW" sz="3000" b="1" dirty="0"/>
              <a:t>7</a:t>
            </a:r>
            <a:r>
              <a:rPr lang="zh-TW" altLang="en-US" sz="3000" b="1" dirty="0"/>
              <a:t>）</a:t>
            </a:r>
            <a:endParaRPr lang="en-US" altLang="zh-TW" sz="3000" b="1" dirty="0"/>
          </a:p>
        </p:txBody>
      </p:sp>
      <p:sp>
        <p:nvSpPr>
          <p:cNvPr id="7" name="矩形 6"/>
          <p:cNvSpPr/>
          <p:nvPr/>
        </p:nvSpPr>
        <p:spPr>
          <a:xfrm>
            <a:off x="323528" y="188640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■我是罪的俘虜啦！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30852</TotalTime>
  <Words>4281</Words>
  <Application>Microsoft Office PowerPoint</Application>
  <PresentationFormat>如螢幕大小 (4:3)</PresentationFormat>
  <Paragraphs>224</Paragraphs>
  <Slides>66</Slides>
  <Notes>66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66</vt:i4>
      </vt:variant>
    </vt:vector>
  </HeadingPairs>
  <TitlesOfParts>
    <vt:vector size="75" baseType="lpstr">
      <vt:lpstr>Batang</vt:lpstr>
      <vt:lpstr>微軟正黑體</vt:lpstr>
      <vt:lpstr>標楷體</vt:lpstr>
      <vt:lpstr>Arial</vt:lpstr>
      <vt:lpstr>Lucida Sans Unicode</vt:lpstr>
      <vt:lpstr>Verdana</vt:lpstr>
      <vt:lpstr>Wingdings 2</vt:lpstr>
      <vt:lpstr>Wingdings 3</vt:lpstr>
      <vt:lpstr>匯合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5</dc:creator>
  <cp:lastModifiedBy>相瑋 陳</cp:lastModifiedBy>
  <cp:revision>4264</cp:revision>
  <dcterms:created xsi:type="dcterms:W3CDTF">2013-11-09T23:51:36Z</dcterms:created>
  <dcterms:modified xsi:type="dcterms:W3CDTF">2018-10-21T10:37:29Z</dcterms:modified>
</cp:coreProperties>
</file>