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1" r:id="rId1"/>
  </p:sldMasterIdLst>
  <p:notesMasterIdLst>
    <p:notesMasterId r:id="rId42"/>
  </p:notesMasterIdLst>
  <p:sldIdLst>
    <p:sldId id="257" r:id="rId2"/>
    <p:sldId id="2794" r:id="rId3"/>
    <p:sldId id="2721" r:id="rId4"/>
    <p:sldId id="2901" r:id="rId5"/>
    <p:sldId id="2897" r:id="rId6"/>
    <p:sldId id="2880" r:id="rId7"/>
    <p:sldId id="2906" r:id="rId8"/>
    <p:sldId id="2907" r:id="rId9"/>
    <p:sldId id="2908" r:id="rId10"/>
    <p:sldId id="2909" r:id="rId11"/>
    <p:sldId id="2910" r:id="rId12"/>
    <p:sldId id="2914" r:id="rId13"/>
    <p:sldId id="2911" r:id="rId14"/>
    <p:sldId id="2882" r:id="rId15"/>
    <p:sldId id="2919" r:id="rId16"/>
    <p:sldId id="2902" r:id="rId17"/>
    <p:sldId id="2898" r:id="rId18"/>
    <p:sldId id="2924" r:id="rId19"/>
    <p:sldId id="2925" r:id="rId20"/>
    <p:sldId id="2952" r:id="rId21"/>
    <p:sldId id="2953" r:id="rId22"/>
    <p:sldId id="2954" r:id="rId23"/>
    <p:sldId id="2949" r:id="rId24"/>
    <p:sldId id="2955" r:id="rId25"/>
    <p:sldId id="2801" r:id="rId26"/>
    <p:sldId id="2899" r:id="rId27"/>
    <p:sldId id="2886" r:id="rId28"/>
    <p:sldId id="2930" r:id="rId29"/>
    <p:sldId id="2929" r:id="rId30"/>
    <p:sldId id="2931" r:id="rId31"/>
    <p:sldId id="2932" r:id="rId32"/>
    <p:sldId id="2956" r:id="rId33"/>
    <p:sldId id="2904" r:id="rId34"/>
    <p:sldId id="2942" r:id="rId35"/>
    <p:sldId id="2943" r:id="rId36"/>
    <p:sldId id="2938" r:id="rId37"/>
    <p:sldId id="2944" r:id="rId38"/>
    <p:sldId id="2939" r:id="rId39"/>
    <p:sldId id="2905" r:id="rId40"/>
    <p:sldId id="2351" r:id="rId41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4000" kern="1200">
        <a:solidFill>
          <a:schemeClr val="tx1"/>
        </a:solidFill>
        <a:latin typeface="Arial" charset="0"/>
        <a:ea typeface="標楷體" pitchFamily="65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4000" kern="1200">
        <a:solidFill>
          <a:schemeClr val="tx1"/>
        </a:solidFill>
        <a:latin typeface="Arial" charset="0"/>
        <a:ea typeface="標楷體" pitchFamily="65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4000" kern="1200">
        <a:solidFill>
          <a:schemeClr val="tx1"/>
        </a:solidFill>
        <a:latin typeface="Arial" charset="0"/>
        <a:ea typeface="標楷體" pitchFamily="65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4000" kern="1200">
        <a:solidFill>
          <a:schemeClr val="tx1"/>
        </a:solidFill>
        <a:latin typeface="Arial" charset="0"/>
        <a:ea typeface="標楷體" pitchFamily="65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4000" kern="1200">
        <a:solidFill>
          <a:schemeClr val="tx1"/>
        </a:solidFill>
        <a:latin typeface="Arial" charset="0"/>
        <a:ea typeface="標楷體" pitchFamily="65" charset="-120"/>
        <a:cs typeface="+mn-cs"/>
      </a:defRPr>
    </a:lvl5pPr>
    <a:lvl6pPr marL="2286000" algn="l" defTabSz="914400" rtl="0" eaLnBrk="1" latinLnBrk="0" hangingPunct="1">
      <a:defRPr kumimoji="1" sz="4000" kern="1200">
        <a:solidFill>
          <a:schemeClr val="tx1"/>
        </a:solidFill>
        <a:latin typeface="Arial" charset="0"/>
        <a:ea typeface="標楷體" pitchFamily="65" charset="-120"/>
        <a:cs typeface="+mn-cs"/>
      </a:defRPr>
    </a:lvl6pPr>
    <a:lvl7pPr marL="2743200" algn="l" defTabSz="914400" rtl="0" eaLnBrk="1" latinLnBrk="0" hangingPunct="1">
      <a:defRPr kumimoji="1" sz="4000" kern="1200">
        <a:solidFill>
          <a:schemeClr val="tx1"/>
        </a:solidFill>
        <a:latin typeface="Arial" charset="0"/>
        <a:ea typeface="標楷體" pitchFamily="65" charset="-120"/>
        <a:cs typeface="+mn-cs"/>
      </a:defRPr>
    </a:lvl7pPr>
    <a:lvl8pPr marL="3200400" algn="l" defTabSz="914400" rtl="0" eaLnBrk="1" latinLnBrk="0" hangingPunct="1">
      <a:defRPr kumimoji="1" sz="4000" kern="1200">
        <a:solidFill>
          <a:schemeClr val="tx1"/>
        </a:solidFill>
        <a:latin typeface="Arial" charset="0"/>
        <a:ea typeface="標楷體" pitchFamily="65" charset="-120"/>
        <a:cs typeface="+mn-cs"/>
      </a:defRPr>
    </a:lvl8pPr>
    <a:lvl9pPr marL="3657600" algn="l" defTabSz="914400" rtl="0" eaLnBrk="1" latinLnBrk="0" hangingPunct="1">
      <a:defRPr kumimoji="1" sz="4000" kern="1200">
        <a:solidFill>
          <a:schemeClr val="tx1"/>
        </a:solidFill>
        <a:latin typeface="Arial" charset="0"/>
        <a:ea typeface="標楷體" pitchFamily="65" charset="-120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D53EFE17-81DF-4480-B1B9-EE4D72BD01DB}">
          <p14:sldIdLst>
            <p14:sldId id="257"/>
            <p14:sldId id="2794"/>
            <p14:sldId id="2721"/>
            <p14:sldId id="2901"/>
            <p14:sldId id="2897"/>
            <p14:sldId id="2880"/>
            <p14:sldId id="2906"/>
            <p14:sldId id="2907"/>
            <p14:sldId id="2908"/>
            <p14:sldId id="2909"/>
            <p14:sldId id="2910"/>
            <p14:sldId id="2914"/>
            <p14:sldId id="2911"/>
            <p14:sldId id="2882"/>
            <p14:sldId id="2919"/>
            <p14:sldId id="2902"/>
            <p14:sldId id="2898"/>
            <p14:sldId id="2924"/>
            <p14:sldId id="2925"/>
            <p14:sldId id="2952"/>
            <p14:sldId id="2953"/>
            <p14:sldId id="2954"/>
            <p14:sldId id="2949"/>
            <p14:sldId id="2955"/>
            <p14:sldId id="2801"/>
            <p14:sldId id="2899"/>
            <p14:sldId id="2886"/>
            <p14:sldId id="2930"/>
            <p14:sldId id="2929"/>
            <p14:sldId id="2931"/>
            <p14:sldId id="2932"/>
            <p14:sldId id="2956"/>
            <p14:sldId id="2904"/>
            <p14:sldId id="2942"/>
            <p14:sldId id="2943"/>
            <p14:sldId id="2938"/>
            <p14:sldId id="2944"/>
            <p14:sldId id="2939"/>
            <p14:sldId id="2905"/>
            <p14:sldId id="2351"/>
          </p14:sldIdLst>
        </p14:section>
        <p14:section name="未命名的章節" id="{ED3F01C1-232A-451F-9494-2125C0DD9079}">
          <p14:sldIdLst/>
        </p14:section>
        <p14:section name="未命名的章節" id="{931309F2-8DF9-475A-B86E-30D7677919FD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5" autoAdjust="0"/>
  </p:normalViewPr>
  <p:slideViewPr>
    <p:cSldViewPr>
      <p:cViewPr varScale="1">
        <p:scale>
          <a:sx n="81" d="100"/>
          <a:sy n="81" d="100"/>
        </p:scale>
        <p:origin x="149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E203825-74FC-472C-A3E6-4F7B87DC2F8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757851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標楷體" pitchFamily="65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標楷體" pitchFamily="65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標楷體" pitchFamily="65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標楷體" pitchFamily="65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標楷體" pitchFamily="65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73A969D-7796-4686-ADF6-68A034A79D6A}" type="slidenum">
              <a:rPr lang="en-US" altLang="zh-TW"/>
              <a:pPr/>
              <a:t>1</a:t>
            </a:fld>
            <a:endParaRPr lang="en-US" altLang="zh-TW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5787826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83657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83657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6981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83657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6981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6981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6472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47022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6981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6981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470220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69814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69814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69814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388260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69814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64727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470220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69814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69814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698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64727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69814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69814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69814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64727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470220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69814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69814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69814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69814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6472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64727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5544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47022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6981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83657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8365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/>
              <a:t>按一下以編輯母片副標題樣式</a:t>
            </a:r>
            <a:endParaRPr kumimoji="0" lang="en-US"/>
          </a:p>
        </p:txBody>
      </p:sp>
      <p:grpSp>
        <p:nvGrpSpPr>
          <p:cNvPr id="2" name="群組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手繪多邊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手繪多邊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手繪多邊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接點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1BA93BF-F6D2-4803-B562-1D807F5E42FF}" type="datetime1">
              <a:rPr lang="zh-TW" altLang="en-US" smtClean="0"/>
              <a:pPr/>
              <a:t>2019/9/14</a:t>
            </a:fld>
            <a:endParaRPr lang="en-US" altLang="zh-TW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altLang="zh-TW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F4D3496-64C3-4B54-A304-17CAEE05A434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2C80F-DEFB-440D-B244-8ABAF5EE389A}" type="datetime1">
              <a:rPr lang="zh-TW" altLang="en-US" smtClean="0"/>
              <a:pPr/>
              <a:t>2019/9/14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5E42D0-3D48-4CCA-A235-176D0026B48B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7C28-5966-459A-BC62-4738FA654DBF}" type="datetime1">
              <a:rPr lang="zh-TW" altLang="en-US" smtClean="0"/>
              <a:pPr/>
              <a:t>2019/9/14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8E6FD2-9567-4FD7-BE74-F942DB5DC20F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1FF97-D08A-41DA-89EE-904AB83A7F69}" type="datetime1">
              <a:rPr lang="zh-TW" altLang="en-US" smtClean="0"/>
              <a:pPr/>
              <a:t>2019/9/14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06D1C7-4262-468A-A96C-3B09CA449D1F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18E46-355D-40ED-AF57-90604D7F40B2}" type="datetime1">
              <a:rPr lang="zh-TW" altLang="en-US" smtClean="0"/>
              <a:pPr/>
              <a:t>2019/9/14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D39318-2643-4F52-936E-2B5C0A17F10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＞形箭號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＞形箭號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EFB17-FAA8-44CB-AC15-59B9BF886854}" type="datetime1">
              <a:rPr lang="zh-TW" altLang="en-US" smtClean="0"/>
              <a:pPr/>
              <a:t>2019/9/14</a:t>
            </a:fld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ED9772-DD82-47D6-94C4-7911BD9CEECC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0ABE2-F788-4291-8A43-96F111747356}" type="datetime1">
              <a:rPr lang="zh-TW" altLang="en-US" smtClean="0"/>
              <a:pPr/>
              <a:t>2019/9/14</a:t>
            </a:fld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24833B-F020-4600-A9F1-E55431606FFE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94B10-C58B-4754-BE0F-238075A72CE6}" type="datetime1">
              <a:rPr lang="zh-TW" altLang="en-US" smtClean="0"/>
              <a:pPr/>
              <a:t>2019/9/14</a:t>
            </a:fld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3E1436-3DEB-4B19-ACC2-DAA15E810BB7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33DD4-679B-482F-8680-CA2741CC3290}" type="datetime1">
              <a:rPr lang="zh-TW" altLang="en-US" smtClean="0"/>
              <a:pPr/>
              <a:t>2019/9/14</a:t>
            </a:fld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F06F55-55C6-4034-8C7A-DA056847B5E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B1ACE7AE-7385-4D7B-B292-FAEA59D26688}" type="datetime1">
              <a:rPr lang="zh-TW" altLang="en-US" smtClean="0"/>
              <a:pPr/>
              <a:t>2019/9/14</a:t>
            </a:fld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7B83C0-2DD5-4122-8F1A-30D46F7491D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/>
              <a:t>按一下圖示以新增圖片</a:t>
            </a:r>
            <a:endParaRPr kumimoji="0"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AE5FAF4-1E83-45FB-9755-9E25257333F0}" type="datetime1">
              <a:rPr lang="zh-TW" altLang="en-US" smtClean="0"/>
              <a:pPr/>
              <a:t>2019/9/14</a:t>
            </a:fld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3BE1D8D-7789-4C84-B173-49E8C3D7838A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直線接點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＞形箭號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＞形箭號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  <a:p>
            <a:pPr lvl="1" eaLnBrk="1" latinLnBrk="0" hangingPunct="1"/>
            <a:r>
              <a:rPr kumimoji="0" lang="zh-TW" altLang="en-US"/>
              <a:t>第二層</a:t>
            </a:r>
          </a:p>
          <a:p>
            <a:pPr lvl="2" eaLnBrk="1" latinLnBrk="0" hangingPunct="1"/>
            <a:r>
              <a:rPr kumimoji="0" lang="zh-TW" altLang="en-US"/>
              <a:t>第三層</a:t>
            </a:r>
          </a:p>
          <a:p>
            <a:pPr lvl="3" eaLnBrk="1" latinLnBrk="0" hangingPunct="1"/>
            <a:r>
              <a:rPr kumimoji="0" lang="zh-TW" altLang="en-US"/>
              <a:t>第四層</a:t>
            </a:r>
          </a:p>
          <a:p>
            <a:pPr lvl="4" eaLnBrk="1" latinLnBrk="0" hangingPunct="1"/>
            <a:r>
              <a:rPr kumimoji="0" lang="zh-TW" altLang="en-US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1818E46-355D-40ED-AF57-90604D7F40B2}" type="datetime1">
              <a:rPr lang="zh-TW" altLang="en-US" smtClean="0"/>
              <a:pPr/>
              <a:t>2019/9/14</a:t>
            </a:fld>
            <a:endParaRPr lang="en-US" altLang="zh-TW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altLang="zh-TW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8D39318-2643-4F52-936E-2B5C0A17F10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2" r:id="rId1"/>
    <p:sldLayoutId id="2147484123" r:id="rId2"/>
    <p:sldLayoutId id="2147484124" r:id="rId3"/>
    <p:sldLayoutId id="2147484125" r:id="rId4"/>
    <p:sldLayoutId id="2147484126" r:id="rId5"/>
    <p:sldLayoutId id="2147484127" r:id="rId6"/>
    <p:sldLayoutId id="2147484128" r:id="rId7"/>
    <p:sldLayoutId id="2147484129" r:id="rId8"/>
    <p:sldLayoutId id="2147484130" r:id="rId9"/>
    <p:sldLayoutId id="2147484131" r:id="rId10"/>
    <p:sldLayoutId id="2147484132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&#22238;&#25033;&#22857;&#29563;&#65306;&#24863;&#35613;&#31070;-1.pptx" TargetMode="Externa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E41ED3-318F-4810-B594-FCBD36850093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827584" y="2060848"/>
            <a:ext cx="7848872" cy="1169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377" tIns="45688" rIns="91377" bIns="45688">
            <a:spAutoFit/>
          </a:bodyPr>
          <a:lstStyle/>
          <a:p>
            <a:pPr algn="ctr"/>
            <a:r>
              <a:rPr lang="zh-TW" altLang="en-US" sz="7000" b="1" dirty="0">
                <a:solidFill>
                  <a:srgbClr val="FF0000"/>
                </a:solidFill>
              </a:rPr>
              <a:t>談怎樣傳福音</a:t>
            </a:r>
          </a:p>
        </p:txBody>
      </p:sp>
      <p:sp>
        <p:nvSpPr>
          <p:cNvPr id="5" name="矩形 4"/>
          <p:cNvSpPr/>
          <p:nvPr/>
        </p:nvSpPr>
        <p:spPr>
          <a:xfrm>
            <a:off x="2843808" y="3861048"/>
            <a:ext cx="287771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000" dirty="0"/>
              <a:t>使徒行傳第一章</a:t>
            </a:r>
          </a:p>
        </p:txBody>
      </p:sp>
      <p:sp>
        <p:nvSpPr>
          <p:cNvPr id="8" name="矩形 7"/>
          <p:cNvSpPr/>
          <p:nvPr/>
        </p:nvSpPr>
        <p:spPr>
          <a:xfrm>
            <a:off x="3707904" y="4869160"/>
            <a:ext cx="11256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000" dirty="0"/>
              <a:t>2019-09</a:t>
            </a:r>
            <a:endParaRPr lang="zh-TW" altLang="en-US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5" name="文字方塊 4"/>
          <p:cNvSpPr txBox="1"/>
          <p:nvPr/>
        </p:nvSpPr>
        <p:spPr>
          <a:xfrm>
            <a:off x="395536" y="1268760"/>
            <a:ext cx="849694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500" dirty="0"/>
              <a:t>也就是說，保羅觀念裡，</a:t>
            </a:r>
            <a:r>
              <a:rPr lang="zh-TW" altLang="en-US" sz="3500" b="1" dirty="0">
                <a:solidFill>
                  <a:srgbClr val="FF0000"/>
                </a:solidFill>
              </a:rPr>
              <a:t>追求上帝的愛、上帝的道，就是屬靈的世界（</a:t>
            </a:r>
            <a:r>
              <a:rPr lang="en-US" altLang="zh-TW" sz="3500" b="1" dirty="0">
                <a:solidFill>
                  <a:srgbClr val="FF0000"/>
                </a:solidFill>
              </a:rPr>
              <a:t>spiritual</a:t>
            </a:r>
            <a:r>
              <a:rPr lang="zh-TW" altLang="en-US" sz="3500" b="1" dirty="0">
                <a:solidFill>
                  <a:srgbClr val="FF0000"/>
                </a:solidFill>
              </a:rPr>
              <a:t>），是屬上帝的，是神聖的，也是真理，世人應當追求的目標</a:t>
            </a:r>
            <a:r>
              <a:rPr lang="zh-TW" altLang="en-US" sz="3500" dirty="0"/>
              <a:t>。反之，</a:t>
            </a:r>
            <a:r>
              <a:rPr lang="zh-TW" altLang="en-US" sz="3500" b="1" dirty="0">
                <a:solidFill>
                  <a:srgbClr val="FF0000"/>
                </a:solidFill>
              </a:rPr>
              <a:t>追求現實世界的一切，是屬世界的（</a:t>
            </a:r>
            <a:r>
              <a:rPr lang="en-US" altLang="zh-TW" sz="3500" b="1" dirty="0">
                <a:solidFill>
                  <a:srgbClr val="FF0000"/>
                </a:solidFill>
              </a:rPr>
              <a:t>secular</a:t>
            </a:r>
            <a:r>
              <a:rPr lang="zh-TW" altLang="en-US" sz="3500" b="1" dirty="0">
                <a:solidFill>
                  <a:srgbClr val="FF0000"/>
                </a:solidFill>
              </a:rPr>
              <a:t>），是世俗的</a:t>
            </a:r>
            <a:r>
              <a:rPr lang="zh-TW" altLang="en-US" sz="3500" dirty="0"/>
              <a:t>，是不好的，不屬於上帝的。這是世界二元論的觀念，事實上，保羅的想法，就是受到希臘文化很深的影響。</a:t>
            </a:r>
            <a:endParaRPr lang="en-US" altLang="zh-TW" sz="35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395536" y="332656"/>
            <a:ext cx="8064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○屬靈與屬世的二元掙扎世界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11</a:t>
            </a:fld>
            <a:endParaRPr lang="en-US" altLang="zh-TW"/>
          </a:p>
        </p:txBody>
      </p:sp>
      <p:sp>
        <p:nvSpPr>
          <p:cNvPr id="5" name="文字方塊 4"/>
          <p:cNvSpPr txBox="1"/>
          <p:nvPr/>
        </p:nvSpPr>
        <p:spPr>
          <a:xfrm>
            <a:off x="395536" y="1340768"/>
            <a:ext cx="8496944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500" dirty="0"/>
              <a:t>事實上，這個二元論，也是影響早期中世紀的基督教（天主教），把世界也分為兩個世界，</a:t>
            </a:r>
            <a:r>
              <a:rPr lang="zh-TW" altLang="en-US" sz="3500" b="1" dirty="0">
                <a:solidFill>
                  <a:srgbClr val="FF0000"/>
                </a:solidFill>
              </a:rPr>
              <a:t>最有名的神學家就是聖奧古斯丁，他在</a:t>
            </a:r>
            <a:r>
              <a:rPr lang="en-US" altLang="zh-TW" sz="3500" b="1" dirty="0">
                <a:solidFill>
                  <a:srgbClr val="FF0000"/>
                </a:solidFill>
              </a:rPr>
              <a:t>《</a:t>
            </a:r>
            <a:r>
              <a:rPr lang="zh-TW" altLang="en-US" sz="3500" b="1" dirty="0">
                <a:solidFill>
                  <a:srgbClr val="FF0000"/>
                </a:solidFill>
              </a:rPr>
              <a:t>上帝之城</a:t>
            </a:r>
            <a:r>
              <a:rPr lang="en-US" altLang="zh-TW" sz="3500" b="1" dirty="0">
                <a:solidFill>
                  <a:srgbClr val="FF0000"/>
                </a:solidFill>
              </a:rPr>
              <a:t>》</a:t>
            </a:r>
            <a:r>
              <a:rPr lang="zh-TW" altLang="en-US" sz="3500" b="1" dirty="0">
                <a:solidFill>
                  <a:srgbClr val="FF0000"/>
                </a:solidFill>
              </a:rPr>
              <a:t>（</a:t>
            </a:r>
            <a:r>
              <a:rPr lang="en-US" altLang="zh-TW" sz="3500" b="1" dirty="0">
                <a:solidFill>
                  <a:srgbClr val="FF0000"/>
                </a:solidFill>
              </a:rPr>
              <a:t>The City of God</a:t>
            </a:r>
            <a:r>
              <a:rPr lang="zh-TW" altLang="en-US" sz="3500" b="1" dirty="0">
                <a:solidFill>
                  <a:srgbClr val="FF0000"/>
                </a:solidFill>
              </a:rPr>
              <a:t>）就把世界分為兩個</a:t>
            </a:r>
            <a:r>
              <a:rPr lang="zh-TW" altLang="en-US" sz="3500" dirty="0"/>
              <a:t>，而世界就是一個墮落的世俗世界，人要追求的是上帝之城，是一個永恆的世界，是一個真理的存在。</a:t>
            </a:r>
            <a:r>
              <a:rPr lang="zh-TW" altLang="en-US" sz="3500" b="1" dirty="0">
                <a:solidFill>
                  <a:srgbClr val="FF0000"/>
                </a:solidFill>
              </a:rPr>
              <a:t>然而，人卻是心向世界，追求金錢、追求慾望，人只有自己沒有上帝，人甚至就是上帝！</a:t>
            </a:r>
            <a:endParaRPr lang="en-US" altLang="zh-TW" sz="3500" b="1" dirty="0">
              <a:solidFill>
                <a:srgbClr val="FF0000"/>
              </a:solidFill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395536" y="332656"/>
            <a:ext cx="8064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○上帝之城與世界之城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12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395536" y="1412776"/>
            <a:ext cx="838944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6000" b="1" dirty="0">
                <a:solidFill>
                  <a:srgbClr val="FF0000"/>
                </a:solidFill>
              </a:rPr>
              <a:t>你的心嚮往自然之上帝，</a:t>
            </a:r>
            <a:endParaRPr lang="en-US" altLang="zh-TW" sz="6000" b="1" dirty="0">
              <a:solidFill>
                <a:srgbClr val="FF0000"/>
              </a:solidFill>
            </a:endParaRPr>
          </a:p>
          <a:p>
            <a:r>
              <a:rPr lang="zh-TW" altLang="en-US" sz="6000" b="1" dirty="0">
                <a:solidFill>
                  <a:srgbClr val="FF0000"/>
                </a:solidFill>
              </a:rPr>
              <a:t>但是你的頭</a:t>
            </a:r>
            <a:endParaRPr lang="en-US" altLang="zh-TW" sz="6000" b="1" dirty="0">
              <a:solidFill>
                <a:srgbClr val="FF0000"/>
              </a:solidFill>
            </a:endParaRPr>
          </a:p>
          <a:p>
            <a:r>
              <a:rPr lang="zh-TW" altLang="en-US" sz="6000" b="1" dirty="0">
                <a:solidFill>
                  <a:srgbClr val="FF0000"/>
                </a:solidFill>
              </a:rPr>
              <a:t>卻向城邦的意志低頭！</a:t>
            </a:r>
            <a:endParaRPr lang="en-US" altLang="zh-TW" sz="6000" b="1" dirty="0"/>
          </a:p>
        </p:txBody>
      </p:sp>
      <p:sp>
        <p:nvSpPr>
          <p:cNvPr id="8" name="矩形 7"/>
          <p:cNvSpPr/>
          <p:nvPr/>
        </p:nvSpPr>
        <p:spPr>
          <a:xfrm>
            <a:off x="2339752" y="5301208"/>
            <a:ext cx="612068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TW" sz="3000" b="1" dirty="0"/>
              <a:t>…..《</a:t>
            </a:r>
            <a:r>
              <a:rPr lang="zh-TW" altLang="en-US" sz="3000" b="1" dirty="0"/>
              <a:t>上帝之城</a:t>
            </a:r>
            <a:r>
              <a:rPr lang="en-US" altLang="zh-TW" sz="3000" b="1" dirty="0"/>
              <a:t>》</a:t>
            </a:r>
            <a:r>
              <a:rPr lang="zh-TW" altLang="en-US" sz="3000" b="1" dirty="0"/>
              <a:t>，</a:t>
            </a:r>
            <a:r>
              <a:rPr lang="en-US" altLang="zh-TW" sz="3000" b="1" dirty="0"/>
              <a:t>P87</a:t>
            </a:r>
            <a:endParaRPr lang="zh-TW" alt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29102459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13</a:t>
            </a:fld>
            <a:endParaRPr lang="en-US" altLang="zh-TW"/>
          </a:p>
        </p:txBody>
      </p:sp>
      <p:sp>
        <p:nvSpPr>
          <p:cNvPr id="5" name="文字方塊 4"/>
          <p:cNvSpPr txBox="1"/>
          <p:nvPr/>
        </p:nvSpPr>
        <p:spPr>
          <a:xfrm>
            <a:off x="323528" y="1196752"/>
            <a:ext cx="8568952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500" dirty="0"/>
              <a:t>「</a:t>
            </a:r>
            <a:r>
              <a:rPr lang="zh-TW" altLang="en-US" sz="3600" b="1" dirty="0"/>
              <a:t>要切慕</a:t>
            </a:r>
            <a:r>
              <a:rPr lang="zh-TW" altLang="en-US" sz="3600" b="1" dirty="0">
                <a:solidFill>
                  <a:srgbClr val="FF0000"/>
                </a:solidFill>
              </a:rPr>
              <a:t>屬靈的</a:t>
            </a:r>
            <a:r>
              <a:rPr lang="zh-TW" altLang="en-US" sz="3600" b="1" dirty="0"/>
              <a:t>恩賜</a:t>
            </a:r>
            <a:r>
              <a:rPr lang="zh-TW" altLang="en-US" sz="3500" dirty="0"/>
              <a:t>」，保羅說要切慕</a:t>
            </a:r>
            <a:r>
              <a:rPr lang="en-US" altLang="zh-TW" sz="3500" dirty="0"/>
              <a:t>spirit</a:t>
            </a:r>
            <a:r>
              <a:rPr lang="zh-TW" altLang="en-US" sz="3500" dirty="0"/>
              <a:t>，意思是什麼？</a:t>
            </a:r>
            <a:r>
              <a:rPr lang="zh-TW" altLang="en-US" sz="3500" b="1" dirty="0">
                <a:solidFill>
                  <a:srgbClr val="FF0000"/>
                </a:solidFill>
              </a:rPr>
              <a:t>代表我們活在世界，我們都是世俗的奴隸，貪愛錢、貪愛享受、貪愛權，我們人性喜歡腐敗的東西</a:t>
            </a:r>
            <a:r>
              <a:rPr lang="zh-TW" altLang="en-US" sz="3500" dirty="0"/>
              <a:t>，你不要以為自己多高級、多厲害、多有道德，你不切慕</a:t>
            </a:r>
            <a:r>
              <a:rPr lang="en-US" altLang="zh-TW" sz="3500" dirty="0"/>
              <a:t>spirit</a:t>
            </a:r>
            <a:r>
              <a:rPr lang="zh-TW" altLang="en-US" sz="3500" dirty="0"/>
              <a:t>，你追逐功名利祿，你追求榮華富貴，這也是真相的你！</a:t>
            </a:r>
            <a:r>
              <a:rPr lang="zh-TW" altLang="en-US" sz="3500" b="1" dirty="0">
                <a:solidFill>
                  <a:srgbClr val="FF0000"/>
                </a:solidFill>
              </a:rPr>
              <a:t>亦即人要追求世俗的享樂，和</a:t>
            </a:r>
            <a:r>
              <a:rPr lang="en-US" altLang="zh-TW" sz="3500" b="1" dirty="0">
                <a:solidFill>
                  <a:srgbClr val="FF0000"/>
                </a:solidFill>
              </a:rPr>
              <a:t>spirit</a:t>
            </a:r>
            <a:r>
              <a:rPr lang="zh-TW" altLang="en-US" sz="3500" b="1" dirty="0">
                <a:solidFill>
                  <a:srgbClr val="FF0000"/>
                </a:solidFill>
              </a:rPr>
              <a:t>是有我無你，有你無我啦！</a:t>
            </a:r>
            <a:endParaRPr lang="en-US" altLang="zh-TW" sz="3500" b="1" dirty="0">
              <a:solidFill>
                <a:srgbClr val="FF0000"/>
              </a:solidFill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395536" y="332656"/>
            <a:ext cx="8064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>
                <a:solidFill>
                  <a:srgbClr val="0000FF"/>
                </a:solidFill>
              </a:rPr>
              <a:t>○不要以為自己多厲害</a:t>
            </a:r>
            <a:endParaRPr lang="zh-TW" altLang="en-US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14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179512" y="1052736"/>
            <a:ext cx="864096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000" dirty="0"/>
              <a:t>這就是保羅說的「羅</a:t>
            </a:r>
            <a:r>
              <a:rPr lang="en-US" altLang="zh-TW" sz="3000" dirty="0"/>
              <a:t>2</a:t>
            </a:r>
            <a:r>
              <a:rPr lang="zh-TW" altLang="en-US" sz="3000" dirty="0"/>
              <a:t>：</a:t>
            </a:r>
            <a:r>
              <a:rPr lang="en-US" altLang="zh-TW" sz="3000" dirty="0"/>
              <a:t>23.</a:t>
            </a:r>
            <a:r>
              <a:rPr lang="zh-TW" altLang="en-US" sz="3000" b="1" dirty="0">
                <a:solidFill>
                  <a:srgbClr val="FF0000"/>
                </a:solidFill>
              </a:rPr>
              <a:t>世人都犯了罪</a:t>
            </a:r>
            <a:r>
              <a:rPr lang="zh-TW" altLang="en-US" sz="3000" dirty="0"/>
              <a:t>」這就是你的本相。你的本相既如此，你傳福音給自己都很困難了，你憑什麼還說要傳福音給別人？</a:t>
            </a:r>
            <a:r>
              <a:rPr lang="zh-TW" altLang="en-US" sz="3000" b="1" dirty="0">
                <a:solidFill>
                  <a:srgbClr val="FF0000"/>
                </a:solidFill>
              </a:rPr>
              <a:t>因此，你必須先相信自己的本相是如此邪惡，你認清自己，你是罪人，你沒有善良的能力，你沒有福音的能力，更沒有讓人得救贖的能力</a:t>
            </a:r>
            <a:r>
              <a:rPr lang="zh-TW" altLang="en-US" sz="3000" dirty="0"/>
              <a:t>。所以，這裡說「</a:t>
            </a:r>
            <a:r>
              <a:rPr lang="zh-TW" altLang="en-US" sz="3000" b="1" dirty="0">
                <a:solidFill>
                  <a:srgbClr val="FF0000"/>
                </a:solidFill>
              </a:rPr>
              <a:t>當聖靈降臨在你身上</a:t>
            </a:r>
            <a:r>
              <a:rPr lang="zh-TW" altLang="en-US" sz="3000" dirty="0"/>
              <a:t>」，你要傳福音前，你必須有聖靈的更新，</a:t>
            </a:r>
            <a:r>
              <a:rPr lang="zh-TW" altLang="en-US" sz="3000" b="1" dirty="0"/>
              <a:t>你「</a:t>
            </a:r>
            <a:r>
              <a:rPr lang="zh-TW" altLang="en-US" sz="3000" b="1" dirty="0">
                <a:solidFill>
                  <a:srgbClr val="FF0000"/>
                </a:solidFill>
              </a:rPr>
              <a:t>必須有上帝的話</a:t>
            </a:r>
            <a:r>
              <a:rPr lang="zh-TW" altLang="en-US" sz="3000" b="1" dirty="0"/>
              <a:t>」，相信自己的無能，相信自己是罪人，你需要救贖，你需要耶穌的真理，要有聖靈的活命</a:t>
            </a:r>
            <a:r>
              <a:rPr lang="zh-TW" altLang="en-US" sz="3000" dirty="0"/>
              <a:t>！因為你自己的得救與別人的救贖，都要靠聖靈的恩典，不是你的能力！</a:t>
            </a:r>
          </a:p>
        </p:txBody>
      </p:sp>
      <p:sp>
        <p:nvSpPr>
          <p:cNvPr id="7" name="矩形 6"/>
          <p:cNvSpPr/>
          <p:nvPr/>
        </p:nvSpPr>
        <p:spPr>
          <a:xfrm>
            <a:off x="457648" y="188640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○要有上帝的話才能得到救贖</a:t>
            </a:r>
            <a:endParaRPr lang="en-US" altLang="zh-TW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459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15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251520" y="908720"/>
            <a:ext cx="86409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dirty="0"/>
              <a:t>保羅說「羅</a:t>
            </a:r>
            <a:r>
              <a:rPr lang="en-US" altLang="zh-TW" sz="2800" dirty="0"/>
              <a:t>1</a:t>
            </a:r>
            <a:r>
              <a:rPr lang="zh-TW" altLang="en-US" sz="2800" dirty="0"/>
              <a:t>：</a:t>
            </a:r>
            <a:r>
              <a:rPr lang="en-US" altLang="zh-TW" sz="2800" dirty="0"/>
              <a:t>13.</a:t>
            </a:r>
            <a:r>
              <a:rPr lang="zh-TW" altLang="en-US" sz="2800" dirty="0"/>
              <a:t>我不以福音為恥；</a:t>
            </a:r>
            <a:r>
              <a:rPr lang="zh-TW" altLang="en-US" sz="2800" b="1" dirty="0">
                <a:solidFill>
                  <a:srgbClr val="FF0000"/>
                </a:solidFill>
              </a:rPr>
              <a:t>這福音本是神的大能</a:t>
            </a:r>
            <a:r>
              <a:rPr lang="zh-TW" altLang="en-US" sz="2800" dirty="0"/>
              <a:t>，要救一切相信的。」</a:t>
            </a:r>
            <a:r>
              <a:rPr lang="zh-TW" altLang="en-US" sz="2800" b="1" dirty="0">
                <a:solidFill>
                  <a:srgbClr val="FF0000"/>
                </a:solidFill>
              </a:rPr>
              <a:t>福音是神的大能，不是因為你的能力、好心、勤勞、熱心等，何況你是沒有良善的能力的</a:t>
            </a:r>
            <a:r>
              <a:rPr lang="zh-TW" altLang="en-US" sz="2800" dirty="0"/>
              <a:t>。所以傳福音前，記得也要多多省察自己，</a:t>
            </a:r>
            <a:r>
              <a:rPr lang="zh-TW" altLang="en-US" sz="2800" b="1" dirty="0">
                <a:solidFill>
                  <a:srgbClr val="0000FF"/>
                </a:solidFill>
              </a:rPr>
              <a:t>你有上帝的道</a:t>
            </a:r>
            <a:r>
              <a:rPr lang="en-US" altLang="zh-TW" sz="2800" b="1" dirty="0">
                <a:solidFill>
                  <a:srgbClr val="0000FF"/>
                </a:solidFill>
              </a:rPr>
              <a:t>(</a:t>
            </a:r>
            <a:r>
              <a:rPr lang="zh-TW" altLang="en-US" sz="2800" b="1" dirty="0">
                <a:solidFill>
                  <a:srgbClr val="0000FF"/>
                </a:solidFill>
              </a:rPr>
              <a:t>靈就是道</a:t>
            </a:r>
            <a:r>
              <a:rPr lang="en-US" altLang="zh-TW" sz="2800" b="1" dirty="0">
                <a:solidFill>
                  <a:srgbClr val="0000FF"/>
                </a:solidFill>
              </a:rPr>
              <a:t>)</a:t>
            </a:r>
            <a:r>
              <a:rPr lang="zh-TW" altLang="en-US" sz="2800" b="1" dirty="0">
                <a:solidFill>
                  <a:srgbClr val="0000FF"/>
                </a:solidFill>
              </a:rPr>
              <a:t>在裡面？你改變了什麼？（如聖靈九果）如果這聖靈能力多年也沒改變你什麼，你應該先求聖靈改變自己！讓你歸正學義，常常省察自</a:t>
            </a:r>
            <a:r>
              <a:rPr lang="zh-TW" altLang="en-US" sz="2800" dirty="0"/>
              <a:t>己。</a:t>
            </a:r>
            <a:r>
              <a:rPr lang="zh-TW" altLang="en-US" sz="2800" b="1" dirty="0">
                <a:solidFill>
                  <a:srgbClr val="FF0000"/>
                </a:solidFill>
              </a:rPr>
              <a:t>老約翰說「約</a:t>
            </a:r>
            <a:r>
              <a:rPr lang="en-US" altLang="zh-TW" sz="2800" b="1" dirty="0">
                <a:solidFill>
                  <a:srgbClr val="FF0000"/>
                </a:solidFill>
              </a:rPr>
              <a:t>16:8.</a:t>
            </a:r>
            <a:r>
              <a:rPr lang="zh-TW" altLang="en-US" sz="2800" b="1" dirty="0">
                <a:solidFill>
                  <a:srgbClr val="FF0000"/>
                </a:solidFill>
              </a:rPr>
              <a:t>他既來了，就要叫世人為罪、為義、為審判，自己責備自己。」聖靈來了，聖靈的能力也會發生，罪人會為罪、為義、為審判，自己責備自己，救贖的大能也會降臨，成就屬於上帝自己的大業！</a:t>
            </a:r>
          </a:p>
        </p:txBody>
      </p:sp>
      <p:sp>
        <p:nvSpPr>
          <p:cNvPr id="7" name="矩形 6"/>
          <p:cNvSpPr/>
          <p:nvPr/>
        </p:nvSpPr>
        <p:spPr>
          <a:xfrm>
            <a:off x="395536" y="116632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○聖靈救贖會自己成就</a:t>
            </a:r>
            <a:endParaRPr lang="en-US" altLang="zh-TW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459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16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251520" y="2996952"/>
            <a:ext cx="871296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5000" b="1" dirty="0">
                <a:solidFill>
                  <a:srgbClr val="FF0000"/>
                </a:solidFill>
              </a:rPr>
              <a:t>二、要有上帝的權能</a:t>
            </a:r>
            <a:r>
              <a:rPr lang="en-US" altLang="zh-TW" sz="5000" b="1" dirty="0">
                <a:solidFill>
                  <a:srgbClr val="FF0000"/>
                </a:solidFill>
              </a:rPr>
              <a:t>(power)</a:t>
            </a:r>
          </a:p>
        </p:txBody>
      </p:sp>
    </p:spTree>
    <p:extLst>
      <p:ext uri="{BB962C8B-B14F-4D97-AF65-F5344CB8AC3E}">
        <p14:creationId xmlns:p14="http://schemas.microsoft.com/office/powerpoint/2010/main" val="3628686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17</a:t>
            </a:fld>
            <a:endParaRPr lang="en-US" altLang="zh-TW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55576" y="5877272"/>
            <a:ext cx="7704856" cy="553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377" tIns="45688" rIns="91377" bIns="45688">
            <a:spAutoFit/>
          </a:bodyPr>
          <a:lstStyle/>
          <a:p>
            <a:pPr algn="r"/>
            <a:r>
              <a:rPr lang="en-US" altLang="zh-TW" sz="3000" b="1" dirty="0">
                <a:latin typeface="標楷體" pitchFamily="65" charset="-120"/>
              </a:rPr>
              <a:t>-----</a:t>
            </a:r>
            <a:r>
              <a:rPr lang="zh-TW" altLang="en-US" sz="3000" b="1" dirty="0">
                <a:latin typeface="標楷體" pitchFamily="65" charset="-120"/>
              </a:rPr>
              <a:t>使徒行傳</a:t>
            </a:r>
            <a:r>
              <a:rPr lang="en-US" altLang="zh-TW" sz="3000" b="1" dirty="0">
                <a:latin typeface="標楷體" pitchFamily="65" charset="-120"/>
              </a:rPr>
              <a:t>1</a:t>
            </a:r>
            <a:r>
              <a:rPr lang="zh-TW" altLang="en-US" sz="3000" b="1" dirty="0">
                <a:latin typeface="標楷體" pitchFamily="65" charset="-120"/>
              </a:rPr>
              <a:t>章</a:t>
            </a:r>
            <a:endParaRPr lang="en-US" altLang="zh-TW" sz="3200" dirty="0"/>
          </a:p>
        </p:txBody>
      </p:sp>
      <p:sp>
        <p:nvSpPr>
          <p:cNvPr id="7" name="矩形 6"/>
          <p:cNvSpPr/>
          <p:nvPr/>
        </p:nvSpPr>
        <p:spPr>
          <a:xfrm>
            <a:off x="395536" y="980728"/>
            <a:ext cx="835292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/>
              <a:t>8.</a:t>
            </a:r>
            <a:r>
              <a:rPr lang="zh-TW" altLang="en-US" dirty="0"/>
              <a:t>但聖靈降臨在你們身上，你們就</a:t>
            </a:r>
            <a:r>
              <a:rPr lang="zh-TW" altLang="en-US" b="1" dirty="0">
                <a:solidFill>
                  <a:srgbClr val="FF0000"/>
                </a:solidFill>
              </a:rPr>
              <a:t>必得著能力</a:t>
            </a:r>
            <a:r>
              <a:rPr lang="zh-TW" altLang="en-US" dirty="0"/>
              <a:t>，並要在耶路撒冷、猶太全地，和撒瑪利亞，直到地極，作我的見證。</a:t>
            </a:r>
          </a:p>
        </p:txBody>
      </p:sp>
    </p:spTree>
    <p:extLst>
      <p:ext uri="{BB962C8B-B14F-4D97-AF65-F5344CB8AC3E}">
        <p14:creationId xmlns:p14="http://schemas.microsoft.com/office/powerpoint/2010/main" val="14286227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18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395536" y="1196752"/>
            <a:ext cx="838944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000" dirty="0"/>
              <a:t>「</a:t>
            </a:r>
            <a:r>
              <a:rPr lang="en-US" altLang="zh-TW" sz="3000" dirty="0"/>
              <a:t>8.</a:t>
            </a:r>
            <a:r>
              <a:rPr lang="zh-TW" altLang="en-US" sz="3000" dirty="0"/>
              <a:t>但聖靈降臨在你們身上，你們就</a:t>
            </a:r>
            <a:r>
              <a:rPr lang="zh-TW" altLang="en-US" sz="3000" b="1" dirty="0">
                <a:solidFill>
                  <a:srgbClr val="FF0000"/>
                </a:solidFill>
              </a:rPr>
              <a:t>必得著能力」</a:t>
            </a:r>
            <a:r>
              <a:rPr lang="zh-TW" altLang="en-US" sz="3000" dirty="0"/>
              <a:t>，「</a:t>
            </a:r>
            <a:r>
              <a:rPr lang="zh-TW" altLang="en-US" sz="3000" b="1" dirty="0">
                <a:solidFill>
                  <a:srgbClr val="FF3300"/>
                </a:solidFill>
              </a:rPr>
              <a:t>得著能力</a:t>
            </a:r>
            <a:r>
              <a:rPr lang="zh-TW" altLang="en-US" sz="3000" dirty="0"/>
              <a:t>」，</a:t>
            </a:r>
            <a:r>
              <a:rPr lang="en-US" altLang="zh-TW" sz="3000" dirty="0"/>
              <a:t>KJV</a:t>
            </a:r>
            <a:r>
              <a:rPr lang="zh-TW" altLang="en-US" sz="3000" dirty="0"/>
              <a:t>翻譯為</a:t>
            </a:r>
            <a:r>
              <a:rPr lang="en-US" altLang="zh-TW" sz="3000" dirty="0"/>
              <a:t>ye shall receive </a:t>
            </a:r>
            <a:r>
              <a:rPr lang="en-US" altLang="zh-TW" sz="3000" b="1" dirty="0">
                <a:solidFill>
                  <a:srgbClr val="FF3300"/>
                </a:solidFill>
              </a:rPr>
              <a:t>power</a:t>
            </a:r>
            <a:r>
              <a:rPr lang="zh-TW" altLang="en-US" sz="3000" dirty="0"/>
              <a:t>，</a:t>
            </a:r>
            <a:r>
              <a:rPr lang="el-GR" altLang="zh-TW" sz="3000" dirty="0"/>
              <a:t>δύναμις</a:t>
            </a:r>
            <a:r>
              <a:rPr lang="zh-TW" altLang="en-US" sz="3000" dirty="0"/>
              <a:t>，</a:t>
            </a:r>
            <a:r>
              <a:rPr lang="en-US" altLang="zh-TW" sz="3000" dirty="0" err="1"/>
              <a:t>dynamis</a:t>
            </a:r>
            <a:r>
              <a:rPr lang="zh-TW" altLang="en-US" sz="3000" dirty="0"/>
              <a:t>。這個字英文有</a:t>
            </a:r>
            <a:r>
              <a:rPr lang="en-US" altLang="zh-TW" sz="3000" dirty="0"/>
              <a:t>ability</a:t>
            </a:r>
            <a:r>
              <a:rPr lang="zh-TW" altLang="en-US" sz="3000" dirty="0"/>
              <a:t>、</a:t>
            </a:r>
            <a:r>
              <a:rPr lang="en-US" altLang="zh-TW" sz="3000" dirty="0"/>
              <a:t>mighty work</a:t>
            </a:r>
            <a:r>
              <a:rPr lang="zh-TW" altLang="en-US" sz="3000" dirty="0"/>
              <a:t>、</a:t>
            </a:r>
            <a:r>
              <a:rPr lang="en-US" altLang="zh-TW" sz="3000" dirty="0"/>
              <a:t>strength</a:t>
            </a:r>
            <a:r>
              <a:rPr lang="zh-TW" altLang="en-US" sz="3000" dirty="0"/>
              <a:t>、</a:t>
            </a:r>
            <a:r>
              <a:rPr lang="en-US" altLang="zh-TW" sz="3000" dirty="0"/>
              <a:t>miracle</a:t>
            </a:r>
            <a:r>
              <a:rPr lang="zh-TW" altLang="en-US" sz="3000" dirty="0"/>
              <a:t>之意。</a:t>
            </a:r>
            <a:r>
              <a:rPr lang="zh-TW" altLang="en-US" sz="3000" b="1" dirty="0">
                <a:solidFill>
                  <a:srgbClr val="FF3300"/>
                </a:solidFill>
              </a:rPr>
              <a:t>原文</a:t>
            </a:r>
            <a:r>
              <a:rPr lang="el-GR" altLang="zh-TW" sz="3000" b="1" dirty="0">
                <a:solidFill>
                  <a:srgbClr val="FF3300"/>
                </a:solidFill>
              </a:rPr>
              <a:t>δύναμις</a:t>
            </a:r>
            <a:r>
              <a:rPr lang="zh-TW" altLang="en-US" sz="3000" b="1" dirty="0">
                <a:solidFill>
                  <a:srgbClr val="FF3300"/>
                </a:solidFill>
              </a:rPr>
              <a:t>是英文</a:t>
            </a:r>
            <a:r>
              <a:rPr lang="en-US" altLang="zh-TW" sz="3000" b="1" dirty="0">
                <a:solidFill>
                  <a:srgbClr val="FF3300"/>
                </a:solidFill>
              </a:rPr>
              <a:t>dynamite</a:t>
            </a:r>
            <a:r>
              <a:rPr lang="zh-TW" altLang="en-US" sz="3000" b="1" dirty="0">
                <a:solidFill>
                  <a:srgbClr val="FF3300"/>
                </a:solidFill>
              </a:rPr>
              <a:t>的字根，也就是「炸彈」</a:t>
            </a:r>
            <a:r>
              <a:rPr lang="zh-TW" altLang="en-US" sz="3000" dirty="0"/>
              <a:t>，直接翻譯，</a:t>
            </a:r>
            <a:r>
              <a:rPr lang="zh-TW" altLang="en-US" sz="3000" b="1" dirty="0">
                <a:solidFill>
                  <a:srgbClr val="FF3300"/>
                </a:solidFill>
              </a:rPr>
              <a:t>就是說一個人有了上帝的靈在裡面、有上帝的道，他所得到的能力就像身上背著炸彈一樣，是可以發生奇蹟的</a:t>
            </a:r>
            <a:r>
              <a:rPr lang="en-US" altLang="zh-TW" sz="3000" b="1" dirty="0">
                <a:solidFill>
                  <a:srgbClr val="FF3300"/>
                </a:solidFill>
              </a:rPr>
              <a:t>(miracle)</a:t>
            </a:r>
            <a:r>
              <a:rPr lang="zh-TW" altLang="en-US" sz="3000" b="1" dirty="0">
                <a:solidFill>
                  <a:srgbClr val="FF3300"/>
                </a:solidFill>
              </a:rPr>
              <a:t>，是大有能力的</a:t>
            </a:r>
            <a:r>
              <a:rPr lang="en-US" altLang="zh-TW" sz="3000" b="1" dirty="0">
                <a:solidFill>
                  <a:srgbClr val="FF3300"/>
                </a:solidFill>
              </a:rPr>
              <a:t>(mighty work)</a:t>
            </a:r>
            <a:r>
              <a:rPr lang="zh-TW" altLang="en-US" sz="3000" b="1" dirty="0">
                <a:solidFill>
                  <a:srgbClr val="FF3300"/>
                </a:solidFill>
              </a:rPr>
              <a:t>，是擁有權能的</a:t>
            </a:r>
            <a:r>
              <a:rPr lang="en-US" altLang="zh-TW" sz="3000" b="1" dirty="0">
                <a:solidFill>
                  <a:srgbClr val="FF3300"/>
                </a:solidFill>
              </a:rPr>
              <a:t>(power)</a:t>
            </a:r>
            <a:r>
              <a:rPr lang="zh-TW" altLang="en-US" sz="3000" b="1" dirty="0">
                <a:solidFill>
                  <a:srgbClr val="FF3300"/>
                </a:solidFill>
              </a:rPr>
              <a:t>，可以成就不凡的工作。</a:t>
            </a:r>
          </a:p>
        </p:txBody>
      </p:sp>
      <p:sp>
        <p:nvSpPr>
          <p:cNvPr id="7" name="矩形 6"/>
          <p:cNvSpPr/>
          <p:nvPr/>
        </p:nvSpPr>
        <p:spPr>
          <a:xfrm>
            <a:off x="457648" y="188640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○擁有聖靈、上帝的話就是背炸彈</a:t>
            </a:r>
            <a:endParaRPr lang="en-US" altLang="zh-TW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459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19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503040" y="1196752"/>
            <a:ext cx="8389440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500" dirty="0"/>
              <a:t>希伯來</a:t>
            </a:r>
            <a:r>
              <a:rPr lang="en-US" altLang="zh-TW" sz="3500" dirty="0"/>
              <a:t>2</a:t>
            </a:r>
            <a:r>
              <a:rPr lang="zh-TW" altLang="en-US" sz="3500" dirty="0"/>
              <a:t>：</a:t>
            </a:r>
            <a:r>
              <a:rPr lang="en-US" altLang="zh-TW" sz="3500" dirty="0"/>
              <a:t>4</a:t>
            </a:r>
          </a:p>
          <a:p>
            <a:endParaRPr lang="en-US" altLang="zh-TW" sz="3500" dirty="0"/>
          </a:p>
          <a:p>
            <a:r>
              <a:rPr lang="zh-TW" altLang="en-US" sz="4800" dirty="0"/>
              <a:t>神又按自己的旨意，用神蹟、奇事和</a:t>
            </a:r>
            <a:r>
              <a:rPr lang="zh-TW" altLang="en-US" sz="4800" b="1" dirty="0">
                <a:solidFill>
                  <a:srgbClr val="FF3300"/>
                </a:solidFill>
              </a:rPr>
              <a:t>百般的異能</a:t>
            </a:r>
            <a:r>
              <a:rPr lang="en-US" altLang="zh-TW" sz="4800" b="1" dirty="0">
                <a:solidFill>
                  <a:srgbClr val="FF3300"/>
                </a:solidFill>
              </a:rPr>
              <a:t>(miracle)</a:t>
            </a:r>
            <a:r>
              <a:rPr lang="zh-TW" altLang="en-US" sz="4800" dirty="0"/>
              <a:t>，並聖靈的恩賜，同他們作見證。</a:t>
            </a:r>
          </a:p>
        </p:txBody>
      </p:sp>
      <p:sp>
        <p:nvSpPr>
          <p:cNvPr id="7" name="矩形 6"/>
          <p:cNvSpPr/>
          <p:nvPr/>
        </p:nvSpPr>
        <p:spPr>
          <a:xfrm>
            <a:off x="457648" y="188640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○異能、神蹟</a:t>
            </a:r>
            <a:endParaRPr lang="en-US" altLang="zh-TW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45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55576" y="5877272"/>
            <a:ext cx="7704856" cy="553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377" tIns="45688" rIns="91377" bIns="45688">
            <a:spAutoFit/>
          </a:bodyPr>
          <a:lstStyle/>
          <a:p>
            <a:pPr algn="r"/>
            <a:r>
              <a:rPr lang="en-US" altLang="zh-TW" sz="3000" b="1" dirty="0">
                <a:latin typeface="標楷體" pitchFamily="65" charset="-120"/>
              </a:rPr>
              <a:t>-----</a:t>
            </a:r>
            <a:r>
              <a:rPr lang="zh-TW" altLang="en-US" sz="3000" b="1" dirty="0">
                <a:latin typeface="標楷體" pitchFamily="65" charset="-120"/>
              </a:rPr>
              <a:t>使徒行傳</a:t>
            </a:r>
            <a:r>
              <a:rPr lang="en-US" altLang="zh-TW" sz="3000" b="1" dirty="0">
                <a:latin typeface="標楷體" pitchFamily="65" charset="-120"/>
              </a:rPr>
              <a:t>1</a:t>
            </a:r>
            <a:r>
              <a:rPr lang="zh-TW" altLang="en-US" sz="3000" b="1" dirty="0">
                <a:latin typeface="標楷體" pitchFamily="65" charset="-120"/>
              </a:rPr>
              <a:t>章</a:t>
            </a:r>
            <a:endParaRPr lang="en-US" altLang="zh-TW" sz="3200" dirty="0"/>
          </a:p>
        </p:txBody>
      </p:sp>
      <p:sp>
        <p:nvSpPr>
          <p:cNvPr id="7" name="矩形 6"/>
          <p:cNvSpPr/>
          <p:nvPr/>
        </p:nvSpPr>
        <p:spPr>
          <a:xfrm>
            <a:off x="395536" y="980728"/>
            <a:ext cx="835292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/>
              <a:t>8.</a:t>
            </a:r>
            <a:r>
              <a:rPr lang="zh-TW" altLang="en-US" dirty="0"/>
              <a:t>但</a:t>
            </a:r>
            <a:r>
              <a:rPr lang="zh-TW" altLang="en-US" b="1" dirty="0">
                <a:solidFill>
                  <a:srgbClr val="FF0000"/>
                </a:solidFill>
              </a:rPr>
              <a:t>聖靈</a:t>
            </a:r>
            <a:r>
              <a:rPr lang="zh-TW" altLang="en-US" dirty="0"/>
              <a:t>降臨在你們身上，你們</a:t>
            </a:r>
            <a:r>
              <a:rPr lang="zh-TW" altLang="en-US" b="1" dirty="0">
                <a:solidFill>
                  <a:srgbClr val="FF0000"/>
                </a:solidFill>
              </a:rPr>
              <a:t>就必得著能力</a:t>
            </a:r>
            <a:r>
              <a:rPr lang="zh-TW" altLang="en-US" dirty="0"/>
              <a:t>，</a:t>
            </a:r>
            <a:r>
              <a:rPr lang="zh-TW" altLang="en-US" b="1" dirty="0">
                <a:solidFill>
                  <a:srgbClr val="FF0000"/>
                </a:solidFill>
              </a:rPr>
              <a:t>並要在耶路撒冷、猶太全地，和撒瑪利亞，直到地極</a:t>
            </a:r>
            <a:r>
              <a:rPr lang="zh-TW" altLang="en-US" dirty="0"/>
              <a:t>，</a:t>
            </a:r>
            <a:r>
              <a:rPr lang="zh-TW" altLang="en-US" b="1" dirty="0">
                <a:solidFill>
                  <a:srgbClr val="FF0000"/>
                </a:solidFill>
              </a:rPr>
              <a:t>作我的見證</a:t>
            </a:r>
            <a:r>
              <a:rPr lang="zh-TW" altLang="en-US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4286227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20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503040" y="1196752"/>
            <a:ext cx="838944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500" dirty="0"/>
              <a:t>亦即人的內在，有了上帝的恩典，有上帝的話（真理），有了聖靈，他行走的路上，會有奇妙的恩典與他同在。</a:t>
            </a:r>
            <a:r>
              <a:rPr lang="zh-TW" altLang="en-US" sz="3500" b="1" dirty="0">
                <a:solidFill>
                  <a:srgbClr val="FF3300"/>
                </a:solidFill>
              </a:rPr>
              <a:t>這個恩典會產生權能、會有力量、會有能力。上帝的話是靈、是真理，真理（上帝的話）會檢驗靈的真假，有了靈，一定會有真理在他裡面，讓他知道這靈是否出於聖靈</a:t>
            </a:r>
            <a:r>
              <a:rPr lang="zh-TW" altLang="en-US" sz="3500" dirty="0"/>
              <a:t>，而出於聖靈，力量就出來了。</a:t>
            </a:r>
          </a:p>
        </p:txBody>
      </p:sp>
      <p:sp>
        <p:nvSpPr>
          <p:cNvPr id="7" name="矩形 6"/>
          <p:cNvSpPr/>
          <p:nvPr/>
        </p:nvSpPr>
        <p:spPr>
          <a:xfrm>
            <a:off x="457648" y="188640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○出於聖靈力量就出來了</a:t>
            </a:r>
            <a:endParaRPr lang="en-US" altLang="zh-TW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459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21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503040" y="1196752"/>
            <a:ext cx="8389440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500" dirty="0"/>
              <a:t>也就是說，</a:t>
            </a:r>
            <a:r>
              <a:rPr lang="zh-TW" altLang="en-US" sz="3500" b="1" dirty="0">
                <a:solidFill>
                  <a:srgbClr val="FF3300"/>
                </a:solidFill>
              </a:rPr>
              <a:t>這個</a:t>
            </a:r>
            <a:r>
              <a:rPr lang="en-US" altLang="zh-TW" sz="3500" b="1" dirty="0">
                <a:solidFill>
                  <a:srgbClr val="FF3300"/>
                </a:solidFill>
              </a:rPr>
              <a:t>power</a:t>
            </a:r>
            <a:r>
              <a:rPr lang="zh-TW" altLang="en-US" sz="3500" b="1" dirty="0">
                <a:solidFill>
                  <a:srgbClr val="FF3300"/>
                </a:solidFill>
              </a:rPr>
              <a:t>必須伴隨上帝的話，有上帝的話，從創世紀開始，上帝說有就有，上帝的話就是神蹟、就是炸彈、就是能力</a:t>
            </a:r>
            <a:r>
              <a:rPr lang="zh-TW" altLang="en-US" sz="3500" dirty="0"/>
              <a:t>。我們信神也信他的話，他的話是帶著能力、帶著權能的。</a:t>
            </a:r>
            <a:r>
              <a:rPr lang="zh-TW" altLang="en-US" sz="3500" b="1" dirty="0">
                <a:solidFill>
                  <a:srgbClr val="FF3300"/>
                </a:solidFill>
              </a:rPr>
              <a:t>也就是說，一個人有聖靈的引導時，</a:t>
            </a:r>
            <a:r>
              <a:rPr lang="zh-TW" altLang="en-US" sz="3500" b="1" dirty="0">
                <a:solidFill>
                  <a:srgbClr val="0000FF"/>
                </a:solidFill>
              </a:rPr>
              <a:t>也需要「上帝的真理」伴隨</a:t>
            </a:r>
            <a:r>
              <a:rPr lang="zh-TW" altLang="en-US" sz="3500" b="1" dirty="0">
                <a:solidFill>
                  <a:srgbClr val="FF3300"/>
                </a:solidFill>
              </a:rPr>
              <a:t>，聖靈與真理必須合而為一。不能只講神蹟</a:t>
            </a:r>
            <a:r>
              <a:rPr lang="en-US" altLang="zh-TW" sz="3500" b="1" dirty="0">
                <a:solidFill>
                  <a:srgbClr val="FF3300"/>
                </a:solidFill>
              </a:rPr>
              <a:t>miracle</a:t>
            </a:r>
            <a:r>
              <a:rPr lang="zh-TW" altLang="en-US" sz="3500" b="1" dirty="0">
                <a:solidFill>
                  <a:srgbClr val="FF3300"/>
                </a:solidFill>
              </a:rPr>
              <a:t>、能力</a:t>
            </a:r>
            <a:r>
              <a:rPr lang="en-US" altLang="zh-TW" sz="3500" b="1" dirty="0">
                <a:solidFill>
                  <a:srgbClr val="FF3300"/>
                </a:solidFill>
              </a:rPr>
              <a:t>ability</a:t>
            </a:r>
            <a:r>
              <a:rPr lang="zh-TW" altLang="en-US" sz="3500" b="1" dirty="0">
                <a:solidFill>
                  <a:srgbClr val="FF3300"/>
                </a:solidFill>
              </a:rPr>
              <a:t>等，卻沒有上帝的話。因為神蹟、能力也可能出於撒旦。</a:t>
            </a:r>
          </a:p>
        </p:txBody>
      </p:sp>
      <p:sp>
        <p:nvSpPr>
          <p:cNvPr id="7" name="矩形 6"/>
          <p:cNvSpPr/>
          <p:nvPr/>
        </p:nvSpPr>
        <p:spPr>
          <a:xfrm>
            <a:off x="457648" y="188640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○聖靈的能力一定要符合真理</a:t>
            </a:r>
            <a:endParaRPr lang="en-US" altLang="zh-TW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459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22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539552" y="2636912"/>
            <a:ext cx="806489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5000" dirty="0"/>
              <a:t>沒有異象（或譯：默示），民就放肆；</a:t>
            </a:r>
            <a:r>
              <a:rPr lang="zh-TW" altLang="en-US" sz="5000" b="1" dirty="0">
                <a:solidFill>
                  <a:srgbClr val="FF3300"/>
                </a:solidFill>
              </a:rPr>
              <a:t>惟遵守律法的，便為有福。</a:t>
            </a:r>
          </a:p>
        </p:txBody>
      </p:sp>
      <p:sp>
        <p:nvSpPr>
          <p:cNvPr id="7" name="矩形 6"/>
          <p:cNvSpPr/>
          <p:nvPr/>
        </p:nvSpPr>
        <p:spPr>
          <a:xfrm>
            <a:off x="457648" y="188640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○連異象也要在真理裡面</a:t>
            </a:r>
            <a:endParaRPr lang="en-US" altLang="zh-TW" b="1" dirty="0">
              <a:solidFill>
                <a:srgbClr val="0000FF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395536" y="1556792"/>
            <a:ext cx="286488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箴言</a:t>
            </a:r>
            <a:r>
              <a:rPr lang="en-US" altLang="zh-TW" dirty="0"/>
              <a:t>29</a:t>
            </a:r>
            <a:r>
              <a:rPr lang="zh-TW" altLang="en-US" dirty="0"/>
              <a:t>：</a:t>
            </a:r>
            <a:r>
              <a:rPr lang="en-US" altLang="zh-TW" dirty="0"/>
              <a:t>18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102459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2A43D-1DE5-427F-A758-525E4DC8A629}" type="slidenum">
              <a:rPr lang="en-US" altLang="zh-TW"/>
              <a:pPr>
                <a:defRPr/>
              </a:pPr>
              <a:t>23</a:t>
            </a:fld>
            <a:endParaRPr lang="en-US" altLang="zh-TW"/>
          </a:p>
        </p:txBody>
      </p:sp>
      <p:sp>
        <p:nvSpPr>
          <p:cNvPr id="51204" name="Text Box 3"/>
          <p:cNvSpPr txBox="1">
            <a:spLocks noChangeArrowheads="1"/>
          </p:cNvSpPr>
          <p:nvPr/>
        </p:nvSpPr>
        <p:spPr bwMode="auto">
          <a:xfrm>
            <a:off x="323528" y="974913"/>
            <a:ext cx="8532440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TW" altLang="en-US" sz="3500" b="1" dirty="0">
                <a:solidFill>
                  <a:srgbClr val="FF0000"/>
                </a:solidFill>
                <a:latin typeface="Verdana" pitchFamily="34" charset="0"/>
              </a:rPr>
              <a:t>在聖經中，顯示上帝說話的原文，有兩個不一樣的字，但在中文中完全看不出來。</a:t>
            </a:r>
            <a:r>
              <a:rPr lang="en-US" altLang="zh-TW" sz="3500" b="1" dirty="0">
                <a:solidFill>
                  <a:srgbClr val="FF0000"/>
                </a:solidFill>
                <a:latin typeface="Verdana" pitchFamily="34" charset="0"/>
              </a:rPr>
              <a:t>word(Logos</a:t>
            </a:r>
            <a:r>
              <a:rPr lang="zh-TW" altLang="en-US" sz="3500" b="1" dirty="0">
                <a:solidFill>
                  <a:srgbClr val="FF0000"/>
                </a:solidFill>
                <a:latin typeface="Verdana" pitchFamily="34" charset="0"/>
              </a:rPr>
              <a:t>、</a:t>
            </a:r>
            <a:r>
              <a:rPr lang="el-GR" altLang="zh-TW" sz="3500" b="1" dirty="0">
                <a:solidFill>
                  <a:srgbClr val="FF0000"/>
                </a:solidFill>
              </a:rPr>
              <a:t> λέγω</a:t>
            </a:r>
            <a:r>
              <a:rPr lang="en-US" altLang="zh-TW" sz="3500" b="1" dirty="0">
                <a:solidFill>
                  <a:srgbClr val="FF0000"/>
                </a:solidFill>
              </a:rPr>
              <a:t>)</a:t>
            </a:r>
            <a:r>
              <a:rPr lang="zh-TW" altLang="en-US" sz="3500" b="1" dirty="0">
                <a:solidFill>
                  <a:srgbClr val="FF0000"/>
                </a:solidFill>
              </a:rPr>
              <a:t>，前面的</a:t>
            </a:r>
            <a:r>
              <a:rPr lang="en-US" altLang="zh-TW" sz="3500" b="1" dirty="0">
                <a:solidFill>
                  <a:srgbClr val="FF0000"/>
                </a:solidFill>
              </a:rPr>
              <a:t>Logos</a:t>
            </a:r>
            <a:r>
              <a:rPr lang="zh-TW" altLang="en-US" sz="3500" dirty="0">
                <a:latin typeface="Verdana" pitchFamily="34" charset="0"/>
              </a:rPr>
              <a:t>表示一種上帝</a:t>
            </a:r>
            <a:r>
              <a:rPr lang="zh-TW" altLang="en-US" sz="3500" b="1" dirty="0">
                <a:solidFill>
                  <a:srgbClr val="FF0000"/>
                </a:solidFill>
                <a:latin typeface="Verdana" pitchFamily="34" charset="0"/>
              </a:rPr>
              <a:t>已經說過的話</a:t>
            </a:r>
            <a:r>
              <a:rPr lang="zh-TW" altLang="en-US" sz="3500" dirty="0">
                <a:latin typeface="Verdana" pitchFamily="34" charset="0"/>
              </a:rPr>
              <a:t>，已經說過的話，記載在聖經中，</a:t>
            </a:r>
            <a:r>
              <a:rPr lang="zh-TW" altLang="en-US" sz="3500" b="1" dirty="0">
                <a:solidFill>
                  <a:srgbClr val="0000FF"/>
                </a:solidFill>
                <a:latin typeface="Verdana" pitchFamily="34" charset="0"/>
              </a:rPr>
              <a:t>這是普遍的真理</a:t>
            </a:r>
            <a:r>
              <a:rPr lang="zh-TW" altLang="en-US" sz="3500" dirty="0">
                <a:latin typeface="Verdana" pitchFamily="34" charset="0"/>
              </a:rPr>
              <a:t>，記載在聖經中，聖經中記載著上帝的大作為（救贖、神蹟、屬性）。你需要認識祂，認識祂，你的信仰才有標準可以依循。但上帝</a:t>
            </a:r>
            <a:r>
              <a:rPr lang="zh-TW" altLang="en-US" sz="3500" b="1" dirty="0">
                <a:solidFill>
                  <a:srgbClr val="0000FF"/>
                </a:solidFill>
                <a:latin typeface="Verdana" pitchFamily="34" charset="0"/>
              </a:rPr>
              <a:t>給你特別啟示，正在跟你說話</a:t>
            </a:r>
            <a:r>
              <a:rPr lang="zh-TW" altLang="en-US" sz="3500" dirty="0">
                <a:latin typeface="Verdana" pitchFamily="34" charset="0"/>
              </a:rPr>
              <a:t>時，就是</a:t>
            </a:r>
            <a:r>
              <a:rPr lang="el-GR" altLang="zh-TW" sz="3500" b="1" dirty="0">
                <a:solidFill>
                  <a:srgbClr val="FF0000"/>
                </a:solidFill>
              </a:rPr>
              <a:t>λέγω</a:t>
            </a:r>
            <a:r>
              <a:rPr lang="zh-TW" altLang="en-US" sz="3500" b="1" dirty="0">
                <a:solidFill>
                  <a:srgbClr val="FF0000"/>
                </a:solidFill>
              </a:rPr>
              <a:t>，</a:t>
            </a:r>
            <a:r>
              <a:rPr lang="el-GR" altLang="zh-TW" sz="3500" b="1" dirty="0">
                <a:solidFill>
                  <a:srgbClr val="FF0000"/>
                </a:solidFill>
              </a:rPr>
              <a:t> λέγω</a:t>
            </a:r>
            <a:r>
              <a:rPr lang="zh-TW" altLang="en-US" sz="3500" b="1" dirty="0">
                <a:solidFill>
                  <a:srgbClr val="FF0000"/>
                </a:solidFill>
              </a:rPr>
              <a:t>不能違反普遍真理原則。</a:t>
            </a:r>
            <a:endParaRPr lang="en-US" altLang="zh-TW" sz="3500" dirty="0">
              <a:latin typeface="Verdana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57648" y="188640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○</a:t>
            </a:r>
            <a:r>
              <a:rPr lang="en-US" altLang="zh-TW" b="1" dirty="0">
                <a:solidFill>
                  <a:srgbClr val="0000FF"/>
                </a:solidFill>
              </a:rPr>
              <a:t>Logos</a:t>
            </a:r>
            <a:r>
              <a:rPr lang="zh-TW" altLang="en-US" b="1" dirty="0">
                <a:solidFill>
                  <a:srgbClr val="0000FF"/>
                </a:solidFill>
              </a:rPr>
              <a:t>和</a:t>
            </a:r>
            <a:r>
              <a:rPr lang="el-GR" altLang="zh-TW" b="1" dirty="0">
                <a:solidFill>
                  <a:srgbClr val="0000FF"/>
                </a:solidFill>
              </a:rPr>
              <a:t>λέγω</a:t>
            </a:r>
            <a:endParaRPr lang="en-US" altLang="zh-TW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4493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24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323528" y="1052736"/>
            <a:ext cx="8568952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500" dirty="0"/>
              <a:t>因此，聖靈在你身上動工時，</a:t>
            </a:r>
            <a:r>
              <a:rPr lang="zh-TW" altLang="en-US" sz="3500" b="1" dirty="0">
                <a:solidFill>
                  <a:srgbClr val="FF0000"/>
                </a:solidFill>
              </a:rPr>
              <a:t>你會得著權能、神蹟、能力</a:t>
            </a:r>
            <a:r>
              <a:rPr lang="zh-TW" altLang="en-US" sz="3500" dirty="0"/>
              <a:t>，但聖靈也是真理、也是上帝的話，你必須想身上這炸彈的能力，是來自上帝？還是來自魔鬼？</a:t>
            </a:r>
            <a:r>
              <a:rPr lang="zh-TW" altLang="en-US" sz="3500" b="1" dirty="0">
                <a:solidFill>
                  <a:srgbClr val="FF0000"/>
                </a:solidFill>
              </a:rPr>
              <a:t>你一定要仔細審查，權能、神蹟不能超越違反普遍真理</a:t>
            </a:r>
            <a:r>
              <a:rPr lang="en-US" altLang="zh-TW" sz="3500" b="1" dirty="0">
                <a:solidFill>
                  <a:srgbClr val="FF0000"/>
                </a:solidFill>
              </a:rPr>
              <a:t>(Logos)</a:t>
            </a:r>
            <a:r>
              <a:rPr lang="zh-TW" altLang="en-US" sz="3500" b="1" dirty="0">
                <a:solidFill>
                  <a:srgbClr val="FF0000"/>
                </a:solidFill>
              </a:rPr>
              <a:t>，</a:t>
            </a:r>
            <a:r>
              <a:rPr lang="zh-TW" altLang="en-US" sz="3500" b="1" dirty="0">
                <a:solidFill>
                  <a:srgbClr val="0000FF"/>
                </a:solidFill>
              </a:rPr>
              <a:t>聖靈跟你的啟示</a:t>
            </a:r>
            <a:r>
              <a:rPr lang="en-US" altLang="zh-TW" sz="3500" b="1" dirty="0">
                <a:solidFill>
                  <a:srgbClr val="0000FF"/>
                </a:solidFill>
              </a:rPr>
              <a:t>(</a:t>
            </a:r>
            <a:r>
              <a:rPr lang="el-GR" altLang="zh-TW" sz="3500" b="1" dirty="0">
                <a:solidFill>
                  <a:srgbClr val="0000FF"/>
                </a:solidFill>
              </a:rPr>
              <a:t>λέγω</a:t>
            </a:r>
            <a:r>
              <a:rPr lang="en-US" altLang="zh-TW" sz="3500" b="1" dirty="0">
                <a:solidFill>
                  <a:srgbClr val="0000FF"/>
                </a:solidFill>
              </a:rPr>
              <a:t>)</a:t>
            </a:r>
            <a:r>
              <a:rPr lang="zh-TW" altLang="en-US" sz="3500" b="1" dirty="0">
                <a:solidFill>
                  <a:srgbClr val="0000FF"/>
                </a:solidFill>
              </a:rPr>
              <a:t>更不能違反普遍真理原則，不能違反聖經</a:t>
            </a:r>
            <a:r>
              <a:rPr lang="zh-TW" altLang="en-US" sz="3500" b="1" dirty="0">
                <a:solidFill>
                  <a:srgbClr val="FF0000"/>
                </a:solidFill>
              </a:rPr>
              <a:t>，身上背著炸彈的能力時，更要小心，否則不僅把自己詐得粉身碎骨，也把別人詐的全身是傷，這就中了魔鬼的計謀了。</a:t>
            </a:r>
          </a:p>
        </p:txBody>
      </p:sp>
      <p:sp>
        <p:nvSpPr>
          <p:cNvPr id="7" name="矩形 6"/>
          <p:cNvSpPr/>
          <p:nvPr/>
        </p:nvSpPr>
        <p:spPr>
          <a:xfrm>
            <a:off x="457648" y="188640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○要仔細審查是否符合真理</a:t>
            </a:r>
            <a:endParaRPr lang="en-US" altLang="zh-TW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459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25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323528" y="2636912"/>
            <a:ext cx="835292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5000" b="1" dirty="0">
                <a:solidFill>
                  <a:srgbClr val="FF0000"/>
                </a:solidFill>
              </a:rPr>
              <a:t>三、要能走出同溫層</a:t>
            </a:r>
            <a:r>
              <a:rPr lang="en-US" altLang="zh-TW" sz="5000" b="1" dirty="0">
                <a:solidFill>
                  <a:srgbClr val="FF0000"/>
                </a:solidFill>
              </a:rPr>
              <a:t>(depart)</a:t>
            </a:r>
          </a:p>
        </p:txBody>
      </p:sp>
    </p:spTree>
    <p:extLst>
      <p:ext uri="{BB962C8B-B14F-4D97-AF65-F5344CB8AC3E}">
        <p14:creationId xmlns:p14="http://schemas.microsoft.com/office/powerpoint/2010/main" val="3628686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26</a:t>
            </a:fld>
            <a:endParaRPr lang="en-US" altLang="zh-TW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55576" y="5877272"/>
            <a:ext cx="7704856" cy="553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377" tIns="45688" rIns="91377" bIns="45688">
            <a:spAutoFit/>
          </a:bodyPr>
          <a:lstStyle/>
          <a:p>
            <a:pPr algn="r"/>
            <a:r>
              <a:rPr lang="en-US" altLang="zh-TW" sz="3000" b="1" dirty="0">
                <a:latin typeface="標楷體" pitchFamily="65" charset="-120"/>
              </a:rPr>
              <a:t>-----</a:t>
            </a:r>
            <a:r>
              <a:rPr lang="zh-TW" altLang="en-US" sz="3000" b="1" dirty="0">
                <a:latin typeface="標楷體" pitchFamily="65" charset="-120"/>
              </a:rPr>
              <a:t>使徒行傳</a:t>
            </a:r>
            <a:r>
              <a:rPr lang="en-US" altLang="zh-TW" sz="3000" b="1" dirty="0">
                <a:latin typeface="標楷體" pitchFamily="65" charset="-120"/>
              </a:rPr>
              <a:t>1</a:t>
            </a:r>
            <a:r>
              <a:rPr lang="zh-TW" altLang="en-US" sz="3000" b="1" dirty="0">
                <a:latin typeface="標楷體" pitchFamily="65" charset="-120"/>
              </a:rPr>
              <a:t>章</a:t>
            </a:r>
            <a:endParaRPr lang="en-US" altLang="zh-TW" sz="3200" dirty="0"/>
          </a:p>
        </p:txBody>
      </p:sp>
      <p:sp>
        <p:nvSpPr>
          <p:cNvPr id="7" name="矩形 6"/>
          <p:cNvSpPr/>
          <p:nvPr/>
        </p:nvSpPr>
        <p:spPr>
          <a:xfrm>
            <a:off x="395536" y="980728"/>
            <a:ext cx="835292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/>
              <a:t>8.</a:t>
            </a:r>
            <a:r>
              <a:rPr lang="zh-TW" altLang="en-US" dirty="0"/>
              <a:t>但聖靈降臨在你們身上，你們就必得著能力，</a:t>
            </a:r>
            <a:r>
              <a:rPr lang="zh-TW" altLang="en-US" b="1" dirty="0">
                <a:solidFill>
                  <a:srgbClr val="FF0000"/>
                </a:solidFill>
              </a:rPr>
              <a:t>並要在耶路撒冷、猶太全地，和撒瑪利亞，直到地極</a:t>
            </a:r>
            <a:r>
              <a:rPr lang="zh-TW" altLang="en-US" dirty="0"/>
              <a:t>，作我的見證。</a:t>
            </a:r>
          </a:p>
        </p:txBody>
      </p:sp>
    </p:spTree>
    <p:extLst>
      <p:ext uri="{BB962C8B-B14F-4D97-AF65-F5344CB8AC3E}">
        <p14:creationId xmlns:p14="http://schemas.microsoft.com/office/powerpoint/2010/main" val="14286227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27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467544" y="1700808"/>
            <a:ext cx="8389440" cy="386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500" dirty="0"/>
              <a:t>馬太</a:t>
            </a:r>
            <a:r>
              <a:rPr lang="en-US" altLang="zh-TW" sz="3500" dirty="0"/>
              <a:t>28</a:t>
            </a:r>
            <a:r>
              <a:rPr lang="zh-TW" altLang="en-US" sz="3500" dirty="0"/>
              <a:t>：</a:t>
            </a:r>
            <a:r>
              <a:rPr lang="en-US" altLang="zh-TW" sz="3500" dirty="0"/>
              <a:t>19. </a:t>
            </a:r>
            <a:r>
              <a:rPr lang="zh-TW" altLang="en-US" sz="3500" dirty="0"/>
              <a:t>所以，</a:t>
            </a:r>
            <a:r>
              <a:rPr lang="zh-TW" altLang="en-US" sz="3500" b="1" dirty="0">
                <a:solidFill>
                  <a:srgbClr val="FF0000"/>
                </a:solidFill>
              </a:rPr>
              <a:t>你們要</a:t>
            </a:r>
            <a:r>
              <a:rPr lang="zh-TW" altLang="en-US" sz="3500" b="1" dirty="0">
                <a:solidFill>
                  <a:srgbClr val="0000FF"/>
                </a:solidFill>
              </a:rPr>
              <a:t>去</a:t>
            </a:r>
            <a:r>
              <a:rPr lang="zh-TW" altLang="en-US" sz="3500" dirty="0"/>
              <a:t>，</a:t>
            </a:r>
            <a:r>
              <a:rPr lang="zh-TW" altLang="en-US" sz="3500" b="1" dirty="0">
                <a:solidFill>
                  <a:srgbClr val="FF0000"/>
                </a:solidFill>
              </a:rPr>
              <a:t>使萬民作我的門徒</a:t>
            </a:r>
            <a:r>
              <a:rPr lang="zh-TW" altLang="en-US" sz="3500" dirty="0"/>
              <a:t>，奉父、子、聖靈的名給他們施洗（或作：給他們施洗，歸於父、子、聖靈的名）。</a:t>
            </a:r>
            <a:endParaRPr lang="en-US" altLang="zh-TW" sz="3500" dirty="0"/>
          </a:p>
          <a:p>
            <a:endParaRPr lang="zh-TW" altLang="en-US" sz="3500" dirty="0"/>
          </a:p>
          <a:p>
            <a:r>
              <a:rPr lang="en-US" altLang="zh-TW" sz="3500" dirty="0"/>
              <a:t>20. </a:t>
            </a:r>
            <a:r>
              <a:rPr lang="zh-TW" altLang="en-US" sz="3500" dirty="0"/>
              <a:t>凡我所</a:t>
            </a:r>
            <a:r>
              <a:rPr lang="zh-TW" altLang="en-US" sz="3500" b="1" dirty="0">
                <a:solidFill>
                  <a:srgbClr val="FF0000"/>
                </a:solidFill>
              </a:rPr>
              <a:t>吩咐</a:t>
            </a:r>
            <a:r>
              <a:rPr lang="zh-TW" altLang="en-US" sz="3500" dirty="0"/>
              <a:t>你們的，都</a:t>
            </a:r>
            <a:r>
              <a:rPr lang="zh-TW" altLang="en-US" sz="3500" b="1" dirty="0">
                <a:solidFill>
                  <a:srgbClr val="FF0000"/>
                </a:solidFill>
              </a:rPr>
              <a:t>教訓</a:t>
            </a:r>
            <a:r>
              <a:rPr lang="zh-TW" altLang="en-US" sz="3500" dirty="0"/>
              <a:t>他們</a:t>
            </a:r>
            <a:r>
              <a:rPr lang="zh-TW" altLang="en-US" sz="3500" b="1" dirty="0">
                <a:solidFill>
                  <a:srgbClr val="FF0000"/>
                </a:solidFill>
              </a:rPr>
              <a:t>遵守</a:t>
            </a:r>
            <a:r>
              <a:rPr lang="zh-TW" altLang="en-US" sz="3500" dirty="0"/>
              <a:t>，我就常與你們</a:t>
            </a:r>
            <a:r>
              <a:rPr lang="zh-TW" altLang="en-US" sz="3500" b="1" dirty="0">
                <a:solidFill>
                  <a:srgbClr val="FF0000"/>
                </a:solidFill>
              </a:rPr>
              <a:t>同在</a:t>
            </a:r>
            <a:r>
              <a:rPr lang="zh-TW" altLang="en-US" sz="3500" dirty="0"/>
              <a:t>，直到世界的</a:t>
            </a:r>
            <a:r>
              <a:rPr lang="zh-TW" altLang="en-US" sz="3500" b="1" dirty="0">
                <a:solidFill>
                  <a:srgbClr val="FF0000"/>
                </a:solidFill>
              </a:rPr>
              <a:t>末了</a:t>
            </a:r>
            <a:r>
              <a:rPr lang="zh-TW" altLang="en-US" sz="3500" dirty="0"/>
              <a:t>。</a:t>
            </a:r>
          </a:p>
        </p:txBody>
      </p:sp>
      <p:sp>
        <p:nvSpPr>
          <p:cNvPr id="7" name="矩形 6"/>
          <p:cNvSpPr/>
          <p:nvPr/>
        </p:nvSpPr>
        <p:spPr>
          <a:xfrm>
            <a:off x="457648" y="188640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■去</a:t>
            </a:r>
            <a:r>
              <a:rPr lang="en-US" altLang="zh-TW" b="1" dirty="0">
                <a:solidFill>
                  <a:srgbClr val="0000FF"/>
                </a:solidFill>
              </a:rPr>
              <a:t>,depart</a:t>
            </a:r>
            <a:r>
              <a:rPr lang="zh-TW" altLang="en-US" b="1" dirty="0">
                <a:solidFill>
                  <a:srgbClr val="0000FF"/>
                </a:solidFill>
              </a:rPr>
              <a:t>，離開啦！</a:t>
            </a:r>
            <a:endParaRPr lang="en-US" altLang="zh-TW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459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28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503040" y="1196752"/>
            <a:ext cx="8389440" cy="497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500" dirty="0"/>
              <a:t>馬太福音說：「馬太</a:t>
            </a:r>
            <a:r>
              <a:rPr lang="en-US" altLang="zh-TW" sz="3500" dirty="0"/>
              <a:t>28</a:t>
            </a:r>
            <a:r>
              <a:rPr lang="zh-TW" altLang="en-US" sz="3500" dirty="0"/>
              <a:t>：</a:t>
            </a:r>
            <a:r>
              <a:rPr lang="en-US" altLang="zh-TW" sz="3500" dirty="0"/>
              <a:t>19. </a:t>
            </a:r>
            <a:r>
              <a:rPr lang="zh-TW" altLang="en-US" sz="3500" dirty="0"/>
              <a:t>所以，</a:t>
            </a:r>
            <a:r>
              <a:rPr lang="zh-TW" altLang="en-US" sz="3500" b="1" dirty="0">
                <a:solidFill>
                  <a:srgbClr val="FF0000"/>
                </a:solidFill>
              </a:rPr>
              <a:t>你們要去</a:t>
            </a:r>
            <a:r>
              <a:rPr lang="zh-TW" altLang="en-US" sz="3500" dirty="0"/>
              <a:t>，</a:t>
            </a:r>
            <a:r>
              <a:rPr lang="zh-TW" altLang="en-US" sz="3500" b="1" dirty="0">
                <a:solidFill>
                  <a:srgbClr val="FF0000"/>
                </a:solidFill>
              </a:rPr>
              <a:t>使萬民作我的門徒</a:t>
            </a:r>
            <a:r>
              <a:rPr lang="zh-TW" altLang="en-US" sz="3500" dirty="0"/>
              <a:t>，奉父、子、聖靈的名給他們施洗。」，「你們</a:t>
            </a:r>
            <a:r>
              <a:rPr lang="zh-TW" altLang="en-US" sz="3500" b="1" dirty="0">
                <a:solidFill>
                  <a:srgbClr val="FF0000"/>
                </a:solidFill>
              </a:rPr>
              <a:t>要去</a:t>
            </a:r>
            <a:r>
              <a:rPr lang="zh-TW" altLang="en-US" sz="3500" dirty="0"/>
              <a:t>」</a:t>
            </a:r>
            <a:r>
              <a:rPr lang="en-US" altLang="zh-TW" sz="3500" dirty="0"/>
              <a:t>KJV</a:t>
            </a:r>
            <a:r>
              <a:rPr lang="zh-TW" altLang="en-US" sz="3500" dirty="0"/>
              <a:t>翻譯為</a:t>
            </a:r>
            <a:r>
              <a:rPr lang="en-US" altLang="zh-TW" sz="3500" dirty="0"/>
              <a:t>GO</a:t>
            </a:r>
            <a:r>
              <a:rPr lang="zh-TW" altLang="en-US" sz="3500" dirty="0"/>
              <a:t>，</a:t>
            </a:r>
            <a:r>
              <a:rPr lang="zh-TW" altLang="en-US" sz="3500" b="1" dirty="0">
                <a:solidFill>
                  <a:srgbClr val="FF0000"/>
                </a:solidFill>
              </a:rPr>
              <a:t>這個希臘文</a:t>
            </a:r>
            <a:r>
              <a:rPr lang="el-GR" altLang="zh-TW" sz="3600" b="1" dirty="0">
                <a:solidFill>
                  <a:srgbClr val="FF0000"/>
                </a:solidFill>
              </a:rPr>
              <a:t>πορεύω</a:t>
            </a:r>
            <a:r>
              <a:rPr lang="zh-TW" altLang="en-US" sz="3500" b="1" dirty="0">
                <a:solidFill>
                  <a:srgbClr val="FF0000"/>
                </a:solidFill>
              </a:rPr>
              <a:t>有</a:t>
            </a:r>
            <a:r>
              <a:rPr lang="en-US" altLang="zh-TW" sz="3500" b="1" dirty="0">
                <a:solidFill>
                  <a:srgbClr val="FF0000"/>
                </a:solidFill>
              </a:rPr>
              <a:t>depart</a:t>
            </a:r>
            <a:r>
              <a:rPr lang="zh-TW" altLang="en-US" sz="3500" b="1" dirty="0">
                <a:solidFill>
                  <a:srgbClr val="FF0000"/>
                </a:solidFill>
              </a:rPr>
              <a:t>離開你的生活的意思、也有</a:t>
            </a:r>
            <a:r>
              <a:rPr lang="en-US" altLang="zh-TW" sz="3600" b="1" dirty="0">
                <a:solidFill>
                  <a:srgbClr val="FF0000"/>
                </a:solidFill>
              </a:rPr>
              <a:t>journey</a:t>
            </a:r>
            <a:r>
              <a:rPr lang="zh-TW" altLang="en-US" sz="3500" b="1" dirty="0">
                <a:solidFill>
                  <a:srgbClr val="FF0000"/>
                </a:solidFill>
              </a:rPr>
              <a:t>旅行之意</a:t>
            </a:r>
            <a:r>
              <a:rPr lang="zh-TW" altLang="en-US" sz="3500" dirty="0"/>
              <a:t>。也就是說，耶穌跟他的門徒講，</a:t>
            </a:r>
            <a:r>
              <a:rPr lang="zh-TW" altLang="en-US" sz="3500" b="1" dirty="0">
                <a:solidFill>
                  <a:srgbClr val="0000FF"/>
                </a:solidFill>
              </a:rPr>
              <a:t>你們要去傳福音，要離開你的舒適圈，你要去旅行，這樣，你才能傳福音。</a:t>
            </a:r>
          </a:p>
        </p:txBody>
      </p:sp>
      <p:sp>
        <p:nvSpPr>
          <p:cNvPr id="7" name="矩形 6"/>
          <p:cNvSpPr/>
          <p:nvPr/>
        </p:nvSpPr>
        <p:spPr>
          <a:xfrm>
            <a:off x="457648" y="188640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○要離開熟悉的生活</a:t>
            </a:r>
            <a:endParaRPr lang="en-US" altLang="zh-TW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459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29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503040" y="1196752"/>
            <a:ext cx="838944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500" dirty="0"/>
              <a:t>保羅自己原來有很好的身世，但為了福音的緣故，信主後，他不願意在安定舒服的環境下傳福音，因此，他選擇歷盡艱辛到外邦傳福音。保羅說：「羅馬</a:t>
            </a:r>
            <a:r>
              <a:rPr lang="en-US" altLang="zh-TW" sz="3500" dirty="0"/>
              <a:t>15</a:t>
            </a:r>
            <a:r>
              <a:rPr lang="zh-TW" altLang="en-US" sz="3500" dirty="0"/>
              <a:t>：</a:t>
            </a:r>
            <a:r>
              <a:rPr lang="en-US" altLang="zh-TW" sz="3500" dirty="0"/>
              <a:t>20.</a:t>
            </a:r>
            <a:r>
              <a:rPr lang="zh-TW" altLang="en-US" sz="3600" b="1" dirty="0">
                <a:solidFill>
                  <a:srgbClr val="FF0000"/>
                </a:solidFill>
              </a:rPr>
              <a:t>我立了志向，不在基督的名被稱過的地方傳福音，免得建造在別人的根基上</a:t>
            </a:r>
            <a:r>
              <a:rPr lang="zh-TW" altLang="en-US" sz="3600" dirty="0"/>
              <a:t>。</a:t>
            </a:r>
            <a:r>
              <a:rPr lang="zh-TW" altLang="en-US" sz="3500" dirty="0"/>
              <a:t>」</a:t>
            </a:r>
            <a:r>
              <a:rPr lang="zh-TW" altLang="en-US" sz="3500" b="1" dirty="0">
                <a:solidFill>
                  <a:srgbClr val="0000FF"/>
                </a:solidFill>
              </a:rPr>
              <a:t>選擇離開同溫層、舒適圈，的確是很困難的</a:t>
            </a:r>
            <a:r>
              <a:rPr lang="zh-TW" altLang="en-US" sz="3500" dirty="0"/>
              <a:t>，但保羅卻為上帝建立了很多外邦的教會，也讓福音可以慢慢傳向世界！</a:t>
            </a:r>
          </a:p>
        </p:txBody>
      </p:sp>
      <p:sp>
        <p:nvSpPr>
          <p:cNvPr id="7" name="矩形 6"/>
          <p:cNvSpPr/>
          <p:nvPr/>
        </p:nvSpPr>
        <p:spPr>
          <a:xfrm>
            <a:off x="457648" y="188640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○保羅不在舒適圈裡傳福音</a:t>
            </a:r>
            <a:endParaRPr lang="en-US" altLang="zh-TW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45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251520" y="2276872"/>
            <a:ext cx="8712967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5000" b="1" dirty="0">
                <a:solidFill>
                  <a:srgbClr val="FF0000"/>
                </a:solidFill>
              </a:rPr>
              <a:t>一、要有聖靈的恩典</a:t>
            </a:r>
            <a:r>
              <a:rPr lang="en-US" altLang="zh-TW" sz="5000" b="1" dirty="0">
                <a:solidFill>
                  <a:srgbClr val="FF0000"/>
                </a:solidFill>
              </a:rPr>
              <a:t>(spirit)</a:t>
            </a:r>
          </a:p>
          <a:p>
            <a:r>
              <a:rPr lang="zh-TW" altLang="en-US" sz="5000" b="1" dirty="0">
                <a:solidFill>
                  <a:srgbClr val="FF0000"/>
                </a:solidFill>
              </a:rPr>
              <a:t>二、要有上帝的權能</a:t>
            </a:r>
            <a:r>
              <a:rPr lang="en-US" altLang="zh-TW" sz="5000" b="1" dirty="0">
                <a:solidFill>
                  <a:srgbClr val="FF0000"/>
                </a:solidFill>
              </a:rPr>
              <a:t>(power)</a:t>
            </a:r>
          </a:p>
          <a:p>
            <a:r>
              <a:rPr lang="zh-TW" altLang="en-US" sz="5000" b="1" dirty="0">
                <a:solidFill>
                  <a:srgbClr val="FF0000"/>
                </a:solidFill>
              </a:rPr>
              <a:t>三、要能走出同溫層</a:t>
            </a:r>
            <a:r>
              <a:rPr lang="en-US" altLang="zh-TW" sz="5000" b="1" dirty="0">
                <a:solidFill>
                  <a:srgbClr val="FF0000"/>
                </a:solidFill>
              </a:rPr>
              <a:t>(depart)</a:t>
            </a:r>
          </a:p>
          <a:p>
            <a:r>
              <a:rPr lang="zh-TW" altLang="en-US" sz="5000" b="1" dirty="0">
                <a:solidFill>
                  <a:srgbClr val="FF0000"/>
                </a:solidFill>
              </a:rPr>
              <a:t>四、要多多的作見證</a:t>
            </a:r>
            <a:r>
              <a:rPr lang="en-US" altLang="zh-TW" sz="5000" b="1" dirty="0">
                <a:solidFill>
                  <a:srgbClr val="FF0000"/>
                </a:solidFill>
              </a:rPr>
              <a:t>(witness)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95536" y="620688"/>
            <a:ext cx="7848872" cy="1169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377" tIns="45688" rIns="91377" bIns="45688">
            <a:spAutoFit/>
          </a:bodyPr>
          <a:lstStyle/>
          <a:p>
            <a:pPr algn="ctr"/>
            <a:r>
              <a:rPr lang="zh-TW" altLang="en-US" sz="7000" b="1" dirty="0">
                <a:solidFill>
                  <a:srgbClr val="FF0000"/>
                </a:solidFill>
              </a:rPr>
              <a:t>談怎樣傳福音</a:t>
            </a:r>
          </a:p>
        </p:txBody>
      </p:sp>
    </p:spTree>
    <p:extLst>
      <p:ext uri="{BB962C8B-B14F-4D97-AF65-F5344CB8AC3E}">
        <p14:creationId xmlns:p14="http://schemas.microsoft.com/office/powerpoint/2010/main" val="3628686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30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503040" y="1196752"/>
            <a:ext cx="8389440" cy="386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500" dirty="0"/>
              <a:t>這什麼意思？你信主後，你要離開你原本熟悉的生活。信主後，</a:t>
            </a:r>
            <a:r>
              <a:rPr lang="zh-TW" altLang="en-US" sz="3500" b="1" dirty="0">
                <a:solidFill>
                  <a:srgbClr val="FF0000"/>
                </a:solidFill>
              </a:rPr>
              <a:t>只要你真的想跟隨耶穌，那你一定要經歷很多改變，也就是說，你必須和過去很多習慣、很多想法、很多價值觀，一刀兩斷</a:t>
            </a:r>
            <a:r>
              <a:rPr lang="zh-TW" altLang="en-US" sz="3500" dirty="0"/>
              <a:t>，你不能在像以前一樣，你要離開原來的生活，離開原有的習慣，你必須重新過生活。</a:t>
            </a:r>
          </a:p>
        </p:txBody>
      </p:sp>
      <p:sp>
        <p:nvSpPr>
          <p:cNvPr id="7" name="矩形 6"/>
          <p:cNvSpPr/>
          <p:nvPr/>
        </p:nvSpPr>
        <p:spPr>
          <a:xfrm>
            <a:off x="457648" y="188640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○你要和過去一刀兩斷</a:t>
            </a:r>
            <a:endParaRPr lang="en-US" altLang="zh-TW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459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31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503040" y="1196752"/>
            <a:ext cx="838944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500" dirty="0"/>
              <a:t>保羅說，他傳福音，不要「</a:t>
            </a:r>
            <a:r>
              <a:rPr lang="zh-TW" altLang="en-US" sz="3200" b="1" dirty="0">
                <a:solidFill>
                  <a:srgbClr val="FF0000"/>
                </a:solidFill>
              </a:rPr>
              <a:t>建造在別人的根基上</a:t>
            </a:r>
            <a:r>
              <a:rPr lang="zh-TW" altLang="en-US" sz="3500" dirty="0"/>
              <a:t>」，他選擇離開本鄉本城，四處宣教。而我們看到這個典範，也是耶穌傳福音的典範，耶穌曾說過：「</a:t>
            </a:r>
            <a:r>
              <a:rPr lang="zh-TW" altLang="en-US" sz="3600" dirty="0"/>
              <a:t>太</a:t>
            </a:r>
            <a:r>
              <a:rPr lang="en-US" altLang="zh-TW" sz="3600" dirty="0"/>
              <a:t>8:20.</a:t>
            </a:r>
            <a:r>
              <a:rPr lang="zh-TW" altLang="en-US" sz="3600" dirty="0"/>
              <a:t>耶穌說：狐狸有洞，天空的飛鳥有窩，</a:t>
            </a:r>
            <a:r>
              <a:rPr lang="zh-TW" altLang="en-US" sz="3600" b="1" dirty="0">
                <a:solidFill>
                  <a:srgbClr val="FF0000"/>
                </a:solidFill>
              </a:rPr>
              <a:t>人子卻沒有枕頭的地方</a:t>
            </a:r>
            <a:r>
              <a:rPr lang="zh-TW" altLang="en-US" sz="3600" dirty="0"/>
              <a:t>。</a:t>
            </a:r>
            <a:r>
              <a:rPr lang="zh-TW" altLang="en-US" sz="3500" dirty="0"/>
              <a:t>」</a:t>
            </a:r>
            <a:r>
              <a:rPr lang="zh-TW" altLang="en-US" sz="3500" b="1" dirty="0">
                <a:solidFill>
                  <a:srgbClr val="FF0000"/>
                </a:solidFill>
              </a:rPr>
              <a:t>不管是耶穌、保羅，我們看到，他們傳福音，沒有選擇舒適圈，不在別人的根基上打轉，選擇的都是最困難的，後來的成果也讓人驚訝。</a:t>
            </a:r>
          </a:p>
        </p:txBody>
      </p:sp>
      <p:sp>
        <p:nvSpPr>
          <p:cNvPr id="7" name="矩形 6"/>
          <p:cNvSpPr/>
          <p:nvPr/>
        </p:nvSpPr>
        <p:spPr>
          <a:xfrm>
            <a:off x="457648" y="188640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○人子也沒有枕頭的地方</a:t>
            </a:r>
            <a:endParaRPr lang="en-US" altLang="zh-TW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459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32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251520" y="1124744"/>
            <a:ext cx="871296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000" dirty="0"/>
              <a:t>從這裡，我們看到</a:t>
            </a:r>
            <a:r>
              <a:rPr lang="zh-TW" altLang="en-US" sz="3000" b="1" dirty="0">
                <a:solidFill>
                  <a:srgbClr val="0000FF"/>
                </a:solidFill>
              </a:rPr>
              <a:t>離開自己的舒適圈，離開同溫層，是一件不容易的事情，然而，我們看到保羅和耶穌的典範</a:t>
            </a:r>
            <a:r>
              <a:rPr lang="zh-TW" altLang="en-US" sz="3000" dirty="0"/>
              <a:t>。在現代競爭如此激烈的環境，物質需求如此高，傳福音的確不容易，特別如果我們選擇離開自己熟悉的環境、專業，那更是難上加難。然而，</a:t>
            </a:r>
            <a:r>
              <a:rPr lang="zh-TW" altLang="en-US" sz="3000" b="1" dirty="0">
                <a:solidFill>
                  <a:srgbClr val="FF0000"/>
                </a:solidFill>
              </a:rPr>
              <a:t>聖靈在我們身上時，我們要帶著上帝的話語，走向那陌生的國度，雖然會害怕，然而離開路更廣更大，上帝能力與神蹟的護庇會更大，求神給我們勇氣，走向那更廣泛的人群，為福音開拓疆場，讓更多美好的見證可以激勵人，一起為上帝作見證。</a:t>
            </a:r>
          </a:p>
        </p:txBody>
      </p:sp>
      <p:sp>
        <p:nvSpPr>
          <p:cNvPr id="7" name="矩形 6"/>
          <p:cNvSpPr/>
          <p:nvPr/>
        </p:nvSpPr>
        <p:spPr>
          <a:xfrm>
            <a:off x="457648" y="188640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○求神為我們開路開拓疆場</a:t>
            </a:r>
            <a:endParaRPr lang="en-US" altLang="zh-TW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459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33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323528" y="2780928"/>
            <a:ext cx="871296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5000" b="1" dirty="0">
                <a:solidFill>
                  <a:srgbClr val="FF0000"/>
                </a:solidFill>
              </a:rPr>
              <a:t>四、要多多的作見證</a:t>
            </a:r>
            <a:r>
              <a:rPr lang="en-US" altLang="zh-TW" sz="5000" b="1" dirty="0">
                <a:solidFill>
                  <a:srgbClr val="FF0000"/>
                </a:solidFill>
              </a:rPr>
              <a:t>(witness)</a:t>
            </a:r>
          </a:p>
        </p:txBody>
      </p:sp>
    </p:spTree>
    <p:extLst>
      <p:ext uri="{BB962C8B-B14F-4D97-AF65-F5344CB8AC3E}">
        <p14:creationId xmlns:p14="http://schemas.microsoft.com/office/powerpoint/2010/main" val="3628686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34</a:t>
            </a:fld>
            <a:endParaRPr lang="en-US" altLang="zh-TW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55576" y="5877272"/>
            <a:ext cx="7704856" cy="553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377" tIns="45688" rIns="91377" bIns="45688">
            <a:spAutoFit/>
          </a:bodyPr>
          <a:lstStyle/>
          <a:p>
            <a:pPr algn="r"/>
            <a:r>
              <a:rPr lang="en-US" altLang="zh-TW" sz="3000" b="1" dirty="0">
                <a:latin typeface="標楷體" pitchFamily="65" charset="-120"/>
              </a:rPr>
              <a:t>-----</a:t>
            </a:r>
            <a:r>
              <a:rPr lang="zh-TW" altLang="en-US" sz="3000" b="1" dirty="0">
                <a:latin typeface="標楷體" pitchFamily="65" charset="-120"/>
              </a:rPr>
              <a:t>使徒行傳</a:t>
            </a:r>
            <a:r>
              <a:rPr lang="en-US" altLang="zh-TW" sz="3000" b="1" dirty="0">
                <a:latin typeface="標楷體" pitchFamily="65" charset="-120"/>
              </a:rPr>
              <a:t>1</a:t>
            </a:r>
            <a:r>
              <a:rPr lang="zh-TW" altLang="en-US" sz="3000" b="1" dirty="0">
                <a:latin typeface="標楷體" pitchFamily="65" charset="-120"/>
              </a:rPr>
              <a:t>章</a:t>
            </a:r>
            <a:endParaRPr lang="en-US" altLang="zh-TW" sz="3200" dirty="0"/>
          </a:p>
        </p:txBody>
      </p:sp>
      <p:sp>
        <p:nvSpPr>
          <p:cNvPr id="7" name="矩形 6"/>
          <p:cNvSpPr/>
          <p:nvPr/>
        </p:nvSpPr>
        <p:spPr>
          <a:xfrm>
            <a:off x="395536" y="980728"/>
            <a:ext cx="835292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/>
              <a:t>8.</a:t>
            </a:r>
            <a:r>
              <a:rPr lang="zh-TW" altLang="en-US" dirty="0"/>
              <a:t>但聖靈降臨在你們身上，你們就必得著能力，並要在耶路撒冷、猶太全地，和撒瑪利亞，直到地極，</a:t>
            </a:r>
            <a:r>
              <a:rPr lang="zh-TW" altLang="en-US" b="1" dirty="0">
                <a:solidFill>
                  <a:srgbClr val="FF0000"/>
                </a:solidFill>
              </a:rPr>
              <a:t>作我的見證</a:t>
            </a:r>
            <a:r>
              <a:rPr lang="zh-TW" altLang="en-US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4286227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35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467544" y="1124744"/>
            <a:ext cx="8389440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000" dirty="0"/>
              <a:t>保羅在哥林多後書</a:t>
            </a:r>
            <a:r>
              <a:rPr lang="en-US" altLang="zh-TW" sz="3000" dirty="0"/>
              <a:t>13</a:t>
            </a:r>
            <a:r>
              <a:rPr lang="zh-TW" altLang="en-US" sz="3000" dirty="0"/>
              <a:t>：</a:t>
            </a:r>
            <a:r>
              <a:rPr lang="en-US" altLang="zh-TW" sz="3000" dirty="0"/>
              <a:t>1</a:t>
            </a:r>
            <a:r>
              <a:rPr lang="zh-TW" altLang="en-US" sz="3000" dirty="0"/>
              <a:t>說道「</a:t>
            </a:r>
            <a:r>
              <a:rPr lang="zh-TW" altLang="en-US" sz="3000" b="1" dirty="0">
                <a:solidFill>
                  <a:srgbClr val="FF0000"/>
                </a:solidFill>
              </a:rPr>
              <a:t>憑兩三個人的口作見證</a:t>
            </a:r>
            <a:r>
              <a:rPr lang="zh-TW" altLang="en-US" sz="3000" dirty="0"/>
              <a:t>」，這裡的「</a:t>
            </a:r>
            <a:r>
              <a:rPr lang="zh-TW" altLang="en-US" sz="3000" b="1" dirty="0"/>
              <a:t>見證人</a:t>
            </a:r>
            <a:r>
              <a:rPr lang="en-US" altLang="zh-TW" sz="3200" b="1" dirty="0"/>
              <a:t>witness</a:t>
            </a:r>
            <a:r>
              <a:rPr lang="zh-TW" altLang="en-US" sz="3000" dirty="0"/>
              <a:t>」這字的原文是</a:t>
            </a:r>
            <a:r>
              <a:rPr lang="el-GR" altLang="zh-TW" sz="3200" b="1" dirty="0">
                <a:solidFill>
                  <a:srgbClr val="FF0000"/>
                </a:solidFill>
              </a:rPr>
              <a:t>μάρτυς</a:t>
            </a:r>
            <a:r>
              <a:rPr lang="zh-TW" altLang="en-US" sz="3200" b="1" dirty="0">
                <a:solidFill>
                  <a:srgbClr val="FF0000"/>
                </a:solidFill>
              </a:rPr>
              <a:t>，</a:t>
            </a:r>
            <a:r>
              <a:rPr lang="en-US" altLang="zh-TW" sz="3200" b="1" dirty="0" err="1">
                <a:solidFill>
                  <a:srgbClr val="FF0000"/>
                </a:solidFill>
              </a:rPr>
              <a:t>martys</a:t>
            </a:r>
            <a:r>
              <a:rPr lang="zh-TW" altLang="en-US" sz="3200" dirty="0"/>
              <a:t>，即</a:t>
            </a:r>
            <a:r>
              <a:rPr lang="zh-TW" altLang="en-US" sz="3000" dirty="0"/>
              <a:t>英文的</a:t>
            </a:r>
            <a:r>
              <a:rPr lang="en-US" altLang="zh-TW" sz="3000" b="1" dirty="0">
                <a:solidFill>
                  <a:srgbClr val="FF0000"/>
                </a:solidFill>
              </a:rPr>
              <a:t>martyr (</a:t>
            </a:r>
            <a:r>
              <a:rPr lang="zh-TW" altLang="en-US" sz="3000" b="1" dirty="0">
                <a:solidFill>
                  <a:srgbClr val="FF0000"/>
                </a:solidFill>
              </a:rPr>
              <a:t>殉道者</a:t>
            </a:r>
            <a:r>
              <a:rPr lang="en-US" altLang="zh-TW" sz="3000" b="1" dirty="0">
                <a:solidFill>
                  <a:srgbClr val="FF0000"/>
                </a:solidFill>
              </a:rPr>
              <a:t>)</a:t>
            </a:r>
            <a:r>
              <a:rPr lang="zh-TW" altLang="en-US" sz="3000" dirty="0"/>
              <a:t>，（徒廿二</a:t>
            </a:r>
            <a:r>
              <a:rPr lang="en-US" altLang="zh-TW" sz="3000" dirty="0"/>
              <a:t>20</a:t>
            </a:r>
            <a:r>
              <a:rPr lang="zh-TW" altLang="en-US" sz="3000" dirty="0"/>
              <a:t>；啟二</a:t>
            </a:r>
            <a:r>
              <a:rPr lang="en-US" altLang="zh-TW" sz="3000" dirty="0"/>
              <a:t>13</a:t>
            </a:r>
            <a:r>
              <a:rPr lang="zh-TW" altLang="en-US" sz="3000" dirty="0"/>
              <a:t>；十七</a:t>
            </a:r>
            <a:r>
              <a:rPr lang="en-US" altLang="zh-TW" sz="3000" dirty="0"/>
              <a:t>6)</a:t>
            </a:r>
            <a:r>
              <a:rPr lang="zh-TW" altLang="en-US" sz="3000" dirty="0"/>
              <a:t>，也就是說，你敢見證真理，那你就要有隨時為真理「殉道」的準備，</a:t>
            </a:r>
            <a:r>
              <a:rPr lang="zh-TW" altLang="en-US" sz="3000" b="1" dirty="0">
                <a:solidFill>
                  <a:srgbClr val="FF0000"/>
                </a:solidFill>
              </a:rPr>
              <a:t>可見你要作見證，你必須有為持守真理犧牲的打算，你不能隨隨便便，真的就是真的，假的就是假的，你挺身而出，你就要負責，你要隨時有殉道的打算！</a:t>
            </a:r>
          </a:p>
        </p:txBody>
      </p:sp>
      <p:sp>
        <p:nvSpPr>
          <p:cNvPr id="7" name="矩形 6"/>
          <p:cNvSpPr/>
          <p:nvPr/>
        </p:nvSpPr>
        <p:spPr>
          <a:xfrm>
            <a:off x="457648" y="188640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■作見證要隨時準備殉道</a:t>
            </a:r>
            <a:endParaRPr lang="en-US" altLang="zh-TW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459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36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503040" y="1196752"/>
            <a:ext cx="83894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500" dirty="0"/>
              <a:t>「</a:t>
            </a:r>
            <a:r>
              <a:rPr lang="zh-TW" altLang="en-US" sz="3600" dirty="0"/>
              <a:t>直到地極，</a:t>
            </a:r>
            <a:r>
              <a:rPr lang="zh-TW" altLang="en-US" sz="3600" b="1" dirty="0">
                <a:solidFill>
                  <a:srgbClr val="FF0000"/>
                </a:solidFill>
              </a:rPr>
              <a:t>作我的見證</a:t>
            </a:r>
            <a:r>
              <a:rPr lang="zh-TW" altLang="en-US" sz="3500" dirty="0"/>
              <a:t>」，這個見證的原文也是</a:t>
            </a:r>
            <a:r>
              <a:rPr lang="el-GR" altLang="zh-TW" sz="3600" b="1" dirty="0">
                <a:solidFill>
                  <a:srgbClr val="FF0000"/>
                </a:solidFill>
              </a:rPr>
              <a:t>μάρτυς</a:t>
            </a:r>
            <a:r>
              <a:rPr lang="zh-TW" altLang="en-US" sz="3600" b="1" dirty="0">
                <a:solidFill>
                  <a:srgbClr val="FF0000"/>
                </a:solidFill>
              </a:rPr>
              <a:t>，</a:t>
            </a:r>
            <a:r>
              <a:rPr lang="en-US" altLang="zh-TW" sz="3600" b="1" dirty="0" err="1">
                <a:solidFill>
                  <a:srgbClr val="FF0000"/>
                </a:solidFill>
              </a:rPr>
              <a:t>martys</a:t>
            </a:r>
            <a:r>
              <a:rPr lang="zh-TW" altLang="en-US" sz="3600" b="1" dirty="0">
                <a:solidFill>
                  <a:srgbClr val="FF0000"/>
                </a:solidFill>
              </a:rPr>
              <a:t>，也是英文裡的</a:t>
            </a:r>
            <a:r>
              <a:rPr lang="en-US" altLang="zh-TW" sz="3600" b="1" dirty="0">
                <a:solidFill>
                  <a:srgbClr val="FF0000"/>
                </a:solidFill>
              </a:rPr>
              <a:t>martyr (</a:t>
            </a:r>
            <a:r>
              <a:rPr lang="zh-TW" altLang="en-US" sz="3600" b="1" dirty="0">
                <a:solidFill>
                  <a:srgbClr val="FF0000"/>
                </a:solidFill>
              </a:rPr>
              <a:t>殉道者</a:t>
            </a:r>
            <a:r>
              <a:rPr lang="en-US" altLang="zh-TW" sz="3600" b="1" dirty="0">
                <a:solidFill>
                  <a:srgbClr val="FF0000"/>
                </a:solidFill>
              </a:rPr>
              <a:t>)</a:t>
            </a:r>
            <a:r>
              <a:rPr lang="zh-TW" altLang="en-US" sz="3600" dirty="0"/>
              <a:t>。上帝的話在你裡面，你就得著能力，為上帝出征，走出猶太地，到地極為上帝「見證」。</a:t>
            </a:r>
            <a:r>
              <a:rPr lang="zh-TW" altLang="en-US" sz="3600" b="1" dirty="0">
                <a:solidFill>
                  <a:srgbClr val="FF0000"/>
                </a:solidFill>
              </a:rPr>
              <a:t>這個原文直接翻譯就是「為上帝殉道」</a:t>
            </a:r>
            <a:r>
              <a:rPr lang="zh-TW" altLang="en-US" sz="3600" dirty="0"/>
              <a:t>。你不是隨隨便便的作見證，你作見證，隨時要有賣命的打算，你必須不怕死。</a:t>
            </a:r>
            <a:endParaRPr lang="zh-TW" altLang="en-US" sz="3500" dirty="0"/>
          </a:p>
        </p:txBody>
      </p:sp>
      <p:sp>
        <p:nvSpPr>
          <p:cNvPr id="7" name="矩形 6"/>
          <p:cNvSpPr/>
          <p:nvPr/>
        </p:nvSpPr>
        <p:spPr>
          <a:xfrm>
            <a:off x="457648" y="188640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○見證，殉道也</a:t>
            </a:r>
            <a:endParaRPr lang="en-US" altLang="zh-TW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459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37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251520" y="1124744"/>
            <a:ext cx="8640960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500" dirty="0"/>
              <a:t>這可不是開玩笑的事情，因此，你離開舒適圈，你對人傳福音，所說出去的話，不是開玩笑，不是隨隨便便，你講的話，</a:t>
            </a:r>
            <a:r>
              <a:rPr lang="zh-TW" altLang="en-US" sz="3500" b="1" dirty="0">
                <a:solidFill>
                  <a:srgbClr val="FF0000"/>
                </a:solidFill>
              </a:rPr>
              <a:t>不怕考驗，真金不怕火煉啦。你對於你傳的要有百分之百的信心，連命都不要了，豈是開玩笑？</a:t>
            </a:r>
          </a:p>
        </p:txBody>
      </p:sp>
      <p:sp>
        <p:nvSpPr>
          <p:cNvPr id="7" name="矩形 6"/>
          <p:cNvSpPr/>
          <p:nvPr/>
        </p:nvSpPr>
        <p:spPr>
          <a:xfrm>
            <a:off x="457648" y="188640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■你傳的要真金不怕火煉</a:t>
            </a:r>
            <a:endParaRPr lang="en-US" altLang="zh-TW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4591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38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503040" y="1196752"/>
            <a:ext cx="8389440" cy="386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500" dirty="0"/>
              <a:t>這裡告訴我們，你必須先確認自己對自己的信仰有信心，你必須先相信，你才能傳給別人，</a:t>
            </a:r>
            <a:r>
              <a:rPr lang="zh-TW" altLang="en-US" sz="3500" b="1" dirty="0">
                <a:solidFill>
                  <a:srgbClr val="FF0000"/>
                </a:solidFill>
              </a:rPr>
              <a:t>你不能做見證時，卻是口是心非，你見證時，要像過往的門徒一樣，當承認自己是門徒時，是要被下獄的，甚至要砍頭。</a:t>
            </a:r>
            <a:r>
              <a:rPr lang="zh-TW" altLang="en-US" sz="3500" dirty="0"/>
              <a:t>因此，才會有彼得三次不認主的事情發生，因為，見證和殉道是連在一起的。</a:t>
            </a:r>
          </a:p>
        </p:txBody>
      </p:sp>
      <p:sp>
        <p:nvSpPr>
          <p:cNvPr id="7" name="矩形 6"/>
          <p:cNvSpPr/>
          <p:nvPr/>
        </p:nvSpPr>
        <p:spPr>
          <a:xfrm>
            <a:off x="457648" y="188640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○先要自己確認才能傳給人</a:t>
            </a:r>
            <a:endParaRPr lang="en-US" altLang="zh-TW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4591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39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251520" y="2132856"/>
            <a:ext cx="8712967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5000" b="1" dirty="0">
                <a:solidFill>
                  <a:srgbClr val="FF0000"/>
                </a:solidFill>
              </a:rPr>
              <a:t>一、要有聖靈的恩典</a:t>
            </a:r>
            <a:r>
              <a:rPr lang="en-US" altLang="zh-TW" sz="5000" b="1" dirty="0">
                <a:solidFill>
                  <a:srgbClr val="FF0000"/>
                </a:solidFill>
              </a:rPr>
              <a:t>(spirit)</a:t>
            </a:r>
          </a:p>
          <a:p>
            <a:r>
              <a:rPr lang="zh-TW" altLang="en-US" sz="5000" b="1" dirty="0">
                <a:solidFill>
                  <a:srgbClr val="FF0000"/>
                </a:solidFill>
              </a:rPr>
              <a:t>二、要有上帝的權能</a:t>
            </a:r>
            <a:r>
              <a:rPr lang="en-US" altLang="zh-TW" sz="5000" b="1" dirty="0">
                <a:solidFill>
                  <a:srgbClr val="FF0000"/>
                </a:solidFill>
              </a:rPr>
              <a:t>(power)</a:t>
            </a:r>
          </a:p>
          <a:p>
            <a:r>
              <a:rPr lang="zh-TW" altLang="en-US" sz="5000" b="1" dirty="0">
                <a:solidFill>
                  <a:srgbClr val="FF0000"/>
                </a:solidFill>
              </a:rPr>
              <a:t>三、要能走出同溫層</a:t>
            </a:r>
            <a:r>
              <a:rPr lang="en-US" altLang="zh-TW" sz="5000" b="1" dirty="0">
                <a:solidFill>
                  <a:srgbClr val="FF0000"/>
                </a:solidFill>
              </a:rPr>
              <a:t>(depart)</a:t>
            </a:r>
          </a:p>
          <a:p>
            <a:r>
              <a:rPr lang="zh-TW" altLang="en-US" sz="5000" b="1" dirty="0">
                <a:solidFill>
                  <a:srgbClr val="FF0000"/>
                </a:solidFill>
              </a:rPr>
              <a:t>四、要多多的作見證</a:t>
            </a:r>
            <a:r>
              <a:rPr lang="en-US" altLang="zh-TW" sz="5000" b="1" dirty="0">
                <a:solidFill>
                  <a:srgbClr val="FF0000"/>
                </a:solidFill>
              </a:rPr>
              <a:t>(witness)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67544" y="548680"/>
            <a:ext cx="7848872" cy="1169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377" tIns="45688" rIns="91377" bIns="45688">
            <a:spAutoFit/>
          </a:bodyPr>
          <a:lstStyle/>
          <a:p>
            <a:pPr algn="ctr"/>
            <a:r>
              <a:rPr lang="zh-TW" altLang="en-US" sz="7000" b="1" dirty="0">
                <a:solidFill>
                  <a:srgbClr val="FF0000"/>
                </a:solidFill>
              </a:rPr>
              <a:t>談怎樣傳福音？</a:t>
            </a:r>
          </a:p>
        </p:txBody>
      </p:sp>
    </p:spTree>
    <p:extLst>
      <p:ext uri="{BB962C8B-B14F-4D97-AF65-F5344CB8AC3E}">
        <p14:creationId xmlns:p14="http://schemas.microsoft.com/office/powerpoint/2010/main" val="362868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251520" y="2996952"/>
            <a:ext cx="871296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5000" b="1" dirty="0">
                <a:solidFill>
                  <a:srgbClr val="FF0000"/>
                </a:solidFill>
              </a:rPr>
              <a:t>一、要有聖靈的恩典</a:t>
            </a:r>
            <a:r>
              <a:rPr lang="en-US" altLang="zh-TW" sz="5000" b="1" dirty="0">
                <a:solidFill>
                  <a:srgbClr val="FF0000"/>
                </a:solidFill>
              </a:rPr>
              <a:t>(spirit)</a:t>
            </a:r>
          </a:p>
        </p:txBody>
      </p:sp>
    </p:spTree>
    <p:extLst>
      <p:ext uri="{BB962C8B-B14F-4D97-AF65-F5344CB8AC3E}">
        <p14:creationId xmlns:p14="http://schemas.microsoft.com/office/powerpoint/2010/main" val="36286864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40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755576" y="1916832"/>
            <a:ext cx="777686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FF0000"/>
                </a:solidFill>
              </a:rPr>
              <a:t>你會追求聖靈充滿和能力？</a:t>
            </a:r>
            <a:endParaRPr lang="en-US" altLang="zh-TW" b="1" dirty="0">
              <a:solidFill>
                <a:srgbClr val="FF0000"/>
              </a:solidFill>
            </a:endParaRPr>
          </a:p>
          <a:p>
            <a:r>
              <a:rPr lang="zh-TW" altLang="en-US" b="1" dirty="0">
                <a:solidFill>
                  <a:srgbClr val="FF0000"/>
                </a:solidFill>
              </a:rPr>
              <a:t>你會省察這些是否符合真理？</a:t>
            </a:r>
            <a:endParaRPr lang="en-US" altLang="zh-TW" b="1" dirty="0">
              <a:solidFill>
                <a:srgbClr val="FF0000"/>
              </a:solidFill>
            </a:endParaRPr>
          </a:p>
          <a:p>
            <a:endParaRPr lang="en-US" altLang="zh-TW" b="1" dirty="0">
              <a:solidFill>
                <a:srgbClr val="FF0000"/>
              </a:solidFill>
            </a:endParaRPr>
          </a:p>
          <a:p>
            <a:endParaRPr lang="en-US" altLang="zh-TW" b="1" dirty="0">
              <a:solidFill>
                <a:srgbClr val="FF0000"/>
              </a:solidFill>
            </a:endParaRPr>
          </a:p>
          <a:p>
            <a:endParaRPr lang="en-US" altLang="zh-TW" b="1" dirty="0">
              <a:solidFill>
                <a:srgbClr val="FF0000"/>
              </a:solidFill>
            </a:endParaRPr>
          </a:p>
          <a:p>
            <a:endParaRPr lang="en-US" altLang="zh-TW" b="1" dirty="0">
              <a:solidFill>
                <a:srgbClr val="FF0000"/>
              </a:solidFill>
            </a:endParaRPr>
          </a:p>
          <a:p>
            <a:endParaRPr lang="en-US" altLang="zh-TW" b="1" dirty="0">
              <a:solidFill>
                <a:srgbClr val="FF0000"/>
              </a:solidFill>
            </a:endParaRPr>
          </a:p>
          <a:p>
            <a:r>
              <a:rPr lang="zh-TW" altLang="en-US" sz="3200" b="1" dirty="0">
                <a:solidFill>
                  <a:srgbClr val="FF0000"/>
                </a:solidFill>
                <a:hlinkClick r:id="rId3" action="ppaction://hlinkpres?slideindex=1&amp;slidetitle=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回應奉獻：感謝神</a:t>
            </a:r>
            <a:r>
              <a:rPr lang="en-US" altLang="zh-TW" sz="3200" b="1" dirty="0">
                <a:solidFill>
                  <a:srgbClr val="FF0000"/>
                </a:solidFill>
                <a:hlinkClick r:id="rId3" action="ppaction://hlinkpres?slideindex=1&amp;slidetitle=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-1.pptx</a:t>
            </a:r>
            <a:endParaRPr lang="en-US" altLang="zh-TW" sz="3200" b="1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827584" y="620688"/>
            <a:ext cx="74888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■討論</a:t>
            </a:r>
            <a:endParaRPr lang="en-US" altLang="zh-TW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575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55576" y="5877272"/>
            <a:ext cx="7704856" cy="553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377" tIns="45688" rIns="91377" bIns="45688">
            <a:spAutoFit/>
          </a:bodyPr>
          <a:lstStyle/>
          <a:p>
            <a:pPr algn="r"/>
            <a:r>
              <a:rPr lang="en-US" altLang="zh-TW" sz="3000" b="1" dirty="0">
                <a:latin typeface="標楷體" pitchFamily="65" charset="-120"/>
              </a:rPr>
              <a:t>-----</a:t>
            </a:r>
            <a:r>
              <a:rPr lang="zh-TW" altLang="en-US" sz="3000" b="1" dirty="0">
                <a:latin typeface="標楷體" pitchFamily="65" charset="-120"/>
              </a:rPr>
              <a:t>使徒行傳</a:t>
            </a:r>
            <a:r>
              <a:rPr lang="en-US" altLang="zh-TW" sz="3000" b="1" dirty="0">
                <a:latin typeface="標楷體" pitchFamily="65" charset="-120"/>
              </a:rPr>
              <a:t>1</a:t>
            </a:r>
            <a:r>
              <a:rPr lang="zh-TW" altLang="en-US" sz="3000" b="1" dirty="0">
                <a:latin typeface="標楷體" pitchFamily="65" charset="-120"/>
              </a:rPr>
              <a:t>章</a:t>
            </a:r>
            <a:endParaRPr lang="en-US" altLang="zh-TW" sz="3200" dirty="0"/>
          </a:p>
        </p:txBody>
      </p:sp>
      <p:sp>
        <p:nvSpPr>
          <p:cNvPr id="7" name="矩形 6"/>
          <p:cNvSpPr/>
          <p:nvPr/>
        </p:nvSpPr>
        <p:spPr>
          <a:xfrm>
            <a:off x="395536" y="980728"/>
            <a:ext cx="835292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/>
              <a:t>8.</a:t>
            </a:r>
            <a:r>
              <a:rPr lang="zh-TW" altLang="en-US" dirty="0"/>
              <a:t>但</a:t>
            </a:r>
            <a:r>
              <a:rPr lang="zh-TW" altLang="en-US" b="1" dirty="0">
                <a:solidFill>
                  <a:srgbClr val="FF0000"/>
                </a:solidFill>
              </a:rPr>
              <a:t>聖靈</a:t>
            </a:r>
            <a:r>
              <a:rPr lang="zh-TW" altLang="en-US" dirty="0"/>
              <a:t>降臨在你們身上，你們就必得著能力，並要在耶路撒冷、猶太全地，和撒瑪利亞，直到地極，作我的見證。</a:t>
            </a:r>
          </a:p>
        </p:txBody>
      </p:sp>
    </p:spTree>
    <p:extLst>
      <p:ext uri="{BB962C8B-B14F-4D97-AF65-F5344CB8AC3E}">
        <p14:creationId xmlns:p14="http://schemas.microsoft.com/office/powerpoint/2010/main" val="1428622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503040" y="1196752"/>
            <a:ext cx="838944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500" dirty="0"/>
              <a:t>「</a:t>
            </a:r>
            <a:r>
              <a:rPr lang="en-US" altLang="zh-TW" sz="3600" dirty="0"/>
              <a:t>8.</a:t>
            </a:r>
            <a:r>
              <a:rPr lang="zh-TW" altLang="en-US" sz="3600" dirty="0"/>
              <a:t>但</a:t>
            </a:r>
            <a:r>
              <a:rPr lang="zh-TW" altLang="en-US" sz="3600" b="1" dirty="0">
                <a:solidFill>
                  <a:srgbClr val="FF0000"/>
                </a:solidFill>
              </a:rPr>
              <a:t>聖靈</a:t>
            </a:r>
            <a:r>
              <a:rPr lang="zh-TW" altLang="en-US" sz="3600" dirty="0"/>
              <a:t>降臨在你們身上</a:t>
            </a:r>
            <a:r>
              <a:rPr lang="zh-TW" altLang="en-US" sz="3500" dirty="0"/>
              <a:t>」靈，</a:t>
            </a:r>
            <a:r>
              <a:rPr lang="el-GR" altLang="zh-TW" sz="3600" dirty="0"/>
              <a:t> πνεῦμα</a:t>
            </a:r>
            <a:r>
              <a:rPr lang="en-US" altLang="zh-TW" sz="3600" dirty="0"/>
              <a:t>(</a:t>
            </a:r>
            <a:r>
              <a:rPr lang="en-US" altLang="zh-TW" sz="3600" i="1" dirty="0" err="1"/>
              <a:t>pneuma</a:t>
            </a:r>
            <a:r>
              <a:rPr lang="en-US" altLang="zh-TW" sz="3600" i="1" dirty="0"/>
              <a:t>)</a:t>
            </a:r>
            <a:r>
              <a:rPr lang="zh-TW" altLang="en-US" sz="3600" dirty="0"/>
              <a:t>，在新約中被用了</a:t>
            </a:r>
            <a:r>
              <a:rPr lang="en-US" altLang="zh-TW" sz="3600" dirty="0"/>
              <a:t>385</a:t>
            </a:r>
            <a:r>
              <a:rPr lang="zh-TW" altLang="en-US" sz="3600" dirty="0"/>
              <a:t>次，大部分都被翻譯成</a:t>
            </a:r>
            <a:r>
              <a:rPr lang="en-US" altLang="zh-TW" sz="3600" dirty="0"/>
              <a:t>spirit</a:t>
            </a:r>
            <a:r>
              <a:rPr lang="zh-TW" altLang="en-US" sz="3600" dirty="0"/>
              <a:t>、</a:t>
            </a:r>
            <a:r>
              <a:rPr lang="en-US" altLang="zh-TW" sz="3600" dirty="0"/>
              <a:t>Ghost</a:t>
            </a:r>
            <a:r>
              <a:rPr lang="zh-TW" altLang="en-US" sz="3600" dirty="0"/>
              <a:t>，但也有幾次用</a:t>
            </a:r>
            <a:r>
              <a:rPr lang="en-US" altLang="zh-TW" sz="3600" b="1" dirty="0">
                <a:solidFill>
                  <a:srgbClr val="FF0000"/>
                </a:solidFill>
              </a:rPr>
              <a:t>Spirit of truth</a:t>
            </a:r>
            <a:r>
              <a:rPr lang="zh-TW" altLang="en-US" sz="3600" dirty="0"/>
              <a:t>，「約一</a:t>
            </a:r>
            <a:r>
              <a:rPr lang="en-US" altLang="zh-TW" sz="3600" dirty="0"/>
              <a:t>5</a:t>
            </a:r>
            <a:r>
              <a:rPr lang="zh-TW" altLang="en-US" sz="3600" dirty="0"/>
              <a:t>：</a:t>
            </a:r>
            <a:r>
              <a:rPr lang="en-US" altLang="zh-TW" sz="3600" dirty="0"/>
              <a:t>7</a:t>
            </a:r>
            <a:r>
              <a:rPr lang="zh-TW" altLang="en-US" sz="3600" dirty="0"/>
              <a:t>因為</a:t>
            </a:r>
            <a:r>
              <a:rPr lang="zh-TW" altLang="en-US" sz="3600" b="1" dirty="0">
                <a:solidFill>
                  <a:srgbClr val="FF0000"/>
                </a:solidFill>
              </a:rPr>
              <a:t>聖靈就是真理</a:t>
            </a:r>
            <a:r>
              <a:rPr lang="zh-TW" altLang="en-US" sz="3600" dirty="0"/>
              <a:t>。</a:t>
            </a:r>
            <a:r>
              <a:rPr lang="en-US" altLang="zh-TW" sz="3600" dirty="0"/>
              <a:t> </a:t>
            </a:r>
            <a:r>
              <a:rPr lang="en-US" altLang="zh-TW" sz="3600" b="1" dirty="0">
                <a:solidFill>
                  <a:srgbClr val="FF0000"/>
                </a:solidFill>
              </a:rPr>
              <a:t>the Word</a:t>
            </a:r>
            <a:r>
              <a:rPr lang="en-US" altLang="zh-TW" sz="3600" dirty="0"/>
              <a:t>, and the </a:t>
            </a:r>
            <a:r>
              <a:rPr lang="en-US" altLang="zh-TW" sz="3600" b="1" dirty="0">
                <a:solidFill>
                  <a:srgbClr val="FF0000"/>
                </a:solidFill>
              </a:rPr>
              <a:t>Holy Ghost</a:t>
            </a:r>
            <a:r>
              <a:rPr lang="zh-TW" altLang="en-US" sz="3600" b="1" dirty="0">
                <a:solidFill>
                  <a:srgbClr val="FF0000"/>
                </a:solidFill>
              </a:rPr>
              <a:t>」</a:t>
            </a:r>
            <a:r>
              <a:rPr lang="zh-TW" altLang="en-US" sz="3600" dirty="0"/>
              <a:t>，直接翻譯就是說「</a:t>
            </a:r>
            <a:r>
              <a:rPr lang="zh-TW" altLang="en-US" sz="3600" b="1" dirty="0"/>
              <a:t>聖靈就是上帝的話」或「聖靈就是上帝的道」</a:t>
            </a:r>
            <a:r>
              <a:rPr lang="zh-TW" altLang="en-US" sz="3600" dirty="0"/>
              <a:t>，</a:t>
            </a:r>
            <a:r>
              <a:rPr lang="zh-TW" altLang="en-US" sz="3600" b="1" dirty="0">
                <a:solidFill>
                  <a:srgbClr val="FF0000"/>
                </a:solidFill>
              </a:rPr>
              <a:t>一個人有上帝的靈在裡面，我們第一個判斷就是有沒有上帝的話、上帝的道。</a:t>
            </a:r>
            <a:endParaRPr lang="zh-TW" altLang="en-US" sz="3500" b="1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457648" y="188640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○聖靈要有「上帝的話」作判斷</a:t>
            </a:r>
            <a:endParaRPr lang="en-US" altLang="zh-TW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45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C73D7B-6E9B-4FA6-8F9F-0E065C4A342D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29699" name="Rectangle 2"/>
          <p:cNvSpPr>
            <a:spLocks noChangeArrowheads="1"/>
          </p:cNvSpPr>
          <p:nvPr/>
        </p:nvSpPr>
        <p:spPr bwMode="auto">
          <a:xfrm>
            <a:off x="539750" y="836613"/>
            <a:ext cx="79930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b="1" dirty="0">
                <a:solidFill>
                  <a:srgbClr val="0000FF"/>
                </a:solidFill>
              </a:rPr>
              <a:t>○</a:t>
            </a:r>
            <a:r>
              <a:rPr lang="zh-TW" altLang="en-US" b="0" dirty="0">
                <a:solidFill>
                  <a:srgbClr val="0000FF"/>
                </a:solidFill>
                <a:latin typeface="Verdana" pitchFamily="34" charset="0"/>
              </a:rPr>
              <a:t>聖經是「歸正學義」的經典！</a:t>
            </a:r>
          </a:p>
        </p:txBody>
      </p:sp>
      <p:sp>
        <p:nvSpPr>
          <p:cNvPr id="29700" name="Text Box 3"/>
          <p:cNvSpPr txBox="1">
            <a:spLocks noChangeArrowheads="1"/>
          </p:cNvSpPr>
          <p:nvPr/>
        </p:nvSpPr>
        <p:spPr bwMode="auto">
          <a:xfrm>
            <a:off x="971550" y="1773238"/>
            <a:ext cx="7488238" cy="3751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4800" b="0" dirty="0">
                <a:latin typeface="Verdana" pitchFamily="34" charset="0"/>
              </a:rPr>
              <a:t>聖經都是神所默示的，於教訓、督責、使人</a:t>
            </a:r>
            <a:r>
              <a:rPr lang="zh-TW" altLang="en-US" sz="4800" b="1" dirty="0">
                <a:solidFill>
                  <a:srgbClr val="FF0000"/>
                </a:solidFill>
                <a:latin typeface="Verdana" pitchFamily="34" charset="0"/>
              </a:rPr>
              <a:t>歸正</a:t>
            </a:r>
            <a:r>
              <a:rPr lang="zh-TW" altLang="en-US" sz="4800" b="0" dirty="0">
                <a:latin typeface="Verdana" pitchFamily="34" charset="0"/>
              </a:rPr>
              <a:t>、教導人</a:t>
            </a:r>
            <a:r>
              <a:rPr lang="zh-TW" altLang="en-US" sz="4800" b="1" dirty="0">
                <a:solidFill>
                  <a:srgbClr val="FF0000"/>
                </a:solidFill>
                <a:latin typeface="Verdana" pitchFamily="34" charset="0"/>
              </a:rPr>
              <a:t>學義</a:t>
            </a:r>
            <a:r>
              <a:rPr lang="zh-TW" altLang="en-US" sz="4800" b="0" dirty="0">
                <a:latin typeface="Verdana" pitchFamily="34" charset="0"/>
              </a:rPr>
              <a:t>都是有益的，叫屬神的人</a:t>
            </a:r>
            <a:r>
              <a:rPr lang="zh-TW" altLang="en-US" sz="4800" b="1" dirty="0">
                <a:solidFill>
                  <a:srgbClr val="FF0000"/>
                </a:solidFill>
                <a:latin typeface="Verdana" pitchFamily="34" charset="0"/>
              </a:rPr>
              <a:t>得以完全，預備行各樣的善事</a:t>
            </a:r>
            <a:r>
              <a:rPr lang="zh-TW" altLang="en-US" sz="4800" b="0" dirty="0">
                <a:latin typeface="Verdana" pitchFamily="34" charset="0"/>
              </a:rPr>
              <a:t>。</a:t>
            </a:r>
            <a:endParaRPr lang="zh-TW" altLang="en-US" sz="4800" b="0" dirty="0">
              <a:latin typeface="標楷體" pitchFamily="65" charset="-120"/>
            </a:endParaRPr>
          </a:p>
        </p:txBody>
      </p:sp>
      <p:sp>
        <p:nvSpPr>
          <p:cNvPr id="29701" name="Rectangle 4"/>
          <p:cNvSpPr>
            <a:spLocks noChangeArrowheads="1"/>
          </p:cNvSpPr>
          <p:nvPr/>
        </p:nvSpPr>
        <p:spPr bwMode="auto">
          <a:xfrm>
            <a:off x="755650" y="5734050"/>
            <a:ext cx="770413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zh-TW" sz="3000" b="0">
                <a:latin typeface="Verdana" pitchFamily="34" charset="0"/>
              </a:rPr>
              <a:t>------  </a:t>
            </a:r>
            <a:r>
              <a:rPr lang="zh-TW" altLang="en-US" sz="3000" b="0">
                <a:latin typeface="Verdana" pitchFamily="34" charset="0"/>
              </a:rPr>
              <a:t>提後</a:t>
            </a:r>
            <a:r>
              <a:rPr lang="en-US" altLang="zh-TW" sz="3000" b="0">
                <a:latin typeface="Verdana" pitchFamily="34" charset="0"/>
              </a:rPr>
              <a:t>3</a:t>
            </a:r>
            <a:r>
              <a:rPr lang="zh-TW" altLang="en-US" sz="3000" b="0">
                <a:latin typeface="Verdana" pitchFamily="34" charset="0"/>
              </a:rPr>
              <a:t>：</a:t>
            </a:r>
            <a:r>
              <a:rPr lang="en-US" altLang="zh-TW" sz="3000" b="0">
                <a:latin typeface="Verdana" pitchFamily="34" charset="0"/>
              </a:rPr>
              <a:t>16-17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5" name="文字方塊 4"/>
          <p:cNvSpPr txBox="1"/>
          <p:nvPr/>
        </p:nvSpPr>
        <p:spPr>
          <a:xfrm>
            <a:off x="251520" y="1340768"/>
            <a:ext cx="8712968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000" b="1" dirty="0"/>
              <a:t>保羅曾經說過：「林前</a:t>
            </a:r>
            <a:r>
              <a:rPr lang="en-US" altLang="zh-TW" sz="3000" b="1" dirty="0"/>
              <a:t>14:1.</a:t>
            </a:r>
            <a:r>
              <a:rPr lang="zh-TW" altLang="en-US" sz="3000" b="1" dirty="0"/>
              <a:t>你們要追求</a:t>
            </a:r>
            <a:r>
              <a:rPr lang="zh-TW" altLang="en-US" sz="3000" b="1" dirty="0">
                <a:solidFill>
                  <a:srgbClr val="FF0000"/>
                </a:solidFill>
              </a:rPr>
              <a:t>愛</a:t>
            </a:r>
            <a:r>
              <a:rPr lang="zh-TW" altLang="en-US" sz="3000" b="1" dirty="0"/>
              <a:t>，也要切慕</a:t>
            </a:r>
            <a:r>
              <a:rPr lang="zh-TW" altLang="en-US" sz="3000" b="1" dirty="0">
                <a:solidFill>
                  <a:srgbClr val="FF0000"/>
                </a:solidFill>
              </a:rPr>
              <a:t>屬靈的</a:t>
            </a:r>
            <a:r>
              <a:rPr lang="zh-TW" altLang="en-US" sz="3000" dirty="0"/>
              <a:t>恩賜</a:t>
            </a:r>
            <a:r>
              <a:rPr lang="zh-TW" altLang="en-US" sz="3000" b="1" dirty="0"/>
              <a:t>」</a:t>
            </a:r>
            <a:r>
              <a:rPr lang="zh-TW" altLang="en-US" sz="3000" dirty="0"/>
              <a:t>保羅說要追求「愛」，這個「愛」是希臘文的</a:t>
            </a:r>
            <a:r>
              <a:rPr lang="el-GR" altLang="zh-TW" sz="3000" dirty="0">
                <a:solidFill>
                  <a:srgbClr val="FF0000"/>
                </a:solidFill>
              </a:rPr>
              <a:t>ἀγάπη</a:t>
            </a:r>
            <a:r>
              <a:rPr lang="zh-TW" altLang="en-US" sz="3000" dirty="0">
                <a:solidFill>
                  <a:srgbClr val="FF0000"/>
                </a:solidFill>
              </a:rPr>
              <a:t>，</a:t>
            </a:r>
            <a:r>
              <a:rPr lang="zh-TW" altLang="en-US" sz="3000" b="1" dirty="0"/>
              <a:t>是</a:t>
            </a:r>
            <a:r>
              <a:rPr lang="zh-TW" altLang="en-US" sz="3000" b="1" dirty="0">
                <a:solidFill>
                  <a:srgbClr val="FF0000"/>
                </a:solidFill>
              </a:rPr>
              <a:t>上帝的愛，完全的愛</a:t>
            </a:r>
            <a:r>
              <a:rPr lang="zh-TW" altLang="en-US" sz="3000" dirty="0"/>
              <a:t>。而「</a:t>
            </a:r>
            <a:r>
              <a:rPr lang="zh-TW" altLang="en-US" sz="3000" b="1" dirty="0">
                <a:solidFill>
                  <a:srgbClr val="FF0000"/>
                </a:solidFill>
              </a:rPr>
              <a:t>屬靈的</a:t>
            </a:r>
            <a:r>
              <a:rPr lang="zh-TW" altLang="en-US" sz="3000" dirty="0"/>
              <a:t>恩賜」，</a:t>
            </a:r>
            <a:r>
              <a:rPr lang="zh-TW" altLang="en-US" sz="3000" b="1" dirty="0">
                <a:solidFill>
                  <a:srgbClr val="FF0000"/>
                </a:solidFill>
              </a:rPr>
              <a:t>這裡關鍵字中並沒有「恩賜」</a:t>
            </a:r>
            <a:r>
              <a:rPr lang="en-US" altLang="zh-TW" sz="3000" dirty="0"/>
              <a:t>gift</a:t>
            </a:r>
            <a:r>
              <a:rPr lang="zh-TW" altLang="en-US" sz="3000" dirty="0"/>
              <a:t>，是翻譯者自己加上去的。</a:t>
            </a:r>
            <a:r>
              <a:rPr lang="en-US" altLang="zh-TW" sz="3000" b="1" dirty="0">
                <a:solidFill>
                  <a:srgbClr val="FF0000"/>
                </a:solidFill>
              </a:rPr>
              <a:t>spiritual</a:t>
            </a:r>
            <a:r>
              <a:rPr lang="zh-TW" altLang="en-US" sz="3000" b="1" dirty="0">
                <a:solidFill>
                  <a:srgbClr val="FF0000"/>
                </a:solidFill>
              </a:rPr>
              <a:t>「屬靈的」、</a:t>
            </a:r>
            <a:r>
              <a:rPr lang="el-GR" altLang="zh-TW" sz="3200" dirty="0"/>
              <a:t> πνεῦμα</a:t>
            </a:r>
            <a:r>
              <a:rPr lang="zh-TW" altLang="en-US" sz="3000" b="1" dirty="0">
                <a:solidFill>
                  <a:srgbClr val="FF0000"/>
                </a:solidFill>
              </a:rPr>
              <a:t>，這是相對於「屬世的」</a:t>
            </a:r>
            <a:r>
              <a:rPr lang="en-US" altLang="zh-TW" sz="3000" b="1" dirty="0">
                <a:solidFill>
                  <a:srgbClr val="FF0000"/>
                </a:solidFill>
              </a:rPr>
              <a:t>secular</a:t>
            </a:r>
            <a:r>
              <a:rPr lang="zh-TW" altLang="en-US" sz="3000" b="1" dirty="0">
                <a:solidFill>
                  <a:srgbClr val="FF0000"/>
                </a:solidFill>
              </a:rPr>
              <a:t>，</a:t>
            </a:r>
            <a:r>
              <a:rPr lang="zh-TW" altLang="en-US" sz="3000" dirty="0"/>
              <a:t>亦即宇宙存在兩個世界，</a:t>
            </a:r>
            <a:r>
              <a:rPr lang="zh-TW" altLang="en-US" sz="3000" b="1" dirty="0">
                <a:solidFill>
                  <a:srgbClr val="FF0000"/>
                </a:solidFill>
              </a:rPr>
              <a:t>一個是屬世的，一個是屬上帝的，在保羅觀念裡，這世界就是二分法。你要嗎就是屬上帝的，要嗎就是屬世界的，你不能既屬撒旦又說屬上帝的。</a:t>
            </a:r>
            <a:endParaRPr lang="en-US" altLang="zh-TW" sz="3000" b="1" dirty="0">
              <a:solidFill>
                <a:srgbClr val="FF0000"/>
              </a:solidFill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395536" y="332656"/>
            <a:ext cx="8064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○屬靈和屬世的兩個世界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5" name="文字方塊 4"/>
          <p:cNvSpPr txBox="1"/>
          <p:nvPr/>
        </p:nvSpPr>
        <p:spPr>
          <a:xfrm>
            <a:off x="395536" y="1196752"/>
            <a:ext cx="8496944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500" dirty="0"/>
              <a:t>為什麼保羅有這樣的觀念？這是因為保羅也受了受希臘文化影響，事實上，在</a:t>
            </a:r>
            <a:r>
              <a:rPr lang="zh-TW" altLang="en-US" sz="3500" b="1" dirty="0">
                <a:solidFill>
                  <a:srgbClr val="FF0000"/>
                </a:solidFill>
              </a:rPr>
              <a:t>蘇格拉底的世界，也是有兩個，一個是觀念的理型世界，一個是現實的存在世界</a:t>
            </a:r>
            <a:r>
              <a:rPr lang="zh-TW" altLang="en-US" sz="3500" dirty="0"/>
              <a:t>。這兩個世界，到他的子弟後，又分道揚鑣。柏拉圖的理想世界，就是觀念世界，而亞里蘇多德主張的卻是真實的世界。這個二分法，</a:t>
            </a:r>
            <a:r>
              <a:rPr lang="zh-TW" altLang="en-US" sz="3500" b="1" dirty="0">
                <a:solidFill>
                  <a:srgbClr val="FF0000"/>
                </a:solidFill>
              </a:rPr>
              <a:t>從希臘以後，就深深的影響整個西方世界，也影響基督教的發展。</a:t>
            </a:r>
            <a:endParaRPr lang="en-US" altLang="zh-TW" sz="3500" b="1" dirty="0">
              <a:solidFill>
                <a:srgbClr val="FF0000"/>
              </a:solidFill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395536" y="332656"/>
            <a:ext cx="8064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○觀念與真實的二分世界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39234</TotalTime>
  <Words>3341</Words>
  <Application>Microsoft Office PowerPoint</Application>
  <PresentationFormat>如螢幕大小 (4:3)</PresentationFormat>
  <Paragraphs>139</Paragraphs>
  <Slides>40</Slides>
  <Notes>40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40</vt:i4>
      </vt:variant>
    </vt:vector>
  </HeadingPairs>
  <TitlesOfParts>
    <vt:vector size="47" baseType="lpstr">
      <vt:lpstr>標楷體</vt:lpstr>
      <vt:lpstr>Arial</vt:lpstr>
      <vt:lpstr>Lucida Sans Unicode</vt:lpstr>
      <vt:lpstr>Verdana</vt:lpstr>
      <vt:lpstr>Wingdings 2</vt:lpstr>
      <vt:lpstr>Wingdings 3</vt:lpstr>
      <vt:lpstr>匯合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CMT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5</dc:creator>
  <cp:lastModifiedBy>USER</cp:lastModifiedBy>
  <cp:revision>5720</cp:revision>
  <dcterms:created xsi:type="dcterms:W3CDTF">2013-11-09T23:51:36Z</dcterms:created>
  <dcterms:modified xsi:type="dcterms:W3CDTF">2019-09-14T09:51:37Z</dcterms:modified>
</cp:coreProperties>
</file>