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300" r:id="rId4"/>
    <p:sldId id="306" r:id="rId5"/>
    <p:sldId id="309" r:id="rId6"/>
    <p:sldId id="294" r:id="rId7"/>
    <p:sldId id="307" r:id="rId8"/>
    <p:sldId id="319" r:id="rId9"/>
    <p:sldId id="310" r:id="rId10"/>
    <p:sldId id="311" r:id="rId11"/>
    <p:sldId id="296" r:id="rId12"/>
    <p:sldId id="312" r:id="rId13"/>
    <p:sldId id="318" r:id="rId14"/>
    <p:sldId id="314" r:id="rId15"/>
    <p:sldId id="320" r:id="rId16"/>
    <p:sldId id="316" r:id="rId17"/>
    <p:sldId id="315" r:id="rId18"/>
    <p:sldId id="281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008000"/>
    <a:srgbClr val="FF0000"/>
    <a:srgbClr val="CC3300"/>
    <a:srgbClr val="FF33CC"/>
    <a:srgbClr val="00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5669F-0FF6-47A8-AC07-44A761B99B54}" type="datetimeFigureOut">
              <a:rPr lang="zh-TW" altLang="en-US" smtClean="0"/>
              <a:t>2019/3/31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5699A-374D-4776-ADC2-7CAB6C4DC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0889-70D0-47F5-AFBC-16691825DA41}" type="datetimeFigureOut">
              <a:rPr lang="zh-TW" altLang="en-US" smtClean="0"/>
              <a:pPr/>
              <a:t>2019/3/31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8B04-0BF0-4D50-9924-BD85FC7377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75088-1268-4166-B164-9DD08784F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7A8D60-C7A4-4EF4-8C8B-FF53F95E6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BC4A-54BF-4AA9-B210-4137B72F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F018B5-7445-4759-A3B2-5951A896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538A5E-020A-405C-AB81-54F1624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8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4AC2D9-5CD7-4321-BEDC-09DC57AC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555B8EF-84A5-4650-B958-F4269DCE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ADE0CA-C1A8-464D-913A-5073DF72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E6A756-12B3-4DDC-80D3-7EF6E448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7A951-EDE3-458E-A1F6-D111CEEE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2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E480AA-0DCB-4251-A0D8-42F4CFCF2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0C2BC2-48B0-4738-8024-E3C1A1E3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51C167-79FB-46E7-9AE9-AF07DF9A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4DAAA9-6B99-46A7-8081-59C05ED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6FC04C-F8E3-4321-8659-A97F393C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9863D-2B39-4B11-9A03-C5ABAFD5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2BEADF-EC0F-49C0-A203-653021E68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3631F1-484F-43CA-BAE3-AD62F7AA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A5F837-3408-41F6-8643-A02E3160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1B1643-48F1-4C6B-AB77-AEAAF6AB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2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00C88-3D80-4F48-B7A2-FF0C479B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96FE05-AA09-4291-968B-41F28FF23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8991BC-A914-443D-B778-5A17C01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7AB3F8-ACDE-4DAC-B699-86A043F6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16E856-278A-4A86-96AA-CF21DF83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7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B1665-1CD6-4721-94C6-E262AE44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3DD04F-6F8B-4532-AA7E-231EDFB5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472350-9C22-4B06-B07A-907B319DD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8342EC-0E76-4902-89DD-30864C37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B9826-04D1-47E4-B003-E4D74590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A0C7F3-E837-4812-8399-C16B6A98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06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AD1741-1EB0-412A-B277-1AA62AB5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E4614D-A714-4302-99B6-537D78DE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E888C4-E879-4E1E-9644-7542848D5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E3D06A1-AB07-4867-B4DD-6DCD7B99F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9F427F4-EFAC-43EC-B5A9-693404F19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A0F4DB-5BBC-4EBC-909F-B436C31F9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BCE412-9CF6-4AFA-9032-1170589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9E9408F-391B-4E42-AEAF-35BE591B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9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19A1E-89BF-4DDE-BB10-F3F24008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046AA5-07B3-41E2-B783-C8C65251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84582F-91DE-4EA7-A2D9-2FB750C9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832599-EB58-490D-A2EE-6954EFB3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20C7193-1EAA-4252-91FD-F84BCBEE2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4E425D-AFAA-4CFC-8338-772C4F26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699877-2B23-4261-9ADE-4F4B4C95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50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8F3E13-3561-46BF-A82B-A5927FB5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D2532-9664-4088-A70E-9F3CF9D6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37D904-9EE9-48A4-9A42-6F22D9AC7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CCD2459-C309-4B7F-8889-865481E7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F5B782-BE01-4D6F-92A2-AC4E7F4E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8D279F-A7F8-4CFC-961E-BA516C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209520-6F45-4B93-870E-7E5CDB47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8A6E1B-CDAC-42BE-96DA-3500696ECF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E03898-CF97-4ECB-A3E0-88ED7D39D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C16A83-5850-4B04-8444-0FABB450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27C97F-C864-41D1-BAC5-BB21FB4C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D0F231-2FFE-49B2-A82D-C655D671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8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A317CB4-556E-4C08-9FC6-B6158F16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TW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736688-C673-4A68-9553-5531B8F90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0B3988-B85B-4ACE-9617-E8D6F963D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B3AAB2-367D-4A86-8C3C-AC8D92E35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24AD36-C234-4DFD-9F0A-ED98C5356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5AAE-A885-4D74-A3E4-AB0C79502D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17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008112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0000FF"/>
                </a:solidFill>
                <a:latin typeface="+mn-ea"/>
                <a:ea typeface="+mn-ea"/>
              </a:rPr>
              <a:t>信徒的經歷</a:t>
            </a:r>
            <a:r>
              <a:rPr lang="en-US" altLang="zh-TW" sz="5400" b="1" dirty="0">
                <a:solidFill>
                  <a:srgbClr val="0000FF"/>
                </a:solidFill>
                <a:latin typeface="+mn-ea"/>
                <a:ea typeface="+mn-ea"/>
              </a:rPr>
              <a:t>(4)</a:t>
            </a:r>
            <a:endParaRPr lang="zh-TW" altLang="en-US" sz="54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3789040"/>
          </a:xfrm>
        </p:spPr>
        <p:txBody>
          <a:bodyPr>
            <a:normAutofit/>
          </a:bodyPr>
          <a:lstStyle/>
          <a:p>
            <a:endParaRPr lang="en-US" altLang="zh-TW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經文</a:t>
            </a:r>
            <a:r>
              <a:rPr lang="en-US" altLang="zh-TW" sz="4800" b="1" dirty="0">
                <a:solidFill>
                  <a:srgbClr val="FF0000"/>
                </a:solidFill>
                <a:latin typeface="+mn-ea"/>
              </a:rPr>
              <a:t>:</a:t>
            </a:r>
            <a:r>
              <a:rPr lang="zh-TW" altLang="en-US" sz="4800" b="1" dirty="0">
                <a:solidFill>
                  <a:srgbClr val="FF0000"/>
                </a:solidFill>
                <a:latin typeface="+mn-ea"/>
              </a:rPr>
              <a:t>彼前</a:t>
            </a:r>
            <a:r>
              <a:rPr lang="zh-TW" altLang="en-US" sz="4800" b="1" u="sng" dirty="0">
                <a:solidFill>
                  <a:srgbClr val="CC00CC"/>
                </a:solidFill>
              </a:rPr>
              <a:t>彼前</a:t>
            </a:r>
            <a:r>
              <a:rPr lang="en-US" altLang="zh-TW" sz="4800" b="1" u="sng" dirty="0">
                <a:solidFill>
                  <a:srgbClr val="CC00CC"/>
                </a:solidFill>
              </a:rPr>
              <a:t>4:7,17</a:t>
            </a:r>
            <a:r>
              <a:rPr lang="zh-TW" altLang="en-US" sz="4800" b="1" u="sng" dirty="0">
                <a:solidFill>
                  <a:srgbClr val="CC00CC"/>
                </a:solidFill>
              </a:rPr>
              <a:t>，</a:t>
            </a:r>
            <a:r>
              <a:rPr lang="en-US" altLang="zh-TW" sz="4800" b="1" u="sng" dirty="0">
                <a:solidFill>
                  <a:srgbClr val="CC00CC"/>
                </a:solidFill>
              </a:rPr>
              <a:t>5:10,12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chemeClr val="tx1"/>
                </a:solidFill>
                <a:latin typeface="+mn-ea"/>
              </a:rPr>
              <a:t> </a:t>
            </a:r>
            <a:br>
              <a:rPr lang="zh-TW" altLang="zh-TW" sz="4800" b="1" dirty="0">
                <a:solidFill>
                  <a:schemeClr val="tx1"/>
                </a:solidFill>
                <a:latin typeface="+mn-ea"/>
              </a:rPr>
            </a:br>
            <a:r>
              <a:rPr lang="en-US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陳相瑋</a:t>
            </a:r>
            <a:r>
              <a:rPr lang="zh-TW" altLang="zh-TW" sz="48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zh-TW" altLang="en-US" sz="4800" b="1" dirty="0">
                <a:solidFill>
                  <a:srgbClr val="0000FF"/>
                </a:solidFill>
                <a:latin typeface="+mn-ea"/>
              </a:rPr>
              <a:t>傳道</a:t>
            </a:r>
            <a:r>
              <a:rPr lang="en-US" altLang="zh-TW" sz="2400" b="1" dirty="0">
                <a:solidFill>
                  <a:srgbClr val="0000FF"/>
                </a:solidFill>
                <a:latin typeface="+mn-ea"/>
              </a:rPr>
              <a:t>2019.3.31</a:t>
            </a:r>
            <a:endParaRPr lang="zh-TW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454C6-0EDD-418B-9D6D-65EB728C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84A91B-5130-43D4-B2B5-D38FFF6E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2-4.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8.</a:t>
            </a:r>
            <a:r>
              <a:rPr lang="zh-TW" altLang="en-US" sz="3600" b="1" u="sng" dirty="0">
                <a:solidFill>
                  <a:srgbClr val="FF0000"/>
                </a:solidFill>
              </a:rPr>
              <a:t>那不信從神福音的人將有何等的結局呢？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廣義的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所有不信主的世人；</a:t>
            </a:r>
            <a:r>
              <a:rPr lang="zh-TW" altLang="en-US" sz="3600" b="1" u="sng" dirty="0">
                <a:solidFill>
                  <a:srgbClr val="FF0000"/>
                </a:solidFill>
              </a:rPr>
              <a:t>狹義的</a:t>
            </a:r>
            <a:r>
              <a:rPr lang="en-US" altLang="zh-TW" sz="3600" b="1" u="sng" dirty="0">
                <a:solidFill>
                  <a:srgbClr val="FF0000"/>
                </a:solidFill>
              </a:rPr>
              <a:t>:</a:t>
            </a:r>
            <a:r>
              <a:rPr lang="zh-TW" altLang="en-US" sz="3600" b="1" dirty="0">
                <a:solidFill>
                  <a:srgbClr val="0000FF"/>
                </a:solidFill>
              </a:rPr>
              <a:t>指逼迫基督徒的人；</a:t>
            </a:r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將有何等的結局呢</a:t>
            </a:r>
            <a:r>
              <a:rPr lang="en-US" altLang="zh-TW" sz="3600" b="1" u="sng" dirty="0">
                <a:solidFill>
                  <a:srgbClr val="FF0000"/>
                </a:solidFill>
              </a:rPr>
              <a:t>』:</a:t>
            </a:r>
            <a:r>
              <a:rPr lang="zh-TW" altLang="en-US" sz="3600" b="1" dirty="0">
                <a:solidFill>
                  <a:srgbClr val="0000FF"/>
                </a:solidFill>
              </a:rPr>
              <a:t>他們將受更嚴厲的審判，結局相當悲慘。</a:t>
            </a:r>
            <a:endParaRPr lang="zh-TW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【</a:t>
            </a:r>
            <a:r>
              <a:rPr lang="zh-TW" altLang="en-US" sz="3600" b="1" dirty="0">
                <a:solidFill>
                  <a:srgbClr val="CC00CC"/>
                </a:solidFill>
              </a:rPr>
              <a:t>應用</a:t>
            </a:r>
            <a:r>
              <a:rPr lang="en-US" altLang="zh-TW" sz="3600" b="1" dirty="0">
                <a:solidFill>
                  <a:srgbClr val="CC00CC"/>
                </a:solidFill>
              </a:rPr>
              <a:t>1-2】</a:t>
            </a:r>
          </a:p>
          <a:p>
            <a:r>
              <a:rPr lang="en-US" altLang="zh-TW" sz="3600" b="1" u="sng" dirty="0">
                <a:solidFill>
                  <a:srgbClr val="0000FF"/>
                </a:solidFill>
              </a:rPr>
              <a:t>1.</a:t>
            </a:r>
            <a:r>
              <a:rPr lang="zh-TW" altLang="en-US" sz="3600" b="1" u="sng" dirty="0">
                <a:solidFill>
                  <a:srgbClr val="0000FF"/>
                </a:solidFill>
              </a:rPr>
              <a:t>聖徒在世所經歷的苦難，將免去未來更大的苦楚，這是多麼感恩的事！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008000"/>
                </a:solidFill>
              </a:rPr>
              <a:t>2.</a:t>
            </a:r>
            <a:r>
              <a:rPr lang="zh-TW" altLang="en-US" sz="3600" b="1" u="sng" dirty="0">
                <a:solidFill>
                  <a:srgbClr val="008000"/>
                </a:solidFill>
              </a:rPr>
              <a:t>相反的，短暫的罪中之樂，遭受</a:t>
            </a:r>
            <a:r>
              <a:rPr lang="zh-TW" altLang="en-US" sz="3600" b="1" u="sng" dirty="0">
                <a:solidFill>
                  <a:srgbClr val="FF0000"/>
                </a:solidFill>
              </a:rPr>
              <a:t>審判</a:t>
            </a:r>
            <a:r>
              <a:rPr lang="zh-TW" altLang="en-US" sz="3600" b="1" u="sng" dirty="0">
                <a:solidFill>
                  <a:srgbClr val="008000"/>
                </a:solidFill>
              </a:rPr>
              <a:t>卻叫我們</a:t>
            </a:r>
            <a:r>
              <a:rPr lang="zh-TW" altLang="en-US" sz="3600" b="1" u="sng" dirty="0">
                <a:solidFill>
                  <a:srgbClr val="FF0000"/>
                </a:solidFill>
              </a:rPr>
              <a:t>失去</a:t>
            </a:r>
            <a:r>
              <a:rPr lang="zh-TW" altLang="en-US" sz="3600" b="1" u="sng" dirty="0">
                <a:solidFill>
                  <a:srgbClr val="008000"/>
                </a:solidFill>
              </a:rPr>
              <a:t>永恆裡更大的</a:t>
            </a:r>
            <a:r>
              <a:rPr lang="zh-TW" altLang="en-US" sz="3600" b="1" u="sng" dirty="0">
                <a:solidFill>
                  <a:srgbClr val="FF0000"/>
                </a:solidFill>
              </a:rPr>
              <a:t>福分</a:t>
            </a:r>
            <a:r>
              <a:rPr lang="zh-TW" altLang="en-US" sz="3600" b="1" u="sng" dirty="0">
                <a:solidFill>
                  <a:srgbClr val="008000"/>
                </a:solidFill>
              </a:rPr>
              <a:t>，這是何等大的損失與悲哀啊</a:t>
            </a:r>
            <a:r>
              <a:rPr lang="en-US" altLang="zh-TW" sz="3600" b="1" u="sng" dirty="0">
                <a:solidFill>
                  <a:srgbClr val="008000"/>
                </a:solidFill>
              </a:rPr>
              <a:t>(</a:t>
            </a:r>
            <a:r>
              <a:rPr lang="zh-TW" altLang="en-US" sz="3600" b="1" u="sng" dirty="0">
                <a:solidFill>
                  <a:srgbClr val="008000"/>
                </a:solidFill>
              </a:rPr>
              <a:t>太十六</a:t>
            </a:r>
            <a:r>
              <a:rPr lang="en-US" altLang="zh-TW" sz="3600" b="1" u="sng" dirty="0">
                <a:solidFill>
                  <a:srgbClr val="008000"/>
                </a:solidFill>
              </a:rPr>
              <a:t>25</a:t>
            </a:r>
            <a:r>
              <a:rPr lang="zh-TW" altLang="en-US" sz="3600" b="1" u="sng" dirty="0">
                <a:solidFill>
                  <a:srgbClr val="008000"/>
                </a:solidFill>
              </a:rPr>
              <a:t>，</a:t>
            </a:r>
            <a:r>
              <a:rPr lang="en-US" altLang="zh-TW" sz="3600" b="1" u="sng" dirty="0">
                <a:solidFill>
                  <a:srgbClr val="008000"/>
                </a:solidFill>
              </a:rPr>
              <a:t>27)</a:t>
            </a:r>
            <a:r>
              <a:rPr lang="zh-TW" altLang="en-US" sz="3600" b="1" u="sng" dirty="0">
                <a:solidFill>
                  <a:srgbClr val="008000"/>
                </a:solidFill>
              </a:rPr>
              <a:t>！</a:t>
            </a:r>
            <a:endParaRPr lang="zh-TW" altLang="zh-TW" sz="3600" b="1" u="sng" dirty="0">
              <a:solidFill>
                <a:srgbClr val="008000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62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1-1.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5:10</a:t>
            </a:r>
            <a:r>
              <a:rPr lang="zh-TW" altLang="en-US" sz="3600" b="1" dirty="0">
                <a:solidFill>
                  <a:srgbClr val="7030A0"/>
                </a:solidFill>
              </a:rPr>
              <a:t>那賜諸般恩典的神曾在基督裏召你們，得</a:t>
            </a:r>
            <a:r>
              <a:rPr lang="zh-TW" altLang="en-US" sz="3600" b="1" u="sng" dirty="0">
                <a:solidFill>
                  <a:srgbClr val="FF0000"/>
                </a:solidFill>
              </a:rPr>
              <a:t>享</a:t>
            </a:r>
            <a:r>
              <a:rPr lang="zh-TW" altLang="en-US" sz="3600" b="1" dirty="0">
                <a:solidFill>
                  <a:srgbClr val="7030A0"/>
                </a:solidFill>
              </a:rPr>
              <a:t>祂</a:t>
            </a:r>
            <a:r>
              <a:rPr lang="zh-TW" altLang="en-US" sz="3600" b="1" u="sng" dirty="0">
                <a:solidFill>
                  <a:srgbClr val="0000FF"/>
                </a:solidFill>
              </a:rPr>
              <a:t>永遠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u="sng" dirty="0">
                <a:solidFill>
                  <a:srgbClr val="0000FF"/>
                </a:solidFill>
              </a:rPr>
              <a:t>榮耀</a:t>
            </a:r>
            <a:r>
              <a:rPr lang="zh-TW" altLang="en-US" sz="3600" b="1" dirty="0">
                <a:solidFill>
                  <a:srgbClr val="7030A0"/>
                </a:solidFill>
              </a:rPr>
              <a:t>，等你們</a:t>
            </a:r>
            <a:r>
              <a:rPr lang="zh-TW" altLang="en-US" sz="3600" b="1" u="sng" dirty="0">
                <a:solidFill>
                  <a:srgbClr val="0000FF"/>
                </a:solidFill>
              </a:rPr>
              <a:t>暫</a:t>
            </a:r>
            <a:r>
              <a:rPr lang="zh-TW" altLang="en-US" sz="3600" b="1" u="sng" dirty="0">
                <a:solidFill>
                  <a:srgbClr val="FF0000"/>
                </a:solidFill>
              </a:rPr>
              <a:t>受</a:t>
            </a:r>
            <a:r>
              <a:rPr lang="zh-TW" altLang="en-US" sz="3600" b="1" u="sng" dirty="0">
                <a:solidFill>
                  <a:srgbClr val="0000FF"/>
                </a:solidFill>
              </a:rPr>
              <a:t>苦難</a:t>
            </a:r>
            <a:r>
              <a:rPr lang="zh-TW" altLang="en-US" sz="3600" b="1" dirty="0">
                <a:solidFill>
                  <a:srgbClr val="7030A0"/>
                </a:solidFill>
              </a:rPr>
              <a:t>之後，必要親自成全你們，堅固你們，賜力量給你們。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諸般恩典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神的恩典具有多樣性，足夠應付我們各種不同的需要；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2.『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曾在基督裏召你們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神的呼召具有貫徹性，必要達成祂呼召我們的目的。          </a:t>
            </a: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828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1-2.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5:10</a:t>
            </a:r>
            <a:r>
              <a:rPr lang="zh-TW" altLang="en-US" sz="3600" b="1" dirty="0">
                <a:solidFill>
                  <a:srgbClr val="7030A0"/>
                </a:solidFill>
              </a:rPr>
              <a:t>那賜諸般恩典的神曾在基督裏召你們，得</a:t>
            </a:r>
            <a:r>
              <a:rPr lang="zh-TW" altLang="en-US" sz="3600" b="1" u="sng" dirty="0">
                <a:solidFill>
                  <a:srgbClr val="FF0000"/>
                </a:solidFill>
              </a:rPr>
              <a:t>享</a:t>
            </a:r>
            <a:r>
              <a:rPr lang="zh-TW" altLang="en-US" sz="3600" b="1" dirty="0">
                <a:solidFill>
                  <a:srgbClr val="7030A0"/>
                </a:solidFill>
              </a:rPr>
              <a:t>祂</a:t>
            </a:r>
            <a:r>
              <a:rPr lang="zh-TW" altLang="en-US" sz="3600" b="1" u="sng" dirty="0">
                <a:solidFill>
                  <a:srgbClr val="0000FF"/>
                </a:solidFill>
              </a:rPr>
              <a:t>永遠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u="sng" dirty="0">
                <a:solidFill>
                  <a:srgbClr val="0000FF"/>
                </a:solidFill>
              </a:rPr>
              <a:t>榮耀</a:t>
            </a:r>
            <a:r>
              <a:rPr lang="zh-TW" altLang="en-US" sz="3600" b="1" dirty="0">
                <a:solidFill>
                  <a:srgbClr val="7030A0"/>
                </a:solidFill>
              </a:rPr>
              <a:t>，等你們</a:t>
            </a:r>
            <a:r>
              <a:rPr lang="zh-TW" altLang="en-US" sz="3600" b="1" u="sng" dirty="0">
                <a:solidFill>
                  <a:srgbClr val="0000FF"/>
                </a:solidFill>
              </a:rPr>
              <a:t>暫</a:t>
            </a:r>
            <a:r>
              <a:rPr lang="zh-TW" altLang="en-US" sz="3600" b="1" u="sng" dirty="0">
                <a:solidFill>
                  <a:srgbClr val="FF0000"/>
                </a:solidFill>
              </a:rPr>
              <a:t>受</a:t>
            </a:r>
            <a:r>
              <a:rPr lang="zh-TW" altLang="en-US" sz="3600" b="1" u="sng" dirty="0">
                <a:solidFill>
                  <a:srgbClr val="0000FF"/>
                </a:solidFill>
              </a:rPr>
              <a:t>苦難</a:t>
            </a:r>
            <a:r>
              <a:rPr lang="zh-TW" altLang="en-US" sz="3600" b="1" dirty="0">
                <a:solidFill>
                  <a:srgbClr val="7030A0"/>
                </a:solidFill>
              </a:rPr>
              <a:t>之後，必要親自成全你們，堅固你們，賜力量給你們。</a:t>
            </a: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六</a:t>
            </a:r>
            <a:r>
              <a:rPr lang="en-US" altLang="zh-TW" sz="3600" b="1" u="sng" dirty="0">
                <a:solidFill>
                  <a:srgbClr val="CC00CC"/>
                </a:solidFill>
              </a:rPr>
              <a:t>3.</a:t>
            </a:r>
            <a:r>
              <a:rPr lang="zh-TW" altLang="zh-TW" sz="3600" b="1" u="sng" dirty="0">
                <a:solidFill>
                  <a:srgbClr val="CC00CC"/>
                </a:solidFill>
              </a:rPr>
              <a:t>行善受苦的經歷</a:t>
            </a:r>
            <a:r>
              <a:rPr lang="zh-TW" altLang="zh-TW" sz="3200" b="1" dirty="0">
                <a:solidFill>
                  <a:srgbClr val="0000FF"/>
                </a:solidFill>
              </a:rPr>
              <a:t>受冤屈苦楚，為行善而受苦</a:t>
            </a:r>
            <a:endParaRPr lang="en-US" altLang="zh-TW" sz="32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(1)『</a:t>
            </a:r>
            <a:r>
              <a:rPr lang="zh-TW" altLang="en-US" sz="3600" b="1" u="sng" dirty="0">
                <a:solidFill>
                  <a:srgbClr val="FF0000"/>
                </a:solidFill>
              </a:rPr>
              <a:t>享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u="sng" dirty="0">
                <a:solidFill>
                  <a:srgbClr val="FF0000"/>
                </a:solidFill>
              </a:rPr>
              <a:t>對</a:t>
            </a:r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受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今日所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受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為我們帶進將來得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享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(2)『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永遠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u="sng" dirty="0">
                <a:solidFill>
                  <a:srgbClr val="FF0000"/>
                </a:solidFill>
              </a:rPr>
              <a:t>對</a:t>
            </a:r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暫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今日所受是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暫時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的，將來得享是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永遠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的；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(3)『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榮耀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u="sng" dirty="0">
                <a:solidFill>
                  <a:srgbClr val="FF0000"/>
                </a:solidFill>
              </a:rPr>
              <a:t>對</a:t>
            </a:r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苦難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今日所受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苦難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至暫至輕，將來得享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榮耀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極重無比且永遠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林後四</a:t>
            </a:r>
            <a:r>
              <a:rPr lang="en-US" altLang="zh-TW" sz="3600" b="1" dirty="0">
                <a:solidFill>
                  <a:srgbClr val="0000FF"/>
                </a:solidFill>
              </a:rPr>
              <a:t>17)</a:t>
            </a:r>
            <a:r>
              <a:rPr lang="zh-TW" altLang="en-US" sz="3600" b="1" dirty="0">
                <a:solidFill>
                  <a:srgbClr val="0000FF"/>
                </a:solidFill>
              </a:rPr>
              <a:t>。        </a:t>
            </a:r>
            <a:endParaRPr lang="en-US" altLang="zh-TW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90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1-3.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5:10</a:t>
            </a:r>
            <a:r>
              <a:rPr lang="zh-TW" altLang="en-US" sz="3600" b="1" dirty="0">
                <a:solidFill>
                  <a:srgbClr val="7030A0"/>
                </a:solidFill>
              </a:rPr>
              <a:t>那賜諸般恩典的神曾在基督裏召你們，得</a:t>
            </a:r>
            <a:r>
              <a:rPr lang="zh-TW" altLang="en-US" sz="3600" b="1" u="sng" dirty="0">
                <a:solidFill>
                  <a:srgbClr val="FF0000"/>
                </a:solidFill>
              </a:rPr>
              <a:t>享</a:t>
            </a:r>
            <a:r>
              <a:rPr lang="zh-TW" altLang="en-US" sz="3600" b="1" dirty="0">
                <a:solidFill>
                  <a:srgbClr val="7030A0"/>
                </a:solidFill>
              </a:rPr>
              <a:t>祂</a:t>
            </a:r>
            <a:r>
              <a:rPr lang="zh-TW" altLang="en-US" sz="3600" b="1" u="sng" dirty="0">
                <a:solidFill>
                  <a:srgbClr val="0000FF"/>
                </a:solidFill>
              </a:rPr>
              <a:t>永遠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u="sng" dirty="0">
                <a:solidFill>
                  <a:srgbClr val="0000FF"/>
                </a:solidFill>
              </a:rPr>
              <a:t>榮耀</a:t>
            </a:r>
            <a:r>
              <a:rPr lang="zh-TW" altLang="en-US" sz="3600" b="1" dirty="0">
                <a:solidFill>
                  <a:srgbClr val="7030A0"/>
                </a:solidFill>
              </a:rPr>
              <a:t>，等你們</a:t>
            </a:r>
            <a:r>
              <a:rPr lang="zh-TW" altLang="en-US" sz="3600" b="1" u="sng" dirty="0">
                <a:solidFill>
                  <a:srgbClr val="0000FF"/>
                </a:solidFill>
              </a:rPr>
              <a:t>暫</a:t>
            </a:r>
            <a:r>
              <a:rPr lang="zh-TW" altLang="en-US" sz="3600" b="1" u="sng" dirty="0">
                <a:solidFill>
                  <a:srgbClr val="FF0000"/>
                </a:solidFill>
              </a:rPr>
              <a:t>受</a:t>
            </a:r>
            <a:r>
              <a:rPr lang="zh-TW" altLang="en-US" sz="3600" b="1" u="sng" dirty="0">
                <a:solidFill>
                  <a:srgbClr val="0000FF"/>
                </a:solidFill>
              </a:rPr>
              <a:t>苦難</a:t>
            </a:r>
            <a:r>
              <a:rPr lang="zh-TW" altLang="en-US" sz="3600" b="1" dirty="0">
                <a:solidFill>
                  <a:srgbClr val="7030A0"/>
                </a:solidFill>
              </a:rPr>
              <a:t>之後，</a:t>
            </a:r>
            <a:r>
              <a:rPr lang="zh-TW" altLang="en-US" sz="3600" b="1" u="sng" dirty="0">
                <a:solidFill>
                  <a:srgbClr val="FF0000"/>
                </a:solidFill>
              </a:rPr>
              <a:t>必要親自成全你們，堅固你們，賜力量給你們。」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4.『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必要親自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強調神正參與我們所遭受的一切境遇；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5.『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成全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靈性方面的</a:t>
            </a:r>
            <a:r>
              <a:rPr lang="zh-TW" altLang="en-US" sz="3600" b="1" u="sng" dirty="0">
                <a:solidFill>
                  <a:srgbClr val="CC00CC"/>
                </a:solidFill>
              </a:rPr>
              <a:t>培育和裝備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堅固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信心和品格方面的</a:t>
            </a:r>
            <a:r>
              <a:rPr lang="zh-TW" altLang="en-US" sz="3600" b="1" u="sng" dirty="0">
                <a:solidFill>
                  <a:srgbClr val="CC00CC"/>
                </a:solidFill>
              </a:rPr>
              <a:t>加強與堅定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r>
              <a:rPr lang="en-US" altLang="zh-TW" sz="3600" b="1" u="sng" dirty="0">
                <a:solidFill>
                  <a:srgbClr val="FF0000"/>
                </a:solidFill>
              </a:rPr>
              <a:t>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加力量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一個是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加力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，</a:t>
            </a:r>
            <a:r>
              <a:rPr lang="zh-TW" altLang="en-US" sz="3600" b="1" u="sng" dirty="0">
                <a:solidFill>
                  <a:srgbClr val="CC00CC"/>
                </a:solidFill>
              </a:rPr>
              <a:t>能力</a:t>
            </a:r>
            <a:r>
              <a:rPr lang="zh-TW" altLang="en-US" sz="3600" b="1" dirty="0">
                <a:solidFill>
                  <a:srgbClr val="0000FF"/>
                </a:solidFill>
              </a:rPr>
              <a:t>方面的加添，另一個是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根基穩定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u="sng" dirty="0">
                <a:solidFill>
                  <a:srgbClr val="CC00CC"/>
                </a:solidFill>
              </a:rPr>
              <a:t>整體</a:t>
            </a:r>
            <a:r>
              <a:rPr lang="zh-TW" altLang="en-US" sz="3600" b="1" dirty="0">
                <a:solidFill>
                  <a:srgbClr val="0000FF"/>
                </a:solidFill>
              </a:rPr>
              <a:t>方面的建立。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/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60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2-1.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5:12</a:t>
            </a:r>
            <a:r>
              <a:rPr lang="zh-TW" altLang="en-US" sz="3600" b="1" dirty="0">
                <a:solidFill>
                  <a:srgbClr val="0000FF"/>
                </a:solidFill>
              </a:rPr>
              <a:t>我</a:t>
            </a:r>
            <a:r>
              <a:rPr lang="zh-TW" altLang="en-US" sz="3600" b="1" u="sng" dirty="0">
                <a:solidFill>
                  <a:srgbClr val="FF0000"/>
                </a:solidFill>
              </a:rPr>
              <a:t>略略的</a:t>
            </a:r>
            <a:r>
              <a:rPr lang="zh-TW" altLang="en-US" sz="3600" b="1" dirty="0">
                <a:solidFill>
                  <a:srgbClr val="0000FF"/>
                </a:solidFill>
              </a:rPr>
              <a:t>寫了這信，託我所</a:t>
            </a:r>
            <a:r>
              <a:rPr lang="zh-TW" altLang="en-US" sz="3600" b="1" u="sng" dirty="0">
                <a:solidFill>
                  <a:srgbClr val="FF0000"/>
                </a:solidFill>
              </a:rPr>
              <a:t>看為</a:t>
            </a:r>
            <a:r>
              <a:rPr lang="zh-TW" altLang="en-US" sz="3600" b="1" u="sng" dirty="0">
                <a:solidFill>
                  <a:srgbClr val="CC00CC"/>
                </a:solidFill>
              </a:rPr>
              <a:t>忠心</a:t>
            </a:r>
            <a:r>
              <a:rPr lang="zh-TW" altLang="en-US" sz="3600" b="1" dirty="0">
                <a:solidFill>
                  <a:srgbClr val="0000FF"/>
                </a:solidFill>
              </a:rPr>
              <a:t>的兄弟西拉轉交你們，</a:t>
            </a:r>
            <a:r>
              <a:rPr lang="zh-TW" altLang="en-US" sz="3600" b="1" u="sng" dirty="0">
                <a:solidFill>
                  <a:srgbClr val="FF0000"/>
                </a:solidFill>
              </a:rPr>
              <a:t>勸勉</a:t>
            </a:r>
            <a:r>
              <a:rPr lang="zh-TW" altLang="en-US" sz="3600" b="1" dirty="0">
                <a:solidFill>
                  <a:srgbClr val="0000FF"/>
                </a:solidFill>
              </a:rPr>
              <a:t>你們，又</a:t>
            </a:r>
            <a:r>
              <a:rPr lang="zh-TW" altLang="en-US" sz="3600" b="1" u="sng" dirty="0">
                <a:solidFill>
                  <a:srgbClr val="FF0000"/>
                </a:solidFill>
              </a:rPr>
              <a:t>證明</a:t>
            </a:r>
            <a:r>
              <a:rPr lang="zh-TW" altLang="en-US" sz="3600" b="1" dirty="0">
                <a:solidFill>
                  <a:srgbClr val="0000FF"/>
                </a:solidFill>
              </a:rPr>
              <a:t>這恩是神的</a:t>
            </a:r>
            <a:r>
              <a:rPr lang="zh-TW" altLang="en-US" sz="3600" b="1" u="sng" dirty="0">
                <a:solidFill>
                  <a:srgbClr val="FF0000"/>
                </a:solidFill>
              </a:rPr>
              <a:t>真</a:t>
            </a:r>
            <a:r>
              <a:rPr lang="zh-TW" altLang="en-US" sz="3600" b="1" dirty="0">
                <a:solidFill>
                  <a:srgbClr val="0000FF"/>
                </a:solidFill>
              </a:rPr>
              <a:t>恩。你們務要在這恩上</a:t>
            </a:r>
            <a:r>
              <a:rPr lang="zh-TW" altLang="en-US" sz="3600" b="1" u="sng" dirty="0">
                <a:solidFill>
                  <a:srgbClr val="FF0000"/>
                </a:solidFill>
              </a:rPr>
              <a:t>站立得住。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「略略的」</a:t>
            </a:r>
            <a:r>
              <a:rPr lang="zh-TW" altLang="en-US" sz="3600" b="1" dirty="0">
                <a:solidFill>
                  <a:srgbClr val="0000FF"/>
                </a:solidFill>
              </a:rPr>
              <a:t>稍微；</a:t>
            </a:r>
            <a:r>
              <a:rPr lang="zh-TW" altLang="en-US" sz="3600" b="1" u="sng" dirty="0">
                <a:solidFill>
                  <a:srgbClr val="FF0000"/>
                </a:solidFill>
              </a:rPr>
              <a:t>「看為」</a:t>
            </a:r>
            <a:r>
              <a:rPr lang="zh-TW" altLang="en-US" sz="3600" b="1" dirty="0">
                <a:solidFill>
                  <a:srgbClr val="0000FF"/>
                </a:solidFill>
              </a:rPr>
              <a:t>列入；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「忠心」</a:t>
            </a:r>
            <a:r>
              <a:rPr lang="zh-TW" altLang="en-US" sz="3600" b="1" dirty="0">
                <a:solidFill>
                  <a:srgbClr val="0000FF"/>
                </a:solidFill>
              </a:rPr>
              <a:t>信實；</a:t>
            </a:r>
            <a:r>
              <a:rPr lang="zh-TW" altLang="en-US" sz="3600" b="1" u="sng" dirty="0">
                <a:solidFill>
                  <a:srgbClr val="FF0000"/>
                </a:solidFill>
              </a:rPr>
              <a:t>「勸勉」</a:t>
            </a:r>
            <a:r>
              <a:rPr lang="zh-TW" altLang="en-US" sz="3600" b="1" dirty="0">
                <a:solidFill>
                  <a:srgbClr val="0000FF"/>
                </a:solidFill>
              </a:rPr>
              <a:t>安慰；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「證明」</a:t>
            </a:r>
            <a:r>
              <a:rPr lang="zh-TW" altLang="en-US" sz="3600" b="1" dirty="0">
                <a:solidFill>
                  <a:srgbClr val="0000FF"/>
                </a:solidFill>
              </a:rPr>
              <a:t>作見證；</a:t>
            </a:r>
            <a:r>
              <a:rPr lang="zh-TW" altLang="en-US" sz="3600" b="1" u="sng" dirty="0">
                <a:solidFill>
                  <a:srgbClr val="FF0000"/>
                </a:solidFill>
              </a:rPr>
              <a:t>「真」</a:t>
            </a:r>
            <a:r>
              <a:rPr lang="zh-TW" altLang="en-US" sz="3600" b="1" dirty="0">
                <a:solidFill>
                  <a:srgbClr val="0000FF"/>
                </a:solidFill>
              </a:rPr>
              <a:t>實在的；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「站立得住」</a:t>
            </a:r>
            <a:r>
              <a:rPr lang="zh-TW" altLang="en-US" sz="3600" b="1" dirty="0">
                <a:solidFill>
                  <a:srgbClr val="0000FF"/>
                </a:solidFill>
              </a:rPr>
              <a:t>堅立。</a:t>
            </a:r>
          </a:p>
          <a:p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37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2-2.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5:12</a:t>
            </a:r>
            <a:r>
              <a:rPr lang="zh-TW" altLang="en-US" sz="3600" b="1" dirty="0">
                <a:solidFill>
                  <a:srgbClr val="0000FF"/>
                </a:solidFill>
              </a:rPr>
              <a:t>我</a:t>
            </a:r>
            <a:r>
              <a:rPr lang="zh-TW" altLang="en-US" sz="3600" b="1" u="sng" dirty="0">
                <a:solidFill>
                  <a:srgbClr val="FF0000"/>
                </a:solidFill>
              </a:rPr>
              <a:t>略略的</a:t>
            </a:r>
            <a:r>
              <a:rPr lang="zh-TW" altLang="en-US" sz="3600" b="1" dirty="0">
                <a:solidFill>
                  <a:srgbClr val="0000FF"/>
                </a:solidFill>
              </a:rPr>
              <a:t>寫了這信，託我所</a:t>
            </a:r>
            <a:r>
              <a:rPr lang="zh-TW" altLang="en-US" sz="3600" b="1" u="sng" dirty="0">
                <a:solidFill>
                  <a:srgbClr val="FF0000"/>
                </a:solidFill>
              </a:rPr>
              <a:t>看為</a:t>
            </a:r>
            <a:r>
              <a:rPr lang="zh-TW" altLang="en-US" sz="3600" b="1" u="sng" dirty="0">
                <a:solidFill>
                  <a:srgbClr val="CC00CC"/>
                </a:solidFill>
              </a:rPr>
              <a:t>忠心</a:t>
            </a:r>
            <a:r>
              <a:rPr lang="zh-TW" altLang="en-US" sz="3600" b="1" dirty="0">
                <a:solidFill>
                  <a:srgbClr val="0000FF"/>
                </a:solidFill>
              </a:rPr>
              <a:t>的兄弟西拉轉交你們，</a:t>
            </a:r>
            <a:r>
              <a:rPr lang="zh-TW" altLang="en-US" sz="3600" b="1" u="sng" dirty="0">
                <a:solidFill>
                  <a:srgbClr val="FF0000"/>
                </a:solidFill>
              </a:rPr>
              <a:t>勸勉</a:t>
            </a:r>
            <a:r>
              <a:rPr lang="zh-TW" altLang="en-US" sz="3600" b="1" dirty="0">
                <a:solidFill>
                  <a:srgbClr val="0000FF"/>
                </a:solidFill>
              </a:rPr>
              <a:t>你們，又</a:t>
            </a:r>
            <a:r>
              <a:rPr lang="zh-TW" altLang="en-US" sz="3600" b="1" u="sng" dirty="0">
                <a:solidFill>
                  <a:srgbClr val="FF0000"/>
                </a:solidFill>
              </a:rPr>
              <a:t>證明</a:t>
            </a:r>
            <a:r>
              <a:rPr lang="zh-TW" altLang="en-US" sz="3600" b="1" dirty="0">
                <a:solidFill>
                  <a:srgbClr val="0000FF"/>
                </a:solidFill>
              </a:rPr>
              <a:t>這恩是神的</a:t>
            </a:r>
            <a:r>
              <a:rPr lang="zh-TW" altLang="en-US" sz="3600" b="1" u="sng" dirty="0">
                <a:solidFill>
                  <a:srgbClr val="FF0000"/>
                </a:solidFill>
              </a:rPr>
              <a:t>真</a:t>
            </a:r>
            <a:r>
              <a:rPr lang="zh-TW" altLang="en-US" sz="3600" b="1" dirty="0">
                <a:solidFill>
                  <a:srgbClr val="0000FF"/>
                </a:solidFill>
              </a:rPr>
              <a:t>恩。你們務要在這恩上</a:t>
            </a:r>
            <a:r>
              <a:rPr lang="zh-TW" altLang="en-US" sz="3600" b="1" u="sng" dirty="0">
                <a:solidFill>
                  <a:srgbClr val="FF0000"/>
                </a:solidFill>
              </a:rPr>
              <a:t>站立得住。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2.</a:t>
            </a:r>
            <a:r>
              <a:rPr lang="zh-TW" altLang="en-US" sz="3600" b="1" dirty="0">
                <a:solidFill>
                  <a:srgbClr val="0000FF"/>
                </a:solidFill>
              </a:rPr>
              <a:t>譯作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我藉著我所認為忠心的弟兄西拉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3.『</a:t>
            </a:r>
            <a:r>
              <a:rPr lang="zh-TW" altLang="en-US" sz="3600" b="1" dirty="0">
                <a:solidFill>
                  <a:srgbClr val="0000FF"/>
                </a:solidFill>
              </a:rPr>
              <a:t>看為忠心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對方的忠心已經被認定，值得信賴；</a:t>
            </a:r>
            <a:r>
              <a:rPr lang="en-US" altLang="zh-TW" sz="3600" b="1" dirty="0">
                <a:solidFill>
                  <a:srgbClr val="0000FF"/>
                </a:solidFill>
              </a:rPr>
              <a:t>『</a:t>
            </a:r>
            <a:r>
              <a:rPr lang="zh-TW" altLang="en-US" sz="3600" b="1" dirty="0">
                <a:solidFill>
                  <a:srgbClr val="0000FF"/>
                </a:solidFill>
              </a:rPr>
              <a:t>西拉</a:t>
            </a:r>
            <a:r>
              <a:rPr lang="en-US" altLang="zh-TW" sz="3600" b="1" dirty="0">
                <a:solidFill>
                  <a:srgbClr val="0000FF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使徒保羅的同工西拉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徒十六</a:t>
            </a:r>
            <a:r>
              <a:rPr lang="en-US" altLang="zh-TW" sz="3600" b="1" dirty="0">
                <a:solidFill>
                  <a:srgbClr val="0000FF"/>
                </a:solidFill>
              </a:rPr>
              <a:t>25</a:t>
            </a:r>
            <a:r>
              <a:rPr lang="zh-TW" altLang="en-US" sz="3600" b="1" dirty="0">
                <a:solidFill>
                  <a:srgbClr val="0000FF"/>
                </a:solidFill>
              </a:rPr>
              <a:t>；林後一</a:t>
            </a:r>
            <a:r>
              <a:rPr lang="en-US" altLang="zh-TW" sz="3600" b="1" dirty="0">
                <a:solidFill>
                  <a:srgbClr val="0000FF"/>
                </a:solidFill>
              </a:rPr>
              <a:t>19)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63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2-3.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zh-TW" sz="3600" b="1" dirty="0">
                <a:solidFill>
                  <a:srgbClr val="0000FF"/>
                </a:solidFill>
              </a:rPr>
              <a:t>在恩典中站立得住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CC00CC"/>
                </a:solidFill>
              </a:rPr>
              <a:t>4.</a:t>
            </a:r>
            <a:r>
              <a:rPr lang="zh-TW" altLang="en-US" sz="3600" b="1" u="sng" dirty="0">
                <a:solidFill>
                  <a:srgbClr val="CC00CC"/>
                </a:solidFill>
              </a:rPr>
              <a:t>「勸勉你們，又證明這恩是神的真恩」</a:t>
            </a:r>
            <a:endParaRPr lang="en-US" altLang="zh-TW" sz="3600" b="1" u="sng" dirty="0">
              <a:solidFill>
                <a:srgbClr val="CC00CC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這句話的含義極深：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(1)</a:t>
            </a:r>
            <a:r>
              <a:rPr lang="zh-TW" altLang="en-US" sz="3600" b="1" dirty="0">
                <a:solidFill>
                  <a:srgbClr val="0000FF"/>
                </a:solidFill>
              </a:rPr>
              <a:t>信徒</a:t>
            </a:r>
            <a:r>
              <a:rPr lang="zh-TW" altLang="en-US" sz="3600" b="1" u="sng" dirty="0">
                <a:solidFill>
                  <a:srgbClr val="FF0000"/>
                </a:solidFill>
              </a:rPr>
              <a:t>所遭遇的逼迫苦難</a:t>
            </a:r>
            <a:r>
              <a:rPr lang="zh-TW" altLang="en-US" sz="3600" b="1" dirty="0">
                <a:solidFill>
                  <a:srgbClr val="0000FF"/>
                </a:solidFill>
              </a:rPr>
              <a:t>，是蒙神真恩的證明</a:t>
            </a:r>
            <a:r>
              <a:rPr lang="en-US" altLang="zh-TW" sz="3600" b="1" dirty="0">
                <a:solidFill>
                  <a:srgbClr val="0000FF"/>
                </a:solidFill>
              </a:rPr>
              <a:t>(1:10-11)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(2)</a:t>
            </a:r>
            <a:r>
              <a:rPr lang="zh-TW" altLang="en-US" sz="3600" b="1" dirty="0">
                <a:solidFill>
                  <a:srgbClr val="0000FF"/>
                </a:solidFill>
              </a:rPr>
              <a:t>信徒</a:t>
            </a:r>
            <a:r>
              <a:rPr lang="zh-TW" altLang="en-US" sz="3600" b="1" u="sng" dirty="0">
                <a:solidFill>
                  <a:srgbClr val="FF0000"/>
                </a:solidFill>
              </a:rPr>
              <a:t>在經歷苦難時</a:t>
            </a:r>
            <a:r>
              <a:rPr lang="zh-TW" altLang="en-US" sz="3600" b="1" dirty="0">
                <a:solidFill>
                  <a:srgbClr val="0000FF"/>
                </a:solidFill>
              </a:rPr>
              <a:t>，神要恩上加恩，賜給諸般恩典</a:t>
            </a:r>
            <a:r>
              <a:rPr lang="en-US" altLang="zh-TW" sz="3600" b="1" dirty="0">
                <a:solidFill>
                  <a:srgbClr val="0000FF"/>
                </a:solidFill>
              </a:rPr>
              <a:t>(5:10</a:t>
            </a:r>
            <a:r>
              <a:rPr lang="zh-TW" altLang="en-US" sz="3600" b="1" dirty="0">
                <a:solidFill>
                  <a:srgbClr val="0000FF"/>
                </a:solidFill>
              </a:rPr>
              <a:t>節上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(3)</a:t>
            </a:r>
            <a:r>
              <a:rPr lang="zh-TW" altLang="en-US" sz="3600" b="1" dirty="0">
                <a:solidFill>
                  <a:srgbClr val="0000FF"/>
                </a:solidFill>
              </a:rPr>
              <a:t>惟有更多</a:t>
            </a:r>
            <a:r>
              <a:rPr lang="zh-TW" altLang="en-US" sz="3600" b="1" u="sng" dirty="0">
                <a:solidFill>
                  <a:srgbClr val="FF0000"/>
                </a:solidFill>
              </a:rPr>
              <a:t>享受神恩</a:t>
            </a:r>
            <a:r>
              <a:rPr lang="zh-TW" altLang="en-US" sz="3600" b="1" dirty="0">
                <a:solidFill>
                  <a:srgbClr val="0000FF"/>
                </a:solidFill>
              </a:rPr>
              <a:t>，才能在苦難中被神成全</a:t>
            </a:r>
            <a:r>
              <a:rPr lang="en-US" altLang="zh-TW" sz="3600" b="1" dirty="0">
                <a:solidFill>
                  <a:srgbClr val="0000FF"/>
                </a:solidFill>
              </a:rPr>
              <a:t>(5:10</a:t>
            </a:r>
            <a:r>
              <a:rPr lang="zh-TW" altLang="en-US" sz="3600" b="1" dirty="0">
                <a:solidFill>
                  <a:srgbClr val="0000FF"/>
                </a:solidFill>
              </a:rPr>
              <a:t>節下</a:t>
            </a:r>
            <a:r>
              <a:rPr lang="en-US" altLang="zh-TW" sz="3600" b="1" dirty="0">
                <a:solidFill>
                  <a:srgbClr val="0000FF"/>
                </a:solidFill>
              </a:rPr>
              <a:t>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(4)</a:t>
            </a:r>
            <a:r>
              <a:rPr lang="zh-TW" altLang="en-US" sz="3600" b="1" dirty="0">
                <a:solidFill>
                  <a:srgbClr val="0000FF"/>
                </a:solidFill>
              </a:rPr>
              <a:t>所以務要在這真恩上堅立。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31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zh-TW" altLang="zh-TW" sz="4400" b="1" dirty="0">
                <a:solidFill>
                  <a:srgbClr val="CC00CC"/>
                </a:solidFill>
              </a:rPr>
              <a:t>十</a:t>
            </a:r>
            <a:r>
              <a:rPr lang="en-US" altLang="zh-TW" sz="4400" b="1" dirty="0">
                <a:solidFill>
                  <a:srgbClr val="CC00CC"/>
                </a:solidFill>
              </a:rPr>
              <a:t>2-4.</a:t>
            </a:r>
            <a:r>
              <a:rPr lang="zh-TW" altLang="zh-TW" sz="4400" b="1" dirty="0">
                <a:solidFill>
                  <a:srgbClr val="CC00CC"/>
                </a:solidFill>
              </a:rPr>
              <a:t>蒙恩的經歷</a:t>
            </a:r>
            <a:r>
              <a:rPr lang="zh-TW" altLang="en-US" sz="4400" b="1" dirty="0">
                <a:solidFill>
                  <a:srgbClr val="CC00CC"/>
                </a:solidFill>
              </a:rPr>
              <a:t> </a:t>
            </a:r>
            <a:r>
              <a:rPr lang="en-US" altLang="zh-TW" sz="4400" b="1" dirty="0">
                <a:solidFill>
                  <a:srgbClr val="CC00CC"/>
                </a:solidFill>
              </a:rPr>
              <a:t>(</a:t>
            </a:r>
            <a:r>
              <a:rPr lang="zh-TW" altLang="en-US" sz="4400" b="1" dirty="0">
                <a:solidFill>
                  <a:srgbClr val="CC00CC"/>
                </a:solidFill>
              </a:rPr>
              <a:t>彼前</a:t>
            </a:r>
            <a:r>
              <a:rPr lang="en-US" altLang="zh-TW" sz="4400" b="1" dirty="0">
                <a:solidFill>
                  <a:srgbClr val="CC00CC"/>
                </a:solidFill>
              </a:rPr>
              <a:t>5:10,12)</a:t>
            </a:r>
            <a:endParaRPr lang="zh-TW" altLang="zh-TW" sz="4400" b="1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5:12…..</a:t>
            </a:r>
            <a:r>
              <a:rPr lang="zh-TW" altLang="en-US" sz="3600" b="1" dirty="0">
                <a:solidFill>
                  <a:srgbClr val="0000FF"/>
                </a:solidFill>
              </a:rPr>
              <a:t>你們務要在這恩上</a:t>
            </a:r>
            <a:r>
              <a:rPr lang="zh-TW" altLang="en-US" sz="3600" b="1" u="sng" dirty="0">
                <a:solidFill>
                  <a:srgbClr val="FF0000"/>
                </a:solidFill>
              </a:rPr>
              <a:t>站立得住。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5.</a:t>
            </a:r>
            <a:r>
              <a:rPr lang="zh-TW" altLang="en-US" sz="3600" b="1" dirty="0">
                <a:solidFill>
                  <a:srgbClr val="0000FF"/>
                </a:solidFill>
              </a:rPr>
              <a:t>「你們務要在這恩上站立得住」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表示惟有靠恩才能站住，惟有靠恩才能勝過苦難。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【</a:t>
            </a:r>
            <a:r>
              <a:rPr lang="zh-TW" altLang="en-US" sz="3600" b="1" dirty="0">
                <a:solidFill>
                  <a:srgbClr val="CC00CC"/>
                </a:solidFill>
              </a:rPr>
              <a:t>應用</a:t>
            </a:r>
            <a:r>
              <a:rPr lang="en-US" altLang="zh-TW" sz="3600" b="1" dirty="0">
                <a:solidFill>
                  <a:srgbClr val="CC00CC"/>
                </a:solidFill>
              </a:rPr>
              <a:t>2】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</a:t>
            </a:r>
            <a:r>
              <a:rPr lang="zh-TW" altLang="en-US" sz="3600" b="1" u="sng" dirty="0">
                <a:solidFill>
                  <a:srgbClr val="FF0000"/>
                </a:solidFill>
              </a:rPr>
              <a:t>事奉主條件：忠心和有見識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太廿四</a:t>
            </a:r>
            <a:r>
              <a:rPr lang="en-US" altLang="zh-TW" sz="3600" b="1" dirty="0">
                <a:solidFill>
                  <a:srgbClr val="0000FF"/>
                </a:solidFill>
              </a:rPr>
              <a:t>45)</a:t>
            </a:r>
            <a:r>
              <a:rPr lang="zh-TW" altLang="en-US" sz="3600" b="1" dirty="0">
                <a:solidFill>
                  <a:srgbClr val="0000FF"/>
                </a:solidFill>
              </a:rPr>
              <a:t>；忠心才能託付事物，有見識才能在恩典上站立得穩。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2.</a:t>
            </a:r>
            <a:r>
              <a:rPr lang="zh-TW" altLang="en-US" sz="3600" b="1" u="sng" dirty="0">
                <a:solidFill>
                  <a:srgbClr val="FF0000"/>
                </a:solidFill>
              </a:rPr>
              <a:t>人在患難中最容易懷疑神的恩典是否真實可靠</a:t>
            </a:r>
            <a:r>
              <a:rPr lang="zh-TW" altLang="en-US" sz="3600" b="1" dirty="0">
                <a:solidFill>
                  <a:srgbClr val="0000FF"/>
                </a:solidFill>
              </a:rPr>
              <a:t>；但我們既因信得進入現在所站的這恩典中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羅五</a:t>
            </a:r>
            <a:r>
              <a:rPr lang="en-US" altLang="zh-TW" sz="3600" b="1" dirty="0">
                <a:solidFill>
                  <a:srgbClr val="0000FF"/>
                </a:solidFill>
              </a:rPr>
              <a:t>2)</a:t>
            </a:r>
            <a:r>
              <a:rPr lang="zh-TW" altLang="en-US" sz="3600" b="1" dirty="0">
                <a:solidFill>
                  <a:srgbClr val="0000FF"/>
                </a:solidFill>
              </a:rPr>
              <a:t>，當繼續不斷的持守，藉著享受神所賜諸般恩典，在真恩上堅立。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066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TW" altLang="en-US" sz="3600" b="1" dirty="0">
                <a:solidFill>
                  <a:srgbClr val="0000FF"/>
                </a:solidFill>
              </a:rPr>
              <a:t>結論</a:t>
            </a:r>
            <a:r>
              <a:rPr lang="en-US" altLang="zh-TW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九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絕望的經歷</a:t>
            </a:r>
            <a:r>
              <a:rPr lang="zh-TW" altLang="en-US" sz="3600" b="1" u="sng" dirty="0">
                <a:solidFill>
                  <a:srgbClr val="CC00CC"/>
                </a:solidFill>
              </a:rPr>
              <a:t> 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要遇見</a:t>
            </a:r>
            <a:r>
              <a:rPr lang="zh-TW" altLang="en-US" sz="3600" b="1" u="sng" dirty="0">
                <a:solidFill>
                  <a:srgbClr val="0000FF"/>
                </a:solidFill>
              </a:rPr>
              <a:t>世界末日與審判，雖有苦難但要心思健全，在神裡儆醒禱告，祂帶領聖徒勝過試煉。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zh-TW" sz="3600" b="1" u="sng" dirty="0">
                <a:solidFill>
                  <a:srgbClr val="CC00CC"/>
                </a:solidFill>
              </a:rPr>
              <a:t>十</a:t>
            </a:r>
            <a:r>
              <a:rPr lang="en-US" altLang="zh-TW" sz="3600" b="1" u="sng" dirty="0">
                <a:solidFill>
                  <a:srgbClr val="CC00CC"/>
                </a:solidFill>
              </a:rPr>
              <a:t>.</a:t>
            </a:r>
            <a:r>
              <a:rPr lang="zh-TW" altLang="zh-TW" sz="3600" b="1" u="sng" dirty="0">
                <a:solidFill>
                  <a:srgbClr val="CC00CC"/>
                </a:solidFill>
              </a:rPr>
              <a:t>蒙恩的經歷</a:t>
            </a:r>
            <a:r>
              <a:rPr lang="en-US" altLang="zh-TW" sz="3600" b="1" u="sng" dirty="0">
                <a:solidFill>
                  <a:srgbClr val="CC00CC"/>
                </a:solidFill>
              </a:rPr>
              <a:t>:</a:t>
            </a:r>
          </a:p>
          <a:p>
            <a:r>
              <a:rPr lang="zh-TW" altLang="zh-TW" sz="3600" b="1" u="sng" dirty="0">
                <a:solidFill>
                  <a:srgbClr val="0000FF"/>
                </a:solidFill>
              </a:rPr>
              <a:t>在</a:t>
            </a:r>
            <a:r>
              <a:rPr lang="zh-TW" altLang="en-US" sz="3600" b="1" u="sng" dirty="0">
                <a:solidFill>
                  <a:srgbClr val="0000FF"/>
                </a:solidFill>
              </a:rPr>
              <a:t>一切</a:t>
            </a:r>
            <a:r>
              <a:rPr lang="zh-TW" altLang="zh-TW" sz="3600" b="1" u="sng" dirty="0">
                <a:solidFill>
                  <a:srgbClr val="0000FF"/>
                </a:solidFill>
              </a:rPr>
              <a:t>恩典中</a:t>
            </a:r>
            <a:r>
              <a:rPr lang="zh-TW" altLang="en-US" sz="3600" b="1" u="sng" dirty="0">
                <a:solidFill>
                  <a:srgbClr val="0000FF"/>
                </a:solidFill>
              </a:rPr>
              <a:t>信靠基督，享受祂的旨意與應許，忠心和有見識敬畏神，在真恩裡</a:t>
            </a:r>
            <a:r>
              <a:rPr lang="zh-TW" altLang="zh-TW" sz="3600" b="1" u="sng" dirty="0">
                <a:solidFill>
                  <a:srgbClr val="0000FF"/>
                </a:solidFill>
              </a:rPr>
              <a:t>站立得住</a:t>
            </a:r>
            <a:r>
              <a:rPr lang="en-US" altLang="zh-TW" sz="3600" b="1" u="sng" dirty="0">
                <a:solidFill>
                  <a:srgbClr val="0000FF"/>
                </a:solidFill>
              </a:rPr>
              <a:t>!</a:t>
            </a: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回應奉獻：感謝神</a:t>
            </a:r>
            <a:r>
              <a:rPr lang="en-US" altLang="zh-TW" sz="3600" b="1" u="sng" dirty="0">
                <a:solidFill>
                  <a:srgbClr val="0000FF"/>
                </a:solidFill>
                <a:hlinkClick r:id="rId2" action="ppaction://hlinkpres?slideindex=1&amp;slidetitle="/>
              </a:rPr>
              <a:t>-1.pptx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A112AC-F59D-4B8B-ABDD-5A3A8C2B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22B24B-68E1-4B67-82A4-654D428B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57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前言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</a:rPr>
              <a:t>聖</a:t>
            </a:r>
            <a:r>
              <a:rPr lang="zh-TW" altLang="zh-TW" sz="4000" b="1" dirty="0">
                <a:solidFill>
                  <a:srgbClr val="0000FF"/>
                </a:solidFill>
              </a:rPr>
              <a:t>徒的</a:t>
            </a:r>
            <a:r>
              <a:rPr lang="zh-TW" altLang="en-US" sz="4000" b="1" dirty="0">
                <a:solidFill>
                  <a:srgbClr val="0000FF"/>
                </a:solidFill>
              </a:rPr>
              <a:t>經歷</a:t>
            </a:r>
            <a:r>
              <a:rPr lang="zh-TW" altLang="zh-TW" sz="4000" b="1" dirty="0">
                <a:solidFill>
                  <a:srgbClr val="0000FF"/>
                </a:solidFill>
              </a:rPr>
              <a:t>會如何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  <a:r>
              <a:rPr lang="zh-TW" altLang="zh-TW" sz="4000" b="1" dirty="0">
                <a:solidFill>
                  <a:srgbClr val="0000FF"/>
                </a:solidFill>
              </a:rPr>
              <a:t>一生會遇到甚麼事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</a:p>
          <a:p>
            <a:pPr algn="just"/>
            <a:r>
              <a:rPr lang="en-US" altLang="zh-TW" sz="4000" b="1" u="sng" dirty="0">
                <a:solidFill>
                  <a:srgbClr val="CC00CC"/>
                </a:solidFill>
              </a:rPr>
              <a:t>(1)</a:t>
            </a:r>
            <a:r>
              <a:rPr lang="zh-TW" altLang="en-US" sz="4000" b="1" u="sng" dirty="0">
                <a:solidFill>
                  <a:srgbClr val="CC00CC"/>
                </a:solidFill>
              </a:rPr>
              <a:t>世界的末日近了</a:t>
            </a:r>
            <a:r>
              <a:rPr lang="en-US" altLang="zh-TW" sz="4000" b="1" u="sng" dirty="0">
                <a:solidFill>
                  <a:srgbClr val="CC00CC"/>
                </a:solidFill>
              </a:rPr>
              <a:t>:</a:t>
            </a:r>
            <a:r>
              <a:rPr lang="zh-TW" altLang="en-US" sz="4000" b="1" dirty="0">
                <a:solidFill>
                  <a:srgbClr val="0000FF"/>
                </a:solidFill>
              </a:rPr>
              <a:t>這是會令人沮喪的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  <a:r>
              <a:rPr lang="zh-TW" altLang="en-US" sz="4000" b="1" dirty="0">
                <a:solidFill>
                  <a:srgbClr val="0000FF"/>
                </a:solidFill>
              </a:rPr>
              <a:t>審判也要臨到；聖徒要以何種心態面對這些處境</a:t>
            </a:r>
            <a:r>
              <a:rPr lang="en-US" altLang="zh-TW" sz="4000" b="1" dirty="0">
                <a:solidFill>
                  <a:srgbClr val="0000FF"/>
                </a:solidFill>
              </a:rPr>
              <a:t>?</a:t>
            </a:r>
          </a:p>
          <a:p>
            <a:r>
              <a:rPr lang="en-US" altLang="zh-TW" sz="4000" b="1" u="sng" dirty="0">
                <a:solidFill>
                  <a:srgbClr val="CC00CC"/>
                </a:solidFill>
              </a:rPr>
              <a:t>(2)</a:t>
            </a:r>
            <a:r>
              <a:rPr lang="zh-TW" altLang="zh-TW" sz="4000" b="1" u="sng" dirty="0">
                <a:solidFill>
                  <a:srgbClr val="CC00CC"/>
                </a:solidFill>
              </a:rPr>
              <a:t>蒙恩的經歷</a:t>
            </a:r>
            <a:r>
              <a:rPr lang="en-US" altLang="zh-TW" sz="4000" b="1" u="sng" dirty="0">
                <a:solidFill>
                  <a:srgbClr val="CC00CC"/>
                </a:solidFill>
              </a:rPr>
              <a:t>:</a:t>
            </a:r>
            <a:r>
              <a:rPr lang="zh-TW" altLang="en-US" sz="4000" b="1" dirty="0">
                <a:solidFill>
                  <a:srgbClr val="0000FF"/>
                </a:solidFill>
              </a:rPr>
              <a:t>當在耶穌裡有祂的呼召，代贖，十字架，寶血，神的應許等等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  <a:r>
              <a:rPr lang="zh-TW" altLang="en-US" sz="4000" b="1" dirty="0">
                <a:solidFill>
                  <a:srgbClr val="0000FF"/>
                </a:solidFill>
              </a:rPr>
              <a:t>在他的恩典裡堅定信心</a:t>
            </a:r>
            <a:r>
              <a:rPr lang="en-US" altLang="zh-TW" sz="4000" b="1" dirty="0">
                <a:solidFill>
                  <a:srgbClr val="0000FF"/>
                </a:solidFill>
              </a:rPr>
              <a:t>!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信徒的經歷</a:t>
            </a:r>
            <a:endParaRPr lang="en-US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一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迷羊的經歷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en-US" sz="3200" b="1" u="sng" dirty="0">
                <a:solidFill>
                  <a:srgbClr val="CC00CC"/>
                </a:solidFill>
              </a:rPr>
              <a:t>我是罪人是迷羊。</a:t>
            </a:r>
            <a:endParaRPr lang="zh-TW" altLang="zh-TW" sz="3200" b="1" u="sng" dirty="0">
              <a:solidFill>
                <a:srgbClr val="CC00CC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二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重生的經歷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zh-TW" sz="3200" b="1" u="sng" dirty="0">
                <a:solidFill>
                  <a:srgbClr val="CC00CC"/>
                </a:solidFill>
              </a:rPr>
              <a:t>經歷真道的重生</a:t>
            </a:r>
            <a:r>
              <a:rPr lang="zh-TW" altLang="en-US" sz="3200" b="1" u="sng" dirty="0">
                <a:solidFill>
                  <a:srgbClr val="CC00CC"/>
                </a:solidFill>
              </a:rPr>
              <a:t>。</a:t>
            </a:r>
            <a:r>
              <a:rPr lang="en-US" altLang="zh-TW" sz="3200" b="1" u="sng" dirty="0">
                <a:solidFill>
                  <a:srgbClr val="0000FF"/>
                </a:solidFill>
              </a:rPr>
              <a:t> </a:t>
            </a:r>
            <a:r>
              <a:rPr lang="en-US" altLang="zh-TW" sz="3200" b="1" dirty="0">
                <a:solidFill>
                  <a:srgbClr val="0000FF"/>
                </a:solidFill>
              </a:rPr>
              <a:t> </a:t>
            </a:r>
            <a:endParaRPr lang="zh-TW" altLang="zh-TW" sz="3200" b="1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三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嬰孩的經歷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en-US" sz="3200" b="1" u="sng" dirty="0">
                <a:solidFill>
                  <a:srgbClr val="CC00CC"/>
                </a:solidFill>
              </a:rPr>
              <a:t>愛慕純淨的靈奶。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四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爭戰的經歷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en-US" sz="3200" b="1" u="sng" dirty="0">
                <a:solidFill>
                  <a:srgbClr val="CC00CC"/>
                </a:solidFill>
              </a:rPr>
              <a:t>是客旅</a:t>
            </a:r>
            <a:r>
              <a:rPr lang="zh-TW" altLang="zh-TW" sz="3200" b="1" u="sng" dirty="0">
                <a:solidFill>
                  <a:srgbClr val="CC00CC"/>
                </a:solidFill>
              </a:rPr>
              <a:t>與</a:t>
            </a:r>
            <a:r>
              <a:rPr lang="zh-TW" altLang="en-US" sz="3200" b="1" u="sng" dirty="0">
                <a:solidFill>
                  <a:srgbClr val="CC00CC"/>
                </a:solidFill>
              </a:rPr>
              <a:t>罪</a:t>
            </a:r>
            <a:r>
              <a:rPr lang="zh-TW" altLang="zh-TW" sz="3200" b="1" u="sng" dirty="0">
                <a:solidFill>
                  <a:srgbClr val="CC00CC"/>
                </a:solidFill>
              </a:rPr>
              <a:t>爭戰。</a:t>
            </a:r>
            <a:endParaRPr lang="en-US" altLang="zh-TW" sz="3200" b="1" u="sng" dirty="0">
              <a:solidFill>
                <a:srgbClr val="CC00CC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五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試煉的經歷</a:t>
            </a:r>
            <a:r>
              <a:rPr lang="en-US" altLang="zh-TW" sz="3200" b="1" dirty="0">
                <a:solidFill>
                  <a:srgbClr val="0000FF"/>
                </a:solidFill>
              </a:rPr>
              <a:t>:</a:t>
            </a:r>
            <a:r>
              <a:rPr lang="zh-TW" altLang="en-US" sz="3200" b="1" u="sng" dirty="0">
                <a:solidFill>
                  <a:srgbClr val="CC00CC"/>
                </a:solidFill>
                <a:latin typeface="+mn-ea"/>
              </a:rPr>
              <a:t>純淨信心的本質。</a:t>
            </a:r>
            <a:endParaRPr lang="en-US" altLang="zh-TW" sz="3200" b="1" u="sng" dirty="0">
              <a:solidFill>
                <a:srgbClr val="CC00CC"/>
              </a:solidFill>
              <a:latin typeface="+mn-ea"/>
            </a:endParaRPr>
          </a:p>
          <a:p>
            <a:r>
              <a:rPr lang="zh-TW" altLang="zh-TW" sz="3200" b="1" u="sng" dirty="0">
                <a:solidFill>
                  <a:srgbClr val="0000FF"/>
                </a:solidFill>
              </a:rPr>
              <a:t>六行善受苦的經歷</a:t>
            </a:r>
            <a:r>
              <a:rPr lang="en-US" altLang="zh-TW" sz="3200" b="1" u="sng" dirty="0">
                <a:solidFill>
                  <a:srgbClr val="0000FF"/>
                </a:solidFill>
              </a:rPr>
              <a:t>:</a:t>
            </a:r>
          </a:p>
          <a:p>
            <a:r>
              <a:rPr lang="zh-TW" altLang="zh-TW" sz="3200" b="1" dirty="0">
                <a:solidFill>
                  <a:srgbClr val="CC00CC"/>
                </a:solidFill>
              </a:rPr>
              <a:t>受冤屈苦楚，為行善而受苦</a:t>
            </a:r>
            <a:endParaRPr lang="en-US" altLang="zh-TW" sz="3200" b="1" dirty="0">
              <a:solidFill>
                <a:srgbClr val="CC00CC"/>
              </a:solidFill>
            </a:endParaRPr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67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3D4BC-F6A8-4E7E-AA7E-29411410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大綱</a:t>
            </a:r>
            <a:r>
              <a:rPr lang="en-US" altLang="zh-TW" sz="3600" b="1" dirty="0"/>
              <a:t>:</a:t>
            </a:r>
            <a:endParaRPr lang="zh-TW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BB8598-5A51-4B88-9915-09A72E7C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5"/>
          </a:xfrm>
        </p:spPr>
        <p:txBody>
          <a:bodyPr>
            <a:normAutofit/>
          </a:bodyPr>
          <a:lstStyle/>
          <a:p>
            <a:r>
              <a:rPr lang="zh-TW" altLang="zh-TW" sz="3200" b="1" dirty="0">
                <a:solidFill>
                  <a:srgbClr val="0000FF"/>
                </a:solidFill>
              </a:rPr>
              <a:t>七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牧羊的經歷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彼前</a:t>
            </a:r>
            <a:r>
              <a:rPr lang="en-US" altLang="zh-TW" sz="3200" b="1" dirty="0">
                <a:solidFill>
                  <a:srgbClr val="0000FF"/>
                </a:solidFill>
              </a:rPr>
              <a:t>5:1-4)  </a:t>
            </a:r>
          </a:p>
          <a:p>
            <a:r>
              <a:rPr lang="zh-TW" altLang="zh-TW" sz="3200" b="1" dirty="0">
                <a:solidFill>
                  <a:srgbClr val="CC00CC"/>
                </a:solidFill>
              </a:rPr>
              <a:t>要成為長老，牧養幼小的羊群</a:t>
            </a:r>
            <a:endParaRPr lang="en-US" altLang="zh-TW" sz="3200" b="1" dirty="0">
              <a:solidFill>
                <a:srgbClr val="CC00CC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八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en-US" sz="3200" b="1" dirty="0">
                <a:solidFill>
                  <a:srgbClr val="0000FF"/>
                </a:solidFill>
              </a:rPr>
              <a:t>被擄</a:t>
            </a:r>
            <a:r>
              <a:rPr lang="zh-TW" altLang="zh-TW" sz="3200" b="1" dirty="0">
                <a:solidFill>
                  <a:srgbClr val="0000FF"/>
                </a:solidFill>
              </a:rPr>
              <a:t>的經歷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彼前</a:t>
            </a:r>
            <a:r>
              <a:rPr lang="en-US" altLang="zh-TW" sz="3200" b="1" dirty="0">
                <a:solidFill>
                  <a:srgbClr val="0000FF"/>
                </a:solidFill>
              </a:rPr>
              <a:t>5:8)</a:t>
            </a:r>
          </a:p>
          <a:p>
            <a:r>
              <a:rPr lang="zh-TW" altLang="zh-TW" sz="3200" b="1" dirty="0">
                <a:solidFill>
                  <a:srgbClr val="CC00CC"/>
                </a:solidFill>
              </a:rPr>
              <a:t>會遇見撒但的吞吃</a:t>
            </a:r>
            <a:endParaRPr lang="en-US" altLang="zh-TW" sz="3200" b="1" dirty="0">
              <a:solidFill>
                <a:srgbClr val="CC00CC"/>
              </a:solidFill>
            </a:endParaRPr>
          </a:p>
          <a:p>
            <a:endParaRPr lang="zh-TW" altLang="zh-TW" sz="3200" b="1" dirty="0">
              <a:solidFill>
                <a:srgbClr val="0000FF"/>
              </a:solidFill>
            </a:endParaRPr>
          </a:p>
          <a:p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信徒的經歷</a:t>
            </a:r>
            <a:r>
              <a:rPr lang="en-US" altLang="zh-TW" sz="3200" b="1" dirty="0">
                <a:solidFill>
                  <a:srgbClr val="0000FF"/>
                </a:solidFill>
                <a:latin typeface="+mn-ea"/>
              </a:rPr>
              <a:t>4</a:t>
            </a:r>
            <a:endParaRPr lang="en-US" altLang="zh-TW" sz="3200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九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彼前</a:t>
            </a:r>
            <a:r>
              <a:rPr lang="en-US" altLang="zh-TW" sz="3200" b="1" dirty="0">
                <a:solidFill>
                  <a:srgbClr val="0000FF"/>
                </a:solidFill>
              </a:rPr>
              <a:t>4:7,17)</a:t>
            </a:r>
            <a:endParaRPr lang="zh-TW" altLang="zh-TW" sz="3200" b="1" dirty="0">
              <a:solidFill>
                <a:srgbClr val="0000FF"/>
              </a:solidFill>
            </a:endParaRPr>
          </a:p>
          <a:p>
            <a:r>
              <a:rPr lang="zh-TW" altLang="zh-TW" sz="3200" b="1" dirty="0">
                <a:solidFill>
                  <a:srgbClr val="0000FF"/>
                </a:solidFill>
              </a:rPr>
              <a:t>十</a:t>
            </a:r>
            <a:r>
              <a:rPr lang="en-US" altLang="zh-TW" sz="3200" b="1" dirty="0">
                <a:solidFill>
                  <a:srgbClr val="0000FF"/>
                </a:solidFill>
              </a:rPr>
              <a:t>.</a:t>
            </a:r>
            <a:r>
              <a:rPr lang="zh-TW" altLang="zh-TW" sz="3200" b="1" dirty="0">
                <a:solidFill>
                  <a:srgbClr val="0000FF"/>
                </a:solidFill>
              </a:rPr>
              <a:t>蒙恩的經歷</a:t>
            </a:r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r>
              <a:rPr lang="en-US" altLang="zh-TW" sz="3200" b="1" dirty="0">
                <a:solidFill>
                  <a:srgbClr val="0000FF"/>
                </a:solidFill>
              </a:rPr>
              <a:t>(</a:t>
            </a:r>
            <a:r>
              <a:rPr lang="zh-TW" altLang="en-US" sz="3200" b="1" dirty="0">
                <a:solidFill>
                  <a:srgbClr val="0000FF"/>
                </a:solidFill>
              </a:rPr>
              <a:t>彼前</a:t>
            </a:r>
            <a:r>
              <a:rPr lang="en-US" altLang="zh-TW" sz="3200" b="1" dirty="0">
                <a:solidFill>
                  <a:srgbClr val="0000FF"/>
                </a:solidFill>
              </a:rPr>
              <a:t>5:10,12)</a:t>
            </a:r>
            <a:endParaRPr lang="zh-TW" altLang="zh-TW" sz="3200" b="1" dirty="0">
              <a:solidFill>
                <a:srgbClr val="0000FF"/>
              </a:solidFill>
            </a:endParaRPr>
          </a:p>
          <a:p>
            <a:endParaRPr lang="zh-TW" altLang="zh-TW" sz="3600" b="1" u="sng" dirty="0">
              <a:solidFill>
                <a:srgbClr val="FF0000"/>
              </a:solidFill>
            </a:endParaRPr>
          </a:p>
          <a:p>
            <a:endParaRPr lang="zh-TW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FF0000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dirty="0"/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en-US" altLang="zh-TW" sz="2800" b="1" u="sng" dirty="0">
              <a:solidFill>
                <a:srgbClr val="CC00CC"/>
              </a:solidFill>
            </a:endParaRPr>
          </a:p>
          <a:p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ECFD58-115B-4AC8-83ED-60EAEFB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F845AD-E2AB-4E74-81FF-DC676A2B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90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1-1.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4:7</a:t>
            </a:r>
            <a:r>
              <a:rPr lang="zh-TW" altLang="en-US" sz="3600" b="1" u="sng" dirty="0">
                <a:solidFill>
                  <a:srgbClr val="7030A0"/>
                </a:solidFill>
              </a:rPr>
              <a:t>萬物的結局近了。所以，你們要謹慎自守，儆醒禱告。</a:t>
            </a:r>
          </a:p>
          <a:p>
            <a:r>
              <a:rPr lang="zh-TW" altLang="en-US" sz="3600" b="1" dirty="0">
                <a:solidFill>
                  <a:srgbClr val="0000FF"/>
                </a:solidFill>
              </a:rPr>
              <a:t>但世界的末日近了，所以你們要心思健全，儆醒禱告。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1.『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萬物的結局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世界的末日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提後三</a:t>
            </a:r>
            <a:r>
              <a:rPr lang="en-US" altLang="zh-TW" sz="3600" b="1" dirty="0">
                <a:solidFill>
                  <a:srgbClr val="0000FF"/>
                </a:solidFill>
              </a:rPr>
              <a:t>1)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2.『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近了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dirty="0">
                <a:solidFill>
                  <a:srgbClr val="0000FF"/>
                </a:solidFill>
              </a:rPr>
              <a:t>就在眼前或快到終點。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3.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「謹慎自守」</a:t>
            </a:r>
            <a:r>
              <a:rPr lang="zh-TW" altLang="en-US" sz="3600" b="1" dirty="0">
                <a:solidFill>
                  <a:srgbClr val="0000FF"/>
                </a:solidFill>
              </a:rPr>
              <a:t>心思健全，心智清明；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4.</a:t>
            </a:r>
            <a:r>
              <a:rPr lang="zh-TW" altLang="en-US" sz="3600" b="1" u="sng" dirty="0">
                <a:solidFill>
                  <a:srgbClr val="FF0000"/>
                </a:solidFill>
              </a:rPr>
              <a:t>「儆醒」</a:t>
            </a:r>
            <a:r>
              <a:rPr lang="zh-TW" altLang="en-US" sz="3600" b="1" dirty="0">
                <a:solidFill>
                  <a:srgbClr val="0000FF"/>
                </a:solidFill>
              </a:rPr>
              <a:t>保持清醒，不醉酒。</a:t>
            </a: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zh-TW" altLang="en-US" sz="3600" b="1" dirty="0">
              <a:solidFill>
                <a:srgbClr val="0000FF"/>
              </a:solidFill>
            </a:endParaRPr>
          </a:p>
          <a:p>
            <a:endParaRPr lang="en-US" altLang="zh-TW" sz="3600" b="1" dirty="0">
              <a:solidFill>
                <a:srgbClr val="0000FF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13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1-2.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【</a:t>
            </a:r>
            <a:r>
              <a:rPr lang="zh-TW" altLang="en-US" sz="3600" b="1" dirty="0">
                <a:solidFill>
                  <a:srgbClr val="CC00CC"/>
                </a:solidFill>
              </a:rPr>
              <a:t>應用</a:t>
            </a:r>
            <a:r>
              <a:rPr lang="en-US" altLang="zh-TW" sz="3600" b="1" dirty="0">
                <a:solidFill>
                  <a:srgbClr val="CC00CC"/>
                </a:solidFill>
              </a:rPr>
              <a:t>1】</a:t>
            </a:r>
          </a:p>
          <a:p>
            <a:r>
              <a:rPr lang="zh-TW" altLang="en-US" sz="3600" b="1" dirty="0">
                <a:solidFill>
                  <a:srgbClr val="0000FF"/>
                </a:solidFill>
              </a:rPr>
              <a:t>對放縱情慾、放蕩無度的人而言，肉體所享受的萬物即將過去，享福的日子已經不多；對受苦的信徒而言，結局即將來到，受苦的日子已經不多，大功將告成，目標將達到了。</a:t>
            </a:r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16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2-1.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4:17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因為時候到了，審判要從神的家起首。若是先從我們起首，那不信從神福音的人將有何等的結局呢？</a:t>
            </a:r>
            <a:endParaRPr lang="zh-TW" altLang="en-US" sz="3600" b="1" dirty="0">
              <a:solidFill>
                <a:srgbClr val="CC00CC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1.</a:t>
            </a:r>
            <a:r>
              <a:rPr lang="zh-TW" altLang="en-US" sz="3600" b="1" dirty="0">
                <a:solidFill>
                  <a:srgbClr val="CC00CC"/>
                </a:solidFill>
              </a:rPr>
              <a:t>「因為時候到了」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(1)『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時候是到了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寫本書的時候已經到了；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(2)『</a:t>
            </a:r>
            <a:r>
              <a:rPr lang="zh-TW" altLang="en-US" sz="3600" b="1" u="sng" dirty="0">
                <a:solidFill>
                  <a:srgbClr val="FF0000"/>
                </a:solidFill>
              </a:rPr>
              <a:t>時候快要到了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  <a:r>
              <a:rPr lang="zh-TW" altLang="en-US" sz="3600" b="1" u="sng" dirty="0">
                <a:solidFill>
                  <a:srgbClr val="0000FF"/>
                </a:solidFill>
              </a:rPr>
              <a:t>主再來的時候。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2.</a:t>
            </a:r>
            <a:r>
              <a:rPr lang="zh-TW" altLang="en-US" sz="3600" b="1" dirty="0">
                <a:solidFill>
                  <a:srgbClr val="CC00CC"/>
                </a:solidFill>
              </a:rPr>
              <a:t>「起首」</a:t>
            </a:r>
            <a:r>
              <a:rPr lang="en-US" altLang="zh-TW" sz="3600" b="1" dirty="0">
                <a:solidFill>
                  <a:srgbClr val="CC00CC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開頭。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CC00CC"/>
                </a:solidFill>
              </a:rPr>
              <a:t>3.</a:t>
            </a:r>
            <a:r>
              <a:rPr lang="zh-TW" altLang="en-US" sz="3600" b="1" dirty="0">
                <a:solidFill>
                  <a:srgbClr val="CC00CC"/>
                </a:solidFill>
              </a:rPr>
              <a:t>「結局」</a:t>
            </a:r>
            <a:r>
              <a:rPr lang="en-US" altLang="zh-TW" sz="3600" b="1" dirty="0">
                <a:solidFill>
                  <a:srgbClr val="CC00CC"/>
                </a:solidFill>
              </a:rPr>
              <a:t>:</a:t>
            </a:r>
            <a:r>
              <a:rPr lang="zh-TW" altLang="en-US" sz="3600" b="1" u="sng" dirty="0">
                <a:solidFill>
                  <a:srgbClr val="0000FF"/>
                </a:solidFill>
              </a:rPr>
              <a:t>終極，事物的總結。</a:t>
            </a: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8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2-2.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en-US" sz="3600" b="1" u="sng" dirty="0">
                <a:solidFill>
                  <a:srgbClr val="FF0000"/>
                </a:solidFill>
              </a:rPr>
              <a:t>彼前</a:t>
            </a:r>
            <a:r>
              <a:rPr lang="en-US" altLang="zh-TW" sz="3600" b="1" u="sng" dirty="0">
                <a:solidFill>
                  <a:srgbClr val="FF0000"/>
                </a:solidFill>
              </a:rPr>
              <a:t>4:17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因為時候到了，審判要從神的家起首。若是先從我們起首，那不信從神福音的人將有何等的結局呢？</a:t>
            </a:r>
            <a:endParaRPr lang="zh-TW" altLang="en-US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4.『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審判</a:t>
            </a:r>
            <a:r>
              <a:rPr lang="en-US" altLang="zh-TW" sz="3600" b="1" u="sng" dirty="0">
                <a:solidFill>
                  <a:srgbClr val="FF0000"/>
                </a:solidFill>
              </a:rPr>
              <a:t>』</a:t>
            </a:r>
          </a:p>
          <a:p>
            <a:r>
              <a:rPr lang="en-US" altLang="zh-TW" sz="3600" b="1" dirty="0">
                <a:solidFill>
                  <a:srgbClr val="0000FF"/>
                </a:solidFill>
              </a:rPr>
              <a:t>(1)</a:t>
            </a:r>
            <a:r>
              <a:rPr lang="zh-TW" altLang="en-US" sz="3600" b="1" dirty="0">
                <a:solidFill>
                  <a:srgbClr val="0000FF"/>
                </a:solidFill>
              </a:rPr>
              <a:t>神在今世的管教，身為基督徒受苦，相當是為基督的名受苦</a:t>
            </a:r>
            <a:r>
              <a:rPr lang="en-US" altLang="zh-TW" sz="3600" b="1" dirty="0">
                <a:solidFill>
                  <a:srgbClr val="0000FF"/>
                </a:solidFill>
              </a:rPr>
              <a:t>(4:16)</a:t>
            </a:r>
            <a:r>
              <a:rPr lang="zh-TW" altLang="en-US" sz="3600" b="1" dirty="0">
                <a:solidFill>
                  <a:srgbClr val="0000FF"/>
                </a:solidFill>
              </a:rPr>
              <a:t>；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r>
              <a:rPr lang="en-US" altLang="zh-TW" sz="3600" b="1" dirty="0">
                <a:solidFill>
                  <a:srgbClr val="0000FF"/>
                </a:solidFill>
              </a:rPr>
              <a:t>(2)</a:t>
            </a:r>
            <a:r>
              <a:rPr lang="zh-TW" altLang="en-US" sz="3600" b="1" dirty="0">
                <a:solidFill>
                  <a:srgbClr val="0000FF"/>
                </a:solidFill>
              </a:rPr>
              <a:t>主再來時，在基督臺前的審判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林後五</a:t>
            </a:r>
            <a:r>
              <a:rPr lang="en-US" altLang="zh-TW" sz="3600" b="1" dirty="0">
                <a:solidFill>
                  <a:srgbClr val="0000FF"/>
                </a:solidFill>
              </a:rPr>
              <a:t>10)</a:t>
            </a:r>
            <a:r>
              <a:rPr lang="zh-TW" altLang="en-US" sz="3600" b="1" dirty="0">
                <a:solidFill>
                  <a:srgbClr val="0000FF"/>
                </a:solidFill>
              </a:rPr>
              <a:t>，以信徒為對象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林前三</a:t>
            </a:r>
            <a:r>
              <a:rPr lang="en-US" altLang="zh-TW" sz="3600" b="1" dirty="0">
                <a:solidFill>
                  <a:srgbClr val="0000FF"/>
                </a:solidFill>
              </a:rPr>
              <a:t>13-15)</a:t>
            </a:r>
            <a:r>
              <a:rPr lang="zh-TW" altLang="en-US" sz="3600" b="1" dirty="0">
                <a:solidFill>
                  <a:srgbClr val="0000FF"/>
                </a:solidFill>
              </a:rPr>
              <a:t>或基督榮耀寶座前對萬民的審判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太廿五</a:t>
            </a:r>
            <a:r>
              <a:rPr lang="en-US" altLang="zh-TW" sz="3600" b="1" dirty="0">
                <a:solidFill>
                  <a:srgbClr val="0000FF"/>
                </a:solidFill>
              </a:rPr>
              <a:t>31-32)</a:t>
            </a:r>
            <a:r>
              <a:rPr lang="zh-TW" altLang="en-US" sz="3600" b="1" dirty="0">
                <a:solidFill>
                  <a:srgbClr val="0000FF"/>
                </a:solidFill>
              </a:rPr>
              <a:t>。</a:t>
            </a:r>
          </a:p>
          <a:p>
            <a:endParaRPr lang="zh-TW" altLang="en-US" sz="3600" b="1" dirty="0">
              <a:solidFill>
                <a:srgbClr val="CC00CC"/>
              </a:solidFill>
            </a:endParaRPr>
          </a:p>
          <a:p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33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zh-TW" sz="3600" b="1" dirty="0">
                <a:solidFill>
                  <a:srgbClr val="0000FF"/>
                </a:solidFill>
              </a:rPr>
              <a:t>九</a:t>
            </a:r>
            <a:r>
              <a:rPr lang="en-US" altLang="zh-TW" sz="3600" b="1" dirty="0">
                <a:solidFill>
                  <a:srgbClr val="0000FF"/>
                </a:solidFill>
              </a:rPr>
              <a:t>2-3.</a:t>
            </a:r>
            <a:r>
              <a:rPr lang="zh-TW" altLang="zh-TW" sz="3600" b="1" dirty="0">
                <a:solidFill>
                  <a:srgbClr val="0000FF"/>
                </a:solidFill>
              </a:rPr>
              <a:t>絕望的經歷</a:t>
            </a:r>
            <a:r>
              <a:rPr lang="zh-TW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zh-TW" sz="3600" b="1" dirty="0">
                <a:solidFill>
                  <a:srgbClr val="0000FF"/>
                </a:solidFill>
              </a:rPr>
              <a:t>(</a:t>
            </a:r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4:7,17)</a:t>
            </a:r>
          </a:p>
          <a:p>
            <a:r>
              <a:rPr lang="zh-TW" altLang="zh-TW" sz="3600" b="1" dirty="0">
                <a:solidFill>
                  <a:srgbClr val="CC00CC"/>
                </a:solidFill>
              </a:rPr>
              <a:t>要遇見萬物的結局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彼前</a:t>
            </a:r>
            <a:r>
              <a:rPr lang="en-US" altLang="zh-TW" sz="3600" b="1" dirty="0">
                <a:solidFill>
                  <a:srgbClr val="0000FF"/>
                </a:solidFill>
              </a:rPr>
              <a:t>4:17</a:t>
            </a:r>
            <a:r>
              <a:rPr lang="zh-TW" altLang="en-US" sz="3600" b="1" u="sng" dirty="0">
                <a:solidFill>
                  <a:srgbClr val="7030A0"/>
                </a:solidFill>
              </a:rPr>
              <a:t>因為時候到了，審判要從神的家起首。若是先從我們起首，那不信從神福音的人將有何等的結局呢？</a:t>
            </a:r>
            <a:endParaRPr lang="zh-TW" altLang="en-US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5.『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神的家</a:t>
            </a:r>
            <a:r>
              <a:rPr lang="en-US" altLang="zh-TW" sz="3600" b="1" u="sng" dirty="0">
                <a:solidFill>
                  <a:srgbClr val="FF0000"/>
                </a:solidFill>
              </a:rPr>
              <a:t>』:</a:t>
            </a:r>
            <a:r>
              <a:rPr lang="zh-TW" altLang="en-US" sz="3600" b="1" dirty="0">
                <a:solidFill>
                  <a:srgbClr val="CC00CC"/>
                </a:solidFill>
              </a:rPr>
              <a:t>教會</a:t>
            </a:r>
            <a:r>
              <a:rPr lang="en-US" altLang="zh-TW" sz="3600" b="1" dirty="0">
                <a:solidFill>
                  <a:srgbClr val="CC00CC"/>
                </a:solidFill>
              </a:rPr>
              <a:t>(</a:t>
            </a:r>
            <a:r>
              <a:rPr lang="zh-TW" altLang="en-US" sz="3600" b="1" dirty="0">
                <a:solidFill>
                  <a:srgbClr val="CC00CC"/>
                </a:solidFill>
              </a:rPr>
              <a:t>提前三</a:t>
            </a:r>
            <a:r>
              <a:rPr lang="en-US" altLang="zh-TW" sz="3600" b="1" dirty="0">
                <a:solidFill>
                  <a:srgbClr val="CC00CC"/>
                </a:solidFill>
              </a:rPr>
              <a:t>15</a:t>
            </a:r>
            <a:r>
              <a:rPr lang="zh-TW" altLang="en-US" sz="3600" b="1" dirty="0">
                <a:solidFill>
                  <a:srgbClr val="CC00CC"/>
                </a:solidFill>
              </a:rPr>
              <a:t>；來三</a:t>
            </a:r>
            <a:r>
              <a:rPr lang="en-US" altLang="zh-TW" sz="3600" b="1" dirty="0">
                <a:solidFill>
                  <a:srgbClr val="CC00CC"/>
                </a:solidFill>
              </a:rPr>
              <a:t>6)</a:t>
            </a:r>
            <a:r>
              <a:rPr lang="zh-TW" altLang="en-US" sz="3600" b="1" dirty="0">
                <a:solidFill>
                  <a:srgbClr val="CC00CC"/>
                </a:solidFill>
              </a:rPr>
              <a:t>；</a:t>
            </a:r>
            <a:endParaRPr lang="en-US" altLang="zh-TW" sz="3600" b="1" dirty="0">
              <a:solidFill>
                <a:srgbClr val="CC00CC"/>
              </a:solidFill>
            </a:endParaRP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6.『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從</a:t>
            </a:r>
            <a:r>
              <a:rPr lang="en-US" altLang="zh-TW" sz="3600" b="1" u="sng" dirty="0">
                <a:solidFill>
                  <a:srgbClr val="FF0000"/>
                </a:solidFill>
              </a:rPr>
              <a:t>…</a:t>
            </a:r>
            <a:r>
              <a:rPr lang="zh-TW" altLang="en-US" sz="3600" b="1" u="sng" dirty="0">
                <a:solidFill>
                  <a:srgbClr val="FF0000"/>
                </a:solidFill>
              </a:rPr>
              <a:t>起首</a:t>
            </a:r>
            <a:r>
              <a:rPr lang="en-US" altLang="zh-TW" sz="3600" b="1" u="sng" dirty="0">
                <a:solidFill>
                  <a:srgbClr val="FF0000"/>
                </a:solidFill>
              </a:rPr>
              <a:t>』:</a:t>
            </a:r>
            <a:r>
              <a:rPr lang="zh-TW" altLang="en-US" sz="3600" b="1" dirty="0">
                <a:solidFill>
                  <a:srgbClr val="CC00CC"/>
                </a:solidFill>
              </a:rPr>
              <a:t>受審的先後次序。無論在今天或是將來，神的審判都要先從教會開始，然後才臨到世人。</a:t>
            </a:r>
          </a:p>
          <a:p>
            <a:r>
              <a:rPr lang="en-US" altLang="zh-TW" sz="3600" b="1" u="sng" dirty="0">
                <a:solidFill>
                  <a:srgbClr val="FF0000"/>
                </a:solidFill>
              </a:rPr>
              <a:t>7.『</a:t>
            </a:r>
            <a:r>
              <a:rPr lang="zh-TW" altLang="en-US" sz="3600" b="1" u="sng" dirty="0">
                <a:solidFill>
                  <a:srgbClr val="FF0000"/>
                </a:solidFill>
              </a:rPr>
              <a:t>若是</a:t>
            </a:r>
            <a:r>
              <a:rPr lang="en-US" altLang="zh-TW" sz="3600" b="1" u="sng" dirty="0">
                <a:solidFill>
                  <a:srgbClr val="FF0000"/>
                </a:solidFill>
              </a:rPr>
              <a:t>』:</a:t>
            </a:r>
            <a:r>
              <a:rPr lang="en-US" altLang="zh-TW" sz="3600" b="1" dirty="0">
                <a:solidFill>
                  <a:srgbClr val="CC00CC"/>
                </a:solidFill>
              </a:rPr>
              <a:t>『</a:t>
            </a:r>
            <a:r>
              <a:rPr lang="zh-TW" altLang="en-US" sz="3600" b="1" dirty="0">
                <a:solidFill>
                  <a:srgbClr val="CC00CC"/>
                </a:solidFill>
              </a:rPr>
              <a:t>既是</a:t>
            </a:r>
            <a:r>
              <a:rPr lang="en-US" altLang="zh-TW" sz="3600" b="1" dirty="0">
                <a:solidFill>
                  <a:srgbClr val="CC00CC"/>
                </a:solidFill>
              </a:rPr>
              <a:t>』</a:t>
            </a:r>
            <a:r>
              <a:rPr lang="zh-TW" altLang="en-US" sz="3600" b="1" dirty="0">
                <a:solidFill>
                  <a:srgbClr val="CC00CC"/>
                </a:solidFill>
              </a:rPr>
              <a:t>，因為</a:t>
            </a:r>
            <a:r>
              <a:rPr lang="en-US" altLang="zh-TW" sz="3600" b="1" dirty="0">
                <a:solidFill>
                  <a:srgbClr val="CC00CC"/>
                </a:solidFill>
              </a:rPr>
              <a:t>『</a:t>
            </a:r>
            <a:r>
              <a:rPr lang="zh-TW" altLang="en-US" sz="3600" b="1" dirty="0">
                <a:solidFill>
                  <a:srgbClr val="CC00CC"/>
                </a:solidFill>
              </a:rPr>
              <a:t>審判從神的家起首</a:t>
            </a:r>
            <a:r>
              <a:rPr lang="en-US" altLang="zh-TW" sz="3600" b="1" dirty="0">
                <a:solidFill>
                  <a:srgbClr val="CC00CC"/>
                </a:solidFill>
              </a:rPr>
              <a:t>』</a:t>
            </a:r>
            <a:r>
              <a:rPr lang="zh-TW" altLang="en-US" sz="3600" b="1" dirty="0">
                <a:solidFill>
                  <a:srgbClr val="CC00CC"/>
                </a:solidFill>
              </a:rPr>
              <a:t>是確定的事。 </a:t>
            </a:r>
            <a:endParaRPr lang="zh-TW" altLang="zh-TW" sz="3600" b="1" dirty="0">
              <a:solidFill>
                <a:srgbClr val="CC00CC"/>
              </a:solidFill>
            </a:endParaRPr>
          </a:p>
          <a:p>
            <a:endParaRPr lang="en-US" altLang="zh-TW" sz="3600" b="1" u="sng" dirty="0">
              <a:solidFill>
                <a:srgbClr val="0000FF"/>
              </a:solidFill>
            </a:endParaRPr>
          </a:p>
          <a:p>
            <a:endParaRPr lang="zh-TW" altLang="zh-TW" sz="3600" u="sng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514350" indent="-514350">
              <a:buNone/>
            </a:pPr>
            <a:endParaRPr lang="en-US" altLang="zh-TW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/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zh-TW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altLang="zh-TW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DEA3C2D-F1BD-4DA0-81E3-472070DD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2019/1/13</a:t>
            </a:r>
            <a:endParaRPr lang="zh-TW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527D87-B284-4C83-ADF2-7F7ADF25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5AAE-A885-4D74-A3E4-AB0C79502D2B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868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3685</TotalTime>
  <Words>2122</Words>
  <Application>Microsoft Office PowerPoint</Application>
  <PresentationFormat>全屏显示(4:3)</PresentationFormat>
  <Paragraphs>235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主题​​</vt:lpstr>
      <vt:lpstr>信徒的經歷(4)</vt:lpstr>
      <vt:lpstr>前言:</vt:lpstr>
      <vt:lpstr>大綱:</vt:lpstr>
      <vt:lpstr>大綱: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2018年4月8日主日崇拜 </dc:title>
  <dc:creator>ENYU</dc:creator>
  <cp:lastModifiedBy>相瑋 陳</cp:lastModifiedBy>
  <cp:revision>165</cp:revision>
  <dcterms:created xsi:type="dcterms:W3CDTF">2018-04-07T07:45:14Z</dcterms:created>
  <dcterms:modified xsi:type="dcterms:W3CDTF">2019-03-31T00:44:08Z</dcterms:modified>
</cp:coreProperties>
</file>