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0" r:id="rId3"/>
    <p:sldId id="375" r:id="rId4"/>
    <p:sldId id="300" r:id="rId5"/>
    <p:sldId id="365" r:id="rId6"/>
    <p:sldId id="431" r:id="rId7"/>
    <p:sldId id="413" r:id="rId8"/>
    <p:sldId id="426" r:id="rId9"/>
    <p:sldId id="427" r:id="rId10"/>
    <p:sldId id="428" r:id="rId11"/>
    <p:sldId id="421" r:id="rId12"/>
    <p:sldId id="429" r:id="rId13"/>
    <p:sldId id="363" r:id="rId14"/>
    <p:sldId id="43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008000"/>
    <a:srgbClr val="FF33CC"/>
    <a:srgbClr val="FF0000"/>
    <a:srgbClr val="CC3300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2019/9/21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936104"/>
          </a:xfrm>
        </p:spPr>
        <p:txBody>
          <a:bodyPr>
            <a:normAutofit fontScale="90000"/>
          </a:bodyPr>
          <a:lstStyle/>
          <a:p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en-US" altLang="zh-TW" sz="5300" b="1" dirty="0">
                <a:solidFill>
                  <a:srgbClr val="FF0000"/>
                </a:solidFill>
              </a:rPr>
            </a:br>
            <a:br>
              <a:rPr lang="zh-TW" altLang="zh-TW" dirty="0"/>
            </a:br>
            <a:r>
              <a:rPr lang="en-US" altLang="zh-TW" b="1" dirty="0"/>
              <a:t> </a:t>
            </a:r>
            <a:br>
              <a:rPr lang="zh-TW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zh-TW" altLang="zh-TW" dirty="0"/>
            </a:br>
            <a:br>
              <a:rPr lang="zh-TW" altLang="zh-TW" dirty="0"/>
            </a:br>
            <a:r>
              <a:rPr lang="zh-TW" altLang="en-US" sz="4900" b="1" dirty="0">
                <a:solidFill>
                  <a:srgbClr val="CC00CC"/>
                </a:solidFill>
              </a:rPr>
              <a:t>神的救恩應許</a:t>
            </a:r>
            <a:endParaRPr lang="zh-TW" altLang="zh-TW" sz="4900" dirty="0">
              <a:solidFill>
                <a:srgbClr val="CC00CC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  <a:latin typeface="+mn-ea"/>
              </a:rPr>
              <a:t>經文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:</a:t>
            </a:r>
            <a:r>
              <a:rPr lang="zh-TW" altLang="zh-TW" sz="4000" b="1" dirty="0">
                <a:solidFill>
                  <a:srgbClr val="0000FF"/>
                </a:solidFill>
              </a:rPr>
              <a:t>創</a:t>
            </a:r>
            <a:r>
              <a:rPr lang="en-US" altLang="zh-TW" sz="4000" b="1" dirty="0">
                <a:solidFill>
                  <a:srgbClr val="0000FF"/>
                </a:solidFill>
              </a:rPr>
              <a:t>3:1-24</a:t>
            </a:r>
            <a:endParaRPr lang="zh-TW" altLang="zh-TW" sz="4000" b="1" dirty="0">
              <a:solidFill>
                <a:srgbClr val="0000FF"/>
              </a:solidFill>
            </a:endParaRPr>
          </a:p>
          <a:p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2019.9.22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0000FF"/>
                </a:solidFill>
              </a:rPr>
              <a:t>二</a:t>
            </a:r>
            <a:r>
              <a:rPr lang="en-US" altLang="zh-TW" sz="3600" dirty="0">
                <a:solidFill>
                  <a:srgbClr val="0000FF"/>
                </a:solidFill>
              </a:rPr>
              <a:t>4.</a:t>
            </a:r>
            <a:r>
              <a:rPr lang="zh-TW" altLang="zh-TW" sz="3600" dirty="0">
                <a:solidFill>
                  <a:srgbClr val="0000FF"/>
                </a:solidFill>
              </a:rPr>
              <a:t>神的審判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3:9-14)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3:16</a:t>
            </a:r>
            <a:r>
              <a:rPr lang="zh-TW" altLang="en-US" sz="3600" b="1" dirty="0">
                <a:solidFill>
                  <a:srgbClr val="7030A0"/>
                </a:solidFill>
              </a:rPr>
              <a:t>又對女人說，我必多多加增你懷胎的苦楚，你生產兒女必多受苦楚；你必戀慕你丈夫，你丈夫必管轄你。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女人因犯罪所受的刑罰有三：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懷胎的苦楚；</a:t>
            </a:r>
            <a:r>
              <a:rPr lang="en-US" altLang="zh-TW" sz="3600" b="1" u="sng" dirty="0">
                <a:solidFill>
                  <a:srgbClr val="FF0000"/>
                </a:solidFill>
              </a:rPr>
              <a:t>2.</a:t>
            </a:r>
            <a:r>
              <a:rPr lang="zh-TW" altLang="en-US" sz="3600" b="1" u="sng" dirty="0">
                <a:solidFill>
                  <a:srgbClr val="FF0000"/>
                </a:solidFill>
              </a:rPr>
              <a:t>生產的苦楚</a:t>
            </a:r>
            <a:r>
              <a:rPr lang="en-US" altLang="zh-TW" sz="3600" b="1" u="sng" dirty="0">
                <a:solidFill>
                  <a:srgbClr val="FF0000"/>
                </a:solidFill>
              </a:rPr>
              <a:t>3.</a:t>
            </a:r>
            <a:r>
              <a:rPr lang="zh-TW" altLang="en-US" sz="3600" b="1" u="sng" dirty="0">
                <a:solidFill>
                  <a:srgbClr val="FF0000"/>
                </a:solidFill>
              </a:rPr>
              <a:t>丈夫的管轄。</a:t>
            </a:r>
            <a:r>
              <a:rPr lang="zh-TW" altLang="en-US" sz="3600" b="1" dirty="0">
                <a:solidFill>
                  <a:srgbClr val="0000FF"/>
                </a:solidFill>
              </a:rPr>
              <a:t>女人，從此不能免受，懷胎和生產苦楚，且在男女情感上，一直扮演弱者的角色。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c.</a:t>
            </a:r>
            <a:r>
              <a:rPr lang="zh-TW" altLang="zh-TW" sz="3600" b="1" u="sng" dirty="0">
                <a:solidFill>
                  <a:srgbClr val="CC00CC"/>
                </a:solidFill>
              </a:rPr>
              <a:t>對男人</a:t>
            </a:r>
            <a:r>
              <a:rPr lang="en-US" altLang="zh-TW" sz="3600" b="1" u="sng" dirty="0">
                <a:solidFill>
                  <a:srgbClr val="CC00CC"/>
                </a:solidFill>
              </a:rPr>
              <a:t>(</a:t>
            </a:r>
            <a:r>
              <a:rPr lang="zh-TW" altLang="zh-TW" sz="3600" b="1" u="sng" dirty="0">
                <a:solidFill>
                  <a:srgbClr val="CC00CC"/>
                </a:solidFill>
              </a:rPr>
              <a:t>創</a:t>
            </a:r>
            <a:r>
              <a:rPr lang="en-US" altLang="zh-TW" sz="3600" b="1" u="sng" dirty="0">
                <a:solidFill>
                  <a:srgbClr val="CC00CC"/>
                </a:solidFill>
              </a:rPr>
              <a:t>3:17-19)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</a:p>
          <a:p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u="sng" dirty="0" err="1">
                <a:solidFill>
                  <a:srgbClr val="FF0000"/>
                </a:solidFill>
              </a:rPr>
              <a:t>i</a:t>
            </a:r>
            <a:r>
              <a:rPr lang="en-US" altLang="zh-TW" sz="3600" b="1" u="sng" dirty="0">
                <a:solidFill>
                  <a:srgbClr val="FF0000"/>
                </a:solidFill>
              </a:rPr>
              <a:t>.</a:t>
            </a:r>
            <a:r>
              <a:rPr lang="zh-TW" altLang="zh-TW" sz="3600" b="1" u="sng" dirty="0">
                <a:solidFill>
                  <a:srgbClr val="FF0000"/>
                </a:solidFill>
              </a:rPr>
              <a:t>地要受咒詛。</a:t>
            </a:r>
            <a:r>
              <a:rPr lang="zh-TW" altLang="zh-TW" sz="3600" b="1" dirty="0">
                <a:solidFill>
                  <a:srgbClr val="0000FF"/>
                </a:solidFill>
              </a:rPr>
              <a:t>出產要付代價。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u="sng" dirty="0">
                <a:solidFill>
                  <a:srgbClr val="FF0000"/>
                </a:solidFill>
              </a:rPr>
              <a:t>ii.</a:t>
            </a:r>
            <a:r>
              <a:rPr lang="zh-TW" altLang="zh-TW" sz="3600" b="1" u="sng" dirty="0">
                <a:solidFill>
                  <a:srgbClr val="FF0000"/>
                </a:solidFill>
              </a:rPr>
              <a:t>地長荊棘</a:t>
            </a:r>
            <a:r>
              <a:rPr lang="zh-TW" altLang="zh-TW" sz="3600" b="1" dirty="0">
                <a:solidFill>
                  <a:srgbClr val="0000FF"/>
                </a:solidFill>
              </a:rPr>
              <a:t>，叫菜蔬受苦。汗流滿面才得糊口。</a:t>
            </a:r>
            <a:r>
              <a:rPr lang="en-US" altLang="zh-TW" dirty="0"/>
              <a:t> </a:t>
            </a:r>
            <a:endParaRPr lang="zh-TW" altLang="zh-TW" dirty="0"/>
          </a:p>
          <a:p>
            <a:endParaRPr lang="zh-TW" altLang="zh-TW" sz="3200" dirty="0">
              <a:solidFill>
                <a:srgbClr val="CC00CC"/>
              </a:solidFill>
            </a:endParaRP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249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0000FF"/>
                </a:solidFill>
              </a:rPr>
              <a:t>三</a:t>
            </a:r>
            <a:r>
              <a:rPr lang="en-US" altLang="zh-TW" sz="3600" dirty="0">
                <a:solidFill>
                  <a:srgbClr val="0000FF"/>
                </a:solidFill>
              </a:rPr>
              <a:t>1.</a:t>
            </a:r>
            <a:r>
              <a:rPr lang="zh-TW" altLang="zh-TW" sz="3600" dirty="0">
                <a:solidFill>
                  <a:srgbClr val="0000FF"/>
                </a:solidFill>
              </a:rPr>
              <a:t>神審判後的救贖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3:15-24)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應許後裔中有救主出來打敗仇敵。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3:15</a:t>
            </a:r>
            <a:r>
              <a:rPr lang="zh-TW" altLang="en-US" sz="3600" b="1" u="sng" dirty="0">
                <a:solidFill>
                  <a:srgbClr val="7030A0"/>
                </a:solidFill>
              </a:rPr>
              <a:t>我又要叫你和女人彼此為仇，你的後裔和女人的後裔，也彼此為仇；女人的後裔要傷你的頭，你要傷他的腳跟。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A.</a:t>
            </a:r>
            <a:r>
              <a:rPr lang="zh-TW" altLang="en-US" sz="3600" b="1" u="sng" dirty="0">
                <a:solidFill>
                  <a:srgbClr val="FF0000"/>
                </a:solidFill>
              </a:rPr>
              <a:t>女人的後裔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豫表基督耶穌為童女所生。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B.</a:t>
            </a:r>
            <a:r>
              <a:rPr lang="zh-TW" altLang="en-US" sz="3600" b="1" u="sng" dirty="0">
                <a:solidFill>
                  <a:srgbClr val="FF0000"/>
                </a:solidFill>
              </a:rPr>
              <a:t>要傷你的頭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指主在地上已給予魔鬼致命傷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來</a:t>
            </a:r>
            <a:r>
              <a:rPr lang="en-US" altLang="zh-TW" sz="3600" b="1" u="sng" dirty="0">
                <a:solidFill>
                  <a:srgbClr val="0000FF"/>
                </a:solidFill>
              </a:rPr>
              <a:t>2:14</a:t>
            </a:r>
            <a:r>
              <a:rPr lang="zh-TW" altLang="en-US" sz="3600" b="1" u="sng" dirty="0">
                <a:solidFill>
                  <a:srgbClr val="0000FF"/>
                </a:solidFill>
              </a:rPr>
              <a:t>；約壹</a:t>
            </a:r>
            <a:r>
              <a:rPr lang="en-US" altLang="zh-TW" sz="3600" b="1" u="sng" dirty="0">
                <a:solidFill>
                  <a:srgbClr val="0000FF"/>
                </a:solidFill>
              </a:rPr>
              <a:t>3:8)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zh-TW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夫</a:t>
            </a:r>
            <a:r>
              <a:rPr lang="zh-TW" altLang="en-US" sz="3600" b="1" u="sng" dirty="0">
                <a:solidFill>
                  <a:srgbClr val="0000FF"/>
                </a:solidFill>
              </a:rPr>
              <a:t>妻要</a:t>
            </a:r>
            <a:r>
              <a:rPr lang="zh-TW" altLang="zh-TW" sz="3600" b="1" u="sng" dirty="0">
                <a:solidFill>
                  <a:srgbClr val="0000FF"/>
                </a:solidFill>
              </a:rPr>
              <a:t>相愛，彼此體貼而不</a:t>
            </a:r>
            <a:r>
              <a:rPr lang="zh-TW" altLang="en-US" sz="3600" b="1" u="sng" dirty="0">
                <a:solidFill>
                  <a:srgbClr val="0000FF"/>
                </a:solidFill>
              </a:rPr>
              <a:t>彼此抱</a:t>
            </a:r>
            <a:r>
              <a:rPr lang="zh-TW" altLang="zh-TW" sz="3600" b="1" u="sng" dirty="0">
                <a:solidFill>
                  <a:srgbClr val="0000FF"/>
                </a:solidFill>
              </a:rPr>
              <a:t>怨。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亞當給太太起名叫眾生之母</a:t>
            </a:r>
            <a:r>
              <a:rPr lang="en-US" altLang="zh-TW" sz="3600" b="1" u="sng" dirty="0">
                <a:solidFill>
                  <a:srgbClr val="0000FF"/>
                </a:solidFill>
              </a:rPr>
              <a:t>:</a:t>
            </a:r>
            <a:r>
              <a:rPr lang="zh-TW" altLang="zh-TW" sz="3600" b="1" u="sng" dirty="0">
                <a:solidFill>
                  <a:srgbClr val="0000FF"/>
                </a:solidFill>
              </a:rPr>
              <a:t>夏娃</a:t>
            </a: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04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zh-TW" sz="3600" dirty="0">
                <a:solidFill>
                  <a:srgbClr val="0000FF"/>
                </a:solidFill>
              </a:rPr>
              <a:t>三</a:t>
            </a:r>
            <a:r>
              <a:rPr lang="en-US" altLang="zh-TW" sz="3600" dirty="0">
                <a:solidFill>
                  <a:srgbClr val="0000FF"/>
                </a:solidFill>
              </a:rPr>
              <a:t>2.</a:t>
            </a:r>
            <a:r>
              <a:rPr lang="zh-TW" altLang="zh-TW" sz="3600" dirty="0">
                <a:solidFill>
                  <a:srgbClr val="0000FF"/>
                </a:solidFill>
              </a:rPr>
              <a:t>神審判後的救贖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3:15-24)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神作皮衣給他們穿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zh-TW" sz="3600" b="1" u="sng" dirty="0">
                <a:solidFill>
                  <a:srgbClr val="CC00CC"/>
                </a:solidFill>
              </a:rPr>
              <a:t>用血救贖，用生命代死流血來救贖。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3:21</a:t>
            </a:r>
            <a:r>
              <a:rPr lang="zh-TW" altLang="en-US" sz="3600" b="1" u="sng" dirty="0">
                <a:solidFill>
                  <a:srgbClr val="7030A0"/>
                </a:solidFill>
              </a:rPr>
              <a:t>耶和華神為亞當和他妻子用皮子作衣服，給他們穿。</a:t>
            </a:r>
            <a:endParaRPr lang="en-US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A.</a:t>
            </a:r>
            <a:r>
              <a:rPr lang="zh-TW" altLang="en-US" sz="3600" b="1" u="sng" dirty="0">
                <a:solidFill>
                  <a:srgbClr val="FF0000"/>
                </a:solidFill>
              </a:rPr>
              <a:t>皮子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豫表基督是神的羔羊，除去世人罪孽的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約</a:t>
            </a:r>
            <a:r>
              <a:rPr lang="en-US" altLang="zh-TW" sz="3600" b="1" u="sng" dirty="0">
                <a:solidFill>
                  <a:srgbClr val="FF0000"/>
                </a:solidFill>
              </a:rPr>
              <a:t>1:29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r>
              <a:rPr lang="en-US" altLang="zh-TW" sz="3600" b="1" dirty="0">
                <a:solidFill>
                  <a:srgbClr val="0000FF"/>
                </a:solidFill>
              </a:rPr>
              <a:t>B.</a:t>
            </a:r>
            <a:r>
              <a:rPr lang="zh-TW" altLang="en-US" sz="3600" b="1" dirty="0">
                <a:solidFill>
                  <a:srgbClr val="0000FF"/>
                </a:solidFill>
              </a:rPr>
              <a:t>人若信入祂，就得以穿上公義的衣裳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</a:rPr>
              <a:t>路</a:t>
            </a:r>
            <a:r>
              <a:rPr lang="en-US" altLang="zh-TW" sz="3600" b="1" dirty="0">
                <a:solidFill>
                  <a:srgbClr val="FF0000"/>
                </a:solidFill>
              </a:rPr>
              <a:t>15:22</a:t>
            </a:r>
            <a:r>
              <a:rPr lang="zh-TW" altLang="en-US" sz="3600" b="1" u="sng" dirty="0">
                <a:solidFill>
                  <a:srgbClr val="7030A0"/>
                </a:solidFill>
              </a:rPr>
              <a:t>父親卻吩咐僕人說：“把那上好的袍子快拿出來給他穿；把戒指戴在他指頭上；把鞋穿在他腳上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亞當夏娃被逐出伊甸園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zh-TW" sz="3600" b="1" u="sng" dirty="0">
                <a:solidFill>
                  <a:srgbClr val="CC00CC"/>
                </a:solidFill>
              </a:rPr>
              <a:t>不使他們繼續犯罪，永遠活在罪中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創</a:t>
            </a:r>
            <a:r>
              <a:rPr lang="en-US" altLang="zh-TW" sz="3600" b="1" dirty="0">
                <a:solidFill>
                  <a:srgbClr val="0000FF"/>
                </a:solidFill>
              </a:rPr>
              <a:t>3:22-24)</a:t>
            </a:r>
            <a:r>
              <a:rPr lang="zh-TW" altLang="zh-TW" sz="3600" b="1" dirty="0">
                <a:solidFill>
                  <a:srgbClr val="0000FF"/>
                </a:solidFill>
              </a:rPr>
              <a:t>。要得永生是不能犯罪的永生，而不是一直在犯罪中的永生。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約壹</a:t>
            </a:r>
            <a:r>
              <a:rPr lang="en-US" altLang="zh-TW" sz="3600" b="1" u="sng" dirty="0">
                <a:solidFill>
                  <a:srgbClr val="FF0000"/>
                </a:solidFill>
              </a:rPr>
              <a:t>5:18</a:t>
            </a:r>
            <a:r>
              <a:rPr lang="zh-TW" altLang="en-US" sz="3600" b="1" dirty="0">
                <a:solidFill>
                  <a:srgbClr val="CC00CC"/>
                </a:solidFill>
              </a:rPr>
              <a:t>凡從神生的必不犯罪</a:t>
            </a:r>
            <a:r>
              <a:rPr lang="en-US" altLang="zh-TW" sz="3600" b="1" dirty="0">
                <a:solidFill>
                  <a:srgbClr val="CC00CC"/>
                </a:solidFill>
              </a:rPr>
              <a:t>….)</a:t>
            </a:r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972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1:</a:t>
            </a:r>
            <a:r>
              <a:rPr lang="zh-TW" altLang="en-US" sz="3600" b="1" u="sng" dirty="0">
                <a:solidFill>
                  <a:srgbClr val="0000FF"/>
                </a:solidFill>
              </a:rPr>
              <a:t>神的救恩應許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一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人的失敗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en-US" sz="3600" b="1" u="sng" dirty="0">
                <a:solidFill>
                  <a:srgbClr val="CC00CC"/>
                </a:solidFill>
              </a:rPr>
              <a:t>不遵行神的話語和旨意</a:t>
            </a:r>
            <a:r>
              <a:rPr lang="en-US" altLang="zh-TW" sz="3600" b="1" u="sng" dirty="0">
                <a:solidFill>
                  <a:srgbClr val="CC00CC"/>
                </a:solidFill>
              </a:rPr>
              <a:t>!</a:t>
            </a:r>
            <a:endParaRPr lang="zh-TW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智慧的失敗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節</a:t>
            </a:r>
            <a:r>
              <a:rPr lang="zh-TW" altLang="zh-TW" sz="3600" b="1" u="sng" dirty="0">
                <a:solidFill>
                  <a:srgbClr val="0000FF"/>
                </a:solidFill>
              </a:rPr>
              <a:t>制的失敗</a:t>
            </a:r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責任感的失敗。</a:t>
            </a:r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無能力自救的失敗，只有逃避，躲藏害怕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二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神的審判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en-US" sz="3600" b="1" u="sng" dirty="0">
                <a:solidFill>
                  <a:srgbClr val="CC00CC"/>
                </a:solidFill>
              </a:rPr>
              <a:t>犯罪違背神旨意的悲劇</a:t>
            </a:r>
            <a:r>
              <a:rPr lang="en-US" altLang="zh-TW" sz="3600" b="1" u="sng" dirty="0">
                <a:solidFill>
                  <a:srgbClr val="CC00CC"/>
                </a:solidFill>
              </a:rPr>
              <a:t>!</a:t>
            </a:r>
            <a:endParaRPr lang="zh-TW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神使人知道自己的實際</a:t>
            </a:r>
            <a:r>
              <a:rPr lang="zh-TW" altLang="en-US" sz="3600" b="1" u="sng" dirty="0">
                <a:solidFill>
                  <a:srgbClr val="0000FF"/>
                </a:solidFill>
              </a:rPr>
              <a:t>的光景。</a:t>
            </a:r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神公義的審判，</a:t>
            </a:r>
            <a:r>
              <a:rPr lang="zh-TW" altLang="en-US" sz="3600" b="1" u="sng" dirty="0">
                <a:solidFill>
                  <a:srgbClr val="0000FF"/>
                </a:solidFill>
              </a:rPr>
              <a:t>要</a:t>
            </a:r>
            <a:r>
              <a:rPr lang="zh-TW" altLang="zh-TW" sz="3600" b="1" u="sng" dirty="0">
                <a:solidFill>
                  <a:srgbClr val="0000FF"/>
                </a:solidFill>
              </a:rPr>
              <a:t>人負責任。</a:t>
            </a:r>
            <a:r>
              <a:rPr lang="en-US" altLang="zh-TW" sz="3600" b="1" u="sng" dirty="0">
                <a:solidFill>
                  <a:srgbClr val="0000FF"/>
                </a:solidFill>
              </a:rPr>
              <a:t> 3.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神的</a:t>
            </a:r>
            <a:r>
              <a:rPr lang="zh-TW" altLang="en-US" sz="3600" b="1" u="sng" dirty="0">
                <a:solidFill>
                  <a:srgbClr val="0000FF"/>
                </a:solidFill>
              </a:rPr>
              <a:t>審</a:t>
            </a:r>
            <a:r>
              <a:rPr lang="zh-TW" altLang="zh-TW" sz="3600" b="1" u="sng" dirty="0">
                <a:solidFill>
                  <a:srgbClr val="0000FF"/>
                </a:solidFill>
              </a:rPr>
              <a:t>判，在</a:t>
            </a:r>
            <a:r>
              <a:rPr lang="zh-TW" altLang="en-US" sz="3600" b="1" u="sng" dirty="0">
                <a:solidFill>
                  <a:srgbClr val="0000FF"/>
                </a:solidFill>
              </a:rPr>
              <a:t>乎亞當夏娃</a:t>
            </a:r>
            <a:r>
              <a:rPr lang="zh-TW" altLang="zh-TW" sz="3600" b="1" u="sng" dirty="0">
                <a:solidFill>
                  <a:srgbClr val="0000FF"/>
                </a:solidFill>
              </a:rPr>
              <a:t>行為的責任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2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2:</a:t>
            </a:r>
            <a:r>
              <a:rPr lang="zh-TW" altLang="en-US" sz="3600" b="1" u="sng" dirty="0">
                <a:solidFill>
                  <a:srgbClr val="0000FF"/>
                </a:solidFill>
              </a:rPr>
              <a:t>神的救恩應許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三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神審判後的救贖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神賜下基督耶穌拯救我們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0000FF"/>
                </a:solidFill>
              </a:rPr>
              <a:t>創</a:t>
            </a:r>
            <a:r>
              <a:rPr lang="en-US" altLang="zh-TW" sz="3600" b="1" u="sng" dirty="0">
                <a:solidFill>
                  <a:srgbClr val="0000FF"/>
                </a:solidFill>
              </a:rPr>
              <a:t>3:15)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應許救主打敗仇敵。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zh-TW" sz="3600" b="1" u="sng" dirty="0">
                <a:solidFill>
                  <a:srgbClr val="0000FF"/>
                </a:solidFill>
              </a:rPr>
              <a:t>夫</a:t>
            </a:r>
            <a:r>
              <a:rPr lang="zh-TW" altLang="en-US" sz="3600" b="1" u="sng" dirty="0">
                <a:solidFill>
                  <a:srgbClr val="0000FF"/>
                </a:solidFill>
              </a:rPr>
              <a:t>妻要</a:t>
            </a:r>
            <a:r>
              <a:rPr lang="zh-TW" altLang="zh-TW" sz="3600" b="1" u="sng" dirty="0">
                <a:solidFill>
                  <a:srgbClr val="0000FF"/>
                </a:solidFill>
              </a:rPr>
              <a:t>彼此相愛體貼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神作皮衣給他們穿</a:t>
            </a:r>
            <a:r>
              <a:rPr lang="zh-TW" altLang="en-US" sz="3600" b="1" u="sng" dirty="0">
                <a:solidFill>
                  <a:srgbClr val="0000FF"/>
                </a:solidFill>
              </a:rPr>
              <a:t>，</a:t>
            </a:r>
            <a:r>
              <a:rPr lang="zh-TW" altLang="zh-TW" sz="3600" b="1" u="sng" dirty="0">
                <a:solidFill>
                  <a:srgbClr val="0000FF"/>
                </a:solidFill>
              </a:rPr>
              <a:t>用血救贖，生命代死流血來救贖。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en-US" sz="3600" b="1" u="sng" dirty="0">
                <a:solidFill>
                  <a:srgbClr val="0000FF"/>
                </a:solidFill>
              </a:rPr>
              <a:t>逐出伊甸園，</a:t>
            </a:r>
            <a:r>
              <a:rPr lang="zh-TW" altLang="zh-TW" sz="3600" b="1" u="sng" dirty="0">
                <a:solidFill>
                  <a:srgbClr val="0000FF"/>
                </a:solidFill>
              </a:rPr>
              <a:t>不使他們繼續犯罪</a:t>
            </a:r>
            <a:r>
              <a:rPr lang="zh-TW" altLang="en-US" sz="3600" b="1" u="sng" dirty="0">
                <a:solidFill>
                  <a:srgbClr val="0000FF"/>
                </a:solidFill>
              </a:rPr>
              <a:t>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200" dirty="0"/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1: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亞當犯罪之後，失去了正直品格所含的一切道德行為，以致對神不敬畏，對人不義，自私自利，自甘墮落。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1.</a:t>
            </a:r>
            <a:r>
              <a:rPr lang="zh-TW" altLang="en-US" sz="3600" b="1" u="sng" dirty="0">
                <a:solidFill>
                  <a:srgbClr val="CC00CC"/>
                </a:solidFill>
              </a:rPr>
              <a:t>正直的品性變為歪曲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4:8</a:t>
            </a:r>
            <a:r>
              <a:rPr lang="zh-TW" altLang="en-US" sz="3600" b="1" dirty="0">
                <a:solidFill>
                  <a:srgbClr val="0000FF"/>
                </a:solidFill>
              </a:rPr>
              <a:t>該隱與他兄弟亞伯說話，二人正在田間，該隱起來打他兄弟亞伯，把他殺了。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2.</a:t>
            </a:r>
            <a:r>
              <a:rPr lang="zh-TW" altLang="en-US" sz="3600" b="1" u="sng" dirty="0">
                <a:solidFill>
                  <a:srgbClr val="CC00CC"/>
                </a:solidFill>
              </a:rPr>
              <a:t>純潔變為汙穢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19:31</a:t>
            </a:r>
            <a:r>
              <a:rPr lang="zh-TW" altLang="en-US" sz="3600" b="1" dirty="0">
                <a:solidFill>
                  <a:srgbClr val="0000FF"/>
                </a:solidFill>
              </a:rPr>
              <a:t>大女兒對小女兒說：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我們的父親老了，地上又無人按著世上的常規進到我們這裏。，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19:38</a:t>
            </a:r>
            <a:r>
              <a:rPr lang="zh-TW" altLang="en-US" sz="3600" b="1" dirty="0">
                <a:solidFill>
                  <a:srgbClr val="0000FF"/>
                </a:solidFill>
              </a:rPr>
              <a:t>小女兒也生了兒子，給他起名叫便亞米，就是現今亞捫人的始祖。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</a:p>
          <a:p>
            <a:endParaRPr lang="en-US" altLang="zh-TW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8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2: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250"/>
            <a:ext cx="9144000" cy="6182750"/>
          </a:xfrm>
        </p:spPr>
        <p:txBody>
          <a:bodyPr>
            <a:normAutofit/>
          </a:bodyPr>
          <a:lstStyle/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en-US" sz="3600" b="1" u="sng" dirty="0">
                <a:solidFill>
                  <a:srgbClr val="CC00CC"/>
                </a:solidFill>
              </a:rPr>
              <a:t>知識變為無知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11:4</a:t>
            </a:r>
            <a:r>
              <a:rPr lang="zh-TW" altLang="en-US" sz="3600" b="1" dirty="0">
                <a:solidFill>
                  <a:srgbClr val="0000FF"/>
                </a:solidFill>
              </a:rPr>
              <a:t>他們說，來罷，我們要建造一座城，和一座塔，塔頂通天，為要傳揚我們的名，免得我們分散在全地上。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</a:p>
          <a:p>
            <a:r>
              <a:rPr lang="zh-TW" altLang="en-US" sz="3600" b="1" dirty="0">
                <a:solidFill>
                  <a:srgbClr val="0000FF"/>
                </a:solidFill>
              </a:rPr>
              <a:t>「</a:t>
            </a:r>
            <a:r>
              <a:rPr lang="zh-TW" altLang="en-US" sz="3600" b="1" u="sng" dirty="0">
                <a:solidFill>
                  <a:srgbClr val="FF0000"/>
                </a:solidFill>
              </a:rPr>
              <a:t>免得我們分散在全地上</a:t>
            </a:r>
            <a:r>
              <a:rPr lang="zh-TW" altLang="en-US" sz="3600" b="1" dirty="0">
                <a:solidFill>
                  <a:srgbClr val="0000FF"/>
                </a:solidFill>
              </a:rPr>
              <a:t>」：神的旨意是要人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遍滿地面</a:t>
            </a:r>
            <a:r>
              <a:rPr lang="en-US" altLang="zh-TW" sz="3600" b="1" dirty="0">
                <a:solidFill>
                  <a:srgbClr val="0000FF"/>
                </a:solidFill>
              </a:rPr>
              <a:t>』(</a:t>
            </a:r>
            <a:r>
              <a:rPr lang="zh-TW" altLang="en-US" sz="3600" b="1" u="sng" dirty="0">
                <a:solidFill>
                  <a:srgbClr val="FF0000"/>
                </a:solidFill>
              </a:rPr>
              <a:t>創一</a:t>
            </a:r>
            <a:r>
              <a:rPr lang="en-US" altLang="zh-TW" sz="3600" b="1" u="sng" dirty="0">
                <a:solidFill>
                  <a:srgbClr val="FF0000"/>
                </a:solidFill>
              </a:rPr>
              <a:t>28</a:t>
            </a:r>
            <a:r>
              <a:rPr lang="zh-TW" altLang="en-US" sz="3600" b="1" u="sng" dirty="0">
                <a:solidFill>
                  <a:srgbClr val="FF0000"/>
                </a:solidFill>
              </a:rPr>
              <a:t>；九</a:t>
            </a:r>
            <a:r>
              <a:rPr lang="en-US" altLang="zh-TW" sz="3600" b="1" u="sng" dirty="0">
                <a:solidFill>
                  <a:srgbClr val="FF0000"/>
                </a:solidFill>
              </a:rPr>
              <a:t>1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，但人卻執意不要分散，這是在抗拒神的命令。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人類墮落了就</a:t>
            </a:r>
            <a:r>
              <a:rPr lang="zh-TW" altLang="zh-TW" sz="3600" b="1" u="sng" dirty="0">
                <a:solidFill>
                  <a:srgbClr val="CC00CC"/>
                </a:solidFill>
              </a:rPr>
              <a:t>有罪</a:t>
            </a:r>
            <a:r>
              <a:rPr lang="zh-TW" altLang="en-US" sz="3600" b="1" u="sng" dirty="0">
                <a:solidFill>
                  <a:srgbClr val="CC00CC"/>
                </a:solidFill>
              </a:rPr>
              <a:t>玷汙</a:t>
            </a:r>
            <a:r>
              <a:rPr lang="zh-TW" altLang="zh-TW" sz="3600" b="1" u="sng" dirty="0">
                <a:solidFill>
                  <a:srgbClr val="CC00CC"/>
                </a:solidFill>
              </a:rPr>
              <a:t>，</a:t>
            </a:r>
            <a:r>
              <a:rPr lang="zh-TW" altLang="en-US" sz="3600" b="1" u="sng" dirty="0">
                <a:solidFill>
                  <a:srgbClr val="CC00CC"/>
                </a:solidFill>
              </a:rPr>
              <a:t>會</a:t>
            </a:r>
            <a:r>
              <a:rPr lang="zh-TW" altLang="zh-TW" sz="3600" b="1" u="sng" dirty="0">
                <a:solidFill>
                  <a:srgbClr val="CC00CC"/>
                </a:solidFill>
              </a:rPr>
              <a:t>失敗，有</a:t>
            </a:r>
            <a:r>
              <a:rPr lang="zh-TW" altLang="en-US" sz="3600" b="1" u="sng" dirty="0">
                <a:solidFill>
                  <a:srgbClr val="CC00CC"/>
                </a:solidFill>
              </a:rPr>
              <a:t>沉淪自我中心，慾望不斷</a:t>
            </a:r>
            <a:r>
              <a:rPr lang="zh-TW" altLang="zh-TW" sz="3600" b="1" u="sng" dirty="0">
                <a:solidFill>
                  <a:srgbClr val="CC00CC"/>
                </a:solidFill>
              </a:rPr>
              <a:t>缺乏</a:t>
            </a:r>
            <a:r>
              <a:rPr lang="zh-TW" altLang="en-US" sz="3600" b="1" u="sng" dirty="0">
                <a:solidFill>
                  <a:srgbClr val="CC00CC"/>
                </a:solidFill>
              </a:rPr>
              <a:t>節制，</a:t>
            </a:r>
            <a:r>
              <a:rPr lang="zh-TW" altLang="zh-TW" sz="3600" b="1" u="sng" dirty="0">
                <a:solidFill>
                  <a:srgbClr val="CC00CC"/>
                </a:solidFill>
              </a:rPr>
              <a:t>需要</a:t>
            </a:r>
            <a:r>
              <a:rPr lang="zh-TW" altLang="en-US" sz="3600" b="1" u="sng" dirty="0">
                <a:solidFill>
                  <a:srgbClr val="CC00CC"/>
                </a:solidFill>
              </a:rPr>
              <a:t>認識、得著神的</a:t>
            </a:r>
            <a:r>
              <a:rPr lang="zh-TW" altLang="zh-TW" sz="3600" b="1" u="sng" dirty="0">
                <a:solidFill>
                  <a:srgbClr val="CC00CC"/>
                </a:solidFill>
              </a:rPr>
              <a:t>救恩</a:t>
            </a:r>
            <a:r>
              <a:rPr lang="zh-TW" altLang="en-US" sz="3600" b="1" u="sng" dirty="0">
                <a:solidFill>
                  <a:srgbClr val="CC00CC"/>
                </a:solidFill>
              </a:rPr>
              <a:t>應許</a:t>
            </a:r>
            <a:r>
              <a:rPr lang="zh-TW" altLang="zh-TW" sz="3600" b="1" u="sng" dirty="0">
                <a:solidFill>
                  <a:srgbClr val="CC00CC"/>
                </a:solidFill>
              </a:rPr>
              <a:t>。</a:t>
            </a:r>
            <a:endParaRPr lang="zh-TW" altLang="zh-TW" sz="3600" b="1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75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600" b="1" u="sng" dirty="0">
                <a:solidFill>
                  <a:srgbClr val="0000FF"/>
                </a:solidFill>
              </a:rPr>
              <a:t>一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人的失敗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創</a:t>
            </a:r>
            <a:r>
              <a:rPr lang="en-US" altLang="zh-TW" sz="3600" b="1" u="sng" dirty="0">
                <a:solidFill>
                  <a:srgbClr val="0000FF"/>
                </a:solidFill>
              </a:rPr>
              <a:t>3:1-8)</a:t>
            </a:r>
            <a:endParaRPr lang="zh-TW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二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神的審判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創</a:t>
            </a:r>
            <a:r>
              <a:rPr lang="en-US" altLang="zh-TW" sz="3600" b="1" u="sng" dirty="0">
                <a:solidFill>
                  <a:srgbClr val="0000FF"/>
                </a:solidFill>
              </a:rPr>
              <a:t>3:9-14)</a:t>
            </a:r>
            <a:endParaRPr lang="zh-TW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三</a:t>
            </a:r>
            <a:r>
              <a:rPr lang="en-US" altLang="zh-TW" sz="3600" b="1" u="sng" dirty="0">
                <a:solidFill>
                  <a:srgbClr val="0000FF"/>
                </a:solidFill>
              </a:rPr>
              <a:t>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神審判後的救贖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創</a:t>
            </a:r>
            <a:r>
              <a:rPr lang="en-US" altLang="zh-TW" sz="3600" b="1" u="sng" dirty="0">
                <a:solidFill>
                  <a:srgbClr val="0000FF"/>
                </a:solidFill>
              </a:rPr>
              <a:t>3:15-24)</a:t>
            </a:r>
            <a:endParaRPr lang="zh-TW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1.</a:t>
            </a:r>
            <a:r>
              <a:rPr lang="zh-TW" altLang="zh-TW" sz="3600" b="1" dirty="0">
                <a:solidFill>
                  <a:srgbClr val="0000FF"/>
                </a:solidFill>
              </a:rPr>
              <a:t>人的失敗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3:1-8)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這失敗是包括：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智慧的失敗。不夠智慧去分別是非。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</a:t>
            </a:r>
            <a:r>
              <a:rPr lang="zh-TW" altLang="en-US" sz="3600" b="1" dirty="0">
                <a:solidFill>
                  <a:srgbClr val="7030A0"/>
                </a:solidFill>
              </a:rPr>
              <a:t>耶和華神所造的，惟有蛇比田野一切的活物更狡猾。蛇對女人說，神豈是真說，不許你們吃園中所有樹上的果子麼？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2.</a:t>
            </a:r>
            <a:r>
              <a:rPr lang="zh-TW" altLang="en-US" sz="3600" b="1" u="sng" dirty="0">
                <a:solidFill>
                  <a:srgbClr val="0000FF"/>
                </a:solidFill>
              </a:rPr>
              <a:t>節</a:t>
            </a:r>
            <a:r>
              <a:rPr lang="zh-TW" altLang="zh-TW" sz="3600" b="1" u="sng" dirty="0">
                <a:solidFill>
                  <a:srgbClr val="0000FF"/>
                </a:solidFill>
              </a:rPr>
              <a:t>制的失敗。不能控制自己的慾望，受美麗悅目動聽的言語所影響。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3:2</a:t>
            </a:r>
            <a:r>
              <a:rPr lang="zh-TW" altLang="en-US" sz="3600" b="1" u="sng" dirty="0">
                <a:solidFill>
                  <a:srgbClr val="7030A0"/>
                </a:solidFill>
              </a:rPr>
              <a:t>女人對蛇說，園中樹上的果子我們可以吃；</a:t>
            </a:r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3:4-5</a:t>
            </a:r>
            <a:endParaRPr lang="zh-TW" altLang="zh-TW" sz="3600" b="1" u="sng" dirty="0">
              <a:solidFill>
                <a:srgbClr val="7030A0"/>
              </a:solidFill>
            </a:endParaRPr>
          </a:p>
          <a:p>
            <a:endParaRPr lang="zh-TW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37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一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人的失敗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3:1-8)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這失敗是包括：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責任感的失敗。犯罪後彼此推卸責任。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3:12</a:t>
            </a:r>
            <a:r>
              <a:rPr lang="zh-TW" altLang="en-US" sz="3600" b="1" u="sng" dirty="0">
                <a:solidFill>
                  <a:srgbClr val="7030A0"/>
                </a:solidFill>
              </a:rPr>
              <a:t>那人說，你所賜給我，與我同居的女人，她把那樹上的果子給我，我就吃了。</a:t>
            </a:r>
            <a:endParaRPr lang="zh-TW" altLang="zh-TW" sz="3600" b="1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4.</a:t>
            </a:r>
            <a:r>
              <a:rPr lang="zh-TW" altLang="zh-TW" sz="3600" b="1" u="sng" dirty="0">
                <a:solidFill>
                  <a:srgbClr val="0000FF"/>
                </a:solidFill>
              </a:rPr>
              <a:t>無能力自救的失敗，只有逃避，躲藏害怕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3:8</a:t>
            </a:r>
            <a:r>
              <a:rPr lang="zh-TW" altLang="en-US" sz="3600" b="1" u="sng" dirty="0">
                <a:solidFill>
                  <a:srgbClr val="7030A0"/>
                </a:solidFill>
              </a:rPr>
              <a:t>天起了涼風，耶和華神在園中行走，那人和他妻子聽見神的聲音，就藏在園裏的樹木中，躲避耶和華神的面。</a:t>
            </a:r>
            <a:endParaRPr lang="zh-TW" altLang="zh-TW" sz="3600" b="1" dirty="0">
              <a:solidFill>
                <a:srgbClr val="7030A0"/>
              </a:solidFill>
            </a:endParaRPr>
          </a:p>
          <a:p>
            <a:endParaRPr lang="zh-TW" altLang="en-US" sz="3600" b="1" dirty="0">
              <a:solidFill>
                <a:srgbClr val="7030A0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14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0000FF"/>
                </a:solidFill>
              </a:rPr>
              <a:t>二</a:t>
            </a:r>
            <a:r>
              <a:rPr lang="en-US" altLang="zh-TW" sz="3600" dirty="0">
                <a:solidFill>
                  <a:srgbClr val="0000FF"/>
                </a:solidFill>
              </a:rPr>
              <a:t>1.</a:t>
            </a:r>
            <a:r>
              <a:rPr lang="zh-TW" altLang="zh-TW" sz="3600" dirty="0">
                <a:solidFill>
                  <a:srgbClr val="0000FF"/>
                </a:solidFill>
              </a:rPr>
              <a:t>神的審判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3:9-14)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神呼叫人，使人知道自己的實際</a:t>
            </a:r>
            <a:r>
              <a:rPr lang="zh-TW" altLang="en-US" sz="3600" b="1" u="sng" dirty="0">
                <a:solidFill>
                  <a:srgbClr val="0000FF"/>
                </a:solidFill>
              </a:rPr>
              <a:t>的光景</a:t>
            </a:r>
            <a:r>
              <a:rPr lang="zh-TW" altLang="zh-TW" sz="3600" b="1" u="sng" dirty="0">
                <a:solidFill>
                  <a:srgbClr val="0000FF"/>
                </a:solidFill>
              </a:rPr>
              <a:t>，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亞當回答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3:9</a:t>
            </a:r>
            <a:r>
              <a:rPr lang="zh-TW" altLang="en-US" sz="3600" b="1" u="sng" dirty="0">
                <a:solidFill>
                  <a:srgbClr val="7030A0"/>
                </a:solidFill>
              </a:rPr>
              <a:t>耶和華神呼喚那人，對他說，你在那裏？</a:t>
            </a:r>
            <a:r>
              <a:rPr lang="zh-TW" altLang="zh-TW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3:10</a:t>
            </a:r>
            <a:r>
              <a:rPr lang="zh-TW" altLang="en-US" sz="3600" b="1" u="sng" dirty="0">
                <a:solidFill>
                  <a:srgbClr val="7030A0"/>
                </a:solidFill>
              </a:rPr>
              <a:t>他說，我在園中聽見你的聲音，我就害怕，因為我赤身露體；我便藏了。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一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我害怕，心裏有虧；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二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我赤身露體，我便躲藏。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zh-TW" sz="3600" b="1" u="sng" dirty="0">
                <a:solidFill>
                  <a:srgbClr val="008000"/>
                </a:solidFill>
              </a:rPr>
              <a:t>人的自救法</a:t>
            </a:r>
            <a:r>
              <a:rPr lang="en-US" altLang="zh-TW" sz="3600" b="1" u="sng" dirty="0">
                <a:solidFill>
                  <a:srgbClr val="008000"/>
                </a:solidFill>
              </a:rPr>
              <a:t>:</a:t>
            </a:r>
            <a:r>
              <a:rPr lang="zh-TW" altLang="en-US" sz="3600" b="1" u="sng" dirty="0">
                <a:solidFill>
                  <a:srgbClr val="008000"/>
                </a:solidFill>
              </a:rPr>
              <a:t>常常</a:t>
            </a:r>
            <a:r>
              <a:rPr lang="zh-TW" altLang="zh-TW" sz="3600" b="1" u="sng" dirty="0">
                <a:solidFill>
                  <a:srgbClr val="008000"/>
                </a:solidFill>
              </a:rPr>
              <a:t>是遮蓋，逃藏，將罪</a:t>
            </a:r>
            <a:r>
              <a:rPr lang="zh-TW" altLang="en-US" sz="3600" b="1" u="sng" dirty="0">
                <a:solidFill>
                  <a:srgbClr val="008000"/>
                </a:solidFill>
              </a:rPr>
              <a:t>掩飾。</a:t>
            </a:r>
            <a:r>
              <a:rPr lang="zh-TW" altLang="en-US" sz="3600" b="1" dirty="0">
                <a:solidFill>
                  <a:srgbClr val="0000FF"/>
                </a:solidFill>
              </a:rPr>
              <a:t>亞當夏娃就</a:t>
            </a:r>
            <a:r>
              <a:rPr lang="zh-TW" altLang="zh-TW" sz="3600" b="1" dirty="0">
                <a:solidFill>
                  <a:srgbClr val="0000FF"/>
                </a:solidFill>
              </a:rPr>
              <a:t>是人類</a:t>
            </a:r>
            <a:r>
              <a:rPr lang="zh-TW" altLang="en-US" sz="3600" b="1" dirty="0">
                <a:solidFill>
                  <a:srgbClr val="0000FF"/>
                </a:solidFill>
              </a:rPr>
              <a:t>犯罪</a:t>
            </a:r>
            <a:r>
              <a:rPr lang="zh-TW" altLang="zh-TW" sz="3600" b="1" dirty="0">
                <a:solidFill>
                  <a:srgbClr val="0000FF"/>
                </a:solidFill>
              </a:rPr>
              <a:t>的</a:t>
            </a:r>
            <a:r>
              <a:rPr lang="zh-TW" altLang="en-US" sz="3600" b="1" dirty="0">
                <a:solidFill>
                  <a:srgbClr val="0000FF"/>
                </a:solidFill>
              </a:rPr>
              <a:t>始祖</a:t>
            </a:r>
            <a:r>
              <a:rPr lang="zh-TW" altLang="zh-TW" sz="3600" b="1" dirty="0">
                <a:solidFill>
                  <a:srgbClr val="0000FF"/>
                </a:solidFill>
              </a:rPr>
              <a:t>，</a:t>
            </a:r>
            <a:r>
              <a:rPr lang="zh-TW" altLang="en-US" sz="3600" b="1" dirty="0">
                <a:solidFill>
                  <a:srgbClr val="0000FF"/>
                </a:solidFill>
              </a:rPr>
              <a:t>未來</a:t>
            </a:r>
            <a:r>
              <a:rPr lang="zh-TW" altLang="zh-TW" sz="3600" b="1" dirty="0">
                <a:solidFill>
                  <a:srgbClr val="0000FF"/>
                </a:solidFill>
              </a:rPr>
              <a:t>所有的文明文化</a:t>
            </a:r>
            <a:r>
              <a:rPr lang="zh-TW" altLang="en-US" sz="3600" b="1" dirty="0">
                <a:solidFill>
                  <a:srgbClr val="0000FF"/>
                </a:solidFill>
              </a:rPr>
              <a:t>，就墮落為</a:t>
            </a:r>
            <a:r>
              <a:rPr lang="zh-TW" altLang="zh-TW" sz="3600" b="1" dirty="0">
                <a:solidFill>
                  <a:srgbClr val="0000FF"/>
                </a:solidFill>
              </a:rPr>
              <a:t>藏羞</a:t>
            </a:r>
            <a:r>
              <a:rPr lang="zh-TW" altLang="en-US" sz="3600" b="1" dirty="0">
                <a:solidFill>
                  <a:srgbClr val="0000FF"/>
                </a:solidFill>
              </a:rPr>
              <a:t>納罪</a:t>
            </a:r>
            <a:r>
              <a:rPr lang="zh-TW" altLang="zh-TW" sz="3600" b="1" dirty="0">
                <a:solidFill>
                  <a:srgbClr val="0000FF"/>
                </a:solidFill>
              </a:rPr>
              <a:t>。　</a:t>
            </a: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89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二</a:t>
            </a:r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zh-TW" sz="3600" b="1" dirty="0">
                <a:solidFill>
                  <a:srgbClr val="0000FF"/>
                </a:solidFill>
              </a:rPr>
              <a:t>神的審判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創</a:t>
            </a:r>
            <a:r>
              <a:rPr lang="en-US" altLang="zh-TW" sz="3600" b="1" dirty="0">
                <a:solidFill>
                  <a:srgbClr val="0000FF"/>
                </a:solidFill>
              </a:rPr>
              <a:t>3:9-14)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500" b="1" u="sng" dirty="0">
                <a:solidFill>
                  <a:srgbClr val="0000FF"/>
                </a:solidFill>
              </a:rPr>
              <a:t>2.</a:t>
            </a:r>
            <a:r>
              <a:rPr lang="zh-TW" altLang="zh-TW" sz="3500" b="1" u="sng" dirty="0">
                <a:solidFill>
                  <a:srgbClr val="0000FF"/>
                </a:solidFill>
              </a:rPr>
              <a:t>神公義的審判</a:t>
            </a:r>
            <a:r>
              <a:rPr lang="en-US" altLang="zh-TW" sz="3500" b="1" u="sng" dirty="0">
                <a:solidFill>
                  <a:srgbClr val="0000FF"/>
                </a:solidFill>
              </a:rPr>
              <a:t>(</a:t>
            </a:r>
            <a:r>
              <a:rPr lang="zh-TW" altLang="zh-TW" sz="3500" b="1" u="sng" dirty="0">
                <a:solidFill>
                  <a:srgbClr val="0000FF"/>
                </a:solidFill>
              </a:rPr>
              <a:t>創</a:t>
            </a:r>
            <a:r>
              <a:rPr lang="en-US" altLang="zh-TW" sz="3500" b="1" u="sng" dirty="0">
                <a:solidFill>
                  <a:srgbClr val="0000FF"/>
                </a:solidFill>
              </a:rPr>
              <a:t>3:11-14)</a:t>
            </a:r>
            <a:r>
              <a:rPr lang="zh-TW" altLang="zh-TW" sz="3500" b="1" u="sng" dirty="0">
                <a:solidFill>
                  <a:srgbClr val="0000FF"/>
                </a:solidFill>
              </a:rPr>
              <a:t>，</a:t>
            </a:r>
            <a:r>
              <a:rPr lang="zh-TW" altLang="en-US" sz="3500" b="1" u="sng" dirty="0">
                <a:solidFill>
                  <a:srgbClr val="0000FF"/>
                </a:solidFill>
              </a:rPr>
              <a:t>要</a:t>
            </a:r>
            <a:r>
              <a:rPr lang="zh-TW" altLang="zh-TW" sz="3500" b="1" u="sng" dirty="0">
                <a:solidFill>
                  <a:srgbClr val="0000FF"/>
                </a:solidFill>
              </a:rPr>
              <a:t>人負責任，對罪惡，所有的行為負責。</a:t>
            </a:r>
            <a:endParaRPr lang="en-US" altLang="zh-TW" sz="3500" b="1" u="sng" dirty="0">
              <a:solidFill>
                <a:srgbClr val="0000FF"/>
              </a:solidFill>
            </a:endParaRPr>
          </a:p>
          <a:p>
            <a:r>
              <a:rPr lang="en-US" altLang="zh-TW" sz="3500" b="1" u="sng" dirty="0">
                <a:solidFill>
                  <a:srgbClr val="FF0000"/>
                </a:solidFill>
              </a:rPr>
              <a:t>Q:</a:t>
            </a:r>
            <a:r>
              <a:rPr lang="zh-TW" altLang="zh-TW" sz="3500" b="1" u="sng" dirty="0">
                <a:solidFill>
                  <a:srgbClr val="FF0000"/>
                </a:solidFill>
              </a:rPr>
              <a:t>創</a:t>
            </a:r>
            <a:r>
              <a:rPr lang="en-US" altLang="zh-TW" sz="3500" b="1" u="sng" dirty="0">
                <a:solidFill>
                  <a:srgbClr val="FF0000"/>
                </a:solidFill>
              </a:rPr>
              <a:t>3:11</a:t>
            </a:r>
            <a:r>
              <a:rPr lang="zh-TW" altLang="en-US" sz="3500" b="1" u="sng" dirty="0">
                <a:solidFill>
                  <a:srgbClr val="FF0000"/>
                </a:solidFill>
              </a:rPr>
              <a:t>誰告訴你赤身露體呢？</a:t>
            </a:r>
            <a:r>
              <a:rPr lang="zh-TW" altLang="en-US" sz="3500" b="1" dirty="0">
                <a:solidFill>
                  <a:srgbClr val="0000FF"/>
                </a:solidFill>
              </a:rPr>
              <a:t>這問題的意思是</a:t>
            </a:r>
            <a:r>
              <a:rPr lang="en-US" altLang="zh-TW" sz="3500" b="1" dirty="0">
                <a:solidFill>
                  <a:srgbClr val="0000FF"/>
                </a:solidFill>
              </a:rPr>
              <a:t>『</a:t>
            </a:r>
            <a:r>
              <a:rPr lang="zh-TW" altLang="en-US" sz="3500" b="1" dirty="0">
                <a:solidFill>
                  <a:srgbClr val="0000FF"/>
                </a:solidFill>
              </a:rPr>
              <a:t>誰告訴你赤身露體是不好的呢？</a:t>
            </a:r>
            <a:r>
              <a:rPr lang="en-US" altLang="zh-TW" sz="3500" b="1" dirty="0">
                <a:solidFill>
                  <a:srgbClr val="0000FF"/>
                </a:solidFill>
              </a:rPr>
              <a:t>』</a:t>
            </a:r>
            <a:r>
              <a:rPr lang="zh-TW" altLang="en-US" sz="3500" b="1" dirty="0">
                <a:solidFill>
                  <a:srgbClr val="0000FF"/>
                </a:solidFill>
              </a:rPr>
              <a:t>神問話，是要引導人向祂承認所犯的罪。</a:t>
            </a:r>
            <a:endParaRPr lang="en-US" altLang="zh-TW" sz="3500" b="1" dirty="0">
              <a:solidFill>
                <a:srgbClr val="0000FF"/>
              </a:solidFill>
            </a:endParaRPr>
          </a:p>
          <a:p>
            <a:r>
              <a:rPr lang="zh-TW" altLang="en-US" sz="3500" b="1" u="sng" dirty="0">
                <a:solidFill>
                  <a:srgbClr val="FF0000"/>
                </a:solidFill>
              </a:rPr>
              <a:t>創</a:t>
            </a:r>
            <a:r>
              <a:rPr lang="en-US" altLang="zh-TW" sz="3500" b="1" u="sng" dirty="0">
                <a:solidFill>
                  <a:srgbClr val="FF0000"/>
                </a:solidFill>
              </a:rPr>
              <a:t>3:12</a:t>
            </a:r>
            <a:r>
              <a:rPr lang="zh-TW" altLang="en-US" sz="3500" b="1" u="sng" dirty="0">
                <a:solidFill>
                  <a:srgbClr val="7030A0"/>
                </a:solidFill>
              </a:rPr>
              <a:t>那人說，你所賜給我，與我同居的女人，她把那樹上的果子給我，我就吃了。</a:t>
            </a:r>
            <a:endParaRPr lang="en-US" altLang="zh-TW" sz="3500" b="1" u="sng" dirty="0">
              <a:solidFill>
                <a:srgbClr val="7030A0"/>
              </a:solidFill>
            </a:endParaRPr>
          </a:p>
          <a:p>
            <a:r>
              <a:rPr lang="en-US" altLang="zh-TW" sz="3500" b="1" u="sng" dirty="0">
                <a:solidFill>
                  <a:srgbClr val="FF0000"/>
                </a:solidFill>
              </a:rPr>
              <a:t>Q:</a:t>
            </a:r>
            <a:r>
              <a:rPr lang="zh-TW" altLang="en-US" sz="3500" b="1" u="sng" dirty="0">
                <a:solidFill>
                  <a:srgbClr val="FF0000"/>
                </a:solidFill>
              </a:rPr>
              <a:t>你所賜給我</a:t>
            </a:r>
            <a:r>
              <a:rPr lang="en-US" altLang="zh-TW" sz="3500" b="1" u="sng" dirty="0">
                <a:solidFill>
                  <a:srgbClr val="FF0000"/>
                </a:solidFill>
              </a:rPr>
              <a:t>:</a:t>
            </a:r>
            <a:r>
              <a:rPr lang="zh-TW" altLang="en-US" sz="3500" b="1" dirty="0">
                <a:solidFill>
                  <a:srgbClr val="0000FF"/>
                </a:solidFill>
              </a:rPr>
              <a:t>亞當有責怪神的意思。</a:t>
            </a:r>
          </a:p>
          <a:p>
            <a:r>
              <a:rPr lang="en-US" altLang="zh-TW" sz="3500" b="1" u="sng" dirty="0">
                <a:solidFill>
                  <a:srgbClr val="FF0000"/>
                </a:solidFill>
              </a:rPr>
              <a:t>Q:</a:t>
            </a:r>
            <a:r>
              <a:rPr lang="zh-TW" altLang="en-US" sz="3500" b="1" u="sng" dirty="0">
                <a:solidFill>
                  <a:srgbClr val="FF0000"/>
                </a:solidFill>
              </a:rPr>
              <a:t> 她把樹上的果子給我</a:t>
            </a:r>
            <a:r>
              <a:rPr lang="en-US" altLang="zh-TW" sz="3500" b="1" u="sng" dirty="0">
                <a:solidFill>
                  <a:srgbClr val="FF0000"/>
                </a:solidFill>
              </a:rPr>
              <a:t>:</a:t>
            </a:r>
            <a:r>
              <a:rPr lang="zh-TW" altLang="en-US" sz="3500" b="1" dirty="0">
                <a:solidFill>
                  <a:srgbClr val="0000FF"/>
                </a:solidFill>
              </a:rPr>
              <a:t>亞當把過錯推給別人。</a:t>
            </a:r>
          </a:p>
          <a:p>
            <a:pPr marL="0" indent="0">
              <a:buNone/>
            </a:pPr>
            <a:r>
              <a:rPr lang="zh-TW" altLang="en-US" sz="3500" b="1" dirty="0">
                <a:solidFill>
                  <a:srgbClr val="0000FF"/>
                </a:solidFill>
              </a:rPr>
              <a:t>犯錯而不肯承認，反而怨天尤人，這是人的通病。</a:t>
            </a:r>
          </a:p>
          <a:p>
            <a:pPr marL="0" indent="0">
              <a:buNone/>
            </a:pPr>
            <a:r>
              <a:rPr lang="zh-TW" altLang="en-US" sz="3500" b="1" dirty="0">
                <a:solidFill>
                  <a:srgbClr val="0000FF"/>
                </a:solidFill>
              </a:rPr>
              <a:t>遮掩自己罪過的，必不亨通；承認離棄罪過的，必蒙憐恤</a:t>
            </a:r>
            <a:r>
              <a:rPr lang="en-US" altLang="zh-TW" sz="3500" b="1" dirty="0">
                <a:solidFill>
                  <a:srgbClr val="0000FF"/>
                </a:solidFill>
              </a:rPr>
              <a:t>(</a:t>
            </a:r>
            <a:r>
              <a:rPr lang="zh-TW" altLang="en-US" sz="3500" b="1" dirty="0">
                <a:solidFill>
                  <a:srgbClr val="0000FF"/>
                </a:solidFill>
              </a:rPr>
              <a:t>箴廿八</a:t>
            </a:r>
            <a:r>
              <a:rPr lang="en-US" altLang="zh-TW" sz="3500" b="1" dirty="0">
                <a:solidFill>
                  <a:srgbClr val="0000FF"/>
                </a:solidFill>
              </a:rPr>
              <a:t>13)</a:t>
            </a:r>
            <a:r>
              <a:rPr lang="zh-TW" altLang="en-US" sz="3500" b="1" dirty="0">
                <a:solidFill>
                  <a:srgbClr val="0000FF"/>
                </a:solidFill>
              </a:rPr>
              <a:t>。人的諉過，說出人與人之間，因犯罪墮落而有了嫌隙</a:t>
            </a:r>
            <a:r>
              <a:rPr lang="en-US" altLang="zh-TW" sz="3500" b="1" dirty="0">
                <a:solidFill>
                  <a:srgbClr val="0000FF"/>
                </a:solidFill>
              </a:rPr>
              <a:t>(</a:t>
            </a:r>
            <a:r>
              <a:rPr lang="zh-TW" altLang="en-US" sz="3500" b="1" dirty="0">
                <a:solidFill>
                  <a:srgbClr val="0000FF"/>
                </a:solidFill>
              </a:rPr>
              <a:t>西三</a:t>
            </a:r>
            <a:r>
              <a:rPr lang="en-US" altLang="zh-TW" sz="3500" b="1" dirty="0">
                <a:solidFill>
                  <a:srgbClr val="0000FF"/>
                </a:solidFill>
              </a:rPr>
              <a:t>13)</a:t>
            </a:r>
            <a:r>
              <a:rPr lang="zh-TW" altLang="en-US" sz="3500" b="1" dirty="0">
                <a:solidFill>
                  <a:srgbClr val="0000FF"/>
                </a:solidFill>
              </a:rPr>
              <a:t>。</a:t>
            </a:r>
            <a:endParaRPr lang="zh-TW" altLang="zh-TW" sz="3500" b="1" dirty="0">
              <a:solidFill>
                <a:srgbClr val="0000FF"/>
              </a:solidFill>
            </a:endParaRPr>
          </a:p>
          <a:p>
            <a:endParaRPr lang="zh-TW" altLang="zh-TW" sz="3200" dirty="0">
              <a:solidFill>
                <a:srgbClr val="CC00CC"/>
              </a:solidFill>
            </a:endParaRP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5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solidFill>
                  <a:srgbClr val="0000FF"/>
                </a:solidFill>
              </a:rPr>
              <a:t>二</a:t>
            </a:r>
            <a:r>
              <a:rPr lang="en-US" altLang="zh-TW" sz="3600" dirty="0">
                <a:solidFill>
                  <a:srgbClr val="0000FF"/>
                </a:solidFill>
              </a:rPr>
              <a:t>3.</a:t>
            </a:r>
            <a:r>
              <a:rPr lang="zh-TW" altLang="zh-TW" sz="3600" dirty="0">
                <a:solidFill>
                  <a:srgbClr val="0000FF"/>
                </a:solidFill>
              </a:rPr>
              <a:t>神的審判</a:t>
            </a:r>
            <a:r>
              <a:rPr lang="en-US" altLang="zh-TW" sz="3600" dirty="0">
                <a:solidFill>
                  <a:srgbClr val="0000FF"/>
                </a:solidFill>
              </a:rPr>
              <a:t>(</a:t>
            </a:r>
            <a:r>
              <a:rPr lang="zh-TW" altLang="zh-TW" sz="3600" dirty="0">
                <a:solidFill>
                  <a:srgbClr val="0000FF"/>
                </a:solidFill>
              </a:rPr>
              <a:t>創</a:t>
            </a:r>
            <a:r>
              <a:rPr lang="en-US" altLang="zh-TW" sz="3600" dirty="0">
                <a:solidFill>
                  <a:srgbClr val="0000FF"/>
                </a:solidFill>
              </a:rPr>
              <a:t>3:9-14)</a:t>
            </a:r>
            <a:endParaRPr lang="zh-TW" altLang="zh-TW" sz="3600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3.</a:t>
            </a:r>
            <a:r>
              <a:rPr lang="zh-TW" altLang="zh-TW" sz="3600" b="1" u="sng" dirty="0">
                <a:solidFill>
                  <a:srgbClr val="0000FF"/>
                </a:solidFill>
              </a:rPr>
              <a:t>神對各人的</a:t>
            </a:r>
            <a:r>
              <a:rPr lang="zh-TW" altLang="en-US" sz="3600" b="1" u="sng" dirty="0">
                <a:solidFill>
                  <a:srgbClr val="0000FF"/>
                </a:solidFill>
              </a:rPr>
              <a:t>審</a:t>
            </a:r>
            <a:r>
              <a:rPr lang="zh-TW" altLang="zh-TW" sz="3600" b="1" u="sng" dirty="0">
                <a:solidFill>
                  <a:srgbClr val="0000FF"/>
                </a:solidFill>
              </a:rPr>
              <a:t>判不在人的辯詞，乃在各人對行為的責任</a:t>
            </a:r>
            <a:r>
              <a:rPr lang="en-US" altLang="zh-TW" sz="3600" b="1" u="sng" dirty="0">
                <a:solidFill>
                  <a:srgbClr val="0000FF"/>
                </a:solidFill>
              </a:rPr>
              <a:t>(</a:t>
            </a:r>
            <a:r>
              <a:rPr lang="zh-TW" altLang="zh-TW" sz="3600" b="1" u="sng" dirty="0">
                <a:solidFill>
                  <a:srgbClr val="0000FF"/>
                </a:solidFill>
              </a:rPr>
              <a:t>創</a:t>
            </a:r>
            <a:r>
              <a:rPr lang="en-US" altLang="zh-TW" sz="3600" b="1" u="sng" dirty="0">
                <a:solidFill>
                  <a:srgbClr val="0000FF"/>
                </a:solidFill>
              </a:rPr>
              <a:t>3:14-19)</a:t>
            </a:r>
            <a:r>
              <a:rPr lang="zh-TW" altLang="zh-TW" sz="3600" b="1" u="sng" dirty="0">
                <a:solidFill>
                  <a:srgbClr val="0000FF"/>
                </a:solidFill>
              </a:rPr>
              <a:t>。</a:t>
            </a: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a.</a:t>
            </a:r>
            <a:r>
              <a:rPr lang="zh-TW" altLang="zh-TW" sz="3600" b="1" u="sng" dirty="0">
                <a:solidFill>
                  <a:srgbClr val="CC00CC"/>
                </a:solidFill>
              </a:rPr>
              <a:t>對蛇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  <a:r>
              <a:rPr lang="zh-TW" altLang="zh-TW" sz="3600" b="1" u="sng" dirty="0">
                <a:solidFill>
                  <a:srgbClr val="CC00CC"/>
                </a:solidFill>
              </a:rPr>
              <a:t>用肚子行走，終身吃土。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創</a:t>
            </a:r>
            <a:r>
              <a:rPr lang="en-US" altLang="zh-TW" sz="3600" b="1" u="sng" dirty="0">
                <a:solidFill>
                  <a:srgbClr val="FF0000"/>
                </a:solidFill>
              </a:rPr>
              <a:t>3:14</a:t>
            </a:r>
            <a:r>
              <a:rPr lang="zh-TW" altLang="en-US" sz="3600" b="1" u="sng" dirty="0">
                <a:solidFill>
                  <a:srgbClr val="7030A0"/>
                </a:solidFill>
              </a:rPr>
              <a:t>耶和華神對蛇說，你既作了這事，就必受咒詛，比一切的牲畜、野獸更甚，你必用肚子行走，終身吃土。</a:t>
            </a:r>
            <a:endParaRPr lang="zh-TW" altLang="zh-TW" sz="3600" b="1" u="sng" dirty="0">
              <a:solidFill>
                <a:srgbClr val="7030A0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b.</a:t>
            </a:r>
            <a:r>
              <a:rPr lang="zh-TW" altLang="zh-TW" sz="3600" b="1" u="sng" dirty="0">
                <a:solidFill>
                  <a:srgbClr val="CC00CC"/>
                </a:solidFill>
              </a:rPr>
              <a:t>對女人</a:t>
            </a:r>
          </a:p>
          <a:p>
            <a:r>
              <a:rPr lang="zh-TW" altLang="zh-TW" sz="3600" b="1" dirty="0">
                <a:solidFill>
                  <a:srgbClr val="0000FF"/>
                </a:solidFill>
              </a:rPr>
              <a:t>她與蛇彼此為仇，永遠對立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r>
              <a:rPr lang="zh-TW" altLang="zh-TW" sz="3600" b="1" dirty="0">
                <a:solidFill>
                  <a:srgbClr val="0000FF"/>
                </a:solidFill>
              </a:rPr>
              <a:t>預言女人的後裔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耶穌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zh-TW" sz="3600" b="1" dirty="0">
                <a:solidFill>
                  <a:srgbClr val="0000FF"/>
                </a:solidFill>
              </a:rPr>
              <a:t>要傷蛇的頭，基督要打敗魔鬼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zh-TW" sz="3600" b="1" dirty="0">
                <a:solidFill>
                  <a:srgbClr val="0000FF"/>
                </a:solidFill>
              </a:rPr>
              <a:t>來</a:t>
            </a:r>
            <a:r>
              <a:rPr lang="en-US" altLang="zh-TW" sz="3600" b="1" dirty="0">
                <a:solidFill>
                  <a:srgbClr val="0000FF"/>
                </a:solidFill>
              </a:rPr>
              <a:t>2:14-15)</a:t>
            </a:r>
            <a:r>
              <a:rPr lang="zh-TW" altLang="zh-TW" sz="3600" b="1" dirty="0">
                <a:solidFill>
                  <a:srgbClr val="0000FF"/>
                </a:solidFill>
              </a:rPr>
              <a:t>。</a:t>
            </a:r>
            <a:r>
              <a:rPr lang="zh-TW" altLang="zh-TW" dirty="0"/>
              <a:t>　　　</a:t>
            </a:r>
            <a:r>
              <a:rPr lang="en-US" altLang="zh-TW" dirty="0"/>
              <a:t> </a:t>
            </a:r>
            <a:endParaRPr lang="zh-TW" altLang="zh-TW" dirty="0"/>
          </a:p>
          <a:p>
            <a:endParaRPr lang="zh-TW" altLang="zh-TW" sz="3200" dirty="0">
              <a:solidFill>
                <a:srgbClr val="CC00CC"/>
              </a:solidFill>
            </a:endParaRP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2019/9/7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39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</TotalTime>
  <Words>1853</Words>
  <Application>Microsoft Office PowerPoint</Application>
  <PresentationFormat>全屏显示(4:3)</PresentationFormat>
  <Paragraphs>208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Office 主题​​</vt:lpstr>
      <vt:lpstr>                 神的救恩應許</vt:lpstr>
      <vt:lpstr>前言1:</vt:lpstr>
      <vt:lpstr>前言2: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420</cp:revision>
  <dcterms:created xsi:type="dcterms:W3CDTF">2018-04-07T07:45:14Z</dcterms:created>
  <dcterms:modified xsi:type="dcterms:W3CDTF">2019-09-21T13:26:48Z</dcterms:modified>
</cp:coreProperties>
</file>