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364" r:id="rId2"/>
    <p:sldId id="268" r:id="rId3"/>
    <p:sldId id="300" r:id="rId4"/>
    <p:sldId id="309" r:id="rId5"/>
    <p:sldId id="401" r:id="rId6"/>
    <p:sldId id="403" r:id="rId7"/>
    <p:sldId id="397" r:id="rId8"/>
    <p:sldId id="404" r:id="rId9"/>
    <p:sldId id="371" r:id="rId10"/>
    <p:sldId id="402" r:id="rId11"/>
    <p:sldId id="398" r:id="rId12"/>
    <p:sldId id="400" r:id="rId13"/>
    <p:sldId id="406" r:id="rId14"/>
    <p:sldId id="368" r:id="rId15"/>
    <p:sldId id="405" r:id="rId16"/>
    <p:sldId id="399" r:id="rId17"/>
    <p:sldId id="281" r:id="rId18"/>
    <p:sldId id="388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  <a:srgbClr val="008000"/>
    <a:srgbClr val="FF33CC"/>
    <a:srgbClr val="FF0000"/>
    <a:srgbClr val="CC3300"/>
    <a:srgbClr val="00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5669F-0FF6-47A8-AC07-44A761B99B54}" type="datetimeFigureOut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5699A-374D-4776-ADC2-7CAB6C4DC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D0889-70D0-47F5-AFBC-16691825DA41}" type="datetimeFigureOut">
              <a:rPr lang="zh-TW" altLang="en-US" smtClean="0"/>
              <a:pPr/>
              <a:t>2020/6/27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8B04-0BF0-4D50-9924-BD85FC7377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75088-1268-4166-B164-9DD08784F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27A8D60-C7A4-4EF4-8C8B-FF53F95E6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51BC4A-54BF-4AA9-B210-4137B72F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66A8-3A85-4AEC-9819-E114EDE2A1CE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F018B5-7445-4759-A3B2-5951A896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538A5E-020A-405C-AB81-54F16245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80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4AC2D9-5CD7-4321-BEDC-09DC57AC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555B8EF-84A5-4650-B958-F4269DCE9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ADE0CA-C1A8-464D-913A-5073DF72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7513-583D-40C6-A2FD-CE2BB3C5E40E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E6A756-12B3-4DDC-80D3-7EF6E448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7A951-EDE3-458E-A1F6-D111CEEE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2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9E480AA-0DCB-4251-A0D8-42F4CFCF2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0C2BC2-48B0-4738-8024-E3C1A1E35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51C167-79FB-46E7-9AE9-AF07DF9A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0D3-3226-4F5E-8245-807C2CE9E0C3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4DAAA9-6B99-46A7-8081-59C05ED5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6FC04C-F8E3-4321-8659-A97F393C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5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59863D-2B39-4B11-9A03-C5ABAFD5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2BEADF-EC0F-49C0-A203-653021E68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3631F1-484F-43CA-BAE3-AD62F7AA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D07F-D8BD-446D-AE8E-D2FA68276AC2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A5F837-3408-41F6-8643-A02E3160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B1643-48F1-4C6B-AB77-AEAAF6AB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82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100C88-3D80-4F48-B7A2-FF0C479B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96FE05-AA09-4291-968B-41F28FF23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8991BC-A914-443D-B778-5A17C010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56DA-10B1-4FA4-87A3-41753046473B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7AB3F8-ACDE-4DAC-B699-86A043F6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16E856-278A-4A86-96AA-CF21DF83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3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5B1665-1CD6-4721-94C6-E262AE44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3DD04F-6F8B-4532-AA7E-231EDFB54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472350-9C22-4B06-B07A-907B319DD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8342EC-0E76-4902-89DD-30864C37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83AF-7462-415F-98AE-369371F4DCF4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6B9826-04D1-47E4-B003-E4D745908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A0C7F3-E837-4812-8399-C16B6A98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06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AD1741-1EB0-412A-B277-1AA62AB5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E4614D-A714-4302-99B6-537D78DEF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E888C4-E879-4E1E-9644-7542848D5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E3D06A1-AB07-4867-B4DD-6DCD7B99F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9F427F4-EFAC-43EC-B5A9-693404F19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A0F4DB-5BBC-4EBC-909F-B436C31F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D758-6D86-4833-868F-D1912E6B8E99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BBCE412-9CF6-4AFA-9032-11705891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9E9408F-391B-4E42-AEAF-35BE591B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95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B19A1E-89BF-4DDE-BB10-F3F24008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3046AA5-07B3-41E2-B783-C8C65251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5866-51B1-456A-89A8-42F9AA17E016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84582F-91DE-4EA7-A2D9-2FB750C9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832599-EB58-490D-A2EE-6954EFB3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62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20C7193-1EAA-4252-91FD-F84BCBEE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7DED-80AE-4119-A712-4C7E87ACB4C4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54E425D-AFAA-4CFC-8338-772C4F26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699877-2B23-4261-9ADE-4F4B4C95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50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8F3E13-3561-46BF-A82B-A5927FB5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BD2532-9664-4088-A70E-9F3CF9D65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37D904-9EE9-48A4-9A42-6F22D9AC7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CD2459-C309-4B7F-8889-865481E7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AA12-D5C5-41E1-8734-2192D75EA768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F5B782-BE01-4D6F-92A2-AC4E7F4E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8D279F-A7F8-4CFC-961E-BA516C82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0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209520-6F45-4B93-870E-7E5CDB47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B8A6E1B-CDAC-42BE-96DA-3500696EC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E03898-CF97-4ECB-A3E0-88ED7D39D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C16A83-5850-4B04-8444-0FABB450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96AD-C84F-4A55-A03D-3CB32160C588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27C97F-C864-41D1-BAC5-BB21FB4C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D0F231-2FFE-49B2-A82D-C655D671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48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A317CB4-556E-4C08-9FC6-B6158F16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736688-C673-4A68-9553-5531B8F90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0B3988-B85B-4ACE-9617-E8D6F963D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3FA31-300F-4A99-91C7-06C92822E4C7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B3AAB2-367D-4A86-8C3C-AC8D92E35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24AD36-C234-4DFD-9F0A-ED98C5356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17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22238;&#25033;&#22857;&#29563;&#65306;&#24863;&#35613;&#31070;-1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936104"/>
          </a:xfrm>
        </p:spPr>
        <p:txBody>
          <a:bodyPr>
            <a:normAutofit fontScale="90000"/>
          </a:bodyPr>
          <a:lstStyle/>
          <a:p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zh-TW" altLang="zh-TW" dirty="0"/>
            </a:br>
            <a:r>
              <a:rPr lang="en-US" altLang="zh-TW" b="1" dirty="0"/>
              <a:t> </a:t>
            </a:r>
            <a:br>
              <a:rPr lang="zh-TW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r>
              <a:rPr lang="zh-TW" altLang="en-US" sz="5300" b="1" dirty="0">
                <a:solidFill>
                  <a:srgbClr val="CC00CC"/>
                </a:solidFill>
              </a:rPr>
              <a:t>神要聖徒追求甚麼</a:t>
            </a:r>
            <a:r>
              <a:rPr lang="en-US" altLang="zh-TW" sz="5300" b="1" dirty="0">
                <a:solidFill>
                  <a:srgbClr val="CC00CC"/>
                </a:solidFill>
              </a:rPr>
              <a:t>?</a:t>
            </a:r>
            <a:endParaRPr lang="zh-TW" altLang="zh-TW" sz="5300" dirty="0">
              <a:solidFill>
                <a:srgbClr val="CC00CC"/>
              </a:solidFill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9144000" cy="436510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經文</a:t>
            </a:r>
            <a:r>
              <a:rPr lang="en-US" altLang="zh-TW" sz="3600" b="1" dirty="0">
                <a:solidFill>
                  <a:srgbClr val="0000FF"/>
                </a:solidFill>
                <a:latin typeface="+mn-ea"/>
              </a:rPr>
              <a:t>:</a:t>
            </a:r>
            <a:r>
              <a:rPr lang="zh-TW" altLang="zh-TW" sz="3600" b="1" u="sng" dirty="0">
                <a:solidFill>
                  <a:srgbClr val="0000FF"/>
                </a:solidFill>
              </a:rPr>
              <a:t>箴</a:t>
            </a:r>
            <a:r>
              <a:rPr lang="en-US" altLang="zh-TW" sz="3600" b="1" u="sng" dirty="0">
                <a:solidFill>
                  <a:srgbClr val="0000FF"/>
                </a:solidFill>
              </a:rPr>
              <a:t>15:9</a:t>
            </a:r>
            <a:r>
              <a:rPr lang="zh-TW" altLang="en-US" sz="3600" b="1" u="sng" dirty="0">
                <a:solidFill>
                  <a:srgbClr val="0000FF"/>
                </a:solidFill>
              </a:rPr>
              <a:t>、</a:t>
            </a:r>
            <a:r>
              <a:rPr lang="en-US" altLang="zh-TW" sz="3600" b="1" u="sng" dirty="0">
                <a:solidFill>
                  <a:srgbClr val="0000FF"/>
                </a:solidFill>
              </a:rPr>
              <a:t>21:21 ;</a:t>
            </a:r>
            <a:r>
              <a:rPr lang="zh-TW" altLang="zh-TW" sz="3600" b="1" u="sng" dirty="0">
                <a:solidFill>
                  <a:srgbClr val="0000FF"/>
                </a:solidFill>
              </a:rPr>
              <a:t>何</a:t>
            </a:r>
            <a:r>
              <a:rPr lang="en-US" altLang="zh-TW" sz="3600" b="1" u="sng" dirty="0">
                <a:solidFill>
                  <a:srgbClr val="0000FF"/>
                </a:solidFill>
              </a:rPr>
              <a:t>6:3;</a:t>
            </a:r>
            <a:r>
              <a:rPr lang="zh-TW" altLang="zh-TW" sz="3600" b="1" u="sng" dirty="0">
                <a:solidFill>
                  <a:srgbClr val="0000FF"/>
                </a:solidFill>
              </a:rPr>
              <a:t>羅</a:t>
            </a:r>
            <a:r>
              <a:rPr lang="en-US" altLang="zh-TW" sz="3600" b="1" u="sng" dirty="0">
                <a:solidFill>
                  <a:srgbClr val="0000FF"/>
                </a:solidFill>
              </a:rPr>
              <a:t>14:19 ; </a:t>
            </a: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林前</a:t>
            </a:r>
            <a:r>
              <a:rPr lang="en-US" altLang="zh-TW" sz="3600" b="1" u="sng" dirty="0">
                <a:solidFill>
                  <a:srgbClr val="0000FF"/>
                </a:solidFill>
              </a:rPr>
              <a:t>14:1;</a:t>
            </a:r>
            <a:r>
              <a:rPr lang="zh-TW" altLang="zh-TW" sz="3600" b="1" u="sng" dirty="0">
                <a:solidFill>
                  <a:srgbClr val="0000FF"/>
                </a:solidFill>
              </a:rPr>
              <a:t>提前</a:t>
            </a:r>
            <a:r>
              <a:rPr lang="en-US" altLang="zh-TW" sz="3600" b="1" u="sng" dirty="0">
                <a:solidFill>
                  <a:srgbClr val="0000FF"/>
                </a:solidFill>
              </a:rPr>
              <a:t>6:11 ;</a:t>
            </a:r>
            <a:r>
              <a:rPr lang="zh-TW" altLang="zh-TW" sz="3600" b="1" u="sng" dirty="0">
                <a:solidFill>
                  <a:srgbClr val="0000FF"/>
                </a:solidFill>
                <a:latin typeface="+mj-ea"/>
              </a:rPr>
              <a:t>來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12:14</a:t>
            </a:r>
            <a:r>
              <a:rPr lang="en-US" altLang="zh-TW" sz="3600" b="1" u="sng" dirty="0">
                <a:solidFill>
                  <a:srgbClr val="0000FF"/>
                </a:solidFill>
              </a:rPr>
              <a:t> ;</a:t>
            </a:r>
            <a:r>
              <a:rPr lang="zh-CN" altLang="zh-TW" sz="3600" b="1" u="sng" dirty="0">
                <a:solidFill>
                  <a:srgbClr val="0000FF"/>
                </a:solidFill>
                <a:latin typeface="+mj-ea"/>
              </a:rPr>
              <a:t>腓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3:8-12</a:t>
            </a:r>
            <a:endParaRPr lang="zh-TW" altLang="zh-TW" sz="3600" u="sng" dirty="0">
              <a:solidFill>
                <a:srgbClr val="0000FF"/>
              </a:solidFill>
              <a:latin typeface="+mj-ea"/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 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陳相瑋</a:t>
            </a:r>
            <a:r>
              <a:rPr lang="zh-TW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傳道</a:t>
            </a:r>
            <a:r>
              <a:rPr lang="en-US" altLang="zh-TW" sz="2400" b="1" dirty="0">
                <a:solidFill>
                  <a:srgbClr val="0000FF"/>
                </a:solidFill>
                <a:latin typeface="+mn-ea"/>
              </a:rPr>
              <a:t>2020.6.28</a:t>
            </a:r>
            <a:endParaRPr lang="zh-TW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E454C6-0EDD-418B-9D6D-65EB728C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2020/3/22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84A91B-5130-43D4-B2B5-D38FFF6E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34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要追求和睦事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羅</a:t>
            </a:r>
            <a:r>
              <a:rPr lang="en-US" altLang="zh-TW" sz="3600" b="1" dirty="0">
                <a:solidFill>
                  <a:srgbClr val="0000FF"/>
                </a:solidFill>
              </a:rPr>
              <a:t>14:19; </a:t>
            </a:r>
            <a:r>
              <a:rPr lang="zh-TW" altLang="zh-TW" sz="3600" b="1" dirty="0">
                <a:solidFill>
                  <a:srgbClr val="0000FF"/>
                </a:solidFill>
              </a:rPr>
              <a:t>來</a:t>
            </a:r>
            <a:r>
              <a:rPr lang="en-US" altLang="zh-TW" sz="3600" b="1" dirty="0">
                <a:solidFill>
                  <a:srgbClr val="0000FF"/>
                </a:solidFill>
              </a:rPr>
              <a:t>12:14)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3.</a:t>
            </a:r>
            <a:r>
              <a:rPr lang="zh-TW" altLang="zh-TW" sz="3600" b="1" u="sng" dirty="0">
                <a:solidFill>
                  <a:srgbClr val="CC00CC"/>
                </a:solidFill>
              </a:rPr>
              <a:t>要與人和好，和平，不要與人結</a:t>
            </a:r>
            <a:r>
              <a:rPr lang="zh-TW" altLang="en-US" sz="3600" b="1" u="sng" dirty="0">
                <a:solidFill>
                  <a:srgbClr val="CC00CC"/>
                </a:solidFill>
              </a:rPr>
              <a:t>仇</a:t>
            </a:r>
            <a:r>
              <a:rPr lang="zh-TW" altLang="zh-TW" sz="3600" b="1" u="sng" dirty="0">
                <a:solidFill>
                  <a:srgbClr val="CC00CC"/>
                </a:solidFill>
              </a:rPr>
              <a:t>積恨。</a:t>
            </a:r>
            <a:r>
              <a:rPr lang="zh-TW" altLang="zh-TW" sz="3600" b="1" dirty="0">
                <a:solidFill>
                  <a:srgbClr val="0000FF"/>
                </a:solidFill>
              </a:rPr>
              <a:t>與人和</a:t>
            </a:r>
            <a:r>
              <a:rPr lang="zh-TW" altLang="en-US" sz="3600" b="1" dirty="0">
                <a:solidFill>
                  <a:srgbClr val="0000FF"/>
                </a:solidFill>
              </a:rPr>
              <a:t>好</a:t>
            </a:r>
            <a:r>
              <a:rPr lang="zh-TW" altLang="zh-TW" sz="3600" b="1" dirty="0">
                <a:solidFill>
                  <a:srgbClr val="0000FF"/>
                </a:solidFill>
              </a:rPr>
              <a:t>，自己的</a:t>
            </a:r>
            <a:r>
              <a:rPr lang="zh-TW" altLang="en-US" sz="3600" b="1" dirty="0">
                <a:solidFill>
                  <a:srgbClr val="0000FF"/>
                </a:solidFill>
              </a:rPr>
              <a:t>靈</a:t>
            </a:r>
            <a:r>
              <a:rPr lang="zh-TW" altLang="zh-TW" sz="3600" b="1" dirty="0">
                <a:solidFill>
                  <a:srgbClr val="0000FF"/>
                </a:solidFill>
              </a:rPr>
              <a:t>得平安，人</a:t>
            </a:r>
            <a:r>
              <a:rPr lang="zh-TW" altLang="en-US" sz="3600" b="1" dirty="0">
                <a:solidFill>
                  <a:srgbClr val="0000FF"/>
                </a:solidFill>
              </a:rPr>
              <a:t>喜</a:t>
            </a:r>
            <a:r>
              <a:rPr lang="zh-TW" altLang="zh-TW" sz="3600" b="1" dirty="0">
                <a:solidFill>
                  <a:srgbClr val="0000FF"/>
                </a:solidFill>
              </a:rPr>
              <a:t>樂。人必先與神和好，以基督饒恕我們的心去饒恕別人。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4.</a:t>
            </a:r>
            <a:r>
              <a:rPr lang="zh-TW" altLang="zh-TW" sz="3600" b="1" dirty="0">
                <a:solidFill>
                  <a:srgbClr val="0000FF"/>
                </a:solidFill>
              </a:rPr>
              <a:t>先有和平的</a:t>
            </a:r>
            <a:r>
              <a:rPr lang="zh-TW" altLang="zh-TW" sz="3600" b="1" u="sng" dirty="0">
                <a:solidFill>
                  <a:srgbClr val="CC00CC"/>
                </a:solidFill>
              </a:rPr>
              <a:t>生命，</a:t>
            </a:r>
            <a:r>
              <a:rPr lang="zh-TW" altLang="zh-TW" sz="3600" b="1" dirty="0">
                <a:solidFill>
                  <a:srgbClr val="0000FF"/>
                </a:solidFill>
              </a:rPr>
              <a:t>才有和平的</a:t>
            </a:r>
            <a:r>
              <a:rPr lang="zh-TW" altLang="zh-TW" sz="3600" b="1" u="sng" dirty="0">
                <a:solidFill>
                  <a:srgbClr val="CC00CC"/>
                </a:solidFill>
              </a:rPr>
              <a:t>生活</a:t>
            </a:r>
            <a:r>
              <a:rPr lang="zh-TW" altLang="zh-TW" sz="3600" b="1" dirty="0">
                <a:solidFill>
                  <a:srgbClr val="0000FF"/>
                </a:solidFill>
              </a:rPr>
              <a:t>；先有和平的</a:t>
            </a:r>
            <a:r>
              <a:rPr lang="zh-TW" altLang="zh-TW" sz="3600" b="1" u="sng" dirty="0">
                <a:solidFill>
                  <a:srgbClr val="CC00CC"/>
                </a:solidFill>
              </a:rPr>
              <a:t>思想</a:t>
            </a:r>
            <a:r>
              <a:rPr lang="zh-TW" altLang="zh-TW" sz="3600" b="1" dirty="0">
                <a:solidFill>
                  <a:srgbClr val="0000FF"/>
                </a:solidFill>
              </a:rPr>
              <a:t>，才有和平的</a:t>
            </a:r>
            <a:r>
              <a:rPr lang="zh-TW" altLang="zh-TW" sz="3600" b="1" u="sng" dirty="0">
                <a:solidFill>
                  <a:srgbClr val="CC00CC"/>
                </a:solidFill>
              </a:rPr>
              <a:t>態度</a:t>
            </a:r>
            <a:r>
              <a:rPr lang="zh-TW" altLang="zh-TW" sz="3600" b="1" dirty="0">
                <a:solidFill>
                  <a:srgbClr val="0000FF"/>
                </a:solidFill>
              </a:rPr>
              <a:t>。和睦是要與眾人和睦；不是單與自己所喜歡的人和睦，而是要與每</a:t>
            </a:r>
            <a:r>
              <a:rPr lang="zh-TW" altLang="en-US" sz="3600" b="1" dirty="0">
                <a:solidFill>
                  <a:srgbClr val="0000FF"/>
                </a:solidFill>
              </a:rPr>
              <a:t>位肢體</a:t>
            </a:r>
            <a:r>
              <a:rPr lang="zh-TW" altLang="zh-TW" sz="3600" b="1" dirty="0">
                <a:solidFill>
                  <a:srgbClr val="0000FF"/>
                </a:solidFill>
              </a:rPr>
              <a:t>都和睦。</a:t>
            </a:r>
            <a:r>
              <a:rPr lang="en-US" altLang="zh-TW" sz="3600" b="1" dirty="0"/>
              <a:t> </a:t>
            </a:r>
            <a:endParaRPr lang="zh-TW" altLang="zh-TW" sz="3600" dirty="0"/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91E4-60D3-4E5F-9781-A782F782B425}" type="datetime1">
              <a:rPr lang="zh-TW" altLang="en-US" smtClean="0"/>
              <a:t>2020/6/27</a:t>
            </a:fld>
            <a:endParaRPr lang="zh-TW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3733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四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要追求愛心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林前</a:t>
            </a:r>
            <a:r>
              <a:rPr lang="en-US" altLang="zh-TW" sz="3600" b="1" dirty="0">
                <a:solidFill>
                  <a:srgbClr val="0000FF"/>
                </a:solidFill>
              </a:rPr>
              <a:t>14:1)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林前</a:t>
            </a:r>
            <a:r>
              <a:rPr lang="en-US" altLang="zh-TW" sz="3600" b="1" u="sng" dirty="0">
                <a:solidFill>
                  <a:srgbClr val="FF0000"/>
                </a:solidFill>
              </a:rPr>
              <a:t>14:1</a:t>
            </a:r>
            <a:r>
              <a:rPr lang="zh-TW" altLang="en-US" sz="3600" b="1" u="sng" dirty="0">
                <a:solidFill>
                  <a:srgbClr val="7030A0"/>
                </a:solidFill>
              </a:rPr>
              <a:t>你們要追求愛，也要切慕屬靈的恩賜，其中更要羡慕的，是作先知講道</a:t>
            </a:r>
            <a:r>
              <a:rPr lang="en-US" altLang="zh-TW" sz="3600" b="1" u="sng" dirty="0">
                <a:solidFill>
                  <a:srgbClr val="7030A0"/>
                </a:solidFill>
              </a:rPr>
              <a:t>(</a:t>
            </a:r>
            <a:r>
              <a:rPr lang="zh-TW" altLang="en-US" sz="3600" b="1" u="sng" dirty="0">
                <a:solidFill>
                  <a:srgbClr val="7030A0"/>
                </a:solidFill>
              </a:rPr>
              <a:t>原文說預言</a:t>
            </a:r>
            <a:r>
              <a:rPr lang="en-US" altLang="zh-TW" sz="3600" b="1" u="sng" dirty="0">
                <a:solidFill>
                  <a:srgbClr val="7030A0"/>
                </a:solidFill>
              </a:rPr>
              <a:t>)</a:t>
            </a:r>
            <a:r>
              <a:rPr lang="zh-TW" altLang="en-US" sz="3600" b="1" u="sng" dirty="0">
                <a:solidFill>
                  <a:srgbClr val="7030A0"/>
                </a:solidFill>
              </a:rPr>
              <a:t>。</a:t>
            </a:r>
          </a:p>
          <a:p>
            <a:r>
              <a:rPr lang="en-US" altLang="zh-TW" sz="3600" b="1" dirty="0">
                <a:solidFill>
                  <a:srgbClr val="FF0000"/>
                </a:solidFill>
              </a:rPr>
              <a:t>1.</a:t>
            </a:r>
            <a:r>
              <a:rPr lang="zh-TW" altLang="en-US" sz="3600" b="1" dirty="0">
                <a:solidFill>
                  <a:srgbClr val="FF0000"/>
                </a:solidFill>
              </a:rPr>
              <a:t>「追求」追捕；「切慕」熱心。</a:t>
            </a:r>
            <a:endParaRPr lang="zh-TW" altLang="zh-TW" sz="3600" dirty="0">
              <a:solidFill>
                <a:srgbClr val="FF0000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愛是哥林多前書</a:t>
            </a:r>
            <a:r>
              <a:rPr lang="en-US" altLang="zh-TW" sz="3600" b="1" dirty="0">
                <a:solidFill>
                  <a:srgbClr val="0000FF"/>
                </a:solidFill>
              </a:rPr>
              <a:t>13</a:t>
            </a:r>
            <a:r>
              <a:rPr lang="zh-TW" altLang="zh-TW" sz="3600" b="1" dirty="0">
                <a:solidFill>
                  <a:srgbClr val="0000FF"/>
                </a:solidFill>
              </a:rPr>
              <a:t>章中所說的，是基督的愛，是純潔的，沒有詭詐的，為愛</a:t>
            </a:r>
            <a:r>
              <a:rPr lang="zh-TW" altLang="en-US" sz="3600" b="1" dirty="0">
                <a:solidFill>
                  <a:srgbClr val="0000FF"/>
                </a:solidFill>
              </a:rPr>
              <a:t>必須要</a:t>
            </a:r>
            <a:r>
              <a:rPr lang="zh-TW" altLang="zh-TW" sz="3600" b="1" dirty="0">
                <a:solidFill>
                  <a:srgbClr val="0000FF"/>
                </a:solidFill>
              </a:rPr>
              <a:t>犧牲的。</a:t>
            </a:r>
            <a:r>
              <a:rPr lang="en-US" altLang="zh-TW" sz="3600" b="1" dirty="0">
                <a:solidFill>
                  <a:srgbClr val="0000FF"/>
                </a:solidFill>
              </a:rPr>
              <a:t> </a:t>
            </a:r>
            <a:endParaRPr lang="zh-TW" altLang="zh-TW" sz="3600" dirty="0">
              <a:solidFill>
                <a:srgbClr val="0000FF"/>
              </a:solidFill>
            </a:endParaRPr>
          </a:p>
          <a:p>
            <a:endParaRPr lang="en-US" altLang="zh-TW" sz="32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91E4-60D3-4E5F-9781-A782F782B425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201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五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en-US" sz="3600" b="1" dirty="0">
                <a:solidFill>
                  <a:srgbClr val="0000FF"/>
                </a:solidFill>
              </a:rPr>
              <a:t>要</a:t>
            </a:r>
            <a:r>
              <a:rPr lang="zh-TW" altLang="zh-TW" sz="3600" b="1" dirty="0">
                <a:solidFill>
                  <a:srgbClr val="0000FF"/>
                </a:solidFill>
              </a:rPr>
              <a:t>追求信心和敬虔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提前</a:t>
            </a:r>
            <a:r>
              <a:rPr lang="en-US" altLang="zh-TW" sz="3600" b="1" dirty="0">
                <a:solidFill>
                  <a:srgbClr val="0000FF"/>
                </a:solidFill>
              </a:rPr>
              <a:t>6:11)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  <a:latin typeface="+mj-ea"/>
                <a:ea typeface="+mj-ea"/>
              </a:rPr>
              <a:t>提前</a:t>
            </a:r>
            <a:r>
              <a:rPr lang="en-US" altLang="zh-TW" sz="3600" b="1" u="sng" dirty="0">
                <a:solidFill>
                  <a:srgbClr val="FF0000"/>
                </a:solidFill>
                <a:latin typeface="+mj-ea"/>
                <a:ea typeface="+mj-ea"/>
              </a:rPr>
              <a:t>6:11</a:t>
            </a:r>
            <a:r>
              <a:rPr lang="zh-TW" altLang="en-US" sz="3600" b="1" u="sng" dirty="0">
                <a:solidFill>
                  <a:srgbClr val="7030A0"/>
                </a:solidFill>
                <a:latin typeface="+mj-ea"/>
                <a:ea typeface="+mj-ea"/>
              </a:rPr>
              <a:t>但你這屬神的人要逃避這些事，追求公義、敬虔、信心、愛心、忍耐、溫柔。</a:t>
            </a:r>
          </a:p>
          <a:p>
            <a:r>
              <a:rPr lang="en-US" altLang="zh-TW" sz="3600" b="1" u="sng" dirty="0">
                <a:solidFill>
                  <a:srgbClr val="FF0000"/>
                </a:solidFill>
                <a:latin typeface="+mj-ea"/>
                <a:ea typeface="+mj-ea"/>
              </a:rPr>
              <a:t>1.</a:t>
            </a:r>
            <a:r>
              <a:rPr lang="zh-TW" altLang="en-US" sz="3600" b="1" u="sng" dirty="0">
                <a:solidFill>
                  <a:srgbClr val="FF0000"/>
                </a:solidFill>
                <a:latin typeface="+mj-ea"/>
                <a:ea typeface="+mj-ea"/>
              </a:rPr>
              <a:t>「但你這屬神的人要逃避這些事」：</a:t>
            </a:r>
            <a:endParaRPr lang="en-US" altLang="zh-TW" sz="3600" b="1" u="sng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  <a:latin typeface="+mj-ea"/>
                <a:ea typeface="+mj-ea"/>
              </a:rPr>
              <a:t>『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  <a:ea typeface="+mj-ea"/>
              </a:rPr>
              <a:t>屬神的人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  <a:ea typeface="+mj-ea"/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  <a:ea typeface="+mj-ea"/>
              </a:rPr>
              <a:t>在狹義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  <a:ea typeface="+mj-ea"/>
              </a:rPr>
              <a:t>: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  <a:ea typeface="+mj-ea"/>
              </a:rPr>
              <a:t>為神說話的先知和使徒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  <a:ea typeface="+mj-ea"/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  <a:ea typeface="+mj-ea"/>
              </a:rPr>
              <a:t>王上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  <a:ea typeface="+mj-ea"/>
              </a:rPr>
              <a:t>17:24)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  <a:ea typeface="+mj-ea"/>
              </a:rPr>
              <a:t>，在廣義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  <a:ea typeface="+mj-ea"/>
              </a:rPr>
              <a:t>: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  <a:ea typeface="+mj-ea"/>
              </a:rPr>
              <a:t>一切信徒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  <a:ea typeface="+mj-ea"/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  <a:ea typeface="+mj-ea"/>
              </a:rPr>
              <a:t>提後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  <a:ea typeface="+mj-ea"/>
              </a:rPr>
              <a:t>3:17)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  <a:ea typeface="+mj-ea"/>
              </a:rPr>
              <a:t>；</a:t>
            </a:r>
            <a:endParaRPr lang="en-US" altLang="zh-TW" sz="3600" b="1" u="sng" dirty="0">
              <a:solidFill>
                <a:srgbClr val="0000FF"/>
              </a:solidFill>
              <a:latin typeface="+mj-ea"/>
              <a:ea typeface="+mj-ea"/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  <a:latin typeface="+mj-ea"/>
                <a:ea typeface="+mj-ea"/>
              </a:rPr>
              <a:t>2.『</a:t>
            </a:r>
            <a:r>
              <a:rPr lang="zh-TW" altLang="en-US" sz="3600" b="1" u="sng" dirty="0">
                <a:solidFill>
                  <a:srgbClr val="FF0000"/>
                </a:solidFill>
                <a:latin typeface="+mj-ea"/>
                <a:ea typeface="+mj-ea"/>
              </a:rPr>
              <a:t>逃避</a:t>
            </a:r>
            <a:r>
              <a:rPr lang="en-US" altLang="zh-TW" sz="3600" b="1" u="sng" dirty="0">
                <a:solidFill>
                  <a:srgbClr val="FF0000"/>
                </a:solidFill>
                <a:latin typeface="+mj-ea"/>
                <a:ea typeface="+mj-ea"/>
              </a:rPr>
              <a:t>』</a:t>
            </a:r>
            <a:r>
              <a:rPr lang="zh-TW" altLang="en-US" sz="3600" b="1" u="sng" dirty="0">
                <a:solidFill>
                  <a:srgbClr val="FF0000"/>
                </a:solidFill>
                <a:latin typeface="+mj-ea"/>
                <a:ea typeface="+mj-ea"/>
              </a:rPr>
              <a:t>原文</a:t>
            </a:r>
            <a:r>
              <a:rPr lang="en-US" altLang="zh-TW" sz="3600" b="1" u="sng" dirty="0">
                <a:solidFill>
                  <a:srgbClr val="FF0000"/>
                </a:solidFill>
                <a:latin typeface="+mj-ea"/>
                <a:ea typeface="+mj-ea"/>
              </a:rPr>
              <a:t>:</a:t>
            </a:r>
            <a:r>
              <a:rPr lang="zh-TW" altLang="en-US" sz="3600" b="1" u="sng" dirty="0">
                <a:solidFill>
                  <a:srgbClr val="7030A0"/>
                </a:solidFill>
                <a:latin typeface="+mj-ea"/>
                <a:ea typeface="+mj-ea"/>
              </a:rPr>
              <a:t>不回頭地拼命奔跑；不但是消極地</a:t>
            </a:r>
            <a:r>
              <a:rPr lang="en-US" altLang="zh-TW" sz="3600" b="1" u="sng" dirty="0">
                <a:solidFill>
                  <a:srgbClr val="7030A0"/>
                </a:solidFill>
                <a:latin typeface="+mj-ea"/>
                <a:ea typeface="+mj-ea"/>
              </a:rPr>
              <a:t>『</a:t>
            </a:r>
            <a:r>
              <a:rPr lang="zh-TW" altLang="en-US" sz="3600" b="1" u="sng" dirty="0">
                <a:solidFill>
                  <a:srgbClr val="7030A0"/>
                </a:solidFill>
                <a:latin typeface="+mj-ea"/>
                <a:ea typeface="+mj-ea"/>
              </a:rPr>
              <a:t>不想、不看、不聽</a:t>
            </a:r>
            <a:r>
              <a:rPr lang="en-US" altLang="zh-TW" sz="3600" b="1" u="sng" dirty="0">
                <a:solidFill>
                  <a:srgbClr val="7030A0"/>
                </a:solidFill>
                <a:latin typeface="+mj-ea"/>
                <a:ea typeface="+mj-ea"/>
              </a:rPr>
              <a:t>』</a:t>
            </a:r>
            <a:r>
              <a:rPr lang="zh-TW" altLang="en-US" sz="3600" b="1" u="sng" dirty="0">
                <a:solidFill>
                  <a:srgbClr val="7030A0"/>
                </a:solidFill>
                <a:latin typeface="+mj-ea"/>
                <a:ea typeface="+mj-ea"/>
              </a:rPr>
              <a:t>，是積極地轉向遠離罪惡；</a:t>
            </a:r>
            <a:endParaRPr lang="en-US" altLang="zh-TW" sz="3600" b="1" u="sng" dirty="0">
              <a:solidFill>
                <a:srgbClr val="7030A0"/>
              </a:solidFill>
              <a:latin typeface="+mj-ea"/>
              <a:ea typeface="+mj-ea"/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  <a:latin typeface="+mj-ea"/>
                <a:ea typeface="+mj-ea"/>
              </a:rPr>
              <a:t>3.『</a:t>
            </a:r>
            <a:r>
              <a:rPr lang="zh-TW" altLang="en-US" sz="3600" b="1" u="sng" dirty="0">
                <a:solidFill>
                  <a:srgbClr val="FF0000"/>
                </a:solidFill>
                <a:latin typeface="+mj-ea"/>
                <a:ea typeface="+mj-ea"/>
              </a:rPr>
              <a:t>這些事</a:t>
            </a:r>
            <a:r>
              <a:rPr lang="en-US" altLang="zh-TW" sz="3600" b="1" u="sng" dirty="0">
                <a:solidFill>
                  <a:srgbClr val="FF0000"/>
                </a:solidFill>
                <a:latin typeface="+mj-ea"/>
                <a:ea typeface="+mj-ea"/>
              </a:rPr>
              <a:t>』</a:t>
            </a:r>
            <a:r>
              <a:rPr lang="zh-TW" altLang="en-US" sz="3600" b="1" u="sng" dirty="0">
                <a:solidFill>
                  <a:srgbClr val="7030A0"/>
                </a:solidFill>
                <a:latin typeface="+mj-ea"/>
                <a:ea typeface="+mj-ea"/>
              </a:rPr>
              <a:t>前面所說的辯駁爭論和利用信仰賺取錢財</a:t>
            </a:r>
            <a:r>
              <a:rPr lang="en-US" altLang="zh-TW" sz="3600" b="1" u="sng" dirty="0">
                <a:solidFill>
                  <a:srgbClr val="7030A0"/>
                </a:solidFill>
                <a:latin typeface="+mj-ea"/>
                <a:ea typeface="+mj-ea"/>
              </a:rPr>
              <a:t>(</a:t>
            </a:r>
            <a:r>
              <a:rPr lang="zh-TW" altLang="zh-TW" sz="3600" b="1" u="sng" dirty="0">
                <a:solidFill>
                  <a:srgbClr val="7030A0"/>
                </a:solidFill>
                <a:latin typeface="+mj-ea"/>
              </a:rPr>
              <a:t>提前</a:t>
            </a:r>
            <a:r>
              <a:rPr lang="en-US" altLang="zh-TW" sz="3600" b="1" u="sng" dirty="0">
                <a:solidFill>
                  <a:srgbClr val="7030A0"/>
                </a:solidFill>
                <a:latin typeface="+mj-ea"/>
                <a:ea typeface="+mj-ea"/>
              </a:rPr>
              <a:t>6:4-10)</a:t>
            </a:r>
            <a:r>
              <a:rPr lang="zh-TW" altLang="en-US" sz="3600" b="1" u="sng" dirty="0">
                <a:solidFill>
                  <a:srgbClr val="7030A0"/>
                </a:solidFill>
                <a:latin typeface="+mj-ea"/>
                <a:ea typeface="+mj-ea"/>
              </a:rPr>
              <a:t>。</a:t>
            </a:r>
          </a:p>
          <a:p>
            <a:r>
              <a:rPr lang="en-US" altLang="zh-TW" sz="3600" b="1" u="sng" dirty="0">
                <a:solidFill>
                  <a:srgbClr val="FF0000"/>
                </a:solidFill>
                <a:latin typeface="+mj-ea"/>
                <a:ea typeface="+mj-ea"/>
              </a:rPr>
              <a:t>4.</a:t>
            </a:r>
            <a:r>
              <a:rPr lang="zh-TW" altLang="en-US" sz="3600" b="1" u="sng" dirty="0">
                <a:solidFill>
                  <a:srgbClr val="FF0000"/>
                </a:solidFill>
                <a:latin typeface="+mj-ea"/>
                <a:ea typeface="+mj-ea"/>
              </a:rPr>
              <a:t>「追求公義、敬虔、信心、愛心、忍耐、溫柔」：</a:t>
            </a:r>
            <a:r>
              <a:rPr lang="zh-TW" altLang="en-US" sz="3600" b="1" u="sng" dirty="0">
                <a:solidFill>
                  <a:srgbClr val="7030A0"/>
                </a:solidFill>
                <a:latin typeface="+mj-ea"/>
                <a:ea typeface="+mj-ea"/>
              </a:rPr>
              <a:t>當追求屬靈的美德，這些都是基督徒真正的財富所在。</a:t>
            </a:r>
            <a:endParaRPr lang="en-US" altLang="zh-TW" sz="3600" b="1" u="sng" dirty="0">
              <a:solidFill>
                <a:srgbClr val="7030A0"/>
              </a:solidFill>
              <a:latin typeface="+mj-ea"/>
              <a:ea typeface="+mj-ea"/>
            </a:endParaRPr>
          </a:p>
          <a:p>
            <a:endParaRPr lang="en-US" altLang="zh-TW" sz="3200" b="1" dirty="0">
              <a:solidFill>
                <a:srgbClr val="7030A0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91E4-60D3-4E5F-9781-A782F782B425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4999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五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en-US" sz="3600" b="1" dirty="0">
                <a:solidFill>
                  <a:srgbClr val="0000FF"/>
                </a:solidFill>
              </a:rPr>
              <a:t>要</a:t>
            </a:r>
            <a:r>
              <a:rPr lang="zh-TW" altLang="zh-TW" sz="3600" b="1" dirty="0">
                <a:solidFill>
                  <a:srgbClr val="0000FF"/>
                </a:solidFill>
              </a:rPr>
              <a:t>追求信心和敬虔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提前</a:t>
            </a:r>
            <a:r>
              <a:rPr lang="en-US" altLang="zh-TW" sz="3600" b="1" dirty="0">
                <a:solidFill>
                  <a:srgbClr val="0000FF"/>
                </a:solidFill>
              </a:rPr>
              <a:t>6:11)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5.『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追求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原文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: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繼續不斷、終身不停地追求</a:t>
            </a:r>
            <a:endParaRPr lang="en-US" altLang="zh-TW" sz="3600" b="1" u="sng" dirty="0">
              <a:solidFill>
                <a:srgbClr val="0000FF"/>
              </a:solidFill>
              <a:latin typeface="+mj-ea"/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6.『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公義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與神並與人都是以基督為準則</a:t>
            </a:r>
            <a:endParaRPr lang="en-US" altLang="zh-TW" sz="3600" b="1" u="sng" dirty="0">
              <a:solidFill>
                <a:srgbClr val="0000FF"/>
              </a:solidFill>
              <a:latin typeface="+mj-ea"/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7.『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敬虔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在日常生活中彰顯神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提前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3:16)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8.『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信心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相信並信靠神和神的話</a:t>
            </a:r>
            <a:endParaRPr lang="en-US" altLang="zh-TW" sz="3600" b="1" u="sng" dirty="0">
              <a:solidFill>
                <a:srgbClr val="0000FF"/>
              </a:solidFill>
              <a:latin typeface="+mj-ea"/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9.『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愛心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在神的愛裏愛人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約壹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4:7-8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、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19-21)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10.『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忍耐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忍受逼迫和苦難</a:t>
            </a:r>
            <a:endParaRPr lang="en-US" altLang="zh-TW" sz="3600" b="1" u="sng" dirty="0">
              <a:solidFill>
                <a:srgbClr val="0000FF"/>
              </a:solidFill>
              <a:latin typeface="+mj-ea"/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11.『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溫柔</a:t>
            </a:r>
            <a:r>
              <a:rPr lang="en-US" altLang="zh-TW" sz="3600" b="1" u="sng" dirty="0">
                <a:solidFill>
                  <a:srgbClr val="0000FF"/>
                </a:solidFill>
                <a:latin typeface="+mj-ea"/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  <a:latin typeface="+mj-ea"/>
              </a:rPr>
              <a:t>對反對的人有謙和的態度</a:t>
            </a:r>
            <a:endParaRPr lang="zh-TW" altLang="zh-TW" sz="3600" b="1" u="sng" dirty="0">
              <a:solidFill>
                <a:srgbClr val="0000FF"/>
              </a:solidFill>
              <a:latin typeface="+mj-ea"/>
            </a:endParaRPr>
          </a:p>
          <a:p>
            <a:r>
              <a:rPr lang="zh-TW" altLang="en-US" sz="3600" b="1" dirty="0">
                <a:solidFill>
                  <a:srgbClr val="CC00CC"/>
                </a:solidFill>
                <a:latin typeface="+mj-ea"/>
              </a:rPr>
              <a:t>當追求以上屬靈的美德</a:t>
            </a:r>
            <a:r>
              <a:rPr lang="zh-TW" altLang="zh-TW" sz="3600" b="1" dirty="0">
                <a:solidFill>
                  <a:srgbClr val="CC00CC"/>
                </a:solidFill>
                <a:latin typeface="Bernard MT Condensed" panose="02050806060905020404" pitchFamily="18" charset="0"/>
              </a:rPr>
              <a:t>。</a:t>
            </a:r>
            <a:r>
              <a:rPr lang="zh-TW" altLang="en-US" sz="3600" b="1" dirty="0">
                <a:solidFill>
                  <a:srgbClr val="CC00CC"/>
                </a:solidFill>
                <a:latin typeface="Bernard MT Condensed" panose="02050806060905020404" pitchFamily="18" charset="0"/>
              </a:rPr>
              <a:t>就是以</a:t>
            </a:r>
            <a:r>
              <a:rPr lang="zh-TW" altLang="zh-TW" sz="3600" b="1" dirty="0">
                <a:solidFill>
                  <a:srgbClr val="CC00CC"/>
                </a:solidFill>
                <a:latin typeface="Bernard MT Condensed" panose="02050806060905020404" pitchFamily="18" charset="0"/>
              </a:rPr>
              <a:t>禱告，讀經，見證</a:t>
            </a:r>
            <a:r>
              <a:rPr lang="zh-TW" altLang="en-US" sz="3600" b="1" dirty="0">
                <a:solidFill>
                  <a:srgbClr val="CC00CC"/>
                </a:solidFill>
                <a:latin typeface="Bernard MT Condensed" panose="02050806060905020404" pitchFamily="18" charset="0"/>
              </a:rPr>
              <a:t>去實踐</a:t>
            </a:r>
            <a:r>
              <a:rPr lang="zh-TW" altLang="zh-TW" sz="3600" b="1" dirty="0">
                <a:solidFill>
                  <a:srgbClr val="CC00CC"/>
                </a:solidFill>
                <a:latin typeface="Bernard MT Condensed" panose="02050806060905020404" pitchFamily="18" charset="0"/>
              </a:rPr>
              <a:t>。</a:t>
            </a:r>
            <a:r>
              <a:rPr lang="en-US" altLang="zh-TW" sz="3600" b="1" dirty="0">
                <a:solidFill>
                  <a:srgbClr val="CC00CC"/>
                </a:solidFill>
                <a:latin typeface="Bernard MT Condensed" panose="02050806060905020404" pitchFamily="18" charset="0"/>
              </a:rPr>
              <a:t> </a:t>
            </a:r>
            <a:endParaRPr lang="zh-TW" altLang="zh-TW" sz="3600" b="1" dirty="0">
              <a:solidFill>
                <a:srgbClr val="CC00CC"/>
              </a:solidFill>
              <a:latin typeface="Bernard MT Condensed" panose="02050806060905020404" pitchFamily="18" charset="0"/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91E4-60D3-4E5F-9781-A782F782B425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2342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六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要追求聖潔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來</a:t>
            </a:r>
            <a:r>
              <a:rPr lang="en-US" altLang="zh-TW" sz="3600" b="1" dirty="0">
                <a:solidFill>
                  <a:srgbClr val="0000FF"/>
                </a:solidFill>
              </a:rPr>
              <a:t>12:14)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來</a:t>
            </a:r>
            <a:r>
              <a:rPr lang="en-US" altLang="zh-TW" sz="3600" b="1" u="sng" dirty="0">
                <a:solidFill>
                  <a:srgbClr val="FF0000"/>
                </a:solidFill>
              </a:rPr>
              <a:t>12:14</a:t>
            </a:r>
            <a:r>
              <a:rPr lang="zh-TW" altLang="en-US" sz="3600" b="1" u="sng" dirty="0">
                <a:solidFill>
                  <a:srgbClr val="7030A0"/>
                </a:solidFill>
              </a:rPr>
              <a:t>你們要追求與眾人和睦，並要追求聖潔；非聖潔沒有人能見主。</a:t>
            </a:r>
          </a:p>
          <a:p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en-US" sz="3600" b="1" dirty="0">
                <a:solidFill>
                  <a:srgbClr val="0000FF"/>
                </a:solidFill>
              </a:rPr>
              <a:t>「你們要與眾人追求和睦，與聖潔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的生活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  <a:r>
              <a:rPr lang="zh-TW" altLang="en-US" sz="3600" b="1" dirty="0">
                <a:solidFill>
                  <a:srgbClr val="0000FF"/>
                </a:solidFill>
              </a:rPr>
              <a:t>，因為離了它沒有人能見主。」</a:t>
            </a:r>
          </a:p>
          <a:p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en-US" sz="3600" b="1" dirty="0">
                <a:solidFill>
                  <a:srgbClr val="0000FF"/>
                </a:solidFill>
              </a:rPr>
              <a:t>「追求」狩獵，跟蹤，逼迫，追逼；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3.</a:t>
            </a:r>
            <a:r>
              <a:rPr lang="zh-TW" altLang="en-US" sz="3600" b="1" dirty="0">
                <a:solidFill>
                  <a:srgbClr val="0000FF"/>
                </a:solidFill>
              </a:rPr>
              <a:t>「和睦」和平，平安；「聖潔」成聖。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分別為聖，叫聖潔的生命豐盛起來。活出聖潔的生活，常對付罪惡，親近聖潔的神，這就聖潔，因</a:t>
            </a:r>
            <a:r>
              <a:rPr lang="zh-TW" altLang="en-US" sz="3600" b="1" dirty="0">
                <a:solidFill>
                  <a:srgbClr val="0000FF"/>
                </a:solidFill>
              </a:rPr>
              <a:t>為</a:t>
            </a:r>
            <a:r>
              <a:rPr lang="zh-TW" altLang="zh-TW" sz="3600" b="1" dirty="0">
                <a:solidFill>
                  <a:srgbClr val="0000FF"/>
                </a:solidFill>
              </a:rPr>
              <a:t>近朱者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惡者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  <a:r>
              <a:rPr lang="zh-TW" altLang="zh-TW" sz="3600" b="1" dirty="0">
                <a:solidFill>
                  <a:srgbClr val="0000FF"/>
                </a:solidFill>
              </a:rPr>
              <a:t>赤。</a:t>
            </a:r>
            <a:r>
              <a:rPr lang="en-US" altLang="zh-TW" sz="3600" b="1" dirty="0">
                <a:solidFill>
                  <a:srgbClr val="0000FF"/>
                </a:solidFill>
              </a:rPr>
              <a:t> </a:t>
            </a:r>
            <a:endParaRPr lang="zh-TW" altLang="zh-TW" sz="3600" dirty="0">
              <a:solidFill>
                <a:srgbClr val="0000FF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7209-116C-4C23-AB6B-734A1259AAB9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144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zh-TW" sz="3600" b="1" dirty="0">
                <a:solidFill>
                  <a:srgbClr val="0000FF"/>
                </a:solidFill>
              </a:rPr>
              <a:t>七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CN" altLang="zh-TW" sz="3600" b="1" dirty="0">
                <a:solidFill>
                  <a:srgbClr val="0000FF"/>
                </a:solidFill>
              </a:rPr>
              <a:t>要追求得着基督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CN" altLang="zh-TW" sz="3600" b="1" dirty="0">
                <a:solidFill>
                  <a:srgbClr val="0000FF"/>
                </a:solidFill>
              </a:rPr>
              <a:t>腓</a:t>
            </a:r>
            <a:r>
              <a:rPr lang="en-US" altLang="zh-TW" sz="3600" b="1" dirty="0">
                <a:solidFill>
                  <a:srgbClr val="0000FF"/>
                </a:solidFill>
              </a:rPr>
              <a:t>3:8-12)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CN" altLang="zh-TW" sz="3600" b="1" u="sng" dirty="0">
                <a:solidFill>
                  <a:srgbClr val="FF0000"/>
                </a:solidFill>
              </a:rPr>
              <a:t>腓</a:t>
            </a:r>
            <a:r>
              <a:rPr lang="en-US" altLang="zh-TW" sz="3600" b="1" u="sng" dirty="0">
                <a:solidFill>
                  <a:srgbClr val="FF0000"/>
                </a:solidFill>
              </a:rPr>
              <a:t>3:8</a:t>
            </a:r>
            <a:r>
              <a:rPr lang="zh-TW" altLang="en-US" sz="3600" b="1" u="sng" dirty="0">
                <a:solidFill>
                  <a:srgbClr val="7030A0"/>
                </a:solidFill>
              </a:rPr>
              <a:t>不但如此，我也將萬事當作有損的，因我以認識我主基督耶穌為至寶。我為祂已經丟棄萬事，看作糞土，為要得著基督；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zh-CN" altLang="zh-TW" sz="3600" b="1" u="sng" dirty="0">
                <a:solidFill>
                  <a:srgbClr val="FF0000"/>
                </a:solidFill>
              </a:rPr>
              <a:t>腓</a:t>
            </a:r>
            <a:r>
              <a:rPr lang="en-US" altLang="zh-TW" sz="3600" b="1" u="sng" dirty="0">
                <a:solidFill>
                  <a:srgbClr val="FF0000"/>
                </a:solidFill>
              </a:rPr>
              <a:t>3:9</a:t>
            </a:r>
            <a:r>
              <a:rPr lang="zh-TW" altLang="en-US" sz="3600" b="1" u="sng" dirty="0">
                <a:solidFill>
                  <a:srgbClr val="FF0000"/>
                </a:solidFill>
              </a:rPr>
              <a:t> </a:t>
            </a:r>
            <a:r>
              <a:rPr lang="zh-TW" altLang="en-US" sz="3600" b="1" u="sng" dirty="0">
                <a:solidFill>
                  <a:srgbClr val="7030A0"/>
                </a:solidFill>
              </a:rPr>
              <a:t>並且得以在他裡面，不是有自己因律法而得的義，乃是有信基督的義，就是因信　神而來的義，</a:t>
            </a:r>
          </a:p>
          <a:p>
            <a:r>
              <a:rPr lang="zh-CN" altLang="zh-TW" sz="3600" b="1" u="sng" dirty="0">
                <a:solidFill>
                  <a:srgbClr val="FF0000"/>
                </a:solidFill>
              </a:rPr>
              <a:t>腓</a:t>
            </a:r>
            <a:r>
              <a:rPr lang="en-US" altLang="zh-TW" sz="3600" b="1" u="sng" dirty="0">
                <a:solidFill>
                  <a:srgbClr val="FF0000"/>
                </a:solidFill>
              </a:rPr>
              <a:t>3:10 </a:t>
            </a:r>
            <a:r>
              <a:rPr lang="zh-TW" altLang="en-US" sz="3600" b="1" u="sng" dirty="0">
                <a:solidFill>
                  <a:srgbClr val="7030A0"/>
                </a:solidFill>
              </a:rPr>
              <a:t>使我認識基督，曉得他復活的大能，並且曉得和他一同受苦，效法他的死，</a:t>
            </a:r>
          </a:p>
          <a:p>
            <a:endParaRPr lang="zh-TW" altLang="zh-TW" sz="3600" dirty="0"/>
          </a:p>
          <a:p>
            <a:endParaRPr lang="zh-TW" altLang="zh-TW" sz="3600" b="1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  <a:latin typeface="+mj-ea"/>
              <a:ea typeface="+mj-ea"/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7209-116C-4C23-AB6B-734A1259AAB9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1226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zh-TW" sz="3600" b="1" dirty="0">
                <a:solidFill>
                  <a:srgbClr val="0000FF"/>
                </a:solidFill>
              </a:rPr>
              <a:t>七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CN" altLang="zh-TW" sz="3600" b="1" dirty="0">
                <a:solidFill>
                  <a:srgbClr val="0000FF"/>
                </a:solidFill>
              </a:rPr>
              <a:t>要追求得着基督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CN" altLang="zh-TW" sz="3600" b="1" dirty="0">
                <a:solidFill>
                  <a:srgbClr val="0000FF"/>
                </a:solidFill>
              </a:rPr>
              <a:t>腓</a:t>
            </a:r>
            <a:r>
              <a:rPr lang="en-US" altLang="zh-TW" sz="3600" b="1" dirty="0">
                <a:solidFill>
                  <a:srgbClr val="0000FF"/>
                </a:solidFill>
              </a:rPr>
              <a:t>3:8-12)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CN" altLang="zh-TW" sz="3600" b="1" u="sng" dirty="0">
                <a:solidFill>
                  <a:srgbClr val="FF0000"/>
                </a:solidFill>
              </a:rPr>
              <a:t>腓</a:t>
            </a:r>
            <a:r>
              <a:rPr lang="en-US" altLang="zh-TW" sz="3600" b="1" u="sng" dirty="0">
                <a:solidFill>
                  <a:srgbClr val="FF0000"/>
                </a:solidFill>
              </a:rPr>
              <a:t>3:11 </a:t>
            </a:r>
            <a:r>
              <a:rPr lang="zh-TW" altLang="en-US" sz="3600" b="1" u="sng" dirty="0">
                <a:solidFill>
                  <a:srgbClr val="7030A0"/>
                </a:solidFill>
              </a:rPr>
              <a:t>或者我也得以從死裡復活。</a:t>
            </a:r>
          </a:p>
          <a:p>
            <a:r>
              <a:rPr lang="zh-CN" altLang="zh-TW" sz="3600" b="1" u="sng" dirty="0">
                <a:solidFill>
                  <a:srgbClr val="FF0000"/>
                </a:solidFill>
              </a:rPr>
              <a:t>腓</a:t>
            </a:r>
            <a:r>
              <a:rPr lang="en-US" altLang="zh-TW" sz="3600" b="1" u="sng" dirty="0">
                <a:solidFill>
                  <a:srgbClr val="FF0000"/>
                </a:solidFill>
              </a:rPr>
              <a:t>3:12 </a:t>
            </a:r>
            <a:r>
              <a:rPr lang="zh-TW" altLang="en-US" sz="3600" b="1" u="sng" dirty="0">
                <a:solidFill>
                  <a:srgbClr val="7030A0"/>
                </a:solidFill>
              </a:rPr>
              <a:t>這不是說我已經得著了，已經完全了；我乃是竭力追求，或者可以得著基督耶穌所以得著我的（所要我得的）。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en-US" sz="3600" b="1" dirty="0">
                <a:solidFill>
                  <a:srgbClr val="0000FF"/>
                </a:solidFill>
              </a:rPr>
              <a:t>「竭力追求」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原文與第六節的</a:t>
            </a:r>
            <a:r>
              <a:rPr lang="en-US" altLang="zh-TW" sz="3600" b="1" dirty="0">
                <a:solidFill>
                  <a:srgbClr val="0000FF"/>
                </a:solidFill>
              </a:rPr>
              <a:t>『</a:t>
            </a:r>
            <a:r>
              <a:rPr lang="zh-TW" altLang="en-US" sz="3600" b="1" dirty="0">
                <a:solidFill>
                  <a:srgbClr val="0000FF"/>
                </a:solidFill>
              </a:rPr>
              <a:t>逼迫</a:t>
            </a:r>
            <a:r>
              <a:rPr lang="en-US" altLang="zh-TW" sz="3600" b="1" dirty="0">
                <a:solidFill>
                  <a:srgbClr val="0000FF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同字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  <a:r>
              <a:rPr lang="zh-TW" altLang="en-US" sz="3600" b="1" dirty="0">
                <a:solidFill>
                  <a:srgbClr val="0000FF"/>
                </a:solidFill>
              </a:rPr>
              <a:t>，緊追到底，彎身向前，追取獵物。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en-US" sz="3600" b="1" dirty="0">
                <a:solidFill>
                  <a:srgbClr val="0000FF"/>
                </a:solidFill>
              </a:rPr>
              <a:t>願我主</a:t>
            </a:r>
            <a:r>
              <a:rPr lang="zh-TW" altLang="zh-TW" sz="3600" b="1" dirty="0">
                <a:solidFill>
                  <a:srgbClr val="0000FF"/>
                </a:solidFill>
              </a:rPr>
              <a:t>耶穌</a:t>
            </a:r>
            <a:r>
              <a:rPr lang="zh-TW" altLang="en-US" sz="3600" b="1" dirty="0">
                <a:solidFill>
                  <a:srgbClr val="0000FF"/>
                </a:solidFill>
              </a:rPr>
              <a:t>基督</a:t>
            </a:r>
            <a:r>
              <a:rPr lang="zh-TW" altLang="zh-TW" sz="3600" b="1" dirty="0">
                <a:solidFill>
                  <a:srgbClr val="0000FF"/>
                </a:solidFill>
              </a:rPr>
              <a:t>充滿我們</a:t>
            </a:r>
            <a:r>
              <a:rPr lang="zh-TW" altLang="en-US" sz="3600" b="1" dirty="0">
                <a:solidFill>
                  <a:srgbClr val="0000FF"/>
                </a:solidFill>
              </a:rPr>
              <a:t>每一天</a:t>
            </a:r>
            <a:r>
              <a:rPr lang="zh-TW" altLang="zh-TW" sz="3600" b="1" dirty="0">
                <a:solidFill>
                  <a:srgbClr val="0000FF"/>
                </a:solidFill>
              </a:rPr>
              <a:t>，活着就是</a:t>
            </a:r>
            <a:r>
              <a:rPr lang="zh-TW" altLang="en-US" sz="3600" b="1" dirty="0">
                <a:solidFill>
                  <a:srgbClr val="0000FF"/>
                </a:solidFill>
              </a:rPr>
              <a:t>向著</a:t>
            </a:r>
            <a:r>
              <a:rPr lang="zh-TW" altLang="zh-TW" sz="3600" b="1" dirty="0">
                <a:solidFill>
                  <a:srgbClr val="0000FF"/>
                </a:solidFill>
              </a:rPr>
              <a:t>基督</a:t>
            </a:r>
            <a:r>
              <a:rPr lang="zh-TW" altLang="en-US" sz="3600" b="1" dirty="0">
                <a:solidFill>
                  <a:srgbClr val="0000FF"/>
                </a:solidFill>
              </a:rPr>
              <a:t>、得著基督</a:t>
            </a:r>
            <a:r>
              <a:rPr lang="zh-TW" altLang="zh-TW" sz="3600" b="1" dirty="0">
                <a:solidFill>
                  <a:srgbClr val="0000FF"/>
                </a:solidFill>
              </a:rPr>
              <a:t>，叫人看見我們的</a:t>
            </a:r>
            <a:r>
              <a:rPr lang="zh-TW" altLang="en-US" sz="3600" b="1" dirty="0">
                <a:solidFill>
                  <a:srgbClr val="0000FF"/>
                </a:solidFill>
              </a:rPr>
              <a:t>生命活潑的樣式，將</a:t>
            </a:r>
            <a:r>
              <a:rPr lang="zh-TW" altLang="zh-TW" sz="3600" b="1" dirty="0">
                <a:solidFill>
                  <a:srgbClr val="0000FF"/>
                </a:solidFill>
              </a:rPr>
              <a:t>榮耀</a:t>
            </a:r>
            <a:r>
              <a:rPr lang="zh-TW" altLang="en-US" sz="3600" b="1" dirty="0">
                <a:solidFill>
                  <a:srgbClr val="0000FF"/>
                </a:solidFill>
              </a:rPr>
              <a:t>頌讚歸與</a:t>
            </a:r>
            <a:r>
              <a:rPr lang="zh-TW" altLang="zh-TW" sz="3600" b="1" dirty="0">
                <a:solidFill>
                  <a:srgbClr val="0000FF"/>
                </a:solidFill>
              </a:rPr>
              <a:t>神！</a:t>
            </a:r>
            <a:r>
              <a:rPr lang="en-US" altLang="zh-TW" sz="3600" b="1" dirty="0">
                <a:solidFill>
                  <a:srgbClr val="0000FF"/>
                </a:solidFill>
              </a:rPr>
              <a:t> </a:t>
            </a:r>
            <a:endParaRPr lang="zh-TW" altLang="zh-TW" sz="3600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  <a:latin typeface="+mj-ea"/>
              <a:ea typeface="+mj-ea"/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7209-116C-4C23-AB6B-734A1259AAB9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362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1:</a:t>
            </a:r>
          </a:p>
          <a:p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要追求公義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箴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15:9; 21:21)</a:t>
            </a: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相信祂接受祂為救主的人，都成為義了。</a:t>
            </a:r>
            <a:r>
              <a:rPr lang="en-US" altLang="zh-TW" sz="3600" b="1" dirty="0"/>
              <a:t> </a:t>
            </a:r>
            <a:endParaRPr lang="zh-TW" altLang="zh-TW" sz="3600" dirty="0"/>
          </a:p>
          <a:p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要追求認識神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何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6:3)</a:t>
            </a: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神是一切的源頭</a:t>
            </a:r>
            <a:r>
              <a:rPr lang="zh-TW" altLang="en-US" sz="3600" b="1" u="sng" dirty="0">
                <a:solidFill>
                  <a:srgbClr val="CC00CC"/>
                </a:solidFill>
              </a:rPr>
              <a:t>，認識神才能行事蒙祂喜悅，務要竭盡心力追求認識祂。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要追求和睦事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羅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14:19; 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來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12:14)</a:t>
            </a:r>
          </a:p>
          <a:p>
            <a:r>
              <a:rPr lang="zh-TW" altLang="zh-TW" sz="3600" b="1" dirty="0">
                <a:solidFill>
                  <a:srgbClr val="CC00CC"/>
                </a:solidFill>
              </a:rPr>
              <a:t>有和平的</a:t>
            </a:r>
            <a:r>
              <a:rPr lang="zh-TW" altLang="zh-TW" sz="3600" b="1" u="sng" dirty="0">
                <a:solidFill>
                  <a:srgbClr val="CC00CC"/>
                </a:solidFill>
              </a:rPr>
              <a:t>生命，生活</a:t>
            </a:r>
            <a:r>
              <a:rPr lang="zh-TW" altLang="zh-TW" sz="3600" b="1" dirty="0">
                <a:solidFill>
                  <a:srgbClr val="CC00CC"/>
                </a:solidFill>
              </a:rPr>
              <a:t>；有和平的</a:t>
            </a:r>
            <a:r>
              <a:rPr lang="zh-TW" altLang="zh-TW" sz="3600" b="1" u="sng" dirty="0">
                <a:solidFill>
                  <a:srgbClr val="CC00CC"/>
                </a:solidFill>
              </a:rPr>
              <a:t>思想</a:t>
            </a:r>
            <a:r>
              <a:rPr lang="zh-TW" altLang="zh-TW" sz="3600" b="1" dirty="0">
                <a:solidFill>
                  <a:srgbClr val="CC00CC"/>
                </a:solidFill>
              </a:rPr>
              <a:t>，才有和平的</a:t>
            </a:r>
            <a:r>
              <a:rPr lang="zh-TW" altLang="zh-TW" sz="3600" b="1" u="sng" dirty="0">
                <a:solidFill>
                  <a:srgbClr val="CC00CC"/>
                </a:solidFill>
              </a:rPr>
              <a:t>態度</a:t>
            </a:r>
            <a:r>
              <a:rPr lang="zh-TW" altLang="zh-TW" sz="3600" b="1" dirty="0">
                <a:solidFill>
                  <a:srgbClr val="CC00CC"/>
                </a:solidFill>
              </a:rPr>
              <a:t>。與每</a:t>
            </a:r>
            <a:r>
              <a:rPr lang="zh-TW" altLang="en-US" sz="3600" b="1" dirty="0">
                <a:solidFill>
                  <a:srgbClr val="CC00CC"/>
                </a:solidFill>
              </a:rPr>
              <a:t>位肢體</a:t>
            </a:r>
            <a:r>
              <a:rPr lang="zh-TW" altLang="zh-TW" sz="3600" b="1" dirty="0">
                <a:solidFill>
                  <a:srgbClr val="CC00CC"/>
                </a:solidFill>
              </a:rPr>
              <a:t>都和睦。</a:t>
            </a:r>
            <a:endParaRPr lang="en-US" altLang="zh-TW" sz="3600" b="1" dirty="0">
              <a:solidFill>
                <a:srgbClr val="CC00CC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四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要追求愛心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林前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14:1)</a:t>
            </a: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是基督的愛，是純潔的，沒有詭詐的，為愛</a:t>
            </a:r>
            <a:r>
              <a:rPr lang="zh-TW" altLang="en-US" sz="3600" b="1" u="sng" dirty="0">
                <a:solidFill>
                  <a:srgbClr val="CC00CC"/>
                </a:solidFill>
              </a:rPr>
              <a:t>必須要</a:t>
            </a:r>
            <a:r>
              <a:rPr lang="zh-TW" altLang="zh-TW" sz="3600" b="1" u="sng" dirty="0">
                <a:solidFill>
                  <a:srgbClr val="CC00CC"/>
                </a:solidFill>
              </a:rPr>
              <a:t>犧牲的。</a:t>
            </a:r>
            <a:r>
              <a:rPr lang="en-US" altLang="zh-TW" sz="3600" b="1" dirty="0">
                <a:solidFill>
                  <a:srgbClr val="CC00CC"/>
                </a:solidFill>
              </a:rPr>
              <a:t> </a:t>
            </a:r>
            <a:endParaRPr lang="en-US" altLang="zh-TW" sz="3600" b="1" dirty="0">
              <a:solidFill>
                <a:srgbClr val="CC00CC"/>
              </a:solidFill>
              <a:latin typeface="+mj-ea"/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3A3B-C52F-4B88-99EB-D760CF0BFB3B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157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2:</a:t>
            </a:r>
          </a:p>
          <a:p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五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.</a:t>
            </a:r>
            <a:r>
              <a:rPr lang="zh-TW" altLang="en-US" sz="3600" b="1" dirty="0">
                <a:solidFill>
                  <a:srgbClr val="0000FF"/>
                </a:solidFill>
                <a:latin typeface="+mj-ea"/>
              </a:rPr>
              <a:t>要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追求信心和敬虔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提前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6:11)</a:t>
            </a:r>
          </a:p>
          <a:p>
            <a:r>
              <a:rPr lang="zh-TW" altLang="en-US" sz="3600" b="1" u="sng" dirty="0">
                <a:solidFill>
                  <a:srgbClr val="CC00CC"/>
                </a:solidFill>
                <a:latin typeface="+mj-ea"/>
              </a:rPr>
              <a:t>當追求屬靈的美德，這些都是基督徒真正的財富所在。</a:t>
            </a:r>
            <a:endParaRPr lang="en-US" altLang="zh-TW" sz="3600" b="1" u="sng" dirty="0">
              <a:solidFill>
                <a:srgbClr val="CC00CC"/>
              </a:solidFill>
              <a:latin typeface="+mj-ea"/>
            </a:endParaRPr>
          </a:p>
          <a:p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六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要追求聖潔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</a:rPr>
              <a:t>來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12:14)</a:t>
            </a: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分別為聖，叫聖潔的生命豐盛起來。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zh-CN" altLang="zh-TW" sz="3600" b="1" dirty="0">
                <a:solidFill>
                  <a:srgbClr val="0000FF"/>
                </a:solidFill>
                <a:latin typeface="+mj-ea"/>
              </a:rPr>
              <a:t>七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.</a:t>
            </a:r>
            <a:r>
              <a:rPr lang="zh-CN" altLang="zh-TW" sz="3600" b="1" dirty="0">
                <a:solidFill>
                  <a:srgbClr val="0000FF"/>
                </a:solidFill>
                <a:latin typeface="+mj-ea"/>
              </a:rPr>
              <a:t>要追求得着基督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(</a:t>
            </a:r>
            <a:r>
              <a:rPr lang="zh-CN" altLang="zh-TW" sz="3600" b="1" dirty="0">
                <a:solidFill>
                  <a:srgbClr val="0000FF"/>
                </a:solidFill>
                <a:latin typeface="+mj-ea"/>
              </a:rPr>
              <a:t>腓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</a:rPr>
              <a:t>3:8-12)</a:t>
            </a:r>
            <a:endParaRPr lang="zh-TW" altLang="zh-TW" sz="3600" dirty="0">
              <a:solidFill>
                <a:srgbClr val="0000FF"/>
              </a:solidFill>
              <a:latin typeface="+mj-ea"/>
            </a:endParaRPr>
          </a:p>
          <a:p>
            <a:r>
              <a:rPr lang="zh-TW" altLang="en-US" sz="3600" b="1" u="sng" dirty="0">
                <a:solidFill>
                  <a:srgbClr val="CC00CC"/>
                </a:solidFill>
              </a:rPr>
              <a:t>竭力追求，</a:t>
            </a:r>
            <a:r>
              <a:rPr lang="zh-TW" altLang="zh-TW" sz="3600" b="1" u="sng" dirty="0">
                <a:solidFill>
                  <a:srgbClr val="CC00CC"/>
                </a:solidFill>
              </a:rPr>
              <a:t>活着就是</a:t>
            </a:r>
            <a:r>
              <a:rPr lang="zh-TW" altLang="en-US" sz="3600" b="1" u="sng" dirty="0">
                <a:solidFill>
                  <a:srgbClr val="CC00CC"/>
                </a:solidFill>
              </a:rPr>
              <a:t>向著</a:t>
            </a:r>
            <a:r>
              <a:rPr lang="zh-TW" altLang="zh-TW" sz="3600" b="1" u="sng" dirty="0">
                <a:solidFill>
                  <a:srgbClr val="CC00CC"/>
                </a:solidFill>
              </a:rPr>
              <a:t>基督</a:t>
            </a:r>
            <a:r>
              <a:rPr lang="zh-TW" altLang="en-US" sz="3600" b="1" u="sng" dirty="0">
                <a:solidFill>
                  <a:srgbClr val="CC00CC"/>
                </a:solidFill>
              </a:rPr>
              <a:t>、得著基督。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zh-TW" altLang="en-US" sz="3600" b="1" dirty="0">
                <a:solidFill>
                  <a:srgbClr val="0000FF"/>
                </a:solidFill>
              </a:rPr>
              <a:t>聖徒</a:t>
            </a:r>
            <a:r>
              <a:rPr lang="zh-TW" altLang="zh-TW" sz="3600" b="1" dirty="0">
                <a:solidFill>
                  <a:srgbClr val="0000FF"/>
                </a:solidFill>
              </a:rPr>
              <a:t>的人生</a:t>
            </a:r>
            <a:r>
              <a:rPr lang="zh-TW" altLang="en-US" sz="3600" b="1" dirty="0">
                <a:solidFill>
                  <a:srgbClr val="0000FF"/>
                </a:solidFill>
              </a:rPr>
              <a:t>，就是要</a:t>
            </a:r>
            <a:r>
              <a:rPr lang="zh-TW" altLang="zh-TW" sz="3600" b="1" dirty="0">
                <a:solidFill>
                  <a:srgbClr val="0000FF"/>
                </a:solidFill>
              </a:rPr>
              <a:t>追求屬天的</a:t>
            </a:r>
            <a:r>
              <a:rPr lang="zh-TW" altLang="en-US" sz="3600" b="1" dirty="0">
                <a:solidFill>
                  <a:srgbClr val="0000FF"/>
                </a:solidFill>
              </a:rPr>
              <a:t>榮耀</a:t>
            </a:r>
            <a:r>
              <a:rPr lang="zh-TW" altLang="zh-TW" sz="3600" b="1" dirty="0">
                <a:solidFill>
                  <a:srgbClr val="0000FF"/>
                </a:solidFill>
              </a:rPr>
              <a:t>，求</a:t>
            </a:r>
            <a:r>
              <a:rPr lang="zh-TW" altLang="en-US" sz="3600" b="1" dirty="0">
                <a:solidFill>
                  <a:srgbClr val="0000FF"/>
                </a:solidFill>
              </a:rPr>
              <a:t>基督</a:t>
            </a:r>
            <a:r>
              <a:rPr lang="zh-TW" altLang="zh-TW" sz="3600" b="1" dirty="0">
                <a:solidFill>
                  <a:srgbClr val="0000FF"/>
                </a:solidFill>
              </a:rPr>
              <a:t>主幫助</a:t>
            </a:r>
            <a:r>
              <a:rPr lang="zh-TW" altLang="en-US" sz="3600" b="1" dirty="0">
                <a:solidFill>
                  <a:srgbClr val="0000FF"/>
                </a:solidFill>
              </a:rPr>
              <a:t>聖徒，</a:t>
            </a:r>
            <a:r>
              <a:rPr lang="zh-TW" altLang="zh-TW" sz="3600" b="1" dirty="0">
                <a:solidFill>
                  <a:srgbClr val="0000FF"/>
                </a:solidFill>
              </a:rPr>
              <a:t>得着祂要我們得的</a:t>
            </a:r>
            <a:r>
              <a:rPr lang="zh-TW" altLang="en-US" sz="3600" b="1" dirty="0">
                <a:solidFill>
                  <a:srgbClr val="0000FF"/>
                </a:solidFill>
              </a:rPr>
              <a:t>追求</a:t>
            </a:r>
            <a:r>
              <a:rPr lang="zh-TW" altLang="zh-TW" sz="3600" b="1" dirty="0">
                <a:solidFill>
                  <a:srgbClr val="0000FF"/>
                </a:solidFill>
              </a:rPr>
              <a:t>！</a:t>
            </a:r>
            <a:endParaRPr lang="en-US" altLang="zh-TW" sz="4000" b="1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0000FF"/>
                </a:solidFill>
                <a:hlinkClick r:id="rId2" action="ppaction://hlinkpres?slideindex=1&amp;slidetitle="/>
              </a:rPr>
              <a:t>回應奉獻：感謝神</a:t>
            </a:r>
            <a:r>
              <a:rPr lang="en-US" altLang="zh-TW" sz="3600" b="1" u="sng" dirty="0">
                <a:solidFill>
                  <a:srgbClr val="0000FF"/>
                </a:solidFill>
                <a:hlinkClick r:id="rId2" action="ppaction://hlinkpres?slideindex=1&amp;slidetitle="/>
              </a:rPr>
              <a:t>-1.pptx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dirty="0">
              <a:solidFill>
                <a:srgbClr val="0000FF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A72C-CB9D-4CAD-983E-5C565128264A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250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前言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5250"/>
            <a:ext cx="9144000" cy="6182750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solidFill>
                  <a:srgbClr val="0000FF"/>
                </a:solidFill>
              </a:rPr>
              <a:t>1.</a:t>
            </a:r>
            <a:r>
              <a:rPr lang="zh-TW" altLang="en-US" sz="4000" b="1" dirty="0">
                <a:solidFill>
                  <a:srgbClr val="0000FF"/>
                </a:solidFill>
              </a:rPr>
              <a:t> 「追求」的定義</a:t>
            </a:r>
            <a:r>
              <a:rPr lang="en-US" altLang="zh-TW" sz="4000" b="1" dirty="0">
                <a:solidFill>
                  <a:srgbClr val="0000FF"/>
                </a:solidFill>
              </a:rPr>
              <a:t>:</a:t>
            </a:r>
            <a:r>
              <a:rPr lang="zh-TW" altLang="en-US" sz="4000" b="1" dirty="0">
                <a:solidFill>
                  <a:srgbClr val="0000FF"/>
                </a:solidFill>
              </a:rPr>
              <a:t>持續不斷地狩獵，跟蹤，追逼；</a:t>
            </a:r>
            <a:endParaRPr lang="en-US" altLang="zh-TW" sz="4000" b="1" dirty="0">
              <a:solidFill>
                <a:srgbClr val="0000FF"/>
              </a:solidFill>
            </a:endParaRPr>
          </a:p>
          <a:p>
            <a:r>
              <a:rPr lang="en-US" altLang="zh-TW" sz="4000" b="1" dirty="0">
                <a:solidFill>
                  <a:srgbClr val="0000FF"/>
                </a:solidFill>
              </a:rPr>
              <a:t>2.</a:t>
            </a:r>
            <a:r>
              <a:rPr lang="zh-TW" altLang="zh-TW" sz="4000" b="1" dirty="0">
                <a:solidFill>
                  <a:srgbClr val="0000FF"/>
                </a:solidFill>
              </a:rPr>
              <a:t>人生如果追求</a:t>
            </a:r>
            <a:r>
              <a:rPr lang="zh-TW" altLang="en-US" sz="4000" b="1" dirty="0">
                <a:solidFill>
                  <a:srgbClr val="0000FF"/>
                </a:solidFill>
              </a:rPr>
              <a:t>的方向或目標</a:t>
            </a:r>
            <a:r>
              <a:rPr lang="en-US" altLang="zh-TW" sz="4000" b="1" dirty="0">
                <a:solidFill>
                  <a:srgbClr val="0000FF"/>
                </a:solidFill>
              </a:rPr>
              <a:t>:</a:t>
            </a:r>
          </a:p>
          <a:p>
            <a:r>
              <a:rPr lang="en-US" altLang="zh-TW" sz="4000" b="1" u="sng" dirty="0">
                <a:solidFill>
                  <a:srgbClr val="008000"/>
                </a:solidFill>
              </a:rPr>
              <a:t>A.</a:t>
            </a:r>
            <a:r>
              <a:rPr lang="zh-TW" altLang="en-US" sz="4000" b="1" u="sng" dirty="0">
                <a:solidFill>
                  <a:srgbClr val="008000"/>
                </a:solidFill>
              </a:rPr>
              <a:t>若錯誤</a:t>
            </a:r>
            <a:r>
              <a:rPr lang="en-US" altLang="zh-TW" sz="4000" b="1" u="sng" dirty="0">
                <a:solidFill>
                  <a:srgbClr val="008000"/>
                </a:solidFill>
              </a:rPr>
              <a:t>(</a:t>
            </a:r>
            <a:r>
              <a:rPr lang="zh-TW" altLang="en-US" sz="4000" b="1" u="sng" dirty="0">
                <a:solidFill>
                  <a:srgbClr val="008000"/>
                </a:solidFill>
              </a:rPr>
              <a:t>成了今世之子</a:t>
            </a:r>
            <a:r>
              <a:rPr lang="en-US" altLang="zh-TW" sz="4000" b="1" u="sng" dirty="0">
                <a:solidFill>
                  <a:srgbClr val="008000"/>
                </a:solidFill>
              </a:rPr>
              <a:t>)</a:t>
            </a:r>
            <a:r>
              <a:rPr lang="zh-TW" altLang="zh-TW" sz="4000" b="1" u="sng" dirty="0">
                <a:solidFill>
                  <a:srgbClr val="008000"/>
                </a:solidFill>
              </a:rPr>
              <a:t>，則</a:t>
            </a:r>
            <a:r>
              <a:rPr lang="zh-TW" altLang="en-US" sz="4000" b="1" u="sng" dirty="0">
                <a:solidFill>
                  <a:srgbClr val="008000"/>
                </a:solidFill>
              </a:rPr>
              <a:t>這輩子注定</a:t>
            </a:r>
            <a:r>
              <a:rPr lang="zh-TW" altLang="zh-TW" sz="4000" b="1" u="sng" dirty="0">
                <a:solidFill>
                  <a:srgbClr val="008000"/>
                </a:solidFill>
              </a:rPr>
              <a:t>失敗；</a:t>
            </a:r>
            <a:endParaRPr lang="en-US" altLang="zh-TW" sz="4000" b="1" u="sng" dirty="0">
              <a:solidFill>
                <a:srgbClr val="008000"/>
              </a:solidFill>
            </a:endParaRPr>
          </a:p>
          <a:p>
            <a:r>
              <a:rPr lang="en-US" altLang="zh-TW" sz="4000" b="1" dirty="0">
                <a:solidFill>
                  <a:srgbClr val="0000FF"/>
                </a:solidFill>
              </a:rPr>
              <a:t>B.</a:t>
            </a:r>
            <a:r>
              <a:rPr lang="zh-TW" altLang="en-US" sz="4000" b="1" dirty="0">
                <a:solidFill>
                  <a:srgbClr val="0000FF"/>
                </a:solidFill>
              </a:rPr>
              <a:t>若</a:t>
            </a:r>
            <a:r>
              <a:rPr lang="zh-TW" altLang="zh-TW" sz="4000" b="1" dirty="0">
                <a:solidFill>
                  <a:srgbClr val="0000FF"/>
                </a:solidFill>
              </a:rPr>
              <a:t>追求</a:t>
            </a:r>
            <a:r>
              <a:rPr lang="zh-TW" altLang="en-US" sz="4000" b="1" dirty="0">
                <a:solidFill>
                  <a:srgbClr val="0000FF"/>
                </a:solidFill>
              </a:rPr>
              <a:t>基督</a:t>
            </a:r>
            <a:r>
              <a:rPr lang="zh-TW" altLang="zh-TW" sz="4000" b="1" dirty="0">
                <a:solidFill>
                  <a:srgbClr val="0000FF"/>
                </a:solidFill>
              </a:rPr>
              <a:t>，則一生</a:t>
            </a:r>
            <a:r>
              <a:rPr lang="zh-TW" altLang="en-US" sz="4000" b="1" dirty="0">
                <a:solidFill>
                  <a:srgbClr val="0000FF"/>
                </a:solidFill>
              </a:rPr>
              <a:t>平安喜樂</a:t>
            </a:r>
            <a:r>
              <a:rPr lang="en-US" altLang="zh-TW" sz="4000" b="1" dirty="0">
                <a:solidFill>
                  <a:srgbClr val="0000FF"/>
                </a:solidFill>
              </a:rPr>
              <a:t>(</a:t>
            </a:r>
            <a:r>
              <a:rPr lang="zh-TW" altLang="en-US" sz="4000" b="1" dirty="0">
                <a:solidFill>
                  <a:srgbClr val="0000FF"/>
                </a:solidFill>
              </a:rPr>
              <a:t>成了君尊的祭司</a:t>
            </a:r>
            <a:r>
              <a:rPr lang="en-US" altLang="zh-TW" sz="4000" b="1" dirty="0">
                <a:solidFill>
                  <a:srgbClr val="0000FF"/>
                </a:solidFill>
              </a:rPr>
              <a:t>)</a:t>
            </a:r>
            <a:r>
              <a:rPr lang="zh-TW" altLang="zh-TW" sz="4000" b="1" dirty="0">
                <a:solidFill>
                  <a:srgbClr val="0000FF"/>
                </a:solidFill>
              </a:rPr>
              <a:t>。今日我們要從神的話中認識</a:t>
            </a:r>
            <a:r>
              <a:rPr lang="zh-TW" altLang="en-US" sz="4000" b="1" dirty="0">
                <a:solidFill>
                  <a:srgbClr val="0000FF"/>
                </a:solidFill>
              </a:rPr>
              <a:t>神要聖徒</a:t>
            </a:r>
            <a:r>
              <a:rPr lang="zh-TW" altLang="zh-TW" sz="4000" b="1" dirty="0">
                <a:solidFill>
                  <a:srgbClr val="0000FF"/>
                </a:solidFill>
              </a:rPr>
              <a:t>追求甚麼</a:t>
            </a:r>
            <a:r>
              <a:rPr lang="en-US" altLang="zh-TW" sz="4000" b="1" dirty="0">
                <a:solidFill>
                  <a:srgbClr val="0000FF"/>
                </a:solidFill>
              </a:rPr>
              <a:t>?</a:t>
            </a:r>
            <a:endParaRPr lang="zh-TW" altLang="zh-TW" sz="4000" b="1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498E-3CCF-491A-884D-C049E3FC2F3E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73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大綱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要追求公義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箴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15:9; 21:21)</a:t>
            </a:r>
          </a:p>
          <a:p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要追求認識神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何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6:3)</a:t>
            </a:r>
          </a:p>
          <a:p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要追求和睦事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羅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14:19; 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來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12:14)</a:t>
            </a:r>
          </a:p>
          <a:p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四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要追求愛心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林前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14:1)</a:t>
            </a:r>
          </a:p>
          <a:p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五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.</a:t>
            </a:r>
            <a:r>
              <a:rPr lang="zh-TW" altLang="en-US" sz="3600" b="1" dirty="0">
                <a:solidFill>
                  <a:srgbClr val="0000FF"/>
                </a:solidFill>
                <a:latin typeface="+mj-ea"/>
                <a:ea typeface="+mj-ea"/>
              </a:rPr>
              <a:t>要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追求信心和敬虔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提前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6:11)</a:t>
            </a:r>
          </a:p>
          <a:p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六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要追求聖潔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  <a:latin typeface="+mj-ea"/>
                <a:ea typeface="+mj-ea"/>
              </a:rPr>
              <a:t>來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12:14)</a:t>
            </a:r>
          </a:p>
          <a:p>
            <a:r>
              <a:rPr lang="zh-CN" altLang="zh-TW" sz="3600" b="1" dirty="0">
                <a:solidFill>
                  <a:srgbClr val="0000FF"/>
                </a:solidFill>
                <a:latin typeface="+mj-ea"/>
                <a:ea typeface="+mj-ea"/>
              </a:rPr>
              <a:t>七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.</a:t>
            </a:r>
            <a:r>
              <a:rPr lang="zh-CN" altLang="zh-TW" sz="3600" b="1" dirty="0">
                <a:solidFill>
                  <a:srgbClr val="0000FF"/>
                </a:solidFill>
                <a:latin typeface="+mj-ea"/>
                <a:ea typeface="+mj-ea"/>
              </a:rPr>
              <a:t>要追求得着基督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(</a:t>
            </a:r>
            <a:r>
              <a:rPr lang="zh-CN" altLang="zh-TW" sz="3600" b="1" dirty="0">
                <a:solidFill>
                  <a:srgbClr val="0000FF"/>
                </a:solidFill>
                <a:latin typeface="+mj-ea"/>
                <a:ea typeface="+mj-ea"/>
              </a:rPr>
              <a:t>腓</a:t>
            </a:r>
            <a:r>
              <a:rPr lang="en-US" altLang="zh-TW" sz="3600" b="1" dirty="0">
                <a:solidFill>
                  <a:srgbClr val="0000FF"/>
                </a:solidFill>
                <a:latin typeface="+mj-ea"/>
                <a:ea typeface="+mj-ea"/>
              </a:rPr>
              <a:t>3:8-12)</a:t>
            </a:r>
            <a:endParaRPr lang="zh-TW" altLang="zh-TW" sz="3600" dirty="0">
              <a:solidFill>
                <a:srgbClr val="0000FF"/>
              </a:solidFill>
              <a:latin typeface="+mj-ea"/>
              <a:ea typeface="+mj-ea"/>
            </a:endParaRPr>
          </a:p>
          <a:p>
            <a:endParaRPr lang="zh-TW" altLang="zh-TW" sz="3600" dirty="0">
              <a:solidFill>
                <a:srgbClr val="0000FF"/>
              </a:solidFill>
            </a:endParaRPr>
          </a:p>
          <a:p>
            <a:endParaRPr lang="zh-TW" altLang="zh-TW" sz="3600" dirty="0">
              <a:solidFill>
                <a:srgbClr val="0000FF"/>
              </a:solidFill>
            </a:endParaRPr>
          </a:p>
          <a:p>
            <a:endParaRPr lang="zh-TW" altLang="zh-TW" sz="3600" dirty="0">
              <a:solidFill>
                <a:srgbClr val="0000FF"/>
              </a:solidFill>
            </a:endParaRPr>
          </a:p>
          <a:p>
            <a:endParaRPr lang="zh-TW" altLang="zh-TW" sz="3600" dirty="0">
              <a:solidFill>
                <a:srgbClr val="0000FF"/>
              </a:solidFill>
            </a:endParaRPr>
          </a:p>
          <a:p>
            <a:endParaRPr lang="zh-TW" altLang="zh-TW" sz="3600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0000FF"/>
              </a:solidFill>
            </a:endParaRPr>
          </a:p>
          <a:p>
            <a:endParaRPr lang="en-US" altLang="zh-TW" sz="3200" b="1" dirty="0"/>
          </a:p>
          <a:p>
            <a:endParaRPr lang="zh-TW" altLang="zh-TW" sz="3200" dirty="0"/>
          </a:p>
          <a:p>
            <a:endParaRPr lang="zh-TW" altLang="zh-TW" sz="3600" b="1" u="sng" dirty="0">
              <a:solidFill>
                <a:srgbClr val="FF0000"/>
              </a:solidFill>
            </a:endParaRPr>
          </a:p>
          <a:p>
            <a:endParaRPr lang="zh-TW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en-US" sz="36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6E02-19C1-4608-8C6C-B50ADEBC1583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67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zh-TW" sz="3600" b="1" dirty="0">
                <a:solidFill>
                  <a:srgbClr val="0000FF"/>
                </a:solidFill>
              </a:rPr>
              <a:t>要追求公義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箴</a:t>
            </a:r>
            <a:r>
              <a:rPr lang="en-US" altLang="zh-TW" sz="3600" b="1" dirty="0">
                <a:solidFill>
                  <a:srgbClr val="0000FF"/>
                </a:solidFill>
              </a:rPr>
              <a:t>15:9; 21:21)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箴</a:t>
            </a:r>
            <a:r>
              <a:rPr lang="en-US" altLang="zh-TW" sz="3600" b="1" u="sng" dirty="0">
                <a:solidFill>
                  <a:srgbClr val="FF0000"/>
                </a:solidFill>
              </a:rPr>
              <a:t>15:9</a:t>
            </a:r>
            <a:r>
              <a:rPr lang="zh-TW" altLang="en-US" sz="3600" b="1" u="sng" dirty="0">
                <a:solidFill>
                  <a:srgbClr val="7030A0"/>
                </a:solidFill>
              </a:rPr>
              <a:t>惡人的道路，為耶和華所憎惡；追求公義的，為他所喜愛。</a:t>
            </a:r>
          </a:p>
          <a:p>
            <a:r>
              <a:rPr lang="zh-TW" altLang="en-US" sz="3600" b="1" dirty="0"/>
              <a:t>  </a:t>
            </a:r>
            <a:r>
              <a:rPr lang="en-US" altLang="zh-TW" sz="3600" b="1" u="sng" dirty="0">
                <a:solidFill>
                  <a:srgbClr val="FF0000"/>
                </a:solidFill>
              </a:rPr>
              <a:t>1.</a:t>
            </a:r>
            <a:r>
              <a:rPr lang="zh-TW" altLang="en-US" sz="3600" b="1" u="sng" dirty="0">
                <a:solidFill>
                  <a:srgbClr val="FF0000"/>
                </a:solidFill>
              </a:rPr>
              <a:t>「惡人所行的是神所厭惡；獵捕公義的人，是為神所喜悅。」</a:t>
            </a:r>
            <a:r>
              <a:rPr lang="zh-TW" altLang="en-US" sz="3600" b="1" dirty="0">
                <a:solidFill>
                  <a:srgbClr val="0000FF"/>
                </a:solidFill>
              </a:rPr>
              <a:t>因為好樹才能結好的果子；有了公義的生命，才能有正直的行為。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箴</a:t>
            </a:r>
            <a:r>
              <a:rPr lang="en-US" altLang="zh-TW" sz="3600" b="1" u="sng" dirty="0">
                <a:solidFill>
                  <a:srgbClr val="FF0000"/>
                </a:solidFill>
              </a:rPr>
              <a:t>21:21</a:t>
            </a:r>
            <a:r>
              <a:rPr lang="en-US" altLang="zh-TW" b="1" u="sng" dirty="0">
                <a:solidFill>
                  <a:srgbClr val="FF0000"/>
                </a:solidFill>
              </a:rPr>
              <a:t> </a:t>
            </a:r>
            <a:r>
              <a:rPr lang="zh-TW" altLang="en-US" sz="3600" b="1" u="sng" dirty="0">
                <a:solidFill>
                  <a:srgbClr val="7030A0"/>
                </a:solidFill>
              </a:rPr>
              <a:t>「追求公義仁慈的，就尋得生命、公義和尊榮。」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7030A0"/>
                </a:solidFill>
              </a:rPr>
              <a:t>2.</a:t>
            </a:r>
            <a:r>
              <a:rPr lang="zh-TW" altLang="en-US" sz="3600" b="1" u="sng" dirty="0">
                <a:solidFill>
                  <a:srgbClr val="FF0000"/>
                </a:solidFill>
              </a:rPr>
              <a:t>彌</a:t>
            </a:r>
            <a:r>
              <a:rPr lang="en-US" altLang="zh-TW" sz="3600" b="1" u="sng" dirty="0">
                <a:solidFill>
                  <a:srgbClr val="FF0000"/>
                </a:solidFill>
              </a:rPr>
              <a:t>6:8</a:t>
            </a:r>
            <a:r>
              <a:rPr lang="zh-TW" altLang="en-US" sz="3600" b="1" u="sng" dirty="0">
                <a:solidFill>
                  <a:srgbClr val="CC00CC"/>
                </a:solidFill>
              </a:rPr>
              <a:t>世人哪，耶和華已指示你何為善。祂向你所要的是甚麼呢？只要你行公義，好憐憫，存謙卑的心，與你的神同行。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zh-TW" altLang="en-US" sz="3600" b="1" u="sng" dirty="0">
                <a:solidFill>
                  <a:srgbClr val="0000FF"/>
                </a:solidFill>
              </a:rPr>
              <a:t>因為神所要的不是虛浮的人生，儀式的獻祭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endParaRPr lang="zh-TW" altLang="zh-TW" dirty="0"/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C143-8053-4B8E-835F-412AECF786B3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13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要追求公義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箴</a:t>
            </a:r>
            <a:r>
              <a:rPr lang="en-US" altLang="zh-TW" sz="3600" b="1" dirty="0">
                <a:solidFill>
                  <a:srgbClr val="0000FF"/>
                </a:solidFill>
              </a:rPr>
              <a:t>15:9; 21:21)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3.</a:t>
            </a:r>
            <a:r>
              <a:rPr lang="zh-TW" altLang="zh-TW" sz="3600" b="1" dirty="0">
                <a:solidFill>
                  <a:srgbClr val="FF0000"/>
                </a:solidFill>
              </a:rPr>
              <a:t>申</a:t>
            </a:r>
            <a:r>
              <a:rPr lang="en-US" altLang="zh-TW" sz="3600" b="1" dirty="0">
                <a:solidFill>
                  <a:srgbClr val="FF0000"/>
                </a:solidFill>
              </a:rPr>
              <a:t>16:20</a:t>
            </a:r>
            <a:r>
              <a:rPr lang="zh-TW" altLang="en-US" sz="3600" b="1" u="sng" dirty="0">
                <a:solidFill>
                  <a:srgbClr val="7030A0"/>
                </a:solidFill>
              </a:rPr>
              <a:t>你要追求至公至義，好叫你存活，承受耶和華你神所賜你的地。</a:t>
            </a:r>
          </a:p>
          <a:p>
            <a:r>
              <a:rPr lang="zh-TW" altLang="en-US" sz="3600" b="1" dirty="0">
                <a:solidFill>
                  <a:srgbClr val="0000FF"/>
                </a:solidFill>
              </a:rPr>
              <a:t>你要追求正義、正義，好使你活着，能夠取得神所賜給你的地以為業。</a:t>
            </a: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4.</a:t>
            </a:r>
            <a:r>
              <a:rPr lang="zh-TW" altLang="en-US" sz="3600" b="1" u="sng" dirty="0">
                <a:solidFill>
                  <a:srgbClr val="FF0000"/>
                </a:solidFill>
              </a:rPr>
              <a:t>「追求」追逐，追趕；</a:t>
            </a:r>
            <a:endParaRPr lang="en-US" altLang="zh-TW" sz="3600" b="1" u="sng" dirty="0">
              <a:solidFill>
                <a:srgbClr val="FF0000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5.</a:t>
            </a:r>
            <a:r>
              <a:rPr lang="zh-TW" altLang="en-US" sz="3600" b="1" u="sng" dirty="0">
                <a:solidFill>
                  <a:srgbClr val="FF0000"/>
                </a:solidFill>
              </a:rPr>
              <a:t>「至公至義」公正，正直，正義。</a:t>
            </a:r>
            <a:r>
              <a:rPr lang="zh-TW" altLang="zh-TW" sz="3600" b="1" dirty="0">
                <a:solidFill>
                  <a:srgbClr val="0000FF"/>
                </a:solidFill>
              </a:rPr>
              <a:t>就是在神面前看為正的事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王上</a:t>
            </a:r>
            <a:r>
              <a:rPr lang="en-US" altLang="zh-TW" sz="3600" b="1" dirty="0">
                <a:solidFill>
                  <a:srgbClr val="0000FF"/>
                </a:solidFill>
              </a:rPr>
              <a:t>22:43)</a:t>
            </a:r>
            <a:r>
              <a:rPr lang="zh-TW" altLang="zh-TW" sz="3600" b="1" dirty="0">
                <a:solidFill>
                  <a:srgbClr val="0000FF"/>
                </a:solidFill>
              </a:rPr>
              <a:t>。 </a:t>
            </a:r>
            <a:r>
              <a:rPr lang="en-US" altLang="zh-TW" sz="3600" b="1" dirty="0">
                <a:solidFill>
                  <a:srgbClr val="0000FF"/>
                </a:solidFill>
              </a:rPr>
              <a:t> </a:t>
            </a:r>
            <a:endParaRPr lang="zh-TW" altLang="zh-TW" sz="3600" dirty="0">
              <a:solidFill>
                <a:srgbClr val="0000FF"/>
              </a:solidFill>
            </a:endParaRPr>
          </a:p>
          <a:p>
            <a:endParaRPr lang="zh-TW" altLang="zh-TW" dirty="0"/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C143-8053-4B8E-835F-412AECF786B3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161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3.</a:t>
            </a:r>
            <a:r>
              <a:rPr lang="zh-TW" altLang="zh-TW" sz="3600" b="1" dirty="0">
                <a:solidFill>
                  <a:srgbClr val="0000FF"/>
                </a:solidFill>
              </a:rPr>
              <a:t>要追求公義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箴</a:t>
            </a:r>
            <a:r>
              <a:rPr lang="en-US" altLang="zh-TW" sz="3600" b="1" dirty="0">
                <a:solidFill>
                  <a:srgbClr val="0000FF"/>
                </a:solidFill>
              </a:rPr>
              <a:t>15:9; 21:21)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6.</a:t>
            </a:r>
            <a:r>
              <a:rPr lang="zh-TW" altLang="en-US" sz="3600" b="1" dirty="0">
                <a:solidFill>
                  <a:srgbClr val="0000FF"/>
                </a:solidFill>
              </a:rPr>
              <a:t> </a:t>
            </a:r>
            <a:r>
              <a:rPr lang="zh-TW" altLang="zh-TW" sz="3600" b="1" dirty="0">
                <a:solidFill>
                  <a:srgbClr val="0000FF"/>
                </a:solidFill>
              </a:rPr>
              <a:t>但世人都偏行己路，離了正道，所以聖經說沒有義人，連一個也沒有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u="sng" dirty="0">
                <a:solidFill>
                  <a:srgbClr val="FF0000"/>
                </a:solidFill>
              </a:rPr>
              <a:t>羅</a:t>
            </a:r>
            <a:r>
              <a:rPr lang="en-US" altLang="zh-TW" sz="3600" b="1" u="sng" dirty="0">
                <a:solidFill>
                  <a:srgbClr val="FF0000"/>
                </a:solidFill>
              </a:rPr>
              <a:t>3:10-12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  <a:r>
              <a:rPr lang="zh-TW" altLang="zh-TW" sz="3600" b="1" dirty="0">
                <a:solidFill>
                  <a:srgbClr val="0000FF"/>
                </a:solidFill>
              </a:rPr>
              <a:t>。我們所以為的義</a:t>
            </a:r>
            <a:r>
              <a:rPr lang="zh-TW" altLang="en-US" sz="3600" b="1" dirty="0">
                <a:solidFill>
                  <a:srgbClr val="0000FF"/>
                </a:solidFill>
              </a:rPr>
              <a:t>，</a:t>
            </a:r>
            <a:r>
              <a:rPr lang="zh-TW" altLang="zh-TW" sz="3600" b="1" dirty="0">
                <a:solidFill>
                  <a:srgbClr val="0000FF"/>
                </a:solidFill>
              </a:rPr>
              <a:t>在神面前也不過像污穢的衣服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FF0000"/>
                </a:solidFill>
              </a:rPr>
              <a:t>賽</a:t>
            </a:r>
            <a:r>
              <a:rPr lang="en-US" altLang="zh-TW" sz="3600" b="1" dirty="0">
                <a:solidFill>
                  <a:srgbClr val="FF0000"/>
                </a:solidFill>
              </a:rPr>
              <a:t>64:6</a:t>
            </a:r>
            <a:r>
              <a:rPr lang="zh-TW" altLang="en-US" sz="3600" b="1" u="sng" dirty="0">
                <a:solidFill>
                  <a:srgbClr val="7030A0"/>
                </a:solidFill>
              </a:rPr>
              <a:t>我們都像不潔淨的人，所有的義都像污穢的衣服；我們都像葉子漸漸枯乾，我們的罪孽好像風把我們吹去，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  <a:r>
              <a:rPr lang="zh-TW" altLang="zh-TW" sz="3600" b="1" dirty="0">
                <a:solidFill>
                  <a:srgbClr val="0000FF"/>
                </a:solidFill>
              </a:rPr>
              <a:t>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7.</a:t>
            </a:r>
            <a:r>
              <a:rPr lang="zh-TW" altLang="zh-TW" sz="3600" b="1" dirty="0">
                <a:solidFill>
                  <a:srgbClr val="0000FF"/>
                </a:solidFill>
              </a:rPr>
              <a:t>神為我們預備祂自己的義，就是耶穌基督，叫一切相信祂接受祂為救主的人，都成為義了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羅</a:t>
            </a:r>
            <a:r>
              <a:rPr lang="en-US" altLang="zh-TW" sz="3600" b="1" dirty="0">
                <a:solidFill>
                  <a:srgbClr val="0000FF"/>
                </a:solidFill>
              </a:rPr>
              <a:t>1:17; 3:22)</a:t>
            </a:r>
            <a:r>
              <a:rPr lang="zh-TW" altLang="zh-TW" sz="3600" b="1" dirty="0">
                <a:solidFill>
                  <a:srgbClr val="0000FF"/>
                </a:solidFill>
              </a:rPr>
              <a:t>。</a:t>
            </a:r>
            <a:r>
              <a:rPr lang="en-US" altLang="zh-TW" b="1" dirty="0"/>
              <a:t> </a:t>
            </a:r>
            <a:endParaRPr lang="zh-TW" altLang="zh-TW" dirty="0"/>
          </a:p>
          <a:p>
            <a:endParaRPr lang="zh-TW" altLang="zh-TW" dirty="0"/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C143-8053-4B8E-835F-412AECF786B3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863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zh-TW" sz="3600" b="1" dirty="0">
                <a:solidFill>
                  <a:srgbClr val="0000FF"/>
                </a:solidFill>
              </a:rPr>
              <a:t>要追求認識神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何</a:t>
            </a:r>
            <a:r>
              <a:rPr lang="en-US" altLang="zh-TW" sz="3600" b="1" dirty="0">
                <a:solidFill>
                  <a:srgbClr val="0000FF"/>
                </a:solidFill>
              </a:rPr>
              <a:t>6:3)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何</a:t>
            </a:r>
            <a:r>
              <a:rPr lang="en-US" altLang="zh-TW" sz="3600" b="1" u="sng" dirty="0">
                <a:solidFill>
                  <a:srgbClr val="FF0000"/>
                </a:solidFill>
              </a:rPr>
              <a:t>6:3</a:t>
            </a:r>
            <a:r>
              <a:rPr lang="zh-TW" altLang="en-US" sz="3600" b="1" u="sng" dirty="0">
                <a:solidFill>
                  <a:srgbClr val="7030A0"/>
                </a:solidFill>
              </a:rPr>
              <a:t>「我們務要認識耶和華，竭力追求認識祂。祂出現確如晨光；祂必臨到我們像甘雨，像滋潤田地的春雨。」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en-US" sz="3600" b="1" u="sng" dirty="0">
                <a:solidFill>
                  <a:srgbClr val="CC00CC"/>
                </a:solidFill>
              </a:rPr>
              <a:t>我們務要認識耶和華，竭力追求認識祂</a:t>
            </a:r>
            <a:r>
              <a:rPr lang="zh-TW" altLang="en-US" sz="3600" b="1" u="sng" dirty="0">
                <a:solidFill>
                  <a:srgbClr val="0000FF"/>
                </a:solidFill>
              </a:rPr>
              <a:t>：認識神才能行事蒙祂喜悅，務要竭盡心力追求認識祂。</a:t>
            </a:r>
          </a:p>
          <a:p>
            <a:r>
              <a:rPr lang="zh-TW" altLang="en-US" sz="3600" b="1" u="sng" dirty="0">
                <a:solidFill>
                  <a:srgbClr val="0000FF"/>
                </a:solidFill>
              </a:rPr>
              <a:t> </a:t>
            </a:r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en-US" sz="3600" b="1" u="sng" dirty="0">
                <a:solidFill>
                  <a:srgbClr val="CC00CC"/>
                </a:solidFill>
              </a:rPr>
              <a:t>「祂出現確如晨光」</a:t>
            </a:r>
            <a:r>
              <a:rPr lang="zh-TW" altLang="en-US" sz="3600" b="1" u="sng" dirty="0">
                <a:solidFill>
                  <a:srgbClr val="0000FF"/>
                </a:solidFill>
              </a:rPr>
              <a:t>：祂的顯現如同清晨的日光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</a:rPr>
              <a:t>路一</a:t>
            </a:r>
            <a:r>
              <a:rPr lang="en-US" altLang="zh-TW" sz="3600" b="1" u="sng" dirty="0">
                <a:solidFill>
                  <a:srgbClr val="0000FF"/>
                </a:solidFill>
              </a:rPr>
              <a:t>78)</a:t>
            </a:r>
            <a:r>
              <a:rPr lang="zh-TW" altLang="en-US" sz="3600" b="1" u="sng" dirty="0">
                <a:solidFill>
                  <a:srgbClr val="0000FF"/>
                </a:solidFill>
              </a:rPr>
              <a:t>，驅散人生的黑暗，帶來新的盼望。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en-US" sz="3600" b="1" u="sng" dirty="0">
                <a:solidFill>
                  <a:srgbClr val="CC00CC"/>
                </a:solidFill>
              </a:rPr>
              <a:t>「祂必臨到我們像甘雨，像滋潤田地的春雨」</a:t>
            </a:r>
            <a:r>
              <a:rPr lang="zh-TW" altLang="en-US" sz="3600" b="1" u="sng" dirty="0">
                <a:solidFill>
                  <a:srgbClr val="0000FF"/>
                </a:solidFill>
              </a:rPr>
              <a:t>：祂的臨到如同適合時宜的甘雨，滋潤我們的心田，使我們欣欣向榮。 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C143-8053-4B8E-835F-412AECF786B3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382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要追求認識神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何</a:t>
            </a:r>
            <a:r>
              <a:rPr lang="en-US" altLang="zh-TW" sz="3600" b="1" dirty="0">
                <a:solidFill>
                  <a:srgbClr val="0000FF"/>
                </a:solidFill>
              </a:rPr>
              <a:t>6:3)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en-US" sz="3600" b="1" u="sng" dirty="0">
                <a:solidFill>
                  <a:srgbClr val="0000FF"/>
                </a:solidFill>
              </a:rPr>
              <a:t>認識你獨一的真神，並且認識你所差來的耶穌基督，這就是永生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</a:rPr>
              <a:t>約十七</a:t>
            </a:r>
            <a:r>
              <a:rPr lang="en-US" altLang="zh-TW" sz="3600" b="1" u="sng" dirty="0">
                <a:solidFill>
                  <a:srgbClr val="0000FF"/>
                </a:solidFill>
              </a:rPr>
              <a:t>3)</a:t>
            </a:r>
            <a:r>
              <a:rPr lang="zh-TW" altLang="en-US" sz="3600" b="1" u="sng" dirty="0">
                <a:solidFill>
                  <a:srgbClr val="0000FF"/>
                </a:solidFill>
              </a:rPr>
              <a:t>。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5.</a:t>
            </a:r>
            <a:r>
              <a:rPr lang="zh-TW" altLang="en-US" sz="3600" b="1" u="sng" dirty="0">
                <a:solidFill>
                  <a:srgbClr val="0000FF"/>
                </a:solidFill>
              </a:rPr>
              <a:t>神對認識祂的人是豐厚的，如朝陽驅散黑暗，帶來光明的前程；如春雨滋潤地土，帶來無限的生機。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6.</a:t>
            </a:r>
            <a:r>
              <a:rPr lang="zh-TW" altLang="zh-TW" sz="3600" b="1" dirty="0">
                <a:solidFill>
                  <a:srgbClr val="0000FF"/>
                </a:solidFill>
              </a:rPr>
              <a:t>神是一切的源頭，如不認識祂，則一切都得不到正確的道路，沒有真正的豐盛。神是父親，是生命的源頭，如不認識祂，就如孩子不知道父親。所以要竭力追求認識祂。</a:t>
            </a:r>
            <a:r>
              <a:rPr lang="en-US" altLang="zh-TW" sz="3600" b="1" dirty="0">
                <a:solidFill>
                  <a:srgbClr val="0000FF"/>
                </a:solidFill>
              </a:rPr>
              <a:t> </a:t>
            </a:r>
            <a:endParaRPr lang="zh-TW" altLang="zh-TW" sz="3600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C143-8053-4B8E-835F-412AECF786B3}" type="datetime1">
              <a:rPr lang="zh-TW" altLang="en-US" smtClean="0"/>
              <a:t>2020/6/27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880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zh-TW" sz="3600" b="1" dirty="0">
                <a:solidFill>
                  <a:srgbClr val="0000FF"/>
                </a:solidFill>
              </a:rPr>
              <a:t>要追求和睦事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羅</a:t>
            </a:r>
            <a:r>
              <a:rPr lang="en-US" altLang="zh-TW" sz="3600" b="1" dirty="0">
                <a:solidFill>
                  <a:srgbClr val="0000FF"/>
                </a:solidFill>
              </a:rPr>
              <a:t>14:19; </a:t>
            </a:r>
            <a:r>
              <a:rPr lang="zh-TW" altLang="zh-TW" sz="3600" b="1" dirty="0">
                <a:solidFill>
                  <a:srgbClr val="0000FF"/>
                </a:solidFill>
              </a:rPr>
              <a:t>來</a:t>
            </a:r>
            <a:r>
              <a:rPr lang="en-US" altLang="zh-TW" sz="3600" b="1" dirty="0">
                <a:solidFill>
                  <a:srgbClr val="0000FF"/>
                </a:solidFill>
              </a:rPr>
              <a:t>12:14)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羅</a:t>
            </a:r>
            <a:r>
              <a:rPr lang="en-US" altLang="zh-TW" sz="3600" b="1" u="sng" dirty="0">
                <a:solidFill>
                  <a:srgbClr val="FF0000"/>
                </a:solidFill>
              </a:rPr>
              <a:t>14:19</a:t>
            </a:r>
            <a:r>
              <a:rPr lang="zh-TW" altLang="en-US" sz="3600" b="1" u="sng" dirty="0">
                <a:solidFill>
                  <a:srgbClr val="7030A0"/>
                </a:solidFill>
              </a:rPr>
              <a:t>所以，我們務要追求和睦的事，與彼此建立德行的事。</a:t>
            </a: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 </a:t>
            </a:r>
            <a:r>
              <a:rPr lang="en-US" altLang="zh-TW" sz="3600" b="1" u="sng" dirty="0">
                <a:solidFill>
                  <a:srgbClr val="0000FF"/>
                </a:solidFill>
              </a:rPr>
              <a:t>1.『</a:t>
            </a:r>
            <a:r>
              <a:rPr lang="zh-TW" altLang="en-US" sz="3600" b="1" u="sng" dirty="0">
                <a:solidFill>
                  <a:srgbClr val="0000FF"/>
                </a:solidFill>
              </a:rPr>
              <a:t>和睦</a:t>
            </a:r>
            <a:r>
              <a:rPr lang="en-US" altLang="zh-TW" sz="3600" b="1" u="sng" dirty="0">
                <a:solidFill>
                  <a:srgbClr val="0000FF"/>
                </a:solidFill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</a:rPr>
              <a:t>原文與</a:t>
            </a:r>
            <a:r>
              <a:rPr lang="en-US" altLang="zh-TW" sz="3600" b="1" u="sng" dirty="0">
                <a:solidFill>
                  <a:srgbClr val="0000FF"/>
                </a:solidFill>
              </a:rPr>
              <a:t>『</a:t>
            </a:r>
            <a:r>
              <a:rPr lang="zh-TW" altLang="en-US" sz="3600" b="1" u="sng" dirty="0">
                <a:solidFill>
                  <a:srgbClr val="0000FF"/>
                </a:solidFill>
              </a:rPr>
              <a:t>和平</a:t>
            </a:r>
            <a:r>
              <a:rPr lang="en-US" altLang="zh-TW" sz="3600" b="1" u="sng" dirty="0">
                <a:solidFill>
                  <a:srgbClr val="0000FF"/>
                </a:solidFill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</a:rPr>
              <a:t>同字，表示在教會中追求好的</a:t>
            </a:r>
            <a:r>
              <a:rPr lang="en-US" altLang="zh-TW" sz="3600" b="1" u="sng" dirty="0">
                <a:solidFill>
                  <a:srgbClr val="0000FF"/>
                </a:solidFill>
              </a:rPr>
              <a:t>=</a:t>
            </a:r>
            <a:r>
              <a:rPr lang="zh-TW" altLang="en-US" sz="3600" b="1" u="sng" dirty="0">
                <a:solidFill>
                  <a:srgbClr val="0000FF"/>
                </a:solidFill>
              </a:rPr>
              <a:t>人際關係，重於追求字句道理上的知識。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2.『</a:t>
            </a:r>
            <a:r>
              <a:rPr lang="zh-TW" altLang="en-US" sz="3600" b="1" u="sng" dirty="0">
                <a:solidFill>
                  <a:srgbClr val="0000FF"/>
                </a:solidFill>
              </a:rPr>
              <a:t>彼此建造在一起</a:t>
            </a:r>
            <a:r>
              <a:rPr lang="en-US" altLang="zh-TW" sz="3600" b="1" u="sng" dirty="0">
                <a:solidFill>
                  <a:srgbClr val="0000FF"/>
                </a:solidFill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</a:rPr>
              <a:t>或</a:t>
            </a:r>
            <a:r>
              <a:rPr lang="en-US" altLang="zh-TW" sz="3600" b="1" u="sng" dirty="0">
                <a:solidFill>
                  <a:srgbClr val="0000FF"/>
                </a:solidFill>
              </a:rPr>
              <a:t>『</a:t>
            </a:r>
            <a:r>
              <a:rPr lang="zh-TW" altLang="en-US" sz="3600" b="1" u="sng" dirty="0">
                <a:solidFill>
                  <a:srgbClr val="0000FF"/>
                </a:solidFill>
              </a:rPr>
              <a:t>彼此造就對方</a:t>
            </a:r>
            <a:r>
              <a:rPr lang="en-US" altLang="zh-TW" sz="3600" b="1" u="sng" dirty="0">
                <a:solidFill>
                  <a:srgbClr val="0000FF"/>
                </a:solidFill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</a:rPr>
              <a:t>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來</a:t>
            </a:r>
            <a:r>
              <a:rPr lang="en-US" altLang="zh-TW" sz="3600" b="1" u="sng" dirty="0">
                <a:solidFill>
                  <a:srgbClr val="FF0000"/>
                </a:solidFill>
              </a:rPr>
              <a:t>12:14</a:t>
            </a:r>
            <a:r>
              <a:rPr lang="zh-TW" altLang="en-US" sz="3600" b="1" u="sng" dirty="0">
                <a:solidFill>
                  <a:srgbClr val="7030A0"/>
                </a:solidFill>
              </a:rPr>
              <a:t>你們要追求與眾人和睦，並要追求聖潔；非聖潔沒有人能見主。</a:t>
            </a: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91E4-60D3-4E5F-9781-A782F782B425}" type="datetime1">
              <a:rPr lang="zh-TW" altLang="en-US" smtClean="0"/>
              <a:t>2020/6/27</a:t>
            </a:fld>
            <a:endParaRPr lang="zh-TW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7265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6343</TotalTime>
  <Words>2398</Words>
  <Application>Microsoft Office PowerPoint</Application>
  <PresentationFormat>全屏显示(4:3)</PresentationFormat>
  <Paragraphs>284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等线 Light</vt:lpstr>
      <vt:lpstr>新細明體</vt:lpstr>
      <vt:lpstr>Arial</vt:lpstr>
      <vt:lpstr>Bernard MT Condensed</vt:lpstr>
      <vt:lpstr>Calibri</vt:lpstr>
      <vt:lpstr>Calibri Light</vt:lpstr>
      <vt:lpstr>Office 主题​​</vt:lpstr>
      <vt:lpstr>         神要聖徒追求甚麼?</vt:lpstr>
      <vt:lpstr>前言:</vt:lpstr>
      <vt:lpstr>大綱: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2018年4月8日主日崇拜 </dc:title>
  <dc:creator>ENYU</dc:creator>
  <cp:lastModifiedBy>相瑋 陳</cp:lastModifiedBy>
  <cp:revision>359</cp:revision>
  <dcterms:created xsi:type="dcterms:W3CDTF">2018-04-07T07:45:14Z</dcterms:created>
  <dcterms:modified xsi:type="dcterms:W3CDTF">2020-06-27T10:54:26Z</dcterms:modified>
</cp:coreProperties>
</file>