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1" r:id="rId1"/>
  </p:sldMasterIdLst>
  <p:notesMasterIdLst>
    <p:notesMasterId r:id="rId51"/>
  </p:notesMasterIdLst>
  <p:sldIdLst>
    <p:sldId id="257" r:id="rId2"/>
    <p:sldId id="2794" r:id="rId3"/>
    <p:sldId id="2968" r:id="rId4"/>
    <p:sldId id="2969" r:id="rId5"/>
    <p:sldId id="2970" r:id="rId6"/>
    <p:sldId id="2721" r:id="rId7"/>
    <p:sldId id="2971" r:id="rId8"/>
    <p:sldId id="2975" r:id="rId9"/>
    <p:sldId id="2880" r:id="rId10"/>
    <p:sldId id="3001" r:id="rId11"/>
    <p:sldId id="3004" r:id="rId12"/>
    <p:sldId id="3005" r:id="rId13"/>
    <p:sldId id="3006" r:id="rId14"/>
    <p:sldId id="3007" r:id="rId15"/>
    <p:sldId id="3008" r:id="rId16"/>
    <p:sldId id="2980" r:id="rId17"/>
    <p:sldId id="2981" r:id="rId18"/>
    <p:sldId id="2972" r:id="rId19"/>
    <p:sldId id="2976" r:id="rId20"/>
    <p:sldId id="2984" r:id="rId21"/>
    <p:sldId id="2985" r:id="rId22"/>
    <p:sldId id="2987" r:id="rId23"/>
    <p:sldId id="3011" r:id="rId24"/>
    <p:sldId id="3016" r:id="rId25"/>
    <p:sldId id="3012" r:id="rId26"/>
    <p:sldId id="3014" r:id="rId27"/>
    <p:sldId id="3015" r:id="rId28"/>
    <p:sldId id="3013" r:id="rId29"/>
    <p:sldId id="2988" r:id="rId30"/>
    <p:sldId id="2973" r:id="rId31"/>
    <p:sldId id="2977" r:id="rId32"/>
    <p:sldId id="3030" r:id="rId33"/>
    <p:sldId id="3029" r:id="rId34"/>
    <p:sldId id="2989" r:id="rId35"/>
    <p:sldId id="3017" r:id="rId36"/>
    <p:sldId id="3018" r:id="rId37"/>
    <p:sldId id="3019" r:id="rId38"/>
    <p:sldId id="3020" r:id="rId39"/>
    <p:sldId id="3021" r:id="rId40"/>
    <p:sldId id="2974" r:id="rId41"/>
    <p:sldId id="2978" r:id="rId42"/>
    <p:sldId id="3023" r:id="rId43"/>
    <p:sldId id="3024" r:id="rId44"/>
    <p:sldId id="3025" r:id="rId45"/>
    <p:sldId id="3026" r:id="rId46"/>
    <p:sldId id="3027" r:id="rId47"/>
    <p:sldId id="3028" r:id="rId48"/>
    <p:sldId id="3032" r:id="rId49"/>
    <p:sldId id="2351" r:id="rId5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D53EFE17-81DF-4480-B1B9-EE4D72BD01DB}">
          <p14:sldIdLst>
            <p14:sldId id="257"/>
            <p14:sldId id="2794"/>
            <p14:sldId id="2968"/>
            <p14:sldId id="2969"/>
            <p14:sldId id="2970"/>
            <p14:sldId id="2721"/>
            <p14:sldId id="2971"/>
            <p14:sldId id="2975"/>
            <p14:sldId id="2880"/>
            <p14:sldId id="3001"/>
            <p14:sldId id="3004"/>
            <p14:sldId id="3005"/>
            <p14:sldId id="3006"/>
            <p14:sldId id="3007"/>
            <p14:sldId id="3008"/>
            <p14:sldId id="2980"/>
            <p14:sldId id="2981"/>
            <p14:sldId id="2972"/>
            <p14:sldId id="2976"/>
            <p14:sldId id="2984"/>
            <p14:sldId id="2985"/>
            <p14:sldId id="2987"/>
            <p14:sldId id="3011"/>
            <p14:sldId id="3016"/>
            <p14:sldId id="3012"/>
            <p14:sldId id="3014"/>
            <p14:sldId id="3015"/>
            <p14:sldId id="3013"/>
            <p14:sldId id="2988"/>
            <p14:sldId id="2973"/>
            <p14:sldId id="2977"/>
            <p14:sldId id="3030"/>
            <p14:sldId id="3029"/>
            <p14:sldId id="2989"/>
            <p14:sldId id="3017"/>
            <p14:sldId id="3018"/>
            <p14:sldId id="3019"/>
            <p14:sldId id="3020"/>
            <p14:sldId id="3021"/>
            <p14:sldId id="2974"/>
            <p14:sldId id="2978"/>
            <p14:sldId id="3023"/>
            <p14:sldId id="3024"/>
            <p14:sldId id="3025"/>
            <p14:sldId id="3026"/>
            <p14:sldId id="3027"/>
            <p14:sldId id="3028"/>
            <p14:sldId id="3032"/>
            <p14:sldId id="2351"/>
          </p14:sldIdLst>
        </p14:section>
        <p14:section name="未命名的章節" id="{ED3F01C1-232A-451F-9494-2125C0DD9079}">
          <p14:sldIdLst/>
        </p14:section>
        <p14:section name="未命名的章節" id="{931309F2-8DF9-475A-B86E-30D7677919F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5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E203825-74FC-472C-A3E6-4F7B87DC2F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5785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3A969D-7796-4686-ADF6-68A034A79D6A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78782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54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47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702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698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BA93BF-F6D2-4803-B562-1D807F5E42FF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F4D3496-64C3-4B54-A304-17CAEE05A43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C80F-DEFB-440D-B244-8ABAF5EE389A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E42D0-3D48-4CCA-A235-176D0026B48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7C28-5966-459A-BC62-4738FA654DBF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E6FD2-9567-4FD7-BE74-F942DB5DC20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FF97-D08A-41DA-89EE-904AB83A7F69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6D1C7-4262-468A-A96C-3B09CA449D1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8E46-355D-40ED-AF57-90604D7F40B2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39318-2643-4F52-936E-2B5C0A17F10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FB17-FAA8-44CB-AC15-59B9BF886854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ED9772-DD82-47D6-94C4-7911BD9CEEC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0ABE2-F788-4291-8A43-96F111747356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4833B-F020-4600-A9F1-E55431606FF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B10-C58B-4754-BE0F-238075A72CE6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E1436-3DEB-4B19-ACC2-DAA15E810BB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3DD4-679B-482F-8680-CA2741CC3290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F06F55-55C6-4034-8C7A-DA056847B5E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1ACE7AE-7385-4D7B-B292-FAEA59D26688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B83C0-2DD5-4122-8F1A-30D46F7491D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E5FAF4-1E83-45FB-9755-9E25257333F0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3BE1D8D-7789-4C84-B173-49E8C3D7838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1818E46-355D-40ED-AF57-90604D7F40B2}" type="datetime1">
              <a:rPr lang="zh-TW" altLang="en-US" smtClean="0"/>
              <a:pPr/>
              <a:t>2019/12/14</a:t>
            </a:fld>
            <a:endParaRPr lang="en-US" altLang="zh-TW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8D39318-2643-4F52-936E-2B5C0A17F10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&#22238;&#25033;&#22857;&#29563;&#65306;&#24863;&#35613;&#31070;-1.pptx" TargetMode="Externa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41ED3-318F-4810-B594-FCBD36850093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83568" y="2060848"/>
            <a:ext cx="7848872" cy="12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ctr"/>
            <a:r>
              <a:rPr lang="zh-TW" altLang="en-US" sz="7200" b="1" dirty="0">
                <a:solidFill>
                  <a:srgbClr val="FF0000"/>
                </a:solidFill>
              </a:rPr>
              <a:t>要按真理傳講福音</a:t>
            </a:r>
            <a:endParaRPr lang="zh-TW" altLang="en-US" sz="70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843808" y="3861048"/>
            <a:ext cx="28777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000"/>
              <a:t>使徒行傳第四章</a:t>
            </a:r>
            <a:endParaRPr lang="zh-TW" altLang="en-US" sz="3000" dirty="0"/>
          </a:p>
        </p:txBody>
      </p:sp>
      <p:sp>
        <p:nvSpPr>
          <p:cNvPr id="8" name="矩形 7"/>
          <p:cNvSpPr/>
          <p:nvPr/>
        </p:nvSpPr>
        <p:spPr>
          <a:xfrm>
            <a:off x="3707904" y="4869160"/>
            <a:ext cx="14959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/>
              <a:t>2019-12-15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「</a:t>
            </a:r>
            <a:r>
              <a:rPr lang="zh-TW" altLang="en-US" sz="3500" b="1" dirty="0">
                <a:solidFill>
                  <a:srgbClr val="FF0000"/>
                </a:solidFill>
              </a:rPr>
              <a:t>撒都該人</a:t>
            </a:r>
            <a:r>
              <a:rPr lang="zh-TW" altLang="en-US" sz="3500" dirty="0"/>
              <a:t>」源於希伯來語</a:t>
            </a:r>
            <a:r>
              <a:rPr lang="en-US" altLang="zh-TW" sz="3500" dirty="0" err="1"/>
              <a:t>tsedduqim</a:t>
            </a:r>
            <a:r>
              <a:rPr lang="zh-TW" altLang="en-US" sz="3500" dirty="0"/>
              <a:t>，是大祭司撒都該</a:t>
            </a:r>
            <a:r>
              <a:rPr lang="en-US" altLang="zh-TW" sz="3500" dirty="0"/>
              <a:t>(</a:t>
            </a:r>
            <a:r>
              <a:rPr lang="en-US" altLang="zh-TW" sz="3500" dirty="0" err="1"/>
              <a:t>Zadok</a:t>
            </a:r>
            <a:r>
              <a:rPr lang="en-US" altLang="zh-TW" sz="3500" dirty="0"/>
              <a:t>)</a:t>
            </a:r>
            <a:r>
              <a:rPr lang="zh-TW" altLang="en-US" sz="3500" dirty="0"/>
              <a:t>門下，撒都該在所羅門聖殿膏立所羅門王，</a:t>
            </a:r>
            <a:r>
              <a:rPr lang="zh-TW" altLang="en-US" sz="3500" b="1" dirty="0">
                <a:solidFill>
                  <a:srgbClr val="FF0000"/>
                </a:solidFill>
              </a:rPr>
              <a:t>後來成為猶太的權貴集團</a:t>
            </a:r>
            <a:r>
              <a:rPr lang="zh-TW" altLang="en-US" sz="3500" dirty="0"/>
              <a:t>。在政治上，比較偏向羅馬，被抨擊為「合夥派」，</a:t>
            </a:r>
            <a:r>
              <a:rPr lang="zh-TW" altLang="en-US" sz="3500" b="1" dirty="0">
                <a:solidFill>
                  <a:srgbClr val="FF0000"/>
                </a:solidFill>
              </a:rPr>
              <a:t>與羅馬人保持友善關係，讓他們能夠保持他們的財富、威望和權勢</a:t>
            </a:r>
            <a:r>
              <a:rPr lang="zh-TW" altLang="en-US" sz="3500" dirty="0"/>
              <a:t>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○接近統治階級保有財富權力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猶太教四大派別，撒都該、法利賽人、艾賽尼、奮銳黨。撒都該人只承認舊約五經，是保守派。也不相信靈魂不滅、復活、天使、聖靈的存在。對於羅馬人撒都該人採取妥協策略，讓猶太人反感。</a:t>
            </a:r>
            <a:r>
              <a:rPr lang="zh-TW" altLang="en-US" sz="3500" b="1" dirty="0">
                <a:solidFill>
                  <a:srgbClr val="FF0000"/>
                </a:solidFill>
              </a:rPr>
              <a:t>在宗教上，是敵對耶穌基督的信仰，因此，對於基督信仰提出很多質疑和挑戰，也非常不友好</a:t>
            </a:r>
            <a:r>
              <a:rPr lang="zh-TW" altLang="en-US" sz="3500" dirty="0"/>
              <a:t>。他們也害怕基督教興盛，故曾參與審判處死耶穌事件。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○不相信靈魂、復活，反基督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179512" y="1052736"/>
            <a:ext cx="878497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dirty="0"/>
              <a:t>馬太</a:t>
            </a:r>
            <a:r>
              <a:rPr lang="en-US" altLang="zh-TW" sz="3000" dirty="0"/>
              <a:t>22</a:t>
            </a:r>
            <a:r>
              <a:rPr lang="zh-TW" altLang="en-US" sz="3000" dirty="0"/>
              <a:t>：</a:t>
            </a:r>
            <a:r>
              <a:rPr lang="en-US" altLang="zh-TW" sz="3000" dirty="0"/>
              <a:t>23. </a:t>
            </a:r>
            <a:r>
              <a:rPr lang="zh-TW" altLang="en-US" sz="3000" b="1" dirty="0">
                <a:solidFill>
                  <a:srgbClr val="FF0000"/>
                </a:solidFill>
              </a:rPr>
              <a:t>撒都該人常說沒有復活的事</a:t>
            </a:r>
            <a:r>
              <a:rPr lang="zh-TW" altLang="en-US" sz="3000" dirty="0"/>
              <a:t>。那天，他們來問耶穌說：</a:t>
            </a:r>
            <a:r>
              <a:rPr lang="en-US" altLang="zh-TW" sz="3000" dirty="0"/>
              <a:t>24. </a:t>
            </a:r>
            <a:r>
              <a:rPr lang="zh-TW" altLang="en-US" sz="3000" dirty="0"/>
              <a:t>夫子，摩西說：人若死了，沒有孩子，他兄弟當娶他的妻，為哥哥生子立後。</a:t>
            </a:r>
            <a:r>
              <a:rPr lang="en-US" altLang="zh-TW" sz="3000" dirty="0"/>
              <a:t>25. </a:t>
            </a:r>
            <a:r>
              <a:rPr lang="zh-TW" altLang="en-US" sz="3000" dirty="0"/>
              <a:t>從前，在我們這裡有弟兄七人，第一個娶了妻，死了，沒有孩子，撇下妻子給兄弟。</a:t>
            </a:r>
            <a:r>
              <a:rPr lang="en-US" altLang="zh-TW" sz="3000" dirty="0"/>
              <a:t>26. </a:t>
            </a:r>
            <a:r>
              <a:rPr lang="zh-TW" altLang="en-US" sz="3000" dirty="0"/>
              <a:t>第二、第三、直到第七個，都是如此。</a:t>
            </a:r>
            <a:r>
              <a:rPr lang="en-US" altLang="zh-TW" sz="3000" dirty="0"/>
              <a:t>27. </a:t>
            </a:r>
            <a:r>
              <a:rPr lang="zh-TW" altLang="en-US" sz="3000" dirty="0"/>
              <a:t>末後，婦人也死了。</a:t>
            </a:r>
            <a:r>
              <a:rPr lang="en-US" altLang="zh-TW" sz="3000" dirty="0"/>
              <a:t>28. </a:t>
            </a:r>
            <a:r>
              <a:rPr lang="zh-TW" altLang="en-US" sz="3000" b="1" dirty="0">
                <a:solidFill>
                  <a:srgbClr val="FF0000"/>
                </a:solidFill>
              </a:rPr>
              <a:t>這樣，當復活的時候，他是七個人中那一個的妻子呢</a:t>
            </a:r>
            <a:r>
              <a:rPr lang="en-US" altLang="zh-TW" sz="3000" b="1" dirty="0">
                <a:solidFill>
                  <a:srgbClr val="FF0000"/>
                </a:solidFill>
              </a:rPr>
              <a:t>﹖</a:t>
            </a:r>
            <a:r>
              <a:rPr lang="zh-TW" altLang="en-US" sz="3000" b="1" dirty="0">
                <a:solidFill>
                  <a:srgbClr val="FF0000"/>
                </a:solidFill>
              </a:rPr>
              <a:t>因</a:t>
            </a:r>
            <a:r>
              <a:rPr lang="zh-TW" altLang="en-US" sz="3000" dirty="0"/>
              <a:t>為他們都娶過他。</a:t>
            </a:r>
            <a:r>
              <a:rPr lang="en-US" altLang="zh-TW" sz="3000" dirty="0"/>
              <a:t>29. </a:t>
            </a:r>
            <a:r>
              <a:rPr lang="zh-TW" altLang="en-US" sz="3000" dirty="0"/>
              <a:t>耶穌回答說：你們錯了；因為不明白聖經，也不曉得神的大能。</a:t>
            </a:r>
            <a:r>
              <a:rPr lang="en-US" altLang="zh-TW" sz="3000" dirty="0"/>
              <a:t>30. </a:t>
            </a:r>
            <a:r>
              <a:rPr lang="zh-TW" altLang="en-US" sz="3000" b="1" dirty="0">
                <a:solidFill>
                  <a:srgbClr val="FF0000"/>
                </a:solidFill>
              </a:rPr>
              <a:t>當復活的時候，人也不娶也不嫁，乃像天上的使者一樣。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○撒都該人常說沒有復活的事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500" dirty="0"/>
              <a:t>15. </a:t>
            </a:r>
            <a:r>
              <a:rPr lang="zh-TW" altLang="en-US" sz="3500" dirty="0"/>
              <a:t>你當竭力在神面前得蒙喜悅，作無愧的工人，</a:t>
            </a:r>
            <a:r>
              <a:rPr lang="zh-TW" altLang="en-US" sz="3500" b="1" dirty="0">
                <a:solidFill>
                  <a:srgbClr val="FF0000"/>
                </a:solidFill>
              </a:rPr>
              <a:t>按著正意分解真理的道</a:t>
            </a:r>
            <a:r>
              <a:rPr lang="zh-TW" altLang="en-US" sz="3500" dirty="0"/>
              <a:t>。</a:t>
            </a:r>
          </a:p>
          <a:p>
            <a:r>
              <a:rPr lang="en-US" altLang="zh-TW" sz="3500" dirty="0"/>
              <a:t>16. </a:t>
            </a:r>
            <a:r>
              <a:rPr lang="zh-TW" altLang="en-US" sz="3500" dirty="0"/>
              <a:t>但要遠避世俗的虛談，因為這等人必進到更不敬虔的地步。</a:t>
            </a:r>
          </a:p>
          <a:p>
            <a:r>
              <a:rPr lang="en-US" altLang="zh-TW" sz="3500" dirty="0"/>
              <a:t>17. </a:t>
            </a:r>
            <a:r>
              <a:rPr lang="zh-TW" altLang="en-US" sz="3500" b="1" dirty="0">
                <a:solidFill>
                  <a:srgbClr val="FF0000"/>
                </a:solidFill>
              </a:rPr>
              <a:t>他們的話如同毒瘡，越爛越大；其中有許米乃和腓理徒</a:t>
            </a:r>
            <a:r>
              <a:rPr lang="zh-TW" altLang="en-US" sz="3500" dirty="0"/>
              <a:t>，</a:t>
            </a:r>
          </a:p>
          <a:p>
            <a:r>
              <a:rPr lang="en-US" altLang="zh-TW" sz="3500" dirty="0"/>
              <a:t>18. </a:t>
            </a:r>
            <a:r>
              <a:rPr lang="zh-TW" altLang="en-US" sz="3500" dirty="0"/>
              <a:t>他們</a:t>
            </a:r>
            <a:r>
              <a:rPr lang="zh-TW" altLang="en-US" sz="3500" b="1" dirty="0">
                <a:solidFill>
                  <a:srgbClr val="FF0000"/>
                </a:solidFill>
              </a:rPr>
              <a:t>偏離了真道，說復活的事已過，就敗壞好些人的信心</a:t>
            </a:r>
            <a:r>
              <a:rPr lang="zh-TW" altLang="en-US" sz="3500" dirty="0"/>
              <a:t>。提後</a:t>
            </a:r>
            <a:r>
              <a:rPr lang="en-US" altLang="zh-TW" sz="3500" dirty="0"/>
              <a:t>2</a:t>
            </a:r>
            <a:endParaRPr lang="zh-TW" altLang="en-US" sz="3500" dirty="0"/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○他們的話如同毒瘡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95536" y="1124744"/>
            <a:ext cx="838944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「</a:t>
            </a:r>
            <a:r>
              <a:rPr lang="zh-TW" altLang="en-US" sz="3500" b="1" dirty="0">
                <a:solidFill>
                  <a:srgbClr val="FF0000"/>
                </a:solidFill>
              </a:rPr>
              <a:t>使徒對百姓說話</a:t>
            </a:r>
            <a:r>
              <a:rPr lang="zh-TW" altLang="en-US" sz="3500" dirty="0"/>
              <a:t>的時候」， 「使徒」指彼得與約翰正在傳講耶穌基督的福音給一般的百姓。二節說「</a:t>
            </a:r>
            <a:r>
              <a:rPr lang="zh-TW" altLang="en-US" sz="3600" b="1" dirty="0">
                <a:solidFill>
                  <a:srgbClr val="FF0000"/>
                </a:solidFill>
              </a:rPr>
              <a:t>教訓百姓，本著耶穌</a:t>
            </a:r>
            <a:r>
              <a:rPr lang="zh-TW" altLang="en-US" sz="3500" dirty="0"/>
              <a:t>」，可見門徒正在傳講福音，且是在大祭司的地盤上傳講，才會惹得聖殿中重要的領袖</a:t>
            </a:r>
            <a:r>
              <a:rPr lang="zh-TW" altLang="en-US" sz="3600" b="1" dirty="0">
                <a:solidFill>
                  <a:srgbClr val="FF0000"/>
                </a:solidFill>
              </a:rPr>
              <a:t>祭司們、守殿官、撒都該人來了，對這些門徒傳講的福音，感到厭惡，而且還下手抓他們。</a:t>
            </a:r>
            <a:endParaRPr lang="zh-TW" altLang="en-US" sz="3500" dirty="0"/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○在別人的地盤上傳講福音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在別人的地盤上傳講福音，這是嚴重的犯大忌，你要傳講福音，要說你的那一套，你可以說呀，但是井水不犯河水，怎麼可以跑到祭司們的地盤來傳講？不是把祭司們的會眾信仰搞混了？</a:t>
            </a:r>
            <a:r>
              <a:rPr lang="zh-TW" altLang="en-US" sz="3500" b="1" dirty="0">
                <a:solidFill>
                  <a:srgbClr val="FF0000"/>
                </a:solidFill>
              </a:rPr>
              <a:t>這些舉動，耶穌的門徒約翰和彼得，難道不知道這個嚴重性？故意要去敲山震虎？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○門徒難道故意要敲山震虎？！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撒都該人、祭司、守殿官</a:t>
            </a:r>
            <a:r>
              <a:rPr lang="zh-TW" altLang="en-US" sz="3500" b="1" dirty="0">
                <a:solidFill>
                  <a:srgbClr val="FF0000"/>
                </a:solidFill>
              </a:rPr>
              <a:t>都屬於有權有勢的人</a:t>
            </a:r>
            <a:r>
              <a:rPr lang="zh-TW" altLang="en-US" sz="3500" dirty="0"/>
              <a:t>，他們的信仰是有問題，不信耶穌，特別是撒都該人，跟統治的羅馬人關係緊密，更是有權有勢！門徒傳講福音，卻碰到「</a:t>
            </a:r>
            <a:r>
              <a:rPr lang="zh-TW" altLang="en-US" sz="3500" b="1" dirty="0">
                <a:solidFill>
                  <a:srgbClr val="FF0000"/>
                </a:solidFill>
              </a:rPr>
              <a:t>撒都該人、祭司、守殿官忽然</a:t>
            </a:r>
            <a:r>
              <a:rPr lang="zh-TW" altLang="en-US" sz="3500" b="1">
                <a:solidFill>
                  <a:srgbClr val="FF0000"/>
                </a:solidFill>
              </a:rPr>
              <a:t>來了！</a:t>
            </a:r>
            <a:r>
              <a:rPr lang="zh-TW" altLang="en-US" sz="3500"/>
              <a:t>」怎麼辦？</a:t>
            </a:r>
            <a:endParaRPr lang="zh-TW" altLang="en-US" sz="3500" dirty="0"/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○講真理卻碰到權勢打壓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一個人講真理，也宣講真理，卻突然碰到有權勢的人來打壓，苦難忽然臨到，你越是堅持真理，你的處境就越危險，甚至會危害你的生命安全，怎麼辦？</a:t>
            </a:r>
            <a:r>
              <a:rPr lang="zh-TW" altLang="en-US" sz="3500" b="1" dirty="0"/>
              <a:t>你還要堅持下去？這不就是我們常常會面對的處境？</a:t>
            </a:r>
            <a:r>
              <a:rPr lang="zh-TW" altLang="en-US" sz="3500" b="1" dirty="0">
                <a:solidFill>
                  <a:srgbClr val="FF0000"/>
                </a:solidFill>
              </a:rPr>
              <a:t>跟苦難妥協有時最好的方法，就是放棄真理，就是不堅持真道，有時堅持真理的確讓我們的處境非常危險！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○堅持真理讓處境非常危險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4" name="矩形 3"/>
          <p:cNvSpPr/>
          <p:nvPr/>
        </p:nvSpPr>
        <p:spPr>
          <a:xfrm>
            <a:off x="539552" y="2492896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dirty="0">
                <a:solidFill>
                  <a:srgbClr val="FF0000"/>
                </a:solidFill>
              </a:rPr>
              <a:t>二、本著耶穌教訓</a:t>
            </a:r>
            <a:endParaRPr lang="en-US" altLang="zh-TW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2. </a:t>
            </a:r>
            <a:r>
              <a:rPr lang="zh-TW" altLang="en-US" dirty="0"/>
              <a:t>因</a:t>
            </a:r>
            <a:r>
              <a:rPr lang="zh-TW" altLang="en-US" b="1" dirty="0">
                <a:solidFill>
                  <a:srgbClr val="FF0000"/>
                </a:solidFill>
              </a:rPr>
              <a:t>他們教訓百姓，本著耶穌</a:t>
            </a:r>
            <a:r>
              <a:rPr lang="zh-TW" altLang="en-US" dirty="0"/>
              <a:t>，傳說死人復活，</a:t>
            </a:r>
            <a:r>
              <a:rPr lang="zh-TW" altLang="en-US" b="1" dirty="0">
                <a:solidFill>
                  <a:srgbClr val="FF0000"/>
                </a:solidFill>
              </a:rPr>
              <a:t>就很煩惱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1. </a:t>
            </a:r>
            <a:r>
              <a:rPr lang="zh-TW" altLang="en-US" dirty="0"/>
              <a:t>使徒對百姓說話的時候，</a:t>
            </a:r>
            <a:r>
              <a:rPr lang="zh-TW" altLang="en-US" b="1" dirty="0">
                <a:solidFill>
                  <a:srgbClr val="FF0000"/>
                </a:solidFill>
              </a:rPr>
              <a:t>祭司們和守殿官</a:t>
            </a:r>
            <a:r>
              <a:rPr lang="zh-TW" altLang="en-US" dirty="0"/>
              <a:t>，並</a:t>
            </a:r>
            <a:r>
              <a:rPr lang="zh-TW" altLang="en-US" b="1" dirty="0">
                <a:solidFill>
                  <a:srgbClr val="FF0000"/>
                </a:solidFill>
              </a:rPr>
              <a:t>撒都該人忽然來了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「</a:t>
            </a:r>
            <a:r>
              <a:rPr lang="zh-TW" altLang="en-US" sz="3600" b="1" dirty="0">
                <a:solidFill>
                  <a:srgbClr val="FF0000"/>
                </a:solidFill>
              </a:rPr>
              <a:t>就很煩惱</a:t>
            </a:r>
            <a:r>
              <a:rPr lang="zh-TW" altLang="en-US" sz="3500" dirty="0"/>
              <a:t>」</a:t>
            </a:r>
            <a:r>
              <a:rPr lang="en-US" altLang="zh-TW" sz="3600" i="1" dirty="0"/>
              <a:t> </a:t>
            </a:r>
            <a:r>
              <a:rPr lang="en-US" altLang="zh-TW" sz="3600" dirty="0" err="1"/>
              <a:t>diaponeomai</a:t>
            </a:r>
            <a:r>
              <a:rPr lang="zh-TW" altLang="en-US" sz="3600" dirty="0"/>
              <a:t>，</a:t>
            </a:r>
            <a:r>
              <a:rPr lang="en-US" altLang="zh-TW" sz="3600" dirty="0"/>
              <a:t>pained</a:t>
            </a:r>
            <a:r>
              <a:rPr lang="zh-TW" altLang="en-US" sz="3600" dirty="0"/>
              <a:t>，「</a:t>
            </a:r>
            <a:r>
              <a:rPr lang="zh-TW" altLang="en-US" sz="3600" b="1" dirty="0">
                <a:solidFill>
                  <a:srgbClr val="FF0000"/>
                </a:solidFill>
              </a:rPr>
              <a:t>很煩惱</a:t>
            </a:r>
            <a:r>
              <a:rPr lang="zh-TW" altLang="en-US" sz="3600" dirty="0"/>
              <a:t>」原文有</a:t>
            </a:r>
            <a:r>
              <a:rPr lang="zh-TW" altLang="en-US" sz="3600" b="1" dirty="0">
                <a:solidFill>
                  <a:srgbClr val="FF0000"/>
                </a:solidFill>
              </a:rPr>
              <a:t>很痛苦</a:t>
            </a:r>
            <a:r>
              <a:rPr lang="zh-TW" altLang="en-US" sz="3600" dirty="0"/>
              <a:t>之意。門徒傳講正確的福音，</a:t>
            </a:r>
            <a:r>
              <a:rPr lang="zh-TW" altLang="en-US" sz="3600" b="1" dirty="0">
                <a:solidFill>
                  <a:srgbClr val="FF0000"/>
                </a:solidFill>
              </a:rPr>
              <a:t>說死人復活的事情是真的</a:t>
            </a:r>
            <a:r>
              <a:rPr lang="zh-TW" altLang="en-US" sz="3600" dirty="0"/>
              <a:t>，但卻遭到權貴們的打壓，而且還恫嚇要用公權力抓他們，這時你怎麼辦？你還要講？還要說讓權貴非常生氣的「死人復活」的道理？</a:t>
            </a:r>
            <a:r>
              <a:rPr lang="zh-TW" altLang="en-US" sz="3600" b="1" dirty="0">
                <a:solidFill>
                  <a:srgbClr val="FF0000"/>
                </a:solidFill>
              </a:rPr>
              <a:t>在苦難與平安間，你要怎麼辦？你要選擇那一邊？</a:t>
            </a:r>
            <a:endParaRPr lang="zh-TW" altLang="en-US" sz="35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○在苦難與平安間要選擇哪一邊？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「</a:t>
            </a:r>
            <a:r>
              <a:rPr lang="zh-TW" altLang="en-US" sz="3600" b="1" dirty="0">
                <a:solidFill>
                  <a:srgbClr val="FF0000"/>
                </a:solidFill>
              </a:rPr>
              <a:t>本著耶穌</a:t>
            </a:r>
            <a:r>
              <a:rPr lang="zh-TW" altLang="en-US" sz="3500" dirty="0"/>
              <a:t>」</a:t>
            </a:r>
            <a:r>
              <a:rPr lang="en-US" altLang="zh-TW" sz="3500" dirty="0"/>
              <a:t>preached through Jesus</a:t>
            </a:r>
            <a:r>
              <a:rPr lang="zh-TW" altLang="en-US" sz="3500" dirty="0"/>
              <a:t>，撒都該人反對復活這件事情（路二十</a:t>
            </a:r>
            <a:r>
              <a:rPr lang="en-US" altLang="zh-TW" sz="3500" dirty="0"/>
              <a:t>27</a:t>
            </a:r>
            <a:r>
              <a:rPr lang="zh-TW" altLang="en-US" sz="3500" dirty="0"/>
              <a:t>～</a:t>
            </a:r>
            <a:r>
              <a:rPr lang="en-US" altLang="zh-TW" sz="3500" dirty="0"/>
              <a:t>40</a:t>
            </a:r>
            <a:r>
              <a:rPr lang="zh-TW" altLang="en-US" sz="3500" dirty="0"/>
              <a:t>），聖經也明明白白的寫到這件事。因此，對於基督徒宣稱耶穌復活有確鑿的證據，讓他們完全不能接受，在他們眼中看來，門徒們到聖殿中傳揚這種教訓，更是罪大惡極。尤其他們還</a:t>
            </a:r>
            <a:r>
              <a:rPr lang="zh-TW" altLang="en-US" sz="3200" dirty="0"/>
              <a:t>「</a:t>
            </a:r>
            <a:r>
              <a:rPr lang="zh-TW" altLang="en-US" sz="3200" b="1" dirty="0">
                <a:solidFill>
                  <a:srgbClr val="FF0000"/>
                </a:solidFill>
              </a:rPr>
              <a:t>本著耶穌</a:t>
            </a:r>
            <a:r>
              <a:rPr lang="zh-TW" altLang="en-US" sz="3200" dirty="0"/>
              <a:t>」傳講真理，讓他們更是不能接受</a:t>
            </a:r>
            <a:r>
              <a:rPr lang="zh-TW" altLang="en-US" sz="3500" dirty="0"/>
              <a:t>，對門徒更是深惡痛絕！</a:t>
            </a:r>
            <a:endParaRPr lang="zh-TW" altLang="en-US" sz="35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○門徒實在讓他們「罪大惡極」！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22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「</a:t>
            </a:r>
            <a:r>
              <a:rPr lang="zh-TW" altLang="en-US" sz="3600" b="1" dirty="0">
                <a:solidFill>
                  <a:srgbClr val="FF0000"/>
                </a:solidFill>
              </a:rPr>
              <a:t>本著耶穌</a:t>
            </a:r>
            <a:r>
              <a:rPr lang="zh-TW" altLang="en-US" sz="3500" dirty="0"/>
              <a:t>」，</a:t>
            </a:r>
            <a:r>
              <a:rPr lang="en-US" altLang="zh-TW" sz="3500" dirty="0"/>
              <a:t>preached through Jesus</a:t>
            </a:r>
            <a:r>
              <a:rPr lang="zh-TW" altLang="en-US" sz="3500" dirty="0"/>
              <a:t>，英文直接的翻譯是「</a:t>
            </a:r>
            <a:r>
              <a:rPr lang="zh-TW" altLang="en-US" sz="3500" b="1" dirty="0">
                <a:solidFill>
                  <a:srgbClr val="FF0000"/>
                </a:solidFill>
              </a:rPr>
              <a:t>經由耶穌傳道</a:t>
            </a:r>
            <a:r>
              <a:rPr lang="zh-TW" altLang="en-US" sz="3500" dirty="0"/>
              <a:t>」，</a:t>
            </a:r>
            <a:r>
              <a:rPr lang="en-US" altLang="zh-TW" sz="3500" dirty="0"/>
              <a:t> through</a:t>
            </a:r>
            <a:r>
              <a:rPr lang="zh-TW" altLang="en-US" sz="3500" dirty="0"/>
              <a:t>原文是</a:t>
            </a:r>
            <a:r>
              <a:rPr lang="el-GR" altLang="zh-TW" sz="3600" dirty="0"/>
              <a:t>ἐν</a:t>
            </a:r>
            <a:r>
              <a:rPr lang="zh-TW" altLang="en-US" sz="3600" dirty="0"/>
              <a:t>，有</a:t>
            </a:r>
            <a:r>
              <a:rPr lang="en-US" altLang="zh-TW" sz="3600" b="1" dirty="0">
                <a:solidFill>
                  <a:srgbClr val="FF0000"/>
                </a:solidFill>
              </a:rPr>
              <a:t>in, by, with</a:t>
            </a:r>
            <a:r>
              <a:rPr lang="zh-TW" altLang="en-US" sz="3600" dirty="0"/>
              <a:t>之意，也就是說，你講道要</a:t>
            </a:r>
            <a:r>
              <a:rPr lang="zh-TW" altLang="en-US" sz="3600" b="1" dirty="0">
                <a:solidFill>
                  <a:srgbClr val="FF0000"/>
                </a:solidFill>
              </a:rPr>
              <a:t>「在基督裡」、「藉由耶穌」、「和耶穌」</a:t>
            </a:r>
            <a:r>
              <a:rPr lang="zh-TW" altLang="en-US" sz="3600" dirty="0"/>
              <a:t>，你不能講道跑到耶穌之外，或者講自己的一套，沒有耶穌的同在，你講道不能離開耶穌啦！</a:t>
            </a:r>
            <a:endParaRPr lang="zh-TW" altLang="en-US" sz="35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○在基督裡講道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這說明什麼？</a:t>
            </a:r>
            <a:r>
              <a:rPr lang="zh-TW" altLang="en-US" sz="3500" b="1" dirty="0">
                <a:solidFill>
                  <a:srgbClr val="FF0000"/>
                </a:solidFill>
              </a:rPr>
              <a:t>你如果傳講福音，不根據真理，不根據聖經，你的講道就有問題，你可能只是說自己的一套，只是講述自己的人生經驗，你的道會變成沒有根據</a:t>
            </a:r>
            <a:r>
              <a:rPr lang="zh-TW" altLang="en-US" sz="3500" dirty="0"/>
              <a:t>，可能聽你那一套，很好笑、很好玩，但是講完了，沒有真理的內涵在裡面，你的經驗很豐富，笑話很好聽，</a:t>
            </a:r>
            <a:r>
              <a:rPr lang="zh-TW" altLang="en-US" sz="3500" b="1" dirty="0">
                <a:solidFill>
                  <a:srgbClr val="FF0000"/>
                </a:solidFill>
              </a:rPr>
              <a:t>但是然後？對於真理串流到信眾的人生是沒有幫助的，會眾在結束後他的信仰沒有辦法變的更強大！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○不要只傳講經驗、笑話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73D7B-6E9B-4FA6-8F9F-0E065C4A342D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539750" y="836613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rgbClr val="0000FF"/>
                </a:solidFill>
              </a:rPr>
              <a:t>○</a:t>
            </a:r>
            <a:r>
              <a:rPr lang="zh-TW" altLang="en-US" b="0" dirty="0">
                <a:solidFill>
                  <a:srgbClr val="0000FF"/>
                </a:solidFill>
                <a:latin typeface="Verdana" pitchFamily="34" charset="0"/>
              </a:rPr>
              <a:t>聖經是「歸正學義」的經典！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7488238" cy="375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4800" b="0" dirty="0">
                <a:latin typeface="Verdana" pitchFamily="34" charset="0"/>
              </a:rPr>
              <a:t>聖經都是神所默示的，於教訓、督責、使人</a:t>
            </a:r>
            <a:r>
              <a:rPr lang="zh-TW" altLang="en-US" sz="4800" b="1" dirty="0">
                <a:solidFill>
                  <a:srgbClr val="FF0000"/>
                </a:solidFill>
                <a:latin typeface="Verdana" pitchFamily="34" charset="0"/>
              </a:rPr>
              <a:t>歸正</a:t>
            </a:r>
            <a:r>
              <a:rPr lang="zh-TW" altLang="en-US" sz="4800" b="0" dirty="0">
                <a:latin typeface="Verdana" pitchFamily="34" charset="0"/>
              </a:rPr>
              <a:t>、教導人</a:t>
            </a:r>
            <a:r>
              <a:rPr lang="zh-TW" altLang="en-US" sz="4800" b="1" dirty="0">
                <a:solidFill>
                  <a:srgbClr val="FF0000"/>
                </a:solidFill>
                <a:latin typeface="Verdana" pitchFamily="34" charset="0"/>
              </a:rPr>
              <a:t>學義</a:t>
            </a:r>
            <a:r>
              <a:rPr lang="zh-TW" altLang="en-US" sz="4800" b="0" dirty="0">
                <a:latin typeface="Verdana" pitchFamily="34" charset="0"/>
              </a:rPr>
              <a:t>都是有益的，叫屬神的人</a:t>
            </a:r>
            <a:r>
              <a:rPr lang="zh-TW" altLang="en-US" sz="4800" b="1" dirty="0">
                <a:solidFill>
                  <a:srgbClr val="FF0000"/>
                </a:solidFill>
                <a:latin typeface="Verdana" pitchFamily="34" charset="0"/>
              </a:rPr>
              <a:t>得以完全，預備行各樣的善事</a:t>
            </a:r>
            <a:r>
              <a:rPr lang="zh-TW" altLang="en-US" sz="4800" b="0" dirty="0">
                <a:latin typeface="Verdana" pitchFamily="34" charset="0"/>
              </a:rPr>
              <a:t>。</a:t>
            </a:r>
            <a:endParaRPr lang="zh-TW" altLang="en-US" sz="4800" b="0" dirty="0">
              <a:latin typeface="標楷體" pitchFamily="65" charset="-120"/>
            </a:endParaRP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755650" y="5734050"/>
            <a:ext cx="77041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3000" b="0">
                <a:latin typeface="Verdana" pitchFamily="34" charset="0"/>
              </a:rPr>
              <a:t>------  </a:t>
            </a:r>
            <a:r>
              <a:rPr lang="zh-TW" altLang="en-US" sz="3000" b="0">
                <a:latin typeface="Verdana" pitchFamily="34" charset="0"/>
              </a:rPr>
              <a:t>提後</a:t>
            </a:r>
            <a:r>
              <a:rPr lang="en-US" altLang="zh-TW" sz="3000" b="0">
                <a:latin typeface="Verdana" pitchFamily="34" charset="0"/>
              </a:rPr>
              <a:t>3</a:t>
            </a:r>
            <a:r>
              <a:rPr lang="zh-TW" altLang="en-US" sz="3000" b="0">
                <a:latin typeface="Verdana" pitchFamily="34" charset="0"/>
              </a:rPr>
              <a:t>：</a:t>
            </a:r>
            <a:r>
              <a:rPr lang="en-US" altLang="zh-TW" sz="3000" b="0">
                <a:latin typeface="Verdana" pitchFamily="34" charset="0"/>
              </a:rPr>
              <a:t>16-17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467544" y="1052736"/>
            <a:ext cx="838944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我們講道有一項非常非常核心的工作，也是最有價值的事情，</a:t>
            </a:r>
            <a:r>
              <a:rPr lang="zh-TW" altLang="en-US" sz="3500" b="1" dirty="0">
                <a:solidFill>
                  <a:srgbClr val="FF0000"/>
                </a:solidFill>
              </a:rPr>
              <a:t>就是透過傳講真理，「本著耶穌」，要讓我們會眾的「信仰變的更為強大」</a:t>
            </a:r>
            <a:r>
              <a:rPr lang="zh-TW" altLang="en-US" sz="3500" dirty="0"/>
              <a:t>，信仰更為強大很重要，處在今天物慾橫流的資本主義時代，我們的誘惑特別多，</a:t>
            </a:r>
            <a:r>
              <a:rPr lang="zh-TW" altLang="en-US" sz="3500" b="1" dirty="0">
                <a:solidFill>
                  <a:srgbClr val="FF0000"/>
                </a:solidFill>
              </a:rPr>
              <a:t>再加上各種挑戰、苦難，客觀的環境都不斷的在「弱化我們的信仰」，出了教會，甚至在教會裡，我們都會碰到異端、苦難、困惑，如果我們的信仰沒有更為強大，請問和這些艱難作戰？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○信仰變的更強大非常非常重要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1196752"/>
            <a:ext cx="864096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信主後，我們花了很多時間在教會裡，如果再加上活動、服事，</a:t>
            </a:r>
            <a:r>
              <a:rPr lang="zh-TW" altLang="en-US" sz="3500" b="1" dirty="0">
                <a:solidFill>
                  <a:srgbClr val="FF0000"/>
                </a:solidFill>
              </a:rPr>
              <a:t>我們的人生大概有大半的時間耗在教會裡</a:t>
            </a:r>
            <a:r>
              <a:rPr lang="zh-TW" altLang="en-US" sz="3500" dirty="0"/>
              <a:t>。每週也要坐很長的時間聽各種不同的人講道，</a:t>
            </a:r>
            <a:r>
              <a:rPr lang="zh-TW" altLang="en-US" sz="3500" b="1" dirty="0">
                <a:solidFill>
                  <a:srgbClr val="FF0000"/>
                </a:solidFill>
              </a:rPr>
              <a:t>如果大半生花在教會裡的時間，不能讓我們的信仰更為強大，請問為什麼要耗在教會或團契中</a:t>
            </a:r>
            <a:r>
              <a:rPr lang="zh-TW" altLang="en-US" sz="3500" dirty="0"/>
              <a:t>？人生苦短，苦難多誘惑也多，我們唯有壯大自己的信仰，才能活的比較快樂，也才能將快樂傳給別人，讓世界光明一點。</a:t>
            </a:r>
            <a:endParaRPr lang="zh-TW" altLang="en-US" sz="35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○信仰壯大才能幫助自己和別人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也就是說，信仰壯大會讓我們不僅幫自己，也能幫別人，同樣的也可以幫助教會。因此，</a:t>
            </a:r>
            <a:r>
              <a:rPr lang="zh-TW" altLang="en-US" sz="3500" b="1" dirty="0">
                <a:solidFill>
                  <a:srgbClr val="FF0000"/>
                </a:solidFill>
              </a:rPr>
              <a:t>「本著耶穌」傳講真理非常重要，講的道一定要「在基督裡」才能夠讓人得到幫助，也讓人蒙福！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○要「在基督裡」才能讓人蒙福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因此，講道不僅要「</a:t>
            </a:r>
            <a:r>
              <a:rPr lang="zh-TW" altLang="en-US" sz="3500" b="1" dirty="0">
                <a:solidFill>
                  <a:srgbClr val="FF0000"/>
                </a:solidFill>
              </a:rPr>
              <a:t>在基督裡</a:t>
            </a:r>
            <a:r>
              <a:rPr lang="zh-TW" altLang="en-US" sz="3500" dirty="0"/>
              <a:t>」，還要「</a:t>
            </a:r>
            <a:r>
              <a:rPr lang="zh-TW" altLang="en-US" sz="3500" b="1" dirty="0">
                <a:solidFill>
                  <a:srgbClr val="FF0000"/>
                </a:solidFill>
              </a:rPr>
              <a:t>藉著基督</a:t>
            </a:r>
            <a:r>
              <a:rPr lang="zh-TW" altLang="en-US" sz="3500" dirty="0"/>
              <a:t>」，我們必須有三位一體的神來保守我們，耶穌說</a:t>
            </a:r>
            <a:r>
              <a:rPr lang="zh-TW" altLang="en-US" sz="3500" b="1" dirty="0">
                <a:solidFill>
                  <a:srgbClr val="FF0000"/>
                </a:solidFill>
              </a:rPr>
              <a:t>「太</a:t>
            </a:r>
            <a:r>
              <a:rPr lang="en-US" altLang="zh-TW" sz="3500" b="1" dirty="0">
                <a:solidFill>
                  <a:srgbClr val="FF0000"/>
                </a:solidFill>
              </a:rPr>
              <a:t>16. </a:t>
            </a:r>
            <a:r>
              <a:rPr lang="zh-TW" altLang="en-US" sz="3500" b="1" dirty="0">
                <a:solidFill>
                  <a:srgbClr val="FF0000"/>
                </a:solidFill>
              </a:rPr>
              <a:t>我差你們去，如同羊進入狼群。」、「</a:t>
            </a:r>
            <a:r>
              <a:rPr lang="en-US" altLang="zh-TW" sz="3500" b="1" dirty="0">
                <a:solidFill>
                  <a:srgbClr val="FF0000"/>
                </a:solidFill>
              </a:rPr>
              <a:t>21.</a:t>
            </a:r>
            <a:r>
              <a:rPr lang="zh-TW" altLang="en-US" sz="3500" b="1" dirty="0">
                <a:solidFill>
                  <a:srgbClr val="FF0000"/>
                </a:solidFill>
              </a:rPr>
              <a:t>弟兄要把弟兄，父親要把兒子，送到死地；兒女要與父母為敵，害死他們。」</a:t>
            </a:r>
            <a:r>
              <a:rPr lang="zh-TW" altLang="en-US" sz="3500" dirty="0"/>
              <a:t>，講真理真是要命，沒有聖靈的保守，沒有</a:t>
            </a:r>
            <a:r>
              <a:rPr lang="zh-TW" altLang="en-US" sz="3500" b="1" dirty="0">
                <a:solidFill>
                  <a:srgbClr val="FF0000"/>
                </a:solidFill>
              </a:rPr>
              <a:t>藉著基督</a:t>
            </a:r>
            <a:r>
              <a:rPr lang="zh-TW" altLang="en-US" sz="3500" dirty="0"/>
              <a:t>，</a:t>
            </a:r>
            <a:r>
              <a:rPr lang="zh-TW" altLang="en-US" sz="3500" b="1" dirty="0">
                <a:solidFill>
                  <a:srgbClr val="FF0000"/>
                </a:solidFill>
              </a:rPr>
              <a:t>真理有時會讓我們面臨很大的危險和苦難，我們傳講他需要藉著基督！</a:t>
            </a:r>
            <a:endParaRPr lang="en-US" altLang="zh-TW" sz="35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○真理會讓人面臨危險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29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72008" y="1196752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</a:rPr>
              <a:t>「本著耶穌</a:t>
            </a:r>
            <a:r>
              <a:rPr lang="zh-TW" altLang="en-US" sz="3600" dirty="0"/>
              <a:t>，傳說死人復活，</a:t>
            </a:r>
            <a:r>
              <a:rPr lang="zh-TW" altLang="en-US" sz="3600" b="1" dirty="0">
                <a:solidFill>
                  <a:srgbClr val="FF0000"/>
                </a:solidFill>
              </a:rPr>
              <a:t>就很煩惱</a:t>
            </a:r>
            <a:r>
              <a:rPr lang="zh-TW" altLang="en-US" sz="3600" dirty="0"/>
              <a:t>。」，前面提到「煩惱」原文是「痛苦」！講真理，讓你「很痛苦」，因為</a:t>
            </a:r>
            <a:r>
              <a:rPr lang="zh-TW" altLang="en-US" sz="3600" b="1" dirty="0">
                <a:solidFill>
                  <a:srgbClr val="FF0000"/>
                </a:solidFill>
              </a:rPr>
              <a:t>講真理會讓你面臨苦難，會讓你很痛苦，苦難和耶穌，一體兩面，正如耶穌被釘十字架一樣，還要被帶荊棘，你說真理怎麼不會帶著鮮血？</a:t>
            </a:r>
            <a:r>
              <a:rPr lang="zh-TW" altLang="en-US" sz="3600" dirty="0"/>
              <a:t>帶著鮮血的真理當然很痛苦，而這個處境，就是彼得和約翰在聖殿裡面對到的情況！</a:t>
            </a:r>
            <a:endParaRPr lang="zh-TW" altLang="en-US" sz="35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○真理常常都帶著鮮血的！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2. </a:t>
            </a:r>
            <a:r>
              <a:rPr lang="zh-TW" altLang="en-US" dirty="0"/>
              <a:t>因</a:t>
            </a:r>
            <a:r>
              <a:rPr lang="zh-TW" altLang="en-US" b="1" dirty="0">
                <a:solidFill>
                  <a:srgbClr val="FF0000"/>
                </a:solidFill>
              </a:rPr>
              <a:t>他們教訓百姓，本著耶穌</a:t>
            </a:r>
            <a:r>
              <a:rPr lang="zh-TW" altLang="en-US" dirty="0"/>
              <a:t>，傳說死人復活，</a:t>
            </a:r>
            <a:r>
              <a:rPr lang="zh-TW" altLang="en-US" b="1" dirty="0">
                <a:solidFill>
                  <a:srgbClr val="FF0000"/>
                </a:solidFill>
              </a:rPr>
              <a:t>就很煩惱</a:t>
            </a:r>
            <a:r>
              <a:rPr lang="zh-TW" altLang="en-US" dirty="0"/>
              <a:t>，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30</a:t>
            </a:fld>
            <a:endParaRPr lang="en-US" altLang="zh-TW"/>
          </a:p>
        </p:txBody>
      </p:sp>
      <p:sp>
        <p:nvSpPr>
          <p:cNvPr id="4" name="矩形 3"/>
          <p:cNvSpPr/>
          <p:nvPr/>
        </p:nvSpPr>
        <p:spPr>
          <a:xfrm>
            <a:off x="539552" y="2636912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dirty="0">
                <a:solidFill>
                  <a:srgbClr val="FF0000"/>
                </a:solidFill>
              </a:rPr>
              <a:t>三、不怕苦難來臨</a:t>
            </a:r>
            <a:endParaRPr lang="en-US" altLang="zh-TW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31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3. </a:t>
            </a:r>
            <a:r>
              <a:rPr lang="zh-TW" altLang="en-US" dirty="0"/>
              <a:t>於是</a:t>
            </a:r>
            <a:r>
              <a:rPr lang="zh-TW" altLang="en-US" b="1" dirty="0">
                <a:solidFill>
                  <a:srgbClr val="FF0000"/>
                </a:solidFill>
              </a:rPr>
              <a:t>下手拿住他們</a:t>
            </a:r>
            <a:r>
              <a:rPr lang="zh-TW" altLang="en-US" dirty="0"/>
              <a:t>；因為天已經晚了，</a:t>
            </a:r>
            <a:r>
              <a:rPr lang="zh-TW" altLang="en-US" b="1" dirty="0">
                <a:solidFill>
                  <a:srgbClr val="FF0000"/>
                </a:solidFill>
              </a:rPr>
              <a:t>就把他們押到第二天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32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前面提到，屬於權貴階級的</a:t>
            </a:r>
            <a:r>
              <a:rPr lang="zh-TW" altLang="en-US" sz="3500" b="1" dirty="0">
                <a:solidFill>
                  <a:srgbClr val="FF0000"/>
                </a:solidFill>
              </a:rPr>
              <a:t>撒都該人，</a:t>
            </a:r>
            <a:r>
              <a:rPr lang="zh-TW" altLang="en-US" sz="3500" dirty="0"/>
              <a:t>不相信死人復活這件事情，結果看到彼得和約翰等門徒在聖殿裡傳講耶穌的道理，這些權貴生氣了，第三節說「</a:t>
            </a:r>
            <a:r>
              <a:rPr lang="zh-TW" altLang="en-US" sz="3600" dirty="0"/>
              <a:t>於是</a:t>
            </a:r>
            <a:r>
              <a:rPr lang="zh-TW" altLang="en-US" sz="3600" b="1" dirty="0">
                <a:solidFill>
                  <a:srgbClr val="FF0000"/>
                </a:solidFill>
              </a:rPr>
              <a:t>下手拿住他們。」，</a:t>
            </a:r>
            <a:r>
              <a:rPr lang="zh-TW" altLang="en-US" sz="3600" dirty="0"/>
              <a:t>因為天已經晚了，</a:t>
            </a:r>
            <a:r>
              <a:rPr lang="zh-TW" altLang="en-US" sz="3600" b="1" dirty="0">
                <a:solidFill>
                  <a:srgbClr val="FF0000"/>
                </a:solidFill>
              </a:rPr>
              <a:t>就把他們押到第二天！</a:t>
            </a:r>
            <a:endParaRPr lang="zh-TW" altLang="en-US" sz="3500" dirty="0"/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○門徒被撒都該人抓起來了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33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72008" y="1196752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/>
              <a:t>在羅馬時代，猶太屬於殖民地，你</a:t>
            </a:r>
            <a:r>
              <a:rPr lang="zh-TW" altLang="en-US" sz="3600" b="1" dirty="0">
                <a:solidFill>
                  <a:srgbClr val="FF0000"/>
                </a:solidFill>
              </a:rPr>
              <a:t>講耶穌真理會讓你面臨苦難，會讓你很痛苦，苦難和耶穌，一體兩面，這樣的處境，我們可以理解！</a:t>
            </a:r>
            <a:r>
              <a:rPr lang="zh-TW" altLang="en-US" sz="3600" dirty="0"/>
              <a:t>你講真理時，就是你和苦難深深連結在一起的時候，</a:t>
            </a:r>
            <a:r>
              <a:rPr lang="zh-TW" altLang="en-US" sz="3600" b="1" dirty="0">
                <a:solidFill>
                  <a:srgbClr val="FF0000"/>
                </a:solidFill>
              </a:rPr>
              <a:t>你和耶穌連結時，你想跳脫苦難，那就是海市蜃樓，代表你不瞭解真理，不瞭解那個時代，你大概信假的，再要不然就是信的別有目的！</a:t>
            </a:r>
            <a:endParaRPr lang="zh-TW" altLang="en-US" sz="35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○你和耶穌連結也和苦難連結！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95536" y="1124744"/>
            <a:ext cx="838944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b="1" dirty="0">
                <a:solidFill>
                  <a:srgbClr val="FF0000"/>
                </a:solidFill>
              </a:rPr>
              <a:t>在羅馬時代，真理怎麼可能不帶著鮮血？</a:t>
            </a:r>
            <a:r>
              <a:rPr lang="zh-TW" altLang="en-US" sz="3500" dirty="0"/>
              <a:t>帶著鮮血的真理當然很痛苦，而這個處境，就是彼得和約翰在聖殿裡面對到的情況！然而，這些門徒還是在聖殿「本著耶穌」傳講真理，這叫做「侵門踏戶」，因此，惹得權貴們相當生氣，因此，就把他們抓起來了，而且因為天氣太晚，還「押到第二天」！</a:t>
            </a:r>
            <a:r>
              <a:rPr lang="zh-TW" altLang="en-US" sz="3500" b="1" dirty="0">
                <a:solidFill>
                  <a:srgbClr val="FF0000"/>
                </a:solidFill>
              </a:rPr>
              <a:t>難道門徒們在做這件事情時，不知道會有這樣的後果？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○權貴們相當生氣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事實上，</a:t>
            </a:r>
            <a:r>
              <a:rPr lang="en-US" altLang="zh-TW" sz="3500" dirty="0"/>
              <a:t>NIV</a:t>
            </a:r>
            <a:r>
              <a:rPr lang="zh-TW" altLang="en-US" sz="3500" dirty="0"/>
              <a:t>這一節的翻譯，直接說道把門徒「</a:t>
            </a:r>
            <a:r>
              <a:rPr lang="zh-TW" altLang="zh-TW" sz="3600" b="1" dirty="0">
                <a:solidFill>
                  <a:srgbClr val="FF0000"/>
                </a:solidFill>
              </a:rPr>
              <a:t>關進監獄</a:t>
            </a:r>
            <a:r>
              <a:rPr lang="zh-TW" altLang="en-US" sz="3500" dirty="0"/>
              <a:t>」（</a:t>
            </a:r>
            <a:r>
              <a:rPr lang="en-US" altLang="zh-TW" sz="3500" dirty="0"/>
              <a:t>put them in jail</a:t>
            </a:r>
            <a:r>
              <a:rPr lang="zh-TW" altLang="en-US" sz="3500" dirty="0"/>
              <a:t>！），門徒在聖殿講真理的結果，是被「</a:t>
            </a:r>
            <a:r>
              <a:rPr lang="zh-TW" altLang="zh-TW" sz="3200" b="1" dirty="0">
                <a:solidFill>
                  <a:srgbClr val="FF0000"/>
                </a:solidFill>
              </a:rPr>
              <a:t>關進監獄</a:t>
            </a:r>
            <a:r>
              <a:rPr lang="zh-TW" altLang="en-US" sz="3500" dirty="0"/>
              <a:t>」，而且至少關了一天。其實，誰會曉得，傳講耶穌的下場，到底會被「</a:t>
            </a:r>
            <a:r>
              <a:rPr lang="zh-TW" altLang="zh-TW" sz="3200" b="1" dirty="0">
                <a:solidFill>
                  <a:srgbClr val="FF0000"/>
                </a:solidFill>
              </a:rPr>
              <a:t>關進監獄</a:t>
            </a:r>
            <a:r>
              <a:rPr lang="zh-TW" altLang="en-US" sz="3500" dirty="0"/>
              <a:t>」幾天，也許一天，也許一年，或許更長，</a:t>
            </a:r>
            <a:r>
              <a:rPr lang="zh-TW" altLang="en-US" sz="3500" b="1" dirty="0">
                <a:solidFill>
                  <a:srgbClr val="FF0000"/>
                </a:solidFill>
              </a:rPr>
              <a:t>反正你跟耶穌連結一起，你的命運和下場大概就是不好！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○被關進監獄！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既然這樣的結果，為什麼門徒們還要做？前面我們已經引用</a:t>
            </a:r>
            <a:r>
              <a:rPr lang="zh-TW" altLang="en-US" sz="3500" b="1" dirty="0">
                <a:solidFill>
                  <a:srgbClr val="FF0000"/>
                </a:solidFill>
              </a:rPr>
              <a:t>「太</a:t>
            </a:r>
            <a:r>
              <a:rPr lang="en-US" altLang="zh-TW" sz="3500" b="1" dirty="0">
                <a:solidFill>
                  <a:srgbClr val="FF0000"/>
                </a:solidFill>
              </a:rPr>
              <a:t>16. </a:t>
            </a:r>
            <a:r>
              <a:rPr lang="zh-TW" altLang="en-US" sz="3500" b="1" dirty="0">
                <a:solidFill>
                  <a:srgbClr val="FF0000"/>
                </a:solidFill>
              </a:rPr>
              <a:t>我差你們去，如同羊進入狼群。」、「</a:t>
            </a:r>
            <a:r>
              <a:rPr lang="en-US" altLang="zh-TW" sz="3500" b="1" dirty="0">
                <a:solidFill>
                  <a:srgbClr val="FF0000"/>
                </a:solidFill>
              </a:rPr>
              <a:t>21.</a:t>
            </a:r>
            <a:r>
              <a:rPr lang="zh-TW" altLang="en-US" sz="3500" b="1" dirty="0">
                <a:solidFill>
                  <a:srgbClr val="FF0000"/>
                </a:solidFill>
              </a:rPr>
              <a:t>弟兄要把弟兄，父親要把兒子，送到死地；兒女要與父母為敵，害死他們。」</a:t>
            </a:r>
            <a:r>
              <a:rPr lang="zh-TW" altLang="en-US" sz="3500" dirty="0"/>
              <a:t>，那個時代，只要跟隨耶穌的，沒有人不知真理豈有不帶著鮮血的，彼得和約翰更是毋庸置疑！</a:t>
            </a:r>
            <a:r>
              <a:rPr lang="zh-TW" altLang="en-US" sz="3500" b="1" dirty="0">
                <a:solidFill>
                  <a:srgbClr val="FF0000"/>
                </a:solidFill>
              </a:rPr>
              <a:t>這些跟隨的人，都是把命豁出去的，寧願為真理而死，也不願讓生命朽壞！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○為真理甚過自己的生命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37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這裡，我們可以看出「</a:t>
            </a:r>
            <a:r>
              <a:rPr lang="zh-TW" altLang="en-US" sz="3500" b="1" dirty="0">
                <a:solidFill>
                  <a:srgbClr val="FF0000"/>
                </a:solidFill>
              </a:rPr>
              <a:t>真正信仰所帶來強大的生命</a:t>
            </a:r>
            <a:r>
              <a:rPr lang="zh-TW" altLang="en-US" sz="3500" dirty="0"/>
              <a:t>」，</a:t>
            </a:r>
            <a:r>
              <a:rPr lang="zh-TW" altLang="en-US" sz="3500" b="1" dirty="0">
                <a:solidFill>
                  <a:srgbClr val="FF0000"/>
                </a:solidFill>
              </a:rPr>
              <a:t>明知山有虎，偏向虎山行</a:t>
            </a:r>
            <a:r>
              <a:rPr lang="zh-TW" altLang="en-US" sz="3500" dirty="0"/>
              <a:t>！跟隨耶穌，就天天背起十字架來跟隨祂，不怕天崩地裂！</a:t>
            </a:r>
            <a:r>
              <a:rPr lang="zh-TW" altLang="en-US" sz="3500" b="1" dirty="0">
                <a:solidFill>
                  <a:srgbClr val="FF0000"/>
                </a:solidFill>
              </a:rPr>
              <a:t>這樣的情懷，更讓人見識真正的信仰，會讓人的生命很壯大，比死還壯大！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○真正的信仰讓人的生命很壯大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38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107504" y="980728"/>
            <a:ext cx="88924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/>
              <a:t>這就是我們前面說的，真正的信仰太重要了，</a:t>
            </a:r>
            <a:r>
              <a:rPr lang="zh-TW" altLang="en-US" sz="3200" b="1" dirty="0">
                <a:solidFill>
                  <a:srgbClr val="FF0000"/>
                </a:solidFill>
              </a:rPr>
              <a:t>你常常在團契混、在教會打轉，你的生命有越來越壯大？有像使徒一樣壯大到明知山有虎，偏向虎山行？！</a:t>
            </a:r>
            <a:r>
              <a:rPr lang="zh-TW" altLang="en-US" sz="3200" b="1" dirty="0">
                <a:solidFill>
                  <a:srgbClr val="0000FF"/>
                </a:solidFill>
              </a:rPr>
              <a:t>如果你每天浸染在各種信仰團體中，還是只在乎自己的事業、成功、健康、慾望、形象，那這種信仰就不是健康的信仰，代表真理沒有浸染到內心，代表你的世界很強大，信仰很萎縮！</a:t>
            </a:r>
            <a:r>
              <a:rPr lang="zh-TW" altLang="en-US" sz="3200" dirty="0"/>
              <a:t>那你要趕快離開這種環境，找一個真正有真理浸染的環境裡，求神憐憫我們，給我們機會，</a:t>
            </a:r>
            <a:r>
              <a:rPr lang="zh-TW" altLang="en-US" sz="3200" b="1" dirty="0"/>
              <a:t>讓我們好好學習真理，學習他的樣式，讓我們的信仰有機會越來越強大，然後越向祂一樣！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○信仰學習環境很重要！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39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052736"/>
            <a:ext cx="8389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/>
              <a:t>這的確不容易，誰不喜歡成功、名利？誰不喜歡趨吉避凶？然而，</a:t>
            </a:r>
            <a:r>
              <a:rPr lang="zh-TW" altLang="en-US" sz="3200" b="1" dirty="0">
                <a:solidFill>
                  <a:srgbClr val="FF0000"/>
                </a:solidFill>
              </a:rPr>
              <a:t>當我們的生命與耶穌緊緊的連結一起時，他的真理，他的教導都應該成為我們生活的準則，這就是「唯獨聖經」的真理</a:t>
            </a:r>
            <a:r>
              <a:rPr lang="zh-TW" altLang="en-US" sz="3200" dirty="0"/>
              <a:t>，你信了，你卻不懂聖經，不願意遵守聖經準則，怎麼辦？有信仰沒真理，有信仰不守真理，那苦難來時，鐵定落跑，鐵定成為反骨！</a:t>
            </a:r>
            <a:r>
              <a:rPr lang="zh-TW" altLang="en-US" sz="3200" b="1" dirty="0">
                <a:solidFill>
                  <a:srgbClr val="FF0000"/>
                </a:solidFill>
              </a:rPr>
              <a:t>求神幫助我們，讓我們的信仰夠強大，不要成為那樣的人，讓我們擁有門徒傳福音不畏苦難被下到監獄一樣的勇氣和智慧！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○遵守真理，唯獨聖經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3. </a:t>
            </a:r>
            <a:r>
              <a:rPr lang="zh-TW" altLang="en-US" dirty="0"/>
              <a:t>於是</a:t>
            </a:r>
            <a:r>
              <a:rPr lang="zh-TW" altLang="en-US" b="1" dirty="0">
                <a:solidFill>
                  <a:srgbClr val="FF0000"/>
                </a:solidFill>
              </a:rPr>
              <a:t>下手拿住他們</a:t>
            </a:r>
            <a:r>
              <a:rPr lang="zh-TW" altLang="en-US" dirty="0"/>
              <a:t>；因為天已經晚了，</a:t>
            </a:r>
            <a:r>
              <a:rPr lang="zh-TW" altLang="en-US" b="1" dirty="0">
                <a:solidFill>
                  <a:srgbClr val="FF0000"/>
                </a:solidFill>
              </a:rPr>
              <a:t>就把他們押到第二天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40</a:t>
            </a:fld>
            <a:endParaRPr lang="en-US" altLang="zh-TW"/>
          </a:p>
        </p:txBody>
      </p:sp>
      <p:sp>
        <p:nvSpPr>
          <p:cNvPr id="4" name="矩形 3"/>
          <p:cNvSpPr/>
          <p:nvPr/>
        </p:nvSpPr>
        <p:spPr>
          <a:xfrm>
            <a:off x="467544" y="2852936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dirty="0">
                <a:solidFill>
                  <a:srgbClr val="FF0000"/>
                </a:solidFill>
              </a:rPr>
              <a:t>四、信的約到五千</a:t>
            </a:r>
            <a:endParaRPr lang="en-US" altLang="zh-TW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41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4. </a:t>
            </a:r>
            <a:r>
              <a:rPr lang="zh-TW" altLang="en-US" dirty="0"/>
              <a:t>但</a:t>
            </a:r>
            <a:r>
              <a:rPr lang="zh-TW" altLang="en-US" b="1" dirty="0">
                <a:solidFill>
                  <a:srgbClr val="FF0000"/>
                </a:solidFill>
              </a:rPr>
              <a:t>聽道之人有許多信的</a:t>
            </a:r>
            <a:r>
              <a:rPr lang="zh-TW" altLang="en-US" dirty="0"/>
              <a:t>，</a:t>
            </a:r>
            <a:r>
              <a:rPr lang="zh-TW" altLang="en-US" b="1" dirty="0">
                <a:solidFill>
                  <a:srgbClr val="FF0000"/>
                </a:solidFill>
              </a:rPr>
              <a:t>男丁</a:t>
            </a:r>
            <a:r>
              <a:rPr lang="zh-TW" altLang="en-US" dirty="0"/>
              <a:t>數目</a:t>
            </a:r>
            <a:r>
              <a:rPr lang="zh-TW" altLang="en-US" b="1" dirty="0">
                <a:solidFill>
                  <a:srgbClr val="FF0000"/>
                </a:solidFill>
              </a:rPr>
              <a:t>約到五千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42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彼得和約翰被下到監獄裡，從人來看，這應該很失敗，看似這個傳福音是沒有效的，然而，第四節卻告訴我們「</a:t>
            </a:r>
            <a:r>
              <a:rPr lang="zh-TW" altLang="en-US" sz="3600" b="1" dirty="0">
                <a:solidFill>
                  <a:srgbClr val="FF0000"/>
                </a:solidFill>
              </a:rPr>
              <a:t>聽道之人有許多信的，男丁數目約到五千。</a:t>
            </a:r>
            <a:r>
              <a:rPr lang="zh-TW" altLang="en-US" sz="3500" dirty="0"/>
              <a:t>」有許多信的，男丁就有五千人，那意味著如果加上女的，有可能信的人是破萬，這個數字，顯示這個傳講真理的效果，真是龐大。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○信的超過五千人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43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一萬人如果在台灣，那可是很大很大的教會，週日要分好幾堂才能做完禮拜，可能裡面聘請的傳道人要超過</a:t>
            </a:r>
            <a:r>
              <a:rPr lang="en-US" altLang="zh-TW" sz="3500" dirty="0"/>
              <a:t>100</a:t>
            </a:r>
            <a:r>
              <a:rPr lang="zh-TW" altLang="en-US" sz="3500" dirty="0"/>
              <a:t>人以上，每個傳道人至少也要關心</a:t>
            </a:r>
            <a:r>
              <a:rPr lang="en-US" altLang="zh-TW" sz="3500" dirty="0"/>
              <a:t>100</a:t>
            </a:r>
            <a:r>
              <a:rPr lang="zh-TW" altLang="en-US" sz="3500" dirty="0"/>
              <a:t>人以上。如果以教堂的建堂費用，恐怕要超過十億以上。做這間教會的傳道人，不僅走路有風，</a:t>
            </a:r>
            <a:r>
              <a:rPr lang="zh-TW" altLang="en-US" sz="3500" b="1" dirty="0"/>
              <a:t>在台灣是「喊水會結凍」，而且會「驚動萬教」</a:t>
            </a:r>
            <a:r>
              <a:rPr lang="zh-TW" altLang="en-US" sz="3500" dirty="0"/>
              <a:t>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○驚動萬教的教會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然而，從世界的角度看，門徒到權貴所在的聖殿傳講真理，被權貴押走，還下到監獄裡，算是很狼狽，一點都不榮耀。而且，他們做的工作，竟然也只是「本著耶穌」傳道而已，但是，看起來下場不怎麼光榮的結果，得救的人竟然是</a:t>
            </a:r>
            <a:r>
              <a:rPr lang="zh-TW" altLang="en-US" sz="3200" dirty="0"/>
              <a:t>「</a:t>
            </a:r>
            <a:r>
              <a:rPr lang="zh-TW" altLang="en-US" sz="3200" b="1" dirty="0">
                <a:solidFill>
                  <a:srgbClr val="FF0000"/>
                </a:solidFill>
              </a:rPr>
              <a:t>聽道之人有許多信的，男丁數目約到五千</a:t>
            </a:r>
            <a:r>
              <a:rPr lang="zh-TW" altLang="en-US" sz="3200" dirty="0">
                <a:solidFill>
                  <a:srgbClr val="FF0000"/>
                </a:solidFill>
              </a:rPr>
              <a:t>。</a:t>
            </a:r>
            <a:r>
              <a:rPr lang="zh-TW" altLang="en-US" sz="3200" dirty="0"/>
              <a:t>」</a:t>
            </a:r>
            <a:r>
              <a:rPr lang="zh-TW" altLang="en-US" sz="3200" b="1" dirty="0">
                <a:solidFill>
                  <a:srgbClr val="FF0000"/>
                </a:solidFill>
              </a:rPr>
              <a:t>原來，「本著耶穌」的功效，竟然那樣龐大！</a:t>
            </a:r>
            <a:endParaRPr lang="zh-TW" altLang="en-US" sz="35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○「本著耶穌」效果龐大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聖經說，揀選的是上帝，原來只要我們按著上帝使命的本份去做事，上帝就會為我們開路，而且結果都「</a:t>
            </a:r>
            <a:r>
              <a:rPr lang="zh-TW" altLang="en-US" sz="3500" b="1" dirty="0">
                <a:solidFill>
                  <a:srgbClr val="FF0000"/>
                </a:solidFill>
              </a:rPr>
              <a:t>超過我們所求所想</a:t>
            </a:r>
            <a:r>
              <a:rPr lang="zh-TW" altLang="en-US" sz="3500" dirty="0"/>
              <a:t>」，甚至讓我們「</a:t>
            </a:r>
            <a:r>
              <a:rPr lang="zh-TW" altLang="en-US" sz="3500" b="1" dirty="0">
                <a:solidFill>
                  <a:srgbClr val="FF0000"/>
                </a:solidFill>
              </a:rPr>
              <a:t>神為愛他的人所預備的是眼睛未曾看見，耳朵未曾聽見，人心也未曾想到的。</a:t>
            </a:r>
            <a:r>
              <a:rPr lang="zh-TW" altLang="en-US" sz="3500" dirty="0"/>
              <a:t>」（林前</a:t>
            </a:r>
            <a:r>
              <a:rPr lang="en-US" altLang="zh-TW" sz="3500" dirty="0"/>
              <a:t>2:9</a:t>
            </a:r>
            <a:r>
              <a:rPr lang="zh-TW" altLang="en-US" sz="3500" dirty="0"/>
              <a:t>）</a:t>
            </a:r>
            <a:r>
              <a:rPr lang="zh-TW" altLang="en-US" sz="3500" b="1" dirty="0"/>
              <a:t>上帝關心祂的聖工遠遠超過我們，他的意念超過我們，眼光超過我們，門徒雖然被關，但上帝的拯救卻不受人的影響！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○超過我們所求所想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原來，真理的力量是強大的，按著真理教訓人，上帝救贖也降臨了，得救的恩典也越來越大，即使看似不怎麼光榮的處境，但是上帝的恩典卻是非常龐大。老約翰說「</a:t>
            </a:r>
            <a:r>
              <a:rPr lang="zh-TW" altLang="en-US" sz="3500" b="1" dirty="0">
                <a:solidFill>
                  <a:srgbClr val="FF0000"/>
                </a:solidFill>
              </a:rPr>
              <a:t>你用真理使他們成聖，你的道就是真理。</a:t>
            </a:r>
            <a:r>
              <a:rPr lang="zh-TW" altLang="en-US" sz="3500" dirty="0"/>
              <a:t>」（約</a:t>
            </a:r>
            <a:r>
              <a:rPr lang="en-US" altLang="zh-TW" sz="3500" dirty="0"/>
              <a:t>17:17 </a:t>
            </a:r>
            <a:r>
              <a:rPr lang="zh-TW" altLang="en-US" sz="3500" dirty="0"/>
              <a:t>）</a:t>
            </a:r>
            <a:r>
              <a:rPr lang="zh-TW" altLang="en-US" sz="3500" b="1" dirty="0"/>
              <a:t>聖經就是真理，真理讓人成聖，成聖的人才有得救的盼望，因此，按著真理作為教導的依據，凡事回歸到聖經，上帝的話就會讓人成聖得救！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○真理使人成聖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47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4. </a:t>
            </a:r>
            <a:r>
              <a:rPr lang="zh-TW" altLang="en-US" b="1" dirty="0"/>
              <a:t>他們經過各城，把耶路撒冷使徒和長老所定的</a:t>
            </a:r>
            <a:r>
              <a:rPr lang="zh-TW" altLang="en-US" b="1" dirty="0">
                <a:solidFill>
                  <a:srgbClr val="FF0000"/>
                </a:solidFill>
              </a:rPr>
              <a:t>條規</a:t>
            </a:r>
            <a:r>
              <a:rPr lang="zh-TW" altLang="en-US" b="1" dirty="0"/>
              <a:t>交給</a:t>
            </a:r>
            <a:r>
              <a:rPr lang="zh-TW" altLang="en-US" b="1" dirty="0">
                <a:solidFill>
                  <a:srgbClr val="FF0000"/>
                </a:solidFill>
              </a:rPr>
              <a:t>門徒遵守</a:t>
            </a:r>
            <a:r>
              <a:rPr lang="zh-TW" altLang="en-US" b="1" dirty="0"/>
              <a:t>。</a:t>
            </a:r>
            <a:endParaRPr lang="en-US" altLang="zh-TW" b="1" dirty="0"/>
          </a:p>
          <a:p>
            <a:endParaRPr lang="zh-TW" altLang="en-US" b="1" dirty="0"/>
          </a:p>
          <a:p>
            <a:r>
              <a:rPr lang="en-US" altLang="zh-TW" b="1" dirty="0"/>
              <a:t>5. </a:t>
            </a:r>
            <a:r>
              <a:rPr lang="zh-TW" altLang="en-US" b="1" dirty="0"/>
              <a:t>於是眾教會</a:t>
            </a:r>
            <a:r>
              <a:rPr lang="zh-TW" altLang="en-US" b="1" dirty="0">
                <a:solidFill>
                  <a:srgbClr val="FF0000"/>
                </a:solidFill>
              </a:rPr>
              <a:t>信心越發堅固</a:t>
            </a:r>
            <a:r>
              <a:rPr lang="zh-TW" altLang="en-US" b="1" dirty="0"/>
              <a:t>，</a:t>
            </a:r>
            <a:r>
              <a:rPr lang="zh-TW" altLang="en-US" b="1" dirty="0">
                <a:solidFill>
                  <a:srgbClr val="FF0000"/>
                </a:solidFill>
              </a:rPr>
              <a:t>人數天天加增</a:t>
            </a:r>
            <a:r>
              <a:rPr lang="zh-TW" altLang="en-US" b="1" dirty="0"/>
              <a:t>。（使徒行傳</a:t>
            </a:r>
            <a:r>
              <a:rPr lang="en-US" altLang="zh-TW" b="1" dirty="0"/>
              <a:t>16</a:t>
            </a:r>
            <a:r>
              <a:rPr lang="zh-TW" altLang="en-US" b="1" dirty="0"/>
              <a:t>章）</a:t>
            </a:r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48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2132856"/>
            <a:ext cx="871296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dirty="0">
                <a:solidFill>
                  <a:srgbClr val="FF0000"/>
                </a:solidFill>
              </a:rPr>
              <a:t>一、權貴們的打壓</a:t>
            </a:r>
            <a:endParaRPr lang="en-US" altLang="zh-TW" sz="5400" b="1" dirty="0">
              <a:solidFill>
                <a:srgbClr val="FF0000"/>
              </a:solidFill>
            </a:endParaRPr>
          </a:p>
          <a:p>
            <a:r>
              <a:rPr lang="zh-TW" altLang="en-US" sz="5400" b="1" dirty="0">
                <a:solidFill>
                  <a:srgbClr val="FF0000"/>
                </a:solidFill>
              </a:rPr>
              <a:t>二、本著耶穌教訓</a:t>
            </a:r>
            <a:endParaRPr lang="en-US" altLang="zh-TW" sz="5400" b="1" dirty="0">
              <a:solidFill>
                <a:srgbClr val="FF0000"/>
              </a:solidFill>
            </a:endParaRPr>
          </a:p>
          <a:p>
            <a:r>
              <a:rPr lang="zh-TW" altLang="en-US" sz="5400" b="1" dirty="0">
                <a:solidFill>
                  <a:srgbClr val="FF0000"/>
                </a:solidFill>
              </a:rPr>
              <a:t>三、不怕苦難來臨</a:t>
            </a:r>
            <a:endParaRPr lang="en-US" altLang="zh-TW" sz="5400" b="1" dirty="0">
              <a:solidFill>
                <a:srgbClr val="FF0000"/>
              </a:solidFill>
            </a:endParaRPr>
          </a:p>
          <a:p>
            <a:r>
              <a:rPr lang="zh-TW" altLang="en-US" sz="5400" b="1" dirty="0">
                <a:solidFill>
                  <a:srgbClr val="FF0000"/>
                </a:solidFill>
              </a:rPr>
              <a:t>四、信的約到五千</a:t>
            </a:r>
            <a:endParaRPr lang="en-US" altLang="zh-TW" sz="5400" b="1" dirty="0">
              <a:solidFill>
                <a:srgbClr val="FF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95536" y="476672"/>
            <a:ext cx="7848872" cy="1015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FF0000"/>
                </a:solidFill>
              </a:rPr>
              <a:t>要按真理傳講福音</a:t>
            </a: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49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755576" y="1916832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你會省察長久以來在教會或團契的生活中，自己對真理有越來越清楚？靈命是否也越來越茁壯？</a:t>
            </a:r>
            <a:endParaRPr lang="en-US" altLang="zh-TW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27584" y="620688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■討論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1E6F77F-893F-4EE3-B249-6B163C119DA4}"/>
              </a:ext>
            </a:extLst>
          </p:cNvPr>
          <p:cNvSpPr txBox="1"/>
          <p:nvPr/>
        </p:nvSpPr>
        <p:spPr>
          <a:xfrm>
            <a:off x="3203848" y="6021288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hlinkClick r:id="rId3" action="ppaction://hlinkpres?slideindex=1&amp;slidetitle="/>
              </a:rPr>
              <a:t>回應奉獻：感謝神</a:t>
            </a:r>
            <a:r>
              <a:rPr lang="en-US" altLang="zh-TW" sz="2800" dirty="0">
                <a:hlinkClick r:id="rId3" action="ppaction://hlinkpres?slideindex=1&amp;slidetitle="/>
              </a:rPr>
              <a:t>-1.pptx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25575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4. </a:t>
            </a:r>
            <a:r>
              <a:rPr lang="zh-TW" altLang="en-US" dirty="0"/>
              <a:t>但</a:t>
            </a:r>
            <a:r>
              <a:rPr lang="zh-TW" altLang="en-US" b="1" dirty="0">
                <a:solidFill>
                  <a:srgbClr val="FF0000"/>
                </a:solidFill>
              </a:rPr>
              <a:t>聽道之人有許多信的</a:t>
            </a:r>
            <a:r>
              <a:rPr lang="zh-TW" altLang="en-US" dirty="0"/>
              <a:t>，</a:t>
            </a:r>
            <a:r>
              <a:rPr lang="zh-TW" altLang="en-US" b="1" dirty="0">
                <a:solidFill>
                  <a:srgbClr val="FF0000"/>
                </a:solidFill>
              </a:rPr>
              <a:t>男丁</a:t>
            </a:r>
            <a:r>
              <a:rPr lang="zh-TW" altLang="en-US" dirty="0"/>
              <a:t>數目</a:t>
            </a:r>
            <a:r>
              <a:rPr lang="zh-TW" altLang="en-US" b="1" dirty="0">
                <a:solidFill>
                  <a:srgbClr val="FF0000"/>
                </a:solidFill>
              </a:rPr>
              <a:t>約到五千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2132856"/>
            <a:ext cx="871296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dirty="0">
                <a:solidFill>
                  <a:srgbClr val="FF0000"/>
                </a:solidFill>
              </a:rPr>
              <a:t>一、權貴們的打壓</a:t>
            </a:r>
            <a:endParaRPr lang="en-US" altLang="zh-TW" sz="5400" b="1" dirty="0">
              <a:solidFill>
                <a:srgbClr val="FF0000"/>
              </a:solidFill>
            </a:endParaRPr>
          </a:p>
          <a:p>
            <a:r>
              <a:rPr lang="zh-TW" altLang="en-US" sz="5400" b="1" dirty="0">
                <a:solidFill>
                  <a:srgbClr val="FF0000"/>
                </a:solidFill>
              </a:rPr>
              <a:t>二、本著耶穌教訓</a:t>
            </a:r>
            <a:endParaRPr lang="en-US" altLang="zh-TW" sz="5400" b="1" dirty="0">
              <a:solidFill>
                <a:srgbClr val="FF0000"/>
              </a:solidFill>
            </a:endParaRPr>
          </a:p>
          <a:p>
            <a:r>
              <a:rPr lang="zh-TW" altLang="en-US" sz="5400" b="1" dirty="0">
                <a:solidFill>
                  <a:srgbClr val="FF0000"/>
                </a:solidFill>
              </a:rPr>
              <a:t>三、不怕苦難來臨</a:t>
            </a:r>
            <a:endParaRPr lang="en-US" altLang="zh-TW" sz="5400" b="1" dirty="0">
              <a:solidFill>
                <a:srgbClr val="FF0000"/>
              </a:solidFill>
            </a:endParaRPr>
          </a:p>
          <a:p>
            <a:r>
              <a:rPr lang="zh-TW" altLang="en-US" sz="5400" b="1" dirty="0">
                <a:solidFill>
                  <a:srgbClr val="FF0000"/>
                </a:solidFill>
              </a:rPr>
              <a:t>四、信的約到五千</a:t>
            </a:r>
            <a:endParaRPr lang="en-US" altLang="zh-TW" sz="5400" b="1" dirty="0">
              <a:solidFill>
                <a:srgbClr val="FF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95536" y="476672"/>
            <a:ext cx="7848872" cy="1015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FF0000"/>
                </a:solidFill>
              </a:rPr>
              <a:t>要按真理傳講福音</a:t>
            </a: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683568" y="2492896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dirty="0">
                <a:solidFill>
                  <a:srgbClr val="FF0000"/>
                </a:solidFill>
              </a:rPr>
              <a:t>一、權貴們的打壓</a:t>
            </a:r>
            <a:endParaRPr lang="en-US" altLang="zh-TW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68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877272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使徒行傳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r>
              <a:rPr lang="zh-TW" altLang="en-US" sz="3000" b="1" dirty="0">
                <a:latin typeface="標楷體" pitchFamily="65" charset="-120"/>
              </a:rPr>
              <a:t>章</a:t>
            </a:r>
            <a:endParaRPr lang="en-US" altLang="zh-TW" sz="3200" dirty="0"/>
          </a:p>
        </p:txBody>
      </p:sp>
      <p:sp>
        <p:nvSpPr>
          <p:cNvPr id="7" name="矩形 6"/>
          <p:cNvSpPr/>
          <p:nvPr/>
        </p:nvSpPr>
        <p:spPr>
          <a:xfrm>
            <a:off x="395536" y="980728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1. </a:t>
            </a:r>
            <a:r>
              <a:rPr lang="zh-TW" altLang="en-US" dirty="0"/>
              <a:t>使徒對百姓說話的時候，</a:t>
            </a:r>
            <a:r>
              <a:rPr lang="zh-TW" altLang="en-US" b="1" dirty="0">
                <a:solidFill>
                  <a:srgbClr val="FF0000"/>
                </a:solidFill>
              </a:rPr>
              <a:t>祭司們和守殿官</a:t>
            </a:r>
            <a:r>
              <a:rPr lang="zh-TW" altLang="en-US" dirty="0"/>
              <a:t>，並</a:t>
            </a:r>
            <a:r>
              <a:rPr lang="zh-TW" altLang="en-US" b="1" dirty="0">
                <a:solidFill>
                  <a:srgbClr val="FF0000"/>
                </a:solidFill>
              </a:rPr>
              <a:t>撒都該人忽然來了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28622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03040" y="1196752"/>
            <a:ext cx="8389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「使徒」指彼得與約翰，</a:t>
            </a:r>
            <a:r>
              <a:rPr lang="zh-TW" altLang="en-US" sz="3600" dirty="0"/>
              <a:t>彼得與約翰對百姓說話的時候，</a:t>
            </a:r>
            <a:r>
              <a:rPr lang="zh-TW" altLang="en-US" sz="3600" b="1" dirty="0">
                <a:solidFill>
                  <a:srgbClr val="FF0000"/>
                </a:solidFill>
              </a:rPr>
              <a:t>祭司們和守殿官</a:t>
            </a:r>
            <a:r>
              <a:rPr lang="zh-TW" altLang="en-US" sz="3600" dirty="0"/>
              <a:t>，並</a:t>
            </a:r>
            <a:r>
              <a:rPr lang="zh-TW" altLang="en-US" sz="3600" b="1" dirty="0">
                <a:solidFill>
                  <a:srgbClr val="FF0000"/>
                </a:solidFill>
              </a:rPr>
              <a:t>撒都該人忽然來了</a:t>
            </a:r>
            <a:r>
              <a:rPr lang="zh-TW" altLang="en-US" sz="3600" dirty="0"/>
              <a:t>。守殿官，大部分翻譯為</a:t>
            </a:r>
            <a:r>
              <a:rPr lang="en-US" altLang="zh-TW" sz="3600" dirty="0"/>
              <a:t>captain of the temple</a:t>
            </a:r>
            <a:r>
              <a:rPr lang="zh-TW" altLang="en-US" sz="3600" dirty="0"/>
              <a:t>，是負責聖殿巡察主官，原文</a:t>
            </a:r>
            <a:r>
              <a:rPr lang="en-US" altLang="zh-TW" sz="3600" i="1" dirty="0" err="1"/>
              <a:t>stratēgos</a:t>
            </a:r>
            <a:r>
              <a:rPr lang="zh-TW" altLang="en-US" sz="3600" dirty="0"/>
              <a:t>指他們對於較小的事物有司法權，是大祭司重要的左右手。</a:t>
            </a:r>
            <a:r>
              <a:rPr lang="zh-TW" altLang="en-US" sz="3600" b="1" dirty="0">
                <a:solidFill>
                  <a:srgbClr val="FF0000"/>
                </a:solidFill>
              </a:rPr>
              <a:t>撒都該人是猶太人的權貴集團</a:t>
            </a:r>
            <a:r>
              <a:rPr lang="zh-TW" altLang="en-US" sz="3600" dirty="0"/>
              <a:t>，一般祭司和領袖（長老）都比較支持。</a:t>
            </a:r>
            <a:endParaRPr lang="zh-TW" altLang="en-US" sz="3500" dirty="0"/>
          </a:p>
        </p:txBody>
      </p:sp>
      <p:sp>
        <p:nvSpPr>
          <p:cNvPr id="7" name="矩形 6"/>
          <p:cNvSpPr/>
          <p:nvPr/>
        </p:nvSpPr>
        <p:spPr>
          <a:xfrm>
            <a:off x="45764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○撒都該人是有權柄的人</a:t>
            </a:r>
            <a:endParaRPr lang="en-US" altLang="zh-TW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5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42743</TotalTime>
  <Words>3850</Words>
  <Application>Microsoft Office PowerPoint</Application>
  <PresentationFormat>如螢幕大小 (4:3)</PresentationFormat>
  <Paragraphs>158</Paragraphs>
  <Slides>49</Slides>
  <Notes>49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49</vt:i4>
      </vt:variant>
    </vt:vector>
  </HeadingPairs>
  <TitlesOfParts>
    <vt:vector size="56" baseType="lpstr">
      <vt:lpstr>標楷體</vt:lpstr>
      <vt:lpstr>Arial</vt:lpstr>
      <vt:lpstr>Lucida Sans Unicode</vt:lpstr>
      <vt:lpstr>Verdana</vt:lpstr>
      <vt:lpstr>Wingdings 2</vt:lpstr>
      <vt:lpstr>Wingdings 3</vt:lpstr>
      <vt:lpstr>匯合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5</dc:creator>
  <cp:lastModifiedBy>USER</cp:lastModifiedBy>
  <cp:revision>5940</cp:revision>
  <dcterms:created xsi:type="dcterms:W3CDTF">2013-11-09T23:51:36Z</dcterms:created>
  <dcterms:modified xsi:type="dcterms:W3CDTF">2019-12-14T10:05:41Z</dcterms:modified>
</cp:coreProperties>
</file>