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64" r:id="rId2"/>
    <p:sldId id="268" r:id="rId3"/>
    <p:sldId id="300" r:id="rId4"/>
    <p:sldId id="309" r:id="rId5"/>
    <p:sldId id="371" r:id="rId6"/>
    <p:sldId id="368" r:id="rId7"/>
    <p:sldId id="380" r:id="rId8"/>
    <p:sldId id="345" r:id="rId9"/>
    <p:sldId id="392" r:id="rId10"/>
    <p:sldId id="393" r:id="rId11"/>
    <p:sldId id="395" r:id="rId12"/>
    <p:sldId id="386" r:id="rId13"/>
    <p:sldId id="394" r:id="rId14"/>
    <p:sldId id="385" r:id="rId15"/>
    <p:sldId id="384" r:id="rId16"/>
    <p:sldId id="396" r:id="rId17"/>
    <p:sldId id="383" r:id="rId18"/>
    <p:sldId id="382" r:id="rId19"/>
    <p:sldId id="381" r:id="rId20"/>
    <p:sldId id="281" r:id="rId21"/>
    <p:sldId id="388" r:id="rId22"/>
    <p:sldId id="389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33CC"/>
    <a:srgbClr val="008000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2020/3/21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2020/3/21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008112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r>
              <a:rPr lang="zh-TW" altLang="en-US" sz="6000" b="1" dirty="0">
                <a:solidFill>
                  <a:srgbClr val="0000FF"/>
                </a:solidFill>
                <a:latin typeface="+mn-ea"/>
                <a:ea typeface="+mn-ea"/>
              </a:rPr>
              <a:t>神與聖徒同在</a:t>
            </a:r>
            <a:r>
              <a:rPr lang="en-US" altLang="zh-TW" sz="6000" b="1" dirty="0">
                <a:solidFill>
                  <a:srgbClr val="0000FF"/>
                </a:solidFill>
                <a:latin typeface="+mn-ea"/>
                <a:ea typeface="+mn-ea"/>
              </a:rPr>
              <a:t>2</a:t>
            </a:r>
            <a:endParaRPr lang="zh-TW" altLang="zh-TW" sz="60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帖前</a:t>
            </a:r>
            <a:r>
              <a:rPr lang="en-US" altLang="zh-TW" sz="3600" b="1" dirty="0">
                <a:solidFill>
                  <a:srgbClr val="0000FF"/>
                </a:solidFill>
              </a:rPr>
              <a:t>4:14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zh-TW" altLang="zh-TW" sz="3600" b="1" dirty="0">
                <a:solidFill>
                  <a:srgbClr val="0000FF"/>
                </a:solidFill>
              </a:rPr>
              <a:t>約</a:t>
            </a:r>
            <a:r>
              <a:rPr lang="en-US" altLang="zh-TW" sz="3600" b="1" dirty="0">
                <a:solidFill>
                  <a:srgbClr val="0000FF"/>
                </a:solidFill>
              </a:rPr>
              <a:t>14:16-17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zh-TW" altLang="zh-TW" sz="3600" b="1" dirty="0">
                <a:solidFill>
                  <a:srgbClr val="0000FF"/>
                </a:solidFill>
              </a:rPr>
              <a:t>帖前</a:t>
            </a:r>
            <a:r>
              <a:rPr lang="en-US" altLang="zh-TW" sz="3600" b="1" dirty="0">
                <a:solidFill>
                  <a:srgbClr val="0000FF"/>
                </a:solidFill>
              </a:rPr>
              <a:t>5:1-11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2020.3.22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1-3.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明白主的真理和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5:3</a:t>
            </a:r>
            <a:r>
              <a:rPr lang="zh-TW" altLang="en-US" sz="3600" b="1" u="sng" dirty="0">
                <a:solidFill>
                  <a:srgbClr val="7030A0"/>
                </a:solidFill>
              </a:rPr>
              <a:t>人正說「平安穩妥」的時候，災禍忽然臨到他們，如同產難臨到懷胎的婦人一樣，他們絕不能逃脫。</a:t>
            </a:r>
            <a:r>
              <a:rPr lang="en-US" altLang="zh-TW" sz="3600" u="sng" dirty="0">
                <a:solidFill>
                  <a:srgbClr val="0000FF"/>
                </a:solidFill>
              </a:rPr>
              <a:t> </a:t>
            </a:r>
            <a:endParaRPr lang="zh-TW" altLang="zh-TW" sz="3600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D1-</a:t>
            </a:r>
            <a:r>
              <a:rPr lang="zh-TW" altLang="zh-TW" sz="3600" b="1" u="sng" dirty="0">
                <a:solidFill>
                  <a:srgbClr val="FF0000"/>
                </a:solidFill>
              </a:rPr>
              <a:t>『人』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指『睡覺的人』，不信的世人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D2-</a:t>
            </a:r>
            <a:r>
              <a:rPr lang="zh-TW" altLang="zh-TW" sz="3600" b="1" u="sng" dirty="0">
                <a:solidFill>
                  <a:srgbClr val="FF0000"/>
                </a:solidFill>
              </a:rPr>
              <a:t>『正說平安穩妥』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自欺式的自我安慰；一般世人自認絕對沒有所謂『死後審判與受苦』這回事，因此可以盡情享受。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976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1-4.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200" b="1" u="sng" dirty="0">
                <a:solidFill>
                  <a:srgbClr val="FF0000"/>
                </a:solidFill>
              </a:rPr>
              <a:t>5:3</a:t>
            </a:r>
            <a:r>
              <a:rPr lang="zh-TW" altLang="en-US" sz="3200" b="1" u="sng" dirty="0">
                <a:solidFill>
                  <a:srgbClr val="7030A0"/>
                </a:solidFill>
              </a:rPr>
              <a:t>人正說「平安穩妥」的時候，災禍忽然臨到他們，如同產難臨到懷胎的婦人一樣，他們絕不能逃脫。</a:t>
            </a:r>
            <a:r>
              <a:rPr lang="en-US" altLang="zh-TW" sz="3200" u="sng" dirty="0">
                <a:solidFill>
                  <a:srgbClr val="0000FF"/>
                </a:solidFill>
              </a:rPr>
              <a:t> </a:t>
            </a:r>
            <a:endParaRPr lang="zh-TW" altLang="zh-TW" sz="3200" u="sng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FF0000"/>
                </a:solidFill>
              </a:rPr>
              <a:t>D3-</a:t>
            </a:r>
            <a:r>
              <a:rPr lang="zh-TW" altLang="zh-TW" sz="3200" b="1" u="sng" dirty="0">
                <a:solidFill>
                  <a:srgbClr val="FF0000"/>
                </a:solidFill>
              </a:rPr>
              <a:t>『災禍』</a:t>
            </a:r>
            <a:r>
              <a:rPr lang="en-US" altLang="zh-TW" sz="3200" b="1" u="sng" dirty="0">
                <a:solidFill>
                  <a:srgbClr val="FF0000"/>
                </a:solidFill>
              </a:rPr>
              <a:t>:</a:t>
            </a:r>
            <a:r>
              <a:rPr lang="zh-TW" altLang="zh-TW" sz="3200" b="1" dirty="0">
                <a:solidFill>
                  <a:srgbClr val="0000FF"/>
                </a:solidFill>
              </a:rPr>
              <a:t>不是指永遠的沉淪，而是指普天下人所將要受的試煉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啟三</a:t>
            </a:r>
            <a:r>
              <a:rPr lang="en-US" altLang="zh-TW" sz="3200" b="1" dirty="0">
                <a:solidFill>
                  <a:srgbClr val="0000FF"/>
                </a:solidFill>
              </a:rPr>
              <a:t>10)</a:t>
            </a:r>
            <a:r>
              <a:rPr lang="zh-TW" altLang="zh-TW" sz="3200" b="1" dirty="0">
                <a:solidFill>
                  <a:srgbClr val="0000FF"/>
                </a:solidFill>
              </a:rPr>
              <a:t>，就是為期三年半的大災難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啟十一</a:t>
            </a:r>
            <a:r>
              <a:rPr lang="en-US" altLang="zh-TW" sz="3200" b="1" dirty="0">
                <a:solidFill>
                  <a:srgbClr val="0000FF"/>
                </a:solidFill>
              </a:rPr>
              <a:t>2</a:t>
            </a:r>
            <a:r>
              <a:rPr lang="zh-TW" altLang="zh-TW" sz="3200" b="1" dirty="0">
                <a:solidFill>
                  <a:srgbClr val="0000FF"/>
                </a:solidFill>
              </a:rPr>
              <a:t>；十二</a:t>
            </a:r>
            <a:r>
              <a:rPr lang="en-US" altLang="zh-TW" sz="3200" b="1" dirty="0">
                <a:solidFill>
                  <a:srgbClr val="0000FF"/>
                </a:solidFill>
              </a:rPr>
              <a:t>14~17</a:t>
            </a:r>
            <a:r>
              <a:rPr lang="zh-TW" altLang="zh-TW" sz="3200" b="1" dirty="0">
                <a:solidFill>
                  <a:srgbClr val="0000FF"/>
                </a:solidFill>
              </a:rPr>
              <a:t>；十三</a:t>
            </a:r>
            <a:r>
              <a:rPr lang="en-US" altLang="zh-TW" sz="3200" b="1" dirty="0">
                <a:solidFill>
                  <a:srgbClr val="0000FF"/>
                </a:solidFill>
              </a:rPr>
              <a:t>5</a:t>
            </a:r>
            <a:r>
              <a:rPr lang="zh-TW" altLang="zh-TW" sz="3200" b="1" dirty="0">
                <a:solidFill>
                  <a:srgbClr val="0000FF"/>
                </a:solidFill>
              </a:rPr>
              <a:t>，</a:t>
            </a:r>
            <a:r>
              <a:rPr lang="en-US" altLang="zh-TW" sz="3200" b="1" dirty="0">
                <a:solidFill>
                  <a:srgbClr val="0000FF"/>
                </a:solidFill>
              </a:rPr>
              <a:t>7)</a:t>
            </a:r>
            <a:r>
              <a:rPr lang="zh-TW" altLang="zh-TW" sz="3200" b="1" dirty="0">
                <a:solidFill>
                  <a:srgbClr val="0000FF"/>
                </a:solidFill>
              </a:rPr>
              <a:t>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FF0000"/>
                </a:solidFill>
              </a:rPr>
              <a:t>D4-</a:t>
            </a:r>
            <a:r>
              <a:rPr lang="zh-TW" altLang="zh-TW" sz="3200" b="1" u="sng" dirty="0">
                <a:solidFill>
                  <a:srgbClr val="FF0000"/>
                </a:solidFill>
              </a:rPr>
              <a:t>『產難』</a:t>
            </a:r>
            <a:r>
              <a:rPr lang="en-US" altLang="zh-TW" sz="3200" b="1" u="sng" dirty="0">
                <a:solidFill>
                  <a:srgbClr val="FF0000"/>
                </a:solidFill>
              </a:rPr>
              <a:t>:</a:t>
            </a:r>
            <a:r>
              <a:rPr lang="zh-TW" altLang="zh-TW" sz="3200" b="1" dirty="0">
                <a:solidFill>
                  <a:srgbClr val="0000FF"/>
                </a:solidFill>
              </a:rPr>
              <a:t>指婦人生產時所承受的疼痛，轉指將來的大災難有如婦人經歷產難一般的痛苦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詩四十八</a:t>
            </a:r>
            <a:r>
              <a:rPr lang="en-US" altLang="zh-TW" sz="3200" b="1" dirty="0">
                <a:solidFill>
                  <a:srgbClr val="0000FF"/>
                </a:solidFill>
              </a:rPr>
              <a:t>6</a:t>
            </a:r>
            <a:r>
              <a:rPr lang="zh-TW" altLang="zh-TW" sz="3200" b="1" dirty="0">
                <a:solidFill>
                  <a:srgbClr val="0000FF"/>
                </a:solidFill>
              </a:rPr>
              <a:t>；賽十三</a:t>
            </a:r>
            <a:r>
              <a:rPr lang="en-US" altLang="zh-TW" sz="3200" b="1" dirty="0">
                <a:solidFill>
                  <a:srgbClr val="0000FF"/>
                </a:solidFill>
              </a:rPr>
              <a:t>8)</a:t>
            </a:r>
            <a:r>
              <a:rPr lang="zh-TW" altLang="zh-TW" sz="3200" b="1" dirty="0">
                <a:solidFill>
                  <a:srgbClr val="0000FF"/>
                </a:solidFill>
              </a:rPr>
              <a:t>。</a:t>
            </a:r>
          </a:p>
          <a:p>
            <a:r>
              <a:rPr lang="en-US" altLang="zh-TW" sz="3200" b="1" u="sng" dirty="0">
                <a:solidFill>
                  <a:srgbClr val="FF0000"/>
                </a:solidFill>
              </a:rPr>
              <a:t>D5-</a:t>
            </a:r>
            <a:r>
              <a:rPr lang="zh-TW" altLang="zh-TW" sz="3200" b="1" u="sng" dirty="0">
                <a:solidFill>
                  <a:srgbClr val="FF0000"/>
                </a:solidFill>
              </a:rPr>
              <a:t>『絕不能』</a:t>
            </a:r>
            <a:r>
              <a:rPr lang="en-US" altLang="zh-TW" sz="3200" b="1" u="sng" dirty="0">
                <a:solidFill>
                  <a:srgbClr val="FF0000"/>
                </a:solidFill>
              </a:rPr>
              <a:t>:</a:t>
            </a:r>
            <a:r>
              <a:rPr lang="zh-TW" altLang="zh-TW" sz="3200" b="1" dirty="0">
                <a:solidFill>
                  <a:srgbClr val="0000FF"/>
                </a:solidFill>
              </a:rPr>
              <a:t>原文是強調語氣的雙重否定，表示絕無可能，也絕無例外。</a:t>
            </a:r>
            <a:r>
              <a:rPr lang="en-US" altLang="zh-TW" sz="3200" b="1" dirty="0">
                <a:solidFill>
                  <a:srgbClr val="0000FF"/>
                </a:solidFill>
              </a:rPr>
              <a:t> </a:t>
            </a:r>
            <a:endParaRPr lang="zh-TW" altLang="zh-TW" sz="32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9272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2-1.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成為</a:t>
            </a:r>
            <a:r>
              <a:rPr lang="zh-TW" altLang="zh-TW" sz="3600" b="1" u="sng" dirty="0">
                <a:solidFill>
                  <a:srgbClr val="0000FF"/>
                </a:solidFill>
              </a:rPr>
              <a:t>光明之子活在光明中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FF0000"/>
                </a:solidFill>
              </a:rPr>
              <a:t>活在光中，就是生活行事與所得的真理相稱。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5:4</a:t>
            </a:r>
            <a:r>
              <a:rPr lang="zh-TW" altLang="en-US" sz="3600" b="1" u="sng" dirty="0">
                <a:solidFill>
                  <a:srgbClr val="7030A0"/>
                </a:solidFill>
              </a:rPr>
              <a:t>弟兄們，你們卻不在黑暗裡，叫那日子臨到你們像賊一樣。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5:5</a:t>
            </a:r>
            <a:r>
              <a:rPr lang="zh-TW" altLang="en-US" sz="3600" b="1" u="sng" dirty="0">
                <a:solidFill>
                  <a:srgbClr val="7030A0"/>
                </a:solidFill>
              </a:rPr>
              <a:t>你們都是光明之子，都是白晝之子。我們不是屬黑夜的，也不是屬幽暗的。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A.</a:t>
            </a:r>
            <a:r>
              <a:rPr lang="zh-TW" altLang="zh-TW" sz="3200" b="1" dirty="0">
                <a:solidFill>
                  <a:srgbClr val="0000FF"/>
                </a:solidFill>
              </a:rPr>
              <a:t>信徒的心眼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蒙主開啟，就從黑暗中歸向光明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徒廿六</a:t>
            </a:r>
            <a:r>
              <a:rPr lang="en-US" altLang="zh-TW" sz="3200" b="1" dirty="0">
                <a:solidFill>
                  <a:srgbClr val="0000FF"/>
                </a:solidFill>
              </a:rPr>
              <a:t>18)</a:t>
            </a:r>
            <a:r>
              <a:rPr lang="zh-TW" altLang="zh-TW" sz="3200" b="1" dirty="0">
                <a:solidFill>
                  <a:srgbClr val="0000FF"/>
                </a:solidFill>
              </a:rPr>
              <a:t>，其結果：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zh-TW" sz="3200" b="1" dirty="0">
                <a:solidFill>
                  <a:srgbClr val="0000FF"/>
                </a:solidFill>
              </a:rPr>
              <a:t>在光明中行事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約壹一</a:t>
            </a:r>
            <a:r>
              <a:rPr lang="en-US" altLang="zh-TW" sz="3200" b="1" dirty="0">
                <a:solidFill>
                  <a:srgbClr val="0000FF"/>
                </a:solidFill>
              </a:rPr>
              <a:t>7)</a:t>
            </a:r>
            <a:r>
              <a:rPr lang="zh-TW" altLang="zh-TW" sz="3200" b="1" dirty="0">
                <a:solidFill>
                  <a:srgbClr val="0000FF"/>
                </a:solidFill>
              </a:rPr>
              <a:t>；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有生命之光的引導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zh-TW" sz="3200" b="1" dirty="0">
                <a:solidFill>
                  <a:srgbClr val="0000FF"/>
                </a:solidFill>
              </a:rPr>
              <a:t>約八</a:t>
            </a:r>
            <a:r>
              <a:rPr lang="en-US" altLang="zh-TW" sz="3200" b="1" dirty="0">
                <a:solidFill>
                  <a:srgbClr val="0000FF"/>
                </a:solidFill>
              </a:rPr>
              <a:t>12)</a:t>
            </a:r>
            <a:r>
              <a:rPr lang="zh-TW" altLang="zh-TW" sz="3200" b="1" dirty="0">
                <a:solidFill>
                  <a:srgbClr val="0000FF"/>
                </a:solidFill>
              </a:rPr>
              <a:t>；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(3)</a:t>
            </a:r>
            <a:r>
              <a:rPr lang="zh-TW" altLang="zh-TW" sz="3200" b="1" dirty="0">
                <a:solidFill>
                  <a:srgbClr val="0000FF"/>
                </a:solidFill>
              </a:rPr>
              <a:t>儆醒謹守</a:t>
            </a:r>
            <a:r>
              <a:rPr lang="en-US" altLang="zh-TW" sz="3200" b="1" dirty="0">
                <a:solidFill>
                  <a:srgbClr val="0000FF"/>
                </a:solidFill>
              </a:rPr>
              <a:t>(6</a:t>
            </a:r>
            <a:r>
              <a:rPr lang="zh-TW" altLang="zh-TW" sz="3200" b="1" dirty="0">
                <a:solidFill>
                  <a:srgbClr val="0000FF"/>
                </a:solidFill>
              </a:rPr>
              <a:t>節</a:t>
            </a:r>
            <a:r>
              <a:rPr lang="en-US" altLang="zh-TW" sz="3200" b="1" dirty="0">
                <a:solidFill>
                  <a:srgbClr val="0000FF"/>
                </a:solidFill>
              </a:rPr>
              <a:t>)</a:t>
            </a:r>
            <a:r>
              <a:rPr lang="zh-TW" altLang="zh-TW" sz="3200" b="1" dirty="0">
                <a:solidFill>
                  <a:srgbClr val="0000FF"/>
                </a:solidFill>
              </a:rPr>
              <a:t>，等候光明主的再臨。</a:t>
            </a:r>
            <a:endParaRPr lang="zh-TW" altLang="en-US" sz="32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401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2-2.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成為</a:t>
            </a:r>
            <a:r>
              <a:rPr lang="zh-TW" altLang="zh-TW" sz="3600" b="1" u="sng" dirty="0">
                <a:solidFill>
                  <a:srgbClr val="0000FF"/>
                </a:solidFill>
              </a:rPr>
              <a:t>光明之子活在光明中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5:6</a:t>
            </a:r>
            <a:r>
              <a:rPr lang="zh-TW" altLang="en-US" sz="3600" b="1" u="sng" dirty="0">
                <a:solidFill>
                  <a:srgbClr val="7030A0"/>
                </a:solidFill>
              </a:rPr>
              <a:t>所以，我們不要睡覺像別人一樣，總要警醒謹守。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B.</a:t>
            </a:r>
            <a:r>
              <a:rPr lang="zh-TW" altLang="zh-TW" sz="3600" b="1" dirty="0">
                <a:solidFill>
                  <a:srgbClr val="0000FF"/>
                </a:solidFill>
              </a:rPr>
              <a:t>所以我們不要像別人靈性不夠清醒</a:t>
            </a:r>
            <a:r>
              <a:rPr lang="zh-TW" altLang="en-US" sz="3600" b="1" dirty="0">
                <a:solidFill>
                  <a:srgbClr val="0000FF"/>
                </a:solidFill>
              </a:rPr>
              <a:t>，靈性要</a:t>
            </a:r>
            <a:r>
              <a:rPr lang="zh-TW" altLang="zh-TW" sz="3600" b="1" dirty="0">
                <a:solidFill>
                  <a:srgbClr val="0000FF"/>
                </a:solidFill>
              </a:rPr>
              <a:t>警覺和提防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羅十三</a:t>
            </a:r>
            <a:r>
              <a:rPr lang="en-US" altLang="zh-TW" sz="3600" b="1" dirty="0">
                <a:solidFill>
                  <a:srgbClr val="0000FF"/>
                </a:solidFill>
              </a:rPr>
              <a:t>11)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5:7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因為睡了的人是在夜間睡，醉了的人是在夜間醉。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C.</a:t>
            </a:r>
            <a:r>
              <a:rPr lang="zh-TW" altLang="zh-TW" sz="3600" b="1" dirty="0">
                <a:solidFill>
                  <a:srgbClr val="0000FF"/>
                </a:solidFill>
              </a:rPr>
              <a:t>基督徒是屬白晝的</a:t>
            </a:r>
            <a:r>
              <a:rPr lang="en-US" altLang="zh-TW" sz="3600" b="1" dirty="0">
                <a:solidFill>
                  <a:srgbClr val="0000FF"/>
                </a:solidFill>
              </a:rPr>
              <a:t>(5</a:t>
            </a:r>
            <a:r>
              <a:rPr lang="zh-TW" altLang="zh-TW" sz="3600" b="1" dirty="0">
                <a:solidFill>
                  <a:srgbClr val="0000FF"/>
                </a:solidFill>
              </a:rPr>
              <a:t>，</a:t>
            </a:r>
            <a:r>
              <a:rPr lang="en-US" altLang="zh-TW" sz="3600" b="1" dirty="0">
                <a:solidFill>
                  <a:srgbClr val="0000FF"/>
                </a:solidFill>
              </a:rPr>
              <a:t>8</a:t>
            </a:r>
            <a:r>
              <a:rPr lang="zh-TW" altLang="zh-TW" sz="3600" b="1" dirty="0">
                <a:solidFill>
                  <a:srgbClr val="0000FF"/>
                </a:solidFill>
              </a:rPr>
              <a:t>節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，</a:t>
            </a:r>
            <a:r>
              <a:rPr lang="zh-TW" altLang="en-US" sz="3600" b="1" dirty="0">
                <a:solidFill>
                  <a:srgbClr val="0000FF"/>
                </a:solidFill>
              </a:rPr>
              <a:t>若</a:t>
            </a:r>
            <a:r>
              <a:rPr lang="zh-TW" altLang="zh-TW" sz="3600" b="1" dirty="0">
                <a:solidFill>
                  <a:srgbClr val="0000FF"/>
                </a:solidFill>
              </a:rPr>
              <a:t>以睡和醉來消磨</a:t>
            </a:r>
            <a:r>
              <a:rPr lang="zh-TW" altLang="en-US" sz="3600" b="1" dirty="0">
                <a:solidFill>
                  <a:srgbClr val="0000FF"/>
                </a:solidFill>
              </a:rPr>
              <a:t>時間</a:t>
            </a:r>
            <a:r>
              <a:rPr lang="zh-TW" altLang="zh-TW" sz="3600" b="1" dirty="0">
                <a:solidFill>
                  <a:srgbClr val="0000FF"/>
                </a:solidFill>
              </a:rPr>
              <a:t>是不</a:t>
            </a:r>
            <a:r>
              <a:rPr lang="zh-TW" altLang="en-US" sz="3600" b="1" dirty="0">
                <a:solidFill>
                  <a:srgbClr val="0000FF"/>
                </a:solidFill>
              </a:rPr>
              <a:t>敬虔</a:t>
            </a:r>
            <a:r>
              <a:rPr lang="zh-TW" altLang="zh-TW" sz="3600" b="1" dirty="0">
                <a:solidFill>
                  <a:srgbClr val="0000FF"/>
                </a:solidFill>
              </a:rPr>
              <a:t>的；我們當趁著白日多作主工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約九</a:t>
            </a:r>
            <a:r>
              <a:rPr lang="en-US" altLang="zh-TW" sz="3600" b="1" dirty="0">
                <a:solidFill>
                  <a:srgbClr val="0000FF"/>
                </a:solidFill>
              </a:rPr>
              <a:t>4)</a:t>
            </a:r>
            <a:r>
              <a:rPr lang="zh-TW" altLang="zh-TW" sz="3600" b="1" dirty="0">
                <a:solidFill>
                  <a:srgbClr val="0000FF"/>
                </a:solidFill>
              </a:rPr>
              <a:t>，行事為人要端正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羅十三</a:t>
            </a:r>
            <a:r>
              <a:rPr lang="en-US" altLang="zh-TW" sz="3600" b="1" dirty="0">
                <a:solidFill>
                  <a:srgbClr val="0000FF"/>
                </a:solidFill>
              </a:rPr>
              <a:t>13)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</a:p>
          <a:p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273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以信心愛心護</a:t>
            </a:r>
            <a:r>
              <a:rPr lang="zh-TW" altLang="en-US" sz="3600" b="1" u="sng" dirty="0">
                <a:solidFill>
                  <a:srgbClr val="0000FF"/>
                </a:solidFill>
              </a:rPr>
              <a:t>理</a:t>
            </a:r>
            <a:r>
              <a:rPr lang="zh-TW" altLang="zh-TW" sz="3600" b="1" u="sng" dirty="0">
                <a:solidFill>
                  <a:srgbClr val="0000FF"/>
                </a:solidFill>
              </a:rPr>
              <a:t>心思意念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5:8</a:t>
            </a:r>
            <a:r>
              <a:rPr lang="zh-TW" altLang="en-US" sz="3600" b="1" u="sng" dirty="0">
                <a:solidFill>
                  <a:srgbClr val="7030A0"/>
                </a:solidFill>
              </a:rPr>
              <a:t>但我們既然屬乎白晝，就應當謹守，把信和愛當作護心鏡遮胸，把得救的盼望當作頭盔戴上。</a:t>
            </a:r>
          </a:p>
          <a:p>
            <a:r>
              <a:rPr lang="zh-TW" altLang="zh-TW" sz="3600" b="1" dirty="0">
                <a:solidFill>
                  <a:srgbClr val="0000FF"/>
                </a:solidFill>
              </a:rPr>
              <a:t>『屬乎白晝』：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(1)</a:t>
            </a:r>
            <a:r>
              <a:rPr lang="zh-TW" altLang="zh-TW" sz="3600" b="1" dirty="0">
                <a:solidFill>
                  <a:srgbClr val="0000FF"/>
                </a:solidFill>
              </a:rPr>
              <a:t>基督徒的生命具有光明的特性；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(2)</a:t>
            </a:r>
            <a:r>
              <a:rPr lang="zh-TW" altLang="zh-TW" sz="3600" b="1" dirty="0">
                <a:solidFill>
                  <a:srgbClr val="0000FF"/>
                </a:solidFill>
              </a:rPr>
              <a:t>基督徒的生活是以等候主再來為主要目的和意義。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『信』是表示對神有正當的存心，『愛』則表示對人有正當的存心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參弗一</a:t>
            </a:r>
            <a:r>
              <a:rPr lang="en-US" altLang="zh-TW" sz="3600" b="1" dirty="0">
                <a:solidFill>
                  <a:srgbClr val="0000FF"/>
                </a:solidFill>
              </a:rPr>
              <a:t>15</a:t>
            </a:r>
            <a:r>
              <a:rPr lang="zh-TW" altLang="zh-TW" sz="3600" b="1" dirty="0">
                <a:solidFill>
                  <a:srgbClr val="0000FF"/>
                </a:solidFill>
              </a:rPr>
              <a:t>；西一</a:t>
            </a:r>
            <a:r>
              <a:rPr lang="en-US" altLang="zh-TW" sz="3600" b="1" dirty="0">
                <a:solidFill>
                  <a:srgbClr val="0000FF"/>
                </a:solidFill>
              </a:rPr>
              <a:t>4)</a:t>
            </a:r>
            <a:r>
              <a:rPr lang="zh-TW" altLang="zh-TW" sz="3600" b="1" dirty="0">
                <a:solidFill>
                  <a:srgbClr val="0000FF"/>
                </a:solidFill>
              </a:rPr>
              <a:t>；『護心鏡』用以保守一個人的存心；『胸』是人的心所在部位。</a:t>
            </a: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35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4-1.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以得救的盼望為頭盔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帖前</a:t>
            </a:r>
            <a:r>
              <a:rPr lang="en-US" altLang="zh-TW" sz="3600" b="1" u="sng" dirty="0">
                <a:solidFill>
                  <a:srgbClr val="0000FF"/>
                </a:solidFill>
              </a:rPr>
              <a:t>5:8)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5:8</a:t>
            </a:r>
            <a:r>
              <a:rPr lang="zh-TW" altLang="en-US" sz="3600" b="1" u="sng" dirty="0">
                <a:solidFill>
                  <a:srgbClr val="7030A0"/>
                </a:solidFill>
              </a:rPr>
              <a:t>但我們既然屬乎白晝，就應當謹守，把信和愛當作護心鏡遮胸，</a:t>
            </a:r>
            <a:r>
              <a:rPr lang="zh-TW" altLang="en-US" sz="3600" b="1" u="sng" dirty="0">
                <a:solidFill>
                  <a:srgbClr val="FF0000"/>
                </a:solidFill>
              </a:rPr>
              <a:t>把得救的盼望當作頭盔戴上。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『得救的盼望』是指當主再來時我們得以體現被拯救脫離那將來忿怒的盼望。</a:t>
            </a:r>
            <a:r>
              <a:rPr lang="zh-TW" altLang="zh-TW" sz="3600" b="1" u="sng" dirty="0">
                <a:solidFill>
                  <a:srgbClr val="CC00CC"/>
                </a:solidFill>
              </a:rPr>
              <a:t>永遠全備的救恩，包括得著兒子的名分，就是我們的身體得贖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羅八</a:t>
            </a:r>
            <a:r>
              <a:rPr lang="en-US" altLang="zh-TW" sz="3600" b="1" u="sng" dirty="0">
                <a:solidFill>
                  <a:srgbClr val="CC00CC"/>
                </a:solidFill>
              </a:rPr>
              <a:t>21-25)</a:t>
            </a:r>
            <a:endParaRPr lang="zh-TW" altLang="en-US" sz="3600" b="1" u="sng" dirty="0">
              <a:solidFill>
                <a:srgbClr val="7030A0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223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4-2.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以得救的盼望為頭盔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帖前</a:t>
            </a:r>
            <a:r>
              <a:rPr lang="en-US" altLang="zh-TW" sz="3600" b="1" u="sng" dirty="0">
                <a:solidFill>
                  <a:srgbClr val="0000FF"/>
                </a:solidFill>
              </a:rPr>
              <a:t>5:8)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可成為後嗣，與主同作王，同榮耀。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羅</a:t>
            </a:r>
            <a:r>
              <a:rPr lang="en-US" altLang="zh-TW" sz="3600" b="1" u="sng" dirty="0">
                <a:solidFill>
                  <a:srgbClr val="FF0000"/>
                </a:solidFill>
              </a:rPr>
              <a:t>8:23</a:t>
            </a:r>
            <a:r>
              <a:rPr lang="zh-TW" altLang="en-US" sz="3600" b="1" u="sng" dirty="0">
                <a:solidFill>
                  <a:srgbClr val="7030A0"/>
                </a:solidFill>
              </a:rPr>
              <a:t>不但如此，就是我們這有聖靈初結果子的，也是自己心裡歎息，等候得著兒子的名分，乃是我們的身體得贖。</a:t>
            </a: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羅</a:t>
            </a:r>
            <a:r>
              <a:rPr lang="en-US" altLang="zh-TW" sz="3600" b="1" u="sng" dirty="0">
                <a:solidFill>
                  <a:srgbClr val="FF0000"/>
                </a:solidFill>
              </a:rPr>
              <a:t>8:24</a:t>
            </a:r>
            <a:r>
              <a:rPr lang="zh-TW" altLang="en-US" sz="3600" b="1" u="sng" dirty="0">
                <a:solidFill>
                  <a:srgbClr val="7030A0"/>
                </a:solidFill>
              </a:rPr>
              <a:t>我們得救是在乎盼望；只是所見的盼望不是盼望，誰還盼望他所見的呢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endParaRPr lang="zh-TW" altLang="en-US" sz="3600" b="1" u="sng" dirty="0">
              <a:solidFill>
                <a:srgbClr val="7030A0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4679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5.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en-US" sz="3600" b="1" u="sng" dirty="0">
                <a:solidFill>
                  <a:srgbClr val="0000FF"/>
                </a:solidFill>
              </a:rPr>
              <a:t>真知</a:t>
            </a:r>
            <a:r>
              <a:rPr lang="zh-TW" altLang="zh-TW" sz="3600" b="1" u="sng" dirty="0">
                <a:solidFill>
                  <a:srgbClr val="0000FF"/>
                </a:solidFill>
              </a:rPr>
              <a:t>藉基督得救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5:9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因為神不是預定我們受刑，乃是預定我們藉著我們主耶穌基督得救。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基督</a:t>
            </a:r>
            <a:r>
              <a:rPr lang="zh-TW" altLang="zh-TW" sz="3600" b="1" dirty="0">
                <a:solidFill>
                  <a:srgbClr val="0000FF"/>
                </a:solidFill>
              </a:rPr>
              <a:t>徒最終必要得著完</a:t>
            </a:r>
            <a:r>
              <a:rPr lang="zh-TW" altLang="en-US" sz="3600" b="1" dirty="0">
                <a:solidFill>
                  <a:srgbClr val="0000FF"/>
                </a:solidFill>
              </a:rPr>
              <a:t>全</a:t>
            </a:r>
            <a:r>
              <a:rPr lang="zh-TW" altLang="zh-TW" sz="3600" b="1" dirty="0">
                <a:solidFill>
                  <a:srgbClr val="0000FF"/>
                </a:solidFill>
              </a:rPr>
              <a:t>的救恩，這是神所預定、</a:t>
            </a:r>
            <a:r>
              <a:rPr lang="zh-TW" altLang="en-US" sz="3600" b="1" dirty="0">
                <a:solidFill>
                  <a:srgbClr val="0000FF"/>
                </a:solidFill>
              </a:rPr>
              <a:t>賜福</a:t>
            </a:r>
            <a:r>
              <a:rPr lang="zh-TW" altLang="zh-TW" sz="3600" b="1" dirty="0">
                <a:solidFill>
                  <a:srgbClr val="0000FF"/>
                </a:solidFill>
              </a:rPr>
              <a:t>我們的結局，因此無論我們遭遇甚麼困境</a:t>
            </a:r>
            <a:r>
              <a:rPr lang="zh-TW" altLang="en-US" sz="3600" b="1" dirty="0">
                <a:solidFill>
                  <a:srgbClr val="0000FF"/>
                </a:solidFill>
              </a:rPr>
              <a:t>難關</a:t>
            </a:r>
            <a:r>
              <a:rPr lang="zh-TW" altLang="zh-TW" sz="3600" b="1" dirty="0">
                <a:solidFill>
                  <a:srgbClr val="0000FF"/>
                </a:solidFill>
              </a:rPr>
              <a:t>，都有神的美意，我們只</a:t>
            </a:r>
            <a:r>
              <a:rPr lang="zh-TW" altLang="en-US" sz="3600" b="1" dirty="0">
                <a:solidFill>
                  <a:srgbClr val="0000FF"/>
                </a:solidFill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</a:rPr>
              <a:t>堅守得救的盼望，等候</a:t>
            </a:r>
            <a:r>
              <a:rPr lang="zh-TW" altLang="en-US" sz="3600" b="1" dirty="0">
                <a:solidFill>
                  <a:srgbClr val="0000FF"/>
                </a:solidFill>
              </a:rPr>
              <a:t>祂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9699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6.</a:t>
            </a:r>
            <a:r>
              <a:rPr lang="zh-TW" altLang="en-US" sz="3600" b="1" dirty="0">
                <a:solidFill>
                  <a:srgbClr val="0000FF"/>
                </a:solidFill>
              </a:rPr>
              <a:t>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</a:t>
            </a:r>
            <a:r>
              <a:rPr lang="zh-TW" altLang="en-US" sz="3600" b="1" dirty="0">
                <a:solidFill>
                  <a:srgbClr val="0000FF"/>
                </a:solidFill>
              </a:rPr>
              <a:t>敬虔度日</a:t>
            </a:r>
            <a:r>
              <a:rPr lang="zh-TW" altLang="zh-TW" sz="3600" b="1" dirty="0">
                <a:solidFill>
                  <a:srgbClr val="0000FF"/>
                </a:solidFill>
              </a:rPr>
              <a:t>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6.</a:t>
            </a:r>
            <a:r>
              <a:rPr lang="zh-TW" altLang="zh-TW" sz="3600" b="1" u="sng" dirty="0">
                <a:solidFill>
                  <a:srgbClr val="0000FF"/>
                </a:solidFill>
              </a:rPr>
              <a:t>與主同活是生死都為着主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5:10</a:t>
            </a:r>
            <a:r>
              <a:rPr lang="zh-TW" altLang="en-US" sz="3600" b="1" u="sng" dirty="0">
                <a:solidFill>
                  <a:srgbClr val="7030A0"/>
                </a:solidFill>
              </a:rPr>
              <a:t>祂替我們死，叫我們無論醒著，睡著，都與祂同活。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A.</a:t>
            </a:r>
            <a:r>
              <a:rPr lang="zh-TW" altLang="zh-TW" sz="3600" b="1" u="sng" dirty="0">
                <a:solidFill>
                  <a:srgbClr val="FF0000"/>
                </a:solidFill>
              </a:rPr>
              <a:t>「祂替我們死」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主耶穌基督救贖的死，改變了我們生活的意義和目的，從此我們不再為自己而活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羅十四</a:t>
            </a:r>
            <a:r>
              <a:rPr lang="en-US" altLang="zh-TW" sz="3600" b="1" dirty="0">
                <a:solidFill>
                  <a:srgbClr val="0000FF"/>
                </a:solidFill>
              </a:rPr>
              <a:t>7</a:t>
            </a:r>
            <a:r>
              <a:rPr lang="zh-TW" altLang="zh-TW" sz="3600" b="1" dirty="0">
                <a:solidFill>
                  <a:srgbClr val="0000FF"/>
                </a:solidFill>
              </a:rPr>
              <a:t>；林後五</a:t>
            </a:r>
            <a:r>
              <a:rPr lang="en-US" altLang="zh-TW" sz="3600" b="1" dirty="0">
                <a:solidFill>
                  <a:srgbClr val="0000FF"/>
                </a:solidFill>
              </a:rPr>
              <a:t>15)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u="sng" dirty="0">
                <a:solidFill>
                  <a:srgbClr val="FF0000"/>
                </a:solidFill>
              </a:rPr>
              <a:t>B.</a:t>
            </a:r>
            <a:r>
              <a:rPr lang="zh-TW" altLang="zh-TW" sz="3600" b="1" u="sng" dirty="0">
                <a:solidFill>
                  <a:srgbClr val="FF0000"/>
                </a:solidFill>
              </a:rPr>
              <a:t>「叫我們無論醒著、睡著」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u="sng" dirty="0">
                <a:solidFill>
                  <a:srgbClr val="FF0000"/>
                </a:solidFill>
              </a:rPr>
              <a:t> 二方面意義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(1)</a:t>
            </a:r>
            <a:r>
              <a:rPr lang="zh-TW" altLang="zh-TW" sz="3600" b="1" dirty="0">
                <a:solidFill>
                  <a:srgbClr val="0000FF"/>
                </a:solidFill>
              </a:rPr>
              <a:t>叫我們無論是生或死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四</a:t>
            </a:r>
            <a:r>
              <a:rPr lang="en-US" altLang="zh-TW" sz="3600" b="1" dirty="0">
                <a:solidFill>
                  <a:srgbClr val="0000FF"/>
                </a:solidFill>
              </a:rPr>
              <a:t>13-17</a:t>
            </a:r>
            <a:r>
              <a:rPr lang="zh-TW" altLang="zh-TW" sz="3600" b="1" dirty="0">
                <a:solidFill>
                  <a:srgbClr val="0000FF"/>
                </a:solidFill>
              </a:rPr>
              <a:t>；羅十四</a:t>
            </a:r>
            <a:r>
              <a:rPr lang="en-US" altLang="zh-TW" sz="3600" b="1" dirty="0">
                <a:solidFill>
                  <a:srgbClr val="0000FF"/>
                </a:solidFill>
              </a:rPr>
              <a:t>8)</a:t>
            </a:r>
            <a:r>
              <a:rPr lang="zh-TW" altLang="zh-TW" sz="3600" b="1" dirty="0">
                <a:solidFill>
                  <a:srgbClr val="0000FF"/>
                </a:solidFill>
              </a:rPr>
              <a:t>；</a:t>
            </a:r>
            <a:r>
              <a:rPr lang="en-US" altLang="zh-TW" sz="3600" b="1" dirty="0">
                <a:solidFill>
                  <a:srgbClr val="0000FF"/>
                </a:solidFill>
              </a:rPr>
              <a:t>(2)</a:t>
            </a:r>
            <a:r>
              <a:rPr lang="zh-TW" altLang="zh-TW" sz="3600" b="1" dirty="0">
                <a:solidFill>
                  <a:srgbClr val="0000FF"/>
                </a:solidFill>
              </a:rPr>
              <a:t>叫我們無論靈性清醒或昏沉的時候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C.</a:t>
            </a:r>
            <a:r>
              <a:rPr lang="zh-TW" altLang="zh-TW" sz="3600" b="1" u="sng" dirty="0">
                <a:solidFill>
                  <a:srgbClr val="FF0000"/>
                </a:solidFill>
              </a:rPr>
              <a:t>「都與祂同活」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與基督有生命的</a:t>
            </a:r>
            <a:r>
              <a:rPr lang="zh-TW" altLang="en-US" sz="3600" b="1" dirty="0">
                <a:solidFill>
                  <a:srgbClr val="0000FF"/>
                </a:solidFill>
              </a:rPr>
              <a:t>團契，</a:t>
            </a:r>
            <a:r>
              <a:rPr lang="zh-TW" altLang="zh-TW" sz="3600" b="1" dirty="0">
                <a:solidFill>
                  <a:srgbClr val="0000FF"/>
                </a:solidFill>
              </a:rPr>
              <a:t>憑著主的生命與主同活，自然而然就是過著儆醒謹守的生活。</a:t>
            </a: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en-US" altLang="zh-TW" sz="3600" b="1" dirty="0"/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347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7.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7.</a:t>
            </a:r>
            <a:r>
              <a:rPr lang="zh-TW" altLang="zh-TW" sz="3600" b="1" u="sng" dirty="0">
                <a:solidFill>
                  <a:srgbClr val="0000FF"/>
                </a:solidFill>
              </a:rPr>
              <a:t>常常彼此勉勵</a:t>
            </a:r>
            <a:r>
              <a:rPr lang="zh-TW" altLang="en-US" sz="3600" b="1" u="sng" dirty="0">
                <a:solidFill>
                  <a:srgbClr val="0000FF"/>
                </a:solidFill>
              </a:rPr>
              <a:t>且</a:t>
            </a:r>
            <a:r>
              <a:rPr lang="zh-TW" altLang="zh-TW" sz="3600" b="1" u="sng" dirty="0">
                <a:solidFill>
                  <a:srgbClr val="0000FF"/>
                </a:solidFill>
              </a:rPr>
              <a:t>互相建立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endParaRPr lang="en-US" altLang="zh-TW" sz="3600" b="1" dirty="0"/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5:11</a:t>
            </a:r>
            <a:r>
              <a:rPr lang="zh-TW" altLang="en-US" sz="3600" b="1" u="sng" dirty="0">
                <a:solidFill>
                  <a:srgbClr val="7030A0"/>
                </a:solidFill>
              </a:rPr>
              <a:t>所以，你們該彼此勸慰，互相建立，正如你們素常所行的。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A.</a:t>
            </a:r>
            <a:r>
              <a:rPr lang="zh-TW" altLang="zh-TW" sz="3600" b="1" u="sng" dirty="0">
                <a:solidFill>
                  <a:srgbClr val="FF0000"/>
                </a:solidFill>
              </a:rPr>
              <a:t>『主必再來，我們必與祂</a:t>
            </a:r>
            <a:r>
              <a:rPr lang="zh-TW" altLang="en-US" sz="3600" b="1" u="sng" dirty="0">
                <a:solidFill>
                  <a:srgbClr val="FF0000"/>
                </a:solidFill>
              </a:rPr>
              <a:t>同在</a:t>
            </a:r>
            <a:r>
              <a:rPr lang="zh-TW" altLang="zh-TW" sz="3600" b="1" u="sng" dirty="0">
                <a:solidFill>
                  <a:srgbClr val="FF0000"/>
                </a:solidFill>
              </a:rPr>
              <a:t>』的盼望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是教會</a:t>
            </a:r>
            <a:r>
              <a:rPr lang="zh-TW" altLang="en-US" sz="3600" b="1" dirty="0">
                <a:solidFill>
                  <a:srgbClr val="0000FF"/>
                </a:solidFill>
              </a:rPr>
              <a:t>聖</a:t>
            </a:r>
            <a:r>
              <a:rPr lang="zh-TW" altLang="zh-TW" sz="3600" b="1" dirty="0">
                <a:solidFill>
                  <a:srgbClr val="0000FF"/>
                </a:solidFill>
              </a:rPr>
              <a:t>徒們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zh-TW" altLang="zh-TW" sz="3600" b="1" dirty="0">
                <a:solidFill>
                  <a:srgbClr val="0000FF"/>
                </a:solidFill>
              </a:rPr>
              <a:t>彼此勸勉和安慰的</a:t>
            </a:r>
            <a:r>
              <a:rPr lang="zh-TW" altLang="en-US" sz="3600" b="1" dirty="0">
                <a:solidFill>
                  <a:srgbClr val="0000FF"/>
                </a:solidFill>
              </a:rPr>
              <a:t>核心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B.</a:t>
            </a:r>
            <a:r>
              <a:rPr lang="zh-TW" altLang="zh-TW" sz="3600" b="1" u="sng" dirty="0">
                <a:solidFill>
                  <a:srgbClr val="FF0000"/>
                </a:solidFill>
              </a:rPr>
              <a:t>「互相建立」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zh-TW" sz="3600" b="1" dirty="0">
                <a:solidFill>
                  <a:srgbClr val="0000FF"/>
                </a:solidFill>
              </a:rPr>
              <a:t>『建立』</a:t>
            </a:r>
            <a:r>
              <a:rPr lang="en-US" altLang="zh-TW" sz="3600" b="1" dirty="0">
                <a:solidFill>
                  <a:srgbClr val="0000FF"/>
                </a:solidFill>
              </a:rPr>
              <a:t>(build up)</a:t>
            </a:r>
            <a:r>
              <a:rPr lang="zh-TW" altLang="zh-TW" sz="3600" b="1" dirty="0">
                <a:solidFill>
                  <a:srgbClr val="0000FF"/>
                </a:solidFill>
              </a:rPr>
              <a:t>這個動詞基本是指建築房屋，但保羅經常用它來</a:t>
            </a:r>
            <a:r>
              <a:rPr lang="zh-TW" altLang="en-US" sz="3600" b="1" dirty="0">
                <a:solidFill>
                  <a:srgbClr val="0000FF"/>
                </a:solidFill>
              </a:rPr>
              <a:t>強調</a:t>
            </a:r>
            <a:r>
              <a:rPr lang="zh-TW" altLang="zh-TW" sz="3600" b="1" u="sng" dirty="0">
                <a:solidFill>
                  <a:srgbClr val="FF0000"/>
                </a:solidFill>
              </a:rPr>
              <a:t>基督徒德行和靈性的建造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羅十四</a:t>
            </a:r>
            <a:r>
              <a:rPr lang="en-US" altLang="zh-TW" sz="3600" b="1" dirty="0">
                <a:solidFill>
                  <a:srgbClr val="0000FF"/>
                </a:solidFill>
              </a:rPr>
              <a:t>19</a:t>
            </a:r>
            <a:r>
              <a:rPr lang="zh-TW" altLang="zh-TW" sz="3600" b="1" dirty="0">
                <a:solidFill>
                  <a:srgbClr val="0000FF"/>
                </a:solidFill>
              </a:rPr>
              <a:t>；十五</a:t>
            </a:r>
            <a:r>
              <a:rPr lang="en-US" altLang="zh-TW" sz="3600" b="1" dirty="0">
                <a:solidFill>
                  <a:srgbClr val="0000FF"/>
                </a:solidFill>
              </a:rPr>
              <a:t>2</a:t>
            </a:r>
            <a:r>
              <a:rPr lang="zh-TW" altLang="zh-TW" sz="3600" b="1" dirty="0">
                <a:solidFill>
                  <a:srgbClr val="0000FF"/>
                </a:solidFill>
              </a:rPr>
              <a:t>；弗四</a:t>
            </a:r>
            <a:r>
              <a:rPr lang="en-US" altLang="zh-TW" sz="3600" b="1" dirty="0">
                <a:solidFill>
                  <a:srgbClr val="0000FF"/>
                </a:solidFill>
              </a:rPr>
              <a:t>16)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b="1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812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1:1</a:t>
            </a:r>
            <a:r>
              <a:rPr lang="zh-TW" altLang="en-US" sz="3600" b="1" dirty="0">
                <a:solidFill>
                  <a:srgbClr val="7030A0"/>
                </a:solidFill>
              </a:rPr>
              <a:t>起初神創造天地。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FF0000"/>
                </a:solidFill>
              </a:rPr>
              <a:t>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1:1</a:t>
            </a:r>
            <a:r>
              <a:rPr lang="zh-TW" altLang="en-US" sz="3600" b="1" dirty="0">
                <a:solidFill>
                  <a:srgbClr val="7030A0"/>
                </a:solidFill>
              </a:rPr>
              <a:t>太初有道，道與神同在，道就是神。</a:t>
            </a:r>
            <a:r>
              <a:rPr lang="zh-TW" altLang="zh-TW" sz="3200" u="sng" dirty="0">
                <a:solidFill>
                  <a:srgbClr val="7030A0"/>
                </a:solidFill>
              </a:rPr>
              <a:t> </a:t>
            </a:r>
            <a:endParaRPr lang="en-US" altLang="zh-TW" sz="3200" u="sng" dirty="0">
              <a:solidFill>
                <a:srgbClr val="7030A0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3</a:t>
            </a:r>
            <a:r>
              <a:rPr lang="en-US" altLang="zh-TW" sz="3600" b="1" u="sng" dirty="0">
                <a:solidFill>
                  <a:srgbClr val="FF0000"/>
                </a:solidFill>
              </a:rPr>
              <a:t>.</a:t>
            </a:r>
            <a:r>
              <a:rPr lang="zh-TW" altLang="en-US" sz="3600" b="1" u="sng" dirty="0">
                <a:solidFill>
                  <a:srgbClr val="FF0000"/>
                </a:solidFill>
              </a:rPr>
              <a:t> 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14:17</a:t>
            </a:r>
            <a:r>
              <a:rPr lang="zh-TW" altLang="en-US" sz="3600" b="1" dirty="0">
                <a:solidFill>
                  <a:srgbClr val="7030A0"/>
                </a:solidFill>
              </a:rPr>
              <a:t>祂常與你們同在，也要在你們裏面</a:t>
            </a:r>
            <a:r>
              <a:rPr lang="zh-TW" altLang="en-US" sz="3600" b="1" dirty="0">
                <a:solidFill>
                  <a:srgbClr val="0000FF"/>
                </a:solidFill>
              </a:rPr>
              <a:t>：聖靈乃是內住的靈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羅八</a:t>
            </a:r>
            <a:r>
              <a:rPr lang="en-US" altLang="zh-TW" sz="3600" b="1" dirty="0">
                <a:solidFill>
                  <a:srgbClr val="0000FF"/>
                </a:solidFill>
              </a:rPr>
              <a:t>9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en-US" altLang="zh-TW" sz="3600" b="1" dirty="0">
                <a:solidFill>
                  <a:srgbClr val="0000FF"/>
                </a:solidFill>
              </a:rPr>
              <a:t>11</a:t>
            </a:r>
            <a:r>
              <a:rPr lang="zh-TW" altLang="en-US" sz="3600" b="1" dirty="0">
                <a:solidFill>
                  <a:srgbClr val="0000FF"/>
                </a:solidFill>
              </a:rPr>
              <a:t>；林前六</a:t>
            </a:r>
            <a:r>
              <a:rPr lang="en-US" altLang="zh-TW" sz="3600" b="1" dirty="0">
                <a:solidFill>
                  <a:srgbClr val="0000FF"/>
                </a:solidFill>
              </a:rPr>
              <a:t>19)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r>
              <a:rPr lang="zh-TW" altLang="en-US" sz="3600" b="1" u="sng" dirty="0">
                <a:solidFill>
                  <a:srgbClr val="CC00CC"/>
                </a:solidFill>
              </a:rPr>
              <a:t>祂住在新約信徒的裏面，作他們的生命和生命的供應。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4.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神與聖徒同在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這屬靈的智慧和教導與認識，何其重要</a:t>
            </a:r>
            <a:r>
              <a:rPr lang="en-US" altLang="zh-TW" sz="3600" b="1" dirty="0">
                <a:solidFill>
                  <a:srgbClr val="0000FF"/>
                </a:solidFill>
              </a:rPr>
              <a:t>!</a:t>
            </a:r>
            <a:r>
              <a:rPr lang="zh-TW" altLang="en-US" sz="3600" b="1">
                <a:solidFill>
                  <a:srgbClr val="0000FF"/>
                </a:solidFill>
              </a:rPr>
              <a:t>現</a:t>
            </a:r>
            <a:r>
              <a:rPr lang="zh-TW" altLang="en-US" sz="3600" b="1" dirty="0">
                <a:solidFill>
                  <a:srgbClr val="0000FF"/>
                </a:solidFill>
              </a:rPr>
              <a:t>今世代聖徒與教會應當重視的，求主耶穌幫</a:t>
            </a:r>
            <a:r>
              <a:rPr lang="zh-TW" altLang="en-US" sz="3600" b="1">
                <a:solidFill>
                  <a:srgbClr val="0000FF"/>
                </a:solidFill>
              </a:rPr>
              <a:t>助，賜福且引導，讚美歸與神</a:t>
            </a:r>
            <a:r>
              <a:rPr lang="en-US" altLang="zh-TW" sz="3600" b="1">
                <a:solidFill>
                  <a:srgbClr val="0000FF"/>
                </a:solidFill>
              </a:rPr>
              <a:t>!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endParaRPr lang="zh-TW" altLang="zh-TW" sz="32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7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1:</a:t>
            </a:r>
          </a:p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神與聖徒同在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CC00CC"/>
                </a:solidFill>
              </a:rPr>
              <a:t>我們</a:t>
            </a:r>
            <a:r>
              <a:rPr lang="zh-TW" altLang="en-US" sz="3600" b="1" dirty="0">
                <a:solidFill>
                  <a:srgbClr val="CC00CC"/>
                </a:solidFill>
              </a:rPr>
              <a:t>身</a:t>
            </a:r>
            <a:r>
              <a:rPr lang="zh-TW" altLang="zh-TW" sz="3600" b="1" dirty="0">
                <a:solidFill>
                  <a:srgbClr val="CC00CC"/>
                </a:solidFill>
              </a:rPr>
              <a:t>處</a:t>
            </a:r>
            <a:r>
              <a:rPr lang="zh-TW" altLang="en-US" sz="3600" b="1" dirty="0">
                <a:solidFill>
                  <a:srgbClr val="CC00CC"/>
                </a:solidFill>
              </a:rPr>
              <a:t>這</a:t>
            </a:r>
            <a:r>
              <a:rPr lang="zh-TW" altLang="zh-TW" sz="3600" b="1" dirty="0">
                <a:solidFill>
                  <a:srgbClr val="CC00CC"/>
                </a:solidFill>
              </a:rPr>
              <a:t>末世，最大的</a:t>
            </a:r>
            <a:r>
              <a:rPr lang="zh-TW" altLang="en-US" sz="3600" b="1" dirty="0">
                <a:solidFill>
                  <a:srgbClr val="CC00CC"/>
                </a:solidFill>
              </a:rPr>
              <a:t>盼望</a:t>
            </a:r>
            <a:r>
              <a:rPr lang="zh-TW" altLang="zh-TW" sz="3600" b="1" dirty="0">
                <a:solidFill>
                  <a:srgbClr val="CC00CC"/>
                </a:solidFill>
              </a:rPr>
              <a:t>就是</a:t>
            </a:r>
            <a:r>
              <a:rPr lang="zh-TW" altLang="en-US" sz="3600" b="1" dirty="0">
                <a:solidFill>
                  <a:srgbClr val="CC00CC"/>
                </a:solidFill>
              </a:rPr>
              <a:t>認識且</a:t>
            </a:r>
            <a:r>
              <a:rPr lang="zh-TW" altLang="zh-TW" sz="3600" b="1" dirty="0">
                <a:solidFill>
                  <a:srgbClr val="CC00CC"/>
                </a:solidFill>
              </a:rPr>
              <a:t>得</a:t>
            </a:r>
            <a:r>
              <a:rPr lang="zh-TW" altLang="en-US" sz="3600" b="1" dirty="0">
                <a:solidFill>
                  <a:srgbClr val="CC00CC"/>
                </a:solidFill>
              </a:rPr>
              <a:t>著神</a:t>
            </a:r>
            <a:r>
              <a:rPr lang="zh-TW" altLang="zh-TW" sz="3600" b="1" dirty="0">
                <a:solidFill>
                  <a:srgbClr val="CC00CC"/>
                </a:solidFill>
              </a:rPr>
              <a:t>的同在</a:t>
            </a:r>
            <a:r>
              <a:rPr lang="zh-TW" altLang="en-US" sz="3600" b="1" dirty="0">
                <a:solidFill>
                  <a:srgbClr val="CC00CC"/>
                </a:solidFill>
              </a:rPr>
              <a:t>的操練</a:t>
            </a:r>
            <a:r>
              <a:rPr lang="zh-TW" altLang="zh-TW" sz="3600" b="1" dirty="0">
                <a:solidFill>
                  <a:srgbClr val="CC00CC"/>
                </a:solidFill>
              </a:rPr>
              <a:t>。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同在的盼望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帖前</a:t>
            </a:r>
            <a:r>
              <a:rPr lang="en-US" altLang="zh-TW" sz="3600" b="1" dirty="0">
                <a:solidFill>
                  <a:srgbClr val="0000FF"/>
                </a:solidFill>
              </a:rPr>
              <a:t>4:14)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因基督徒的死是睡</a:t>
            </a:r>
            <a:endParaRPr lang="en-US" altLang="zh-TW" sz="3600" b="1" dirty="0"/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因耶穌</a:t>
            </a:r>
            <a:r>
              <a:rPr lang="zh-TW" altLang="en-US" sz="3600" b="1" u="sng" dirty="0">
                <a:solidFill>
                  <a:srgbClr val="0000FF"/>
                </a:solidFill>
              </a:rPr>
              <a:t>從死裡</a:t>
            </a:r>
            <a:r>
              <a:rPr lang="zh-TW" altLang="zh-TW" sz="3600" b="1" u="sng" dirty="0">
                <a:solidFill>
                  <a:srgbClr val="0000FF"/>
                </a:solidFill>
              </a:rPr>
              <a:t>復活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en-US" sz="3600" b="1" u="sng" dirty="0">
                <a:solidFill>
                  <a:srgbClr val="0000FF"/>
                </a:solidFill>
              </a:rPr>
              <a:t>存盼望與更美復活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聖經</a:t>
            </a:r>
            <a:r>
              <a:rPr lang="zh-TW" altLang="en-US" sz="3600" b="1" u="sng" dirty="0">
                <a:solidFill>
                  <a:srgbClr val="0000FF"/>
                </a:solidFill>
              </a:rPr>
              <a:t>啟示聖徒被提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2:</a:t>
            </a: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同在的事何時能</a:t>
            </a:r>
            <a:r>
              <a:rPr lang="zh-TW" altLang="zh-TW" sz="3600" b="1">
                <a:solidFill>
                  <a:srgbClr val="0000FF"/>
                </a:solidFill>
              </a:rPr>
              <a:t>實現</a:t>
            </a:r>
            <a:r>
              <a:rPr lang="en-US" altLang="zh-TW" sz="3600" b="1">
                <a:solidFill>
                  <a:srgbClr val="0000FF"/>
                </a:solidFill>
              </a:rPr>
              <a:t>(</a:t>
            </a:r>
            <a:r>
              <a:rPr lang="zh-TW" altLang="zh-TW" sz="3600" b="1">
                <a:solidFill>
                  <a:srgbClr val="0000FF"/>
                </a:solidFill>
              </a:rPr>
              <a:t>約</a:t>
            </a:r>
            <a:r>
              <a:rPr lang="en-US" altLang="zh-TW" sz="3600" b="1">
                <a:solidFill>
                  <a:srgbClr val="0000FF"/>
                </a:solidFill>
              </a:rPr>
              <a:t>14:16-17</a:t>
            </a:r>
            <a:r>
              <a:rPr lang="en-US" altLang="zh-TW" sz="3600" b="1" u="sng">
                <a:solidFill>
                  <a:srgbClr val="0000FF"/>
                </a:solidFill>
              </a:rPr>
              <a:t>)</a:t>
            </a:r>
            <a:r>
              <a:rPr lang="zh-TW" altLang="en-US" sz="3600" b="1" u="sng">
                <a:solidFill>
                  <a:srgbClr val="0000FF"/>
                </a:solidFill>
              </a:rPr>
              <a:t> </a:t>
            </a:r>
            <a:endParaRPr lang="zh-TW" altLang="en-US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信主有</a:t>
            </a:r>
            <a:r>
              <a:rPr lang="zh-TW" altLang="en-US" sz="3600" b="1" u="sng" dirty="0">
                <a:solidFill>
                  <a:srgbClr val="0000FF"/>
                </a:solidFill>
              </a:rPr>
              <a:t>重生</a:t>
            </a:r>
            <a:r>
              <a:rPr lang="zh-TW" altLang="zh-TW" sz="3600" b="1" u="sng" dirty="0">
                <a:solidFill>
                  <a:srgbClr val="0000FF"/>
                </a:solidFill>
              </a:rPr>
              <a:t>的生命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為主工作傳</a:t>
            </a:r>
            <a:r>
              <a:rPr lang="zh-TW" altLang="en-US" sz="3600" b="1" u="sng" dirty="0">
                <a:solidFill>
                  <a:srgbClr val="0000FF"/>
                </a:solidFill>
              </a:rPr>
              <a:t>揚</a:t>
            </a:r>
            <a:r>
              <a:rPr lang="zh-TW" altLang="zh-TW" sz="3600" b="1" u="sng" dirty="0">
                <a:solidFill>
                  <a:srgbClr val="0000FF"/>
                </a:solidFill>
              </a:rPr>
              <a:t>福音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信徒離世與主同在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基督再來復活被提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5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3:</a:t>
            </a:r>
          </a:p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帖前</a:t>
            </a:r>
            <a:r>
              <a:rPr lang="en-US" altLang="zh-TW" sz="3600" b="1" dirty="0">
                <a:solidFill>
                  <a:srgbClr val="0000FF"/>
                </a:solidFill>
              </a:rPr>
              <a:t>5:1-11)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明白</a:t>
            </a:r>
            <a:r>
              <a:rPr lang="zh-TW" altLang="en-US" sz="3600" b="1" u="sng" dirty="0">
                <a:solidFill>
                  <a:srgbClr val="0000FF"/>
                </a:solidFill>
              </a:rPr>
              <a:t>三一神</a:t>
            </a:r>
            <a:r>
              <a:rPr lang="zh-TW" altLang="zh-TW" sz="3600" b="1" u="sng" dirty="0">
                <a:solidFill>
                  <a:srgbClr val="0000FF"/>
                </a:solidFill>
              </a:rPr>
              <a:t>的真理和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 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作光明之子</a:t>
            </a:r>
            <a:r>
              <a:rPr lang="zh-TW" altLang="en-US" sz="3600" b="1" u="sng" dirty="0">
                <a:solidFill>
                  <a:srgbClr val="0000FF"/>
                </a:solidFill>
              </a:rPr>
              <a:t>且</a:t>
            </a:r>
            <a:r>
              <a:rPr lang="zh-TW" altLang="zh-TW" sz="3600" b="1" u="sng" dirty="0">
                <a:solidFill>
                  <a:srgbClr val="0000FF"/>
                </a:solidFill>
              </a:rPr>
              <a:t>活在光明中</a:t>
            </a:r>
            <a:r>
              <a:rPr lang="en-US" altLang="zh-TW" sz="3600" b="1" u="sng" dirty="0">
                <a:solidFill>
                  <a:srgbClr val="0000FF"/>
                </a:solidFill>
              </a:rPr>
              <a:t> 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以信心愛心護</a:t>
            </a:r>
            <a:r>
              <a:rPr lang="zh-TW" altLang="en-US" sz="3600" b="1" u="sng" dirty="0">
                <a:solidFill>
                  <a:srgbClr val="0000FF"/>
                </a:solidFill>
              </a:rPr>
              <a:t>理</a:t>
            </a:r>
            <a:r>
              <a:rPr lang="zh-TW" altLang="zh-TW" sz="3600" b="1" u="sng" dirty="0">
                <a:solidFill>
                  <a:srgbClr val="0000FF"/>
                </a:solidFill>
              </a:rPr>
              <a:t>思想意念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以得救的盼望為</a:t>
            </a:r>
            <a:r>
              <a:rPr lang="zh-TW" altLang="en-US" sz="3600" b="1" u="sng" dirty="0">
                <a:solidFill>
                  <a:srgbClr val="0000FF"/>
                </a:solidFill>
              </a:rPr>
              <a:t>救恩</a:t>
            </a:r>
            <a:r>
              <a:rPr lang="zh-TW" altLang="zh-TW" sz="3600" b="1" u="sng" dirty="0">
                <a:solidFill>
                  <a:srgbClr val="0000FF"/>
                </a:solidFill>
              </a:rPr>
              <a:t>頭盔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en-US" sz="3600" b="1" u="sng" dirty="0">
                <a:solidFill>
                  <a:srgbClr val="0000FF"/>
                </a:solidFill>
              </a:rPr>
              <a:t>真知</a:t>
            </a:r>
            <a:r>
              <a:rPr lang="zh-TW" altLang="zh-TW" sz="3600" b="1" u="sng" dirty="0">
                <a:solidFill>
                  <a:srgbClr val="0000FF"/>
                </a:solidFill>
              </a:rPr>
              <a:t>神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意藉</a:t>
            </a:r>
            <a:r>
              <a:rPr lang="zh-TW" altLang="en-US" sz="3600" b="1" u="sng" dirty="0">
                <a:solidFill>
                  <a:srgbClr val="0000FF"/>
                </a:solidFill>
              </a:rPr>
              <a:t>著</a:t>
            </a:r>
            <a:r>
              <a:rPr lang="zh-TW" altLang="zh-TW" sz="3600" b="1" u="sng" dirty="0">
                <a:solidFill>
                  <a:srgbClr val="0000FF"/>
                </a:solidFill>
              </a:rPr>
              <a:t>基督得救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6.</a:t>
            </a:r>
            <a:r>
              <a:rPr lang="zh-TW" altLang="zh-TW" sz="3600" b="1" u="sng" dirty="0">
                <a:solidFill>
                  <a:srgbClr val="0000FF"/>
                </a:solidFill>
              </a:rPr>
              <a:t>與主同活是生是死都為主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7.</a:t>
            </a:r>
            <a:r>
              <a:rPr lang="zh-TW" altLang="zh-TW" sz="3600" b="1" u="sng" dirty="0">
                <a:solidFill>
                  <a:srgbClr val="0000FF"/>
                </a:solidFill>
              </a:rPr>
              <a:t>常常彼此勉勵</a:t>
            </a:r>
            <a:r>
              <a:rPr lang="zh-TW" altLang="en-US" sz="3600" b="1" u="sng" dirty="0">
                <a:solidFill>
                  <a:srgbClr val="0000FF"/>
                </a:solidFill>
              </a:rPr>
              <a:t>且</a:t>
            </a:r>
            <a:r>
              <a:rPr lang="zh-TW" altLang="zh-TW" sz="3600" b="1" u="sng" dirty="0">
                <a:solidFill>
                  <a:srgbClr val="0000FF"/>
                </a:solidFill>
              </a:rPr>
              <a:t>互相建立</a:t>
            </a:r>
            <a:endParaRPr lang="en-US" altLang="zh-TW" sz="3600" b="1" dirty="0"/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u="sng" dirty="0">
                <a:solidFill>
                  <a:srgbClr val="0000FF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200" b="1" u="sng" dirty="0">
                <a:solidFill>
                  <a:srgbClr val="0000FF"/>
                </a:solidFill>
                <a:hlinkClick r:id="rId2" action="ppaction://hlinkpres?slideindex=1&amp;slidetitle="/>
              </a:rPr>
              <a:t>-1.pptx</a:t>
            </a:r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3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帖前</a:t>
            </a:r>
            <a:r>
              <a:rPr lang="en-US" altLang="zh-TW" sz="3600" b="1" dirty="0">
                <a:solidFill>
                  <a:srgbClr val="0000FF"/>
                </a:solidFill>
              </a:rPr>
              <a:t>5:1-11)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明白主的真理和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成為</a:t>
            </a:r>
            <a:r>
              <a:rPr lang="zh-TW" altLang="zh-TW" sz="3600" b="1" u="sng" dirty="0">
                <a:solidFill>
                  <a:srgbClr val="0000FF"/>
                </a:solidFill>
              </a:rPr>
              <a:t>光明之子活在光明中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以信心愛心護</a:t>
            </a:r>
            <a:r>
              <a:rPr lang="zh-TW" altLang="en-US" sz="3600" b="1" u="sng" dirty="0">
                <a:solidFill>
                  <a:srgbClr val="0000FF"/>
                </a:solidFill>
              </a:rPr>
              <a:t>理</a:t>
            </a:r>
            <a:r>
              <a:rPr lang="zh-TW" altLang="zh-TW" sz="3600" b="1" u="sng" dirty="0">
                <a:solidFill>
                  <a:srgbClr val="0000FF"/>
                </a:solidFill>
              </a:rPr>
              <a:t>心思意念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以得救的盼望為頭盔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en-US" sz="3600" b="1" u="sng" dirty="0">
                <a:solidFill>
                  <a:srgbClr val="0000FF"/>
                </a:solidFill>
              </a:rPr>
              <a:t>真知</a:t>
            </a:r>
            <a:r>
              <a:rPr lang="zh-TW" altLang="zh-TW" sz="3600" b="1" u="sng" dirty="0">
                <a:solidFill>
                  <a:srgbClr val="0000FF"/>
                </a:solidFill>
              </a:rPr>
              <a:t>藉基督得救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6.</a:t>
            </a:r>
            <a:r>
              <a:rPr lang="zh-TW" altLang="zh-TW" sz="3600" b="1" u="sng" dirty="0">
                <a:solidFill>
                  <a:srgbClr val="0000FF"/>
                </a:solidFill>
              </a:rPr>
              <a:t>與主同活是生死都為着主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7.</a:t>
            </a:r>
            <a:r>
              <a:rPr lang="zh-TW" altLang="zh-TW" sz="3600" b="1" u="sng" dirty="0">
                <a:solidFill>
                  <a:srgbClr val="0000FF"/>
                </a:solidFill>
              </a:rPr>
              <a:t>常常彼此勉勵</a:t>
            </a:r>
            <a:r>
              <a:rPr lang="zh-TW" altLang="en-US" sz="3600" b="1" u="sng" dirty="0">
                <a:solidFill>
                  <a:srgbClr val="0000FF"/>
                </a:solidFill>
              </a:rPr>
              <a:t>且</a:t>
            </a:r>
            <a:r>
              <a:rPr lang="zh-TW" altLang="zh-TW" sz="3600" b="1" u="sng" dirty="0">
                <a:solidFill>
                  <a:srgbClr val="0000FF"/>
                </a:solidFill>
              </a:rPr>
              <a:t>互相建立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endParaRPr lang="en-US" altLang="zh-TW" sz="3600" b="1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200" b="1" dirty="0"/>
          </a:p>
          <a:p>
            <a:endParaRPr lang="zh-TW" altLang="zh-TW" sz="3200" dirty="0"/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同在的盼望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CC00CC"/>
                </a:solidFill>
              </a:rPr>
              <a:t>同在的盼望的原因是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因基督徒的死是睡</a:t>
            </a:r>
            <a:r>
              <a:rPr lang="en-US" altLang="zh-TW" sz="3600" b="1" dirty="0"/>
              <a:t>:</a:t>
            </a:r>
            <a:r>
              <a:rPr lang="zh-TW" altLang="zh-TW" sz="3600" b="1" dirty="0"/>
              <a:t>就是安息等候更大的盼望，是睡了要再醒，是存着盼望去睡</a:t>
            </a:r>
            <a:r>
              <a:rPr lang="zh-TW" altLang="en-US" sz="3600" b="1" dirty="0"/>
              <a:t>了</a:t>
            </a:r>
            <a:r>
              <a:rPr lang="zh-TW" altLang="zh-TW" sz="3600" b="1" dirty="0"/>
              <a:t>。</a:t>
            </a:r>
            <a:endParaRPr lang="en-US" altLang="zh-TW" sz="3600" b="1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因耶穌</a:t>
            </a:r>
            <a:r>
              <a:rPr lang="zh-TW" altLang="en-US" sz="3600" b="1" u="sng" dirty="0">
                <a:solidFill>
                  <a:srgbClr val="0000FF"/>
                </a:solidFill>
              </a:rPr>
              <a:t>已從死裡</a:t>
            </a:r>
            <a:r>
              <a:rPr lang="zh-TW" altLang="zh-TW" sz="3600" b="1" u="sng" dirty="0">
                <a:solidFill>
                  <a:srgbClr val="0000FF"/>
                </a:solidFill>
              </a:rPr>
              <a:t>復活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A.</a:t>
            </a:r>
            <a:r>
              <a:rPr lang="zh-TW" altLang="en-US" sz="3600" b="1" u="sng" dirty="0">
                <a:solidFill>
                  <a:srgbClr val="0000FF"/>
                </a:solidFill>
              </a:rPr>
              <a:t>主耶穌基督</a:t>
            </a:r>
            <a:r>
              <a:rPr lang="zh-TW" altLang="en-US" sz="3600" b="1" u="sng" dirty="0">
                <a:solidFill>
                  <a:srgbClr val="FF0000"/>
                </a:solidFill>
              </a:rPr>
              <a:t>今天</a:t>
            </a:r>
            <a:r>
              <a:rPr lang="zh-TW" altLang="en-US" sz="3600" b="1" dirty="0"/>
              <a:t>與我們信徒同在，日日引領我們行天路，</a:t>
            </a:r>
            <a:endParaRPr lang="en-US" altLang="zh-TW" sz="3600" b="1" dirty="0"/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B.</a:t>
            </a:r>
            <a:r>
              <a:rPr lang="zh-TW" altLang="en-US" sz="3600" b="1" u="sng" dirty="0">
                <a:solidFill>
                  <a:srgbClr val="0000FF"/>
                </a:solidFill>
              </a:rPr>
              <a:t>主耶穌基督</a:t>
            </a:r>
            <a:r>
              <a:rPr lang="zh-TW" altLang="en-US" sz="3600" b="1" u="sng" dirty="0">
                <a:solidFill>
                  <a:srgbClr val="FF0000"/>
                </a:solidFill>
              </a:rPr>
              <a:t>將來</a:t>
            </a:r>
            <a:r>
              <a:rPr lang="zh-TW" altLang="en-US" sz="3600" b="1" dirty="0"/>
              <a:t>還要與我們同在，引領我們進入榮耀裏。</a:t>
            </a:r>
            <a:endParaRPr lang="en-US" altLang="zh-TW" sz="3600" b="1" dirty="0"/>
          </a:p>
          <a:p>
            <a:endParaRPr lang="en-US" altLang="zh-TW" sz="3600" b="1" dirty="0"/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1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同在的盼望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en-US" sz="3600" b="1" u="sng" dirty="0">
                <a:solidFill>
                  <a:srgbClr val="0000FF"/>
                </a:solidFill>
              </a:rPr>
              <a:t>存盼望與更美復活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A.</a:t>
            </a:r>
            <a:r>
              <a:rPr lang="zh-TW" altLang="zh-TW" sz="3600" b="1" u="sng" dirty="0">
                <a:solidFill>
                  <a:srgbClr val="CC00CC"/>
                </a:solidFill>
              </a:rPr>
              <a:t>那些在主裏死了的人，都存着這個盼望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B.</a:t>
            </a:r>
            <a:r>
              <a:rPr lang="zh-TW" altLang="zh-TW" sz="3600" b="1" u="sng" dirty="0">
                <a:solidFill>
                  <a:srgbClr val="CC00CC"/>
                </a:solidFill>
              </a:rPr>
              <a:t>為要得着更美的復活，而存着信心死的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聖經</a:t>
            </a:r>
            <a:r>
              <a:rPr lang="zh-TW" altLang="en-US" sz="3600" b="1" u="sng" dirty="0">
                <a:solidFill>
                  <a:srgbClr val="0000FF"/>
                </a:solidFill>
              </a:rPr>
              <a:t>啟示聖徒被提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FF0000"/>
                </a:solidFill>
              </a:rPr>
              <a:t>這</a:t>
            </a:r>
            <a:r>
              <a:rPr lang="zh-TW" altLang="en-US" sz="3600" b="1" u="sng" dirty="0">
                <a:solidFill>
                  <a:srgbClr val="FF0000"/>
                </a:solidFill>
              </a:rPr>
              <a:t>是信心的確據</a:t>
            </a:r>
            <a:r>
              <a:rPr lang="zh-TW" altLang="zh-TW" sz="3600" b="1" u="sng" dirty="0">
                <a:solidFill>
                  <a:srgbClr val="FF0000"/>
                </a:solidFill>
              </a:rPr>
              <a:t>可靠的</a:t>
            </a: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26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同在的事何時能實現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在我們信主耶穌時，有</a:t>
            </a:r>
            <a:r>
              <a:rPr lang="zh-TW" altLang="en-US" sz="3600" b="1" u="sng" dirty="0">
                <a:solidFill>
                  <a:srgbClr val="0000FF"/>
                </a:solidFill>
              </a:rPr>
              <a:t>重生</a:t>
            </a:r>
            <a:r>
              <a:rPr lang="zh-TW" altLang="zh-TW" sz="3600" b="1" u="sng" dirty="0">
                <a:solidFill>
                  <a:srgbClr val="0000FF"/>
                </a:solidFill>
              </a:rPr>
              <a:t>的生命在我們裏面時開始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14:16</a:t>
            </a:r>
            <a:r>
              <a:rPr lang="zh-TW" altLang="en-US" sz="3600" b="1" u="sng" dirty="0">
                <a:solidFill>
                  <a:srgbClr val="FF0000"/>
                </a:solidFill>
              </a:rPr>
              <a:t> </a:t>
            </a:r>
            <a:r>
              <a:rPr lang="zh-TW" altLang="en-US" sz="3600" b="1" u="sng" dirty="0">
                <a:solidFill>
                  <a:srgbClr val="7030A0"/>
                </a:solidFill>
              </a:rPr>
              <a:t>我要求父，父就另外賜給你們一位保惠師，叫他永遠與你們同在，</a:t>
            </a: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在我們為主工作，傳</a:t>
            </a:r>
            <a:r>
              <a:rPr lang="zh-TW" altLang="en-US" sz="3600" b="1" u="sng" dirty="0">
                <a:solidFill>
                  <a:srgbClr val="0000FF"/>
                </a:solidFill>
              </a:rPr>
              <a:t>揚</a:t>
            </a:r>
            <a:r>
              <a:rPr lang="zh-TW" altLang="zh-TW" sz="3600" b="1" u="sng" dirty="0">
                <a:solidFill>
                  <a:srgbClr val="0000FF"/>
                </a:solidFill>
              </a:rPr>
              <a:t>福音的時候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太</a:t>
            </a:r>
            <a:r>
              <a:rPr lang="en-US" altLang="zh-TW" sz="3600" b="1" u="sng" dirty="0">
                <a:solidFill>
                  <a:srgbClr val="FF0000"/>
                </a:solidFill>
              </a:rPr>
              <a:t>28:20</a:t>
            </a:r>
            <a:r>
              <a:rPr lang="zh-TW" altLang="en-US" sz="3600" b="1" u="sng" dirty="0">
                <a:solidFill>
                  <a:srgbClr val="7030A0"/>
                </a:solidFill>
              </a:rPr>
              <a:t>凡我所吩咐你們的，都教訓他們遵守，我就常與你們同在，直到世界的末了。</a:t>
            </a:r>
            <a:r>
              <a:rPr lang="en-US" altLang="zh-TW" sz="3600" b="1" u="sng" dirty="0">
                <a:solidFill>
                  <a:srgbClr val="7030A0"/>
                </a:solidFill>
              </a:rPr>
              <a:t> </a:t>
            </a:r>
            <a:endParaRPr lang="zh-TW" altLang="en-US" sz="3600" b="1" u="sng" dirty="0">
              <a:solidFill>
                <a:srgbClr val="7030A0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14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與</a:t>
            </a:r>
            <a:r>
              <a:rPr lang="zh-TW" altLang="en-US" sz="3600" b="1" dirty="0">
                <a:solidFill>
                  <a:srgbClr val="0000FF"/>
                </a:solidFill>
              </a:rPr>
              <a:t>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同在的事何時能實現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信徒離世時與主同在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腓</a:t>
            </a:r>
            <a:r>
              <a:rPr lang="en-US" altLang="zh-TW" sz="3600" b="1" u="sng" dirty="0">
                <a:solidFill>
                  <a:srgbClr val="FF0000"/>
                </a:solidFill>
              </a:rPr>
              <a:t>1:23</a:t>
            </a:r>
            <a:r>
              <a:rPr lang="zh-TW" altLang="en-US" sz="3600" b="1" u="sng" dirty="0">
                <a:solidFill>
                  <a:srgbClr val="7030A0"/>
                </a:solidFill>
              </a:rPr>
              <a:t>我正在兩難之間，情願離世與基督同在，因為這是好得無比的。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當基督再來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FF33CC"/>
                </a:solidFill>
              </a:rPr>
              <a:t>死的信徒要復活，活的要被提的時候</a:t>
            </a:r>
            <a:endParaRPr lang="en-US" altLang="zh-TW" sz="3600" b="1" u="sng" dirty="0">
              <a:solidFill>
                <a:srgbClr val="FF33CC"/>
              </a:solidFill>
            </a:endParaRPr>
          </a:p>
          <a:p>
            <a:endParaRPr lang="en-US" altLang="zh-TW" sz="3600" b="1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88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1-1.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明白主的真理和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dirty="0">
                <a:solidFill>
                  <a:srgbClr val="C00000"/>
                </a:solidFill>
              </a:rPr>
              <a:t>要明白祂對我們的</a:t>
            </a:r>
            <a:r>
              <a:rPr lang="zh-TW" altLang="en-US" sz="3600" b="1" dirty="0">
                <a:solidFill>
                  <a:srgbClr val="C00000"/>
                </a:solidFill>
              </a:rPr>
              <a:t>旨意</a:t>
            </a:r>
            <a:r>
              <a:rPr lang="zh-TW" altLang="zh-TW" sz="3600" b="1" dirty="0">
                <a:solidFill>
                  <a:srgbClr val="C00000"/>
                </a:solidFill>
              </a:rPr>
              <a:t>如何，何時要來，當注意主再來的預兆。</a:t>
            </a:r>
            <a:endParaRPr lang="en-US" altLang="zh-TW" sz="3600" b="1" dirty="0">
              <a:solidFill>
                <a:srgbClr val="C00000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</a:t>
            </a:r>
            <a:r>
              <a:rPr lang="zh-TW" altLang="en-US" sz="3600" b="1" u="sng" dirty="0">
                <a:solidFill>
                  <a:srgbClr val="7030A0"/>
                </a:solidFill>
              </a:rPr>
              <a:t>弟兄們，論到時候、日期，不用寫信給你們，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A.</a:t>
            </a:r>
            <a:r>
              <a:rPr lang="zh-TW" altLang="zh-TW" sz="3600" b="1" dirty="0">
                <a:solidFill>
                  <a:srgbClr val="0000FF"/>
                </a:solidFill>
              </a:rPr>
              <a:t>從主耶穌的門徒開始，許多人對『時候日期』甚感興趣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徒一</a:t>
            </a:r>
            <a:r>
              <a:rPr lang="en-US" altLang="zh-TW" sz="3600" b="1" dirty="0">
                <a:solidFill>
                  <a:srgbClr val="0000FF"/>
                </a:solidFill>
              </a:rPr>
              <a:t>6-7)</a:t>
            </a:r>
            <a:r>
              <a:rPr lang="zh-TW" altLang="zh-TW" sz="3600" b="1" dirty="0">
                <a:solidFill>
                  <a:srgbClr val="0000FF"/>
                </a:solidFill>
              </a:rPr>
              <a:t>，經常預言主</a:t>
            </a:r>
            <a:r>
              <a:rPr lang="zh-TW" altLang="en-US" sz="3600" b="1" dirty="0">
                <a:solidFill>
                  <a:srgbClr val="0000FF"/>
                </a:solidFill>
              </a:rPr>
              <a:t>何</a:t>
            </a:r>
            <a:r>
              <a:rPr lang="zh-TW" altLang="zh-TW" sz="3600" b="1" dirty="0">
                <a:solidFill>
                  <a:srgbClr val="0000FF"/>
                </a:solidFill>
              </a:rPr>
              <a:t>時再來，但主明說『那日子、那時辰，沒有人知道…子也不知道』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太廿四</a:t>
            </a:r>
            <a:r>
              <a:rPr lang="en-US" altLang="zh-TW" sz="3600" b="1" dirty="0">
                <a:solidFill>
                  <a:srgbClr val="0000FF"/>
                </a:solidFill>
              </a:rPr>
              <a:t>36)</a:t>
            </a:r>
            <a:r>
              <a:rPr lang="zh-TW" altLang="zh-TW" sz="3600" b="1" dirty="0">
                <a:solidFill>
                  <a:srgbClr val="0000FF"/>
                </a:solidFill>
              </a:rPr>
              <a:t>，基督徒就不應妄加臆測，根據各種豫兆，知道祂再來的日子近了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太廿四</a:t>
            </a:r>
            <a:r>
              <a:rPr lang="en-US" altLang="zh-TW" sz="3600" b="1" dirty="0">
                <a:solidFill>
                  <a:srgbClr val="0000FF"/>
                </a:solidFill>
              </a:rPr>
              <a:t>32-33)</a:t>
            </a:r>
            <a:r>
              <a:rPr lang="zh-TW" altLang="zh-TW" sz="3600" b="1" dirty="0">
                <a:solidFill>
                  <a:srgbClr val="0000FF"/>
                </a:solidFill>
              </a:rPr>
              <a:t>，</a:t>
            </a:r>
            <a:r>
              <a:rPr lang="zh-TW" altLang="en-US" sz="3600" b="1" dirty="0">
                <a:solidFill>
                  <a:srgbClr val="0000FF"/>
                </a:solidFill>
              </a:rPr>
              <a:t>要</a:t>
            </a:r>
            <a:r>
              <a:rPr lang="zh-TW" altLang="zh-TW" sz="3600" b="1" dirty="0">
                <a:solidFill>
                  <a:srgbClr val="0000FF"/>
                </a:solidFill>
              </a:rPr>
              <a:t>儆醒和豫備。總得過基督徒應有的生活。</a:t>
            </a: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09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三</a:t>
            </a:r>
            <a:r>
              <a:rPr lang="en-US" altLang="zh-TW" sz="3600" b="1" dirty="0">
                <a:solidFill>
                  <a:srgbClr val="0000FF"/>
                </a:solidFill>
              </a:rPr>
              <a:t>1-2.</a:t>
            </a:r>
            <a:r>
              <a:rPr lang="zh-TW" altLang="en-US" sz="3600" b="1" dirty="0">
                <a:solidFill>
                  <a:srgbClr val="0000FF"/>
                </a:solidFill>
              </a:rPr>
              <a:t>如何敬虔與神</a:t>
            </a:r>
            <a:r>
              <a:rPr lang="zh-TW" altLang="zh-TW" sz="3600" b="1" dirty="0">
                <a:solidFill>
                  <a:srgbClr val="0000FF"/>
                </a:solidFill>
              </a:rPr>
              <a:t>同在的生活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明白主的真理和</a:t>
            </a:r>
            <a:r>
              <a:rPr lang="zh-TW" altLang="en-US" sz="3600" b="1" u="sng" dirty="0">
                <a:solidFill>
                  <a:srgbClr val="0000FF"/>
                </a:solidFill>
              </a:rPr>
              <a:t>旨</a:t>
            </a:r>
            <a:r>
              <a:rPr lang="zh-TW" altLang="zh-TW" sz="3600" b="1" u="sng" dirty="0">
                <a:solidFill>
                  <a:srgbClr val="0000FF"/>
                </a:solidFill>
              </a:rPr>
              <a:t>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帖前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5:2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因為你們自己明明曉得，主的日子來到，好像夜間的賊一樣。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B.</a:t>
            </a:r>
            <a:r>
              <a:rPr lang="zh-TW" altLang="zh-TW" sz="3600" b="1" u="sng" dirty="0">
                <a:solidFill>
                  <a:srgbClr val="0000FF"/>
                </a:solidFill>
              </a:rPr>
              <a:t>『夜間』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(1)</a:t>
            </a:r>
            <a:r>
              <a:rPr lang="zh-TW" altLang="zh-TW" sz="3600" b="1" u="sng" dirty="0">
                <a:solidFill>
                  <a:srgbClr val="0000FF"/>
                </a:solidFill>
              </a:rPr>
              <a:t>這罪惡的世界如暗夜；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(2)</a:t>
            </a:r>
            <a:r>
              <a:rPr lang="zh-TW" altLang="zh-TW" sz="3600" b="1" u="sng" dirty="0">
                <a:solidFill>
                  <a:srgbClr val="0000FF"/>
                </a:solidFill>
              </a:rPr>
              <a:t>大多數的人都在沉睡的狀態中</a:t>
            </a:r>
            <a:r>
              <a:rPr lang="en-US" altLang="zh-TW" sz="3600" b="1" u="sng" dirty="0">
                <a:solidFill>
                  <a:srgbClr val="0000FF"/>
                </a:solidFill>
              </a:rPr>
              <a:t>(7</a:t>
            </a:r>
            <a:r>
              <a:rPr lang="zh-TW" altLang="zh-TW" sz="3600" b="1" u="sng" dirty="0">
                <a:solidFill>
                  <a:srgbClr val="0000FF"/>
                </a:solidFill>
              </a:rPr>
              <a:t>節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r>
              <a:rPr lang="zh-TW" altLang="zh-TW" sz="3600" b="1" u="sng" dirty="0">
                <a:solidFill>
                  <a:srgbClr val="0000FF"/>
                </a:solidFill>
              </a:rPr>
              <a:t>；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(3)</a:t>
            </a:r>
            <a:r>
              <a:rPr lang="zh-TW" altLang="zh-TW" sz="3600" b="1" u="sng" dirty="0">
                <a:solidFill>
                  <a:srgbClr val="0000FF"/>
                </a:solidFill>
              </a:rPr>
              <a:t>在黑暗的掩蔽下，行蹤不易被察覺。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C.</a:t>
            </a:r>
            <a:r>
              <a:rPr lang="zh-TW" altLang="zh-TW" sz="3600" b="1" u="sng" dirty="0">
                <a:solidFill>
                  <a:srgbClr val="0000FF"/>
                </a:solidFill>
              </a:rPr>
              <a:t>主的日子將會出人意</a:t>
            </a:r>
            <a:r>
              <a:rPr lang="zh-TW" altLang="en-US" sz="3600" b="1" u="sng" dirty="0">
                <a:solidFill>
                  <a:srgbClr val="0000FF"/>
                </a:solidFill>
              </a:rPr>
              <a:t>外</a:t>
            </a:r>
            <a:r>
              <a:rPr lang="zh-TW" altLang="zh-TW" sz="3600" b="1" u="sng" dirty="0">
                <a:solidFill>
                  <a:srgbClr val="0000FF"/>
                </a:solidFill>
              </a:rPr>
              <a:t>地突然臨到，取走那些生命成熟的信徒，而留下來的人則將經歷前所未有的大災難</a:t>
            </a:r>
            <a:r>
              <a:rPr lang="en-US" altLang="zh-TW" sz="3600" b="1" u="sng" dirty="0">
                <a:solidFill>
                  <a:srgbClr val="0000FF"/>
                </a:solidFill>
              </a:rPr>
              <a:t>(3</a:t>
            </a:r>
            <a:r>
              <a:rPr lang="zh-TW" altLang="zh-TW" sz="3600" b="1" u="sng" dirty="0">
                <a:solidFill>
                  <a:srgbClr val="0000FF"/>
                </a:solidFill>
              </a:rPr>
              <a:t>節</a:t>
            </a:r>
            <a:r>
              <a:rPr lang="en-US" altLang="zh-TW" sz="3600" b="1" u="sng" dirty="0">
                <a:solidFill>
                  <a:srgbClr val="0000FF"/>
                </a:solidFill>
              </a:rPr>
              <a:t>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en-US" sz="3600" b="1" u="sng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2019/5/19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80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5907</TotalTime>
  <Words>2702</Words>
  <Application>Microsoft Office PowerPoint</Application>
  <PresentationFormat>全屏显示(4:3)</PresentationFormat>
  <Paragraphs>387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Office 主题​​</vt:lpstr>
      <vt:lpstr>      神與聖徒同在2</vt:lpstr>
      <vt:lpstr>前言: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308</cp:revision>
  <dcterms:created xsi:type="dcterms:W3CDTF">2018-04-07T07:45:14Z</dcterms:created>
  <dcterms:modified xsi:type="dcterms:W3CDTF">2020-03-21T11:54:20Z</dcterms:modified>
</cp:coreProperties>
</file>