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24" r:id="rId2"/>
    <p:sldId id="327" r:id="rId3"/>
    <p:sldId id="377" r:id="rId4"/>
    <p:sldId id="346" r:id="rId5"/>
    <p:sldId id="348" r:id="rId6"/>
    <p:sldId id="328" r:id="rId7"/>
    <p:sldId id="329" r:id="rId8"/>
    <p:sldId id="330" r:id="rId9"/>
    <p:sldId id="331" r:id="rId10"/>
    <p:sldId id="350" r:id="rId11"/>
    <p:sldId id="332" r:id="rId12"/>
    <p:sldId id="333" r:id="rId13"/>
    <p:sldId id="365" r:id="rId14"/>
    <p:sldId id="335" r:id="rId15"/>
    <p:sldId id="374" r:id="rId16"/>
    <p:sldId id="352" r:id="rId17"/>
    <p:sldId id="366" r:id="rId18"/>
    <p:sldId id="375" r:id="rId19"/>
    <p:sldId id="336" r:id="rId20"/>
    <p:sldId id="357" r:id="rId21"/>
    <p:sldId id="367" r:id="rId22"/>
    <p:sldId id="358" r:id="rId23"/>
    <p:sldId id="359" r:id="rId24"/>
    <p:sldId id="364" r:id="rId25"/>
    <p:sldId id="337" r:id="rId26"/>
    <p:sldId id="368" r:id="rId27"/>
    <p:sldId id="356" r:id="rId28"/>
    <p:sldId id="360" r:id="rId29"/>
    <p:sldId id="355" r:id="rId30"/>
    <p:sldId id="369" r:id="rId31"/>
    <p:sldId id="373" r:id="rId32"/>
    <p:sldId id="347" r:id="rId33"/>
    <p:sldId id="353" r:id="rId34"/>
    <p:sldId id="354" r:id="rId35"/>
    <p:sldId id="362" r:id="rId36"/>
    <p:sldId id="381" r:id="rId37"/>
    <p:sldId id="338" r:id="rId38"/>
    <p:sldId id="339" r:id="rId39"/>
    <p:sldId id="340" r:id="rId40"/>
    <p:sldId id="383" r:id="rId41"/>
    <p:sldId id="361" r:id="rId42"/>
    <p:sldId id="341" r:id="rId43"/>
    <p:sldId id="370" r:id="rId44"/>
    <p:sldId id="342" r:id="rId45"/>
    <p:sldId id="372" r:id="rId46"/>
    <p:sldId id="371" r:id="rId47"/>
    <p:sldId id="343" r:id="rId48"/>
    <p:sldId id="382" r:id="rId49"/>
    <p:sldId id="384" r:id="rId50"/>
    <p:sldId id="385" r:id="rId51"/>
    <p:sldId id="379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skerville Old Face" panose="020206020805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00"/>
    <a:srgbClr val="FF9900"/>
    <a:srgbClr val="9933FF"/>
    <a:srgbClr val="800000"/>
    <a:srgbClr val="990033"/>
    <a:srgbClr val="0000FF"/>
    <a:srgbClr val="FFFF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306" autoAdjust="0"/>
    <p:restoredTop sz="76655" autoAdjust="0"/>
  </p:normalViewPr>
  <p:slideViewPr>
    <p:cSldViewPr>
      <p:cViewPr varScale="1">
        <p:scale>
          <a:sx n="52" d="100"/>
          <a:sy n="52" d="100"/>
        </p:scale>
        <p:origin x="18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64"/>
    </p:cViewPr>
  </p:sorterViewPr>
  <p:notesViewPr>
    <p:cSldViewPr>
      <p:cViewPr varScale="1">
        <p:scale>
          <a:sx n="53" d="100"/>
          <a:sy n="53" d="100"/>
        </p:scale>
        <p:origin x="-2213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12A9CC-2B95-4CC5-83AE-F6B0F8974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963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E0A8DB-4F6D-40B1-A9A0-1B418E18CD97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28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79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4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6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61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8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46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944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320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5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14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81" y="4648200"/>
            <a:ext cx="5047037" cy="2367926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850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93" y="5410200"/>
            <a:ext cx="5047037" cy="2367926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478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64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084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613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09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1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047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023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26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08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795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015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570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92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70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849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334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75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3625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19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如：箴</a:t>
            </a:r>
            <a:r>
              <a:rPr lang="en-US" altLang="zh-CN" sz="1600" dirty="0"/>
              <a:t>22:6 </a:t>
            </a:r>
            <a:r>
              <a:rPr lang="zh-CN" altLang="en-US" sz="1600" dirty="0"/>
              <a:t>或 申 </a:t>
            </a:r>
            <a:r>
              <a:rPr lang="en-US" altLang="zh-CN" sz="1600" dirty="0"/>
              <a:t>6:7-8</a:t>
            </a:r>
          </a:p>
          <a:p>
            <a:r>
              <a:rPr lang="en-US" sz="1600" dirty="0"/>
              <a:t>“</a:t>
            </a:r>
            <a:r>
              <a:rPr lang="zh-TW" altLang="en-US" sz="1600" dirty="0"/>
              <a:t>我今日所吩咐你的話都要記在心上， 也要殷勤教訓你的兒女。無論你坐在家裡、行在路上，躺下、起來，都要談論。</a:t>
            </a:r>
            <a:r>
              <a:rPr lang="en-US" sz="1600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3017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47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5600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18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2343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0802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0988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3748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188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576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546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2751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5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26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50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37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2A9CC-2B95-4CC5-83AE-F6B0F897400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86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E0054-E31E-4448-B1D2-E0B9ADCB1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7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D85C-A271-433B-BFC9-65F44929A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44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3A7A-894D-4808-B759-3D3769D00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77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387E-C642-4284-AAE9-E5ECC4B6B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1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22A5-8469-4960-8BC9-AE1ED5EFE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51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16D4A-E924-4F36-8888-E158FE0C1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61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304DB-8BDD-474D-8849-F4470BB10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16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22C36-B9A1-4F88-ACB7-D55C9027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28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15FB8-21AF-4211-8008-225ACBCB7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18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36459-90A2-4301-B09C-F0332F728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7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0D8C-B271-4815-B123-3998E2BD3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81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F42F1F-7917-4EAA-BF9E-FD5619369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p.com/category/ministry-resources/volunteer-management/shepherds-watch-background-checks.d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cis.gov/e-verify" TargetMode="External"/><Relationship Id="rId4" Type="http://schemas.openxmlformats.org/officeDocument/2006/relationships/hyperlink" Target="https://www.ssa.gov/bso/services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>
                <a:solidFill>
                  <a:srgbClr val="FFFF00"/>
                </a:solidFill>
                <a:latin typeface="Matura MT Script Capitals" panose="03020802060602070202" pitchFamily="66" charset="0"/>
                <a:ea typeface="Batang" pitchFamily="18" charset="-127"/>
              </a:rPr>
              <a:t>     ABC</a:t>
            </a:r>
            <a:r>
              <a:rPr lang="en-US" altLang="en-US" sz="4000">
                <a:solidFill>
                  <a:srgbClr val="FFFF00"/>
                </a:solidFill>
                <a:latin typeface="Matura MT Script Capitals" panose="03020802060602070202" pitchFamily="66" charset="0"/>
              </a:rPr>
              <a:t>  2016 </a:t>
            </a:r>
            <a:r>
              <a:rPr lang="zh-TW" altLang="en-US" sz="4000">
                <a:ea typeface="新細明體" panose="02020500000000000000" pitchFamily="18" charset="-120"/>
              </a:rPr>
              <a:t>    </a:t>
            </a:r>
            <a:endParaRPr lang="en-US" altLang="en-US" sz="40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dirty="0">
                <a:solidFill>
                  <a:srgbClr val="FFFF00"/>
                </a:solidFill>
                <a:ea typeface="SimSun" pitchFamily="2" charset="-122"/>
              </a:rPr>
              <a:t>CEM-101 (11:00 – 12:00)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>
                <a:solidFill>
                  <a:srgbClr val="FFFF00"/>
                </a:solidFill>
                <a:ea typeface="SimSun" pitchFamily="2" charset="-122"/>
              </a:rPr>
              <a:t>教室</a:t>
            </a:r>
            <a:r>
              <a:rPr lang="en-US" altLang="zh-CN" dirty="0">
                <a:solidFill>
                  <a:srgbClr val="FFFF00"/>
                </a:solidFill>
                <a:ea typeface="SimSun" pitchFamily="2" charset="-122"/>
              </a:rPr>
              <a:t>(Room #): 202</a:t>
            </a:r>
          </a:p>
          <a:p>
            <a:pPr eaLnBrk="1" hangingPunct="1">
              <a:buFontTx/>
              <a:buNone/>
              <a:defRPr/>
            </a:pPr>
            <a:r>
              <a:rPr lang="zh-TW" altLang="en-US" dirty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CN" altLang="en-US" dirty="0">
                <a:solidFill>
                  <a:srgbClr val="FFFF00"/>
                </a:solidFill>
                <a:ea typeface="新細明體" pitchFamily="18" charset="-120"/>
              </a:rPr>
              <a:t>金善輝 </a:t>
            </a:r>
            <a:r>
              <a:rPr lang="en-US" altLang="zh-CN" dirty="0">
                <a:solidFill>
                  <a:srgbClr val="FFFF00"/>
                </a:solidFill>
                <a:ea typeface="新細明體" pitchFamily="18" charset="-120"/>
              </a:rPr>
              <a:t>(Bernard Jin)</a:t>
            </a:r>
            <a:endParaRPr lang="en-US" altLang="zh-TW" dirty="0">
              <a:solidFill>
                <a:srgbClr val="FFFF00"/>
              </a:solidFill>
              <a:ea typeface="新細明體" pitchFamily="18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b="1" dirty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CN" altLang="en-US" dirty="0">
                <a:solidFill>
                  <a:srgbClr val="FFFF00"/>
                </a:solidFill>
                <a:ea typeface="SimSun" pitchFamily="2" charset="-122"/>
              </a:rPr>
              <a:t>華語</a:t>
            </a:r>
            <a:endParaRPr lang="en-US" altLang="zh-CN" dirty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>
                <a:solidFill>
                  <a:srgbClr val="FFFF00"/>
                </a:solidFill>
                <a:ea typeface="新細明體" pitchFamily="18" charset="-120"/>
              </a:rPr>
              <a:t>(Topic): 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兒童事工中的性騷擾防範</a:t>
            </a:r>
            <a:endParaRPr lang="en-US" altLang="zh-CN" dirty="0">
              <a:solidFill>
                <a:srgbClr val="FFFF00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dirty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dirty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CN" altLang="en-US" dirty="0">
                <a:solidFill>
                  <a:srgbClr val="FFFF00"/>
                </a:solidFill>
                <a:ea typeface="SimSun" pitchFamily="2" charset="-122"/>
              </a:rPr>
              <a:t>性騷擾案件是每一個牧者，兒童事工主任，同工與家長的夢魘，對於教會的名譽會造成深遠的破壞。誠願透過本次專題對性騷擾的預防與處置提出具體建議。</a:t>
            </a:r>
            <a:endParaRPr lang="en-US" altLang="zh-CN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>
              <a:defRPr/>
            </a:pPr>
            <a:r>
              <a:rPr lang="zh-TW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北美華人基督徒教育大會</a:t>
            </a:r>
            <a:endParaRPr lang="en-US" sz="2800" dirty="0">
              <a:solidFill>
                <a:srgbClr val="00FF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00FF00"/>
                </a:solidFill>
              </a:rPr>
              <a:t>            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A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ccess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B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ible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C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</a:rPr>
              <a:t>onvention</a:t>
            </a:r>
            <a:r>
              <a:rPr lang="en-US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3077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何為性騷擾？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3812381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LA Metro </a:t>
            </a:r>
            <a:br>
              <a:rPr lang="en-US" dirty="0"/>
            </a:br>
            <a:r>
              <a:rPr lang="zh-CN" altLang="en-US" dirty="0"/>
              <a:t>對性騷擾所下的定義</a:t>
            </a:r>
            <a:r>
              <a:rPr lang="en-US" sz="3600" dirty="0"/>
              <a:t>(04/2015)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4000" dirty="0"/>
              <a:t>Unwanted (</a:t>
            </a:r>
            <a:r>
              <a:rPr lang="zh-CN" altLang="en-US" sz="4000" dirty="0"/>
              <a:t>不希望的對待</a:t>
            </a:r>
            <a:r>
              <a:rPr lang="en-US" sz="4000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dirty="0"/>
              <a:t>Touching  (</a:t>
            </a:r>
            <a:r>
              <a:rPr lang="zh-CN" altLang="en-US" sz="4000" dirty="0"/>
              <a:t>身體上的接觸</a:t>
            </a:r>
            <a:r>
              <a:rPr lang="en-US" sz="4000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dirty="0"/>
              <a:t>Comments </a:t>
            </a:r>
            <a:r>
              <a:rPr lang="en-US" altLang="zh-CN" sz="4000" dirty="0"/>
              <a:t>(</a:t>
            </a:r>
            <a:r>
              <a:rPr lang="zh-CN" altLang="en-US" sz="4000" dirty="0"/>
              <a:t>言語上的註解</a:t>
            </a:r>
            <a:r>
              <a:rPr lang="en-US" altLang="zh-CN" sz="4000" dirty="0"/>
              <a:t>)</a:t>
            </a:r>
            <a:endParaRPr lang="en-US" sz="4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000" dirty="0"/>
              <a:t>Gestures (</a:t>
            </a:r>
            <a:r>
              <a:rPr lang="zh-CN" altLang="en-US" sz="4000" dirty="0"/>
              <a:t>肢體上的姿勢</a:t>
            </a:r>
            <a:r>
              <a:rPr lang="en-US" sz="4000" dirty="0"/>
              <a:t>)</a:t>
            </a:r>
            <a:endParaRPr lang="en-US" sz="3200" dirty="0"/>
          </a:p>
        </p:txBody>
      </p:sp>
      <p:pic>
        <p:nvPicPr>
          <p:cNvPr id="1028" name="Picture 4" descr="Image result for LA Metro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4127"/>
            <a:ext cx="1371269" cy="7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兒童性騷擾的一些特性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/>
              <a:t>受害者常不會或不能完整表達</a:t>
            </a:r>
            <a:endParaRPr lang="en-US" altLang="zh-CN" sz="3600" dirty="0"/>
          </a:p>
          <a:p>
            <a:r>
              <a:rPr lang="zh-CN" altLang="en-US" sz="3600" dirty="0"/>
              <a:t>加害者可能是熟人</a:t>
            </a:r>
            <a:endParaRPr lang="en-US" sz="3600" dirty="0"/>
          </a:p>
          <a:p>
            <a:r>
              <a:rPr lang="zh-CN" altLang="en-US" sz="3600" dirty="0"/>
              <a:t>加害者不一定是男性</a:t>
            </a:r>
            <a:endParaRPr lang="en-US" sz="3600" dirty="0"/>
          </a:p>
          <a:p>
            <a:r>
              <a:rPr lang="zh-CN" altLang="en-US" sz="3600" dirty="0"/>
              <a:t>最常發生兒童性騷擾的場所</a:t>
            </a:r>
            <a:r>
              <a:rPr lang="en-US" sz="3600" dirty="0"/>
              <a:t>– </a:t>
            </a:r>
            <a:r>
              <a:rPr lang="zh-CN" altLang="en-US" sz="3600" dirty="0"/>
              <a:t>家庭中</a:t>
            </a:r>
            <a:r>
              <a:rPr lang="en-US" sz="3600" dirty="0"/>
              <a:t>,</a:t>
            </a:r>
            <a:r>
              <a:rPr lang="zh-CN" altLang="en-US" sz="3600" dirty="0"/>
              <a:t>公眾場合</a:t>
            </a:r>
            <a:r>
              <a:rPr lang="en-US" sz="3600" dirty="0"/>
              <a:t>, </a:t>
            </a:r>
            <a:r>
              <a:rPr lang="zh-CN" altLang="en-US" sz="3600" dirty="0"/>
              <a:t>各級學校。</a:t>
            </a:r>
            <a:endParaRPr lang="en-US" sz="3600" dirty="0"/>
          </a:p>
          <a:p>
            <a:pPr marL="0" indent="0" algn="ctr"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教會就比較安全嗎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兒童性騷擾的一些特性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/>
              <a:t>受害者常不會或不能完整表達</a:t>
            </a:r>
            <a:endParaRPr lang="en-US" altLang="zh-CN" sz="3600" dirty="0"/>
          </a:p>
          <a:p>
            <a:r>
              <a:rPr lang="zh-CN" altLang="en-US" sz="3600" dirty="0"/>
              <a:t>加害者可能是熟人</a:t>
            </a:r>
            <a:endParaRPr lang="en-US" sz="3600" dirty="0"/>
          </a:p>
          <a:p>
            <a:r>
              <a:rPr lang="zh-CN" altLang="en-US" sz="3600" dirty="0"/>
              <a:t>加害者不一定是男性</a:t>
            </a:r>
            <a:endParaRPr lang="en-US" sz="3600" dirty="0"/>
          </a:p>
          <a:p>
            <a:r>
              <a:rPr lang="zh-CN" altLang="en-US" sz="3600" dirty="0"/>
              <a:t>最常發生兒童性騷擾的場所</a:t>
            </a:r>
            <a:r>
              <a:rPr lang="en-US" sz="3600" dirty="0"/>
              <a:t>– </a:t>
            </a:r>
            <a:r>
              <a:rPr lang="zh-CN" altLang="en-US" sz="3600" dirty="0"/>
              <a:t>家庭中</a:t>
            </a:r>
            <a:r>
              <a:rPr lang="en-US" sz="3600" dirty="0"/>
              <a:t>,</a:t>
            </a:r>
            <a:r>
              <a:rPr lang="zh-CN" altLang="en-US" sz="3600" dirty="0"/>
              <a:t>公眾場合</a:t>
            </a:r>
            <a:r>
              <a:rPr lang="en-US" sz="3600" dirty="0"/>
              <a:t>, </a:t>
            </a:r>
            <a:r>
              <a:rPr lang="zh-CN" altLang="en-US" sz="3600" dirty="0"/>
              <a:t>各級學校。</a:t>
            </a:r>
            <a:endParaRPr lang="en-US" sz="3600" dirty="0"/>
          </a:p>
          <a:p>
            <a:pPr marL="0" indent="0" algn="ctr">
              <a:buNone/>
            </a:pPr>
            <a:r>
              <a:rPr lang="zh-CN" altLang="en-US" sz="4000" dirty="0">
                <a:solidFill>
                  <a:srgbClr val="FF0000"/>
                </a:solidFill>
              </a:rPr>
              <a:t>教會就比較安全嗎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FF9900"/>
                </a:solidFill>
              </a:rPr>
              <a:t>很少發生</a:t>
            </a:r>
            <a:r>
              <a:rPr lang="en-US" sz="4000" b="1" dirty="0">
                <a:solidFill>
                  <a:srgbClr val="FF9900"/>
                </a:solidFill>
              </a:rPr>
              <a:t>, </a:t>
            </a:r>
            <a:r>
              <a:rPr lang="zh-CN" altLang="en-US" sz="4000" b="1" dirty="0">
                <a:solidFill>
                  <a:srgbClr val="FF9900"/>
                </a:solidFill>
              </a:rPr>
              <a:t>但不代表不會發生</a:t>
            </a:r>
            <a:r>
              <a:rPr lang="en-US" sz="4000" b="1" dirty="0">
                <a:solidFill>
                  <a:srgbClr val="FF9900"/>
                </a:solidFill>
              </a:rPr>
              <a:t>!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7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法律上對性騷擾行為的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定義與分類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通常是兩者之一</a:t>
            </a:r>
            <a:r>
              <a:rPr lang="en-US" sz="3600" dirty="0"/>
              <a:t>:</a:t>
            </a:r>
          </a:p>
          <a:p>
            <a:pPr marL="385763" indent="-385763">
              <a:buFont typeface="+mj-lt"/>
              <a:buAutoNum type="arabicPeriod"/>
            </a:pPr>
            <a:r>
              <a:rPr lang="zh-CN" altLang="en-US" sz="3600" dirty="0"/>
              <a:t>條件交換式的性騷擾</a:t>
            </a:r>
            <a:r>
              <a:rPr lang="en-US" altLang="zh-CN" sz="3600" dirty="0"/>
              <a:t>, </a:t>
            </a:r>
            <a:r>
              <a:rPr lang="zh-CN" altLang="en-US" sz="3600" dirty="0"/>
              <a:t>即 “</a:t>
            </a:r>
            <a:r>
              <a:rPr lang="en-US" sz="3600" dirty="0"/>
              <a:t>Quid pro quo</a:t>
            </a:r>
            <a:r>
              <a:rPr lang="zh-CN" altLang="en-US" sz="3600" dirty="0"/>
              <a:t>“</a:t>
            </a:r>
            <a:r>
              <a:rPr lang="en-US" sz="3600" dirty="0"/>
              <a:t> sexual harassment: (</a:t>
            </a:r>
            <a:r>
              <a:rPr lang="zh-CN" altLang="en-US" sz="3600" dirty="0"/>
              <a:t>拉丁文</a:t>
            </a:r>
            <a:r>
              <a:rPr lang="en-US" altLang="zh-CN" sz="3600" dirty="0"/>
              <a:t>, </a:t>
            </a:r>
            <a:r>
              <a:rPr lang="zh-CN" altLang="en-US" sz="3600" dirty="0"/>
              <a:t>意為</a:t>
            </a:r>
            <a:r>
              <a:rPr lang="en-US" sz="3600" dirty="0"/>
              <a:t> “this for that”)</a:t>
            </a:r>
          </a:p>
          <a:p>
            <a:pPr marL="385763" indent="-385763">
              <a:buFont typeface="+mj-lt"/>
              <a:buAutoNum type="arabicPeriod"/>
            </a:pPr>
            <a:r>
              <a:rPr lang="zh-CN" altLang="en-US" sz="3600" dirty="0"/>
              <a:t>敵意對待環境的性騷擾</a:t>
            </a:r>
            <a:r>
              <a:rPr lang="en-US" altLang="zh-CN" sz="3600" dirty="0"/>
              <a:t>, </a:t>
            </a:r>
            <a:r>
              <a:rPr lang="zh-CN" altLang="en-US" sz="3600" dirty="0"/>
              <a:t>即</a:t>
            </a:r>
            <a:r>
              <a:rPr lang="en-US" sz="3600" dirty="0"/>
              <a:t> </a:t>
            </a:r>
            <a:r>
              <a:rPr lang="zh-CN" altLang="en-US" sz="3600" dirty="0"/>
              <a:t>“</a:t>
            </a:r>
            <a:r>
              <a:rPr lang="en-US" altLang="zh-CN" sz="3600" dirty="0"/>
              <a:t>hostile environment” sexual harassment </a:t>
            </a:r>
            <a:r>
              <a:rPr lang="en-US" sz="3600" dirty="0"/>
              <a:t>– </a:t>
            </a:r>
            <a:r>
              <a:rPr lang="zh-CN" altLang="en-US" sz="3600" dirty="0"/>
              <a:t>使受害者覺得痛苦</a:t>
            </a:r>
            <a:r>
              <a:rPr lang="en-US" altLang="zh-CN" sz="3600" dirty="0"/>
              <a:t>, </a:t>
            </a:r>
            <a:r>
              <a:rPr lang="zh-CN" altLang="en-US" sz="3600" dirty="0"/>
              <a:t>難以忍受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92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法律上對性騷擾行為的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定義與分類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/>
              <a:t>通常是兩者之一</a:t>
            </a:r>
            <a:r>
              <a:rPr lang="en-US" sz="3600" dirty="0"/>
              <a:t>:</a:t>
            </a:r>
          </a:p>
          <a:p>
            <a:pPr marL="385763" indent="-385763">
              <a:buFont typeface="+mj-lt"/>
              <a:buAutoNum type="arabicPeriod"/>
            </a:pPr>
            <a:r>
              <a:rPr lang="zh-CN" altLang="en-US" sz="3600" dirty="0">
                <a:solidFill>
                  <a:srgbClr val="FF0000"/>
                </a:solidFill>
              </a:rPr>
              <a:t>條件交換式的性騷擾</a:t>
            </a:r>
            <a:r>
              <a:rPr lang="en-US" altLang="zh-CN" sz="3600" dirty="0">
                <a:solidFill>
                  <a:srgbClr val="FF0000"/>
                </a:solidFill>
              </a:rPr>
              <a:t>, </a:t>
            </a:r>
            <a:r>
              <a:rPr lang="zh-CN" altLang="en-US" sz="3600" dirty="0">
                <a:solidFill>
                  <a:srgbClr val="FF0000"/>
                </a:solidFill>
              </a:rPr>
              <a:t>即 “</a:t>
            </a:r>
            <a:r>
              <a:rPr lang="en-US" sz="3600" dirty="0">
                <a:solidFill>
                  <a:srgbClr val="FF0000"/>
                </a:solidFill>
              </a:rPr>
              <a:t>Quid pro quo</a:t>
            </a:r>
            <a:r>
              <a:rPr lang="zh-CN" altLang="en-US" sz="3600" dirty="0">
                <a:solidFill>
                  <a:srgbClr val="FF0000"/>
                </a:solidFill>
              </a:rPr>
              <a:t>“</a:t>
            </a:r>
            <a:r>
              <a:rPr lang="en-US" sz="3600" dirty="0">
                <a:solidFill>
                  <a:srgbClr val="FF0000"/>
                </a:solidFill>
              </a:rPr>
              <a:t> sexual harassment: (</a:t>
            </a:r>
            <a:r>
              <a:rPr lang="zh-CN" altLang="en-US" sz="3600" dirty="0">
                <a:solidFill>
                  <a:srgbClr val="FF0000"/>
                </a:solidFill>
              </a:rPr>
              <a:t>拉丁文</a:t>
            </a:r>
            <a:r>
              <a:rPr lang="en-US" altLang="zh-CN" sz="3600" dirty="0">
                <a:solidFill>
                  <a:srgbClr val="FF0000"/>
                </a:solidFill>
              </a:rPr>
              <a:t>, </a:t>
            </a:r>
            <a:r>
              <a:rPr lang="zh-CN" altLang="en-US" sz="3600" dirty="0">
                <a:solidFill>
                  <a:srgbClr val="FF0000"/>
                </a:solidFill>
              </a:rPr>
              <a:t>意為</a:t>
            </a:r>
            <a:r>
              <a:rPr lang="en-US" sz="3600" dirty="0">
                <a:solidFill>
                  <a:srgbClr val="FF0000"/>
                </a:solidFill>
              </a:rPr>
              <a:t> “this for that”)</a:t>
            </a:r>
          </a:p>
          <a:p>
            <a:pPr marL="385763" indent="-385763">
              <a:buFont typeface="+mj-lt"/>
              <a:buAutoNum type="arabicPeriod"/>
            </a:pPr>
            <a:r>
              <a:rPr lang="zh-CN" altLang="en-US" sz="3600" dirty="0"/>
              <a:t>敵意對待環境的性騷擾</a:t>
            </a:r>
            <a:r>
              <a:rPr lang="en-US" altLang="zh-CN" sz="3600" dirty="0"/>
              <a:t>, </a:t>
            </a:r>
            <a:r>
              <a:rPr lang="zh-CN" altLang="en-US" sz="3600" dirty="0"/>
              <a:t>即</a:t>
            </a:r>
            <a:r>
              <a:rPr lang="en-US" sz="3600" dirty="0"/>
              <a:t> </a:t>
            </a:r>
            <a:r>
              <a:rPr lang="zh-CN" altLang="en-US" sz="3600" dirty="0"/>
              <a:t>“</a:t>
            </a:r>
            <a:r>
              <a:rPr lang="en-US" altLang="zh-CN" sz="3600" dirty="0"/>
              <a:t>hostile environment” sexual harassment </a:t>
            </a:r>
            <a:r>
              <a:rPr lang="en-US" sz="3600" dirty="0"/>
              <a:t>– </a:t>
            </a:r>
            <a:r>
              <a:rPr lang="zh-CN" altLang="en-US" sz="3600" dirty="0"/>
              <a:t>使受害者覺得痛苦</a:t>
            </a:r>
            <a:r>
              <a:rPr lang="en-US" altLang="zh-CN" sz="3600" dirty="0"/>
              <a:t>, </a:t>
            </a:r>
            <a:r>
              <a:rPr lang="zh-CN" altLang="en-US" sz="3600" dirty="0"/>
              <a:t>難以忍受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668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06900"/>
            <a:ext cx="5410200" cy="1362075"/>
          </a:xfrm>
        </p:spPr>
        <p:txBody>
          <a:bodyPr/>
          <a:lstStyle/>
          <a:p>
            <a:r>
              <a:rPr lang="zh-CN" altLang="en-US" dirty="0"/>
              <a:t>如何預防教會中的兒童性騷擾？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3812381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預防對兒童的性騷擾</a:t>
            </a:r>
            <a:r>
              <a:rPr lang="en-US" dirty="0"/>
              <a:t> – </a:t>
            </a:r>
            <a:r>
              <a:rPr lang="zh-CN" altLang="en-US" dirty="0"/>
              <a:t>簽到系統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zh-CN" altLang="en-US" sz="3800" dirty="0"/>
              <a:t>維護兒童安全的常見作法</a:t>
            </a:r>
            <a:endParaRPr lang="en-US" altLang="zh-CN" sz="3800" dirty="0"/>
          </a:p>
          <a:p>
            <a:r>
              <a:rPr lang="zh-CN" altLang="en-US" sz="3800" dirty="0"/>
              <a:t>由家長</a:t>
            </a:r>
            <a:r>
              <a:rPr lang="zh-CN" altLang="en-US" sz="3800" dirty="0">
                <a:solidFill>
                  <a:srgbClr val="FF0000"/>
                </a:solidFill>
              </a:rPr>
              <a:t>簽入</a:t>
            </a:r>
            <a:r>
              <a:rPr lang="zh-CN" altLang="en-US" sz="3800" dirty="0"/>
              <a:t>與</a:t>
            </a:r>
            <a:r>
              <a:rPr lang="zh-CN" altLang="en-US" sz="3800" dirty="0">
                <a:solidFill>
                  <a:srgbClr val="FF0000"/>
                </a:solidFill>
              </a:rPr>
              <a:t>簽出</a:t>
            </a:r>
            <a:endParaRPr lang="en-US" altLang="zh-CN" sz="3800" dirty="0">
              <a:solidFill>
                <a:srgbClr val="FF0000"/>
              </a:solidFill>
            </a:endParaRPr>
          </a:p>
          <a:p>
            <a:r>
              <a:rPr lang="zh-CN" altLang="en-US" sz="3800" dirty="0"/>
              <a:t>要做到確實才有效果</a:t>
            </a:r>
            <a:endParaRPr lang="en-US" altLang="zh-CN" sz="3800" dirty="0"/>
          </a:p>
          <a:p>
            <a:r>
              <a:rPr lang="zh-CN" altLang="en-US" sz="3800" dirty="0"/>
              <a:t>也可給兒童作特別的</a:t>
            </a:r>
            <a:endParaRPr lang="en-US" altLang="zh-CN" sz="3800" dirty="0"/>
          </a:p>
          <a:p>
            <a:pPr marL="400050" lvl="1" indent="0">
              <a:buNone/>
            </a:pPr>
            <a:r>
              <a:rPr lang="zh-CN" altLang="en-US" sz="3800" dirty="0"/>
              <a:t>貼紙或名牌</a:t>
            </a:r>
            <a:endParaRPr lang="en-US" sz="3800" dirty="0"/>
          </a:p>
          <a:p>
            <a:endParaRPr lang="en-US" sz="2700" dirty="0"/>
          </a:p>
          <a:p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27" y="4038600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兒童家長簽到表樣本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(sign-in/sign-out forms)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057400"/>
            <a:ext cx="8618211" cy="300485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245225"/>
            <a:ext cx="5410200" cy="4762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*Provided by EFC-Alhambra Children Ministry</a:t>
            </a:r>
          </a:p>
        </p:txBody>
      </p:sp>
    </p:spTree>
    <p:extLst>
      <p:ext uri="{BB962C8B-B14F-4D97-AF65-F5344CB8AC3E}">
        <p14:creationId xmlns:p14="http://schemas.microsoft.com/office/powerpoint/2010/main" val="3891424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預防對兒童的性騷擾</a:t>
            </a:r>
            <a:r>
              <a:rPr lang="en-US" dirty="0"/>
              <a:t> – </a:t>
            </a:r>
            <a:r>
              <a:rPr lang="zh-CN" altLang="en-US" dirty="0"/>
              <a:t>設定界限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600" dirty="0"/>
              <a:t>同工與兒童不能單獨在同一教室內，尤其是關著門的教室</a:t>
            </a:r>
            <a:r>
              <a:rPr lang="en-US" sz="3600" dirty="0"/>
              <a:t> (No one-on-one situation)</a:t>
            </a:r>
          </a:p>
          <a:p>
            <a:r>
              <a:rPr lang="zh-CN" altLang="en-US" sz="3600" dirty="0"/>
              <a:t>對兒童側面擁抱 </a:t>
            </a:r>
            <a:r>
              <a:rPr lang="en-US" altLang="zh-CN" sz="3600" dirty="0"/>
              <a:t>(</a:t>
            </a:r>
            <a:r>
              <a:rPr lang="en-US" sz="3600" dirty="0"/>
              <a:t>Side hug) </a:t>
            </a:r>
            <a:r>
              <a:rPr lang="zh-CN" altLang="en-US" sz="3600" dirty="0"/>
              <a:t>不要正面擁抱</a:t>
            </a:r>
            <a:r>
              <a:rPr lang="en-US" sz="3600" dirty="0"/>
              <a:t> (</a:t>
            </a:r>
            <a:r>
              <a:rPr lang="zh-CN" altLang="en-US" sz="3600" dirty="0"/>
              <a:t>尤其是對異性</a:t>
            </a:r>
            <a:r>
              <a:rPr lang="en-US" sz="3600" dirty="0"/>
              <a:t>)</a:t>
            </a:r>
          </a:p>
          <a:p>
            <a:r>
              <a:rPr lang="zh-CN" altLang="en-US" sz="3600" dirty="0"/>
              <a:t>不可親吻</a:t>
            </a:r>
            <a:endParaRPr lang="en-US" sz="3600" dirty="0"/>
          </a:p>
          <a:p>
            <a:r>
              <a:rPr lang="zh-CN" altLang="en-US" sz="3600" dirty="0"/>
              <a:t>對來訪的陌生人格外留心</a:t>
            </a:r>
            <a:endParaRPr lang="en-US" altLang="zh-CN" sz="3600" dirty="0"/>
          </a:p>
          <a:p>
            <a:r>
              <a:rPr lang="zh-CN" altLang="en-US" sz="3600" dirty="0">
                <a:solidFill>
                  <a:srgbClr val="FF0000"/>
                </a:solidFill>
              </a:rPr>
              <a:t>厠所使用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zh-CN" altLang="en-US" sz="3600" dirty="0">
                <a:solidFill>
                  <a:srgbClr val="FF0000"/>
                </a:solidFill>
              </a:rPr>
              <a:t>一定要有老師跟隨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337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4800" dirty="0">
                <a:solidFill>
                  <a:srgbClr val="002060"/>
                </a:solidFill>
              </a:rPr>
              <a:t>兒童事工中的性騷擾防範</a:t>
            </a:r>
            <a:r>
              <a:rPr lang="en-US" sz="3675" dirty="0">
                <a:solidFill>
                  <a:srgbClr val="002060"/>
                </a:solidFill>
              </a:rPr>
              <a:t/>
            </a:r>
            <a:br>
              <a:rPr lang="en-US" sz="3675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srgbClr val="002060"/>
                </a:solidFill>
              </a:rPr>
              <a:t/>
            </a:r>
            <a:br>
              <a:rPr lang="en-US" sz="1800" dirty="0">
                <a:solidFill>
                  <a:srgbClr val="002060"/>
                </a:solidFill>
              </a:rPr>
            </a:br>
            <a:r>
              <a:rPr lang="zh-CN" altLang="en-US" sz="3200" dirty="0">
                <a:solidFill>
                  <a:srgbClr val="9933FF"/>
                </a:solidFill>
              </a:rPr>
              <a:t>也談</a:t>
            </a:r>
            <a:r>
              <a:rPr lang="en-US" altLang="zh-CN" sz="3200" dirty="0">
                <a:solidFill>
                  <a:srgbClr val="9933FF"/>
                </a:solidFill>
              </a:rPr>
              <a:t>: </a:t>
            </a:r>
            <a:r>
              <a:rPr lang="zh-CN" altLang="en-US" sz="3200" dirty="0">
                <a:solidFill>
                  <a:srgbClr val="9933FF"/>
                </a:solidFill>
              </a:rPr>
              <a:t>霸凌騷擾的防範</a:t>
            </a:r>
            <a:endParaRPr lang="en-US" sz="3675" dirty="0">
              <a:solidFill>
                <a:srgbClr val="9933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25578"/>
            <a:ext cx="6858000" cy="1241822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rgbClr val="800000"/>
                </a:solidFill>
              </a:rPr>
              <a:t>和平台福基督教會 </a:t>
            </a:r>
            <a:r>
              <a:rPr lang="en-US" sz="2800" dirty="0">
                <a:solidFill>
                  <a:srgbClr val="800000"/>
                </a:solidFill>
              </a:rPr>
              <a:t>EFC-Alhambra </a:t>
            </a:r>
          </a:p>
          <a:p>
            <a:r>
              <a:rPr lang="zh-CN" altLang="en-US" sz="2800" dirty="0">
                <a:solidFill>
                  <a:srgbClr val="800000"/>
                </a:solidFill>
              </a:rPr>
              <a:t>金善輝 </a:t>
            </a:r>
            <a:r>
              <a:rPr lang="en-US" sz="2800" dirty="0">
                <a:solidFill>
                  <a:srgbClr val="800000"/>
                </a:solidFill>
              </a:rPr>
              <a:t>Bernard Jin </a:t>
            </a:r>
          </a:p>
          <a:p>
            <a:r>
              <a:rPr lang="en-US" altLang="zh-CN" sz="2800" dirty="0">
                <a:solidFill>
                  <a:srgbClr val="800000"/>
                </a:solidFill>
              </a:rPr>
              <a:t>September 17,</a:t>
            </a:r>
            <a:r>
              <a:rPr lang="zh-CN" altLang="en-US" sz="2800" dirty="0">
                <a:solidFill>
                  <a:srgbClr val="800000"/>
                </a:solidFill>
              </a:rPr>
              <a:t> </a:t>
            </a:r>
            <a:r>
              <a:rPr lang="en-US" altLang="zh-CN" sz="2800" dirty="0">
                <a:solidFill>
                  <a:srgbClr val="800000"/>
                </a:solidFill>
              </a:rPr>
              <a:t>2016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1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預防對兒童的性騷擾</a:t>
            </a:r>
            <a:r>
              <a:rPr lang="en-US" dirty="0"/>
              <a:t> – </a:t>
            </a:r>
            <a:r>
              <a:rPr lang="zh-CN" altLang="en-US" dirty="0"/>
              <a:t>慎選同工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對 </a:t>
            </a:r>
            <a:r>
              <a:rPr lang="en-US" altLang="zh-CN" dirty="0"/>
              <a:t>Candidates (</a:t>
            </a:r>
            <a:r>
              <a:rPr lang="zh-CN" altLang="en-US" dirty="0"/>
              <a:t>不論有無支薪</a:t>
            </a:r>
            <a:r>
              <a:rPr lang="en-US" altLang="zh-CN" dirty="0"/>
              <a:t>)</a:t>
            </a:r>
            <a:r>
              <a:rPr lang="zh-CN" altLang="en-US" dirty="0"/>
              <a:t>進行背景調查 </a:t>
            </a:r>
            <a:r>
              <a:rPr lang="en-US" altLang="zh-CN" dirty="0"/>
              <a:t>(Background Check) </a:t>
            </a:r>
            <a:r>
              <a:rPr lang="zh-CN" altLang="en-US" dirty="0"/>
              <a:t>是非常好的做法</a:t>
            </a:r>
            <a:endParaRPr lang="en-US" altLang="zh-CN" dirty="0"/>
          </a:p>
          <a:p>
            <a:r>
              <a:rPr lang="zh-CN" altLang="en-US" dirty="0"/>
              <a:t>可使用以下幾種方式</a:t>
            </a:r>
            <a:r>
              <a:rPr lang="en-US" altLang="zh-TW" dirty="0"/>
              <a:t>(</a:t>
            </a:r>
            <a:r>
              <a:rPr lang="zh-TW" altLang="en-US" dirty="0"/>
              <a:t>要請對方簽同意書</a:t>
            </a:r>
            <a:r>
              <a:rPr lang="en-US" altLang="zh-TW" dirty="0"/>
              <a:t>):</a:t>
            </a:r>
          </a:p>
          <a:p>
            <a:pPr lvl="1">
              <a:spcAft>
                <a:spcPts val="600"/>
              </a:spcAft>
            </a:pPr>
            <a:r>
              <a:rPr lang="en-US" altLang="zh-CN" dirty="0"/>
              <a:t>Background Check </a:t>
            </a:r>
            <a:r>
              <a:rPr lang="zh-CN" altLang="en-US" dirty="0"/>
              <a:t>套裝服務 </a:t>
            </a:r>
            <a:r>
              <a:rPr lang="en-US" altLang="zh-CN" dirty="0"/>
              <a:t>(</a:t>
            </a:r>
            <a:r>
              <a:rPr lang="zh-CN" altLang="en-US" dirty="0"/>
              <a:t>如 </a:t>
            </a:r>
            <a:r>
              <a:rPr lang="en-US" altLang="zh-CN" dirty="0"/>
              <a:t>Shepherd</a:t>
            </a:r>
            <a:r>
              <a:rPr lang="zh-CN" altLang="en-US" dirty="0"/>
              <a:t>‘</a:t>
            </a:r>
            <a:r>
              <a:rPr lang="en-US" altLang="zh-CN" dirty="0"/>
              <a:t>s Watch*)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08725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altLang="zh-TW" sz="1800"/>
              <a:t>* </a:t>
            </a:r>
            <a:r>
              <a:rPr lang="zh-TW" altLang="en-US" sz="1800"/>
              <a:t>為和平所使用的背景調查服務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739" y="3733800"/>
            <a:ext cx="121319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預防對兒童的性騷擾</a:t>
            </a:r>
            <a:r>
              <a:rPr lang="en-US" dirty="0"/>
              <a:t> – </a:t>
            </a:r>
            <a:r>
              <a:rPr lang="zh-CN" altLang="en-US" dirty="0"/>
              <a:t>慎選同工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對 </a:t>
            </a:r>
            <a:r>
              <a:rPr lang="en-US" altLang="zh-CN" dirty="0"/>
              <a:t>Candidates (</a:t>
            </a:r>
            <a:r>
              <a:rPr lang="zh-CN" altLang="en-US" dirty="0"/>
              <a:t>不論有無支薪</a:t>
            </a:r>
            <a:r>
              <a:rPr lang="en-US" altLang="zh-CN" dirty="0"/>
              <a:t>)</a:t>
            </a:r>
            <a:r>
              <a:rPr lang="zh-CN" altLang="en-US" dirty="0"/>
              <a:t>進行背景調查 </a:t>
            </a:r>
            <a:r>
              <a:rPr lang="en-US" altLang="zh-CN" dirty="0"/>
              <a:t>(Background Check) </a:t>
            </a:r>
            <a:r>
              <a:rPr lang="zh-CN" altLang="en-US" dirty="0"/>
              <a:t>是非常好的做法</a:t>
            </a:r>
            <a:endParaRPr lang="en-US" altLang="zh-CN" dirty="0"/>
          </a:p>
          <a:p>
            <a:r>
              <a:rPr lang="zh-CN" altLang="en-US" dirty="0"/>
              <a:t>可使用以下幾種方式</a:t>
            </a:r>
            <a:r>
              <a:rPr lang="en-US" altLang="zh-CN" dirty="0">
                <a:sym typeface="Wingdings" panose="05000000000000000000" pitchFamily="2" charset="2"/>
              </a:rPr>
              <a:t>(</a:t>
            </a:r>
            <a:r>
              <a:rPr lang="zh-CN" altLang="en-US" dirty="0">
                <a:sym typeface="Wingdings" panose="05000000000000000000" pitchFamily="2" charset="2"/>
              </a:rPr>
              <a:t>要請對方簽同意書</a:t>
            </a:r>
            <a:r>
              <a:rPr lang="en-US" altLang="zh-CN" dirty="0">
                <a:sym typeface="Wingdings" panose="05000000000000000000" pitchFamily="2" charset="2"/>
              </a:rPr>
              <a:t>):</a:t>
            </a:r>
            <a:endParaRPr lang="en-US" altLang="zh-CN" dirty="0"/>
          </a:p>
          <a:p>
            <a:pPr lvl="1">
              <a:spcAft>
                <a:spcPts val="600"/>
              </a:spcAft>
            </a:pPr>
            <a:r>
              <a:rPr lang="en-US" altLang="zh-CN" dirty="0"/>
              <a:t>Background Check </a:t>
            </a:r>
            <a:r>
              <a:rPr lang="zh-CN" altLang="en-US" dirty="0"/>
              <a:t>套裝服務 </a:t>
            </a:r>
            <a:r>
              <a:rPr lang="en-US" altLang="zh-CN" dirty="0"/>
              <a:t>(</a:t>
            </a:r>
            <a:r>
              <a:rPr lang="zh-CN" altLang="en-US" dirty="0"/>
              <a:t>如 </a:t>
            </a:r>
            <a:r>
              <a:rPr lang="en-US" altLang="zh-CN" dirty="0"/>
              <a:t>Shepherd</a:t>
            </a:r>
            <a:r>
              <a:rPr lang="zh-CN" altLang="en-US" dirty="0"/>
              <a:t>‘</a:t>
            </a:r>
            <a:r>
              <a:rPr lang="en-US" altLang="zh-CN" dirty="0"/>
              <a:t>s Watch*) </a:t>
            </a:r>
          </a:p>
          <a:p>
            <a:pPr lvl="1"/>
            <a:r>
              <a:rPr lang="en-US" altLang="zh-CN" dirty="0"/>
              <a:t>Social Security Number Verification</a:t>
            </a:r>
            <a:r>
              <a:rPr lang="zh-CN" altLang="en-US" dirty="0"/>
              <a:t>：可驗證英文姓名</a:t>
            </a:r>
            <a:r>
              <a:rPr lang="en-US" altLang="zh-CN" dirty="0"/>
              <a:t>, </a:t>
            </a:r>
            <a:r>
              <a:rPr lang="zh-CN" altLang="en-US" dirty="0"/>
              <a:t>生日及社安</a:t>
            </a:r>
            <a:endParaRPr lang="en-US" altLang="zh-CN" dirty="0"/>
          </a:p>
          <a:p>
            <a:pPr marL="738188" lvl="1" indent="0">
              <a:buNone/>
            </a:pPr>
            <a:r>
              <a:rPr lang="zh-CN" altLang="en-US" dirty="0"/>
              <a:t>號碼真偽</a:t>
            </a:r>
            <a:endParaRPr lang="en-US" altLang="zh-CN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876800"/>
            <a:ext cx="2943225" cy="12382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08725"/>
            <a:ext cx="3352800" cy="476250"/>
          </a:xfrm>
        </p:spPr>
        <p:txBody>
          <a:bodyPr/>
          <a:lstStyle/>
          <a:p>
            <a:pPr>
              <a:defRPr/>
            </a:pPr>
            <a:r>
              <a:rPr lang="en-US" altLang="zh-TW" sz="1800"/>
              <a:t>* </a:t>
            </a:r>
            <a:r>
              <a:rPr lang="zh-TW" altLang="en-US" sz="1800"/>
              <a:t>為和平所使用的背景調查服務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739" y="3733800"/>
            <a:ext cx="121319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7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預防對兒童的性騷擾</a:t>
            </a:r>
            <a:r>
              <a:rPr lang="en-US" sz="4000" dirty="0"/>
              <a:t> – </a:t>
            </a:r>
            <a:r>
              <a:rPr lang="zh-CN" altLang="en-US" sz="4000" dirty="0"/>
              <a:t>慎選同工</a:t>
            </a:r>
            <a:r>
              <a:rPr lang="en-US" altLang="zh-CN" sz="4000" dirty="0"/>
              <a:t>(</a:t>
            </a:r>
            <a:r>
              <a:rPr lang="zh-CN" altLang="en-US" sz="4000" dirty="0"/>
              <a:t>續</a:t>
            </a:r>
            <a:r>
              <a:rPr lang="en-US" altLang="zh-CN" sz="4000" dirty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USCIS I-9 Form + e-Verify (</a:t>
            </a:r>
            <a:r>
              <a:rPr lang="zh-CN" altLang="en-US" dirty="0"/>
              <a:t>主要針對工作資格審查）可查出重要身份證件真偽</a:t>
            </a:r>
            <a:r>
              <a:rPr lang="en-US" altLang="zh-CN" dirty="0"/>
              <a:t>*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其他，如 </a:t>
            </a:r>
            <a:r>
              <a:rPr lang="en-US" altLang="zh-CN" dirty="0" err="1"/>
              <a:t>Livescan</a:t>
            </a:r>
            <a:r>
              <a:rPr lang="en-US" altLang="zh-CN" dirty="0"/>
              <a:t>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657475"/>
            <a:ext cx="2962275" cy="8477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245225"/>
            <a:ext cx="4648200" cy="4762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*</a:t>
            </a:r>
            <a:r>
              <a:rPr lang="zh-CN" altLang="en-US" sz="1800" dirty="0"/>
              <a:t>對新進支薪員工可以做此查驗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1550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可上網獲得更進一步的資料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Shep</a:t>
            </a:r>
            <a:r>
              <a:rPr lang="en-US" altLang="zh-CN" dirty="0"/>
              <a:t>h</a:t>
            </a:r>
            <a:r>
              <a:rPr lang="en-US" dirty="0"/>
              <a:t>erd’s Watch by Group Publishing: </a:t>
            </a:r>
            <a:r>
              <a:rPr lang="en-US" dirty="0">
                <a:hlinkClick r:id="rId3"/>
              </a:rPr>
              <a:t>https://www.group.com/category/ministry-resources/volunteer-management/shepherds-watch-background-checks.do</a:t>
            </a:r>
            <a:endParaRPr lang="en-US" dirty="0"/>
          </a:p>
          <a:p>
            <a:r>
              <a:rPr lang="en-US" dirty="0"/>
              <a:t>Social Security Business Service Online </a:t>
            </a:r>
            <a:r>
              <a:rPr lang="en-US" dirty="0">
                <a:hlinkClick r:id="rId4"/>
              </a:rPr>
              <a:t>https://www.ssa.gov/bso/services.htm</a:t>
            </a:r>
            <a:endParaRPr lang="en-US" dirty="0"/>
          </a:p>
          <a:p>
            <a:r>
              <a:rPr lang="en-US" altLang="zh-CN" dirty="0"/>
              <a:t>USCIS e-Verify: </a:t>
            </a:r>
            <a:r>
              <a:rPr lang="en-US" altLang="zh-CN" dirty="0">
                <a:hlinkClick r:id="rId5"/>
              </a:rPr>
              <a:t>https://www.uscis.gov/e-verify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7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449887" cy="1362075"/>
          </a:xfrm>
        </p:spPr>
        <p:txBody>
          <a:bodyPr/>
          <a:lstStyle/>
          <a:p>
            <a:r>
              <a:rPr lang="zh-CN" altLang="en-US" dirty="0"/>
              <a:t>如何處置教會中的兒童性騷擾？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3812381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73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當你見到兒童被他人性騷擾時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以言語制止</a:t>
            </a:r>
            <a:endParaRPr lang="en-US" altLang="zh-CN" sz="3600" dirty="0"/>
          </a:p>
          <a:p>
            <a:r>
              <a:rPr lang="zh-CN" altLang="en-US" sz="3600" dirty="0"/>
              <a:t>如無法制止，尋求在場第三者協助</a:t>
            </a:r>
            <a:r>
              <a:rPr lang="en-US" altLang="zh-CN" sz="3600" dirty="0"/>
              <a:t>(</a:t>
            </a:r>
            <a:r>
              <a:rPr lang="zh-CN" altLang="en-US" sz="3600" dirty="0"/>
              <a:t>也是避免遭到誣告</a:t>
            </a:r>
            <a:r>
              <a:rPr lang="en-US" altLang="zh-CN" sz="3600" dirty="0"/>
              <a:t>)</a:t>
            </a:r>
          </a:p>
          <a:p>
            <a:r>
              <a:rPr lang="zh-CN" altLang="en-US" sz="3600" dirty="0"/>
              <a:t>保持冷靜</a:t>
            </a:r>
            <a:endParaRPr lang="en-US" altLang="zh-CN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45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當你見到兒童被人性騷擾時</a:t>
            </a:r>
            <a:r>
              <a:rPr lang="en-US" altLang="zh-CN" dirty="0"/>
              <a:t>(</a:t>
            </a:r>
            <a:r>
              <a:rPr lang="zh-CN" altLang="en-US" dirty="0"/>
              <a:t>續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填寫報告表</a:t>
            </a:r>
            <a:r>
              <a:rPr lang="en-US" altLang="zh-CN" sz="3600" dirty="0"/>
              <a:t>/</a:t>
            </a:r>
            <a:r>
              <a:rPr lang="zh-CN" altLang="en-US" sz="3600" dirty="0"/>
              <a:t>留下記錄</a:t>
            </a:r>
            <a:r>
              <a:rPr lang="en-US" altLang="zh-CN" sz="3600" dirty="0"/>
              <a:t> – </a:t>
            </a:r>
            <a:r>
              <a:rPr lang="zh-CN" altLang="en-US" sz="3600" dirty="0"/>
              <a:t>事件的人</a:t>
            </a:r>
            <a:r>
              <a:rPr lang="en-US" altLang="zh-CN" sz="3600" dirty="0"/>
              <a:t>(who), </a:t>
            </a:r>
            <a:r>
              <a:rPr lang="zh-CN" altLang="en-US" sz="3600" dirty="0"/>
              <a:t>時</a:t>
            </a:r>
            <a:r>
              <a:rPr lang="en-US" altLang="zh-CN" sz="3600" dirty="0"/>
              <a:t>(when), </a:t>
            </a:r>
            <a:r>
              <a:rPr lang="zh-CN" altLang="en-US" sz="3600" dirty="0"/>
              <a:t>地</a:t>
            </a:r>
            <a:r>
              <a:rPr lang="en-US" altLang="zh-CN" sz="3600" dirty="0"/>
              <a:t>(where), </a:t>
            </a:r>
            <a:r>
              <a:rPr lang="zh-CN" altLang="en-US" sz="3600" dirty="0"/>
              <a:t>物</a:t>
            </a:r>
            <a:r>
              <a:rPr lang="en-US" altLang="zh-CN" sz="3600" dirty="0"/>
              <a:t>(what), </a:t>
            </a:r>
            <a:r>
              <a:rPr lang="zh-CN" altLang="en-US" sz="3600" dirty="0"/>
              <a:t>事情的發生順序</a:t>
            </a:r>
            <a:r>
              <a:rPr lang="en-US" altLang="zh-CN" sz="3600" dirty="0"/>
              <a:t>(how, sequence of events)</a:t>
            </a:r>
            <a:endParaRPr lang="en-US" sz="3600" dirty="0"/>
          </a:p>
          <a:p>
            <a:r>
              <a:rPr lang="zh-CN" altLang="en-US" sz="3600" dirty="0"/>
              <a:t>報告教會中的兒童事工主任，主任牧師或長老。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05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性騷擾事件報告表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教會可以根據一般公司或機構使用的表格加以修改而成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857500"/>
            <a:ext cx="5295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3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騷擾事件報告表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Harassment Reporting</a:t>
            </a:r>
          </a:p>
          <a:p>
            <a:pPr marL="0" indent="0">
              <a:buNone/>
            </a:pPr>
            <a:r>
              <a:rPr lang="en-US" altLang="zh-CN" dirty="0"/>
              <a:t>/Response Form – Sample*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47800"/>
            <a:ext cx="5391150" cy="466479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32290"/>
            <a:ext cx="8534400" cy="476250"/>
          </a:xfrm>
        </p:spPr>
        <p:txBody>
          <a:bodyPr/>
          <a:lstStyle/>
          <a:p>
            <a:pPr>
              <a:defRPr/>
            </a:pPr>
            <a:r>
              <a:rPr lang="en-US" sz="1800"/>
              <a:t>* http://www.ncmissouri.edu/hr/documents/first_report_of_harassment_claim.pdf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2813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當你見到兒童被人性騷擾時</a:t>
            </a:r>
            <a:r>
              <a:rPr lang="en-US" altLang="zh-CN" dirty="0"/>
              <a:t>(</a:t>
            </a:r>
            <a:r>
              <a:rPr lang="zh-CN" altLang="en-US" dirty="0"/>
              <a:t>續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教會牧者長執應該採取的行動</a:t>
            </a:r>
            <a:r>
              <a:rPr lang="en-US" sz="3600" dirty="0"/>
              <a:t>:</a:t>
            </a:r>
          </a:p>
          <a:p>
            <a:pPr marL="728663" lvl="1" indent="-385763">
              <a:buFont typeface="+mj-lt"/>
              <a:buAutoNum type="arabicPeriod"/>
            </a:pPr>
            <a:r>
              <a:rPr lang="zh-CN" altLang="en-US" sz="3600" dirty="0"/>
              <a:t>立即進行調查</a:t>
            </a:r>
            <a:r>
              <a:rPr lang="en-US" altLang="zh-CN" sz="3600" dirty="0"/>
              <a:t>(</a:t>
            </a:r>
            <a:r>
              <a:rPr lang="zh-CN" altLang="en-US" sz="3600" dirty="0"/>
              <a:t>保護被害人的隱私下</a:t>
            </a:r>
            <a:r>
              <a:rPr lang="en-US" altLang="zh-CN" sz="3600" dirty="0"/>
              <a:t>)</a:t>
            </a:r>
            <a:endParaRPr lang="en-US" sz="3600" dirty="0"/>
          </a:p>
          <a:p>
            <a:pPr marL="728663" lvl="1" indent="-385763">
              <a:buFont typeface="+mj-lt"/>
              <a:buAutoNum type="arabicPeriod"/>
            </a:pPr>
            <a:r>
              <a:rPr lang="zh-CN" altLang="en-US" sz="3600" dirty="0"/>
              <a:t>聯絡並通告受害者的家長</a:t>
            </a:r>
            <a:r>
              <a:rPr lang="en-US" sz="3600" dirty="0"/>
              <a:t>.</a:t>
            </a:r>
          </a:p>
          <a:p>
            <a:pPr marL="728663" lvl="1" indent="-385763">
              <a:buFont typeface="+mj-lt"/>
              <a:buAutoNum type="arabicPeriod"/>
            </a:pPr>
            <a:r>
              <a:rPr lang="zh-CN" altLang="en-US" sz="3600" dirty="0"/>
              <a:t>如果屬實，進行必要的處置 </a:t>
            </a:r>
            <a:r>
              <a:rPr lang="en-US" altLang="zh-CN" sz="3600" dirty="0"/>
              <a:t>– </a:t>
            </a:r>
            <a:r>
              <a:rPr lang="zh-CN" altLang="en-US" sz="3600" dirty="0"/>
              <a:t>懲處，使加害者遠離受害者 </a:t>
            </a:r>
            <a:r>
              <a:rPr lang="en-US" altLang="zh-CN" sz="3600" dirty="0"/>
              <a:t>(</a:t>
            </a:r>
            <a:r>
              <a:rPr lang="zh-CN" altLang="en-US" sz="3600" dirty="0"/>
              <a:t>驅逐</a:t>
            </a:r>
            <a:r>
              <a:rPr lang="en-US" altLang="zh-CN" sz="3600" dirty="0"/>
              <a:t>…</a:t>
            </a:r>
            <a:r>
              <a:rPr lang="en-US" sz="3600" dirty="0"/>
              <a:t>)</a:t>
            </a:r>
          </a:p>
          <a:p>
            <a:pPr marL="728663" lvl="1" indent="-385763">
              <a:buFont typeface="+mj-lt"/>
              <a:buAutoNum type="arabicPeriod"/>
            </a:pPr>
            <a:r>
              <a:rPr lang="zh-CN" altLang="en-US" sz="3600" dirty="0"/>
              <a:t>如果有需要，報警處理</a:t>
            </a:r>
            <a:r>
              <a:rPr lang="en-US" altLang="zh-CN" sz="3600" dirty="0"/>
              <a:t>(</a:t>
            </a:r>
            <a:r>
              <a:rPr lang="zh-CN" altLang="en-US" sz="3600" dirty="0"/>
              <a:t>續下頁</a:t>
            </a:r>
            <a:r>
              <a:rPr lang="en-US" altLang="zh-CN" sz="3600" dirty="0"/>
              <a:t>)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058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solidFill>
                  <a:srgbClr val="990000"/>
                </a:solidFill>
              </a:rPr>
              <a:t>暖身：請問大家這張圖與今天的主題有什麼關係？</a:t>
            </a:r>
            <a:endParaRPr lang="en-US" sz="4000" dirty="0">
              <a:solidFill>
                <a:srgbClr val="99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13376"/>
            <a:ext cx="3429000" cy="4839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6376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當你見到兒童被人性騷擾時</a:t>
            </a:r>
            <a:r>
              <a:rPr lang="en-US" altLang="zh-CN" dirty="0"/>
              <a:t>(</a:t>
            </a:r>
            <a:r>
              <a:rPr lang="zh-CN" altLang="en-US" dirty="0"/>
              <a:t>續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0">
              <a:buNone/>
            </a:pPr>
            <a:r>
              <a:rPr lang="en-US" altLang="zh-CN" sz="3600" dirty="0"/>
              <a:t>Q</a:t>
            </a:r>
            <a:r>
              <a:rPr lang="zh-CN" altLang="en-US" sz="3600" dirty="0"/>
              <a:t>：需要報警嗎？</a:t>
            </a:r>
            <a:endParaRPr lang="en-US" altLang="zh-CN" sz="3600" dirty="0"/>
          </a:p>
          <a:p>
            <a:pPr marL="342900" lvl="1" indent="0">
              <a:buNone/>
            </a:pPr>
            <a:r>
              <a:rPr lang="zh-CN" altLang="en-US" sz="3600" dirty="0"/>
              <a:t>如果有人受傷，遭到恐嚇，加害者不聽勸止繼續加害</a:t>
            </a:r>
            <a:r>
              <a:rPr lang="en-US" altLang="zh-CN" sz="3600" dirty="0"/>
              <a:t>….</a:t>
            </a:r>
            <a:r>
              <a:rPr lang="zh-CN" altLang="en-US" sz="3600" dirty="0"/>
              <a:t>都可以報警</a:t>
            </a:r>
            <a:r>
              <a:rPr lang="en-US" altLang="zh-CN" sz="3600" dirty="0"/>
              <a:t>*</a:t>
            </a:r>
          </a:p>
          <a:p>
            <a:pPr marL="342900" lvl="1" indent="0">
              <a:buNone/>
            </a:pP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*</a:t>
            </a:r>
            <a:r>
              <a:rPr lang="zh-CN" altLang="en-US" sz="1800" dirty="0"/>
              <a:t>感謝劉哲沛律師的答覆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70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2400"/>
            <a:ext cx="4611687" cy="1362075"/>
          </a:xfrm>
        </p:spPr>
        <p:txBody>
          <a:bodyPr/>
          <a:lstStyle/>
          <a:p>
            <a:r>
              <a:rPr lang="zh-CN" altLang="en-US" cap="none" dirty="0"/>
              <a:t>有關性騷擾的法律常識</a:t>
            </a:r>
            <a:endParaRPr lang="en-US" cap="none" dirty="0"/>
          </a:p>
        </p:txBody>
      </p:sp>
      <p:pic>
        <p:nvPicPr>
          <p:cNvPr id="1028" name="Picture 4" descr="Image result for Legal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43375"/>
            <a:ext cx="34575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55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性騷擾的法律刑事責任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在加州</a:t>
            </a:r>
            <a:endParaRPr lang="en-US" altLang="zh-CN" dirty="0"/>
          </a:p>
          <a:p>
            <a:r>
              <a:rPr lang="zh-CN" altLang="en-US" dirty="0"/>
              <a:t>輕罪 </a:t>
            </a:r>
            <a:r>
              <a:rPr lang="en-US" altLang="zh-CN" dirty="0"/>
              <a:t>(Misdemeanor)</a:t>
            </a:r>
            <a:r>
              <a:rPr lang="zh-CN" altLang="en-US" dirty="0"/>
              <a:t>：</a:t>
            </a:r>
            <a:r>
              <a:rPr lang="en-US" altLang="zh-CN" dirty="0"/>
              <a:t>6</a:t>
            </a:r>
            <a:r>
              <a:rPr lang="zh-CN" altLang="en-US" dirty="0"/>
              <a:t>個月至一年的監禁及</a:t>
            </a:r>
            <a:r>
              <a:rPr lang="en-US" altLang="zh-CN" dirty="0"/>
              <a:t>$2000 </a:t>
            </a:r>
            <a:r>
              <a:rPr lang="zh-CN" altLang="en-US" dirty="0"/>
              <a:t>的罰金</a:t>
            </a:r>
            <a:endParaRPr lang="en-US" altLang="zh-CN" dirty="0"/>
          </a:p>
          <a:p>
            <a:r>
              <a:rPr lang="zh-CN" altLang="en-US" dirty="0"/>
              <a:t>重罪 </a:t>
            </a:r>
            <a:r>
              <a:rPr lang="en-US" altLang="zh-CN" dirty="0"/>
              <a:t>(Felony): 2</a:t>
            </a:r>
            <a:r>
              <a:rPr lang="zh-CN" altLang="en-US" dirty="0"/>
              <a:t>至</a:t>
            </a:r>
            <a:r>
              <a:rPr lang="en-US" altLang="zh-CN" dirty="0"/>
              <a:t>4</a:t>
            </a:r>
            <a:r>
              <a:rPr lang="zh-CN" altLang="en-US" dirty="0"/>
              <a:t>年的監禁及</a:t>
            </a:r>
            <a:r>
              <a:rPr lang="en-US" altLang="zh-CN" dirty="0"/>
              <a:t>$10,000 </a:t>
            </a:r>
            <a:r>
              <a:rPr lang="zh-CN" altLang="en-US" dirty="0"/>
              <a:t>的罰金</a:t>
            </a:r>
            <a:endParaRPr lang="en-US" altLang="zh-CN" dirty="0"/>
          </a:p>
          <a:p>
            <a:r>
              <a:rPr lang="zh-CN" altLang="en-US" dirty="0"/>
              <a:t>此外</a:t>
            </a:r>
            <a:r>
              <a:rPr lang="en-US" altLang="zh-CN" dirty="0"/>
              <a:t>….</a:t>
            </a:r>
          </a:p>
          <a:p>
            <a:pPr marL="400050" lvl="1" indent="0">
              <a:buNone/>
            </a:pPr>
            <a:r>
              <a:rPr lang="zh-CN" altLang="en-US" sz="3200" dirty="0"/>
              <a:t>兩者都有可能使你登上</a:t>
            </a:r>
            <a:r>
              <a:rPr lang="zh-CN" altLang="en-US" sz="3200" b="1" dirty="0">
                <a:solidFill>
                  <a:srgbClr val="FF0000"/>
                </a:solidFill>
              </a:rPr>
              <a:t>“性侵犯者</a:t>
            </a:r>
            <a:r>
              <a:rPr lang="en-US" altLang="zh-CN" sz="3200" b="1" dirty="0">
                <a:solidFill>
                  <a:srgbClr val="FF0000"/>
                </a:solidFill>
              </a:rPr>
              <a:t>(Sex offender)</a:t>
            </a:r>
            <a:r>
              <a:rPr lang="zh-CN" altLang="en-US" sz="3200" b="1" dirty="0">
                <a:solidFill>
                  <a:srgbClr val="FF0000"/>
                </a:solidFill>
              </a:rPr>
              <a:t>”的資料庫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6381750"/>
            <a:ext cx="7086600" cy="47625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Reference: http://www.shouselaw.com/sexual_battery.html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2286000" y="6096000"/>
            <a:ext cx="396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dirty="0"/>
              <a:t>*</a:t>
            </a:r>
            <a:r>
              <a:rPr lang="zh-CN" altLang="en-US" sz="1800" dirty="0"/>
              <a:t>感謝劉哲沛律師的資料提供與答覆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55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性騷擾的法律民事責任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由受害者本人或家屬提出</a:t>
            </a:r>
            <a:endParaRPr lang="en-US" altLang="zh-CN" dirty="0"/>
          </a:p>
          <a:p>
            <a:r>
              <a:rPr lang="zh-CN" altLang="en-US" dirty="0"/>
              <a:t>可以對施害者或所在教會</a:t>
            </a:r>
            <a:r>
              <a:rPr lang="en-US" altLang="zh-CN" dirty="0"/>
              <a:t>/</a:t>
            </a:r>
            <a:r>
              <a:rPr lang="zh-CN" altLang="en-US" dirty="0"/>
              <a:t>牧者</a:t>
            </a:r>
            <a:r>
              <a:rPr lang="en-US" altLang="zh-CN" dirty="0"/>
              <a:t>/</a:t>
            </a:r>
            <a:r>
              <a:rPr lang="zh-CN" altLang="en-US" dirty="0"/>
              <a:t>同工</a:t>
            </a:r>
            <a:r>
              <a:rPr lang="en-US" altLang="zh-CN" dirty="0"/>
              <a:t>(</a:t>
            </a:r>
            <a:r>
              <a:rPr lang="zh-CN" altLang="en-US" dirty="0"/>
              <a:t>例如隱而未報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對金錢上所受的損失</a:t>
            </a:r>
            <a:r>
              <a:rPr lang="en-US" altLang="zh-CN" dirty="0"/>
              <a:t>(</a:t>
            </a:r>
            <a:r>
              <a:rPr lang="zh-CN" altLang="en-US" dirty="0"/>
              <a:t>如醫藥費</a:t>
            </a:r>
            <a:r>
              <a:rPr lang="en-US" altLang="zh-CN" dirty="0"/>
              <a:t>)</a:t>
            </a:r>
            <a:r>
              <a:rPr lang="zh-CN" altLang="en-US" dirty="0"/>
              <a:t>求償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zh-CN" altLang="en-US" dirty="0">
                <a:solidFill>
                  <a:srgbClr val="FF0000"/>
                </a:solidFill>
              </a:rPr>
              <a:t>對於教會名譽上的傷害更是難以估計！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245225"/>
            <a:ext cx="3962400" cy="476250"/>
          </a:xfrm>
        </p:spPr>
        <p:txBody>
          <a:bodyPr/>
          <a:lstStyle/>
          <a:p>
            <a:pPr>
              <a:defRPr/>
            </a:pPr>
            <a:r>
              <a:rPr lang="en-US" altLang="zh-CN" sz="1800" dirty="0"/>
              <a:t>*</a:t>
            </a:r>
            <a:r>
              <a:rPr lang="zh-CN" altLang="en-US" sz="1800" dirty="0"/>
              <a:t>感謝劉哲沛律師的資料提供與答覆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22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2400"/>
            <a:ext cx="4611687" cy="1362075"/>
          </a:xfrm>
        </p:spPr>
        <p:txBody>
          <a:bodyPr/>
          <a:lstStyle/>
          <a:p>
            <a:r>
              <a:rPr lang="zh-CN" altLang="en-US" sz="3600" dirty="0"/>
              <a:t>觀察</a:t>
            </a:r>
            <a:r>
              <a:rPr lang="zh-TW" altLang="en-US" sz="3600" dirty="0"/>
              <a:t> </a:t>
            </a:r>
            <a:r>
              <a:rPr lang="en-US" altLang="zh-TW" sz="3600" dirty="0"/>
              <a:t>- </a:t>
            </a:r>
            <a:r>
              <a:rPr lang="zh-TW" altLang="en-US" sz="3600" dirty="0"/>
              <a:t>台福</a:t>
            </a:r>
            <a:r>
              <a:rPr lang="zh-CN" altLang="en-US" sz="3600" dirty="0"/>
              <a:t>總</a:t>
            </a:r>
            <a:r>
              <a:rPr lang="zh-TW" altLang="en-US" sz="3600" dirty="0"/>
              <a:t>會對性騷擾與霸</a:t>
            </a:r>
            <a:r>
              <a:rPr lang="zh-CN" altLang="en-US" sz="3600" dirty="0"/>
              <a:t>凌騷擾防治</a:t>
            </a:r>
            <a:r>
              <a:rPr lang="zh-TW" altLang="en-US" sz="3600" dirty="0"/>
              <a:t>的</a:t>
            </a:r>
            <a:r>
              <a:rPr lang="zh-CN" altLang="en-US" sz="3600" dirty="0"/>
              <a:t>最新努力</a:t>
            </a:r>
            <a:r>
              <a:rPr lang="zh-TW" altLang="en-US" sz="3600" dirty="0"/>
              <a:t/>
            </a:r>
            <a:br>
              <a:rPr lang="zh-TW" altLang="en-US" sz="3600" dirty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895" y="5024437"/>
            <a:ext cx="342644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3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zh-CN" altLang="en-US" dirty="0"/>
              <a:t>台福會訊 </a:t>
            </a:r>
            <a:r>
              <a:rPr lang="en-US" altLang="zh-CN" dirty="0"/>
              <a:t>2016 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</a:t>
            </a:r>
            <a:r>
              <a:rPr lang="en-US" altLang="zh-CN" dirty="0"/>
              <a:t>/ vol.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r>
              <a:rPr lang="zh-CN" altLang="en-US" sz="3600" dirty="0"/>
              <a:t>決議：訂立 “台福基督教會保護孩童與青年安全的行為規範” </a:t>
            </a:r>
            <a:endParaRPr lang="en-US" altLang="zh-CN" sz="3600" dirty="0"/>
          </a:p>
          <a:p>
            <a:pPr marL="342900" lvl="1" indent="0">
              <a:buNone/>
            </a:pPr>
            <a:r>
              <a:rPr lang="zh-CN" altLang="en-US" sz="3600" dirty="0"/>
              <a:t>進展：今年六月完成初稿後，現已完成修正稿，待</a:t>
            </a:r>
            <a:r>
              <a:rPr lang="zh-TW" altLang="en-US" sz="3600" dirty="0"/>
              <a:t>年底</a:t>
            </a:r>
            <a:r>
              <a:rPr lang="zh-CN" altLang="en-US" sz="3600" dirty="0"/>
              <a:t>提交</a:t>
            </a:r>
            <a:r>
              <a:rPr lang="zh-TW" altLang="en-US" sz="3600" dirty="0"/>
              <a:t>第廿九屆第三次總委會通過</a:t>
            </a:r>
            <a:r>
              <a:rPr lang="en-US" altLang="zh-TW" sz="3600" dirty="0"/>
              <a:t>*</a:t>
            </a:r>
            <a:r>
              <a:rPr lang="zh-CN" altLang="en-US" sz="3600" dirty="0"/>
              <a:t>。</a:t>
            </a:r>
            <a:endParaRPr lang="en-US" altLang="zh-CN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245225"/>
            <a:ext cx="5410200" cy="476250"/>
          </a:xfrm>
        </p:spPr>
        <p:txBody>
          <a:bodyPr/>
          <a:lstStyle/>
          <a:p>
            <a:pPr>
              <a:defRPr/>
            </a:pPr>
            <a:r>
              <a:rPr lang="en-US" altLang="zh-TW" sz="2000" dirty="0"/>
              <a:t>*</a:t>
            </a:r>
            <a:r>
              <a:rPr lang="zh-CN" altLang="en-US" sz="2000" dirty="0"/>
              <a:t>感謝</a:t>
            </a:r>
            <a:r>
              <a:rPr lang="zh-TW" altLang="en-US" sz="2000" dirty="0"/>
              <a:t>台福基督教會總會 </a:t>
            </a:r>
            <a:r>
              <a:rPr lang="en-US" altLang="zh-CN" sz="2000" dirty="0"/>
              <a:t>2016</a:t>
            </a:r>
            <a:r>
              <a:rPr lang="zh-CN" altLang="en-US" sz="2000" dirty="0"/>
              <a:t>年</a:t>
            </a:r>
            <a:r>
              <a:rPr lang="en-US" altLang="zh-TW" sz="2000" dirty="0"/>
              <a:t>8</a:t>
            </a:r>
            <a:r>
              <a:rPr lang="zh-TW" altLang="en-US" sz="2000" dirty="0"/>
              <a:t>月</a:t>
            </a:r>
            <a:r>
              <a:rPr lang="en-US" altLang="zh-TW" sz="2000" dirty="0"/>
              <a:t>22</a:t>
            </a:r>
            <a:r>
              <a:rPr lang="zh-TW" altLang="en-US" sz="2000" dirty="0"/>
              <a:t>日答覆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305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A50021"/>
                </a:solidFill>
              </a:rPr>
              <a:t>問題與回答 </a:t>
            </a:r>
            <a:r>
              <a:rPr lang="en-US" altLang="zh-CN" sz="5400" b="1" dirty="0">
                <a:solidFill>
                  <a:srgbClr val="A50021"/>
                </a:solidFill>
              </a:rPr>
              <a:t>– </a:t>
            </a:r>
            <a:r>
              <a:rPr lang="zh-CN" altLang="en-US" sz="5400" b="1" dirty="0">
                <a:solidFill>
                  <a:srgbClr val="A50021"/>
                </a:solidFill>
              </a:rPr>
              <a:t>兒童事工中的性騷擾防範</a:t>
            </a:r>
            <a:endParaRPr lang="en-US" sz="5400" b="1" dirty="0">
              <a:solidFill>
                <a:srgbClr val="A500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657600"/>
            <a:ext cx="4165675" cy="23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79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85971"/>
            <a:ext cx="5322888" cy="1362075"/>
          </a:xfrm>
        </p:spPr>
        <p:txBody>
          <a:bodyPr/>
          <a:lstStyle/>
          <a:p>
            <a:r>
              <a:rPr lang="zh-CN" altLang="en-US" sz="3600" dirty="0"/>
              <a:t>主題二：</a:t>
            </a:r>
            <a:r>
              <a:rPr lang="en-US" sz="3600" dirty="0"/>
              <a:t> </a:t>
            </a:r>
            <a:r>
              <a:rPr lang="zh-CN" altLang="en-US" sz="3600" dirty="0"/>
              <a:t>兒童霸凌騷擾的預防與處置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2906713"/>
            <a:ext cx="7123113" cy="15890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3901577"/>
            <a:ext cx="2562225" cy="17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9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什麼是兒童間的霸凌 </a:t>
            </a:r>
            <a:r>
              <a:rPr lang="en-US" altLang="zh-CN" dirty="0"/>
              <a:t>(</a:t>
            </a:r>
            <a:r>
              <a:rPr lang="en-US" dirty="0"/>
              <a:t>Bullying)?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在學齡兒童間因體型不同 </a:t>
            </a:r>
            <a:r>
              <a:rPr lang="en-US" altLang="zh-CN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FF0000"/>
                </a:solidFill>
              </a:rPr>
              <a:t>power imbalance</a:t>
            </a:r>
            <a:r>
              <a:rPr lang="en-US" altLang="zh-CN" sz="3600" dirty="0">
                <a:solidFill>
                  <a:srgbClr val="FF0000"/>
                </a:solidFill>
              </a:rPr>
              <a:t>)</a:t>
            </a:r>
            <a:r>
              <a:rPr lang="zh-CN" altLang="en-US" sz="3600" dirty="0"/>
              <a:t>而產生的不受歡迎</a:t>
            </a:r>
            <a:r>
              <a:rPr lang="en-US" altLang="zh-CN" sz="3600" dirty="0"/>
              <a:t>(Unwanted) </a:t>
            </a:r>
            <a:r>
              <a:rPr lang="zh-CN" altLang="en-US" sz="3600" dirty="0"/>
              <a:t>且具侵犯性的行為</a:t>
            </a:r>
            <a:endParaRPr lang="en-US" altLang="zh-CN" sz="3600" dirty="0"/>
          </a:p>
          <a:p>
            <a:r>
              <a:rPr lang="zh-CN" altLang="en-US" sz="3600" dirty="0"/>
              <a:t>不是單一事件，而是一而再，再而三地發生</a:t>
            </a:r>
            <a:endParaRPr lang="en-US" altLang="zh-CN" sz="3600" dirty="0"/>
          </a:p>
          <a:p>
            <a:r>
              <a:rPr lang="zh-CN" altLang="en-US" sz="3600" dirty="0"/>
              <a:t>有許多不同的表象</a:t>
            </a:r>
            <a:endParaRPr lang="en-US" altLang="zh-CN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245225"/>
            <a:ext cx="5410200" cy="47625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Reference: http://www.stopbullying.gov/</a:t>
            </a:r>
          </a:p>
        </p:txBody>
      </p:sp>
    </p:spTree>
    <p:extLst>
      <p:ext uri="{BB962C8B-B14F-4D97-AF65-F5344CB8AC3E}">
        <p14:creationId xmlns:p14="http://schemas.microsoft.com/office/powerpoint/2010/main" val="10807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霸凌的表象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/>
              <a:t>展示威</a:t>
            </a:r>
            <a:r>
              <a:rPr lang="zh-CN" altLang="en-US" sz="3600" dirty="0"/>
              <a:t>脅</a:t>
            </a:r>
            <a:endParaRPr lang="en-US" altLang="zh-CN" sz="3600" dirty="0"/>
          </a:p>
          <a:p>
            <a:r>
              <a:rPr lang="zh-CN" altLang="en-US" sz="3600" dirty="0"/>
              <a:t>散佈謠言</a:t>
            </a:r>
            <a:endParaRPr lang="en-US" altLang="zh-CN" sz="3600" dirty="0"/>
          </a:p>
          <a:p>
            <a:r>
              <a:rPr lang="zh-CN" altLang="en-US" sz="3600" dirty="0"/>
              <a:t>身體的攻擊</a:t>
            </a:r>
            <a:endParaRPr lang="en-US" altLang="zh-CN" sz="3600" dirty="0"/>
          </a:p>
          <a:p>
            <a:r>
              <a:rPr lang="zh-CN" altLang="en-US" sz="3600" dirty="0"/>
              <a:t>言語的攻擊</a:t>
            </a:r>
            <a:endParaRPr lang="en-US" altLang="zh-CN" sz="3600" dirty="0"/>
          </a:p>
          <a:p>
            <a:r>
              <a:rPr lang="zh-CN" altLang="en-US" sz="3600" dirty="0"/>
              <a:t>社交上的刻意孤立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65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兒童事工的使命宣言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 we have a common mission statement? Yes!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TW" altLang="en-US" sz="3600" dirty="0"/>
              <a:t>教養孩童，使他走當行的道，就是到老他也不偏離。</a:t>
            </a:r>
            <a:r>
              <a:rPr lang="en-US" altLang="zh-CN" sz="3600" dirty="0"/>
              <a:t>(</a:t>
            </a:r>
            <a:r>
              <a:rPr lang="zh-CN" altLang="en-US" sz="3600" dirty="0"/>
              <a:t>箴言二十二章 </a:t>
            </a:r>
            <a:r>
              <a:rPr lang="en-US" altLang="zh-CN" sz="3600" dirty="0"/>
              <a:t>6</a:t>
            </a:r>
            <a:r>
              <a:rPr lang="zh-CN" altLang="en-US" sz="3600" dirty="0"/>
              <a:t>節</a:t>
            </a:r>
            <a:r>
              <a:rPr lang="en-US" altLang="zh-CN" sz="3600" dirty="0"/>
              <a:t>)*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172200"/>
            <a:ext cx="5029200" cy="4762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*based on EFC-Alhambra Parents Meeting 2014&amp;2015</a:t>
            </a:r>
          </a:p>
        </p:txBody>
      </p:sp>
    </p:spTree>
    <p:extLst>
      <p:ext uri="{BB962C8B-B14F-4D97-AF65-F5344CB8AC3E}">
        <p14:creationId xmlns:p14="http://schemas.microsoft.com/office/powerpoint/2010/main" val="17509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霸凌的表象 </a:t>
            </a:r>
            <a:r>
              <a:rPr lang="en-US" altLang="zh-CN" dirty="0"/>
              <a:t>– </a:t>
            </a:r>
            <a:r>
              <a:rPr lang="zh-CN" altLang="en-US" dirty="0"/>
              <a:t>進一步分析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展現威脅</a:t>
            </a:r>
            <a:r>
              <a:rPr lang="en-US" altLang="zh-CN" sz="3600" dirty="0"/>
              <a:t> </a:t>
            </a:r>
            <a:r>
              <a:rPr lang="en-US" sz="3600" dirty="0"/>
              <a:t>–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3600" dirty="0"/>
              <a:t>散佈謠言 </a:t>
            </a:r>
            <a:r>
              <a:rPr lang="en-US" sz="3600" dirty="0"/>
              <a:t>–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3600" dirty="0"/>
              <a:t>身體的攻擊 </a:t>
            </a:r>
            <a:r>
              <a:rPr lang="en-US" altLang="zh-CN" sz="3600" dirty="0"/>
              <a:t>-</a:t>
            </a:r>
          </a:p>
          <a:p>
            <a:r>
              <a:rPr lang="zh-TW" altLang="en-US" sz="3600" dirty="0"/>
              <a:t>言語的攻擊 </a:t>
            </a:r>
            <a:r>
              <a:rPr lang="en-US" sz="3600" dirty="0"/>
              <a:t>-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3600" dirty="0"/>
              <a:t>社交上的刻意孤立 </a:t>
            </a:r>
            <a:r>
              <a:rPr lang="en-US" sz="3600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 rot="20501315">
            <a:off x="5257800" y="3853935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Physically, Verbally or Mentally?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12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霸凌的表象 </a:t>
            </a:r>
            <a:r>
              <a:rPr lang="en-US" altLang="zh-CN" dirty="0"/>
              <a:t>– </a:t>
            </a:r>
            <a:r>
              <a:rPr lang="zh-CN" altLang="en-US" dirty="0"/>
              <a:t>進一步分析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展現威脅</a:t>
            </a:r>
            <a:r>
              <a:rPr lang="en-US" altLang="zh-CN" sz="3600" dirty="0"/>
              <a:t> </a:t>
            </a:r>
            <a:r>
              <a:rPr lang="en-US" sz="3600" dirty="0"/>
              <a:t>–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verbally</a:t>
            </a:r>
            <a:r>
              <a:rPr lang="en-US" sz="3600" dirty="0"/>
              <a:t> or </a:t>
            </a:r>
            <a:r>
              <a:rPr lang="en-US" sz="3600" dirty="0">
                <a:solidFill>
                  <a:srgbClr val="00B050"/>
                </a:solidFill>
              </a:rPr>
              <a:t>mentally</a:t>
            </a:r>
          </a:p>
          <a:p>
            <a:r>
              <a:rPr lang="zh-CN" altLang="en-US" sz="3600" dirty="0"/>
              <a:t>散佈謠言 </a:t>
            </a:r>
            <a:r>
              <a:rPr lang="en-US" sz="3600" dirty="0"/>
              <a:t>–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verbally</a:t>
            </a:r>
          </a:p>
          <a:p>
            <a:r>
              <a:rPr lang="zh-CN" altLang="en-US" sz="3600" dirty="0"/>
              <a:t>身體的攻擊 </a:t>
            </a:r>
            <a:r>
              <a:rPr lang="en-US" altLang="zh-CN" sz="3600" dirty="0"/>
              <a:t>- </a:t>
            </a:r>
            <a:r>
              <a:rPr lang="en-US" sz="3600" dirty="0">
                <a:solidFill>
                  <a:srgbClr val="FF0000"/>
                </a:solidFill>
              </a:rPr>
              <a:t>physically</a:t>
            </a:r>
            <a:endParaRPr lang="en-US" altLang="zh-CN" sz="3600" dirty="0"/>
          </a:p>
          <a:p>
            <a:r>
              <a:rPr lang="zh-TW" altLang="en-US" sz="3600" dirty="0"/>
              <a:t>言語的攻擊 </a:t>
            </a:r>
            <a:r>
              <a:rPr lang="en-US" sz="3600" dirty="0"/>
              <a:t>-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verbally</a:t>
            </a:r>
          </a:p>
          <a:p>
            <a:r>
              <a:rPr lang="zh-CN" altLang="en-US" sz="3600" dirty="0"/>
              <a:t>社交上的刻意孤立 </a:t>
            </a:r>
            <a:r>
              <a:rPr lang="en-US" sz="3600" dirty="0"/>
              <a:t>- </a:t>
            </a:r>
            <a:r>
              <a:rPr lang="en-US" sz="3600" dirty="0">
                <a:solidFill>
                  <a:srgbClr val="00B050"/>
                </a:solidFill>
              </a:rPr>
              <a:t>mentally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0842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對霸凌受害者的影響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沮喪</a:t>
            </a:r>
            <a:endParaRPr lang="en-US" altLang="zh-CN" sz="4000" dirty="0"/>
          </a:p>
          <a:p>
            <a:r>
              <a:rPr lang="zh-CN" altLang="en-US" sz="4000" dirty="0"/>
              <a:t>焦慮</a:t>
            </a:r>
            <a:endParaRPr lang="en-US" sz="4000" dirty="0"/>
          </a:p>
          <a:p>
            <a:r>
              <a:rPr lang="zh-CN" altLang="en-US" sz="4000" dirty="0"/>
              <a:t>憂傷</a:t>
            </a:r>
            <a:endParaRPr lang="en-US" sz="4000" dirty="0"/>
          </a:p>
          <a:p>
            <a:r>
              <a:rPr lang="zh-CN" altLang="en-US" sz="4000" dirty="0"/>
              <a:t>孤獨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6877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85971"/>
            <a:ext cx="5322888" cy="1362075"/>
          </a:xfrm>
        </p:spPr>
        <p:txBody>
          <a:bodyPr/>
          <a:lstStyle/>
          <a:p>
            <a:r>
              <a:rPr lang="zh-CN" altLang="en-US" sz="3600" dirty="0"/>
              <a:t>如何預防兒童霸凌騷擾？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3901577"/>
            <a:ext cx="2562225" cy="17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7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預防在教會中的霸凌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需要經常教導與提醒小朋友 </a:t>
            </a:r>
            <a:r>
              <a:rPr lang="en-US" altLang="zh-CN" dirty="0"/>
              <a:t>– </a:t>
            </a:r>
            <a:r>
              <a:rPr lang="zh-CN" altLang="en-US" dirty="0"/>
              <a:t>尊重他人的重要</a:t>
            </a:r>
            <a:endParaRPr lang="en-US" dirty="0"/>
          </a:p>
          <a:p>
            <a:r>
              <a:rPr lang="zh-CN" altLang="en-US" dirty="0"/>
              <a:t>尤其是對年幼者與新朋友的尊重</a:t>
            </a:r>
            <a:endParaRPr lang="en-US" dirty="0"/>
          </a:p>
          <a:p>
            <a:r>
              <a:rPr lang="zh-CN" altLang="en-US" dirty="0"/>
              <a:t>不要以外貌，穿著取笑別人</a:t>
            </a:r>
            <a:r>
              <a:rPr lang="en-US" dirty="0"/>
              <a:t> – </a:t>
            </a:r>
            <a:r>
              <a:rPr lang="zh-CN" altLang="en-US" dirty="0"/>
              <a:t>不要以</a:t>
            </a:r>
            <a:r>
              <a:rPr lang="en-US" dirty="0"/>
              <a:t> ugly, stupid </a:t>
            </a:r>
            <a:r>
              <a:rPr lang="zh-CN" altLang="en-US" dirty="0"/>
              <a:t>或</a:t>
            </a:r>
            <a:r>
              <a:rPr lang="en-US" dirty="0"/>
              <a:t> dumb </a:t>
            </a:r>
            <a:r>
              <a:rPr lang="zh-CN" altLang="en-US" dirty="0"/>
              <a:t>等字眼稱呼他人</a:t>
            </a:r>
            <a:endParaRPr lang="en-US" dirty="0"/>
          </a:p>
          <a:p>
            <a:r>
              <a:rPr lang="zh-CN" altLang="en-US" dirty="0"/>
              <a:t>不可動手冒犯他人</a:t>
            </a:r>
            <a:r>
              <a:rPr lang="en-US" dirty="0"/>
              <a:t> – </a:t>
            </a:r>
            <a:r>
              <a:rPr lang="zh-CN" altLang="en-US" dirty="0"/>
              <a:t>例如去推別人或拉別人的頭髮</a:t>
            </a:r>
            <a:r>
              <a:rPr lang="en-US" dirty="0"/>
              <a:t>.</a:t>
            </a:r>
          </a:p>
          <a:p>
            <a:r>
              <a:rPr lang="zh-CN" altLang="en-US" dirty="0"/>
              <a:t>需要經得對方的許可才可拿別人的東西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預防在教會中的霸凌</a:t>
            </a:r>
            <a:r>
              <a:rPr lang="en-US" altLang="zh-CN" dirty="0"/>
              <a:t>(</a:t>
            </a:r>
            <a:r>
              <a:rPr lang="zh-CN" altLang="en-US" dirty="0"/>
              <a:t>續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家長扮演了重要的角色：如必要時要通告家長出面制止</a:t>
            </a:r>
            <a:endParaRPr lang="en-US" altLang="zh-CN" sz="4000" dirty="0"/>
          </a:p>
          <a:p>
            <a:r>
              <a:rPr lang="zh-CN" altLang="en-US" sz="4000" dirty="0"/>
              <a:t>善用手機的照相</a:t>
            </a:r>
            <a:r>
              <a:rPr lang="en-US" altLang="zh-CN" sz="4000" dirty="0"/>
              <a:t>/</a:t>
            </a:r>
            <a:r>
              <a:rPr lang="zh-CN" altLang="en-US" sz="4000" dirty="0"/>
              <a:t>錄影功能來制止霸凌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97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85971"/>
            <a:ext cx="5322888" cy="1362075"/>
          </a:xfrm>
        </p:spPr>
        <p:txBody>
          <a:bodyPr/>
          <a:lstStyle/>
          <a:p>
            <a:r>
              <a:rPr lang="zh-CN" altLang="en-US" sz="3600" dirty="0"/>
              <a:t>如何處置兒童霸凌騷擾？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3901577"/>
            <a:ext cx="2562225" cy="17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02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對於教會中霸凌的處置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及時的阻止</a:t>
            </a:r>
            <a:r>
              <a:rPr lang="en-US" sz="3600" dirty="0"/>
              <a:t>– </a:t>
            </a:r>
            <a:r>
              <a:rPr lang="zh-CN" altLang="en-US" sz="3600" dirty="0"/>
              <a:t>避免傷害進一步擴大</a:t>
            </a:r>
            <a:endParaRPr lang="en-US" sz="3600" dirty="0"/>
          </a:p>
          <a:p>
            <a:r>
              <a:rPr lang="en-US" sz="3600" dirty="0"/>
              <a:t>Who/where/when/</a:t>
            </a:r>
            <a:r>
              <a:rPr lang="en-US" altLang="zh-CN" sz="3600" dirty="0"/>
              <a:t>what/</a:t>
            </a:r>
            <a:r>
              <a:rPr lang="en-US" sz="3600" dirty="0"/>
              <a:t>how: </a:t>
            </a:r>
            <a:r>
              <a:rPr lang="zh-CN" altLang="en-US" sz="3600" dirty="0"/>
              <a:t>記錄事件的當事人，地點，日期 </a:t>
            </a:r>
            <a:r>
              <a:rPr lang="en-US" altLang="zh-CN" sz="3600" dirty="0"/>
              <a:t>&amp; </a:t>
            </a:r>
            <a:r>
              <a:rPr lang="zh-CN" altLang="en-US" sz="3600" dirty="0"/>
              <a:t>時</a:t>
            </a:r>
            <a:r>
              <a:rPr lang="zh-CN" altLang="en-US" sz="3600"/>
              <a:t>間，相關物件與</a:t>
            </a:r>
            <a:r>
              <a:rPr lang="zh-CN" altLang="en-US" sz="3600" dirty="0"/>
              <a:t>發生事件與行為</a:t>
            </a:r>
            <a:endParaRPr lang="en-US" sz="3600" dirty="0"/>
          </a:p>
          <a:p>
            <a:r>
              <a:rPr lang="zh-CN" altLang="en-US" sz="3600" dirty="0"/>
              <a:t>向兒童事工主任，負責牧師，長老報告。</a:t>
            </a:r>
            <a:endParaRPr lang="en-US" sz="3600" dirty="0"/>
          </a:p>
          <a:p>
            <a:r>
              <a:rPr lang="zh-CN" altLang="en-US" sz="3600" dirty="0"/>
              <a:t>冷靜與適度地向各方家長報告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0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A50021"/>
                </a:solidFill>
              </a:rPr>
              <a:t>問題與回答 </a:t>
            </a:r>
            <a:r>
              <a:rPr lang="en-US" altLang="zh-CN" sz="5400" b="1" dirty="0">
                <a:solidFill>
                  <a:srgbClr val="A50021"/>
                </a:solidFill>
              </a:rPr>
              <a:t>– </a:t>
            </a:r>
            <a:r>
              <a:rPr lang="zh-CN" altLang="en-US" sz="5400" b="1" dirty="0">
                <a:solidFill>
                  <a:srgbClr val="A50021"/>
                </a:solidFill>
              </a:rPr>
              <a:t>兒童事工中的霸凌騷擾防範</a:t>
            </a:r>
            <a:endParaRPr lang="en-US" sz="5400" b="1" dirty="0">
              <a:solidFill>
                <a:srgbClr val="A500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2400"/>
            <a:ext cx="4724400" cy="1362075"/>
          </a:xfrm>
        </p:spPr>
        <p:txBody>
          <a:bodyPr/>
          <a:lstStyle/>
          <a:p>
            <a:r>
              <a:rPr lang="zh-CN" altLang="en-US" dirty="0"/>
              <a:t>致謝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3600" dirty="0"/>
              <a:t>My appreciation</a:t>
            </a:r>
            <a:endParaRPr lang="en-US" dirty="0"/>
          </a:p>
        </p:txBody>
      </p:sp>
      <p:pic>
        <p:nvPicPr>
          <p:cNvPr id="1026" name="Picture 2" descr="Image result for 致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7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主耶穌對我們的鄭重警戒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altLang="zh-CN" dirty="0"/>
              <a:t>What is a warning statement to all Children Ministry (CM)’s coworkers? </a:t>
            </a:r>
          </a:p>
          <a:p>
            <a:pPr marL="0" indent="0">
              <a:buNone/>
            </a:pPr>
            <a:r>
              <a:rPr lang="zh-TW" altLang="en-US" sz="3600" dirty="0"/>
              <a:t>凡使這信我的一個小子跌倒的，倒不如把大磨石拴在這人的頸項上，沉在深海裡。</a:t>
            </a:r>
            <a:r>
              <a:rPr lang="en-US" altLang="zh-CN" sz="3600" dirty="0"/>
              <a:t>(</a:t>
            </a:r>
            <a:r>
              <a:rPr lang="zh-CN" altLang="en-US" sz="3600" dirty="0"/>
              <a:t>馬太福音十八章 </a:t>
            </a:r>
            <a:r>
              <a:rPr lang="en-US" altLang="zh-CN" sz="3600" dirty="0"/>
              <a:t>6</a:t>
            </a:r>
            <a:r>
              <a:rPr lang="zh-CN" altLang="en-US" sz="3600" dirty="0"/>
              <a:t>節</a:t>
            </a:r>
            <a:r>
              <a:rPr lang="en-US" altLang="zh-CN" sz="3600" dirty="0"/>
              <a:t>)*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5029200" cy="47625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*</a:t>
            </a:r>
            <a:r>
              <a:rPr lang="en-US" altLang="zh-CN" sz="1800" dirty="0"/>
              <a:t>based on </a:t>
            </a:r>
            <a:r>
              <a:rPr lang="en-US" sz="1800" dirty="0"/>
              <a:t>EFC-Alhambra Parents Meeting 2014&amp;2015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233863"/>
            <a:ext cx="1779939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特別致謝 </a:t>
            </a:r>
            <a:r>
              <a:rPr lang="en-US" altLang="zh-CN" dirty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zh-CN" altLang="en-US" sz="3600" dirty="0"/>
              <a:t>在此特別要向我的兩位顧問致謝</a:t>
            </a:r>
            <a:endParaRPr lang="en-US" altLang="zh-CN" sz="3600" dirty="0"/>
          </a:p>
          <a:p>
            <a:pPr marL="800100" lvl="1" indent="-457200">
              <a:spcBef>
                <a:spcPts val="2400"/>
              </a:spcBef>
            </a:pPr>
            <a:r>
              <a:rPr lang="zh-CN" altLang="en-US" sz="3600" dirty="0"/>
              <a:t>李輔仁牧師 </a:t>
            </a:r>
            <a:r>
              <a:rPr lang="en-US" altLang="zh-CN" sz="3600" dirty="0"/>
              <a:t>(</a:t>
            </a:r>
            <a:r>
              <a:rPr lang="zh-CN" altLang="en-US" sz="3600" dirty="0"/>
              <a:t>聖喜台福基督教會</a:t>
            </a:r>
            <a:r>
              <a:rPr lang="en-US" altLang="zh-CN" sz="3600" dirty="0"/>
              <a:t>)</a:t>
            </a:r>
          </a:p>
          <a:p>
            <a:pPr marL="800100" lvl="1" indent="-457200"/>
            <a:r>
              <a:rPr lang="zh-CN" altLang="en-US" sz="3600" dirty="0"/>
              <a:t>律師劉哲沛弟兄 </a:t>
            </a:r>
            <a:r>
              <a:rPr lang="en-US" altLang="zh-CN" sz="3600" dirty="0"/>
              <a:t>(</a:t>
            </a:r>
            <a:r>
              <a:rPr lang="zh-CN" altLang="en-US" sz="3600" dirty="0"/>
              <a:t>也是今天第三場專題講員之一</a:t>
            </a:r>
            <a:r>
              <a:rPr lang="en-US" altLang="zh-CN" sz="3600" dirty="0"/>
              <a:t>)</a:t>
            </a:r>
          </a:p>
          <a:p>
            <a:pPr marL="342900" lvl="1" indent="0">
              <a:spcBef>
                <a:spcPts val="2400"/>
              </a:spcBef>
              <a:buNone/>
            </a:pPr>
            <a:r>
              <a:rPr lang="zh-CN" altLang="en-US" sz="3600" dirty="0"/>
              <a:t>也要感謝在兒童事工上支持栽培我的</a:t>
            </a:r>
            <a:endParaRPr lang="en-US" altLang="zh-CN" sz="3600" dirty="0"/>
          </a:p>
          <a:p>
            <a:pPr marL="342900" lvl="1" indent="0">
              <a:buNone/>
            </a:pPr>
            <a:r>
              <a:rPr lang="zh-CN" altLang="en-US" sz="3600" dirty="0"/>
              <a:t>和平台福基督教會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3431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A50021"/>
                </a:solidFill>
              </a:rPr>
              <a:t>感謝各位今天的光臨</a:t>
            </a:r>
            <a:r>
              <a:rPr lang="en-US" altLang="zh-CN" sz="5400" b="1" dirty="0">
                <a:solidFill>
                  <a:srgbClr val="A50021"/>
                </a:solidFill>
              </a:rPr>
              <a:t/>
            </a:r>
            <a:br>
              <a:rPr lang="en-US" altLang="zh-CN" sz="5400" b="1" dirty="0">
                <a:solidFill>
                  <a:srgbClr val="A50021"/>
                </a:solidFill>
              </a:rPr>
            </a:br>
            <a:r>
              <a:rPr lang="zh-CN" altLang="en-US" sz="5400" b="1" dirty="0">
                <a:solidFill>
                  <a:srgbClr val="A50021"/>
                </a:solidFill>
              </a:rPr>
              <a:t>與寶貴意見</a:t>
            </a:r>
            <a:endParaRPr lang="en-US" sz="5400" b="1" dirty="0">
              <a:solidFill>
                <a:srgbClr val="A500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ank you for co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16973"/>
            <a:ext cx="4076700" cy="25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6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4793584" cy="1362075"/>
          </a:xfrm>
        </p:spPr>
        <p:txBody>
          <a:bodyPr/>
          <a:lstStyle/>
          <a:p>
            <a:r>
              <a:rPr lang="zh-CN" altLang="en-US" dirty="0"/>
              <a:t>主題一：兒童性騷擾的預防與處置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3812381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在兒童事工中我們對兒童的責任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教導</a:t>
            </a:r>
            <a:endParaRPr lang="en-US" altLang="zh-CN" sz="4000" dirty="0"/>
          </a:p>
          <a:p>
            <a:r>
              <a:rPr lang="zh-CN" altLang="en-US" sz="4000" dirty="0"/>
              <a:t>保護</a:t>
            </a:r>
            <a:endParaRPr lang="en-US" sz="4000" dirty="0"/>
          </a:p>
          <a:p>
            <a:r>
              <a:rPr lang="zh-CN" altLang="en-US" sz="4000" dirty="0"/>
              <a:t>愛與關懷</a:t>
            </a:r>
            <a:endParaRPr lang="en-US" altLang="zh-CN" sz="4000" dirty="0"/>
          </a:p>
          <a:p>
            <a:r>
              <a:rPr lang="zh-CN" altLang="en-US" sz="4000" dirty="0"/>
              <a:t>提供娛樂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623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如何對兒童善盡“保護”的責任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身體上</a:t>
            </a:r>
            <a:endParaRPr lang="en-US" altLang="zh-CN" sz="4000" dirty="0"/>
          </a:p>
          <a:p>
            <a:r>
              <a:rPr lang="zh-CN" altLang="en-US" sz="4000" dirty="0"/>
              <a:t>心情上</a:t>
            </a:r>
            <a:endParaRPr lang="en-US" sz="4000" dirty="0"/>
          </a:p>
          <a:p>
            <a:r>
              <a:rPr lang="zh-CN" altLang="en-US" sz="4000" dirty="0"/>
              <a:t>靈性上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3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性騷擾是我們的敵人，因為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它傷害到兒童的這三方面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4000" dirty="0">
                <a:solidFill>
                  <a:srgbClr val="FF0000"/>
                </a:solidFill>
              </a:rPr>
              <a:t>身體上</a:t>
            </a:r>
          </a:p>
          <a:p>
            <a:r>
              <a:rPr lang="zh-TW" altLang="en-US" sz="4000" dirty="0">
                <a:solidFill>
                  <a:srgbClr val="FF0000"/>
                </a:solidFill>
              </a:rPr>
              <a:t>心情上</a:t>
            </a:r>
          </a:p>
          <a:p>
            <a:r>
              <a:rPr lang="zh-TW" altLang="en-US" sz="4000" dirty="0">
                <a:solidFill>
                  <a:srgbClr val="FF0000"/>
                </a:solidFill>
              </a:rPr>
              <a:t>靈性上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218020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2726</Words>
  <Application>Microsoft Office PowerPoint</Application>
  <PresentationFormat>On-screen Show (4:3)</PresentationFormat>
  <Paragraphs>259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     ABC  2016     </vt:lpstr>
      <vt:lpstr>兒童事工中的性騷擾防範  也談: 霸凌騷擾的防範</vt:lpstr>
      <vt:lpstr>暖身：請問大家這張圖與今天的主題有什麼關係？</vt:lpstr>
      <vt:lpstr>兒童事工的使命宣言</vt:lpstr>
      <vt:lpstr>主耶穌對我們的鄭重警戒</vt:lpstr>
      <vt:lpstr>主題一：兒童性騷擾的預防與處置 </vt:lpstr>
      <vt:lpstr>在兒童事工中我們對兒童的責任</vt:lpstr>
      <vt:lpstr>如何對兒童善盡“保護”的責任</vt:lpstr>
      <vt:lpstr>性騷擾是我們的敵人，因為</vt:lpstr>
      <vt:lpstr>何為性騷擾？</vt:lpstr>
      <vt:lpstr>LA Metro  對性騷擾所下的定義(04/2015)</vt:lpstr>
      <vt:lpstr>兒童性騷擾的一些特性</vt:lpstr>
      <vt:lpstr>兒童性騷擾的一些特性</vt:lpstr>
      <vt:lpstr>法律上對性騷擾行為的 定義與分類</vt:lpstr>
      <vt:lpstr>法律上對性騷擾行為的 定義與分類</vt:lpstr>
      <vt:lpstr>如何預防教會中的兒童性騷擾？</vt:lpstr>
      <vt:lpstr>預防對兒童的性騷擾 – 簽到系統</vt:lpstr>
      <vt:lpstr>兒童家長簽到表樣本 (sign-in/sign-out forms)</vt:lpstr>
      <vt:lpstr>預防對兒童的性騷擾 – 設定界限</vt:lpstr>
      <vt:lpstr>預防對兒童的性騷擾 – 慎選同工</vt:lpstr>
      <vt:lpstr>預防對兒童的性騷擾 – 慎選同工</vt:lpstr>
      <vt:lpstr>預防對兒童的性騷擾 – 慎選同工(續)</vt:lpstr>
      <vt:lpstr>可上網獲得更進一步的資料</vt:lpstr>
      <vt:lpstr>如何處置教會中的兒童性騷擾？ </vt:lpstr>
      <vt:lpstr>當你見到兒童被他人性騷擾時</vt:lpstr>
      <vt:lpstr>當你見到兒童被人性騷擾時(續)</vt:lpstr>
      <vt:lpstr>性騷擾事件報告表</vt:lpstr>
      <vt:lpstr>騷擾事件報告表</vt:lpstr>
      <vt:lpstr>當你見到兒童被人性騷擾時(續)</vt:lpstr>
      <vt:lpstr>當你見到兒童被人性騷擾時(續)</vt:lpstr>
      <vt:lpstr>有關性騷擾的法律常識</vt:lpstr>
      <vt:lpstr>性騷擾的法律刑事責任</vt:lpstr>
      <vt:lpstr>性騷擾的法律民事責任</vt:lpstr>
      <vt:lpstr>觀察 - 台福總會對性騷擾與霸凌騷擾防治的最新努力 </vt:lpstr>
      <vt:lpstr>台福會訊 2016 年8月1日/ vol. 22</vt:lpstr>
      <vt:lpstr>問題與回答 – 兒童事工中的性騷擾防範</vt:lpstr>
      <vt:lpstr>主題二： 兒童霸凌騷擾的預防與處置</vt:lpstr>
      <vt:lpstr>什麼是兒童間的霸凌 (Bullying)?</vt:lpstr>
      <vt:lpstr>霸凌的表象</vt:lpstr>
      <vt:lpstr>霸凌的表象 – 進一步分析</vt:lpstr>
      <vt:lpstr>霸凌的表象 – 進一步分析</vt:lpstr>
      <vt:lpstr>對霸凌受害者的影響</vt:lpstr>
      <vt:lpstr>如何預防兒童霸凌騷擾？</vt:lpstr>
      <vt:lpstr>預防在教會中的霸凌</vt:lpstr>
      <vt:lpstr>預防在教會中的霸凌(續)</vt:lpstr>
      <vt:lpstr>如何處置兒童霸凌騷擾？</vt:lpstr>
      <vt:lpstr>對於教會中霸凌的處置</vt:lpstr>
      <vt:lpstr>問題與回答 – 兒童事工中的霸凌騷擾防範</vt:lpstr>
      <vt:lpstr>致謝 My appreciation</vt:lpstr>
      <vt:lpstr>特別致謝 Special Thanks</vt:lpstr>
      <vt:lpstr>感謝各位今天的光臨 與寶貴意見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2009  北美華人基督徒教育大會</dc:title>
  <dc:creator>James Chuang</dc:creator>
  <cp:lastModifiedBy>Christine Chiang</cp:lastModifiedBy>
  <cp:revision>552</cp:revision>
  <dcterms:created xsi:type="dcterms:W3CDTF">2009-08-08T18:10:28Z</dcterms:created>
  <dcterms:modified xsi:type="dcterms:W3CDTF">2016-09-20T16:37:50Z</dcterms:modified>
</cp:coreProperties>
</file>