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17" r:id="rId1"/>
  </p:sldMasterIdLst>
  <p:sldIdLst>
    <p:sldId id="256" r:id="rId2"/>
    <p:sldId id="262" r:id="rId3"/>
    <p:sldId id="336" r:id="rId4"/>
    <p:sldId id="334" r:id="rId5"/>
    <p:sldId id="331" r:id="rId6"/>
    <p:sldId id="264" r:id="rId7"/>
    <p:sldId id="333" r:id="rId8"/>
    <p:sldId id="276" r:id="rId9"/>
    <p:sldId id="279" r:id="rId10"/>
    <p:sldId id="280" r:id="rId11"/>
    <p:sldId id="302" r:id="rId12"/>
    <p:sldId id="281" r:id="rId13"/>
    <p:sldId id="335" r:id="rId14"/>
    <p:sldId id="338" r:id="rId15"/>
    <p:sldId id="304" r:id="rId16"/>
    <p:sldId id="286" r:id="rId17"/>
    <p:sldId id="340" r:id="rId18"/>
    <p:sldId id="330" r:id="rId19"/>
    <p:sldId id="341" r:id="rId20"/>
    <p:sldId id="301" r:id="rId21"/>
    <p:sldId id="288" r:id="rId22"/>
    <p:sldId id="291" r:id="rId23"/>
    <p:sldId id="294" r:id="rId24"/>
    <p:sldId id="284" r:id="rId25"/>
    <p:sldId id="307" r:id="rId26"/>
    <p:sldId id="312" r:id="rId27"/>
    <p:sldId id="311" r:id="rId28"/>
    <p:sldId id="310" r:id="rId29"/>
    <p:sldId id="316" r:id="rId30"/>
    <p:sldId id="315" r:id="rId31"/>
    <p:sldId id="314" r:id="rId32"/>
    <p:sldId id="313" r:id="rId33"/>
    <p:sldId id="320" r:id="rId34"/>
    <p:sldId id="319" r:id="rId35"/>
    <p:sldId id="318" r:id="rId36"/>
    <p:sldId id="317" r:id="rId37"/>
    <p:sldId id="324" r:id="rId38"/>
    <p:sldId id="323" r:id="rId39"/>
    <p:sldId id="322" r:id="rId40"/>
    <p:sldId id="321" r:id="rId41"/>
    <p:sldId id="342" r:id="rId42"/>
    <p:sldId id="325" r:id="rId43"/>
    <p:sldId id="337" r:id="rId44"/>
    <p:sldId id="329" r:id="rId45"/>
    <p:sldId id="32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DCBDC48-A1C0-415F-B044-D0643805EBC2}">
          <p14:sldIdLst>
            <p14:sldId id="256"/>
            <p14:sldId id="262"/>
            <p14:sldId id="336"/>
            <p14:sldId id="334"/>
            <p14:sldId id="331"/>
            <p14:sldId id="264"/>
            <p14:sldId id="333"/>
            <p14:sldId id="276"/>
            <p14:sldId id="279"/>
            <p14:sldId id="280"/>
            <p14:sldId id="302"/>
            <p14:sldId id="281"/>
            <p14:sldId id="335"/>
            <p14:sldId id="338"/>
            <p14:sldId id="304"/>
            <p14:sldId id="286"/>
            <p14:sldId id="340"/>
            <p14:sldId id="330"/>
            <p14:sldId id="341"/>
            <p14:sldId id="301"/>
            <p14:sldId id="288"/>
            <p14:sldId id="291"/>
            <p14:sldId id="294"/>
            <p14:sldId id="284"/>
            <p14:sldId id="307"/>
            <p14:sldId id="312"/>
            <p14:sldId id="311"/>
            <p14:sldId id="310"/>
            <p14:sldId id="316"/>
            <p14:sldId id="315"/>
            <p14:sldId id="314"/>
            <p14:sldId id="313"/>
            <p14:sldId id="320"/>
            <p14:sldId id="319"/>
            <p14:sldId id="318"/>
            <p14:sldId id="317"/>
            <p14:sldId id="324"/>
            <p14:sldId id="323"/>
            <p14:sldId id="322"/>
            <p14:sldId id="321"/>
            <p14:sldId id="342"/>
            <p14:sldId id="325"/>
            <p14:sldId id="337"/>
            <p14:sldId id="329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F83"/>
    <a:srgbClr val="775155"/>
    <a:srgbClr val="8E6064"/>
    <a:srgbClr val="D7C3C5"/>
    <a:srgbClr val="568278"/>
    <a:srgbClr val="E0C07A"/>
    <a:srgbClr val="D0A138"/>
    <a:srgbClr val="BA8E2C"/>
    <a:srgbClr val="A6AC82"/>
    <a:srgbClr val="929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1105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00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72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73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671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3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8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0DF5E60-9974-AC48-9591-99C2BB44B7CF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2889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05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FB76-E83A-4389-B0BD-9E4A8B72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9" y="937965"/>
            <a:ext cx="11903240" cy="4394988"/>
          </a:xfrm>
        </p:spPr>
        <p:txBody>
          <a:bodyPr/>
          <a:lstStyle/>
          <a:p>
            <a:r>
              <a:rPr lang="en-US" sz="66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ENTERTAIN  OR  ENGAGE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739E6-351A-4FB6-A80A-93FA848C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58" y="5971176"/>
            <a:ext cx="11903241" cy="742279"/>
          </a:xfrm>
        </p:spPr>
        <p:txBody>
          <a:bodyPr>
            <a:normAutofit/>
          </a:bodyPr>
          <a:lstStyle/>
          <a:p>
            <a:r>
              <a:rPr lang="en-US" sz="4000" b="0" cap="none" dirty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dawnkdiaz@gmail.com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D39433-250B-434C-B41C-566DC63FB4DA}"/>
              </a:ext>
            </a:extLst>
          </p:cNvPr>
          <p:cNvSpPr txBox="1">
            <a:spLocks/>
          </p:cNvSpPr>
          <p:nvPr/>
        </p:nvSpPr>
        <p:spPr>
          <a:xfrm>
            <a:off x="288759" y="3494068"/>
            <a:ext cx="11903241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cap="none" dirty="0">
                <a:latin typeface="+mj-lt"/>
              </a:rPr>
              <a:t>kids in Children’s Ministry</a:t>
            </a:r>
            <a:r>
              <a:rPr lang="en-US" sz="4800" b="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24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35935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  <a:p>
            <a:pPr marL="0" indent="0">
              <a:buNone/>
            </a:pPr>
            <a:r>
              <a:rPr lang="en-US" sz="7800" dirty="0">
                <a:ln w="0"/>
                <a:solidFill>
                  <a:schemeClr val="tx1"/>
                </a:solidFill>
                <a:latin typeface="+mj-lt"/>
              </a:rPr>
              <a:t>KIDS IN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B951B-A6BD-4C7E-A136-ABB90EBD7DCA}"/>
              </a:ext>
            </a:extLst>
          </p:cNvPr>
          <p:cNvSpPr txBox="1"/>
          <p:nvPr/>
        </p:nvSpPr>
        <p:spPr>
          <a:xfrm>
            <a:off x="1614904" y="3733799"/>
            <a:ext cx="9218866" cy="2800767"/>
          </a:xfrm>
          <a:prstGeom prst="rect">
            <a:avLst/>
          </a:prstGeom>
          <a:solidFill>
            <a:srgbClr val="B95B22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occupy, attract, or involve someone’s interest or attention.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participate or become involved in.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3D939-439E-4A29-BBCF-6F90EC9F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5" y="0"/>
            <a:ext cx="651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74215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CADCD8"/>
            </a:gs>
            <a:gs pos="42000">
              <a:srgbClr val="C7CBB1"/>
            </a:gs>
            <a:gs pos="90000">
              <a:schemeClr val="bg1"/>
            </a:gs>
            <a:gs pos="6000">
              <a:srgbClr val="92945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00C6-B5FA-45CC-9B2B-BB5EFAC9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56" y="745959"/>
            <a:ext cx="10178322" cy="552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Capturing </a:t>
            </a:r>
          </a:p>
          <a:p>
            <a:pPr marL="0" indent="0" algn="ctr">
              <a:buNone/>
            </a:pPr>
            <a:r>
              <a:rPr lang="en-US" sz="5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hearts and minds of children </a:t>
            </a:r>
          </a:p>
          <a:p>
            <a:pPr marL="0" indent="0" algn="ctr">
              <a:buNone/>
            </a:pPr>
            <a:r>
              <a:rPr lang="en-US" sz="5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order to develop a </a:t>
            </a:r>
          </a:p>
          <a:p>
            <a:pPr marL="0" indent="0" algn="ctr">
              <a:buNone/>
            </a:pPr>
            <a:r>
              <a:rPr lang="en-US" sz="5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lifelong passion</a:t>
            </a:r>
          </a:p>
          <a:p>
            <a:pPr marL="0" indent="0" algn="ctr">
              <a:buNone/>
            </a:pPr>
            <a:r>
              <a:rPr lang="en-US" sz="5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Jesus Christ</a:t>
            </a:r>
            <a:endParaRPr lang="en-US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tara.com/wordpress/wp-content/uploads/2001/07/clown-juggles-balls.jpg">
            <a:extLst>
              <a:ext uri="{FF2B5EF4-FFF2-40B4-BE49-F238E27FC236}">
                <a16:creationId xmlns:a16="http://schemas.microsoft.com/office/drawing/2014/main" id="{39452C96-9AD9-49BB-AF06-35FE1130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22" y="922358"/>
            <a:ext cx="4886447" cy="56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49AAA2-5887-48B6-9E67-768141654B3E}"/>
              </a:ext>
            </a:extLst>
          </p:cNvPr>
          <p:cNvSpPr/>
          <p:nvPr/>
        </p:nvSpPr>
        <p:spPr>
          <a:xfrm>
            <a:off x="1343913" y="372643"/>
            <a:ext cx="9685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BA8E2C"/>
                </a:solidFill>
                <a:effectLst>
                  <a:outerShdw dist="76200" dir="1200000" algn="tl" rotWithShape="0">
                    <a:schemeClr val="tx1"/>
                  </a:outerShdw>
                </a:effectLst>
                <a:latin typeface="Animated" panose="02000603000000000000" pitchFamily="2" charset="0"/>
              </a:rPr>
              <a:t>E N T E R T A I N</a:t>
            </a:r>
          </a:p>
        </p:txBody>
      </p:sp>
    </p:spTree>
    <p:extLst>
      <p:ext uri="{BB962C8B-B14F-4D97-AF65-F5344CB8AC3E}">
        <p14:creationId xmlns:p14="http://schemas.microsoft.com/office/powerpoint/2010/main" val="4848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2318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8D506-ACDB-4266-81C9-2404E7B7F0CC}"/>
              </a:ext>
            </a:extLst>
          </p:cNvPr>
          <p:cNvSpPr/>
          <p:nvPr/>
        </p:nvSpPr>
        <p:spPr>
          <a:xfrm>
            <a:off x="1524393" y="2935250"/>
            <a:ext cx="2079432" cy="3170099"/>
          </a:xfrm>
          <a:prstGeom prst="rect">
            <a:avLst/>
          </a:prstGeom>
          <a:solidFill>
            <a:srgbClr val="B95B2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B38E5-2CDC-47C4-854D-8D7D9F18F019}"/>
              </a:ext>
            </a:extLst>
          </p:cNvPr>
          <p:cNvSpPr txBox="1"/>
          <p:nvPr/>
        </p:nvSpPr>
        <p:spPr>
          <a:xfrm>
            <a:off x="4010526" y="2606878"/>
            <a:ext cx="7451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Engage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C738-7F5E-4F73-9CB2-1F7A24E0EEB4}"/>
              </a:ext>
            </a:extLst>
          </p:cNvPr>
          <p:cNvSpPr txBox="1"/>
          <p:nvPr/>
        </p:nvSpPr>
        <p:spPr>
          <a:xfrm>
            <a:off x="4010526" y="3930317"/>
            <a:ext cx="7812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Is it for all kids?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Are all kids able to participate?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72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2318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8D506-ACDB-4266-81C9-2404E7B7F0CC}"/>
              </a:ext>
            </a:extLst>
          </p:cNvPr>
          <p:cNvSpPr/>
          <p:nvPr/>
        </p:nvSpPr>
        <p:spPr>
          <a:xfrm>
            <a:off x="1524393" y="2935250"/>
            <a:ext cx="2079432" cy="3170099"/>
          </a:xfrm>
          <a:prstGeom prst="rect">
            <a:avLst/>
          </a:prstGeom>
          <a:solidFill>
            <a:srgbClr val="A87F83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B38E5-2CDC-47C4-854D-8D7D9F18F019}"/>
              </a:ext>
            </a:extLst>
          </p:cNvPr>
          <p:cNvSpPr txBox="1"/>
          <p:nvPr/>
        </p:nvSpPr>
        <p:spPr>
          <a:xfrm>
            <a:off x="4010526" y="2614863"/>
            <a:ext cx="7451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Never fill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C738-7F5E-4F73-9CB2-1F7A24E0EEB4}"/>
              </a:ext>
            </a:extLst>
          </p:cNvPr>
          <p:cNvSpPr txBox="1"/>
          <p:nvPr/>
        </p:nvSpPr>
        <p:spPr>
          <a:xfrm>
            <a:off x="4010526" y="3930317"/>
            <a:ext cx="7812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Don’t just fill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Does this have a purpose?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3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C1CF-D0E3-42D5-A78B-F3151DD6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76" y="774041"/>
            <a:ext cx="7793848" cy="126609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88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A8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</a:t>
            </a:r>
            <a:r>
              <a:rPr lang="en-US" sz="7200" dirty="0"/>
              <a:t> hours </a:t>
            </a:r>
            <a:r>
              <a:rPr lang="en-US" sz="5400" dirty="0"/>
              <a:t>a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B320D-734B-4CFC-9102-48ADAEDC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78" y="2677978"/>
            <a:ext cx="10552042" cy="101990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42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hours on an Electronic devise</a:t>
            </a:r>
          </a:p>
        </p:txBody>
      </p:sp>
      <p:pic>
        <p:nvPicPr>
          <p:cNvPr id="1026" name="Picture 2" descr="https://sep.yimg.com/ay/simplywallclocks/warrior-ii-electric-outdoor-black-sand-wall-clock-by-j-thomas-24-1-2-9.gif">
            <a:extLst>
              <a:ext uri="{FF2B5EF4-FFF2-40B4-BE49-F238E27FC236}">
                <a16:creationId xmlns:a16="http://schemas.microsoft.com/office/drawing/2014/main" id="{E822C26D-4660-4529-8090-693D1A3A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1" y="382385"/>
            <a:ext cx="2267480" cy="22860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5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5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z616578.vo.msecnd.net/files/2016/07/29/636053511067641295-664299098_Video%20Games.jpg">
            <a:extLst>
              <a:ext uri="{FF2B5EF4-FFF2-40B4-BE49-F238E27FC236}">
                <a16:creationId xmlns:a16="http://schemas.microsoft.com/office/drawing/2014/main" id="{61B530D2-7484-4968-862C-C730C05CAA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33" y="463826"/>
            <a:ext cx="9859618" cy="597673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3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1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C1CF-D0E3-42D5-A78B-F3151DD6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76" y="774041"/>
            <a:ext cx="7793848" cy="126609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88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A8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</a:t>
            </a:r>
            <a:r>
              <a:rPr lang="en-US" sz="7200" dirty="0"/>
              <a:t> hours </a:t>
            </a:r>
            <a:r>
              <a:rPr lang="en-US" sz="5400" dirty="0"/>
              <a:t>a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B320D-734B-4CFC-9102-48ADAEDC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78" y="2677978"/>
            <a:ext cx="10552042" cy="101990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42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hours on an Electronic devise</a:t>
            </a:r>
          </a:p>
        </p:txBody>
      </p:sp>
      <p:pic>
        <p:nvPicPr>
          <p:cNvPr id="1026" name="Picture 2" descr="https://sep.yimg.com/ay/simplywallclocks/warrior-ii-electric-outdoor-black-sand-wall-clock-by-j-thomas-24-1-2-9.gif">
            <a:extLst>
              <a:ext uri="{FF2B5EF4-FFF2-40B4-BE49-F238E27FC236}">
                <a16:creationId xmlns:a16="http://schemas.microsoft.com/office/drawing/2014/main" id="{E822C26D-4660-4529-8090-693D1A3A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1" y="382385"/>
            <a:ext cx="2267480" cy="22860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411C2E-D392-4DE4-A877-89D7E98A249D}"/>
              </a:ext>
            </a:extLst>
          </p:cNvPr>
          <p:cNvSpPr txBox="1">
            <a:spLocks/>
          </p:cNvSpPr>
          <p:nvPr/>
        </p:nvSpPr>
        <p:spPr>
          <a:xfrm>
            <a:off x="1152276" y="3775578"/>
            <a:ext cx="10214223" cy="1019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29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hours in school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0120FC-C757-464B-A0D7-F99A9BC49734}"/>
              </a:ext>
            </a:extLst>
          </p:cNvPr>
          <p:cNvSpPr txBox="1">
            <a:spLocks/>
          </p:cNvSpPr>
          <p:nvPr/>
        </p:nvSpPr>
        <p:spPr>
          <a:xfrm>
            <a:off x="1152277" y="4820745"/>
            <a:ext cx="10214223" cy="1019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90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u="sng" dirty="0">
                <a:solidFill>
                  <a:schemeClr val="tx1"/>
                </a:solidFill>
                <a:latin typeface="+mj-lt"/>
              </a:rPr>
              <a:t>minutes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a week in church</a:t>
            </a:r>
          </a:p>
        </p:txBody>
      </p:sp>
    </p:spTree>
    <p:extLst>
      <p:ext uri="{BB962C8B-B14F-4D97-AF65-F5344CB8AC3E}">
        <p14:creationId xmlns:p14="http://schemas.microsoft.com/office/powerpoint/2010/main" val="17524138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32FC-38A6-4C59-9CF7-FFE939C2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the purpose of Children’s Ministry?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9C75-0540-4CBA-85AE-8834916DA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	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  To </a:t>
            </a:r>
            <a:r>
              <a:rPr lang="en-US" sz="6000" u="sng" dirty="0">
                <a:solidFill>
                  <a:schemeClr val="tx1"/>
                </a:solidFill>
                <a:latin typeface="+mj-lt"/>
              </a:rPr>
              <a:t>WATCH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kids?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  To </a:t>
            </a:r>
            <a:r>
              <a:rPr lang="en-US" sz="6000" u="sng" dirty="0">
                <a:solidFill>
                  <a:schemeClr val="tx1"/>
                </a:solidFill>
                <a:latin typeface="+mj-lt"/>
              </a:rPr>
              <a:t>TELL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kids?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  To </a:t>
            </a:r>
            <a:r>
              <a:rPr lang="en-US" sz="6000" u="sng" dirty="0">
                <a:solidFill>
                  <a:schemeClr val="tx1"/>
                </a:solidFill>
                <a:latin typeface="+mj-lt"/>
              </a:rPr>
              <a:t>TEACH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kids?</a:t>
            </a:r>
          </a:p>
        </p:txBody>
      </p:sp>
    </p:spTree>
    <p:extLst>
      <p:ext uri="{BB962C8B-B14F-4D97-AF65-F5344CB8AC3E}">
        <p14:creationId xmlns:p14="http://schemas.microsoft.com/office/powerpoint/2010/main" val="2427765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060B-75A9-478F-9D7F-484E8044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06" y="1444948"/>
            <a:ext cx="8187071" cy="4064627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0700" cap="none" spc="0" dirty="0">
                <a:ln w="0">
                  <a:solidFill>
                    <a:schemeClr val="bg1"/>
                  </a:solidFill>
                </a:ln>
                <a:solidFill>
                  <a:srgbClr val="D0A1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85%</a:t>
            </a:r>
            <a:r>
              <a:rPr lang="en-US" sz="10700" b="1" cap="none" spc="0" dirty="0">
                <a:ln/>
                <a:solidFill>
                  <a:srgbClr val="D0A138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br>
              <a:rPr lang="en-US" sz="6000" b="1" cap="none" spc="0" dirty="0">
                <a:ln/>
                <a:solidFill>
                  <a:schemeClr val="accent3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en-US" sz="6000" b="1" cap="none" spc="0" dirty="0">
                <a:ln/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of all Christians make a commitment to Christ between the ages of</a:t>
            </a:r>
            <a:br>
              <a:rPr lang="en-US" sz="6000" b="1" cap="none" spc="0" dirty="0">
                <a:ln/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en-US" sz="6000" b="1" cap="none" spc="0" dirty="0">
                <a:ln/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4 and 14</a:t>
            </a:r>
          </a:p>
        </p:txBody>
      </p:sp>
    </p:spTree>
    <p:extLst>
      <p:ext uri="{BB962C8B-B14F-4D97-AF65-F5344CB8AC3E}">
        <p14:creationId xmlns:p14="http://schemas.microsoft.com/office/powerpoint/2010/main" val="32286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2318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8D506-ACDB-4266-81C9-2404E7B7F0CC}"/>
              </a:ext>
            </a:extLst>
          </p:cNvPr>
          <p:cNvSpPr/>
          <p:nvPr/>
        </p:nvSpPr>
        <p:spPr>
          <a:xfrm>
            <a:off x="1580664" y="2935250"/>
            <a:ext cx="2079432" cy="3170099"/>
          </a:xfrm>
          <a:prstGeom prst="rect">
            <a:avLst/>
          </a:prstGeom>
          <a:solidFill>
            <a:srgbClr val="568278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2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B38E5-2CDC-47C4-854D-8D7D9F18F019}"/>
              </a:ext>
            </a:extLst>
          </p:cNvPr>
          <p:cNvSpPr txBox="1"/>
          <p:nvPr/>
        </p:nvSpPr>
        <p:spPr>
          <a:xfrm>
            <a:off x="4010526" y="2614863"/>
            <a:ext cx="7451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Glorify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C738-7F5E-4F73-9CB2-1F7A24E0EEB4}"/>
              </a:ext>
            </a:extLst>
          </p:cNvPr>
          <p:cNvSpPr txBox="1"/>
          <p:nvPr/>
        </p:nvSpPr>
        <p:spPr>
          <a:xfrm>
            <a:off x="4010526" y="3930317"/>
            <a:ext cx="7812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Does this bring kids to God?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Do they understand?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Do they see the connection?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52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2318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8D506-ACDB-4266-81C9-2404E7B7F0CC}"/>
              </a:ext>
            </a:extLst>
          </p:cNvPr>
          <p:cNvSpPr/>
          <p:nvPr/>
        </p:nvSpPr>
        <p:spPr>
          <a:xfrm>
            <a:off x="1524393" y="2935250"/>
            <a:ext cx="2079432" cy="3170099"/>
          </a:xfrm>
          <a:prstGeom prst="rect">
            <a:avLst/>
          </a:prstGeom>
          <a:solidFill>
            <a:srgbClr val="BA8E2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endParaRPr lang="en-US" sz="2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B38E5-2CDC-47C4-854D-8D7D9F18F019}"/>
              </a:ext>
            </a:extLst>
          </p:cNvPr>
          <p:cNvSpPr txBox="1"/>
          <p:nvPr/>
        </p:nvSpPr>
        <p:spPr>
          <a:xfrm>
            <a:off x="4010526" y="2614863"/>
            <a:ext cx="7451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Appropriate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C738-7F5E-4F73-9CB2-1F7A24E0EEB4}"/>
              </a:ext>
            </a:extLst>
          </p:cNvPr>
          <p:cNvSpPr txBox="1"/>
          <p:nvPr/>
        </p:nvSpPr>
        <p:spPr>
          <a:xfrm>
            <a:off x="4010526" y="3930317"/>
            <a:ext cx="7812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Language appropriate?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Age appropriate?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22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2318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8D506-ACDB-4266-81C9-2404E7B7F0CC}"/>
              </a:ext>
            </a:extLst>
          </p:cNvPr>
          <p:cNvSpPr/>
          <p:nvPr/>
        </p:nvSpPr>
        <p:spPr>
          <a:xfrm>
            <a:off x="1524393" y="2935250"/>
            <a:ext cx="2079432" cy="3170099"/>
          </a:xfrm>
          <a:prstGeom prst="rect">
            <a:avLst/>
          </a:prstGeom>
          <a:solidFill>
            <a:srgbClr val="B95B2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endParaRPr lang="en-US" sz="2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B38E5-2CDC-47C4-854D-8D7D9F18F019}"/>
              </a:ext>
            </a:extLst>
          </p:cNvPr>
          <p:cNvSpPr txBox="1"/>
          <p:nvPr/>
        </p:nvSpPr>
        <p:spPr>
          <a:xfrm>
            <a:off x="4010526" y="2614863"/>
            <a:ext cx="7451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Grow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C738-7F5E-4F73-9CB2-1F7A24E0EEB4}"/>
              </a:ext>
            </a:extLst>
          </p:cNvPr>
          <p:cNvSpPr txBox="1"/>
          <p:nvPr/>
        </p:nvSpPr>
        <p:spPr>
          <a:xfrm>
            <a:off x="4010526" y="3761501"/>
            <a:ext cx="78125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Learning to please God?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Getting closer to God?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Showing attributes of God?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See difference from the world?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75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248656"/>
            <a:ext cx="10178322" cy="2318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E N G A G 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8D506-ACDB-4266-81C9-2404E7B7F0CC}"/>
              </a:ext>
            </a:extLst>
          </p:cNvPr>
          <p:cNvSpPr/>
          <p:nvPr/>
        </p:nvSpPr>
        <p:spPr>
          <a:xfrm>
            <a:off x="1524393" y="2935250"/>
            <a:ext cx="2079432" cy="3170099"/>
          </a:xfrm>
          <a:prstGeom prst="rect">
            <a:avLst/>
          </a:prstGeom>
          <a:solidFill>
            <a:srgbClr val="A87F83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B38E5-2CDC-47C4-854D-8D7D9F18F019}"/>
              </a:ext>
            </a:extLst>
          </p:cNvPr>
          <p:cNvSpPr txBox="1"/>
          <p:nvPr/>
        </p:nvSpPr>
        <p:spPr>
          <a:xfrm>
            <a:off x="4010526" y="2614863"/>
            <a:ext cx="6769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Encouraging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C738-7F5E-4F73-9CB2-1F7A24E0EEB4}"/>
              </a:ext>
            </a:extLst>
          </p:cNvPr>
          <p:cNvSpPr txBox="1"/>
          <p:nvPr/>
        </p:nvSpPr>
        <p:spPr>
          <a:xfrm>
            <a:off x="4010526" y="3930317"/>
            <a:ext cx="7812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Speaking kindly?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Showing God’s love?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2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EF03-FCC1-4BE0-AFE5-30B5239B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762213"/>
            <a:ext cx="9840350" cy="5483844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WORSHIP</a:t>
            </a:r>
            <a:b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</a:br>
            <a:r>
              <a:rPr lang="en-US" sz="9600" dirty="0">
                <a:solidFill>
                  <a:srgbClr val="B0CAC4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*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  INTERACTION</a:t>
            </a:r>
            <a:b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</a:br>
            <a:r>
              <a:rPr lang="en-US" sz="9600" dirty="0">
                <a:solidFill>
                  <a:srgbClr val="AEB38F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*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  ACTIVITIES</a:t>
            </a:r>
            <a:b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</a:br>
            <a:r>
              <a:rPr lang="en-US" sz="9600" dirty="0">
                <a:solidFill>
                  <a:srgbClr val="E3C789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*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/>
                  </a:outerShdw>
                </a:effectLst>
              </a:rPr>
              <a:t>  TEACHING</a:t>
            </a:r>
          </a:p>
        </p:txBody>
      </p:sp>
    </p:spTree>
    <p:extLst>
      <p:ext uri="{BB962C8B-B14F-4D97-AF65-F5344CB8AC3E}">
        <p14:creationId xmlns:p14="http://schemas.microsoft.com/office/powerpoint/2010/main" val="230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A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WORSHIP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</p:spTree>
    <p:extLst>
      <p:ext uri="{BB962C8B-B14F-4D97-AF65-F5344CB8AC3E}">
        <p14:creationId xmlns:p14="http://schemas.microsoft.com/office/powerpoint/2010/main" val="13605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A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WORSHIP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Learn a new song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833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A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WORSHIP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Learn a new song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Create a worship atmosphere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532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interaction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94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3778-7BAA-4E9F-A017-E427007B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purpose of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Children’s Ministry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4E94-CC92-40D9-9124-0FD2B39F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508476"/>
            <a:ext cx="10178322" cy="1544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To Teach the kids about God in a way that they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not only remember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D482D-6D6D-44E3-9432-47EEAAF01DD4}"/>
              </a:ext>
            </a:extLst>
          </p:cNvPr>
          <p:cNvSpPr txBox="1">
            <a:spLocks/>
          </p:cNvSpPr>
          <p:nvPr/>
        </p:nvSpPr>
        <p:spPr>
          <a:xfrm>
            <a:off x="1125066" y="3983087"/>
            <a:ext cx="10178322" cy="74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but also begin to internalize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2D8395-89AD-4776-9A8C-8EB08D2D6651}"/>
              </a:ext>
            </a:extLst>
          </p:cNvPr>
          <p:cNvSpPr txBox="1">
            <a:spLocks/>
          </p:cNvSpPr>
          <p:nvPr/>
        </p:nvSpPr>
        <p:spPr>
          <a:xfrm>
            <a:off x="1125066" y="4687164"/>
            <a:ext cx="10178322" cy="74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</a:rPr>
              <a:t>and cause their own relationship with God to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6316AF-A71C-4C5F-A250-221EBBD5A866}"/>
              </a:ext>
            </a:extLst>
          </p:cNvPr>
          <p:cNvSpPr txBox="1">
            <a:spLocks/>
          </p:cNvSpPr>
          <p:nvPr/>
        </p:nvSpPr>
        <p:spPr>
          <a:xfrm>
            <a:off x="1124966" y="5385630"/>
            <a:ext cx="3447034" cy="132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tx1"/>
                </a:solidFill>
                <a:latin typeface="+mj-lt"/>
              </a:rPr>
              <a:t>Grow …. </a:t>
            </a:r>
          </a:p>
        </p:txBody>
      </p:sp>
    </p:spTree>
    <p:extLst>
      <p:ext uri="{BB962C8B-B14F-4D97-AF65-F5344CB8AC3E}">
        <p14:creationId xmlns:p14="http://schemas.microsoft.com/office/powerpoint/2010/main" val="3733165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interaction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Verse Balloon Volleyball</a:t>
            </a:r>
          </a:p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89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interaction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Verse Balloon Volleyball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Human Tic Tac Toe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437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interaction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Verse Balloon Volleyball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Human Tic Tac Toe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Plate Skate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50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activities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7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activities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Play Dough Animals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61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activities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Play Dough Animals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Wordless Book</a:t>
            </a:r>
          </a:p>
          <a:p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700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activities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Play Dough Animals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Wordless Book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Puzzle Prayer Box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4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teaching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94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teaching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Use Learning Styles</a:t>
            </a:r>
          </a:p>
        </p:txBody>
      </p:sp>
    </p:spTree>
    <p:extLst>
      <p:ext uri="{BB962C8B-B14F-4D97-AF65-F5344CB8AC3E}">
        <p14:creationId xmlns:p14="http://schemas.microsoft.com/office/powerpoint/2010/main" val="2715877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teaching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Use Learning Styles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Use the senses</a:t>
            </a:r>
          </a:p>
        </p:txBody>
      </p:sp>
    </p:spTree>
    <p:extLst>
      <p:ext uri="{BB962C8B-B14F-4D97-AF65-F5344CB8AC3E}">
        <p14:creationId xmlns:p14="http://schemas.microsoft.com/office/powerpoint/2010/main" val="232356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3481-20E5-4277-9533-EBC23A42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726" y="1833543"/>
            <a:ext cx="8187071" cy="2907269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rgbClr val="77A59A"/>
                </a:solidFill>
              </a:rPr>
              <a:t>Know and grow</a:t>
            </a:r>
          </a:p>
        </p:txBody>
      </p:sp>
    </p:spTree>
    <p:extLst>
      <p:ext uri="{BB962C8B-B14F-4D97-AF65-F5344CB8AC3E}">
        <p14:creationId xmlns:p14="http://schemas.microsoft.com/office/powerpoint/2010/main" val="15627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307C-DD9D-4860-A81B-D2B4163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66920"/>
          </a:xfrm>
        </p:spPr>
        <p:txBody>
          <a:bodyPr>
            <a:normAutofit fontScale="90000"/>
          </a:bodyPr>
          <a:lstStyle/>
          <a:p>
            <a:r>
              <a:rPr lang="en-US" sz="8800" u="sng" dirty="0">
                <a:solidFill>
                  <a:schemeClr val="tx1"/>
                </a:solidFill>
              </a:rPr>
              <a:t>teaching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that ENGAGEs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F9BF-3F15-48F3-89AB-FF073D2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65" y="2947183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Use Learning Styles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Use the senses</a:t>
            </a:r>
          </a:p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 Use movement</a:t>
            </a:r>
          </a:p>
          <a:p>
            <a:pPr marL="0" indent="0">
              <a:buNone/>
            </a:pP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0354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6CD0-066C-4094-B95A-2B36F99C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12047"/>
            <a:ext cx="10178322" cy="1024384"/>
          </a:xfrm>
        </p:spPr>
        <p:txBody>
          <a:bodyPr>
            <a:noAutofit/>
          </a:bodyPr>
          <a:lstStyle/>
          <a:p>
            <a:r>
              <a:rPr lang="en-US" sz="80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A87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E V I E W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65B2-5A94-4975-A4DB-A2CA1D09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03715"/>
            <a:ext cx="10410439" cy="48674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Our purpose is to TEACH, so kids REMEMBER, INTERNALIZE &amp; GROW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Change our THINKING, METHODS OF TEACHING to IMPACT their lives</a:t>
            </a:r>
          </a:p>
          <a:p>
            <a:endParaRPr lang="en-US" sz="1000" dirty="0">
              <a:solidFill>
                <a:schemeClr val="tx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	ENGAGE all kids in activities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 	NEVER just fill time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	GLORIFY God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	Be APPROPRIATE 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	Help kids GROW in the Lord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	ENCOURAGE Kids	</a:t>
            </a:r>
          </a:p>
        </p:txBody>
      </p:sp>
      <p:pic>
        <p:nvPicPr>
          <p:cNvPr id="2050" name="Picture 2" descr="http://images.clipartpanda.com/happy-kid-clipart-kid_row.jpg">
            <a:extLst>
              <a:ext uri="{FF2B5EF4-FFF2-40B4-BE49-F238E27FC236}">
                <a16:creationId xmlns:a16="http://schemas.microsoft.com/office/drawing/2014/main" id="{2F333245-5F70-4BBA-A600-0EA3B273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46" y="4037428"/>
            <a:ext cx="4212354" cy="2283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259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EBFC-EEE8-4DBA-A027-80734879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89" y="916962"/>
            <a:ext cx="8061134" cy="5638588"/>
          </a:xfrm>
        </p:spPr>
        <p:txBody>
          <a:bodyPr/>
          <a:lstStyle/>
          <a:p>
            <a: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See then that you</a:t>
            </a:r>
            <a:b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walk circumspectly,</a:t>
            </a:r>
            <a:b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not as fools</a:t>
            </a:r>
            <a:b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but as wise, </a:t>
            </a:r>
            <a:b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redeeming the time, </a:t>
            </a:r>
            <a:b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for the days are evil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/>
            </a:br>
            <a:r>
              <a:rPr lang="en-US" sz="2000" dirty="0">
                <a:latin typeface="Century Gothic" panose="020B0502020202020204" pitchFamily="34" charset="0"/>
              </a:rPr>
              <a:t>Ephesians 5:15, 16 </a:t>
            </a:r>
          </a:p>
        </p:txBody>
      </p:sp>
    </p:spTree>
    <p:extLst>
      <p:ext uri="{BB962C8B-B14F-4D97-AF65-F5344CB8AC3E}">
        <p14:creationId xmlns:p14="http://schemas.microsoft.com/office/powerpoint/2010/main" val="4099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A87F83"/>
            </a:gs>
            <a:gs pos="44000">
              <a:srgbClr val="B95B22"/>
            </a:gs>
            <a:gs pos="74000">
              <a:srgbClr val="568278"/>
            </a:gs>
            <a:gs pos="31000">
              <a:srgbClr val="D0A13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FF34-1F86-4830-A9F6-6F48E20E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90344"/>
            <a:ext cx="10178322" cy="1052520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world entertains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3F4B90-1A19-4109-8E99-92A77A4E11C0}"/>
              </a:ext>
            </a:extLst>
          </p:cNvPr>
          <p:cNvSpPr txBox="1">
            <a:spLocks/>
          </p:cNvSpPr>
          <p:nvPr/>
        </p:nvSpPr>
        <p:spPr>
          <a:xfrm>
            <a:off x="1251678" y="1753137"/>
            <a:ext cx="6443351" cy="2124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Let’s be about our</a:t>
            </a:r>
          </a:p>
          <a:p>
            <a:r>
              <a:rPr lang="en-US" cap="none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Father’s business and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C24A2F-3507-4199-93D8-0A23D6F82BAD}"/>
              </a:ext>
            </a:extLst>
          </p:cNvPr>
          <p:cNvSpPr txBox="1">
            <a:spLocks/>
          </p:cNvSpPr>
          <p:nvPr/>
        </p:nvSpPr>
        <p:spPr>
          <a:xfrm>
            <a:off x="1251678" y="3714508"/>
            <a:ext cx="10178322" cy="1052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 n g a g e  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kids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ECDC74-CE75-4A35-AB6B-93930C402A18}"/>
              </a:ext>
            </a:extLst>
          </p:cNvPr>
          <p:cNvSpPr txBox="1">
            <a:spLocks/>
          </p:cNvSpPr>
          <p:nvPr/>
        </p:nvSpPr>
        <p:spPr>
          <a:xfrm>
            <a:off x="1251678" y="5113819"/>
            <a:ext cx="10178322" cy="105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So they will know and grow in God</a:t>
            </a:r>
          </a:p>
        </p:txBody>
      </p:sp>
    </p:spTree>
    <p:extLst>
      <p:ext uri="{BB962C8B-B14F-4D97-AF65-F5344CB8AC3E}">
        <p14:creationId xmlns:p14="http://schemas.microsoft.com/office/powerpoint/2010/main" val="37232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CCBA-75E2-459A-8439-EA8F20FBA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 n g a g 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9F7985-6E88-4AC1-8160-B6CC5CC5B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58" y="5971176"/>
            <a:ext cx="11903241" cy="742279"/>
          </a:xfrm>
        </p:spPr>
        <p:txBody>
          <a:bodyPr>
            <a:normAutofit/>
          </a:bodyPr>
          <a:lstStyle/>
          <a:p>
            <a:r>
              <a:rPr lang="en-US" sz="4000" b="0" cap="none" dirty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dawnkdiaz@gmail.com</a:t>
            </a:r>
          </a:p>
        </p:txBody>
      </p:sp>
    </p:spTree>
    <p:extLst>
      <p:ext uri="{BB962C8B-B14F-4D97-AF65-F5344CB8AC3E}">
        <p14:creationId xmlns:p14="http://schemas.microsoft.com/office/powerpoint/2010/main" val="1176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CCBA-75E2-459A-8439-EA8F20FBA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 n g a g 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2C5469-5F7D-478A-B193-AD40C536C4D4}"/>
              </a:ext>
            </a:extLst>
          </p:cNvPr>
          <p:cNvSpPr/>
          <p:nvPr/>
        </p:nvSpPr>
        <p:spPr>
          <a:xfrm>
            <a:off x="4871813" y="3952073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please!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9F7985-6E88-4AC1-8160-B6CC5CC5B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758" y="5971176"/>
            <a:ext cx="11903241" cy="742279"/>
          </a:xfrm>
        </p:spPr>
        <p:txBody>
          <a:bodyPr>
            <a:normAutofit/>
          </a:bodyPr>
          <a:lstStyle/>
          <a:p>
            <a:r>
              <a:rPr lang="en-US" sz="4000" b="0" cap="none" dirty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dawnkdiaz@gmail.com</a:t>
            </a:r>
          </a:p>
        </p:txBody>
      </p:sp>
    </p:spTree>
    <p:extLst>
      <p:ext uri="{BB962C8B-B14F-4D97-AF65-F5344CB8AC3E}">
        <p14:creationId xmlns:p14="http://schemas.microsoft.com/office/powerpoint/2010/main" val="34378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ehukb3kd764oddub3rdo4uw-wpengine.netdna-ssl.com/wp-content/uploads/2017/05/fidget-spinner-kid.jpg">
            <a:extLst>
              <a:ext uri="{FF2B5EF4-FFF2-40B4-BE49-F238E27FC236}">
                <a16:creationId xmlns:a16="http://schemas.microsoft.com/office/drawing/2014/main" id="{06570A97-3772-49D7-9CC8-56A7AD4F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83" y="28136"/>
            <a:ext cx="10500197" cy="67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.gc-img.net/post_img_web/2015/01/Cnq2umI66elC38Z">
            <a:extLst>
              <a:ext uri="{FF2B5EF4-FFF2-40B4-BE49-F238E27FC236}">
                <a16:creationId xmlns:a16="http://schemas.microsoft.com/office/drawing/2014/main" id="{C2A0CEDC-0F61-491B-8810-E402715C8C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6" y="0"/>
            <a:ext cx="101546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91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0DC8-5E38-4657-B2AF-2843BB13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2017946"/>
            <a:ext cx="11847444" cy="1001460"/>
          </a:xfrm>
        </p:spPr>
        <p:txBody>
          <a:bodyPr/>
          <a:lstStyle/>
          <a:p>
            <a:r>
              <a:rPr lang="en-US" sz="4800" b="1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Thinking</a:t>
            </a:r>
            <a:r>
              <a:rPr lang="en-US" sz="4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and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9A1B39-43E1-42C4-88DF-36A8899A24C0}"/>
              </a:ext>
            </a:extLst>
          </p:cNvPr>
          <p:cNvSpPr txBox="1">
            <a:spLocks/>
          </p:cNvSpPr>
          <p:nvPr/>
        </p:nvSpPr>
        <p:spPr>
          <a:xfrm>
            <a:off x="662609" y="2809151"/>
            <a:ext cx="11317356" cy="1459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718FCE-B8D4-4D2D-9B95-395D021F98C4}"/>
              </a:ext>
            </a:extLst>
          </p:cNvPr>
          <p:cNvSpPr txBox="1">
            <a:spLocks/>
          </p:cNvSpPr>
          <p:nvPr/>
        </p:nvSpPr>
        <p:spPr>
          <a:xfrm>
            <a:off x="662609" y="4466906"/>
            <a:ext cx="11317356" cy="1920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so we can reach today’s kids</a:t>
            </a:r>
            <a:br>
              <a:rPr lang="en-US" sz="4000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if we expect to make an</a:t>
            </a:r>
            <a:br>
              <a:rPr lang="en-US" sz="4000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cap="none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impact on their lives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B98E-6C04-4BD8-B96D-3A8A87B10F6B}"/>
              </a:ext>
            </a:extLst>
          </p:cNvPr>
          <p:cNvSpPr/>
          <p:nvPr/>
        </p:nvSpPr>
        <p:spPr>
          <a:xfrm>
            <a:off x="251791" y="1025321"/>
            <a:ext cx="11847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We need to </a:t>
            </a:r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CHANGE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OUR . . .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DB32CA-7CA1-45F0-9438-0F2D6F93A371}"/>
              </a:ext>
            </a:extLst>
          </p:cNvPr>
          <p:cNvSpPr txBox="1">
            <a:spLocks/>
          </p:cNvSpPr>
          <p:nvPr/>
        </p:nvSpPr>
        <p:spPr>
          <a:xfrm>
            <a:off x="397565" y="3231933"/>
            <a:ext cx="11847444" cy="1001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TEACHING METHODS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18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A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1EE9-2DC6-4673-9598-71B5A58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3" y="633664"/>
            <a:ext cx="10178322" cy="35935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0" dirty="0">
                <a:ln w="0"/>
                <a:solidFill>
                  <a:schemeClr val="bg1"/>
                </a:solidFill>
                <a:effectLst>
                  <a:outerShdw blurRad="50800" dist="114300" dir="1800000" algn="tl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TRADITIONAL</a:t>
            </a:r>
          </a:p>
          <a:p>
            <a:pPr marL="0" indent="0">
              <a:buNone/>
            </a:pPr>
            <a:r>
              <a:rPr lang="en-US" sz="8800" dirty="0">
                <a:ln w="0"/>
                <a:solidFill>
                  <a:schemeClr val="tx1"/>
                </a:solidFill>
                <a:latin typeface="+mj-lt"/>
              </a:rPr>
              <a:t>SUNDAY SCHOOL</a:t>
            </a:r>
          </a:p>
        </p:txBody>
      </p:sp>
      <p:pic>
        <p:nvPicPr>
          <p:cNvPr id="5" name="Picture 4" descr="https://static1.squarespace.com/static/56c7e79d8a65e2903b649d12/t/587d6b8b9f7456b5f7f8f6f8/1484614551829/">
            <a:extLst>
              <a:ext uri="{FF2B5EF4-FFF2-40B4-BE49-F238E27FC236}">
                <a16:creationId xmlns:a16="http://schemas.microsoft.com/office/drawing/2014/main" id="{B7425D86-62E6-4B26-B4A6-59184D7B38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4" y="3336757"/>
            <a:ext cx="5474369" cy="34249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" name="Picture 3" descr="x png">
            <a:extLst>
              <a:ext uri="{FF2B5EF4-FFF2-40B4-BE49-F238E27FC236}">
                <a16:creationId xmlns:a16="http://schemas.microsoft.com/office/drawing/2014/main" id="{DE3206FB-3E3A-4BE7-897F-E96276CA8D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7" y="3186428"/>
            <a:ext cx="6122002" cy="37256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6AE48-B7FE-4E82-A481-0537DCCB7E79}"/>
              </a:ext>
            </a:extLst>
          </p:cNvPr>
          <p:cNvSpPr txBox="1"/>
          <p:nvPr/>
        </p:nvSpPr>
        <p:spPr>
          <a:xfrm>
            <a:off x="1008384" y="5568517"/>
            <a:ext cx="5364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WARNING: </a:t>
            </a:r>
          </a:p>
          <a:p>
            <a:r>
              <a:rPr lang="en-US" sz="3200" dirty="0">
                <a:latin typeface="+mj-lt"/>
              </a:rPr>
              <a:t>This method seldom works!</a:t>
            </a:r>
          </a:p>
        </p:txBody>
      </p:sp>
    </p:spTree>
    <p:extLst>
      <p:ext uri="{BB962C8B-B14F-4D97-AF65-F5344CB8AC3E}">
        <p14:creationId xmlns:p14="http://schemas.microsoft.com/office/powerpoint/2010/main" val="590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A542BB7-9AD4-413E-A62A-E15FA0F96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32" y="0"/>
            <a:ext cx="9143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4F0CE-F8E2-433B-9483-62F7578551BD}"/>
              </a:ext>
            </a:extLst>
          </p:cNvPr>
          <p:cNvSpPr/>
          <p:nvPr/>
        </p:nvSpPr>
        <p:spPr>
          <a:xfrm>
            <a:off x="1368925" y="240630"/>
            <a:ext cx="95290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ENTERTAIN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34394-B7EC-4491-A1FB-855A3FA79F6C}"/>
              </a:ext>
            </a:extLst>
          </p:cNvPr>
          <p:cNvSpPr txBox="1"/>
          <p:nvPr/>
        </p:nvSpPr>
        <p:spPr>
          <a:xfrm>
            <a:off x="1614904" y="3429001"/>
            <a:ext cx="9218866" cy="286232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accent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provide someone with amusement or enjoyment.</a:t>
            </a:r>
          </a:p>
        </p:txBody>
      </p:sp>
      <p:pic>
        <p:nvPicPr>
          <p:cNvPr id="7" name="Picture 6" descr="x png">
            <a:extLst>
              <a:ext uri="{FF2B5EF4-FFF2-40B4-BE49-F238E27FC236}">
                <a16:creationId xmlns:a16="http://schemas.microsoft.com/office/drawing/2014/main" id="{B678CEC7-FCB7-4B12-A592-43B9DA20CF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2" y="2451279"/>
            <a:ext cx="10183776" cy="418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2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624</TotalTime>
  <Words>498</Words>
  <Application>Microsoft Office PowerPoint</Application>
  <PresentationFormat>Widescreen</PresentationFormat>
  <Paragraphs>133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Yu Gothic UI Light</vt:lpstr>
      <vt:lpstr>Animated</vt:lpstr>
      <vt:lpstr>Arial</vt:lpstr>
      <vt:lpstr>Arial Black</vt:lpstr>
      <vt:lpstr>Century Gothic</vt:lpstr>
      <vt:lpstr>Gill Sans MT</vt:lpstr>
      <vt:lpstr>Rockwell</vt:lpstr>
      <vt:lpstr>Segoe Print</vt:lpstr>
      <vt:lpstr>Tw Cen MT</vt:lpstr>
      <vt:lpstr>Badge</vt:lpstr>
      <vt:lpstr>ENTERTAIN  OR  ENGAGE</vt:lpstr>
      <vt:lpstr>What is the purpose of Children’s Ministry?</vt:lpstr>
      <vt:lpstr>The purpose of Children’s Ministry </vt:lpstr>
      <vt:lpstr>Know and grow</vt:lpstr>
      <vt:lpstr>PowerPoint Presentation</vt:lpstr>
      <vt:lpstr>PowerPoint Presentation</vt:lpstr>
      <vt:lpstr>Thinking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168 hours a week</vt:lpstr>
      <vt:lpstr>PowerPoint Presentation</vt:lpstr>
      <vt:lpstr>168 hours a week</vt:lpstr>
      <vt:lpstr>85%  of all Christians make a commitment to Christ between the ages of 4 and 14</vt:lpstr>
      <vt:lpstr>PowerPoint Presentation</vt:lpstr>
      <vt:lpstr>PowerPoint Presentation</vt:lpstr>
      <vt:lpstr>PowerPoint Presentation</vt:lpstr>
      <vt:lpstr>PowerPoint Presentation</vt:lpstr>
      <vt:lpstr>*  WORSHIP *  INTERACTION *  ACTIVITIES *  TEACHING</vt:lpstr>
      <vt:lpstr>WORSHIP  that ENGAGES</vt:lpstr>
      <vt:lpstr>WORSHIP  that ENGAGES</vt:lpstr>
      <vt:lpstr>WORSHIP  that ENGAGES</vt:lpstr>
      <vt:lpstr>interaction  that ENGAGES</vt:lpstr>
      <vt:lpstr>interaction  that ENGAGES</vt:lpstr>
      <vt:lpstr>interaction  that ENGAGES</vt:lpstr>
      <vt:lpstr>interaction  that ENGAGES</vt:lpstr>
      <vt:lpstr>activities  that ENGAGE</vt:lpstr>
      <vt:lpstr>activities  that ENGAGE</vt:lpstr>
      <vt:lpstr>activities  that ENGAGE</vt:lpstr>
      <vt:lpstr>activities  that ENGAGE</vt:lpstr>
      <vt:lpstr>teaching  that ENGAGEs</vt:lpstr>
      <vt:lpstr>teaching  that ENGAGEs</vt:lpstr>
      <vt:lpstr>teaching  that ENGAGEs</vt:lpstr>
      <vt:lpstr>teaching  that ENGAGEs</vt:lpstr>
      <vt:lpstr>R E V I E W . . .</vt:lpstr>
      <vt:lpstr>See then that you walk circumspectly, not as fools but as wise,  redeeming the time,  for the days are evil  Ephesians 5:15, 16 </vt:lpstr>
      <vt:lpstr>The world entertains</vt:lpstr>
      <vt:lpstr>E n g a g e</vt:lpstr>
      <vt:lpstr>E n g a g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 or ENGAGE</dc:title>
  <dc:creator>Dawn Diaz</dc:creator>
  <cp:lastModifiedBy>Dawn Diaz</cp:lastModifiedBy>
  <cp:revision>81</cp:revision>
  <dcterms:created xsi:type="dcterms:W3CDTF">2017-09-01T20:54:26Z</dcterms:created>
  <dcterms:modified xsi:type="dcterms:W3CDTF">2017-09-06T23:50:18Z</dcterms:modified>
</cp:coreProperties>
</file>