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316" r:id="rId3"/>
    <p:sldId id="317" r:id="rId4"/>
    <p:sldId id="323" r:id="rId5"/>
    <p:sldId id="322" r:id="rId6"/>
    <p:sldId id="324" r:id="rId7"/>
    <p:sldId id="325" r:id="rId8"/>
    <p:sldId id="321" r:id="rId9"/>
    <p:sldId id="318" r:id="rId10"/>
    <p:sldId id="260" r:id="rId11"/>
    <p:sldId id="329" r:id="rId12"/>
    <p:sldId id="328" r:id="rId13"/>
    <p:sldId id="334" r:id="rId14"/>
    <p:sldId id="274" r:id="rId15"/>
    <p:sldId id="333" r:id="rId16"/>
    <p:sldId id="262" r:id="rId17"/>
    <p:sldId id="261" r:id="rId18"/>
    <p:sldId id="337" r:id="rId19"/>
    <p:sldId id="335" r:id="rId20"/>
    <p:sldId id="31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00FF"/>
    <a:srgbClr val="FFCC00"/>
    <a:srgbClr val="66FFFF"/>
    <a:srgbClr val="CCFF33"/>
    <a:srgbClr val="FFCCFF"/>
    <a:srgbClr val="FFFF66"/>
    <a:srgbClr val="FFFFFF"/>
    <a:srgbClr val="CC66FF"/>
    <a:srgbClr val="CC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72C67-5A3F-445C-9880-8D33C47EA6D0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6728D-884E-4EC0-BF00-B9FF4740DF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3635D-C1B3-47A8-878C-77D74D09FBD9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3C69FA-F212-4FE8-B54C-860D0CFBC27A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391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45685-9446-4731-B317-8E6640FC10D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26B10-3411-4302-9DC5-D97CA4939DB1}" type="datetimeFigureOut">
              <a:rPr lang="zh-TW" altLang="en-US" smtClean="0"/>
              <a:pPr/>
              <a:t>2016/9/16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CD6C5-3CC4-4FD4-8675-D18135B805C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books.com.tw/exep/prod_search.php?key=%E7%9F%B3%E7%94%B0%E6%B7%B3&amp;f=author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ooks.com.tw/web/sys_puballb/books/?pubid=asif" TargetMode="External"/><Relationship Id="rId4" Type="http://schemas.openxmlformats.org/officeDocument/2006/relationships/hyperlink" Target="http://search.books.com.tw/exep/prod_search.php?key=%E8%B3%B4%E9%83%81%E5%A9%B7&amp;f=author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s://zh.wikipedia.org/wiki/File:SwansHeart.jpg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CAcQjRw&amp;url=http://www.nipic.com/show/4/83/c452b7b48e32c200.html&amp;ei=ffZvVeu5HcLZoASR54OYDQ&amp;psig=AFQjCNG2986ckvK15rIFtwpGv-dY5UUk7Q&amp;ust=143348734648333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</a:t>
            </a:r>
            <a:r>
              <a:rPr lang="zh-TW" altLang="en-US" sz="4000" dirty="0" smtClean="0">
                <a:ea typeface="新細明體" pitchFamily="18" charset="-120"/>
              </a:rPr>
              <a:t>    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b="1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CN" altLang="en-US" b="1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b="1" dirty="0" smtClean="0">
                <a:solidFill>
                  <a:srgbClr val="FFFF00"/>
                </a:solidFill>
                <a:ea typeface="SimSun" pitchFamily="2" charset="-122"/>
              </a:rPr>
              <a:t>(Room #):</a:t>
            </a:r>
          </a:p>
          <a:p>
            <a:pPr eaLnBrk="1" hangingPunct="1">
              <a:buFontTx/>
              <a:buNone/>
              <a:defRPr/>
            </a:pPr>
            <a:r>
              <a:rPr lang="zh-TW" altLang="en-US" b="1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b="1" dirty="0" smtClean="0">
                <a:solidFill>
                  <a:srgbClr val="FFFF00"/>
                </a:solidFill>
                <a:ea typeface="新細明體" pitchFamily="18" charset="-120"/>
              </a:rPr>
              <a:t>(Speaker): </a:t>
            </a:r>
            <a:r>
              <a:rPr lang="zh-TW" altLang="en-US" b="1" dirty="0" smtClean="0">
                <a:solidFill>
                  <a:srgbClr val="FFFF00"/>
                </a:solidFill>
                <a:ea typeface="新細明體" pitchFamily="18" charset="-120"/>
              </a:rPr>
              <a:t>葉端智牧師</a:t>
            </a:r>
            <a:endParaRPr lang="en-US" altLang="zh-TW" b="1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b="1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zh-TW" altLang="en-US" b="1" dirty="0" smtClean="0">
                <a:solidFill>
                  <a:srgbClr val="FFFF00"/>
                </a:solidFill>
                <a:ea typeface="SimSun" pitchFamily="2" charset="-122"/>
              </a:rPr>
              <a:t>華語</a:t>
            </a: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  <a:p>
            <a:pPr>
              <a:buNone/>
              <a:defRPr/>
            </a:pPr>
            <a:r>
              <a:rPr lang="zh-TW" altLang="en-US" b="1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b="1" dirty="0" smtClean="0">
                <a:solidFill>
                  <a:srgbClr val="FFFF00"/>
                </a:solidFill>
                <a:ea typeface="新細明體" pitchFamily="18" charset="-120"/>
              </a:rPr>
              <a:t>(Topic):</a:t>
            </a:r>
            <a:r>
              <a:rPr lang="zh-TW" altLang="en-US" b="1" dirty="0" smtClean="0">
                <a:solidFill>
                  <a:srgbClr val="FFFF00"/>
                </a:solidFill>
              </a:rPr>
              <a:t>聖經中的管理與治理</a:t>
            </a: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b="1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  <a:r>
              <a:rPr lang="zh-TW" altLang="en-US" b="1" dirty="0" smtClean="0">
                <a:solidFill>
                  <a:srgbClr val="FFFF00"/>
                </a:solidFill>
              </a:rPr>
              <a:t>主說：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b="1" dirty="0" smtClean="0">
                <a:solidFill>
                  <a:srgbClr val="FFFF00"/>
                </a:solidFill>
              </a:rPr>
              <a:t>「誰是那</a:t>
            </a:r>
            <a:r>
              <a:rPr lang="zh-TW" altLang="en-US" b="1" dirty="0" smtClean="0">
                <a:solidFill>
                  <a:srgbClr val="FF0000"/>
                </a:solidFill>
              </a:rPr>
              <a:t>忠心</a:t>
            </a:r>
            <a:r>
              <a:rPr lang="zh-TW" altLang="en-US" b="1" dirty="0" smtClean="0">
                <a:solidFill>
                  <a:srgbClr val="FFFF00"/>
                </a:solidFill>
              </a:rPr>
              <a:t>有</a:t>
            </a:r>
            <a:r>
              <a:rPr lang="zh-TW" altLang="en-US" b="1" dirty="0" smtClean="0">
                <a:solidFill>
                  <a:srgbClr val="FF0000"/>
                </a:solidFill>
              </a:rPr>
              <a:t>見識</a:t>
            </a:r>
            <a:r>
              <a:rPr lang="zh-TW" altLang="en-US" b="1" dirty="0" smtClean="0">
                <a:solidFill>
                  <a:srgbClr val="FFFF00"/>
                </a:solidFill>
              </a:rPr>
              <a:t>的管家，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b="1" dirty="0" smtClean="0">
                <a:solidFill>
                  <a:srgbClr val="FFFF00"/>
                </a:solidFill>
              </a:rPr>
              <a:t>    主人派他管理家裏的人，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b="1" dirty="0" smtClean="0">
                <a:solidFill>
                  <a:srgbClr val="FFFF00"/>
                </a:solidFill>
              </a:rPr>
              <a:t>            按時分糧給他們呢？</a:t>
            </a:r>
            <a:r>
              <a:rPr lang="zh-TW" altLang="en-US" dirty="0" smtClean="0"/>
              <a:t> 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  </a:t>
            </a:r>
            <a:r>
              <a:rPr lang="en-US" altLang="zh-TW" sz="2400" b="1" dirty="0" smtClean="0">
                <a:solidFill>
                  <a:srgbClr val="FFFF00"/>
                </a:solidFill>
              </a:rPr>
              <a:t>(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路</a:t>
            </a:r>
            <a:r>
              <a:rPr lang="en-US" altLang="zh-TW" sz="2400" b="1" dirty="0" smtClean="0">
                <a:solidFill>
                  <a:srgbClr val="FFFF00"/>
                </a:solidFill>
              </a:rPr>
              <a:t>12:42)</a:t>
            </a:r>
          </a:p>
          <a:p>
            <a:pPr eaLnBrk="1" hangingPunct="1">
              <a:buFontTx/>
              <a:buNone/>
              <a:defRPr/>
            </a:pP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66FF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4000" b="1" dirty="0" smtClean="0">
                <a:solidFill>
                  <a:srgbClr val="CC0066"/>
                </a:solidFill>
              </a:rPr>
              <a:t>                      </a:t>
            </a:r>
            <a:endParaRPr lang="en-US" altLang="zh-TW" sz="4000" b="1" dirty="0" smtClean="0">
              <a:solidFill>
                <a:srgbClr val="CC0066"/>
              </a:solidFill>
            </a:endParaRPr>
          </a:p>
          <a:p>
            <a:pPr>
              <a:buNone/>
            </a:pPr>
            <a:endParaRPr lang="zh-TW" altLang="en-US" sz="4000" b="1" dirty="0" smtClean="0">
              <a:solidFill>
                <a:schemeClr val="accent2"/>
              </a:solidFill>
              <a:latin typeface="+mn-ea"/>
            </a:endParaRPr>
          </a:p>
          <a:p>
            <a:pPr>
              <a:buNone/>
            </a:pPr>
            <a:endParaRPr lang="en-US" altLang="zh-TW" sz="4000" b="1" dirty="0" smtClean="0">
              <a:solidFill>
                <a:schemeClr val="accent2"/>
              </a:solidFill>
              <a:latin typeface="+mn-ea"/>
            </a:endParaRPr>
          </a:p>
          <a:p>
            <a:pPr>
              <a:buNone/>
            </a:pPr>
            <a:endParaRPr lang="zh-TW" altLang="en-US" sz="4000" b="1" dirty="0" smtClean="0">
              <a:solidFill>
                <a:srgbClr val="CC0066"/>
              </a:solidFill>
              <a:latin typeface="+mn-ea"/>
            </a:endParaRPr>
          </a:p>
          <a:p>
            <a:pPr>
              <a:buNone/>
            </a:pPr>
            <a:endParaRPr lang="zh-TW" altLang="en-US" sz="4000" b="1" dirty="0" smtClean="0">
              <a:solidFill>
                <a:srgbClr val="CC0066"/>
              </a:solidFill>
              <a:latin typeface="+mn-ea"/>
            </a:endParaRPr>
          </a:p>
          <a:p>
            <a:pPr>
              <a:buNone/>
            </a:pPr>
            <a:r>
              <a:rPr lang="zh-TW" altLang="en-US" sz="4000" b="1" dirty="0" smtClean="0">
                <a:solidFill>
                  <a:srgbClr val="CC0066"/>
                </a:solidFill>
                <a:latin typeface="+mn-ea"/>
              </a:rPr>
              <a:t>                               </a:t>
            </a:r>
          </a:p>
          <a:p>
            <a:pPr>
              <a:buNone/>
            </a:pPr>
            <a:endParaRPr lang="en-US" altLang="zh-CN" sz="4000" dirty="0" smtClean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1066800"/>
          <a:ext cx="8839200" cy="5714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5410200"/>
              </a:tblGrid>
              <a:tr h="83193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4000" b="1" dirty="0" smtClean="0">
                          <a:solidFill>
                            <a:srgbClr val="CC0066"/>
                          </a:solidFill>
                        </a:rPr>
                        <a:t>聖經記載的組織</a:t>
                      </a:r>
                      <a:endParaRPr lang="zh-TW" altLang="en-US" sz="4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831930"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神造人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亞當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831930"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神造人的配偶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夏娃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831930"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神置人於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伊甸園 </a:t>
                      </a:r>
                      <a:r>
                        <a:rPr lang="en-US" altLang="zh-TW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(</a:t>
                      </a:r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組織</a:t>
                      </a:r>
                      <a:r>
                        <a:rPr lang="en-US" altLang="zh-TW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)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33"/>
                    </a:solidFill>
                  </a:tcPr>
                </a:tc>
              </a:tr>
              <a:tr h="831930"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神造人的目的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rgbClr val="CC0066"/>
                          </a:solidFill>
                          <a:latin typeface="+mn-ea"/>
                        </a:rPr>
                        <a:t>治理、管理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</a:tr>
              <a:tr h="1555348"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chemeClr val="accent2"/>
                          </a:solidFill>
                          <a:latin typeface="+mn-ea"/>
                        </a:rPr>
                        <a:t>神造人的願景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0" b="1" dirty="0" smtClean="0">
                          <a:solidFill>
                            <a:srgbClr val="CC0066"/>
                          </a:solidFill>
                          <a:latin typeface="+mn-ea"/>
                        </a:rPr>
                        <a:t>展現屬神形象</a:t>
                      </a:r>
                      <a:endParaRPr lang="en-US" altLang="zh-TW" sz="4000" b="1" dirty="0" smtClean="0">
                        <a:solidFill>
                          <a:srgbClr val="CC0066"/>
                        </a:solidFill>
                        <a:latin typeface="+mn-ea"/>
                      </a:endParaRPr>
                    </a:p>
                    <a:p>
                      <a:r>
                        <a:rPr lang="zh-TW" altLang="en-US" sz="4000" b="1" dirty="0" smtClean="0">
                          <a:solidFill>
                            <a:srgbClr val="CC0066"/>
                          </a:solidFill>
                          <a:latin typeface="+mn-ea"/>
                        </a:rPr>
                        <a:t>            與樣式的生命</a:t>
                      </a:r>
                      <a:endParaRPr lang="zh-TW" altLang="en-US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66FF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kumimoji="1" lang="zh-TW" altLang="en-US" sz="4400" b="1" dirty="0" smtClean="0">
                <a:solidFill>
                  <a:srgbClr val="CC0066"/>
                </a:solidFill>
                <a:latin typeface="Arial" charset="0"/>
                <a:ea typeface="新細明體" pitchFamily="18" charset="-120"/>
              </a:rPr>
              <a:t>組織的運作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7" name="Oval 27"/>
          <p:cNvSpPr>
            <a:spLocks noChangeArrowheads="1"/>
          </p:cNvSpPr>
          <p:nvPr/>
        </p:nvSpPr>
        <p:spPr bwMode="auto">
          <a:xfrm>
            <a:off x="3124200" y="1905000"/>
            <a:ext cx="2971800" cy="2743200"/>
          </a:xfrm>
          <a:prstGeom prst="ellipse">
            <a:avLst/>
          </a:prstGeom>
          <a:solidFill>
            <a:srgbClr val="FFCC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 b="1" dirty="0">
                <a:solidFill>
                  <a:srgbClr val="CC0066"/>
                </a:solidFill>
              </a:rPr>
              <a:t>文化</a:t>
            </a:r>
          </a:p>
          <a:p>
            <a:pPr algn="ctr"/>
            <a:r>
              <a:rPr lang="en-US" altLang="zh-TW" sz="4000" b="1" dirty="0">
                <a:solidFill>
                  <a:srgbClr val="CC3300"/>
                </a:solidFill>
              </a:rPr>
              <a:t>Culture</a:t>
            </a:r>
          </a:p>
        </p:txBody>
      </p:sp>
      <p:sp>
        <p:nvSpPr>
          <p:cNvPr id="8" name="Oval 23"/>
          <p:cNvSpPr>
            <a:spLocks noChangeArrowheads="1"/>
          </p:cNvSpPr>
          <p:nvPr/>
        </p:nvSpPr>
        <p:spPr bwMode="auto">
          <a:xfrm>
            <a:off x="1752600" y="3733800"/>
            <a:ext cx="3048000" cy="27432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 b="1" dirty="0">
                <a:solidFill>
                  <a:srgbClr val="0000CC"/>
                </a:solidFill>
              </a:rPr>
              <a:t>程序</a:t>
            </a:r>
          </a:p>
          <a:p>
            <a:pPr algn="ctr"/>
            <a:r>
              <a:rPr lang="en-US" altLang="zh-TW" sz="4000" b="1" dirty="0">
                <a:solidFill>
                  <a:srgbClr val="0000CC"/>
                </a:solidFill>
              </a:rPr>
              <a:t>Process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4495800" y="3733800"/>
            <a:ext cx="3048000" cy="27432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 sz="3200" b="1" dirty="0">
              <a:solidFill>
                <a:srgbClr val="CC0066"/>
              </a:solidFill>
            </a:endParaRPr>
          </a:p>
          <a:p>
            <a:pPr algn="ctr"/>
            <a:r>
              <a:rPr lang="zh-TW" altLang="en-US" sz="4000" b="1" dirty="0">
                <a:solidFill>
                  <a:srgbClr val="FF0000"/>
                </a:solidFill>
              </a:rPr>
              <a:t>結構</a:t>
            </a:r>
          </a:p>
          <a:p>
            <a:pPr algn="ctr"/>
            <a:r>
              <a:rPr lang="en-US" altLang="zh-TW" sz="4000" b="1" dirty="0">
                <a:solidFill>
                  <a:srgbClr val="FF0000"/>
                </a:solidFill>
              </a:rPr>
              <a:t>Structure</a:t>
            </a:r>
          </a:p>
          <a:p>
            <a:pPr algn="ctr"/>
            <a:endParaRPr lang="en-US" altLang="zh-TW" sz="28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5638800"/>
          </a:xfrm>
          <a:solidFill>
            <a:srgbClr val="66FF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>
                <a:solidFill>
                  <a:srgbClr val="0000FF"/>
                </a:solidFill>
              </a:rPr>
              <a:t>    </a:t>
            </a:r>
            <a:endParaRPr lang="en-US" altLang="zh-CN" dirty="0" smtClean="0">
              <a:solidFill>
                <a:srgbClr val="0000FF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599" y="2133599"/>
          <a:ext cx="8686801" cy="3505201"/>
        </p:xfrm>
        <a:graphic>
          <a:graphicData uri="http://schemas.openxmlformats.org/drawingml/2006/table">
            <a:tbl>
              <a:tblPr/>
              <a:tblGrid>
                <a:gridCol w="3286664"/>
                <a:gridCol w="3129664"/>
                <a:gridCol w="2270473"/>
              </a:tblGrid>
              <a:tr h="91440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組織的運作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組織</a:t>
                      </a: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程序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Process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制度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組織</a:t>
                      </a: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結構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Structure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分工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組織</a:t>
                      </a:r>
                      <a:r>
                        <a:rPr kumimoji="1" lang="zh-TW" alt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文化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Culture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生命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07842"/>
            <a:ext cx="8699818" cy="501675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何謂「領導」？</a:t>
            </a:r>
            <a:endParaRPr kumimoji="1" lang="zh-TW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所謂「領導」</a:t>
            </a:r>
            <a:r>
              <a:rPr kumimoji="1" lang="en-US" altLang="zh-TW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(Leadership)</a:t>
            </a: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是啟發每一個人智慧才能、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培養責任感、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建立一致的向心力，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加以有系統的組織、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有目的的運作，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使大家立場一致、步調統一，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  <a:cs typeface="新細明體" pitchFamily="18" charset="-120"/>
              </a:rPr>
              <a:t>為實現理想目標而奮鬥。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0483" name="AutoShape 3" descr="「領導者」的圖片搜尋結果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26923" y="1447800"/>
            <a:ext cx="343607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407156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2400" y="5791200"/>
            <a:ext cx="4343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作者： 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  <a:hlinkClick r:id="rId3"/>
              </a:rPr>
              <a:t>石田淳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     譯者：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  <a:hlinkClick r:id="rId4"/>
              </a:rPr>
              <a:t>賴郁婷</a:t>
            </a:r>
            <a:endParaRPr kumimoji="1" lang="zh-TW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出版社：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  <a:hlinkClick r:id="rId5"/>
              </a:rPr>
              <a:t>如果出版社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     出版日期：</a:t>
            </a:r>
            <a:r>
              <a:rPr kumimoji="1" lang="en-US" altLang="zh-TW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2016/02/25   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定價：</a:t>
            </a:r>
            <a:r>
              <a:rPr kumimoji="1" lang="en-US" altLang="zh-TW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250</a:t>
            </a:r>
            <a:r>
              <a: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元</a:t>
            </a:r>
            <a:endParaRPr kumimoji="1" lang="zh-TW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3048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b="1" dirty="0" smtClean="0">
                <a:solidFill>
                  <a:srgbClr val="0000FF"/>
                </a:solidFill>
              </a:rPr>
              <a:t>【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工作上良好的成果來自於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r>
              <a:rPr lang="zh-TW" altLang="en-US" sz="2400" b="1" dirty="0" smtClean="0">
                <a:solidFill>
                  <a:srgbClr val="0000FF"/>
                </a:solidFill>
              </a:rPr>
              <a:t>             「正確行為」的累積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】</a:t>
            </a:r>
            <a:r>
              <a:rPr lang="en-US" sz="2400" b="1" dirty="0" smtClean="0">
                <a:solidFill>
                  <a:srgbClr val="0000FF"/>
                </a:solidFill>
              </a:rPr>
              <a:t/>
            </a:r>
            <a:br>
              <a:rPr lang="en-US" sz="2400" b="1" dirty="0" smtClean="0">
                <a:solidFill>
                  <a:srgbClr val="0000FF"/>
                </a:solidFill>
              </a:rPr>
            </a:br>
            <a:r>
              <a:rPr lang="zh-TW" altLang="en-US" sz="2400" b="1" dirty="0" smtClean="0">
                <a:solidFill>
                  <a:srgbClr val="0000FF"/>
                </a:solidFill>
              </a:rPr>
              <a:t>你沒辦法一一改變團隊裡每個成員的價值觀和態度，但是你絕對可以改變他們的行為，讓他們個個充滿幹勁，獲得最好的成績！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zh-TW" alt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>
                <a:solidFill>
                  <a:srgbClr val="0000FF"/>
                </a:solidFill>
              </a:rPr>
              <a:t>    </a:t>
            </a:r>
            <a:endParaRPr lang="en-US" altLang="zh-CN" dirty="0" smtClean="0">
              <a:solidFill>
                <a:srgbClr val="0000FF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1066800"/>
          <a:ext cx="6096000" cy="5575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2743200"/>
                <a:gridCol w="2819400"/>
              </a:tblGrid>
              <a:tr h="453759">
                <a:tc rowSpan="12"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</a:rPr>
                        <a:t>歷</a:t>
                      </a:r>
                      <a:endParaRPr lang="en-US" altLang="zh-TW" sz="24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</a:rPr>
                        <a:t>史</a:t>
                      </a:r>
                      <a:endParaRPr lang="en-US" altLang="zh-TW" sz="24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看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組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織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與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人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與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神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的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關</a:t>
                      </a:r>
                      <a:endParaRPr lang="en-US" altLang="zh-TW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係</a:t>
                      </a:r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伊甸洪水時期</a:t>
                      </a:r>
                      <a:endParaRPr lang="zh-TW" alt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伊甸方舟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列祖蒙召時期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族長組織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曠野飄流時期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團隊組織</a:t>
                      </a:r>
                      <a:endParaRPr lang="zh-TW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爭戰得地時期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軍隊組織</a:t>
                      </a:r>
                      <a:endParaRPr lang="zh-TW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士師秉政時期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士師組織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大衛建國時期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統一王國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南北分裂時期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君王組織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被擄亡國時期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奴隸組織</a:t>
                      </a:r>
                      <a:endParaRPr lang="zh-TW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6666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歸回重建時期</a:t>
                      </a:r>
                      <a:endParaRPr lang="zh-TW" alt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事奉歸回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新約救恩時期</a:t>
                      </a:r>
                      <a:endParaRPr lang="zh-TW" altLang="en-US" sz="24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C0066"/>
                          </a:solidFill>
                        </a:rPr>
                        <a:t>耶穌門徒</a:t>
                      </a:r>
                      <a:endParaRPr lang="zh-TW" altLang="en-US" sz="2400" dirty="0" smtClean="0">
                        <a:solidFill>
                          <a:srgbClr val="CC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53759">
                <a:tc vMerge="1">
                  <a:txBody>
                    <a:bodyPr/>
                    <a:lstStyle/>
                    <a:p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初代教會時期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CC0066"/>
                          </a:solidFill>
                        </a:rPr>
                        <a:t>海外宣教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536552">
                <a:tc vMerge="1">
                  <a:txBody>
                    <a:bodyPr/>
                    <a:lstStyle/>
                    <a:p>
                      <a:endParaRPr lang="zh-TW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0000FF"/>
                          </a:solidFill>
                        </a:rPr>
                        <a:t>基督教會時期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C00000"/>
                          </a:solidFill>
                        </a:rPr>
                        <a:t>治理管理</a:t>
                      </a:r>
                      <a:endParaRPr lang="zh-TW" altLang="en-US" sz="24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5638800"/>
          </a:xfrm>
          <a:solidFill>
            <a:srgbClr val="FFFF00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4000" b="1" dirty="0" smtClean="0">
                <a:solidFill>
                  <a:srgbClr val="CC0066"/>
                </a:solidFill>
              </a:rPr>
              <a:t>從</a:t>
            </a:r>
            <a:r>
              <a:rPr lang="zh-TW" altLang="en-US" sz="4000" b="1" dirty="0" smtClean="0">
                <a:solidFill>
                  <a:srgbClr val="CC0066"/>
                </a:solidFill>
              </a:rPr>
              <a:t>歷</a:t>
            </a:r>
            <a:r>
              <a:rPr lang="zh-TW" altLang="en-US" sz="4000" b="1" dirty="0" smtClean="0">
                <a:solidFill>
                  <a:srgbClr val="CC0066"/>
                </a:solidFill>
              </a:rPr>
              <a:t>史看組織與人與神的關係</a:t>
            </a:r>
            <a:endParaRPr lang="en-US" altLang="zh-CN" sz="4000" dirty="0" smtClean="0">
              <a:solidFill>
                <a:srgbClr val="0000FF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549275" y="1697037"/>
            <a:ext cx="1584325" cy="1655763"/>
          </a:xfrm>
          <a:prstGeom prst="ellipse">
            <a:avLst/>
          </a:prstGeom>
          <a:solidFill>
            <a:srgbClr val="FFCC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</a:rPr>
              <a:t>伊甸園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1547813" y="2667000"/>
            <a:ext cx="1584325" cy="16557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rgbClr val="CC0066"/>
                </a:solidFill>
              </a:rPr>
              <a:t>族長</a:t>
            </a:r>
          </a:p>
          <a:p>
            <a:pPr algn="ctr"/>
            <a:r>
              <a:rPr lang="zh-TW" altLang="en-US" sz="3200" b="1" dirty="0">
                <a:solidFill>
                  <a:srgbClr val="CC0066"/>
                </a:solidFill>
              </a:rPr>
              <a:t>組織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843213" y="1849437"/>
            <a:ext cx="1584325" cy="1655763"/>
          </a:xfrm>
          <a:prstGeom prst="ellipse">
            <a:avLst/>
          </a:prstGeom>
          <a:solidFill>
            <a:srgbClr val="99FF33"/>
          </a:solidFill>
          <a:ln w="38100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chemeClr val="accent2"/>
                </a:solidFill>
              </a:rPr>
              <a:t>士師</a:t>
            </a:r>
          </a:p>
          <a:p>
            <a:pPr algn="ctr"/>
            <a:r>
              <a:rPr lang="zh-TW" altLang="en-US" sz="3200" b="1" dirty="0">
                <a:solidFill>
                  <a:schemeClr val="accent2"/>
                </a:solidFill>
              </a:rPr>
              <a:t>組織</a:t>
            </a: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4114800" y="2667000"/>
            <a:ext cx="1584325" cy="1655763"/>
          </a:xfrm>
          <a:prstGeom prst="ellipse">
            <a:avLst/>
          </a:prstGeom>
          <a:solidFill>
            <a:srgbClr val="CCFF99"/>
          </a:solidFill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CC0066"/>
                </a:solidFill>
              </a:rPr>
              <a:t>統一</a:t>
            </a:r>
          </a:p>
          <a:p>
            <a:pPr algn="ctr"/>
            <a:r>
              <a:rPr lang="zh-TW" altLang="en-US" sz="3200" b="1">
                <a:solidFill>
                  <a:srgbClr val="CC0066"/>
                </a:solidFill>
              </a:rPr>
              <a:t>王國</a:t>
            </a:r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5410200" y="1981200"/>
            <a:ext cx="1584325" cy="1655763"/>
          </a:xfrm>
          <a:prstGeom prst="ellipse">
            <a:avLst/>
          </a:prstGeom>
          <a:solidFill>
            <a:srgbClr val="99FFCC"/>
          </a:solidFill>
          <a:ln w="38100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800080"/>
                </a:solidFill>
              </a:rPr>
              <a:t>北國</a:t>
            </a:r>
          </a:p>
          <a:p>
            <a:pPr algn="ctr"/>
            <a:r>
              <a:rPr lang="zh-TW" altLang="en-US" sz="3200" b="1">
                <a:solidFill>
                  <a:srgbClr val="800080"/>
                </a:solidFill>
              </a:rPr>
              <a:t>南國</a:t>
            </a: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6705600" y="2687637"/>
            <a:ext cx="1584325" cy="1655763"/>
          </a:xfrm>
          <a:prstGeom prst="ellipse">
            <a:avLst/>
          </a:prstGeom>
          <a:solidFill>
            <a:srgbClr val="66FFFF"/>
          </a:solidFill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CC0066"/>
                </a:solidFill>
              </a:rPr>
              <a:t>被擄</a:t>
            </a:r>
          </a:p>
          <a:p>
            <a:pPr algn="ctr"/>
            <a:r>
              <a:rPr lang="zh-TW" altLang="en-US" sz="3200" b="1">
                <a:solidFill>
                  <a:srgbClr val="CC0066"/>
                </a:solidFill>
              </a:rPr>
              <a:t>歸回</a:t>
            </a: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609600" y="4440238"/>
            <a:ext cx="1584325" cy="1655762"/>
          </a:xfrm>
          <a:prstGeom prst="ellipse">
            <a:avLst/>
          </a:prstGeom>
          <a:solidFill>
            <a:srgbClr val="FFCC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</a:rPr>
              <a:t>耶穌</a:t>
            </a:r>
          </a:p>
          <a:p>
            <a:pPr algn="ctr"/>
            <a:r>
              <a:rPr lang="zh-TW" altLang="en-US" sz="3200" b="1" dirty="0">
                <a:solidFill>
                  <a:srgbClr val="FF0000"/>
                </a:solidFill>
              </a:rPr>
              <a:t>門徒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1905000" y="5029200"/>
            <a:ext cx="1584325" cy="1655762"/>
          </a:xfrm>
          <a:prstGeom prst="ellipse">
            <a:avLst/>
          </a:prstGeom>
          <a:solidFill>
            <a:srgbClr val="FFFF00"/>
          </a:solidFill>
          <a:ln w="38100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rgbClr val="CC0066"/>
                </a:solidFill>
              </a:rPr>
              <a:t>初代</a:t>
            </a:r>
          </a:p>
          <a:p>
            <a:pPr algn="ctr"/>
            <a:r>
              <a:rPr lang="zh-TW" altLang="en-US" sz="3200" b="1" dirty="0">
                <a:solidFill>
                  <a:srgbClr val="CC0066"/>
                </a:solidFill>
              </a:rPr>
              <a:t>教會</a:t>
            </a:r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3140075" y="4440238"/>
            <a:ext cx="1584325" cy="1655762"/>
          </a:xfrm>
          <a:prstGeom prst="ellipse">
            <a:avLst/>
          </a:prstGeom>
          <a:solidFill>
            <a:srgbClr val="99FF33"/>
          </a:solidFill>
          <a:ln w="38100">
            <a:solidFill>
              <a:srgbClr val="00FF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chemeClr val="accent2"/>
                </a:solidFill>
              </a:rPr>
              <a:t>海外</a:t>
            </a:r>
          </a:p>
          <a:p>
            <a:pPr algn="ctr"/>
            <a:r>
              <a:rPr lang="zh-TW" altLang="en-US" sz="3200" b="1" dirty="0">
                <a:solidFill>
                  <a:schemeClr val="accent2"/>
                </a:solidFill>
              </a:rPr>
              <a:t>宣教</a:t>
            </a:r>
          </a:p>
        </p:txBody>
      </p: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5715000" y="4592638"/>
            <a:ext cx="1584325" cy="1655762"/>
          </a:xfrm>
          <a:prstGeom prst="ellipse">
            <a:avLst/>
          </a:prstGeom>
          <a:solidFill>
            <a:srgbClr val="66FFFF"/>
          </a:solidFill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3200" b="1" dirty="0" smtClean="0">
                <a:solidFill>
                  <a:srgbClr val="CC0066"/>
                </a:solidFill>
              </a:rPr>
              <a:t>……..</a:t>
            </a:r>
          </a:p>
          <a:p>
            <a:pPr algn="ctr"/>
            <a:r>
              <a:rPr lang="zh-TW" altLang="en-US" sz="3200" b="1" dirty="0" smtClean="0">
                <a:solidFill>
                  <a:srgbClr val="CC0066"/>
                </a:solidFill>
              </a:rPr>
              <a:t>教</a:t>
            </a:r>
            <a:r>
              <a:rPr lang="zh-TW" altLang="en-US" sz="3200" b="1" dirty="0" smtClean="0">
                <a:solidFill>
                  <a:srgbClr val="CC0066"/>
                </a:solidFill>
              </a:rPr>
              <a:t>會</a:t>
            </a:r>
            <a:endParaRPr lang="zh-TW" altLang="en-US" sz="3200" b="1" dirty="0">
              <a:solidFill>
                <a:srgbClr val="CC0066"/>
              </a:solidFill>
            </a:endParaRPr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auto">
          <a:xfrm>
            <a:off x="4495800" y="4973638"/>
            <a:ext cx="1584325" cy="1655762"/>
          </a:xfrm>
          <a:prstGeom prst="ellipse">
            <a:avLst/>
          </a:prstGeom>
          <a:solidFill>
            <a:srgbClr val="CCFF99"/>
          </a:solidFill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rgbClr val="CC0066"/>
                </a:solidFill>
              </a:rPr>
              <a:t>基督</a:t>
            </a:r>
          </a:p>
          <a:p>
            <a:pPr algn="ctr"/>
            <a:r>
              <a:rPr lang="zh-TW" altLang="en-US" sz="3200" b="1" dirty="0">
                <a:solidFill>
                  <a:srgbClr val="CC0066"/>
                </a:solidFill>
              </a:rPr>
              <a:t>教會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4800" b="1" dirty="0" smtClean="0">
                <a:solidFill>
                  <a:srgbClr val="FFFF00"/>
                </a:solidFill>
              </a:rPr>
              <a:t>主說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：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00"/>
                </a:solidFill>
              </a:rPr>
              <a:t>「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誰是那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忠心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有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見識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的管家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，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00"/>
                </a:solidFill>
              </a:rPr>
              <a:t>    主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人派他管理家裏的人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，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00"/>
                </a:solidFill>
              </a:rPr>
              <a:t>            按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時分糧給他們呢？</a:t>
            </a:r>
            <a:r>
              <a:rPr lang="zh-TW" altLang="en-US" sz="4800" dirty="0" smtClean="0"/>
              <a:t> 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000" b="1" dirty="0" smtClean="0">
                <a:solidFill>
                  <a:srgbClr val="FFFF00"/>
                </a:solidFill>
              </a:rPr>
              <a:t>                                          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(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路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12:42)</a:t>
            </a:r>
            <a:endParaRPr lang="en-US" altLang="zh-TW" sz="4000" b="1" dirty="0" smtClean="0">
              <a:solidFill>
                <a:srgbClr val="FFFF00"/>
              </a:solidFill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00"/>
                </a:solidFill>
              </a:rPr>
              <a:t>人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在最小的事上忠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心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00"/>
                </a:solidFill>
              </a:rPr>
              <a:t> 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        在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大事上也忠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心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    </a:t>
            </a:r>
            <a:endParaRPr lang="en-US" altLang="zh-TW" sz="4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000" b="1" dirty="0" smtClean="0">
                <a:solidFill>
                  <a:srgbClr val="FFFF00"/>
                </a:solidFill>
              </a:rPr>
              <a:t> 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                              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(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路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16:10)</a:t>
            </a:r>
            <a:endParaRPr lang="en-US" altLang="zh-TW" sz="4000" b="1" dirty="0" smtClean="0">
              <a:solidFill>
                <a:srgbClr val="FFFF00"/>
              </a:solidFill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FFFF00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solidFill>
                  <a:srgbClr val="CC0000"/>
                </a:solidFill>
                <a:ea typeface="標楷體" pitchFamily="65" charset="-120"/>
              </a:rPr>
              <a:t>                      </a:t>
            </a:r>
            <a:endParaRPr lang="en-US" altLang="zh-TW" b="1" dirty="0" smtClean="0">
              <a:solidFill>
                <a:srgbClr val="CC0000"/>
              </a:solidFill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solidFill>
                  <a:srgbClr val="CC0000"/>
                </a:solidFill>
                <a:ea typeface="標楷體" pitchFamily="65" charset="-120"/>
              </a:rPr>
              <a:t>                </a:t>
            </a:r>
            <a:r>
              <a:rPr lang="zh-TW" altLang="en-US" sz="4800" b="1" dirty="0" smtClean="0">
                <a:solidFill>
                  <a:srgbClr val="CC0000"/>
                </a:solidFill>
                <a:ea typeface="標楷體" pitchFamily="65" charset="-120"/>
              </a:rPr>
              <a:t>彼</a:t>
            </a:r>
            <a:r>
              <a:rPr lang="zh-TW" altLang="en-US" sz="4800" b="1" dirty="0" smtClean="0">
                <a:solidFill>
                  <a:srgbClr val="CC0000"/>
                </a:solidFill>
                <a:ea typeface="標楷體" pitchFamily="65" charset="-120"/>
              </a:rPr>
              <a:t>此相愛   作主門徒</a:t>
            </a:r>
            <a:endParaRPr lang="zh-TW" altLang="en-US" sz="4800" b="1" dirty="0">
              <a:solidFill>
                <a:srgbClr val="CC0000"/>
              </a:solidFill>
              <a:ea typeface="標楷體" pitchFamily="65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7" name="Picture 6" descr="https://upload.wikimedia.org/wikipedia/commons/thumb/e/e3/SwansHeart.jpg/450px-SwansHeart.jpg">
            <a:hlinkClick r:id="rId5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1600200"/>
            <a:ext cx="6858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54864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/>
              <a:t>    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神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就照著自己的形像造人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，</a:t>
            </a:r>
            <a:r>
              <a:rPr lang="en-US" sz="4000" b="1" dirty="0" smtClean="0">
                <a:solidFill>
                  <a:srgbClr val="FFFFFF"/>
                </a:solidFill>
              </a:rPr>
              <a:t/>
            </a:r>
            <a:br>
              <a:rPr lang="en-US" sz="4000" b="1" dirty="0" smtClean="0">
                <a:solidFill>
                  <a:srgbClr val="FFFFFF"/>
                </a:solidFill>
              </a:rPr>
            </a:br>
            <a:r>
              <a:rPr lang="zh-TW" altLang="en-US" sz="4000" b="1" dirty="0" smtClean="0">
                <a:solidFill>
                  <a:srgbClr val="FFFFFF"/>
                </a:solidFill>
              </a:rPr>
              <a:t>乃是照著祂的形像造男造女。</a:t>
            </a:r>
            <a:endParaRPr lang="zh-TW" altLang="en-US" sz="4000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zh-TW" altLang="en-US" sz="4000" b="1" dirty="0" smtClean="0">
                <a:solidFill>
                  <a:srgbClr val="FFFFFF"/>
                </a:solidFill>
              </a:rPr>
              <a:t>   神就賜福給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他們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，又對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他們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說：</a:t>
            </a:r>
            <a:r>
              <a:rPr lang="en-US" sz="4000" b="1" dirty="0" smtClean="0">
                <a:solidFill>
                  <a:srgbClr val="FFFFFF"/>
                </a:solidFill>
              </a:rPr>
              <a:t/>
            </a:r>
            <a:br>
              <a:rPr lang="en-US" sz="4000" b="1" dirty="0" smtClean="0">
                <a:solidFill>
                  <a:srgbClr val="FFFFFF"/>
                </a:solidFill>
              </a:rPr>
            </a:br>
            <a:r>
              <a:rPr lang="zh-TW" altLang="en-US" sz="4000" b="1" dirty="0" smtClean="0">
                <a:solidFill>
                  <a:srgbClr val="FFFFFF"/>
                </a:solidFill>
              </a:rPr>
              <a:t>「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要生養眾多，遍滿地面，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治理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這地，</a:t>
            </a:r>
            <a:r>
              <a:rPr lang="en-US" sz="4000" b="1" dirty="0" smtClean="0">
                <a:solidFill>
                  <a:srgbClr val="FFFFFF"/>
                </a:solidFill>
              </a:rPr>
              <a:t/>
            </a:r>
            <a:br>
              <a:rPr lang="en-US" sz="4000" b="1" dirty="0" smtClean="0">
                <a:solidFill>
                  <a:srgbClr val="FFFFFF"/>
                </a:solidFill>
              </a:rPr>
            </a:br>
            <a:r>
              <a:rPr lang="zh-TW" altLang="en-US" sz="4000" b="1" dirty="0" smtClean="0">
                <a:solidFill>
                  <a:srgbClr val="FFFFFF"/>
                </a:solidFill>
              </a:rPr>
              <a:t>　也要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管理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海裡的魚、</a:t>
            </a:r>
            <a:r>
              <a:rPr lang="en-US" sz="4000" b="1" dirty="0" smtClean="0">
                <a:solidFill>
                  <a:srgbClr val="FFFFFF"/>
                </a:solidFill>
              </a:rPr>
              <a:t/>
            </a:r>
            <a:br>
              <a:rPr lang="en-US" sz="4000" b="1" dirty="0" smtClean="0">
                <a:solidFill>
                  <a:srgbClr val="FFFFFF"/>
                </a:solidFill>
              </a:rPr>
            </a:br>
            <a:r>
              <a:rPr lang="zh-TW" altLang="en-US" sz="4000" b="1" dirty="0" smtClean="0">
                <a:solidFill>
                  <a:srgbClr val="FFFFFF"/>
                </a:solidFill>
              </a:rPr>
              <a:t>　　　　　空中的鳥，</a:t>
            </a:r>
            <a:r>
              <a:rPr lang="en-US" sz="4000" b="1" dirty="0" smtClean="0">
                <a:solidFill>
                  <a:srgbClr val="FFFFFF"/>
                </a:solidFill>
              </a:rPr>
              <a:t/>
            </a:r>
            <a:br>
              <a:rPr lang="en-US" sz="4000" b="1" dirty="0" smtClean="0">
                <a:solidFill>
                  <a:srgbClr val="FFFFFF"/>
                </a:solidFill>
              </a:rPr>
            </a:br>
            <a:r>
              <a:rPr lang="zh-TW" altLang="en-US" sz="4000" b="1" dirty="0" smtClean="0">
                <a:solidFill>
                  <a:srgbClr val="FFFFFF"/>
                </a:solidFill>
              </a:rPr>
              <a:t>　　　　和地上各樣行動的活物。」</a:t>
            </a:r>
            <a:endParaRPr lang="en-US" altLang="zh-TW" sz="4000" b="1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rgbClr val="FFFFFF"/>
                </a:solidFill>
              </a:rPr>
              <a:t>                                                        </a:t>
            </a:r>
            <a:r>
              <a:rPr lang="en-US" altLang="zh-TW" sz="3600" b="1" dirty="0" smtClean="0">
                <a:solidFill>
                  <a:srgbClr val="FFFFFF"/>
                </a:solidFill>
              </a:rPr>
              <a:t>(</a:t>
            </a:r>
            <a:r>
              <a:rPr lang="zh-TW" altLang="en-US" sz="3600" b="1" dirty="0" smtClean="0">
                <a:solidFill>
                  <a:srgbClr val="FFFFFF"/>
                </a:solidFill>
              </a:rPr>
              <a:t>創</a:t>
            </a:r>
            <a:r>
              <a:rPr lang="en-US" altLang="zh-TW" sz="3600" b="1" dirty="0" smtClean="0">
                <a:solidFill>
                  <a:srgbClr val="FFFFFF"/>
                </a:solidFill>
              </a:rPr>
              <a:t>1:27-28)</a:t>
            </a:r>
            <a:endParaRPr lang="zh-TW" altLang="en-US" sz="3600" dirty="0" smtClean="0">
              <a:solidFill>
                <a:srgbClr val="FFFFFF"/>
              </a:solidFill>
            </a:endParaRPr>
          </a:p>
          <a:p>
            <a:pPr>
              <a:buNone/>
            </a:pPr>
            <a:endParaRPr lang="en-US" altLang="zh-CN" dirty="0" smtClean="0">
              <a:solidFill>
                <a:srgbClr val="FFFFFF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cclm.org.tw/wwwjpg/3103509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99" y="381000"/>
            <a:ext cx="3124201" cy="47956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5867400"/>
            <a:ext cx="396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</a:rPr>
              <a:t>領導話領導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---</a:t>
            </a:r>
          </a:p>
          <a:p>
            <a:r>
              <a:rPr lang="zh-TW" altLang="en-US" sz="2400" b="1" dirty="0" smtClean="0">
                <a:solidFill>
                  <a:srgbClr val="FF0000"/>
                </a:solidFill>
              </a:rPr>
              <a:t>從受敬重的領導而來的洞見</a:t>
            </a:r>
            <a:r>
              <a:rPr lang="zh-TW" altLang="en-US" dirty="0" smtClean="0"/>
              <a:t>   </a:t>
            </a:r>
            <a:endParaRPr lang="zh-TW" altLang="en-US" dirty="0"/>
          </a:p>
        </p:txBody>
      </p:sp>
      <p:pic>
        <p:nvPicPr>
          <p:cNvPr id="15363" name="Picture 3" descr="http://www.cclm.org.tw/images/space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050" cy="1905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228600" y="5112603"/>
            <a:ext cx="388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b="1" dirty="0" smtClean="0">
                <a:solidFill>
                  <a:schemeClr val="tx2"/>
                </a:solidFill>
              </a:rPr>
              <a:t>作者</a:t>
            </a:r>
            <a:r>
              <a:rPr lang="en-US" altLang="zh-TW" sz="2400" b="1" dirty="0" smtClean="0">
                <a:solidFill>
                  <a:schemeClr val="tx2"/>
                </a:solidFill>
              </a:rPr>
              <a:t>:</a:t>
            </a:r>
            <a:r>
              <a:rPr lang="zh-TW" altLang="en-US" sz="2400" b="1" dirty="0" smtClean="0">
                <a:solidFill>
                  <a:schemeClr val="tx2"/>
                </a:solidFill>
              </a:rPr>
              <a:t>巴喬治</a:t>
            </a:r>
            <a:endParaRPr lang="en-US" altLang="zh-TW" sz="2400" b="1" dirty="0" smtClean="0">
              <a:solidFill>
                <a:schemeClr val="tx2"/>
              </a:solidFill>
            </a:endParaRPr>
          </a:p>
          <a:p>
            <a:r>
              <a:rPr lang="zh-TW" altLang="en-US" sz="2400" b="1" dirty="0" smtClean="0">
                <a:solidFill>
                  <a:schemeClr val="tx2"/>
                </a:solidFill>
              </a:rPr>
              <a:t>出版社</a:t>
            </a:r>
            <a:r>
              <a:rPr lang="en-US" altLang="zh-TW" sz="2400" b="1" dirty="0" smtClean="0">
                <a:solidFill>
                  <a:schemeClr val="tx2"/>
                </a:solidFill>
              </a:rPr>
              <a:t>:</a:t>
            </a:r>
            <a:r>
              <a:rPr lang="zh-TW" altLang="en-US" sz="2400" b="1" dirty="0" smtClean="0">
                <a:solidFill>
                  <a:schemeClr val="tx2"/>
                </a:solidFill>
              </a:rPr>
              <a:t>天道書樓有限公司</a:t>
            </a:r>
            <a:endParaRPr lang="en-US" altLang="zh-TW" sz="2400" b="1" dirty="0" smtClean="0">
              <a:solidFill>
                <a:schemeClr val="tx2"/>
              </a:solidFill>
            </a:endParaRPr>
          </a:p>
        </p:txBody>
      </p:sp>
      <p:pic>
        <p:nvPicPr>
          <p:cNvPr id="7" name="Picture 6" descr="封面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04800"/>
            <a:ext cx="350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257800" y="5334000"/>
            <a:ext cx="3429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rgbClr val="0000FF"/>
                </a:solidFill>
              </a:rPr>
              <a:t>管理者只能管事，</a:t>
            </a:r>
            <a:endParaRPr lang="en-US" altLang="zh-TW" sz="2800" b="1" dirty="0" smtClean="0">
              <a:solidFill>
                <a:srgbClr val="0000FF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Coach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領導者培養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</a:rPr>
              <a:t>「好人才做對事」！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zh-TW" altLang="en-US" sz="6000" b="1" dirty="0" smtClean="0">
                <a:solidFill>
                  <a:srgbClr val="FFFF00"/>
                </a:solidFill>
              </a:rPr>
              <a:t>神造人的目的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5400" b="1" dirty="0" smtClean="0">
                <a:solidFill>
                  <a:srgbClr val="FFFF00"/>
                </a:solidFill>
              </a:rPr>
              <a:t>     </a:t>
            </a:r>
            <a:r>
              <a:rPr lang="en-US" altLang="zh-TW" sz="5400" b="1" dirty="0" smtClean="0">
                <a:solidFill>
                  <a:srgbClr val="FFFF00"/>
                </a:solidFill>
              </a:rPr>
              <a:t>1.</a:t>
            </a:r>
            <a:r>
              <a:rPr lang="zh-TW" altLang="en-US" sz="5400" b="1" dirty="0" smtClean="0">
                <a:solidFill>
                  <a:srgbClr val="FFFF00"/>
                </a:solidFill>
              </a:rPr>
              <a:t>治理</a:t>
            </a:r>
            <a:r>
              <a:rPr lang="en-US" altLang="zh-TW" sz="5400" b="1" dirty="0" smtClean="0">
                <a:solidFill>
                  <a:srgbClr val="FFFF00"/>
                </a:solidFill>
              </a:rPr>
              <a:t>---</a:t>
            </a:r>
            <a:r>
              <a:rPr lang="zh-TW" altLang="en-US" sz="5400" b="1" dirty="0" smtClean="0">
                <a:solidFill>
                  <a:srgbClr val="FFFF00"/>
                </a:solidFill>
              </a:rPr>
              <a:t>責任與傳承</a:t>
            </a:r>
            <a:endParaRPr lang="en-US" altLang="zh-TW" sz="54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5400" b="1" dirty="0" smtClean="0">
                <a:solidFill>
                  <a:srgbClr val="FFFFFF"/>
                </a:solidFill>
              </a:rPr>
              <a:t>        要生養眾多</a:t>
            </a:r>
            <a:endParaRPr lang="en-US" altLang="zh-TW" sz="5400" b="1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zh-TW" altLang="en-US" sz="5400" b="1" dirty="0" smtClean="0">
                <a:solidFill>
                  <a:srgbClr val="FFFFFF"/>
                </a:solidFill>
              </a:rPr>
              <a:t>        遍滿地面，</a:t>
            </a:r>
            <a:r>
              <a:rPr lang="zh-TW" altLang="en-US" sz="5400" b="1" dirty="0" smtClean="0">
                <a:solidFill>
                  <a:srgbClr val="FFFF00"/>
                </a:solidFill>
              </a:rPr>
              <a:t>治理</a:t>
            </a:r>
            <a:r>
              <a:rPr lang="zh-TW" altLang="en-US" sz="5400" b="1" dirty="0" smtClean="0">
                <a:solidFill>
                  <a:srgbClr val="FFFFFF"/>
                </a:solidFill>
              </a:rPr>
              <a:t>這地</a:t>
            </a:r>
            <a:endParaRPr lang="en-US" altLang="zh-TW" sz="5400" b="1" dirty="0" smtClean="0">
              <a:solidFill>
                <a:srgbClr val="FFFF00"/>
              </a:solidFill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Text Box 2"/>
          <p:cNvSpPr txBox="1">
            <a:spLocks noChangeArrowheads="1"/>
          </p:cNvSpPr>
          <p:nvPr/>
        </p:nvSpPr>
        <p:spPr bwMode="auto">
          <a:xfrm>
            <a:off x="549275" y="2450068"/>
            <a:ext cx="881973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b="1" dirty="0">
                <a:solidFill>
                  <a:srgbClr val="FF0000"/>
                </a:solidFill>
                <a:latin typeface="SimHei" pitchFamily="49" charset="-122"/>
                <a:ea typeface="SimHei" pitchFamily="49" charset="-122"/>
              </a:rPr>
              <a:t>神創造</a:t>
            </a:r>
          </a:p>
        </p:txBody>
      </p:sp>
      <p:sp>
        <p:nvSpPr>
          <p:cNvPr id="390147" name="AutoShape 3"/>
          <p:cNvSpPr>
            <a:spLocks/>
          </p:cNvSpPr>
          <p:nvPr/>
        </p:nvSpPr>
        <p:spPr bwMode="auto">
          <a:xfrm rot="16200000" flipH="1">
            <a:off x="2244725" y="3289300"/>
            <a:ext cx="163513" cy="3316287"/>
          </a:xfrm>
          <a:prstGeom prst="rightBrace">
            <a:avLst>
              <a:gd name="adj1" fmla="val 169012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0148" name="AutoShape 4"/>
          <p:cNvSpPr>
            <a:spLocks/>
          </p:cNvSpPr>
          <p:nvPr/>
        </p:nvSpPr>
        <p:spPr bwMode="auto">
          <a:xfrm rot="16200000" flipH="1">
            <a:off x="6322218" y="1442243"/>
            <a:ext cx="157163" cy="4273550"/>
          </a:xfrm>
          <a:prstGeom prst="rightBrace">
            <a:avLst>
              <a:gd name="adj1" fmla="val 226599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0149" name="AutoShape 5"/>
          <p:cNvSpPr>
            <a:spLocks/>
          </p:cNvSpPr>
          <p:nvPr/>
        </p:nvSpPr>
        <p:spPr bwMode="auto">
          <a:xfrm rot="16200000" flipH="1">
            <a:off x="6146006" y="2813843"/>
            <a:ext cx="157163" cy="4273550"/>
          </a:xfrm>
          <a:prstGeom prst="rightBrace">
            <a:avLst>
              <a:gd name="adj1" fmla="val 226599"/>
              <a:gd name="adj2" fmla="val 50000"/>
            </a:avLst>
          </a:prstGeom>
          <a:noFill/>
          <a:ln w="38100">
            <a:solidFill>
              <a:srgbClr val="CC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0150" name="Text Box 6"/>
          <p:cNvSpPr txBox="1">
            <a:spLocks noChangeArrowheads="1"/>
          </p:cNvSpPr>
          <p:nvPr/>
        </p:nvSpPr>
        <p:spPr bwMode="auto">
          <a:xfrm>
            <a:off x="5810250" y="3581400"/>
            <a:ext cx="1422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zh-TW" altLang="en-US" sz="2400" b="1" dirty="0">
                <a:solidFill>
                  <a:srgbClr val="FF0000"/>
                </a:solidFill>
                <a:latin typeface="SimHei" pitchFamily="49" charset="-122"/>
                <a:ea typeface="SimHei" pitchFamily="49" charset="-122"/>
              </a:rPr>
              <a:t>亞伯拉罕</a:t>
            </a:r>
          </a:p>
        </p:txBody>
      </p:sp>
      <p:sp>
        <p:nvSpPr>
          <p:cNvPr id="390151" name="Text Box 7"/>
          <p:cNvSpPr txBox="1">
            <a:spLocks noChangeArrowheads="1"/>
          </p:cNvSpPr>
          <p:nvPr/>
        </p:nvSpPr>
        <p:spPr bwMode="auto">
          <a:xfrm>
            <a:off x="1604963" y="4948535"/>
            <a:ext cx="17315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zh-TW" altLang="en-US" sz="2400" b="1" dirty="0">
                <a:solidFill>
                  <a:srgbClr val="FF0000"/>
                </a:solidFill>
                <a:latin typeface="SimHei" pitchFamily="49" charset="-122"/>
                <a:ea typeface="SimHei" pitchFamily="49" charset="-122"/>
              </a:rPr>
              <a:t>以撒、雅各</a:t>
            </a:r>
          </a:p>
        </p:txBody>
      </p:sp>
      <p:sp>
        <p:nvSpPr>
          <p:cNvPr id="390152" name="Text Box 8"/>
          <p:cNvSpPr txBox="1">
            <a:spLocks noChangeArrowheads="1"/>
          </p:cNvSpPr>
          <p:nvPr/>
        </p:nvSpPr>
        <p:spPr bwMode="auto">
          <a:xfrm>
            <a:off x="5880100" y="4948535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zh-TW" altLang="en-US" sz="2400" b="1" dirty="0">
                <a:solidFill>
                  <a:srgbClr val="CC0066"/>
                </a:solidFill>
                <a:latin typeface="SimHei" pitchFamily="49" charset="-122"/>
                <a:ea typeface="SimHei" pitchFamily="49" charset="-122"/>
              </a:rPr>
              <a:t>約瑟</a:t>
            </a:r>
          </a:p>
        </p:txBody>
      </p:sp>
      <p:sp>
        <p:nvSpPr>
          <p:cNvPr id="390154" name="Text Box 10"/>
          <p:cNvSpPr txBox="1">
            <a:spLocks noChangeArrowheads="1"/>
          </p:cNvSpPr>
          <p:nvPr/>
        </p:nvSpPr>
        <p:spPr bwMode="auto">
          <a:xfrm>
            <a:off x="533400" y="1472625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800" b="1" dirty="0">
                <a:solidFill>
                  <a:srgbClr val="0000FF"/>
                </a:solidFill>
                <a:latin typeface="+mn-ea"/>
              </a:rPr>
              <a:t>神創造，撒但破壞，人墮落，耶和華應許拯</a:t>
            </a:r>
            <a:r>
              <a:rPr kumimoji="1" lang="zh-TW" altLang="en-US" sz="2800" b="1" dirty="0" smtClean="0">
                <a:solidFill>
                  <a:srgbClr val="0000FF"/>
                </a:solidFill>
                <a:latin typeface="+mn-ea"/>
              </a:rPr>
              <a:t>救</a:t>
            </a:r>
            <a:endParaRPr kumimoji="1" lang="zh-TW" altLang="en-US" sz="2800" b="1" dirty="0">
              <a:solidFill>
                <a:srgbClr val="0000FF"/>
              </a:solidFill>
              <a:latin typeface="+mn-ea"/>
            </a:endParaRPr>
          </a:p>
        </p:txBody>
      </p:sp>
      <p:graphicFrame>
        <p:nvGraphicFramePr>
          <p:cNvPr id="390155" name="Group 11"/>
          <p:cNvGraphicFramePr>
            <a:graphicFrameLocks noGrp="1"/>
          </p:cNvGraphicFramePr>
          <p:nvPr/>
        </p:nvGraphicFramePr>
        <p:xfrm>
          <a:off x="674687" y="2870200"/>
          <a:ext cx="620713" cy="482600"/>
        </p:xfrm>
        <a:graphic>
          <a:graphicData uri="http://schemas.openxmlformats.org/drawingml/2006/table">
            <a:tbl>
              <a:tblPr/>
              <a:tblGrid>
                <a:gridCol w="311150"/>
                <a:gridCol w="309563"/>
              </a:tblGrid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0163" name="Group 19"/>
          <p:cNvGraphicFramePr>
            <a:graphicFrameLocks noGrp="1"/>
          </p:cNvGraphicFramePr>
          <p:nvPr/>
        </p:nvGraphicFramePr>
        <p:xfrm>
          <a:off x="1362075" y="2871787"/>
          <a:ext cx="2763838" cy="481013"/>
        </p:xfrm>
        <a:graphic>
          <a:graphicData uri="http://schemas.openxmlformats.org/drawingml/2006/table">
            <a:tbl>
              <a:tblPr/>
              <a:tblGrid>
                <a:gridCol w="307975"/>
                <a:gridCol w="306388"/>
                <a:gridCol w="307975"/>
                <a:gridCol w="306387"/>
                <a:gridCol w="306388"/>
                <a:gridCol w="306387"/>
                <a:gridCol w="307975"/>
                <a:gridCol w="306388"/>
                <a:gridCol w="307975"/>
              </a:tblGrid>
              <a:tr h="481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5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6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7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8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9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10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11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0185" name="Group 41"/>
          <p:cNvGraphicFramePr>
            <a:graphicFrameLocks noGrp="1"/>
          </p:cNvGraphicFramePr>
          <p:nvPr/>
        </p:nvGraphicFramePr>
        <p:xfrm>
          <a:off x="4243388" y="2860675"/>
          <a:ext cx="4314825" cy="492125"/>
        </p:xfrm>
        <a:graphic>
          <a:graphicData uri="http://schemas.openxmlformats.org/drawingml/2006/table">
            <a:tbl>
              <a:tblPr/>
              <a:tblGrid>
                <a:gridCol w="307975"/>
                <a:gridCol w="309562"/>
                <a:gridCol w="306388"/>
                <a:gridCol w="307975"/>
                <a:gridCol w="309562"/>
                <a:gridCol w="307975"/>
                <a:gridCol w="307975"/>
                <a:gridCol w="307975"/>
                <a:gridCol w="307975"/>
                <a:gridCol w="309563"/>
                <a:gridCol w="307975"/>
                <a:gridCol w="306387"/>
                <a:gridCol w="309563"/>
                <a:gridCol w="307975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12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13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14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15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16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17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18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19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20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21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22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23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24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25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0217" name="Group 73"/>
          <p:cNvGraphicFramePr>
            <a:graphicFrameLocks noGrp="1"/>
          </p:cNvGraphicFramePr>
          <p:nvPr/>
        </p:nvGraphicFramePr>
        <p:xfrm>
          <a:off x="658813" y="4219575"/>
          <a:ext cx="7705725" cy="504825"/>
        </p:xfrm>
        <a:graphic>
          <a:graphicData uri="http://schemas.openxmlformats.org/drawingml/2006/table">
            <a:tbl>
              <a:tblPr/>
              <a:tblGrid>
                <a:gridCol w="309562"/>
                <a:gridCol w="306388"/>
                <a:gridCol w="309562"/>
                <a:gridCol w="307975"/>
                <a:gridCol w="307975"/>
                <a:gridCol w="307975"/>
                <a:gridCol w="307975"/>
                <a:gridCol w="307975"/>
                <a:gridCol w="309563"/>
                <a:gridCol w="306387"/>
                <a:gridCol w="309563"/>
                <a:gridCol w="307975"/>
                <a:gridCol w="307975"/>
                <a:gridCol w="307975"/>
                <a:gridCol w="309562"/>
                <a:gridCol w="306388"/>
                <a:gridCol w="309562"/>
                <a:gridCol w="307975"/>
                <a:gridCol w="307975"/>
                <a:gridCol w="307975"/>
                <a:gridCol w="307975"/>
                <a:gridCol w="307975"/>
                <a:gridCol w="309563"/>
                <a:gridCol w="306387"/>
                <a:gridCol w="309563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26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27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28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29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30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31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32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33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34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35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36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37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38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39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40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41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42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43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44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45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46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47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48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49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 Narrow" pitchFamily="34" charset="0"/>
                          <a:ea typeface="SimHei" pitchFamily="49" charset="-122"/>
                          <a:cs typeface="Arial" charset="0"/>
                        </a:rPr>
                        <a:t>50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390271" name="Text Box 127"/>
          <p:cNvSpPr txBox="1">
            <a:spLocks noChangeArrowheads="1"/>
          </p:cNvSpPr>
          <p:nvPr/>
        </p:nvSpPr>
        <p:spPr bwMode="auto">
          <a:xfrm>
            <a:off x="1284288" y="2450068"/>
            <a:ext cx="8819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b="1" dirty="0">
                <a:solidFill>
                  <a:srgbClr val="A50021"/>
                </a:solidFill>
                <a:latin typeface="SimHei" pitchFamily="49" charset="-122"/>
                <a:ea typeface="SimHei" pitchFamily="49" charset="-122"/>
              </a:rPr>
              <a:t>蛇破壞</a:t>
            </a:r>
          </a:p>
        </p:txBody>
      </p:sp>
      <p:sp>
        <p:nvSpPr>
          <p:cNvPr id="390272" name="Text Box 128"/>
          <p:cNvSpPr txBox="1">
            <a:spLocks noChangeArrowheads="1"/>
          </p:cNvSpPr>
          <p:nvPr/>
        </p:nvSpPr>
        <p:spPr bwMode="auto">
          <a:xfrm>
            <a:off x="4144963" y="2450068"/>
            <a:ext cx="1346844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b="1" dirty="0">
                <a:solidFill>
                  <a:srgbClr val="FF0000"/>
                </a:solidFill>
                <a:latin typeface="SimHei" pitchFamily="49" charset="-122"/>
                <a:ea typeface="SimHei" pitchFamily="49" charset="-122"/>
              </a:rPr>
              <a:t>耶和華呼召</a:t>
            </a:r>
          </a:p>
        </p:txBody>
      </p:sp>
      <p:sp>
        <p:nvSpPr>
          <p:cNvPr id="390273" name="AutoShape 129"/>
          <p:cNvSpPr>
            <a:spLocks/>
          </p:cNvSpPr>
          <p:nvPr/>
        </p:nvSpPr>
        <p:spPr bwMode="auto">
          <a:xfrm rot="16200000" flipH="1">
            <a:off x="2671762" y="2208212"/>
            <a:ext cx="163513" cy="2735262"/>
          </a:xfrm>
          <a:prstGeom prst="rightBrace">
            <a:avLst>
              <a:gd name="adj1" fmla="val 139401"/>
              <a:gd name="adj2" fmla="val 50000"/>
            </a:avLst>
          </a:pr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0274" name="Text Box 130"/>
          <p:cNvSpPr txBox="1">
            <a:spLocks noChangeArrowheads="1"/>
          </p:cNvSpPr>
          <p:nvPr/>
        </p:nvSpPr>
        <p:spPr bwMode="auto">
          <a:xfrm>
            <a:off x="1293813" y="3641725"/>
            <a:ext cx="297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zh-TW" altLang="en-US" sz="2000" dirty="0">
                <a:solidFill>
                  <a:srgbClr val="0000FF"/>
                </a:solidFill>
                <a:latin typeface="SimHei" pitchFamily="49" charset="-122"/>
                <a:ea typeface="SimHei" pitchFamily="49" charset="-122"/>
              </a:rPr>
              <a:t>亞當、亞伯、以諾、挪亞</a:t>
            </a:r>
          </a:p>
        </p:txBody>
      </p:sp>
      <p:sp>
        <p:nvSpPr>
          <p:cNvPr id="390275" name="Text Box 131"/>
          <p:cNvSpPr txBox="1">
            <a:spLocks noChangeArrowheads="1"/>
          </p:cNvSpPr>
          <p:nvPr/>
        </p:nvSpPr>
        <p:spPr bwMode="auto">
          <a:xfrm>
            <a:off x="1888485" y="5519916"/>
            <a:ext cx="4679486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39725" indent="-339725">
              <a:spcAft>
                <a:spcPct val="50000"/>
              </a:spcAft>
            </a:pPr>
            <a:r>
              <a:rPr kumimoji="1" lang="zh-TW" altLang="en-US" sz="3200" b="1" dirty="0" smtClean="0">
                <a:solidFill>
                  <a:srgbClr val="0000FF"/>
                </a:solidFill>
                <a:latin typeface="SimHei" pitchFamily="49" charset="-122"/>
                <a:ea typeface="SimHei" pitchFamily="49" charset="-122"/>
              </a:rPr>
              <a:t>    </a:t>
            </a:r>
            <a:r>
              <a:rPr kumimoji="1" lang="zh-TW" altLang="en-US" sz="2800" b="1" dirty="0" smtClean="0">
                <a:solidFill>
                  <a:srgbClr val="0000FF"/>
                </a:solidFill>
                <a:latin typeface="+mn-ea"/>
              </a:rPr>
              <a:t>亞</a:t>
            </a:r>
            <a:r>
              <a:rPr kumimoji="1" lang="zh-TW" altLang="en-US" sz="2800" b="1" dirty="0">
                <a:solidFill>
                  <a:srgbClr val="0000FF"/>
                </a:solidFill>
                <a:latin typeface="+mn-ea"/>
              </a:rPr>
              <a:t>當：</a:t>
            </a:r>
            <a:r>
              <a:rPr kumimoji="1" lang="zh-TW" altLang="en-US" sz="2800" b="1" dirty="0">
                <a:solidFill>
                  <a:srgbClr val="FF0000"/>
                </a:solidFill>
                <a:latin typeface="+mn-ea"/>
              </a:rPr>
              <a:t>受造族類</a:t>
            </a:r>
            <a:r>
              <a:rPr kumimoji="1" lang="zh-TW" altLang="en-US" sz="2800" b="1" dirty="0">
                <a:solidFill>
                  <a:srgbClr val="0000FF"/>
                </a:solidFill>
                <a:latin typeface="+mn-ea"/>
              </a:rPr>
              <a:t>的祖先</a:t>
            </a:r>
          </a:p>
          <a:p>
            <a:pPr marL="339725" indent="-339725">
              <a:spcAft>
                <a:spcPct val="50000"/>
              </a:spcAft>
            </a:pPr>
            <a:r>
              <a:rPr kumimoji="1" lang="zh-TW" altLang="en-US" sz="2800" b="1" dirty="0" smtClean="0">
                <a:solidFill>
                  <a:srgbClr val="0000FF"/>
                </a:solidFill>
                <a:latin typeface="+mn-ea"/>
              </a:rPr>
              <a:t> 亞</a:t>
            </a:r>
            <a:r>
              <a:rPr kumimoji="1" lang="zh-TW" altLang="en-US" sz="2800" b="1" dirty="0">
                <a:solidFill>
                  <a:srgbClr val="0000FF"/>
                </a:solidFill>
                <a:latin typeface="+mn-ea"/>
              </a:rPr>
              <a:t>伯拉罕：</a:t>
            </a:r>
            <a:r>
              <a:rPr kumimoji="1" lang="zh-TW" altLang="en-US" sz="2800" b="1" dirty="0">
                <a:solidFill>
                  <a:srgbClr val="FF0000"/>
                </a:solidFill>
                <a:latin typeface="+mn-ea"/>
              </a:rPr>
              <a:t>蒙召族類</a:t>
            </a:r>
            <a:r>
              <a:rPr kumimoji="1" lang="zh-TW" altLang="en-US" sz="2800" b="1" dirty="0">
                <a:solidFill>
                  <a:srgbClr val="0000FF"/>
                </a:solidFill>
                <a:latin typeface="+mn-ea"/>
              </a:rPr>
              <a:t>的祖先</a:t>
            </a:r>
          </a:p>
        </p:txBody>
      </p:sp>
      <p:sp>
        <p:nvSpPr>
          <p:cNvPr id="390277" name="AutoShape 133" descr="Medium wood"/>
          <p:cNvSpPr>
            <a:spLocks noChangeArrowheads="1"/>
          </p:cNvSpPr>
          <p:nvPr/>
        </p:nvSpPr>
        <p:spPr bwMode="auto">
          <a:xfrm>
            <a:off x="549274" y="838200"/>
            <a:ext cx="2422525" cy="693738"/>
          </a:xfrm>
          <a:prstGeom prst="plaque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3200" b="1" dirty="0">
                <a:solidFill>
                  <a:srgbClr val="FF0000"/>
                </a:solidFill>
                <a:ea typeface="SimHei" pitchFamily="49" charset="-122"/>
              </a:rPr>
              <a:t>創世記總綱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152400" y="76200"/>
            <a:ext cx="8839200" cy="685800"/>
          </a:xfrm>
          <a:prstGeom prst="rect">
            <a:avLst/>
          </a:prstGeo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alt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Batang" pitchFamily="18" charset="-127"/>
                <a:cs typeface="+mj-cs"/>
              </a:rPr>
              <a:t> </a:t>
            </a:r>
            <a:r>
              <a:rPr kumimoji="0" lang="zh-TW" alt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Batang" pitchFamily="18" charset="-127"/>
                <a:cs typeface="+mj-cs"/>
              </a:rPr>
              <a:t>     </a:t>
            </a:r>
            <a:r>
              <a:rPr kumimoji="0" lang="en-US" alt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Batang" pitchFamily="18" charset="-127"/>
                <a:cs typeface="+mj-cs"/>
              </a:rPr>
              <a:t>ABC</a:t>
            </a:r>
            <a:r>
              <a:rPr kumimoji="0" lang="en-US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+mj-ea"/>
                <a:cs typeface="+mj-cs"/>
              </a:rPr>
              <a:t>  201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+mj-ea"/>
                <a:cs typeface="+mj-cs"/>
              </a:rPr>
              <a:t>6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北美華人基督徒教育大會</a:t>
            </a:r>
            <a:endParaRPr lang="en-US" altLang="zh-TW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pitchFamily="18" charset="-120"/>
            </a:endParaRPr>
          </a:p>
          <a:p>
            <a:pPr lvl="0">
              <a:spcBef>
                <a:spcPct val="0"/>
              </a:spcBef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1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762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2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76200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6" grpId="0" animBg="1"/>
      <p:bldP spid="390147" grpId="0" animBg="1"/>
      <p:bldP spid="390148" grpId="0" animBg="1"/>
      <p:bldP spid="390149" grpId="0" animBg="1"/>
      <p:bldP spid="390150" grpId="0"/>
      <p:bldP spid="390151" grpId="0"/>
      <p:bldP spid="390152" grpId="0"/>
      <p:bldP spid="390154" grpId="0"/>
      <p:bldP spid="390271" grpId="0"/>
      <p:bldP spid="390272" grpId="0" animBg="1"/>
      <p:bldP spid="390273" grpId="0" animBg="1"/>
      <p:bldP spid="3902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46150"/>
            <a:ext cx="8642350" cy="5683250"/>
          </a:xfrm>
          <a:solidFill>
            <a:srgbClr val="CCFF33"/>
          </a:solidFill>
        </p:spPr>
        <p:txBody>
          <a:bodyPr/>
          <a:lstStyle/>
          <a:p>
            <a:pPr>
              <a:buNone/>
            </a:pPr>
            <a:r>
              <a:rPr lang="zh-TW" altLang="en-US" sz="3600" b="1" dirty="0" smtClean="0">
                <a:solidFill>
                  <a:srgbClr val="CC0066"/>
                </a:solidFill>
              </a:rPr>
              <a:t>           亞當與伊甸園</a:t>
            </a:r>
            <a:r>
              <a:rPr lang="zh-TW" altLang="en-US" sz="3600" b="1" dirty="0" smtClean="0"/>
              <a:t>      </a:t>
            </a:r>
            <a:r>
              <a:rPr lang="zh-TW" altLang="en-US" sz="3600" b="1" dirty="0" smtClean="0">
                <a:solidFill>
                  <a:schemeClr val="accent2"/>
                </a:solidFill>
              </a:rPr>
              <a:t>創世記第</a:t>
            </a:r>
            <a:r>
              <a:rPr lang="en-US" altLang="zh-TW" sz="3600" b="1" dirty="0" smtClean="0">
                <a:solidFill>
                  <a:schemeClr val="accent2"/>
                </a:solidFill>
              </a:rPr>
              <a:t>1</a:t>
            </a:r>
            <a:r>
              <a:rPr lang="zh-TW" altLang="en-US" sz="3600" b="1" dirty="0" smtClean="0">
                <a:solidFill>
                  <a:schemeClr val="accent2"/>
                </a:solidFill>
              </a:rPr>
              <a:t>～</a:t>
            </a:r>
            <a:r>
              <a:rPr lang="en-US" altLang="zh-TW" sz="3600" b="1" dirty="0" smtClean="0">
                <a:solidFill>
                  <a:schemeClr val="accent2"/>
                </a:solidFill>
              </a:rPr>
              <a:t>3</a:t>
            </a:r>
            <a:r>
              <a:rPr lang="zh-TW" altLang="en-US" sz="3600" b="1" dirty="0" smtClean="0">
                <a:solidFill>
                  <a:schemeClr val="accent2"/>
                </a:solidFill>
              </a:rPr>
              <a:t>章 </a:t>
            </a:r>
          </a:p>
          <a:p>
            <a:pPr eaLnBrk="1" hangingPunct="1">
              <a:buFontTx/>
              <a:buNone/>
            </a:pPr>
            <a:r>
              <a:rPr lang="zh-TW" altLang="en-US" sz="3600" b="1" dirty="0" smtClean="0">
                <a:solidFill>
                  <a:schemeClr val="accent2"/>
                </a:solidFill>
              </a:rPr>
              <a:t>    </a:t>
            </a:r>
            <a:endParaRPr lang="en-US" altLang="zh-TW" sz="3600" dirty="0" smtClean="0">
              <a:solidFill>
                <a:schemeClr val="accent2"/>
              </a:solidFill>
            </a:endParaRP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2268538" y="1752600"/>
            <a:ext cx="4608512" cy="3268663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 b="1">
              <a:solidFill>
                <a:srgbClr val="CC0066"/>
              </a:solidFill>
            </a:endParaRPr>
          </a:p>
          <a:p>
            <a:pPr algn="ctr"/>
            <a:endParaRPr lang="en-US" altLang="zh-TW" sz="5400" b="1">
              <a:solidFill>
                <a:srgbClr val="CC0066"/>
              </a:solidFill>
            </a:endParaRPr>
          </a:p>
        </p:txBody>
      </p:sp>
      <p:pic>
        <p:nvPicPr>
          <p:cNvPr id="14341" name="Picture 5" descr="7777_111755043586_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5486400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042988" y="2743200"/>
            <a:ext cx="8636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4800" b="1" dirty="0">
                <a:solidFill>
                  <a:srgbClr val="FF0000"/>
                </a:solidFill>
              </a:rPr>
              <a:t>神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7259638" y="2819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4000" b="1" dirty="0">
                <a:solidFill>
                  <a:srgbClr val="800000"/>
                </a:solidFill>
              </a:rPr>
              <a:t>惡者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4133850" y="2743200"/>
            <a:ext cx="7937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4800" b="1" dirty="0">
                <a:solidFill>
                  <a:srgbClr val="CC0066"/>
                </a:solidFill>
              </a:rPr>
              <a:t>人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140200" y="4953000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 dirty="0">
                <a:solidFill>
                  <a:srgbClr val="CC0066"/>
                </a:solidFill>
              </a:rPr>
              <a:t>組織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140200" y="3962400"/>
            <a:ext cx="965200" cy="609600"/>
          </a:xfrm>
          <a:prstGeom prst="rect">
            <a:avLst/>
          </a:prstGeom>
          <a:solidFill>
            <a:srgbClr val="CC0066"/>
          </a:solidFill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rgbClr val="FFFF00"/>
                </a:solidFill>
              </a:rPr>
              <a:t>話語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V="1">
            <a:off x="1763713" y="2971800"/>
            <a:ext cx="2592387" cy="1444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H="1" flipV="1">
            <a:off x="4716463" y="2971800"/>
            <a:ext cx="2592387" cy="73025"/>
          </a:xfrm>
          <a:prstGeom prst="line">
            <a:avLst/>
          </a:prstGeom>
          <a:noFill/>
          <a:ln w="57150">
            <a:solidFill>
              <a:srgbClr val="A5002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349" name="Line 15"/>
          <p:cNvSpPr>
            <a:spLocks noChangeShapeType="1"/>
          </p:cNvSpPr>
          <p:nvPr/>
        </p:nvSpPr>
        <p:spPr bwMode="auto">
          <a:xfrm>
            <a:off x="4284663" y="3598863"/>
            <a:ext cx="0" cy="287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350" name="Line 16"/>
          <p:cNvSpPr>
            <a:spLocks noChangeShapeType="1"/>
          </p:cNvSpPr>
          <p:nvPr/>
        </p:nvSpPr>
        <p:spPr bwMode="auto">
          <a:xfrm>
            <a:off x="4787900" y="3598863"/>
            <a:ext cx="0" cy="287337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351" name="Line 17"/>
          <p:cNvSpPr>
            <a:spLocks noChangeShapeType="1"/>
          </p:cNvSpPr>
          <p:nvPr/>
        </p:nvSpPr>
        <p:spPr bwMode="auto">
          <a:xfrm flipV="1">
            <a:off x="5003800" y="3048000"/>
            <a:ext cx="2305050" cy="6477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352" name="Line 18"/>
          <p:cNvSpPr>
            <a:spLocks noChangeShapeType="1"/>
          </p:cNvSpPr>
          <p:nvPr/>
        </p:nvSpPr>
        <p:spPr bwMode="auto">
          <a:xfrm flipH="1" flipV="1">
            <a:off x="1763713" y="3124200"/>
            <a:ext cx="2376487" cy="5762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Rectangle 17"/>
          <p:cNvSpPr/>
          <p:nvPr/>
        </p:nvSpPr>
        <p:spPr>
          <a:xfrm>
            <a:off x="228600" y="228600"/>
            <a:ext cx="8610600" cy="70788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北美華人基督徒教育大會</a:t>
            </a:r>
            <a:endParaRPr lang="en-US" altLang="zh-TW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pitchFamily="18" charset="-120"/>
            </a:endParaRPr>
          </a:p>
        </p:txBody>
      </p:sp>
      <p:pic>
        <p:nvPicPr>
          <p:cNvPr id="19" name="Picture 5" descr="abc logo_color (2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53400" y="228600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6000" b="1" dirty="0" smtClean="0">
                <a:solidFill>
                  <a:srgbClr val="FFFFFF"/>
                </a:solidFill>
              </a:rPr>
              <a:t>人被造的使命</a:t>
            </a:r>
            <a:r>
              <a:rPr lang="zh-TW" altLang="en-US" sz="4800" b="1" dirty="0" smtClean="0">
                <a:solidFill>
                  <a:srgbClr val="FFFF00"/>
                </a:solidFill>
              </a:rPr>
              <a:t> </a:t>
            </a:r>
            <a:endParaRPr lang="en-US" altLang="zh-TW" sz="4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FF"/>
                </a:solidFill>
              </a:rPr>
              <a:t>        </a:t>
            </a:r>
            <a:endParaRPr lang="en-US" altLang="zh-TW" sz="4800" b="1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zh-TW" altLang="en-US" sz="4800" b="1" dirty="0" smtClean="0">
                <a:solidFill>
                  <a:srgbClr val="FFFFFF"/>
                </a:solidFill>
              </a:rPr>
              <a:t>           平凡                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超</a:t>
            </a:r>
            <a:r>
              <a:rPr lang="zh-TW" altLang="en-US" sz="4800" b="1" dirty="0" smtClean="0">
                <a:solidFill>
                  <a:srgbClr val="FFFFFF"/>
                </a:solidFill>
              </a:rPr>
              <a:t>凡</a:t>
            </a:r>
            <a:endParaRPr lang="en-US" altLang="zh-TW" sz="4800" b="1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en-US" altLang="zh-CN" sz="4800" b="1" dirty="0" smtClean="0">
                <a:solidFill>
                  <a:srgbClr val="FFFFFF"/>
                </a:solidFill>
                <a:ea typeface="SimSun" pitchFamily="2" charset="-122"/>
              </a:rPr>
              <a:t>      </a:t>
            </a:r>
            <a:r>
              <a:rPr lang="en-US" altLang="zh-CN" sz="4800" b="1" u="sng" dirty="0" smtClean="0">
                <a:solidFill>
                  <a:srgbClr val="FFFFFF"/>
                </a:solidFill>
                <a:ea typeface="SimSun" pitchFamily="2" charset="-122"/>
              </a:rPr>
              <a:t>ordinary</a:t>
            </a:r>
            <a:r>
              <a:rPr lang="en-US" altLang="zh-CN" sz="4800" b="1" dirty="0" smtClean="0">
                <a:solidFill>
                  <a:srgbClr val="FFFFFF"/>
                </a:solidFill>
                <a:ea typeface="SimSun" pitchFamily="2" charset="-122"/>
              </a:rPr>
              <a:t>         </a:t>
            </a:r>
            <a:r>
              <a:rPr lang="en-US" altLang="zh-CN" sz="4800" b="1" dirty="0" smtClean="0">
                <a:solidFill>
                  <a:srgbClr val="FF0000"/>
                </a:solidFill>
                <a:ea typeface="SimSun" pitchFamily="2" charset="-122"/>
              </a:rPr>
              <a:t>Extra</a:t>
            </a:r>
            <a:r>
              <a:rPr lang="en-US" altLang="zh-CN" sz="4800" b="1" u="sng" dirty="0" smtClean="0">
                <a:solidFill>
                  <a:srgbClr val="FFFFFF"/>
                </a:solidFill>
                <a:ea typeface="SimSun" pitchFamily="2" charset="-122"/>
              </a:rPr>
              <a:t>ordinary</a:t>
            </a:r>
          </a:p>
          <a:p>
            <a:pPr>
              <a:buNone/>
            </a:pPr>
            <a:r>
              <a:rPr lang="en-US" altLang="zh-CN" sz="4800" b="1" dirty="0" smtClean="0">
                <a:solidFill>
                  <a:srgbClr val="FFFFFF"/>
                </a:solidFill>
                <a:ea typeface="SimSun" pitchFamily="2" charset="-122"/>
              </a:rPr>
              <a:t>                              </a:t>
            </a:r>
          </a:p>
          <a:p>
            <a:pPr>
              <a:buNone/>
            </a:pPr>
            <a:r>
              <a:rPr lang="zh-TW" altLang="en-US" sz="4800" b="1" dirty="0" smtClean="0">
                <a:solidFill>
                  <a:srgbClr val="FFFFFF"/>
                </a:solidFill>
                <a:ea typeface="SimSun" pitchFamily="2" charset="-122"/>
              </a:rPr>
              <a:t>                         </a:t>
            </a:r>
            <a:r>
              <a:rPr lang="zh-TW" altLang="en-US" sz="4800" b="1" dirty="0" smtClean="0">
                <a:solidFill>
                  <a:srgbClr val="FFFF00"/>
                </a:solidFill>
                <a:ea typeface="SimSun" pitchFamily="2" charset="-122"/>
              </a:rPr>
              <a:t>不出於人意</a:t>
            </a:r>
            <a:endParaRPr lang="en-US" altLang="zh-CN" sz="4800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 rot="5400000">
            <a:off x="4495800" y="5257006"/>
            <a:ext cx="12192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124200" y="3505200"/>
            <a:ext cx="1981200" cy="158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algn="r" fontAlgn="t">
              <a:spcBef>
                <a:spcPts val="0"/>
              </a:spcBef>
              <a:buNone/>
            </a:pPr>
            <a:endParaRPr lang="zh-TW" altLang="en-US" kern="100" dirty="0" smtClean="0">
              <a:latin typeface="Times New Roman"/>
              <a:ea typeface="Times New Roman"/>
              <a:cs typeface="Arial"/>
            </a:endParaRPr>
          </a:p>
          <a:p>
            <a:pPr marL="0" fontAlgn="t">
              <a:spcBef>
                <a:spcPts val="0"/>
              </a:spcBef>
              <a:buNone/>
            </a:pPr>
            <a:endParaRPr lang="en-US" altLang="zh-TW" b="1" dirty="0" smtClean="0">
              <a:solidFill>
                <a:srgbClr val="000000"/>
              </a:solidFill>
              <a:latin typeface="Tahoma"/>
              <a:cs typeface="Tahoma"/>
            </a:endParaRPr>
          </a:p>
          <a:p>
            <a:pPr marL="0" fontAlgn="t">
              <a:spcBef>
                <a:spcPts val="0"/>
              </a:spcBef>
              <a:buNone/>
            </a:pPr>
            <a:r>
              <a:rPr lang="en-US" altLang="zh-TW" b="1" dirty="0" smtClean="0">
                <a:solidFill>
                  <a:srgbClr val="FFFFFF"/>
                </a:solidFill>
                <a:latin typeface="Tahoma"/>
                <a:cs typeface="Tahoma"/>
              </a:rPr>
              <a:t>   </a:t>
            </a:r>
            <a:r>
              <a:rPr lang="zh-TW" altLang="en-US" sz="5400" b="1" dirty="0" smtClean="0">
                <a:solidFill>
                  <a:srgbClr val="FFFFFF"/>
                </a:solidFill>
                <a:latin typeface="Tahoma"/>
                <a:cs typeface="Tahoma"/>
              </a:rPr>
              <a:t>主就是那靈</a:t>
            </a:r>
            <a:r>
              <a:rPr lang="en-US" sz="5400" b="1" dirty="0" smtClean="0">
                <a:solidFill>
                  <a:srgbClr val="FFFFFF"/>
                </a:solidFill>
                <a:latin typeface="Tahoma"/>
                <a:ea typeface="新細明體"/>
                <a:cs typeface="Arial"/>
              </a:rPr>
              <a:t/>
            </a:r>
            <a:br>
              <a:rPr lang="en-US" sz="5400" b="1" dirty="0" smtClean="0">
                <a:solidFill>
                  <a:srgbClr val="FFFFFF"/>
                </a:solidFill>
                <a:latin typeface="Tahoma"/>
                <a:ea typeface="新細明體"/>
                <a:cs typeface="Arial"/>
              </a:rPr>
            </a:br>
            <a:r>
              <a:rPr lang="zh-TW" altLang="en-US" sz="5400" b="1" dirty="0" smtClean="0">
                <a:solidFill>
                  <a:srgbClr val="FFFFFF"/>
                </a:solidFill>
                <a:latin typeface="Tahoma"/>
                <a:ea typeface="新細明體"/>
                <a:cs typeface="Tahoma"/>
              </a:rPr>
              <a:t>  </a:t>
            </a:r>
            <a:r>
              <a:rPr lang="zh-TW" altLang="en-US" sz="5400" b="1" dirty="0" smtClean="0">
                <a:solidFill>
                  <a:srgbClr val="FFFF00"/>
                </a:solidFill>
                <a:latin typeface="Tahoma"/>
                <a:cs typeface="Tahoma"/>
              </a:rPr>
              <a:t>主的靈</a:t>
            </a:r>
            <a:r>
              <a:rPr lang="zh-TW" altLang="en-US" sz="5400" b="1" dirty="0" smtClean="0">
                <a:solidFill>
                  <a:srgbClr val="FFFFFF"/>
                </a:solidFill>
                <a:latin typeface="Tahoma"/>
                <a:cs typeface="Tahoma"/>
              </a:rPr>
              <a:t>在哪裡</a:t>
            </a:r>
            <a:endParaRPr lang="en-US" altLang="zh-TW" sz="5400" b="1" dirty="0" smtClean="0">
              <a:solidFill>
                <a:srgbClr val="FFFFFF"/>
              </a:solidFill>
              <a:latin typeface="Tahoma"/>
              <a:cs typeface="Tahoma"/>
            </a:endParaRPr>
          </a:p>
          <a:p>
            <a:pPr marL="0" fontAlgn="t">
              <a:spcBef>
                <a:spcPts val="0"/>
              </a:spcBef>
              <a:buNone/>
            </a:pPr>
            <a:r>
              <a:rPr lang="zh-TW" altLang="en-US" sz="5400" b="1" dirty="0" smtClean="0">
                <a:solidFill>
                  <a:srgbClr val="FFFFFF"/>
                </a:solidFill>
                <a:latin typeface="Tahoma"/>
                <a:cs typeface="Tahoma"/>
              </a:rPr>
              <a:t>                那裡就</a:t>
            </a:r>
            <a:r>
              <a:rPr lang="zh-TW" altLang="en-US" sz="5400" b="1" dirty="0" smtClean="0">
                <a:solidFill>
                  <a:srgbClr val="FFFF00"/>
                </a:solidFill>
                <a:latin typeface="Tahoma"/>
                <a:cs typeface="Tahoma"/>
              </a:rPr>
              <a:t>得以自由</a:t>
            </a:r>
            <a:endParaRPr lang="en-US" altLang="zh-TW" sz="5400" b="1" dirty="0" smtClean="0">
              <a:solidFill>
                <a:srgbClr val="FFFF00"/>
              </a:solidFill>
              <a:latin typeface="Tahoma"/>
              <a:cs typeface="Tahoma"/>
            </a:endParaRPr>
          </a:p>
          <a:p>
            <a:pPr marL="0" fontAlgn="t">
              <a:spcBef>
                <a:spcPts val="0"/>
              </a:spcBef>
              <a:buNone/>
            </a:pPr>
            <a:r>
              <a:rPr lang="en-US" altLang="zh-TW" sz="4000" b="1" i="0" u="none" strike="noStrike" kern="100" dirty="0" smtClean="0">
                <a:solidFill>
                  <a:srgbClr val="FFFFFF"/>
                </a:solidFill>
                <a:latin typeface="Tahoma"/>
                <a:ea typeface="Times New Roman"/>
                <a:cs typeface="Tahoma"/>
              </a:rPr>
              <a:t>                                       </a:t>
            </a:r>
            <a:r>
              <a:rPr lang="en-US" altLang="zh-TW" sz="4000" i="0" u="none" strike="noStrike" kern="100" dirty="0" smtClean="0">
                <a:solidFill>
                  <a:srgbClr val="FFFFFF"/>
                </a:solidFill>
                <a:latin typeface="Tahoma"/>
                <a:ea typeface="Times New Roman"/>
                <a:cs typeface="Tahoma"/>
              </a:rPr>
              <a:t>(</a:t>
            </a:r>
            <a:r>
              <a:rPr lang="zh-TW" altLang="en-US" sz="4000" i="0" u="none" strike="noStrike" kern="100" dirty="0" smtClean="0">
                <a:solidFill>
                  <a:srgbClr val="FFFFFF"/>
                </a:solidFill>
                <a:latin typeface="Tahoma"/>
                <a:ea typeface="Times New Roman"/>
                <a:cs typeface="Tahoma"/>
              </a:rPr>
              <a:t>林後</a:t>
            </a:r>
            <a:r>
              <a:rPr lang="en-US" altLang="zh-TW" sz="4000" i="0" u="none" strike="noStrike" kern="100" dirty="0" smtClean="0">
                <a:solidFill>
                  <a:srgbClr val="FFFFFF"/>
                </a:solidFill>
                <a:latin typeface="Tahoma"/>
                <a:ea typeface="Times New Roman"/>
                <a:cs typeface="Tahoma"/>
              </a:rPr>
              <a:t>3:17)</a:t>
            </a:r>
            <a:endParaRPr lang="zh-TW" sz="4000" i="0" u="none" strike="noStrike" kern="100" dirty="0">
              <a:solidFill>
                <a:srgbClr val="FFFFFF"/>
              </a:solidFill>
              <a:latin typeface="Times New Roman"/>
              <a:ea typeface="Times New Roman"/>
              <a:cs typeface="Arial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mg3.doubanio.com/lpic/s150496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3657600" cy="5295753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962400" y="152400"/>
            <a:ext cx="3886200" cy="938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14264" rIns="91440" bIns="114264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zh-TW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新細明體" pitchFamily="18" charset="-120"/>
                <a:cs typeface="Times New Roman" pitchFamily="18" charset="0"/>
              </a:rPr>
              <a:t>把你身邊的腦殘變幹才</a:t>
            </a:r>
            <a:endParaRPr kumimoji="1" lang="zh-TW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新細明體" pitchFamily="18" charset="-12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886200" y="1006257"/>
            <a:ext cx="54102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帶人的關鍵是「行為」</a:t>
            </a:r>
            <a:endParaRPr kumimoji="1" lang="en-US" altLang="zh-TW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800" b="1" dirty="0">
                <a:solidFill>
                  <a:srgbClr val="0000FF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 </a:t>
            </a:r>
            <a:r>
              <a:rPr kumimoji="1" lang="zh-TW" altLang="en-US" sz="2800" b="1" dirty="0" smtClean="0">
                <a:solidFill>
                  <a:srgbClr val="0000FF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             </a:t>
            </a:r>
            <a:r>
              <a:rPr kumimoji="1" lang="zh-TW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而不是「心」！</a:t>
            </a:r>
            <a:endParaRPr kumimoji="1" lang="en-US" altLang="zh-TW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/>
            </a:r>
            <a:br>
              <a:rPr kumimoji="1" lang="zh-TW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</a:br>
            <a:r>
              <a:rPr kumimoji="1" lang="zh-TW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你沒辦法改變別人的態度和個性</a:t>
            </a:r>
            <a:endParaRPr kumimoji="1" lang="en-US" altLang="zh-TW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     但是你可以改變他的行為！</a:t>
            </a:r>
            <a:endParaRPr kumimoji="1" lang="en-US" altLang="zh-TW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38600" y="3581400"/>
            <a:ext cx="4876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b="1" dirty="0" smtClean="0">
                <a:solidFill>
                  <a:srgbClr val="FF0000"/>
                </a:solidFill>
              </a:rPr>
              <a:t>◎所謂的「教」</a:t>
            </a:r>
            <a:endParaRPr lang="en-US" altLang="zh-TW" sz="2000" b="1" dirty="0" smtClean="0">
              <a:solidFill>
                <a:srgbClr val="0000FF"/>
              </a:solidFill>
            </a:endParaRPr>
          </a:p>
          <a:p>
            <a:r>
              <a:rPr lang="zh-TW" altLang="en-US" sz="2000" b="1" dirty="0">
                <a:solidFill>
                  <a:srgbClr val="0000FF"/>
                </a:solidFill>
              </a:rPr>
              <a:t> 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    就是引導對方做出你想要他做的行為</a:t>
            </a:r>
          </a:p>
          <a:p>
            <a:r>
              <a:rPr lang="zh-TW" altLang="en-US" sz="2000" b="1" dirty="0" smtClean="0">
                <a:solidFill>
                  <a:srgbClr val="FF0000"/>
                </a:solidFill>
              </a:rPr>
              <a:t>◎想要讓人完成工作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，就要讓他了解透過</a:t>
            </a:r>
            <a:endParaRPr lang="en-US" altLang="zh-TW" sz="2000" b="1" dirty="0" smtClean="0">
              <a:solidFill>
                <a:srgbClr val="0000FF"/>
              </a:solidFill>
            </a:endParaRPr>
          </a:p>
          <a:p>
            <a:r>
              <a:rPr lang="en-US" altLang="zh-TW" sz="2000" b="1" dirty="0">
                <a:solidFill>
                  <a:srgbClr val="0000FF"/>
                </a:solidFill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                    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  這樣的工作能得到如何的成長</a:t>
            </a:r>
          </a:p>
          <a:p>
            <a:r>
              <a:rPr lang="zh-TW" altLang="en-US" sz="2000" b="1" dirty="0" smtClean="0">
                <a:solidFill>
                  <a:srgbClr val="FF0000"/>
                </a:solidFill>
              </a:rPr>
              <a:t>◎教的內容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，要分成能夠回答的「知識」</a:t>
            </a:r>
            <a:endParaRPr lang="en-US" altLang="zh-TW" sz="2000" b="1" dirty="0" smtClean="0">
              <a:solidFill>
                <a:srgbClr val="0000FF"/>
              </a:solidFill>
            </a:endParaRPr>
          </a:p>
          <a:p>
            <a:r>
              <a:rPr lang="zh-TW" altLang="en-US" sz="2000" b="1" dirty="0">
                <a:solidFill>
                  <a:srgbClr val="0000FF"/>
                </a:solidFill>
              </a:rPr>
              <a:t> 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                                   和能夠去做的「技術」</a:t>
            </a:r>
          </a:p>
          <a:p>
            <a:r>
              <a:rPr lang="zh-TW" altLang="en-US" sz="2000" b="1" dirty="0" smtClean="0">
                <a:solidFill>
                  <a:srgbClr val="FF0000"/>
                </a:solidFill>
              </a:rPr>
              <a:t>◎教的方法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，一定要能非常具體的呈現</a:t>
            </a:r>
          </a:p>
          <a:p>
            <a:r>
              <a:rPr lang="zh-TW" altLang="en-US" sz="2000" b="1" dirty="0" smtClean="0">
                <a:solidFill>
                  <a:srgbClr val="FF0000"/>
                </a:solidFill>
              </a:rPr>
              <a:t>◎每次只教三件事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，不必做的事情</a:t>
            </a:r>
            <a:endParaRPr lang="en-US" altLang="zh-TW" sz="2000" b="1" dirty="0" smtClean="0">
              <a:solidFill>
                <a:srgbClr val="0000FF"/>
              </a:solidFill>
            </a:endParaRPr>
          </a:p>
          <a:p>
            <a:r>
              <a:rPr lang="zh-TW" altLang="en-US" sz="2000" b="1" dirty="0">
                <a:solidFill>
                  <a:srgbClr val="0000FF"/>
                </a:solidFill>
              </a:rPr>
              <a:t> 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                                        也要確實告知</a:t>
            </a:r>
            <a:endParaRPr lang="zh-TW" altLang="en-US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</a:rPr>
              <a:t>6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solidFill>
            <a:srgbClr val="0000FF"/>
          </a:solidFill>
          <a:ln w="76200" cmpd="tri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zh-TW" altLang="en-US" sz="6000" b="1" dirty="0" smtClean="0">
                <a:solidFill>
                  <a:srgbClr val="FFFF00"/>
                </a:solidFill>
              </a:rPr>
              <a:t>神造人的目的</a:t>
            </a:r>
            <a:endParaRPr lang="en-US" altLang="zh-TW" sz="6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altLang="zh-TW" sz="5400" b="1" dirty="0" smtClean="0">
                <a:solidFill>
                  <a:srgbClr val="FFFF00"/>
                </a:solidFill>
              </a:rPr>
              <a:t>    2.</a:t>
            </a:r>
            <a:r>
              <a:rPr lang="zh-TW" altLang="en-US" sz="5400" b="1" dirty="0" smtClean="0">
                <a:solidFill>
                  <a:srgbClr val="FFFF00"/>
                </a:solidFill>
              </a:rPr>
              <a:t>管理</a:t>
            </a:r>
            <a:r>
              <a:rPr lang="en-US" altLang="zh-TW" sz="5400" b="1" dirty="0" smtClean="0">
                <a:solidFill>
                  <a:srgbClr val="FFFF00"/>
                </a:solidFill>
              </a:rPr>
              <a:t>---</a:t>
            </a:r>
            <a:r>
              <a:rPr lang="zh-TW" altLang="en-US" sz="5400" b="1" dirty="0" smtClean="0">
                <a:solidFill>
                  <a:srgbClr val="FFFF00"/>
                </a:solidFill>
              </a:rPr>
              <a:t>能力與智慧</a:t>
            </a:r>
            <a:endParaRPr lang="en-US" altLang="zh-TW" sz="54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5400" b="1" dirty="0" smtClean="0">
                <a:solidFill>
                  <a:srgbClr val="FFFFFF"/>
                </a:solidFill>
              </a:rPr>
              <a:t>        海裡的魚</a:t>
            </a:r>
            <a:r>
              <a:rPr lang="en-US" sz="5400" b="1" dirty="0" smtClean="0">
                <a:solidFill>
                  <a:srgbClr val="FFFFFF"/>
                </a:solidFill>
              </a:rPr>
              <a:t/>
            </a:r>
            <a:br>
              <a:rPr lang="en-US" sz="5400" b="1" dirty="0" smtClean="0">
                <a:solidFill>
                  <a:srgbClr val="FFFFFF"/>
                </a:solidFill>
              </a:rPr>
            </a:br>
            <a:r>
              <a:rPr lang="zh-TW" altLang="en-US" sz="5400" b="1" dirty="0" smtClean="0">
                <a:solidFill>
                  <a:srgbClr val="FFFFFF"/>
                </a:solidFill>
              </a:rPr>
              <a:t>　 空中的鳥</a:t>
            </a:r>
            <a:r>
              <a:rPr lang="en-US" sz="5400" b="1" dirty="0" smtClean="0">
                <a:solidFill>
                  <a:srgbClr val="FFFFFF"/>
                </a:solidFill>
              </a:rPr>
              <a:t/>
            </a:r>
            <a:br>
              <a:rPr lang="en-US" sz="5400" b="1" dirty="0" smtClean="0">
                <a:solidFill>
                  <a:srgbClr val="FFFFFF"/>
                </a:solidFill>
              </a:rPr>
            </a:br>
            <a:r>
              <a:rPr lang="zh-TW" altLang="en-US" sz="5400" b="1" dirty="0" smtClean="0">
                <a:solidFill>
                  <a:srgbClr val="FFFFFF"/>
                </a:solidFill>
              </a:rPr>
              <a:t>　 地上各樣行動的活物</a:t>
            </a:r>
            <a:endParaRPr lang="en-US" altLang="zh-CN" sz="5400" dirty="0" smtClean="0">
              <a:solidFill>
                <a:srgbClr val="FFFFFF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TW" altLang="en-US" sz="2800" dirty="0">
              <a:solidFill>
                <a:srgbClr val="00FF00"/>
              </a:solidFill>
              <a:ea typeface="新細明體" pitchFamily="18" charset="-120"/>
            </a:endParaRPr>
          </a:p>
          <a:p>
            <a:r>
              <a:rPr lang="zh-TW" altLang="en-US" dirty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dirty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1356</Words>
  <Application>Microsoft Office PowerPoint</Application>
  <PresentationFormat>On-screen Show (4:3)</PresentationFormat>
  <Paragraphs>310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  ABC  2016     </vt:lpstr>
      <vt:lpstr>     ABC  2016</vt:lpstr>
      <vt:lpstr>     ABC  2016</vt:lpstr>
      <vt:lpstr>Slide 4</vt:lpstr>
      <vt:lpstr>Slide 5</vt:lpstr>
      <vt:lpstr>     ABC  2016</vt:lpstr>
      <vt:lpstr>     ABC  2016</vt:lpstr>
      <vt:lpstr>Slide 8</vt:lpstr>
      <vt:lpstr>     ABC  2016</vt:lpstr>
      <vt:lpstr>     ABC  2016</vt:lpstr>
      <vt:lpstr>     ABC  2016</vt:lpstr>
      <vt:lpstr>     ABC  2016</vt:lpstr>
      <vt:lpstr>     ABC  2016</vt:lpstr>
      <vt:lpstr>Slide 14</vt:lpstr>
      <vt:lpstr>     ABC  2016</vt:lpstr>
      <vt:lpstr>     ABC  2016</vt:lpstr>
      <vt:lpstr>     ABC  2016</vt:lpstr>
      <vt:lpstr>     ABC  2016</vt:lpstr>
      <vt:lpstr>     ABC  2016</vt:lpstr>
      <vt:lpstr>Slide 20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</dc:creator>
  <cp:lastModifiedBy>Timothy</cp:lastModifiedBy>
  <cp:revision>25</cp:revision>
  <dcterms:created xsi:type="dcterms:W3CDTF">2016-09-06T04:44:41Z</dcterms:created>
  <dcterms:modified xsi:type="dcterms:W3CDTF">2016-09-16T10:20:38Z</dcterms:modified>
</cp:coreProperties>
</file>