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00" r:id="rId1"/>
  </p:sldMasterIdLst>
  <p:notesMasterIdLst>
    <p:notesMasterId r:id="rId96"/>
  </p:notesMasterIdLst>
  <p:handoutMasterIdLst>
    <p:handoutMasterId r:id="rId97"/>
  </p:handoutMasterIdLst>
  <p:sldIdLst>
    <p:sldId id="1500" r:id="rId2"/>
    <p:sldId id="1435" r:id="rId3"/>
    <p:sldId id="1389" r:id="rId4"/>
    <p:sldId id="1393" r:id="rId5"/>
    <p:sldId id="1487" r:id="rId6"/>
    <p:sldId id="1394" r:id="rId7"/>
    <p:sldId id="1395" r:id="rId8"/>
    <p:sldId id="1399" r:id="rId9"/>
    <p:sldId id="1414" r:id="rId10"/>
    <p:sldId id="1501" r:id="rId11"/>
    <p:sldId id="1413" r:id="rId12"/>
    <p:sldId id="1436" r:id="rId13"/>
    <p:sldId id="1415" r:id="rId14"/>
    <p:sldId id="1416" r:id="rId15"/>
    <p:sldId id="1417" r:id="rId16"/>
    <p:sldId id="1418" r:id="rId17"/>
    <p:sldId id="1419" r:id="rId18"/>
    <p:sldId id="1420" r:id="rId19"/>
    <p:sldId id="1421" r:id="rId20"/>
    <p:sldId id="1422" r:id="rId21"/>
    <p:sldId id="1423" r:id="rId22"/>
    <p:sldId id="1424" r:id="rId23"/>
    <p:sldId id="1425" r:id="rId24"/>
    <p:sldId id="1438" r:id="rId25"/>
    <p:sldId id="1488" r:id="rId26"/>
    <p:sldId id="1489" r:id="rId27"/>
    <p:sldId id="1490" r:id="rId28"/>
    <p:sldId id="1491" r:id="rId29"/>
    <p:sldId id="1492" r:id="rId30"/>
    <p:sldId id="1493" r:id="rId31"/>
    <p:sldId id="1494" r:id="rId32"/>
    <p:sldId id="1495" r:id="rId33"/>
    <p:sldId id="1426" r:id="rId34"/>
    <p:sldId id="1427" r:id="rId35"/>
    <p:sldId id="1428" r:id="rId36"/>
    <p:sldId id="1429" r:id="rId37"/>
    <p:sldId id="1430" r:id="rId38"/>
    <p:sldId id="1431" r:id="rId39"/>
    <p:sldId id="1432" r:id="rId40"/>
    <p:sldId id="1433" r:id="rId41"/>
    <p:sldId id="1437" r:id="rId42"/>
    <p:sldId id="1434" r:id="rId43"/>
    <p:sldId id="1439" r:id="rId44"/>
    <p:sldId id="1440" r:id="rId45"/>
    <p:sldId id="1441" r:id="rId46"/>
    <p:sldId id="1442" r:id="rId47"/>
    <p:sldId id="1443" r:id="rId48"/>
    <p:sldId id="1444" r:id="rId49"/>
    <p:sldId id="1445" r:id="rId50"/>
    <p:sldId id="1446" r:id="rId51"/>
    <p:sldId id="1447" r:id="rId52"/>
    <p:sldId id="1448" r:id="rId53"/>
    <p:sldId id="1449" r:id="rId54"/>
    <p:sldId id="1450" r:id="rId55"/>
    <p:sldId id="1451" r:id="rId56"/>
    <p:sldId id="1452" r:id="rId57"/>
    <p:sldId id="1453" r:id="rId58"/>
    <p:sldId id="1454" r:id="rId59"/>
    <p:sldId id="1455" r:id="rId60"/>
    <p:sldId id="1456" r:id="rId61"/>
    <p:sldId id="1457" r:id="rId62"/>
    <p:sldId id="1458" r:id="rId63"/>
    <p:sldId id="1460" r:id="rId64"/>
    <p:sldId id="1461" r:id="rId65"/>
    <p:sldId id="1462" r:id="rId66"/>
    <p:sldId id="1463" r:id="rId67"/>
    <p:sldId id="1464" r:id="rId68"/>
    <p:sldId id="1466" r:id="rId69"/>
    <p:sldId id="1467" r:id="rId70"/>
    <p:sldId id="1468" r:id="rId71"/>
    <p:sldId id="1469" r:id="rId72"/>
    <p:sldId id="1470" r:id="rId73"/>
    <p:sldId id="1471" r:id="rId74"/>
    <p:sldId id="1472" r:id="rId75"/>
    <p:sldId id="1473" r:id="rId76"/>
    <p:sldId id="1474" r:id="rId77"/>
    <p:sldId id="1475" r:id="rId78"/>
    <p:sldId id="1476" r:id="rId79"/>
    <p:sldId id="1477" r:id="rId80"/>
    <p:sldId id="1478" r:id="rId81"/>
    <p:sldId id="1479" r:id="rId82"/>
    <p:sldId id="1502" r:id="rId83"/>
    <p:sldId id="1503" r:id="rId84"/>
    <p:sldId id="1504" r:id="rId85"/>
    <p:sldId id="1505" r:id="rId86"/>
    <p:sldId id="1506" r:id="rId87"/>
    <p:sldId id="1507" r:id="rId88"/>
    <p:sldId id="1508" r:id="rId89"/>
    <p:sldId id="1482" r:id="rId90"/>
    <p:sldId id="1483" r:id="rId91"/>
    <p:sldId id="1510" r:id="rId92"/>
    <p:sldId id="1511" r:id="rId93"/>
    <p:sldId id="1498" r:id="rId94"/>
    <p:sldId id="1499" r:id="rId9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60093"/>
    <a:srgbClr val="990033"/>
    <a:srgbClr val="FFFF00"/>
    <a:srgbClr val="FFCCCC"/>
    <a:srgbClr val="99FFCC"/>
    <a:srgbClr val="FF0000"/>
    <a:srgbClr val="00C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1" autoAdjust="0"/>
    <p:restoredTop sz="94690" autoAdjust="0"/>
  </p:normalViewPr>
  <p:slideViewPr>
    <p:cSldViewPr>
      <p:cViewPr varScale="1">
        <p:scale>
          <a:sx n="70" d="100"/>
          <a:sy n="70" d="100"/>
        </p:scale>
        <p:origin x="-11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CD96D39A-21C2-4959-B78D-6C4975196D6B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0488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27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41BDC7F8-293C-40FE-B412-9523C3FC5E47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60557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fld id="{17A21C2A-840E-4EE6-B2EF-A7A818DBA6ED}" type="slidenum">
              <a:rPr lang="en-US" altLang="en-US">
                <a:latin typeface="Arial" charset="0"/>
              </a:rPr>
              <a:pPr eaLnBrk="1" hangingPunct="1"/>
              <a:t>1</a:t>
            </a:fld>
            <a:endParaRPr lang="en-US" altLang="en-US">
              <a:latin typeface="Arial" charset="0"/>
            </a:endParaRPr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標題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5" name="副標題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1" name="日期版面配置區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23F84CD-B155-4C74-9203-87090555C726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3F84CD-B155-4C74-9203-87090555C726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23F84CD-B155-4C74-9203-87090555C726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F5168-7F88-498D-817B-A059B9EF342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427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3F84CD-B155-4C74-9203-87090555C726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123F84CD-B155-4C74-9203-87090555C726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3F84CD-B155-4C74-9203-87090555C726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3F84CD-B155-4C74-9203-87090555C726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3F84CD-B155-4C74-9203-87090555C726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3F84CD-B155-4C74-9203-87090555C726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3F84CD-B155-4C74-9203-87090555C726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3F84CD-B155-4C74-9203-87090555C726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標題版面配置區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1" name="文字版面配置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7" name="日期版面配置區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23F84CD-B155-4C74-9203-87090555C726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62000"/>
          </a:xfrm>
          <a:solidFill>
            <a:schemeClr val="accent2"/>
          </a:soli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 i="1" smtClean="0">
                <a:solidFill>
                  <a:srgbClr val="FFFF00"/>
                </a:solidFill>
                <a:latin typeface="Matura MT Script Capitals" pitchFamily="66" charset="0"/>
                <a:ea typeface="Batang" pitchFamily="18" charset="-127"/>
              </a:rPr>
              <a:t>     ABC</a:t>
            </a:r>
            <a:r>
              <a:rPr lang="en-US" altLang="en-US" sz="4000" smtClean="0">
                <a:solidFill>
                  <a:srgbClr val="FFFF00"/>
                </a:solidFill>
                <a:latin typeface="Matura MT Script Capitals" pitchFamily="66" charset="0"/>
              </a:rPr>
              <a:t>  2015 </a:t>
            </a:r>
            <a:r>
              <a:rPr lang="zh-TW" altLang="en-US" sz="4000" smtClean="0">
                <a:ea typeface="新細明體" pitchFamily="18" charset="-120"/>
              </a:rPr>
              <a:t>    </a:t>
            </a:r>
            <a:endParaRPr lang="en-US" altLang="en-US" sz="400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638800"/>
          </a:xfr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76200" cmpd="tri">
            <a:solidFill>
              <a:schemeClr val="bg1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課碼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(Workshop):</a:t>
            </a: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CM-302</a:t>
            </a:r>
          </a:p>
          <a:p>
            <a:pPr eaLnBrk="1" hangingPunct="1">
              <a:buFontTx/>
              <a:buNone/>
              <a:defRPr/>
            </a:pP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教</a:t>
            </a: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室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(Room 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#):</a:t>
            </a:r>
            <a:r>
              <a:rPr lang="zh-TW" altLang="en-US" dirty="0" smtClean="0">
                <a:solidFill>
                  <a:srgbClr val="FFFF00"/>
                </a:solidFill>
                <a:ea typeface="SimSun" pitchFamily="2" charset="-122"/>
              </a:rPr>
              <a:t>東</a:t>
            </a:r>
            <a:r>
              <a:rPr lang="en-US" altLang="zh-TW" dirty="0" smtClean="0">
                <a:solidFill>
                  <a:srgbClr val="FFFF00"/>
                </a:solidFill>
                <a:ea typeface="SimSun" pitchFamily="2" charset="-122"/>
              </a:rPr>
              <a:t>E2</a:t>
            </a:r>
            <a:endParaRPr lang="en-US" altLang="zh-CN" dirty="0" smtClean="0">
              <a:solidFill>
                <a:srgbClr val="FFFF00"/>
              </a:solidFill>
              <a:ea typeface="SimSun" pitchFamily="2" charset="-122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講員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(Speaker): </a:t>
            </a:r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劉港木牧師</a:t>
            </a:r>
            <a:endParaRPr lang="en-US" altLang="zh-TW" dirty="0" smtClean="0">
              <a:solidFill>
                <a:srgbClr val="FFFF00"/>
              </a:solidFill>
              <a:ea typeface="新細明體" pitchFamily="18" charset="-120"/>
            </a:endParaRPr>
          </a:p>
          <a:p>
            <a:pPr eaLnBrk="1" hangingPunct="1">
              <a:buFontTx/>
              <a:buNone/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新細明體" pitchFamily="18" charset="-120"/>
              </a:rPr>
              <a:t>授</a:t>
            </a:r>
            <a:r>
              <a:rPr lang="zh-CN" altLang="en-US" b="1" dirty="0" smtClean="0">
                <a:solidFill>
                  <a:srgbClr val="FFFF00"/>
                </a:solidFill>
                <a:ea typeface="新細明體" pitchFamily="18" charset="-120"/>
              </a:rPr>
              <a:t>課語言</a:t>
            </a:r>
            <a:r>
              <a:rPr lang="en-US" altLang="zh-CN" b="1" dirty="0" smtClean="0">
                <a:solidFill>
                  <a:srgbClr val="FFFF00"/>
                </a:solidFill>
                <a:ea typeface="新細明體" pitchFamily="18" charset="-120"/>
              </a:rPr>
              <a:t>: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zh-TW" altLang="en-US" dirty="0" smtClean="0">
                <a:solidFill>
                  <a:srgbClr val="FFFF00"/>
                </a:solidFill>
                <a:ea typeface="SimSun" pitchFamily="2" charset="-122"/>
              </a:rPr>
              <a:t>華語</a:t>
            </a:r>
            <a:endParaRPr lang="en-US" altLang="zh-CN" dirty="0" smtClean="0">
              <a:solidFill>
                <a:srgbClr val="FFFF00"/>
              </a:solidFill>
              <a:ea typeface="SimSun" pitchFamily="2" charset="-122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題目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(Topic): </a:t>
            </a:r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在衝突中領導</a:t>
            </a:r>
            <a:endParaRPr lang="en-US" altLang="zh-CN" dirty="0" smtClean="0">
              <a:solidFill>
                <a:srgbClr val="FFFF00"/>
              </a:solidFill>
              <a:ea typeface="SimSun" pitchFamily="2" charset="-122"/>
            </a:endParaRPr>
          </a:p>
          <a:p>
            <a:pPr>
              <a:buNone/>
              <a:defRPr/>
            </a:pP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專題簡介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:</a:t>
            </a:r>
            <a:r>
              <a:rPr lang="zh-TW" altLang="en-US" dirty="0" smtClean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zh-TW" altLang="en-US" dirty="0">
                <a:solidFill>
                  <a:srgbClr val="FFFF00"/>
                </a:solidFill>
              </a:rPr>
              <a:t>建立教會與服事神的過程中，會經歷許多的爭戰與衝突，本課程將從聖經的人物來剖 析如何帶領團隊突破困境，在衝突中領導得勝。 </a:t>
            </a:r>
            <a:endParaRPr lang="en-US" altLang="zh-CN" dirty="0" smtClean="0">
              <a:solidFill>
                <a:srgbClr val="FFFF00"/>
              </a:solidFill>
              <a:ea typeface="SimSun" pitchFamily="2" charset="-122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038600" y="228600"/>
            <a:ext cx="4495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>
              <a:defRPr/>
            </a:pPr>
            <a:r>
              <a:rPr lang="zh-TW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北美華人基督徒教育大會</a:t>
            </a:r>
            <a:endParaRPr lang="en-US" sz="2800" smtClean="0">
              <a:solidFill>
                <a:srgbClr val="00FF00"/>
              </a:solidFill>
            </a:endParaRPr>
          </a:p>
          <a:p>
            <a:pPr eaLnBrk="1" hangingPunct="1">
              <a:defRPr/>
            </a:pPr>
            <a:r>
              <a:rPr lang="en-US" smtClean="0">
                <a:solidFill>
                  <a:srgbClr val="00FF00"/>
                </a:solidFill>
              </a:rPr>
              <a:t>             </a:t>
            </a: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A</a:t>
            </a:r>
            <a:r>
              <a:rPr lang="en-US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ccess </a:t>
            </a: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B</a:t>
            </a:r>
            <a:r>
              <a:rPr lang="en-US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ible </a:t>
            </a: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C</a:t>
            </a:r>
            <a:r>
              <a:rPr lang="en-US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onvention</a:t>
            </a:r>
            <a:r>
              <a:rPr lang="en-US" smtClean="0">
                <a:solidFill>
                  <a:srgbClr val="00FF00"/>
                </a:solidFill>
              </a:rPr>
              <a:t> </a:t>
            </a:r>
          </a:p>
        </p:txBody>
      </p:sp>
      <p:pic>
        <p:nvPicPr>
          <p:cNvPr id="2053" name="Picture 5" descr="abc logo_color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8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《</a:t>
            </a:r>
            <a:r>
              <a:rPr lang="zh-TW" altLang="en-US" dirty="0" smtClean="0">
                <a:solidFill>
                  <a:srgbClr val="0000FF"/>
                </a:solidFill>
              </a:rPr>
              <a:t>教會需要勇者</a:t>
            </a:r>
            <a:r>
              <a:rPr lang="en-US" altLang="zh-TW" dirty="0" smtClean="0">
                <a:solidFill>
                  <a:srgbClr val="0000FF"/>
                </a:solidFill>
              </a:rPr>
              <a:t>》</a:t>
            </a:r>
            <a:r>
              <a:rPr lang="zh-TW" altLang="en-US" dirty="0" smtClean="0">
                <a:solidFill>
                  <a:srgbClr val="0000FF"/>
                </a:solidFill>
              </a:rPr>
              <a:t>比爾</a:t>
            </a:r>
            <a:r>
              <a:rPr lang="en-US" altLang="zh-TW" dirty="0" smtClean="0">
                <a:solidFill>
                  <a:srgbClr val="0000FF"/>
                </a:solidFill>
              </a:rPr>
              <a:t>.</a:t>
            </a:r>
            <a:r>
              <a:rPr lang="zh-TW" altLang="en-US" dirty="0" smtClean="0">
                <a:solidFill>
                  <a:srgbClr val="0000FF"/>
                </a:solidFill>
              </a:rPr>
              <a:t>海波斯</a:t>
            </a:r>
            <a:r>
              <a:rPr lang="en-US" altLang="zh-TW" dirty="0" smtClean="0">
                <a:solidFill>
                  <a:srgbClr val="0000FF"/>
                </a:solidFill>
              </a:rPr>
              <a:t/>
            </a:r>
            <a:br>
              <a:rPr lang="en-US" altLang="zh-TW" dirty="0" smtClean="0">
                <a:solidFill>
                  <a:srgbClr val="0000FF"/>
                </a:solidFill>
              </a:rPr>
            </a:br>
            <a:r>
              <a:rPr lang="zh-TW" altLang="en-US" dirty="0" smtClean="0">
                <a:solidFill>
                  <a:srgbClr val="0000FF"/>
                </a:solidFill>
              </a:rPr>
              <a:t>揀選同工的三個標準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499176" cy="484632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一是品格</a:t>
            </a:r>
            <a:r>
              <a:rPr lang="en-US" altLang="zh-TW" sz="3600" u="sng" dirty="0" smtClean="0">
                <a:solidFill>
                  <a:srgbClr val="0000FF"/>
                </a:solidFill>
              </a:rPr>
              <a:t>CHARACTER</a:t>
            </a:r>
            <a:r>
              <a:rPr lang="zh-TW" altLang="en-US" sz="3600" dirty="0" smtClean="0"/>
              <a:t>，團隊不可能在同工品格需要矯正下達成目標。</a:t>
            </a:r>
            <a:endParaRPr lang="en-US" altLang="zh-TW" sz="3600" dirty="0" smtClean="0"/>
          </a:p>
          <a:p>
            <a:r>
              <a:rPr lang="zh-TW" altLang="en-US" sz="3600" dirty="0" smtClean="0"/>
              <a:t>二是能力</a:t>
            </a:r>
            <a:r>
              <a:rPr lang="en-US" altLang="zh-TW" sz="3600" u="sng" dirty="0" smtClean="0">
                <a:solidFill>
                  <a:srgbClr val="0000FF"/>
                </a:solidFill>
              </a:rPr>
              <a:t>CAPABILITY</a:t>
            </a:r>
            <a:r>
              <a:rPr lang="zh-TW" altLang="en-US" sz="3600" dirty="0" smtClean="0"/>
              <a:t>，找到屬靈恩賜已受精鍊，有卓越能力的人。</a:t>
            </a:r>
            <a:endParaRPr lang="en-US" altLang="zh-TW" sz="3600" dirty="0" smtClean="0"/>
          </a:p>
          <a:p>
            <a:r>
              <a:rPr lang="zh-TW" altLang="en-US" sz="3600" dirty="0" smtClean="0"/>
              <a:t>三是契合</a:t>
            </a:r>
            <a:r>
              <a:rPr lang="en-US" altLang="zh-TW" sz="3600" u="sng" dirty="0" smtClean="0">
                <a:solidFill>
                  <a:srgbClr val="0000FF"/>
                </a:solidFill>
              </a:rPr>
              <a:t>CHEMISTRY</a:t>
            </a:r>
            <a:r>
              <a:rPr lang="en-US" altLang="zh-TW" sz="3600" dirty="0" smtClean="0"/>
              <a:t> </a:t>
            </a:r>
            <a:r>
              <a:rPr lang="zh-TW" altLang="en-US" sz="3600" dirty="0" smtClean="0"/>
              <a:t>這可使團隊中的成員在氣質上相近，水乳交融，減少問題的發生，避免團隊能量的消耗。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8465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D60093"/>
                </a:solidFill>
              </a:rPr>
              <a:t>飯食上處理衝突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1.</a:t>
            </a:r>
            <a:r>
              <a:rPr lang="zh-TW" altLang="en-US" sz="4000" dirty="0" smtClean="0"/>
              <a:t>恩典原則</a:t>
            </a:r>
            <a:endParaRPr lang="en-US" altLang="zh-TW" sz="4000" dirty="0" smtClean="0"/>
          </a:p>
          <a:p>
            <a:r>
              <a:rPr lang="en-US" sz="4000" dirty="0" smtClean="0"/>
              <a:t>2.</a:t>
            </a:r>
            <a:r>
              <a:rPr lang="zh-TW" altLang="en-US" sz="4000" dirty="0" smtClean="0"/>
              <a:t>大廚不管理</a:t>
            </a:r>
            <a:endParaRPr lang="en-US" altLang="zh-TW" sz="4000" dirty="0" smtClean="0"/>
          </a:p>
          <a:p>
            <a:r>
              <a:rPr lang="en-US" sz="4000" dirty="0" smtClean="0"/>
              <a:t>3.</a:t>
            </a:r>
            <a:r>
              <a:rPr lang="zh-TW" altLang="en-US" sz="4000" dirty="0" smtClean="0"/>
              <a:t>設立飯食團隊</a:t>
            </a:r>
            <a:endParaRPr lang="en-US" altLang="zh-TW" sz="4000" dirty="0" smtClean="0"/>
          </a:p>
          <a:p>
            <a:r>
              <a:rPr lang="en-US" sz="4000" dirty="0" smtClean="0"/>
              <a:t>4.</a:t>
            </a:r>
            <a:r>
              <a:rPr lang="zh-TW" altLang="en-US" sz="4000" dirty="0" smtClean="0"/>
              <a:t>全教會各小家輪流打掃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90373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D60093"/>
                </a:solidFill>
              </a:rPr>
              <a:t>(</a:t>
            </a:r>
            <a:r>
              <a:rPr lang="zh-TW" altLang="en-US" dirty="0" smtClean="0">
                <a:solidFill>
                  <a:srgbClr val="D60093"/>
                </a:solidFill>
              </a:rPr>
              <a:t>二</a:t>
            </a:r>
            <a:r>
              <a:rPr lang="en-US" altLang="zh-TW" dirty="0" smtClean="0">
                <a:solidFill>
                  <a:srgbClr val="D60093"/>
                </a:solidFill>
              </a:rPr>
              <a:t>)</a:t>
            </a:r>
            <a:r>
              <a:rPr lang="zh-TW" altLang="en-US" dirty="0" smtClean="0">
                <a:solidFill>
                  <a:srgbClr val="D60093"/>
                </a:solidFill>
              </a:rPr>
              <a:t>、教會權柄的衝突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ngel\Desktop\49e81381147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95628"/>
            <a:ext cx="7268391" cy="485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343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A32D84"/>
                </a:solidFill>
              </a:rPr>
              <a:t>一、勝過合法權利的機會</a:t>
            </a:r>
            <a:endParaRPr lang="en-US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7444680" cy="5114968"/>
          </a:xfrm>
        </p:spPr>
        <p:txBody>
          <a:bodyPr/>
          <a:lstStyle/>
          <a:p>
            <a:pPr lvl="1">
              <a:buNone/>
            </a:pPr>
            <a:r>
              <a:rPr lang="en-US" altLang="zh-TW" sz="3600" dirty="0" smtClean="0">
                <a:solidFill>
                  <a:srgbClr val="000000"/>
                </a:solidFill>
              </a:rPr>
              <a:t>1.</a:t>
            </a:r>
            <a:r>
              <a:rPr lang="zh-TW" altLang="en-US" sz="3600" dirty="0" smtClean="0">
                <a:solidFill>
                  <a:srgbClr val="000000"/>
                </a:solidFill>
              </a:rPr>
              <a:t>掃羅追趕非利士人回來，有人告訴他說：大衛在</a:t>
            </a:r>
            <a:r>
              <a:rPr lang="zh-TW" altLang="en-US" sz="3600" b="1" u="sng" dirty="0" smtClean="0">
                <a:solidFill>
                  <a:srgbClr val="0000CC"/>
                </a:solidFill>
              </a:rPr>
              <a:t>隱</a:t>
            </a:r>
            <a:r>
              <a:rPr lang="en-US" altLang="zh-TW" sz="3600" b="1" u="sng" dirty="0" smtClean="0">
                <a:solidFill>
                  <a:srgbClr val="0000CC"/>
                </a:solidFill>
              </a:rPr>
              <a:t>‧</a:t>
            </a:r>
            <a:r>
              <a:rPr lang="zh-TW" altLang="en-US" sz="3600" b="1" u="sng" dirty="0" smtClean="0">
                <a:solidFill>
                  <a:srgbClr val="0000CC"/>
                </a:solidFill>
              </a:rPr>
              <a:t>基底的曠野</a:t>
            </a:r>
            <a:r>
              <a:rPr lang="zh-TW" altLang="en-US" sz="3600" dirty="0" smtClean="0">
                <a:solidFill>
                  <a:srgbClr val="000000"/>
                </a:solidFill>
              </a:rPr>
              <a:t>。</a:t>
            </a:r>
          </a:p>
          <a:p>
            <a:pPr lvl="1">
              <a:buNone/>
            </a:pPr>
            <a:r>
              <a:rPr lang="en-US" altLang="zh-TW" sz="3600" dirty="0" smtClean="0">
                <a:solidFill>
                  <a:srgbClr val="000000"/>
                </a:solidFill>
              </a:rPr>
              <a:t>2.</a:t>
            </a:r>
            <a:r>
              <a:rPr lang="zh-TW" altLang="en-US" sz="3600" dirty="0" smtClean="0">
                <a:solidFill>
                  <a:srgbClr val="000000"/>
                </a:solidFill>
              </a:rPr>
              <a:t>掃羅就從以色列人中挑選三千精兵，率領他們往野羊的磐石去，尋索大衛和跟隨他的人。</a:t>
            </a:r>
          </a:p>
          <a:p>
            <a:pPr>
              <a:buNone/>
            </a:pP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livingstone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93096"/>
            <a:ext cx="2808312" cy="2370952"/>
          </a:xfrm>
          <a:prstGeom prst="rect">
            <a:avLst/>
          </a:prstGeom>
          <a:noFill/>
        </p:spPr>
      </p:pic>
      <p:pic>
        <p:nvPicPr>
          <p:cNvPr id="1028" name="Picture 4" descr="C:\Users\livingstone\Desktop\781a8d9396ceab7e61f1881ca3e4a7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293096"/>
            <a:ext cx="3312368" cy="2503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02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A32D84"/>
                </a:solidFill>
              </a:rPr>
              <a:t>1.</a:t>
            </a:r>
            <a:r>
              <a:rPr lang="zh-TW" altLang="en-US" sz="4000" dirty="0" smtClean="0">
                <a:solidFill>
                  <a:srgbClr val="A32D84"/>
                </a:solidFill>
              </a:rPr>
              <a:t>天賜良機</a:t>
            </a:r>
            <a:endParaRPr lang="en-US" sz="4000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altLang="zh-TW" sz="3600" dirty="0" smtClean="0">
                <a:solidFill>
                  <a:srgbClr val="000000"/>
                </a:solidFill>
              </a:rPr>
              <a:t>3.</a:t>
            </a:r>
            <a:r>
              <a:rPr lang="zh-TW" altLang="en-US" sz="3600" dirty="0" smtClean="0">
                <a:solidFill>
                  <a:srgbClr val="000000"/>
                </a:solidFill>
              </a:rPr>
              <a:t>到了路旁的羊圈，在那裡有</a:t>
            </a:r>
            <a:r>
              <a:rPr lang="zh-TW" altLang="en-US" sz="3600" u="sng" dirty="0" smtClean="0">
                <a:solidFill>
                  <a:srgbClr val="0000CC"/>
                </a:solidFill>
              </a:rPr>
              <a:t>洞</a:t>
            </a:r>
            <a:r>
              <a:rPr lang="zh-TW" altLang="en-US" sz="3600" dirty="0" smtClean="0">
                <a:solidFill>
                  <a:srgbClr val="000000"/>
                </a:solidFill>
              </a:rPr>
              <a:t>，掃羅進去大解。大衛和跟隨他的人</a:t>
            </a:r>
            <a:r>
              <a:rPr lang="zh-TW" altLang="en-US" sz="4800" b="1" u="sng" dirty="0" smtClean="0">
                <a:solidFill>
                  <a:srgbClr val="FF0000"/>
                </a:solidFill>
              </a:rPr>
              <a:t>正</a:t>
            </a:r>
            <a:r>
              <a:rPr lang="zh-TW" altLang="en-US" sz="3600" u="sng" dirty="0" smtClean="0">
                <a:solidFill>
                  <a:srgbClr val="0000CC"/>
                </a:solidFill>
              </a:rPr>
              <a:t>藏在洞裡的深處</a:t>
            </a:r>
            <a:r>
              <a:rPr lang="zh-TW" altLang="en-US" sz="3600" dirty="0" smtClean="0">
                <a:solidFill>
                  <a:srgbClr val="000000"/>
                </a:solidFill>
              </a:rPr>
              <a:t>。</a:t>
            </a:r>
          </a:p>
          <a:p>
            <a:r>
              <a:rPr lang="en-US" altLang="zh-TW" sz="3600" dirty="0" smtClean="0">
                <a:solidFill>
                  <a:srgbClr val="000000"/>
                </a:solidFill>
              </a:rPr>
              <a:t>4.</a:t>
            </a:r>
            <a:r>
              <a:rPr lang="zh-TW" altLang="en-US" sz="3600" dirty="0" smtClean="0">
                <a:solidFill>
                  <a:srgbClr val="000000"/>
                </a:solidFill>
              </a:rPr>
              <a:t>跟隨的人對大衛說：耶和華曾應許你說：我要將你的仇敵交在你手裡，你可以任意待他。</a:t>
            </a:r>
            <a:r>
              <a:rPr lang="zh-TW" altLang="en-US" sz="3600" u="sng" dirty="0" smtClean="0">
                <a:solidFill>
                  <a:srgbClr val="FF0000"/>
                </a:solidFill>
              </a:rPr>
              <a:t>如今</a:t>
            </a:r>
            <a:r>
              <a:rPr lang="zh-TW" altLang="en-US" sz="4400" b="1" u="sng" dirty="0" smtClean="0">
                <a:solidFill>
                  <a:srgbClr val="FF0000"/>
                </a:solidFill>
              </a:rPr>
              <a:t>時候到了！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en-US" dirty="0" smtClean="0">
                <a:solidFill>
                  <a:srgbClr val="A32D84"/>
                </a:solidFill>
              </a:rPr>
              <a:t>2.</a:t>
            </a:r>
            <a:r>
              <a:rPr lang="zh-TW" altLang="en-US" dirty="0" smtClean="0">
                <a:solidFill>
                  <a:srgbClr val="A32D84"/>
                </a:solidFill>
              </a:rPr>
              <a:t>大衛有神的膏抹與印證</a:t>
            </a:r>
            <a:endParaRPr lang="en-US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7632848" cy="5256584"/>
          </a:xfrm>
        </p:spPr>
        <p:txBody>
          <a:bodyPr/>
          <a:lstStyle/>
          <a:p>
            <a:pPr lvl="1"/>
            <a:r>
              <a:rPr lang="zh-TW" altLang="en-US" sz="3600" dirty="0" smtClean="0">
                <a:solidFill>
                  <a:srgbClr val="000000"/>
                </a:solidFill>
              </a:rPr>
              <a:t>他面色光紅，雙目清秀，容貌俊美耶和華說：這就是他，</a:t>
            </a:r>
            <a:r>
              <a:rPr lang="zh-TW" altLang="en-US" sz="3600" u="sng" dirty="0" smtClean="0">
                <a:solidFill>
                  <a:srgbClr val="0000CC"/>
                </a:solidFill>
              </a:rPr>
              <a:t>你起來膏他</a:t>
            </a:r>
          </a:p>
          <a:p>
            <a:pPr lvl="1"/>
            <a:r>
              <a:rPr lang="zh-TW" altLang="en-US" sz="3600" dirty="0" smtClean="0">
                <a:solidFill>
                  <a:srgbClr val="000000"/>
                </a:solidFill>
              </a:rPr>
              <a:t>撒母耳就用角裡的</a:t>
            </a:r>
            <a:r>
              <a:rPr lang="zh-TW" altLang="en-US" sz="3600" u="sng" dirty="0" smtClean="0">
                <a:solidFill>
                  <a:srgbClr val="0000CC"/>
                </a:solidFill>
              </a:rPr>
              <a:t>膏油</a:t>
            </a:r>
            <a:r>
              <a:rPr lang="zh-TW" altLang="en-US" sz="3600" dirty="0" smtClean="0">
                <a:solidFill>
                  <a:srgbClr val="000000"/>
                </a:solidFill>
              </a:rPr>
              <a:t>，在他諸兄中</a:t>
            </a:r>
            <a:r>
              <a:rPr lang="zh-TW" altLang="en-US" sz="3600" u="sng" dirty="0" smtClean="0">
                <a:solidFill>
                  <a:srgbClr val="0000CC"/>
                </a:solidFill>
              </a:rPr>
              <a:t>膏了他</a:t>
            </a:r>
            <a:r>
              <a:rPr lang="zh-TW" altLang="en-US" sz="3600" dirty="0" smtClean="0">
                <a:solidFill>
                  <a:srgbClr val="000000"/>
                </a:solidFill>
              </a:rPr>
              <a:t>。從這日起，</a:t>
            </a:r>
            <a:r>
              <a:rPr lang="zh-TW" altLang="en-US" sz="3600" u="sng" dirty="0" smtClean="0">
                <a:solidFill>
                  <a:srgbClr val="FF0000"/>
                </a:solidFill>
              </a:rPr>
              <a:t>耶和華的靈就大大感動大衛。</a:t>
            </a:r>
          </a:p>
          <a:p>
            <a:endParaRPr lang="en-US" dirty="0"/>
          </a:p>
        </p:txBody>
      </p:sp>
      <p:pic>
        <p:nvPicPr>
          <p:cNvPr id="8" name="Content Placeholder 3" descr="{A3BC9913-504A-46EC-9ABC-AEFD2C541D96}_F100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789610"/>
            <a:ext cx="4248472" cy="2844240"/>
          </a:xfrm>
          <a:prstGeom prst="rect">
            <a:avLst/>
          </a:prstGeom>
        </p:spPr>
      </p:pic>
      <p:pic>
        <p:nvPicPr>
          <p:cNvPr id="2054" name="Picture 6" descr="C:\Users\livingstone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21088"/>
            <a:ext cx="3076301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28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r>
              <a:rPr lang="en-US" dirty="0" smtClean="0">
                <a:solidFill>
                  <a:srgbClr val="A32D84"/>
                </a:solidFill>
              </a:rPr>
              <a:t>3.</a:t>
            </a:r>
            <a:r>
              <a:rPr lang="zh-TW" altLang="en-US" dirty="0" smtClean="0">
                <a:solidFill>
                  <a:srgbClr val="A32D84"/>
                </a:solidFill>
              </a:rPr>
              <a:t>掃羅正在追殺大衛</a:t>
            </a:r>
            <a:endParaRPr lang="en-US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042960"/>
          </a:xfrm>
        </p:spPr>
        <p:txBody>
          <a:bodyPr/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altLang="zh-TW" sz="3600" dirty="0" smtClean="0">
                <a:solidFill>
                  <a:srgbClr val="000000"/>
                </a:solidFill>
              </a:rPr>
              <a:t>2.</a:t>
            </a:r>
            <a:r>
              <a:rPr lang="zh-TW" altLang="en-US" sz="3600" dirty="0" smtClean="0">
                <a:solidFill>
                  <a:srgbClr val="000000"/>
                </a:solidFill>
              </a:rPr>
              <a:t>掃羅就從以色列人中挑選三千精兵，率領他們往野羊的磐石去，尋索大衛和跟隨他的人。</a:t>
            </a:r>
          </a:p>
          <a:p>
            <a:endParaRPr lang="en-US" dirty="0"/>
          </a:p>
        </p:txBody>
      </p:sp>
      <p:pic>
        <p:nvPicPr>
          <p:cNvPr id="3075" name="Picture 3" descr="C:\Users\livingstone\Desktop\49e81381147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1"/>
            <a:ext cx="4860032" cy="3248459"/>
          </a:xfrm>
          <a:prstGeom prst="rect">
            <a:avLst/>
          </a:prstGeom>
          <a:noFill/>
        </p:spPr>
      </p:pic>
      <p:pic>
        <p:nvPicPr>
          <p:cNvPr id="3076" name="Picture 4" descr="C:\Users\livingstone\Desktop\imagesCABZTF8A.jpg"/>
          <p:cNvPicPr>
            <a:picLocks noChangeAspect="1" noChangeArrowheads="1"/>
          </p:cNvPicPr>
          <p:nvPr/>
        </p:nvPicPr>
        <p:blipFill>
          <a:blip r:embed="rId3" cstate="print"/>
          <a:srcRect l="30443"/>
          <a:stretch>
            <a:fillRect/>
          </a:stretch>
        </p:blipFill>
        <p:spPr bwMode="auto">
          <a:xfrm>
            <a:off x="4860032" y="3140968"/>
            <a:ext cx="4283968" cy="3492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20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/>
          <a:lstStyle/>
          <a:p>
            <a:r>
              <a:rPr lang="en-US" dirty="0" smtClean="0">
                <a:solidFill>
                  <a:srgbClr val="A32D84"/>
                </a:solidFill>
              </a:rPr>
              <a:t>4.</a:t>
            </a:r>
            <a:r>
              <a:rPr lang="zh-TW" altLang="en-US" dirty="0" smtClean="0">
                <a:solidFill>
                  <a:srgbClr val="A32D84"/>
                </a:solidFill>
              </a:rPr>
              <a:t>跟隨的人都同意與印證</a:t>
            </a:r>
            <a:endParaRPr lang="en-US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392488" cy="4997152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solidFill>
                  <a:srgbClr val="000000"/>
                </a:solidFill>
              </a:rPr>
              <a:t>4.</a:t>
            </a:r>
            <a:r>
              <a:rPr lang="zh-TW" altLang="en-US" sz="4400" b="1" u="sng" dirty="0" smtClean="0">
                <a:solidFill>
                  <a:srgbClr val="FF0000"/>
                </a:solidFill>
              </a:rPr>
              <a:t>跟隨的人</a:t>
            </a:r>
            <a:r>
              <a:rPr lang="zh-TW" altLang="en-US" sz="3600" dirty="0" smtClean="0">
                <a:solidFill>
                  <a:srgbClr val="000000"/>
                </a:solidFill>
              </a:rPr>
              <a:t>對大衛說：</a:t>
            </a:r>
            <a:endParaRPr lang="en-US" altLang="zh-TW" sz="3600" dirty="0" smtClean="0">
              <a:solidFill>
                <a:srgbClr val="000000"/>
              </a:solidFill>
            </a:endParaRPr>
          </a:p>
          <a:p>
            <a:r>
              <a:rPr lang="zh-TW" altLang="en-US" sz="3600" dirty="0" smtClean="0">
                <a:solidFill>
                  <a:srgbClr val="000000"/>
                </a:solidFill>
              </a:rPr>
              <a:t>耶和華曾應許你說：我要將你的仇敵交在你手裡，</a:t>
            </a:r>
            <a:r>
              <a:rPr lang="zh-TW" altLang="en-US" sz="3600" b="1" u="sng" dirty="0" smtClean="0">
                <a:solidFill>
                  <a:srgbClr val="0000CC"/>
                </a:solidFill>
              </a:rPr>
              <a:t>你可以任意待他</a:t>
            </a:r>
            <a:r>
              <a:rPr lang="zh-TW" altLang="en-US" sz="3600" dirty="0" smtClean="0">
                <a:solidFill>
                  <a:srgbClr val="000000"/>
                </a:solidFill>
              </a:rPr>
              <a:t>。</a:t>
            </a:r>
            <a:endParaRPr lang="en-US" altLang="zh-TW" sz="3600" dirty="0" smtClean="0">
              <a:solidFill>
                <a:srgbClr val="000000"/>
              </a:solidFill>
            </a:endParaRPr>
          </a:p>
          <a:p>
            <a:r>
              <a:rPr lang="zh-TW" altLang="en-US" sz="3600" dirty="0" smtClean="0">
                <a:solidFill>
                  <a:srgbClr val="000000"/>
                </a:solidFill>
              </a:rPr>
              <a:t>如今時候到了！</a:t>
            </a:r>
            <a:endParaRPr lang="en-US" sz="3600" dirty="0"/>
          </a:p>
        </p:txBody>
      </p:sp>
      <p:pic>
        <p:nvPicPr>
          <p:cNvPr id="5" name="Content Placeholder 4" descr="saul-ent-cave-w-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844824"/>
            <a:ext cx="4320480" cy="4771874"/>
          </a:xfrm>
        </p:spPr>
      </p:pic>
    </p:spTree>
    <p:extLst>
      <p:ext uri="{BB962C8B-B14F-4D97-AF65-F5344CB8AC3E}">
        <p14:creationId xmlns:p14="http://schemas.microsoft.com/office/powerpoint/2010/main" val="423524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A32D84"/>
                </a:solidFill>
              </a:rPr>
              <a:t>四重的印證</a:t>
            </a:r>
            <a:r>
              <a:rPr lang="en-US" altLang="zh-TW" dirty="0" smtClean="0">
                <a:solidFill>
                  <a:srgbClr val="A32D84"/>
                </a:solidFill>
              </a:rPr>
              <a:t>(</a:t>
            </a:r>
            <a:r>
              <a:rPr lang="zh-TW" altLang="en-US" dirty="0" smtClean="0">
                <a:solidFill>
                  <a:srgbClr val="A32D84"/>
                </a:solidFill>
              </a:rPr>
              <a:t>合法的權利與理由</a:t>
            </a:r>
            <a:r>
              <a:rPr lang="en-US" altLang="zh-TW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8760"/>
            <a:ext cx="7499176" cy="540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+mj-ea"/>
                <a:ea typeface="+mj-ea"/>
              </a:rPr>
              <a:t>1.</a:t>
            </a:r>
            <a:r>
              <a:rPr lang="zh-TW" altLang="en-US" sz="4000" dirty="0" smtClean="0">
                <a:solidFill>
                  <a:srgbClr val="000000"/>
                </a:solidFill>
                <a:latin typeface="+mj-ea"/>
                <a:ea typeface="+mj-ea"/>
              </a:rPr>
              <a:t>天賜良機</a:t>
            </a:r>
            <a:r>
              <a:rPr lang="en-US" altLang="zh-TW" sz="40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  <a:latin typeface="+mj-ea"/>
                <a:ea typeface="+mj-ea"/>
              </a:rPr>
              <a:t>環境</a:t>
            </a:r>
            <a:r>
              <a:rPr lang="en-US" altLang="zh-TW" sz="4000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</a:p>
          <a:p>
            <a:r>
              <a:rPr lang="en-US" sz="4000" dirty="0" smtClean="0">
                <a:solidFill>
                  <a:srgbClr val="000000"/>
                </a:solidFill>
                <a:latin typeface="+mj-ea"/>
                <a:ea typeface="+mj-ea"/>
              </a:rPr>
              <a:t>2.</a:t>
            </a:r>
            <a:r>
              <a:rPr lang="zh-TW" altLang="en-US" sz="4000" dirty="0" smtClean="0">
                <a:solidFill>
                  <a:srgbClr val="000000"/>
                </a:solidFill>
                <a:latin typeface="+mj-ea"/>
                <a:ea typeface="+mj-ea"/>
              </a:rPr>
              <a:t>大衛有神的膏抹與印證</a:t>
            </a:r>
            <a:r>
              <a:rPr lang="en-US" altLang="zh-TW" sz="40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  <a:latin typeface="+mj-ea"/>
                <a:ea typeface="+mj-ea"/>
              </a:rPr>
              <a:t>長輩</a:t>
            </a:r>
            <a:r>
              <a:rPr lang="en-US" altLang="zh-TW" sz="4000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</a:p>
          <a:p>
            <a:r>
              <a:rPr lang="en-US" sz="4000" dirty="0" smtClean="0">
                <a:solidFill>
                  <a:srgbClr val="000000"/>
                </a:solidFill>
                <a:latin typeface="+mj-ea"/>
                <a:ea typeface="+mj-ea"/>
              </a:rPr>
              <a:t>3.</a:t>
            </a:r>
            <a:r>
              <a:rPr lang="zh-TW" altLang="en-US" sz="4000" dirty="0" smtClean="0">
                <a:solidFill>
                  <a:srgbClr val="000000"/>
                </a:solidFill>
                <a:latin typeface="+mj-ea"/>
                <a:ea typeface="+mj-ea"/>
              </a:rPr>
              <a:t>掃羅正在追殺大衛</a:t>
            </a:r>
            <a:r>
              <a:rPr lang="en-US" altLang="zh-TW" sz="40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  <a:latin typeface="+mj-ea"/>
                <a:ea typeface="+mj-ea"/>
              </a:rPr>
              <a:t>常理</a:t>
            </a:r>
            <a:r>
              <a:rPr lang="en-US" altLang="zh-TW" sz="4000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</a:p>
          <a:p>
            <a:r>
              <a:rPr lang="en-US" sz="4000" dirty="0" smtClean="0">
                <a:solidFill>
                  <a:srgbClr val="000000"/>
                </a:solidFill>
                <a:latin typeface="+mj-ea"/>
                <a:ea typeface="+mj-ea"/>
              </a:rPr>
              <a:t>4.</a:t>
            </a:r>
            <a:r>
              <a:rPr lang="zh-TW" altLang="en-US" sz="4000" dirty="0" smtClean="0">
                <a:solidFill>
                  <a:srgbClr val="000000"/>
                </a:solidFill>
                <a:latin typeface="+mj-ea"/>
                <a:ea typeface="+mj-ea"/>
              </a:rPr>
              <a:t>跟隨的人都同意</a:t>
            </a:r>
            <a:r>
              <a:rPr lang="en-US" altLang="zh-TW" sz="40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  <a:latin typeface="+mj-ea"/>
                <a:ea typeface="+mj-ea"/>
              </a:rPr>
              <a:t>平輩朋友</a:t>
            </a:r>
            <a:r>
              <a:rPr lang="en-US" altLang="zh-TW" sz="4000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</a:p>
          <a:p>
            <a:endParaRPr lang="en-US" altLang="zh-TW" sz="3600" b="1" i="1" dirty="0" smtClean="0">
              <a:solidFill>
                <a:srgbClr val="0000CC"/>
              </a:solidFill>
              <a:latin typeface="+mj-ea"/>
              <a:ea typeface="+mj-ea"/>
            </a:endParaRPr>
          </a:p>
          <a:p>
            <a:r>
              <a:rPr lang="zh-TW" altLang="en-US" sz="3600" b="1" i="1" dirty="0" smtClean="0">
                <a:solidFill>
                  <a:srgbClr val="0000CC"/>
                </a:solidFill>
                <a:latin typeface="+mj-ea"/>
                <a:ea typeface="+mj-ea"/>
              </a:rPr>
              <a:t>邁爾</a:t>
            </a:r>
            <a:r>
              <a:rPr lang="en-US" altLang="zh-TW" sz="3600" b="1" i="1" dirty="0" smtClean="0">
                <a:solidFill>
                  <a:srgbClr val="0000CC"/>
                </a:solidFill>
                <a:latin typeface="+mj-ea"/>
                <a:ea typeface="+mj-ea"/>
              </a:rPr>
              <a:t>Meyer《</a:t>
            </a:r>
            <a:r>
              <a:rPr lang="zh-TW" altLang="en-US" sz="3600" b="1" i="1" dirty="0" smtClean="0">
                <a:solidFill>
                  <a:srgbClr val="0000CC"/>
                </a:solidFill>
                <a:latin typeface="+mj-ea"/>
                <a:ea typeface="+mj-ea"/>
              </a:rPr>
              <a:t>珍貴的片段</a:t>
            </a:r>
            <a:r>
              <a:rPr lang="en-US" altLang="zh-TW" sz="3600" b="1" i="1" dirty="0" smtClean="0">
                <a:solidFill>
                  <a:srgbClr val="0000CC"/>
                </a:solidFill>
                <a:latin typeface="+mj-ea"/>
                <a:ea typeface="+mj-ea"/>
              </a:rPr>
              <a:t>》</a:t>
            </a:r>
          </a:p>
          <a:p>
            <a:r>
              <a:rPr lang="zh-TW" altLang="en-US" sz="3600" b="1" i="1" dirty="0" smtClean="0">
                <a:solidFill>
                  <a:srgbClr val="0000CC"/>
                </a:solidFill>
              </a:rPr>
              <a:t>有利的環境並不維護不正確的行動</a:t>
            </a:r>
            <a:endParaRPr lang="en-US" altLang="zh-TW" sz="3600" b="1" i="1" dirty="0" smtClean="0">
              <a:solidFill>
                <a:srgbClr val="0000CC"/>
              </a:solidFill>
            </a:endParaRPr>
          </a:p>
          <a:p>
            <a:r>
              <a:rPr lang="zh-TW" altLang="en-US" sz="3600" b="1" i="1" dirty="0" smtClean="0">
                <a:solidFill>
                  <a:srgbClr val="0000CC"/>
                </a:solidFill>
              </a:rPr>
              <a:t>機會並不使錯誤的事因此正當</a:t>
            </a:r>
            <a:endParaRPr lang="en-US" sz="3600" b="1" i="1" dirty="0" smtClean="0">
              <a:solidFill>
                <a:srgbClr val="0000CC"/>
              </a:solidFill>
            </a:endParaRPr>
          </a:p>
          <a:p>
            <a:endParaRPr lang="en-US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4098" name="Picture 2" descr="C:\Users\livingstone\Desktop\imagesCA5D6R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2215" y="0"/>
            <a:ext cx="1911785" cy="1272206"/>
          </a:xfrm>
          <a:prstGeom prst="rect">
            <a:avLst/>
          </a:prstGeom>
          <a:noFill/>
        </p:spPr>
      </p:pic>
      <p:pic>
        <p:nvPicPr>
          <p:cNvPr id="1026" name="Picture 2" descr="C:\Users\livingstone\Desktop\1216356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9228" y="3933056"/>
            <a:ext cx="1984772" cy="1257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69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A32D84"/>
                </a:solidFill>
              </a:rPr>
              <a:t>大衛割下掃羅的衣襟</a:t>
            </a:r>
            <a:endParaRPr lang="en-US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059944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0000"/>
                </a:solidFill>
              </a:rPr>
              <a:t>大衛就起來，</a:t>
            </a:r>
            <a:r>
              <a:rPr lang="zh-TW" altLang="en-US" sz="4000" u="sng" dirty="0" smtClean="0">
                <a:solidFill>
                  <a:srgbClr val="0000CC"/>
                </a:solidFill>
              </a:rPr>
              <a:t>悄悄地割下掃羅外袍的衣襟。</a:t>
            </a:r>
            <a:endParaRPr lang="en-US" sz="4000" u="sng" dirty="0">
              <a:solidFill>
                <a:srgbClr val="0000CC"/>
              </a:solidFill>
            </a:endParaRPr>
          </a:p>
        </p:txBody>
      </p:sp>
      <p:pic>
        <p:nvPicPr>
          <p:cNvPr id="5122" name="Picture 2" descr="C:\Users\livingstone\Desktop\imagesCA6Y3Z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564904"/>
            <a:ext cx="3356946" cy="237626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7544" y="5373216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0000CC"/>
                </a:solidFill>
                <a:latin typeface="+mj-ea"/>
                <a:ea typeface="+mj-ea"/>
              </a:rPr>
              <a:t>我們有時也在割人的衣襟，在言談中批評，沒有尊重人的人格與聲譽成就。</a:t>
            </a:r>
            <a:endParaRPr lang="en-US" sz="3200" b="1" dirty="0">
              <a:solidFill>
                <a:srgbClr val="0000CC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275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D60093"/>
                </a:solidFill>
              </a:rPr>
              <a:t>一、教</a:t>
            </a:r>
            <a:r>
              <a:rPr lang="zh-TW" altLang="en-US" dirty="0" smtClean="0">
                <a:solidFill>
                  <a:srgbClr val="D60093"/>
                </a:solidFill>
              </a:rPr>
              <a:t>會管理</a:t>
            </a:r>
            <a:r>
              <a:rPr lang="en-US" altLang="zh-TW" dirty="0" smtClean="0">
                <a:solidFill>
                  <a:srgbClr val="D60093"/>
                </a:solidFill>
              </a:rPr>
              <a:t>(</a:t>
            </a:r>
            <a:r>
              <a:rPr lang="zh-TW" altLang="en-US" dirty="0" smtClean="0">
                <a:solidFill>
                  <a:srgbClr val="D60093"/>
                </a:solidFill>
              </a:rPr>
              <a:t>飯食</a:t>
            </a:r>
            <a:r>
              <a:rPr lang="en-US" altLang="zh-TW" dirty="0" smtClean="0">
                <a:solidFill>
                  <a:srgbClr val="D60093"/>
                </a:solidFill>
              </a:rPr>
              <a:t>)</a:t>
            </a:r>
            <a:r>
              <a:rPr lang="zh-TW" altLang="en-US" dirty="0" smtClean="0">
                <a:solidFill>
                  <a:srgbClr val="D60093"/>
                </a:solidFill>
              </a:rPr>
              <a:t>上</a:t>
            </a:r>
            <a:r>
              <a:rPr lang="zh-TW" altLang="en-US" dirty="0" smtClean="0">
                <a:solidFill>
                  <a:srgbClr val="D60093"/>
                </a:solidFill>
              </a:rPr>
              <a:t>的衝突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ngel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38" y="1606425"/>
            <a:ext cx="5990204" cy="448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70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>
                <a:solidFill>
                  <a:srgbClr val="A32D84"/>
                </a:solidFill>
              </a:rPr>
              <a:t>大衛心中自責</a:t>
            </a:r>
            <a:r>
              <a:rPr lang="en-US" altLang="zh-TW" sz="3600" dirty="0" smtClean="0">
                <a:solidFill>
                  <a:srgbClr val="FF0000"/>
                </a:solidFill>
              </a:rPr>
              <a:t>(</a:t>
            </a:r>
            <a:r>
              <a:rPr lang="zh-TW" altLang="en-US" sz="3600" dirty="0" smtClean="0">
                <a:solidFill>
                  <a:srgbClr val="FF0000"/>
                </a:solidFill>
              </a:rPr>
              <a:t>敏銳於聖靈</a:t>
            </a:r>
            <a:r>
              <a:rPr lang="en-US" altLang="zh-TW" sz="3600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altLang="zh-TW" sz="3900" dirty="0" smtClean="0">
                <a:solidFill>
                  <a:srgbClr val="000000"/>
                </a:solidFill>
              </a:rPr>
              <a:t>5.</a:t>
            </a:r>
            <a:r>
              <a:rPr lang="zh-TW" altLang="en-US" sz="3900" dirty="0" smtClean="0">
                <a:solidFill>
                  <a:srgbClr val="000000"/>
                </a:solidFill>
              </a:rPr>
              <a:t>隨後大衛</a:t>
            </a:r>
            <a:r>
              <a:rPr lang="zh-TW" altLang="en-US" sz="3900" u="sng" dirty="0" smtClean="0">
                <a:solidFill>
                  <a:srgbClr val="FF0000"/>
                </a:solidFill>
              </a:rPr>
              <a:t>心中自責</a:t>
            </a:r>
            <a:r>
              <a:rPr lang="zh-TW" altLang="en-US" sz="3900" dirty="0" smtClean="0">
                <a:solidFill>
                  <a:srgbClr val="000000"/>
                </a:solidFill>
              </a:rPr>
              <a:t>，因為割下掃羅的衣襟。</a:t>
            </a:r>
            <a:endParaRPr lang="en-US" altLang="zh-TW" sz="3900" dirty="0" smtClean="0">
              <a:solidFill>
                <a:srgbClr val="000000"/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zh-TW" altLang="en-US" sz="4000" dirty="0" smtClean="0">
                <a:solidFill>
                  <a:srgbClr val="000000"/>
                </a:solidFill>
              </a:rPr>
              <a:t>聖靈來了，就要叫世人</a:t>
            </a:r>
            <a:r>
              <a:rPr lang="zh-TW" altLang="en-US" sz="4000" dirty="0" smtClean="0">
                <a:solidFill>
                  <a:srgbClr val="0000CC"/>
                </a:solidFill>
              </a:rPr>
              <a:t>為罪、為義、為審判</a:t>
            </a:r>
            <a:r>
              <a:rPr lang="zh-TW" altLang="en-US" sz="4000" dirty="0" smtClean="0">
                <a:solidFill>
                  <a:srgbClr val="000000"/>
                </a:solidFill>
              </a:rPr>
              <a:t>，</a:t>
            </a:r>
            <a:r>
              <a:rPr lang="zh-TW" altLang="en-US" sz="4000" u="sng" dirty="0" smtClean="0">
                <a:solidFill>
                  <a:srgbClr val="FF0000"/>
                </a:solidFill>
              </a:rPr>
              <a:t>自己責備自己</a:t>
            </a:r>
            <a:endParaRPr lang="en-US" altLang="zh-TW" sz="4000" u="sng" dirty="0" smtClean="0">
              <a:solidFill>
                <a:srgbClr val="FF0000"/>
              </a:solidFill>
            </a:endParaRPr>
          </a:p>
          <a:p>
            <a:pPr marL="274320" lvl="1" indent="-274320" algn="r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en-US" altLang="zh-TW" sz="4000" dirty="0" smtClean="0">
                <a:solidFill>
                  <a:srgbClr val="000000"/>
                </a:solidFill>
              </a:rPr>
              <a:t>(</a:t>
            </a:r>
            <a:r>
              <a:rPr lang="zh-TW" altLang="en-US" sz="4000" dirty="0" smtClean="0">
                <a:solidFill>
                  <a:srgbClr val="000000"/>
                </a:solidFill>
              </a:rPr>
              <a:t>約</a:t>
            </a:r>
            <a:r>
              <a:rPr lang="en-US" altLang="zh-TW" sz="4000" dirty="0" smtClean="0">
                <a:solidFill>
                  <a:srgbClr val="000000"/>
                </a:solidFill>
              </a:rPr>
              <a:t>16:8)</a:t>
            </a:r>
            <a:r>
              <a:rPr lang="zh-TW" altLang="en-US" sz="4000" dirty="0" smtClean="0">
                <a:solidFill>
                  <a:srgbClr val="000000"/>
                </a:solidFill>
              </a:rPr>
              <a:t> </a:t>
            </a:r>
            <a:endParaRPr lang="zh-TW" altLang="en-US" sz="39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7" name="Content Placeholder 3" descr="5762355723221233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319718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A32D84"/>
                </a:solidFill>
              </a:rPr>
              <a:t>大衛敬畏神</a:t>
            </a:r>
            <a:r>
              <a:rPr lang="en-US" altLang="zh-TW" dirty="0" smtClean="0">
                <a:solidFill>
                  <a:srgbClr val="A32D84"/>
                </a:solidFill>
              </a:rPr>
              <a:t>&amp;</a:t>
            </a:r>
            <a:r>
              <a:rPr lang="zh-TW" altLang="en-US" dirty="0" smtClean="0">
                <a:solidFill>
                  <a:srgbClr val="A32D84"/>
                </a:solidFill>
              </a:rPr>
              <a:t>尊重與順服權柄</a:t>
            </a:r>
            <a:endParaRPr lang="en-US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239000" cy="4970952"/>
          </a:xfrm>
        </p:spPr>
        <p:txBody>
          <a:bodyPr/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altLang="zh-TW" sz="3900" dirty="0" smtClean="0">
                <a:solidFill>
                  <a:srgbClr val="000000"/>
                </a:solidFill>
              </a:rPr>
              <a:t>6.</a:t>
            </a:r>
            <a:r>
              <a:rPr lang="zh-TW" altLang="en-US" sz="3900" dirty="0" smtClean="0">
                <a:solidFill>
                  <a:srgbClr val="000000"/>
                </a:solidFill>
              </a:rPr>
              <a:t>對跟隨他的人說：</a:t>
            </a:r>
            <a:r>
              <a:rPr lang="zh-TW" altLang="en-US" sz="3900" b="1" u="sng" dirty="0" smtClean="0">
                <a:solidFill>
                  <a:srgbClr val="FF0000"/>
                </a:solidFill>
              </a:rPr>
              <a:t>我的主</a:t>
            </a:r>
            <a:r>
              <a:rPr lang="zh-TW" altLang="en-US" sz="3900" dirty="0" smtClean="0">
                <a:solidFill>
                  <a:srgbClr val="000000"/>
                </a:solidFill>
              </a:rPr>
              <a:t>乃是耶和華的受膏者，我在耶和華面前萬不敢伸手害他，因他是</a:t>
            </a:r>
            <a:r>
              <a:rPr lang="zh-TW" altLang="en-US" sz="3900" b="1" u="sng" dirty="0" smtClean="0">
                <a:solidFill>
                  <a:srgbClr val="FF0000"/>
                </a:solidFill>
              </a:rPr>
              <a:t>耶和華的受膏者</a:t>
            </a:r>
            <a:r>
              <a:rPr lang="zh-TW" altLang="en-US" sz="3900" dirty="0" smtClean="0">
                <a:solidFill>
                  <a:srgbClr val="000000"/>
                </a:solidFill>
              </a:rPr>
              <a:t>。</a:t>
            </a:r>
          </a:p>
          <a:p>
            <a:endParaRPr lang="en-US" dirty="0"/>
          </a:p>
        </p:txBody>
      </p:sp>
      <p:pic>
        <p:nvPicPr>
          <p:cNvPr id="29698" name="Picture 2" descr="C:\Users\livingstone\Desktop\imagesCARJQ2D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05064"/>
            <a:ext cx="5047502" cy="2852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02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A32D84"/>
                </a:solidFill>
              </a:rPr>
              <a:t>尊重背後的授權者</a:t>
            </a:r>
            <a:endParaRPr lang="en-US" dirty="0">
              <a:solidFill>
                <a:srgbClr val="A32D84"/>
              </a:solidFill>
            </a:endParaRPr>
          </a:p>
        </p:txBody>
      </p:sp>
      <p:pic>
        <p:nvPicPr>
          <p:cNvPr id="32770" name="Picture 2" descr="C:\Users\livingstone\Desktop\施丹紅~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4896544" cy="5246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07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A32D84"/>
                </a:solidFill>
              </a:rPr>
              <a:t>大衛通過試驗：</a:t>
            </a:r>
            <a:endParaRPr lang="en-US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7776864" cy="5517232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1.</a:t>
            </a:r>
            <a:r>
              <a:rPr lang="zh-TW" altLang="en-US" sz="4000" dirty="0" smtClean="0"/>
              <a:t>大衛不用背叛的代價取得王位</a:t>
            </a:r>
            <a:endParaRPr lang="en-US" altLang="zh-TW" sz="4000" dirty="0" smtClean="0"/>
          </a:p>
          <a:p>
            <a:pPr>
              <a:buNone/>
            </a:pPr>
            <a:r>
              <a:rPr lang="en-US" altLang="zh-TW" sz="3200" b="1" dirty="0" smtClean="0">
                <a:solidFill>
                  <a:srgbClr val="FF0000"/>
                </a:solidFill>
              </a:rPr>
              <a:t>      (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割人的衣襟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=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背叛的靈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sz="4000" dirty="0" smtClean="0"/>
              <a:t>2.</a:t>
            </a:r>
            <a:r>
              <a:rPr lang="zh-TW" altLang="en-US" sz="4000" dirty="0" smtClean="0"/>
              <a:t>順服高於我們的工作</a:t>
            </a:r>
            <a:endParaRPr lang="en-US" altLang="zh-TW" sz="4000" dirty="0" smtClean="0"/>
          </a:p>
          <a:p>
            <a:pPr>
              <a:buNone/>
            </a:pPr>
            <a:r>
              <a:rPr lang="en-US" altLang="zh-TW" sz="3200" b="1" dirty="0" smtClean="0">
                <a:solidFill>
                  <a:srgbClr val="FF0000"/>
                </a:solidFill>
              </a:rPr>
              <a:t>      (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聽命勝於獻祭，順服勝於公羊的脂油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sz="4000" dirty="0" smtClean="0"/>
              <a:t>3.</a:t>
            </a:r>
            <a:r>
              <a:rPr lang="zh-TW" altLang="en-US" sz="4000" dirty="0" smtClean="0"/>
              <a:t>尊重與服在神的權柄之下</a:t>
            </a:r>
            <a:endParaRPr lang="en-US" altLang="zh-TW" sz="4000" dirty="0" smtClean="0"/>
          </a:p>
          <a:p>
            <a:pPr>
              <a:buNone/>
            </a:pPr>
            <a:r>
              <a:rPr lang="en-US" altLang="zh-TW" sz="3200" b="1" dirty="0" smtClean="0">
                <a:solidFill>
                  <a:srgbClr val="FF0000"/>
                </a:solidFill>
              </a:rPr>
              <a:t>      (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萬不敢伸手害神的受膏者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4000" dirty="0" smtClean="0"/>
              <a:t>4.</a:t>
            </a:r>
            <a:r>
              <a:rPr lang="zh-TW" altLang="en-US" sz="4000" dirty="0" smtClean="0"/>
              <a:t>絕對維持神的權柄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35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3500" b="1" dirty="0" smtClean="0">
                <a:solidFill>
                  <a:srgbClr val="FF0000"/>
                </a:solidFill>
              </a:rPr>
              <a:t>大衛用這話攔住跟隨他的人，不容他們起來害掃羅。</a:t>
            </a:r>
            <a:r>
              <a:rPr lang="en-US" altLang="zh-TW" sz="3500" b="1" dirty="0" smtClean="0">
                <a:solidFill>
                  <a:srgbClr val="FF0000"/>
                </a:solidFill>
              </a:rPr>
              <a:t>)</a:t>
            </a:r>
            <a:r>
              <a:rPr lang="zh-TW" altLang="en-US" sz="3500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3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D60093"/>
                </a:solidFill>
              </a:rPr>
              <a:t>活在遮蓋之下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angel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1628800"/>
            <a:ext cx="343488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324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32D84"/>
                </a:solidFill>
              </a:rPr>
              <a:t>2010</a:t>
            </a:r>
            <a:r>
              <a:rPr lang="zh-TW" altLang="en-US" dirty="0" smtClean="0">
                <a:solidFill>
                  <a:srgbClr val="A32D84"/>
                </a:solidFill>
              </a:rPr>
              <a:t>年智利礦災</a:t>
            </a:r>
            <a:r>
              <a:rPr lang="en-US" altLang="zh-TW" dirty="0" smtClean="0">
                <a:solidFill>
                  <a:srgbClr val="A32D84"/>
                </a:solidFill>
              </a:rPr>
              <a:t>33</a:t>
            </a:r>
            <a:r>
              <a:rPr lang="zh-TW" altLang="en-US" dirty="0" smtClean="0">
                <a:solidFill>
                  <a:srgbClr val="A32D84"/>
                </a:solidFill>
              </a:rPr>
              <a:t>人受困</a:t>
            </a:r>
            <a:endParaRPr lang="en-US" dirty="0">
              <a:solidFill>
                <a:srgbClr val="A32D84"/>
              </a:solidFill>
            </a:endParaRPr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1" y="1905755"/>
            <a:ext cx="4770530" cy="4403566"/>
          </a:xfrm>
        </p:spPr>
      </p:pic>
    </p:spTree>
    <p:extLst>
      <p:ext uri="{BB962C8B-B14F-4D97-AF65-F5344CB8AC3E}">
        <p14:creationId xmlns:p14="http://schemas.microsoft.com/office/powerpoint/2010/main" val="2374553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40808"/>
          </a:xfrm>
        </p:spPr>
        <p:txBody>
          <a:bodyPr>
            <a:noAutofit/>
          </a:bodyPr>
          <a:lstStyle/>
          <a:p>
            <a:pPr latinLnBrk="1"/>
            <a:r>
              <a:rPr lang="zh-TW" altLang="en-US" sz="4000" b="0" dirty="0" smtClean="0">
                <a:solidFill>
                  <a:schemeClr val="tx1"/>
                </a:solidFill>
              </a:rPr>
              <a:t/>
            </a:r>
            <a:br>
              <a:rPr lang="zh-TW" altLang="en-US" sz="4000" b="0" dirty="0" smtClean="0">
                <a:solidFill>
                  <a:schemeClr val="tx1"/>
                </a:solidFill>
              </a:rPr>
            </a:br>
            <a:r>
              <a:rPr lang="zh-TW" altLang="en-US" sz="4000" b="0" dirty="0" smtClean="0">
                <a:solidFill>
                  <a:schemeClr val="tx1"/>
                </a:solidFill>
              </a:rPr>
              <a:t/>
            </a:r>
            <a:br>
              <a:rPr lang="zh-TW" altLang="en-US" sz="4000" b="0" dirty="0" smtClean="0">
                <a:solidFill>
                  <a:schemeClr val="tx1"/>
                </a:solidFill>
              </a:rPr>
            </a:br>
            <a:r>
              <a:rPr lang="zh-TW" altLang="en-US" sz="4000" b="0" dirty="0" smtClean="0">
                <a:solidFill>
                  <a:schemeClr val="tx1"/>
                </a:solidFill>
              </a:rPr>
              <a:t>智利北部，科比亞波市周邊沙漠地帶的地下礦坑。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5910107-24381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564904"/>
            <a:ext cx="5472608" cy="4013246"/>
          </a:xfrm>
        </p:spPr>
      </p:pic>
    </p:spTree>
    <p:extLst>
      <p:ext uri="{BB962C8B-B14F-4D97-AF65-F5344CB8AC3E}">
        <p14:creationId xmlns:p14="http://schemas.microsoft.com/office/powerpoint/2010/main" val="3664956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920880" cy="876712"/>
          </a:xfrm>
        </p:spPr>
        <p:txBody>
          <a:bodyPr>
            <a:noAutofit/>
          </a:bodyPr>
          <a:lstStyle/>
          <a:p>
            <a:r>
              <a:rPr lang="en-US" altLang="zh-TW" sz="4000" dirty="0" smtClean="0">
                <a:solidFill>
                  <a:srgbClr val="A32D84"/>
                </a:solidFill>
              </a:rPr>
              <a:t>33</a:t>
            </a:r>
            <a:r>
              <a:rPr lang="zh-TW" altLang="en-US" sz="4000" dirty="0" smtClean="0">
                <a:solidFill>
                  <a:srgbClr val="A32D84"/>
                </a:solidFill>
              </a:rPr>
              <a:t>名礦工，在地底 </a:t>
            </a:r>
            <a:r>
              <a:rPr lang="en-US" altLang="zh-TW" sz="4000" dirty="0" smtClean="0">
                <a:solidFill>
                  <a:srgbClr val="A32D84"/>
                </a:solidFill>
              </a:rPr>
              <a:t>625</a:t>
            </a:r>
            <a:r>
              <a:rPr lang="zh-TW" altLang="en-US" sz="4000" dirty="0" smtClean="0">
                <a:solidFill>
                  <a:srgbClr val="A32D84"/>
                </a:solidFill>
              </a:rPr>
              <a:t>公尺的深處</a:t>
            </a:r>
            <a:endParaRPr lang="en-US" sz="4000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388424" cy="5186976"/>
          </a:xfrm>
        </p:spPr>
        <p:txBody>
          <a:bodyPr>
            <a:noAutofit/>
          </a:bodyPr>
          <a:lstStyle/>
          <a:p>
            <a:r>
              <a:rPr lang="zh-TW" altLang="en-US" sz="4000" dirty="0" smtClean="0"/>
              <a:t>頭頂上方，是重達</a:t>
            </a:r>
            <a:r>
              <a:rPr lang="en-US" altLang="zh-TW" sz="4000" dirty="0" smtClean="0"/>
              <a:t>70</a:t>
            </a:r>
            <a:r>
              <a:rPr lang="zh-TW" altLang="en-US" sz="4000" dirty="0" smtClean="0"/>
              <a:t>萬噸的岩石；</a:t>
            </a:r>
            <a:endParaRPr lang="en-US" altLang="zh-TW" sz="4000" dirty="0" smtClean="0"/>
          </a:p>
          <a:p>
            <a:r>
              <a:rPr lang="zh-TW" altLang="en-US" sz="4000" dirty="0" smtClean="0"/>
              <a:t>活動空間，是僅 </a:t>
            </a:r>
            <a:r>
              <a:rPr lang="en-US" altLang="zh-TW" sz="4000" dirty="0" smtClean="0"/>
              <a:t>14</a:t>
            </a:r>
            <a:r>
              <a:rPr lang="zh-TW" altLang="en-US" sz="4000" dirty="0" smtClean="0"/>
              <a:t>坪的臨時避難處</a:t>
            </a:r>
            <a:endParaRPr lang="en-US" altLang="zh-TW" sz="4000" dirty="0" smtClean="0"/>
          </a:p>
          <a:p>
            <a:r>
              <a:rPr lang="zh-TW" altLang="en-US" sz="4000" dirty="0" smtClean="0"/>
              <a:t>食物，是吃剩的午餐，與</a:t>
            </a:r>
            <a:r>
              <a:rPr lang="en-US" altLang="zh-TW" sz="4000" dirty="0" smtClean="0"/>
              <a:t>2</a:t>
            </a:r>
            <a:r>
              <a:rPr lang="zh-TW" altLang="en-US" sz="4000" dirty="0" smtClean="0"/>
              <a:t>天的食糧。</a:t>
            </a:r>
            <a:endParaRPr lang="en-US" altLang="zh-TW" sz="4000" dirty="0" smtClean="0"/>
          </a:p>
          <a:p>
            <a:r>
              <a:rPr lang="zh-TW" altLang="en-US" sz="4000" dirty="0" smtClean="0"/>
              <a:t>在毫無外界救援的情況下，他們生存了</a:t>
            </a:r>
            <a:r>
              <a:rPr lang="en-US" altLang="zh-TW" sz="4000" dirty="0" smtClean="0"/>
              <a:t>17</a:t>
            </a:r>
            <a:r>
              <a:rPr lang="zh-TW" altLang="en-US" sz="4000" dirty="0" smtClean="0"/>
              <a:t>天。</a:t>
            </a:r>
            <a:endParaRPr lang="en-US" altLang="zh-TW" sz="4000" dirty="0" smtClean="0"/>
          </a:p>
          <a:p>
            <a:r>
              <a:rPr lang="zh-TW" altLang="en-US" sz="4000" dirty="0" smtClean="0"/>
              <a:t>最後，經過長達</a:t>
            </a:r>
            <a:r>
              <a:rPr lang="en-US" altLang="zh-TW" sz="4000" dirty="0" smtClean="0"/>
              <a:t>69</a:t>
            </a:r>
            <a:r>
              <a:rPr lang="zh-TW" altLang="en-US" sz="4000" dirty="0" smtClean="0"/>
              <a:t>天的漫長救援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0809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A32D84"/>
                </a:solidFill>
              </a:rPr>
              <a:t>關鍵領袖</a:t>
            </a:r>
            <a:endParaRPr lang="en-US" sz="4400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7920880" cy="4713387"/>
          </a:xfrm>
        </p:spPr>
        <p:txBody>
          <a:bodyPr/>
          <a:lstStyle/>
          <a:p>
            <a:pPr latinLnBrk="1"/>
            <a:r>
              <a:rPr lang="zh-TW" altLang="en-US" sz="4000" dirty="0" smtClean="0"/>
              <a:t>領班鄂蘇亞（</a:t>
            </a:r>
            <a:r>
              <a:rPr lang="en-US" altLang="zh-TW" sz="4000" dirty="0" smtClean="0"/>
              <a:t>Luis </a:t>
            </a:r>
            <a:r>
              <a:rPr lang="en-US" altLang="zh-TW" sz="4000" dirty="0" err="1" smtClean="0"/>
              <a:t>Urzua</a:t>
            </a:r>
            <a:r>
              <a:rPr lang="zh-TW" altLang="en-US" sz="4000" dirty="0" smtClean="0"/>
              <a:t>）開口說話：</a:t>
            </a:r>
            <a:r>
              <a:rPr lang="en-US" altLang="zh-TW" sz="4000" dirty="0" smtClean="0"/>
              <a:t>『</a:t>
            </a:r>
            <a:r>
              <a:rPr lang="zh-TW" altLang="en-US" sz="4000" dirty="0" smtClean="0"/>
              <a:t>這種時候如果我們沒有辦法團結，一同為生存奮鬥，我們就只能相互爭吵，在分裂中等待死亡。</a:t>
            </a:r>
            <a:r>
              <a:rPr lang="en-US" altLang="zh-TW" sz="4000" dirty="0" smtClean="0"/>
              <a:t>』</a:t>
            </a:r>
            <a:endParaRPr lang="zh-TW" altLang="en-US" sz="4000" dirty="0" smtClean="0"/>
          </a:p>
          <a:p>
            <a:endParaRPr lang="en-US" dirty="0"/>
          </a:p>
        </p:txBody>
      </p:sp>
      <p:pic>
        <p:nvPicPr>
          <p:cNvPr id="5" name="Content Placeholder 4" descr="images (3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4077072"/>
            <a:ext cx="3312368" cy="2709302"/>
          </a:xfrm>
        </p:spPr>
      </p:pic>
    </p:spTree>
    <p:extLst>
      <p:ext uri="{BB962C8B-B14F-4D97-AF65-F5344CB8AC3E}">
        <p14:creationId xmlns:p14="http://schemas.microsoft.com/office/powerpoint/2010/main" val="3613894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39000" cy="732696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A32D84"/>
                </a:solidFill>
              </a:rPr>
              <a:t>慈愛與公平的特質</a:t>
            </a:r>
            <a:endParaRPr lang="en-US" sz="4000" dirty="0">
              <a:solidFill>
                <a:srgbClr val="A32D8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052736"/>
            <a:ext cx="7920880" cy="5616624"/>
          </a:xfrm>
        </p:spPr>
        <p:txBody>
          <a:bodyPr>
            <a:normAutofit fontScale="92500"/>
          </a:bodyPr>
          <a:lstStyle/>
          <a:p>
            <a:pPr latinLnBrk="1">
              <a:buNone/>
            </a:pPr>
            <a:r>
              <a:rPr lang="en-US" altLang="zh-TW" sz="4000" dirty="0" smtClean="0"/>
              <a:t>1. </a:t>
            </a:r>
            <a:r>
              <a:rPr lang="zh-TW" altLang="en-US" sz="4000" dirty="0" smtClean="0"/>
              <a:t>慈愛：根據礦工們的形容，雖然新上任的領班和他們相處不到</a:t>
            </a:r>
            <a:r>
              <a:rPr lang="en-US" altLang="zh-TW" sz="4000" dirty="0" smtClean="0"/>
              <a:t>3</a:t>
            </a:r>
            <a:r>
              <a:rPr lang="zh-TW" altLang="en-US" sz="4000" dirty="0" smtClean="0"/>
              <a:t>個月的時間，但從平日的生活中，他們感受到他的照顧，與真實流露的愛。</a:t>
            </a:r>
          </a:p>
          <a:p>
            <a:pPr latinLnBrk="1">
              <a:buNone/>
            </a:pPr>
            <a:r>
              <a:rPr lang="en-US" altLang="zh-TW" sz="4000" dirty="0" smtClean="0"/>
              <a:t>2. </a:t>
            </a:r>
            <a:r>
              <a:rPr lang="zh-TW" altLang="en-US" sz="4000" dirty="0" smtClean="0"/>
              <a:t>公平：鄂蘇亞處世正直，對所有的同仁都一律公平、公正，沒有任何私心。</a:t>
            </a:r>
          </a:p>
          <a:p>
            <a:pPr latinLnBrk="1">
              <a:buNone/>
            </a:pPr>
            <a:r>
              <a:rPr lang="zh-TW" altLang="en-US" sz="4000" dirty="0" smtClean="0"/>
              <a:t>鄂蘇亞</a:t>
            </a:r>
            <a:r>
              <a:rPr lang="zh-TW" altLang="en-US" sz="4000" u="sng" dirty="0" smtClean="0">
                <a:solidFill>
                  <a:srgbClr val="0000CC"/>
                </a:solidFill>
              </a:rPr>
              <a:t>是個慈愛、公平的人</a:t>
            </a:r>
            <a:r>
              <a:rPr lang="zh-TW" altLang="en-US" sz="4000" dirty="0" smtClean="0"/>
              <a:t>。只要他一開口，他們都願意聽從。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/>
          </a:bodyPr>
          <a:lstStyle/>
          <a:p>
            <a:r>
              <a:rPr lang="en-US" altLang="zh-TW" sz="4400" dirty="0" smtClean="0">
                <a:solidFill>
                  <a:srgbClr val="A32D84"/>
                </a:solidFill>
              </a:rPr>
              <a:t>1.</a:t>
            </a:r>
            <a:r>
              <a:rPr lang="zh-TW" altLang="en-US" sz="4400" dirty="0" smtClean="0">
                <a:solidFill>
                  <a:srgbClr val="A32D84"/>
                </a:solidFill>
              </a:rPr>
              <a:t>管理忽略、產生怨言</a:t>
            </a:r>
            <a:endParaRPr lang="en-US" sz="4400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256584"/>
          </a:xfrm>
        </p:spPr>
        <p:txBody>
          <a:bodyPr>
            <a:normAutofit fontScale="92500" lnSpcReduction="10000"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altLang="zh-TW" sz="4300" dirty="0" smtClean="0">
                <a:solidFill>
                  <a:srgbClr val="000000"/>
                </a:solidFill>
              </a:rPr>
              <a:t>1.</a:t>
            </a:r>
            <a:r>
              <a:rPr lang="zh-TW" altLang="en-US" sz="4300" dirty="0" smtClean="0">
                <a:solidFill>
                  <a:srgbClr val="000000"/>
                </a:solidFill>
              </a:rPr>
              <a:t>那時，</a:t>
            </a:r>
            <a:r>
              <a:rPr lang="zh-TW" altLang="en-US" sz="4300" u="sng" dirty="0" smtClean="0">
                <a:solidFill>
                  <a:srgbClr val="0000CC"/>
                </a:solidFill>
              </a:rPr>
              <a:t>門徒增多</a:t>
            </a:r>
            <a:r>
              <a:rPr lang="zh-TW" altLang="en-US" sz="4300" dirty="0" smtClean="0">
                <a:solidFill>
                  <a:srgbClr val="000000"/>
                </a:solidFill>
              </a:rPr>
              <a:t>，有說希利尼話的猶太人向希伯來人</a:t>
            </a:r>
            <a:r>
              <a:rPr lang="zh-TW" altLang="en-US" sz="4300" u="sng" dirty="0" smtClean="0">
                <a:solidFill>
                  <a:srgbClr val="0000CC"/>
                </a:solidFill>
              </a:rPr>
              <a:t>發怨言</a:t>
            </a:r>
            <a:r>
              <a:rPr lang="zh-TW" altLang="en-US" sz="4300" dirty="0" smtClean="0">
                <a:solidFill>
                  <a:srgbClr val="000000"/>
                </a:solidFill>
              </a:rPr>
              <a:t>，因為在天天的供給上</a:t>
            </a:r>
            <a:r>
              <a:rPr lang="zh-TW" altLang="en-US" sz="4300" u="sng" dirty="0" smtClean="0">
                <a:solidFill>
                  <a:srgbClr val="0000CC"/>
                </a:solidFill>
              </a:rPr>
              <a:t>忽略</a:t>
            </a:r>
            <a:r>
              <a:rPr lang="zh-TW" altLang="en-US" sz="4300" dirty="0" smtClean="0">
                <a:solidFill>
                  <a:srgbClr val="000000"/>
                </a:solidFill>
              </a:rPr>
              <a:t>了他們的寡婦。</a:t>
            </a:r>
            <a:endParaRPr lang="en-US" altLang="zh-TW" sz="4300" dirty="0" smtClean="0">
              <a:solidFill>
                <a:srgbClr val="000000"/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zh-TW" altLang="en-US" sz="4000" dirty="0" smtClean="0">
              <a:solidFill>
                <a:srgbClr val="000000"/>
              </a:solidFill>
            </a:endParaRPr>
          </a:p>
          <a:p>
            <a:r>
              <a:rPr lang="en-US" sz="4000" i="1" u="sng" dirty="0" smtClean="0">
                <a:solidFill>
                  <a:srgbClr val="0000CC"/>
                </a:solidFill>
              </a:rPr>
              <a:t>1.</a:t>
            </a:r>
            <a:r>
              <a:rPr lang="zh-TW" altLang="en-US" sz="4000" i="1" u="sng" dirty="0" smtClean="0">
                <a:solidFill>
                  <a:srgbClr val="0000CC"/>
                </a:solidFill>
              </a:rPr>
              <a:t>門徒增多</a:t>
            </a:r>
            <a:endParaRPr lang="en-US" altLang="zh-TW" sz="4000" i="1" u="sng" dirty="0" smtClean="0">
              <a:solidFill>
                <a:srgbClr val="0000CC"/>
              </a:solidFill>
            </a:endParaRPr>
          </a:p>
          <a:p>
            <a:r>
              <a:rPr lang="en-US" sz="4000" i="1" u="sng" dirty="0" smtClean="0">
                <a:solidFill>
                  <a:srgbClr val="0000CC"/>
                </a:solidFill>
              </a:rPr>
              <a:t>2.</a:t>
            </a:r>
            <a:r>
              <a:rPr lang="zh-TW" altLang="en-US" sz="4000" i="1" u="sng" dirty="0" smtClean="0">
                <a:solidFill>
                  <a:srgbClr val="0000CC"/>
                </a:solidFill>
              </a:rPr>
              <a:t>發怨言</a:t>
            </a:r>
            <a:endParaRPr lang="en-US" altLang="zh-TW" sz="4000" i="1" u="sng" dirty="0" smtClean="0">
              <a:solidFill>
                <a:srgbClr val="0000CC"/>
              </a:solidFill>
            </a:endParaRPr>
          </a:p>
          <a:p>
            <a:r>
              <a:rPr lang="en-US" sz="4000" i="1" u="sng" dirty="0" smtClean="0">
                <a:solidFill>
                  <a:srgbClr val="0000CC"/>
                </a:solidFill>
              </a:rPr>
              <a:t>3. </a:t>
            </a:r>
            <a:r>
              <a:rPr lang="zh-TW" altLang="en-US" sz="4000" i="1" u="sng" dirty="0" smtClean="0">
                <a:solidFill>
                  <a:srgbClr val="0000CC"/>
                </a:solidFill>
              </a:rPr>
              <a:t>關顧上疏忽</a:t>
            </a:r>
            <a:r>
              <a:rPr lang="en-US" altLang="zh-TW" sz="4000" i="1" u="sng" dirty="0" smtClean="0">
                <a:solidFill>
                  <a:srgbClr val="0000CC"/>
                </a:solidFill>
              </a:rPr>
              <a:t>&amp;</a:t>
            </a:r>
            <a:r>
              <a:rPr lang="zh-TW" altLang="en-US" sz="4000" i="1" u="sng" dirty="0" smtClean="0">
                <a:solidFill>
                  <a:srgbClr val="0000CC"/>
                </a:solidFill>
              </a:rPr>
              <a:t>行政管理不足</a:t>
            </a:r>
            <a:r>
              <a:rPr lang="en-US" altLang="zh-TW" sz="4000" i="1" u="sng" dirty="0" smtClean="0">
                <a:solidFill>
                  <a:srgbClr val="0000CC"/>
                </a:solidFill>
              </a:rPr>
              <a:t>(</a:t>
            </a:r>
            <a:r>
              <a:rPr lang="zh-TW" altLang="en-US" sz="4000" i="1" u="sng" dirty="0" smtClean="0">
                <a:solidFill>
                  <a:srgbClr val="0000CC"/>
                </a:solidFill>
              </a:rPr>
              <a:t>沒飯吃不舒服</a:t>
            </a:r>
            <a:r>
              <a:rPr lang="en-US" altLang="zh-TW" sz="4000" i="1" u="sng" dirty="0" smtClean="0">
                <a:solidFill>
                  <a:srgbClr val="0000CC"/>
                </a:solidFill>
              </a:rPr>
              <a:t>)</a:t>
            </a:r>
            <a:endParaRPr lang="en-US" sz="4000" i="1" u="sng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飲食的規定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atinLnBrk="1"/>
            <a:r>
              <a:rPr lang="en-US" altLang="zh-TW" sz="4000" dirty="0" smtClean="0"/>
              <a:t>1. </a:t>
            </a:r>
            <a:r>
              <a:rPr lang="zh-TW" altLang="en-US" sz="4000" dirty="0" smtClean="0"/>
              <a:t>規定所有的人，每</a:t>
            </a:r>
            <a:r>
              <a:rPr lang="en-US" altLang="zh-TW" sz="4000" dirty="0" smtClean="0"/>
              <a:t>48</a:t>
            </a:r>
            <a:r>
              <a:rPr lang="zh-TW" altLang="en-US" sz="4000" dirty="0" smtClean="0"/>
              <a:t>小時才能吃</a:t>
            </a:r>
            <a:r>
              <a:rPr lang="en-US" altLang="zh-TW" sz="4000" dirty="0" smtClean="0"/>
              <a:t>『</a:t>
            </a:r>
            <a:r>
              <a:rPr lang="zh-TW" altLang="en-US" sz="4000" dirty="0" smtClean="0"/>
              <a:t>一餐</a:t>
            </a:r>
            <a:r>
              <a:rPr lang="en-US" altLang="zh-TW" sz="4000" dirty="0" smtClean="0"/>
              <a:t>』</a:t>
            </a:r>
            <a:endParaRPr lang="zh-TW" altLang="en-US" sz="4000" dirty="0" smtClean="0"/>
          </a:p>
          <a:p>
            <a:pPr latinLnBrk="1"/>
            <a:r>
              <a:rPr lang="zh-TW" altLang="en-US" sz="4000" dirty="0" smtClean="0"/>
              <a:t>（包括</a:t>
            </a:r>
            <a:r>
              <a:rPr lang="en-US" altLang="zh-TW" sz="4000" dirty="0" smtClean="0"/>
              <a:t>2</a:t>
            </a:r>
            <a:r>
              <a:rPr lang="zh-TW" altLang="en-US" sz="4000" dirty="0" smtClean="0"/>
              <a:t>小湯匙的鮪魚，</a:t>
            </a:r>
            <a:r>
              <a:rPr lang="en-US" altLang="zh-TW" sz="4000" dirty="0" smtClean="0"/>
              <a:t>1</a:t>
            </a:r>
            <a:r>
              <a:rPr lang="zh-TW" altLang="en-US" sz="4000" dirty="0" smtClean="0"/>
              <a:t>片口糧，和</a:t>
            </a:r>
            <a:r>
              <a:rPr lang="en-US" altLang="zh-TW" sz="4000" dirty="0" smtClean="0"/>
              <a:t>2</a:t>
            </a:r>
            <a:r>
              <a:rPr lang="zh-TW" altLang="en-US" sz="4000" dirty="0" smtClean="0"/>
              <a:t>口牛奶）。</a:t>
            </a:r>
          </a:p>
          <a:p>
            <a:pPr latinLnBrk="1"/>
            <a:r>
              <a:rPr lang="en-US" altLang="zh-TW" sz="4000" dirty="0" smtClean="0"/>
              <a:t>2. </a:t>
            </a:r>
            <a:r>
              <a:rPr lang="zh-TW" altLang="en-US" sz="4000" dirty="0" smtClean="0"/>
              <a:t>規定領到食物的人不能先吃，要等</a:t>
            </a:r>
            <a:r>
              <a:rPr lang="en-US" altLang="zh-TW" sz="4000" dirty="0" smtClean="0"/>
              <a:t>33</a:t>
            </a:r>
            <a:r>
              <a:rPr lang="zh-TW" altLang="en-US" sz="4000" dirty="0" smtClean="0"/>
              <a:t>人都領到後，才能一起吃。</a:t>
            </a:r>
          </a:p>
          <a:p>
            <a:pPr latinLnBrk="1"/>
            <a:r>
              <a:rPr lang="zh-TW" altLang="en-US" sz="4000" dirty="0" smtClean="0"/>
              <a:t>於是慢領的不致驚恐、擔心。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10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804704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規律的作息時間表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7848872" cy="5472608"/>
          </a:xfrm>
        </p:spPr>
        <p:txBody>
          <a:bodyPr>
            <a:normAutofit lnSpcReduction="10000"/>
          </a:bodyPr>
          <a:lstStyle/>
          <a:p>
            <a:pPr latinLnBrk="1"/>
            <a:r>
              <a:rPr lang="zh-TW" altLang="en-US" sz="3600" dirty="0" smtClean="0"/>
              <a:t>且規定每人需有秩有序的</a:t>
            </a:r>
            <a:r>
              <a:rPr lang="en-US" altLang="zh-TW" sz="3600" dirty="0" smtClean="0"/>
              <a:t>『</a:t>
            </a:r>
            <a:r>
              <a:rPr lang="zh-TW" altLang="en-US" sz="3600" dirty="0" smtClean="0"/>
              <a:t>按表操課</a:t>
            </a:r>
            <a:r>
              <a:rPr lang="en-US" altLang="zh-TW" sz="3600" dirty="0" smtClean="0"/>
              <a:t>』</a:t>
            </a:r>
            <a:r>
              <a:rPr lang="zh-TW" altLang="en-US" sz="3600" dirty="0" smtClean="0"/>
              <a:t>：</a:t>
            </a:r>
          </a:p>
          <a:p>
            <a:pPr latinLnBrk="1"/>
            <a:r>
              <a:rPr lang="en-US" altLang="zh-TW" sz="3600" dirty="0" smtClean="0"/>
              <a:t>{ 8</a:t>
            </a:r>
            <a:r>
              <a:rPr lang="zh-TW" altLang="en-US" sz="3600" dirty="0" smtClean="0"/>
              <a:t>小時睡眠</a:t>
            </a:r>
            <a:r>
              <a:rPr lang="en-US" altLang="zh-TW" sz="3600" dirty="0" smtClean="0"/>
              <a:t>/ 8</a:t>
            </a:r>
            <a:r>
              <a:rPr lang="zh-TW" altLang="en-US" sz="3600" dirty="0" smtClean="0"/>
              <a:t>小時工作</a:t>
            </a:r>
            <a:r>
              <a:rPr lang="en-US" altLang="zh-TW" sz="3600" dirty="0" smtClean="0"/>
              <a:t>/ 8</a:t>
            </a:r>
            <a:r>
              <a:rPr lang="zh-TW" altLang="en-US" sz="3600" dirty="0" smtClean="0"/>
              <a:t>小時吃飯、運動、娛樂。</a:t>
            </a:r>
            <a:r>
              <a:rPr lang="en-US" altLang="zh-TW" sz="3600" dirty="0" smtClean="0"/>
              <a:t>}</a:t>
            </a:r>
            <a:endParaRPr lang="zh-TW" altLang="en-US" sz="3600" dirty="0" smtClean="0"/>
          </a:p>
          <a:p>
            <a:pPr latinLnBrk="1"/>
            <a:r>
              <a:rPr lang="zh-TW" altLang="en-US" sz="3600" dirty="0" smtClean="0"/>
              <a:t>遵行</a:t>
            </a:r>
            <a:r>
              <a:rPr lang="en-US" altLang="zh-TW" sz="3600" dirty="0" smtClean="0"/>
              <a:t>『</a:t>
            </a:r>
            <a:r>
              <a:rPr lang="zh-TW" altLang="en-US" sz="3600" dirty="0" smtClean="0"/>
              <a:t>作息時間表</a:t>
            </a:r>
            <a:r>
              <a:rPr lang="en-US" altLang="zh-TW" sz="3600" dirty="0" smtClean="0"/>
              <a:t>』</a:t>
            </a:r>
            <a:r>
              <a:rPr lang="zh-TW" altLang="en-US" sz="3600" dirty="0" smtClean="0"/>
              <a:t>結果，是維持眾人心理上保持穩定的重大因素。</a:t>
            </a:r>
          </a:p>
          <a:p>
            <a:pPr latinLnBrk="1"/>
            <a:r>
              <a:rPr lang="zh-TW" altLang="en-US" sz="3600" dirty="0" smtClean="0"/>
              <a:t>儘管身處浩劫，他們彷彿置身平日，不但正常工作，還保持運動、休閒，</a:t>
            </a:r>
          </a:p>
          <a:p>
            <a:pPr latinLnBrk="1"/>
            <a:r>
              <a:rPr lang="zh-TW" altLang="en-US" sz="3600" dirty="0" smtClean="0"/>
              <a:t>維持基本的身心健康。所以</a:t>
            </a:r>
            <a:r>
              <a:rPr lang="en-US" altLang="zh-TW" sz="3600" dirty="0" smtClean="0"/>
              <a:t>69</a:t>
            </a:r>
            <a:r>
              <a:rPr lang="zh-TW" altLang="en-US" sz="3600" dirty="0" smtClean="0"/>
              <a:t>日過後，沒有人精神崩潰，失序瘋狂。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70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33</a:t>
            </a:r>
            <a:r>
              <a:rPr lang="zh-TW" altLang="en-US" dirty="0" smtClean="0">
                <a:solidFill>
                  <a:srgbClr val="0000CC"/>
                </a:solidFill>
              </a:rPr>
              <a:t>人全數得救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4" name="Content Placeholder 3" descr="images (4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1772816"/>
            <a:ext cx="4889767" cy="2808312"/>
          </a:xfrm>
        </p:spPr>
      </p:pic>
      <p:pic>
        <p:nvPicPr>
          <p:cNvPr id="6" name="Content Placeholder 5" descr="images (6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5936" y="3975084"/>
            <a:ext cx="5148064" cy="2882916"/>
          </a:xfrm>
        </p:spPr>
      </p:pic>
    </p:spTree>
    <p:extLst>
      <p:ext uri="{BB962C8B-B14F-4D97-AF65-F5344CB8AC3E}">
        <p14:creationId xmlns:p14="http://schemas.microsoft.com/office/powerpoint/2010/main" val="113776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A32D84"/>
                </a:solidFill>
              </a:rPr>
              <a:t>二、放下自己伸冤的手</a:t>
            </a:r>
            <a:endParaRPr lang="en-US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427168" cy="4987936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altLang="zh-TW" sz="4000" dirty="0" smtClean="0">
                <a:solidFill>
                  <a:srgbClr val="000000"/>
                </a:solidFill>
              </a:rPr>
              <a:t>9.</a:t>
            </a:r>
            <a:r>
              <a:rPr lang="zh-TW" altLang="en-US" sz="4000" dirty="0" smtClean="0">
                <a:solidFill>
                  <a:srgbClr val="000000"/>
                </a:solidFill>
              </a:rPr>
              <a:t>大衛對掃羅說：你為何聽信人的讒言，說大衛想要害你呢</a:t>
            </a:r>
            <a:r>
              <a:rPr lang="en-US" altLang="zh-TW" sz="4000" dirty="0" smtClean="0">
                <a:solidFill>
                  <a:srgbClr val="000000"/>
                </a:solidFill>
              </a:rPr>
              <a:t>﹖</a:t>
            </a:r>
          </a:p>
          <a:p>
            <a:pPr lvl="1">
              <a:buNone/>
            </a:pPr>
            <a:r>
              <a:rPr lang="en-US" altLang="zh-TW" sz="4000" dirty="0" smtClean="0">
                <a:solidFill>
                  <a:srgbClr val="000000"/>
                </a:solidFill>
              </a:rPr>
              <a:t>10.</a:t>
            </a:r>
            <a:r>
              <a:rPr lang="zh-TW" altLang="en-US" sz="4000" dirty="0" smtClean="0">
                <a:solidFill>
                  <a:srgbClr val="000000"/>
                </a:solidFill>
              </a:rPr>
              <a:t>今日你親眼看見在洞中，耶和華將你交在我手裡；有人叫我殺你，</a:t>
            </a:r>
            <a:r>
              <a:rPr lang="zh-TW" altLang="en-US" sz="4000" u="sng" dirty="0" smtClean="0">
                <a:solidFill>
                  <a:srgbClr val="0000CC"/>
                </a:solidFill>
              </a:rPr>
              <a:t>我卻愛惜你</a:t>
            </a:r>
            <a:r>
              <a:rPr lang="zh-TW" altLang="en-US" sz="4000" dirty="0" smtClean="0">
                <a:solidFill>
                  <a:srgbClr val="000000"/>
                </a:solidFill>
              </a:rPr>
              <a:t>，說：</a:t>
            </a:r>
            <a:r>
              <a:rPr lang="zh-TW" altLang="en-US" sz="4000" u="sng" dirty="0" smtClean="0">
                <a:solidFill>
                  <a:srgbClr val="0000CC"/>
                </a:solidFill>
              </a:rPr>
              <a:t>我不敢伸手害我的主</a:t>
            </a:r>
            <a:r>
              <a:rPr lang="zh-TW" altLang="en-US" sz="4000" dirty="0" smtClean="0">
                <a:solidFill>
                  <a:srgbClr val="000000"/>
                </a:solidFill>
              </a:rPr>
              <a:t>，因為他是耶和華的受膏者。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0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>
                <a:solidFill>
                  <a:srgbClr val="A32D84"/>
                </a:solidFill>
              </a:rPr>
              <a:t>願耶和華在你我中間判斷是非</a:t>
            </a:r>
            <a:endParaRPr lang="en-US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buNone/>
            </a:pPr>
            <a:r>
              <a:rPr lang="en-US" altLang="zh-TW" sz="4000" dirty="0" smtClean="0">
                <a:solidFill>
                  <a:srgbClr val="000000"/>
                </a:solidFill>
              </a:rPr>
              <a:t>11.</a:t>
            </a:r>
            <a:r>
              <a:rPr lang="zh-TW" altLang="en-US" sz="4000" dirty="0" smtClean="0">
                <a:solidFill>
                  <a:srgbClr val="000000"/>
                </a:solidFill>
              </a:rPr>
              <a:t>我父啊，看看你外袍的衣襟在我手中。我割下你的衣襟，沒有殺你；你由此可以知道</a:t>
            </a:r>
            <a:r>
              <a:rPr lang="zh-TW" altLang="en-US" sz="4000" b="1" u="sng" dirty="0" smtClean="0">
                <a:solidFill>
                  <a:srgbClr val="FF0000"/>
                </a:solidFill>
              </a:rPr>
              <a:t>我沒有惡意叛逆你。</a:t>
            </a:r>
            <a:r>
              <a:rPr lang="zh-TW" altLang="en-US" sz="4000" dirty="0" smtClean="0">
                <a:solidFill>
                  <a:srgbClr val="000000"/>
                </a:solidFill>
              </a:rPr>
              <a:t>你雖然獵取我的命，我卻沒有得罪你。</a:t>
            </a:r>
          </a:p>
          <a:p>
            <a:pPr lvl="1">
              <a:buNone/>
            </a:pPr>
            <a:r>
              <a:rPr lang="en-US" altLang="zh-TW" sz="4000" dirty="0" smtClean="0">
                <a:solidFill>
                  <a:srgbClr val="000000"/>
                </a:solidFill>
              </a:rPr>
              <a:t>12.</a:t>
            </a:r>
            <a:r>
              <a:rPr lang="zh-TW" altLang="en-US" sz="4000" dirty="0" smtClean="0">
                <a:solidFill>
                  <a:srgbClr val="000000"/>
                </a:solidFill>
              </a:rPr>
              <a:t>願耶和華在你我中間判斷是非，在你身上為我伸冤，</a:t>
            </a:r>
            <a:r>
              <a:rPr lang="zh-TW" altLang="en-US" sz="4000" b="1" u="sng" dirty="0" smtClean="0">
                <a:solidFill>
                  <a:srgbClr val="FF0000"/>
                </a:solidFill>
              </a:rPr>
              <a:t>我卻不親手加害於你。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>
                <a:solidFill>
                  <a:srgbClr val="A32D84"/>
                </a:solidFill>
              </a:rPr>
              <a:t>願耶和華在你我中間施行審判</a:t>
            </a:r>
            <a:endParaRPr lang="en-US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altLang="zh-TW" sz="4000" dirty="0" smtClean="0">
                <a:solidFill>
                  <a:srgbClr val="000000"/>
                </a:solidFill>
              </a:rPr>
              <a:t>13.</a:t>
            </a:r>
            <a:r>
              <a:rPr lang="zh-TW" altLang="en-US" sz="4000" dirty="0" smtClean="0">
                <a:solidFill>
                  <a:srgbClr val="000000"/>
                </a:solidFill>
              </a:rPr>
              <a:t>古人有句俗語說：惡事出於惡人。</a:t>
            </a:r>
            <a:r>
              <a:rPr lang="zh-TW" altLang="en-US" sz="4000" b="1" u="sng" dirty="0" smtClean="0">
                <a:solidFill>
                  <a:srgbClr val="FF0000"/>
                </a:solidFill>
              </a:rPr>
              <a:t>我卻不親手加害於你。</a:t>
            </a:r>
          </a:p>
          <a:p>
            <a:pPr lvl="1">
              <a:buNone/>
            </a:pPr>
            <a:r>
              <a:rPr lang="en-US" altLang="zh-TW" sz="4000" dirty="0" smtClean="0">
                <a:solidFill>
                  <a:srgbClr val="000000"/>
                </a:solidFill>
              </a:rPr>
              <a:t>14.</a:t>
            </a:r>
            <a:r>
              <a:rPr lang="zh-TW" altLang="en-US" sz="4000" dirty="0" smtClean="0">
                <a:solidFill>
                  <a:srgbClr val="000000"/>
                </a:solidFill>
              </a:rPr>
              <a:t>以色列王出來要尋找誰呢</a:t>
            </a:r>
            <a:r>
              <a:rPr lang="en-US" altLang="zh-TW" sz="4000" dirty="0" smtClean="0">
                <a:solidFill>
                  <a:srgbClr val="000000"/>
                </a:solidFill>
              </a:rPr>
              <a:t>﹖</a:t>
            </a:r>
            <a:r>
              <a:rPr lang="zh-TW" altLang="en-US" sz="4000" dirty="0" smtClean="0">
                <a:solidFill>
                  <a:srgbClr val="000000"/>
                </a:solidFill>
              </a:rPr>
              <a:t>追趕誰呢</a:t>
            </a:r>
            <a:r>
              <a:rPr lang="en-US" altLang="zh-TW" sz="4000" dirty="0" smtClean="0">
                <a:solidFill>
                  <a:srgbClr val="000000"/>
                </a:solidFill>
              </a:rPr>
              <a:t>﹖</a:t>
            </a:r>
            <a:r>
              <a:rPr lang="zh-TW" altLang="en-US" sz="4000" dirty="0" smtClean="0">
                <a:solidFill>
                  <a:srgbClr val="000000"/>
                </a:solidFill>
              </a:rPr>
              <a:t>不過追趕一條死狗，一個跳蚤就是了。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A32D84"/>
                </a:solidFill>
              </a:rPr>
              <a:t>大衛通過試驗乃在對神的信任</a:t>
            </a:r>
            <a:endParaRPr lang="en-US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571184" cy="5184576"/>
          </a:xfrm>
        </p:spPr>
        <p:txBody>
          <a:bodyPr>
            <a:normAutofit fontScale="92500" lnSpcReduction="10000"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altLang="zh-TW" sz="4000" dirty="0" smtClean="0">
                <a:solidFill>
                  <a:srgbClr val="000000"/>
                </a:solidFill>
              </a:rPr>
              <a:t>15.</a:t>
            </a:r>
            <a:r>
              <a:rPr lang="zh-TW" altLang="en-US" sz="4000" dirty="0" smtClean="0">
                <a:solidFill>
                  <a:srgbClr val="000000"/>
                </a:solidFill>
              </a:rPr>
              <a:t>願耶和華在你我中間施行</a:t>
            </a:r>
            <a:r>
              <a:rPr lang="zh-TW" altLang="en-US" sz="4000" u="sng" dirty="0" smtClean="0">
                <a:solidFill>
                  <a:srgbClr val="FF0000"/>
                </a:solidFill>
              </a:rPr>
              <a:t>審判</a:t>
            </a:r>
            <a:r>
              <a:rPr lang="zh-TW" altLang="en-US" sz="4000" dirty="0" smtClean="0">
                <a:solidFill>
                  <a:srgbClr val="000000"/>
                </a:solidFill>
              </a:rPr>
              <a:t>，</a:t>
            </a:r>
            <a:r>
              <a:rPr lang="zh-TW" altLang="en-US" sz="4000" u="sng" dirty="0" smtClean="0">
                <a:solidFill>
                  <a:srgbClr val="FF0000"/>
                </a:solidFill>
              </a:rPr>
              <a:t>斷定是非</a:t>
            </a:r>
            <a:r>
              <a:rPr lang="zh-TW" altLang="en-US" sz="4000" dirty="0" smtClean="0">
                <a:solidFill>
                  <a:srgbClr val="000000"/>
                </a:solidFill>
              </a:rPr>
              <a:t>，並且</a:t>
            </a:r>
            <a:r>
              <a:rPr lang="zh-TW" altLang="en-US" sz="4000" u="sng" dirty="0" smtClean="0">
                <a:solidFill>
                  <a:srgbClr val="FF0000"/>
                </a:solidFill>
              </a:rPr>
              <a:t>鑒察</a:t>
            </a:r>
            <a:r>
              <a:rPr lang="zh-TW" altLang="en-US" sz="4000" dirty="0" smtClean="0">
                <a:solidFill>
                  <a:srgbClr val="000000"/>
                </a:solidFill>
              </a:rPr>
              <a:t>，為我</a:t>
            </a:r>
            <a:r>
              <a:rPr lang="zh-TW" altLang="en-US" sz="4000" u="sng" dirty="0" smtClean="0">
                <a:solidFill>
                  <a:srgbClr val="FF0000"/>
                </a:solidFill>
              </a:rPr>
              <a:t>伸冤</a:t>
            </a:r>
            <a:r>
              <a:rPr lang="zh-TW" altLang="en-US" sz="4000" dirty="0" smtClean="0">
                <a:solidFill>
                  <a:srgbClr val="000000"/>
                </a:solidFill>
              </a:rPr>
              <a:t>，</a:t>
            </a:r>
            <a:r>
              <a:rPr lang="zh-TW" altLang="en-US" sz="4000" u="sng" dirty="0" smtClean="0">
                <a:solidFill>
                  <a:srgbClr val="FF0000"/>
                </a:solidFill>
              </a:rPr>
              <a:t>救我脫離</a:t>
            </a:r>
            <a:r>
              <a:rPr lang="zh-TW" altLang="en-US" sz="4000" dirty="0" smtClean="0">
                <a:solidFill>
                  <a:srgbClr val="000000"/>
                </a:solidFill>
              </a:rPr>
              <a:t>你的手。</a:t>
            </a:r>
          </a:p>
          <a:p>
            <a:endParaRPr lang="en-US" dirty="0" smtClean="0"/>
          </a:p>
          <a:p>
            <a:r>
              <a:rPr lang="en-US" sz="4000" b="1" i="1" dirty="0" smtClean="0">
                <a:solidFill>
                  <a:srgbClr val="0000CC"/>
                </a:solidFill>
              </a:rPr>
              <a:t>1.</a:t>
            </a:r>
            <a:r>
              <a:rPr lang="zh-TW" altLang="en-US" sz="4000" b="1" i="1" dirty="0" smtClean="0">
                <a:solidFill>
                  <a:srgbClr val="0000CC"/>
                </a:solidFill>
              </a:rPr>
              <a:t>施行審判</a:t>
            </a:r>
            <a:endParaRPr lang="en-US" altLang="zh-TW" sz="4000" b="1" i="1" dirty="0" smtClean="0">
              <a:solidFill>
                <a:srgbClr val="0000CC"/>
              </a:solidFill>
            </a:endParaRPr>
          </a:p>
          <a:p>
            <a:r>
              <a:rPr lang="en-US" altLang="zh-TW" sz="4000" b="1" i="1" dirty="0" smtClean="0">
                <a:solidFill>
                  <a:srgbClr val="0000CC"/>
                </a:solidFill>
              </a:rPr>
              <a:t>2.</a:t>
            </a:r>
            <a:r>
              <a:rPr lang="zh-TW" altLang="en-US" sz="4000" b="1" i="1" dirty="0" smtClean="0">
                <a:solidFill>
                  <a:srgbClr val="0000CC"/>
                </a:solidFill>
              </a:rPr>
              <a:t>斷定是非</a:t>
            </a:r>
            <a:endParaRPr lang="en-US" altLang="zh-TW" sz="4000" b="1" i="1" dirty="0" smtClean="0">
              <a:solidFill>
                <a:srgbClr val="0000CC"/>
              </a:solidFill>
            </a:endParaRPr>
          </a:p>
          <a:p>
            <a:r>
              <a:rPr lang="en-US" altLang="zh-TW" sz="4000" b="1" i="1" dirty="0" smtClean="0">
                <a:solidFill>
                  <a:srgbClr val="0000CC"/>
                </a:solidFill>
              </a:rPr>
              <a:t>3.</a:t>
            </a:r>
            <a:r>
              <a:rPr lang="zh-TW" altLang="en-US" sz="4000" b="1" i="1" dirty="0" smtClean="0">
                <a:solidFill>
                  <a:srgbClr val="0000CC"/>
                </a:solidFill>
              </a:rPr>
              <a:t>鑒察人心</a:t>
            </a:r>
            <a:endParaRPr lang="en-US" altLang="zh-TW" sz="4000" b="1" i="1" dirty="0" smtClean="0">
              <a:solidFill>
                <a:srgbClr val="0000CC"/>
              </a:solidFill>
            </a:endParaRPr>
          </a:p>
          <a:p>
            <a:r>
              <a:rPr lang="en-US" altLang="zh-TW" sz="4000" b="1" i="1" dirty="0" smtClean="0">
                <a:solidFill>
                  <a:srgbClr val="0000CC"/>
                </a:solidFill>
              </a:rPr>
              <a:t>4.</a:t>
            </a:r>
            <a:r>
              <a:rPr lang="zh-TW" altLang="en-US" sz="4000" b="1" i="1" dirty="0" smtClean="0">
                <a:solidFill>
                  <a:srgbClr val="0000CC"/>
                </a:solidFill>
              </a:rPr>
              <a:t>為我伸冤</a:t>
            </a:r>
            <a:endParaRPr lang="en-US" altLang="zh-TW" sz="4000" b="1" i="1" dirty="0" smtClean="0">
              <a:solidFill>
                <a:srgbClr val="0000CC"/>
              </a:solidFill>
            </a:endParaRPr>
          </a:p>
          <a:p>
            <a:r>
              <a:rPr lang="en-US" altLang="zh-TW" sz="4000" b="1" i="1" dirty="0" smtClean="0">
                <a:solidFill>
                  <a:srgbClr val="0000CC"/>
                </a:solidFill>
              </a:rPr>
              <a:t>5.</a:t>
            </a:r>
            <a:r>
              <a:rPr lang="zh-TW" altLang="en-US" sz="4000" b="1" i="1" dirty="0" smtClean="0">
                <a:solidFill>
                  <a:srgbClr val="0000CC"/>
                </a:solidFill>
              </a:rPr>
              <a:t>救我脫離你的手</a:t>
            </a:r>
            <a:endParaRPr lang="en-US" sz="4000" b="1" i="1" dirty="0">
              <a:solidFill>
                <a:srgbClr val="0000CC"/>
              </a:solidFill>
            </a:endParaRPr>
          </a:p>
        </p:txBody>
      </p:sp>
      <p:pic>
        <p:nvPicPr>
          <p:cNvPr id="30722" name="Picture 2" descr="C:\Users\livingstone\Desktop\imagesCAV6IR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1" y="3212976"/>
            <a:ext cx="3399159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773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A32D84"/>
                </a:solidFill>
              </a:rPr>
              <a:t>神屬靈的訓練工廠</a:t>
            </a:r>
            <a:endParaRPr lang="en-US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1.</a:t>
            </a:r>
            <a:r>
              <a:rPr lang="zh-TW" altLang="en-US" sz="4000" dirty="0" smtClean="0"/>
              <a:t>遭遇不公平的對待</a:t>
            </a:r>
            <a:endParaRPr lang="en-US" altLang="zh-TW" sz="4000" dirty="0" smtClean="0"/>
          </a:p>
          <a:p>
            <a:r>
              <a:rPr lang="en-US" altLang="zh-TW" sz="4000" dirty="0" smtClean="0"/>
              <a:t>2.</a:t>
            </a:r>
            <a:r>
              <a:rPr lang="zh-TW" altLang="en-US" sz="4000" dirty="0" smtClean="0"/>
              <a:t>忍受冤屈</a:t>
            </a:r>
            <a:endParaRPr lang="en-US" altLang="zh-TW" sz="4000" dirty="0" smtClean="0"/>
          </a:p>
          <a:p>
            <a:r>
              <a:rPr lang="en-US" altLang="zh-TW" sz="4000" dirty="0" smtClean="0"/>
              <a:t>3.</a:t>
            </a:r>
            <a:r>
              <a:rPr lang="zh-TW" altLang="en-US" sz="4000" dirty="0" smtClean="0"/>
              <a:t>學習謙卑和忍耐</a:t>
            </a:r>
            <a:endParaRPr lang="en-US" altLang="zh-TW" sz="4000" dirty="0" smtClean="0"/>
          </a:p>
          <a:p>
            <a:r>
              <a:rPr lang="en-US" altLang="zh-TW" sz="4000" dirty="0" smtClean="0"/>
              <a:t>4.</a:t>
            </a:r>
            <a:r>
              <a:rPr lang="zh-TW" altLang="en-US" sz="4000" dirty="0" smtClean="0"/>
              <a:t>神就要負我們完全的責任</a:t>
            </a:r>
            <a:endParaRPr lang="en-US" sz="4000" dirty="0" smtClean="0"/>
          </a:p>
          <a:p>
            <a:endParaRPr lang="en-US" sz="4000" dirty="0"/>
          </a:p>
        </p:txBody>
      </p:sp>
      <p:pic>
        <p:nvPicPr>
          <p:cNvPr id="31746" name="Picture 2" descr="C:\Users\livingstone\Desktop\200px-Sorrow5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0037" y="0"/>
            <a:ext cx="2203963" cy="3305944"/>
          </a:xfrm>
          <a:prstGeom prst="rect">
            <a:avLst/>
          </a:prstGeom>
          <a:noFill/>
        </p:spPr>
      </p:pic>
      <p:pic>
        <p:nvPicPr>
          <p:cNvPr id="31747" name="Picture 3" descr="C:\Users\livingstone\Desktop\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437112"/>
            <a:ext cx="3096344" cy="2125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902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A32D84"/>
                </a:solidFill>
              </a:rPr>
              <a:t>三、贏得以善勝惡的王位</a:t>
            </a:r>
            <a:endParaRPr lang="en-US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altLang="zh-TW" sz="4000" dirty="0" smtClean="0">
                <a:solidFill>
                  <a:srgbClr val="000000"/>
                </a:solidFill>
              </a:rPr>
              <a:t>16.</a:t>
            </a:r>
            <a:r>
              <a:rPr lang="zh-TW" altLang="en-US" sz="4000" dirty="0" smtClean="0">
                <a:solidFill>
                  <a:srgbClr val="000000"/>
                </a:solidFill>
              </a:rPr>
              <a:t>大衛向掃羅說完這話，掃羅說：我兒大衛，這是你的聲音嗎</a:t>
            </a:r>
            <a:r>
              <a:rPr lang="en-US" altLang="zh-TW" sz="4000" dirty="0" smtClean="0">
                <a:solidFill>
                  <a:srgbClr val="000000"/>
                </a:solidFill>
              </a:rPr>
              <a:t>﹖</a:t>
            </a:r>
            <a:r>
              <a:rPr lang="zh-TW" altLang="en-US" sz="4000" dirty="0" smtClean="0">
                <a:solidFill>
                  <a:srgbClr val="000000"/>
                </a:solidFill>
              </a:rPr>
              <a:t>就放聲大哭，</a:t>
            </a:r>
          </a:p>
          <a:p>
            <a:pPr lvl="1">
              <a:buNone/>
            </a:pPr>
            <a:r>
              <a:rPr lang="en-US" altLang="zh-TW" sz="4000" dirty="0" smtClean="0">
                <a:solidFill>
                  <a:srgbClr val="000000"/>
                </a:solidFill>
              </a:rPr>
              <a:t>17.</a:t>
            </a:r>
            <a:r>
              <a:rPr lang="zh-TW" altLang="en-US" sz="4000" dirty="0" smtClean="0">
                <a:solidFill>
                  <a:srgbClr val="000000"/>
                </a:solidFill>
              </a:rPr>
              <a:t>對大衛說：</a:t>
            </a:r>
            <a:r>
              <a:rPr lang="zh-TW" altLang="en-US" sz="4000" u="sng" dirty="0" smtClean="0">
                <a:solidFill>
                  <a:srgbClr val="0000CC"/>
                </a:solidFill>
              </a:rPr>
              <a:t>你比我公義</a:t>
            </a:r>
            <a:r>
              <a:rPr lang="zh-TW" altLang="en-US" sz="4000" dirty="0" smtClean="0">
                <a:solidFill>
                  <a:srgbClr val="000000"/>
                </a:solidFill>
              </a:rPr>
              <a:t>；因為</a:t>
            </a:r>
            <a:r>
              <a:rPr lang="zh-TW" altLang="en-US" sz="4000" u="sng" dirty="0" smtClean="0">
                <a:solidFill>
                  <a:srgbClr val="FF0000"/>
                </a:solidFill>
              </a:rPr>
              <a:t>你以善待我</a:t>
            </a:r>
            <a:r>
              <a:rPr lang="zh-TW" altLang="en-US" sz="4000" dirty="0" smtClean="0">
                <a:solidFill>
                  <a:srgbClr val="000000"/>
                </a:solidFill>
              </a:rPr>
              <a:t>，我卻以惡待你。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>
                <a:solidFill>
                  <a:srgbClr val="0000CC"/>
                </a:solidFill>
              </a:rPr>
              <a:t>以善待我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altLang="zh-TW" sz="4000" dirty="0" smtClean="0">
                <a:solidFill>
                  <a:srgbClr val="000000"/>
                </a:solidFill>
              </a:rPr>
              <a:t>18.</a:t>
            </a:r>
            <a:r>
              <a:rPr lang="zh-TW" altLang="en-US" sz="4000" dirty="0" smtClean="0">
                <a:solidFill>
                  <a:srgbClr val="000000"/>
                </a:solidFill>
              </a:rPr>
              <a:t>你今日顯明是</a:t>
            </a:r>
            <a:r>
              <a:rPr lang="zh-TW" altLang="en-US" sz="4000" u="sng" dirty="0" smtClean="0">
                <a:solidFill>
                  <a:srgbClr val="0000CC"/>
                </a:solidFill>
              </a:rPr>
              <a:t>以善待我</a:t>
            </a:r>
            <a:r>
              <a:rPr lang="zh-TW" altLang="en-US" sz="4000" dirty="0" smtClean="0">
                <a:solidFill>
                  <a:srgbClr val="000000"/>
                </a:solidFill>
              </a:rPr>
              <a:t>；因為耶和華將我交在你手裡，你卻沒有殺我。</a:t>
            </a:r>
          </a:p>
          <a:p>
            <a:pPr lvl="1">
              <a:buNone/>
            </a:pPr>
            <a:r>
              <a:rPr lang="en-US" altLang="zh-TW" sz="4000" dirty="0" smtClean="0">
                <a:solidFill>
                  <a:srgbClr val="000000"/>
                </a:solidFill>
              </a:rPr>
              <a:t>19.</a:t>
            </a:r>
            <a:r>
              <a:rPr lang="zh-TW" altLang="en-US" sz="4000" dirty="0" smtClean="0">
                <a:solidFill>
                  <a:srgbClr val="000000"/>
                </a:solidFill>
              </a:rPr>
              <a:t>人若遇見仇敵，豈肯放他平安無事地去呢</a:t>
            </a:r>
            <a:r>
              <a:rPr lang="en-US" altLang="zh-TW" sz="4000" dirty="0" smtClean="0">
                <a:solidFill>
                  <a:srgbClr val="000000"/>
                </a:solidFill>
              </a:rPr>
              <a:t>﹖</a:t>
            </a:r>
            <a:r>
              <a:rPr lang="zh-TW" altLang="en-US" sz="4000" dirty="0" smtClean="0">
                <a:solidFill>
                  <a:srgbClr val="000000"/>
                </a:solidFill>
              </a:rPr>
              <a:t>願耶和華因你今日向我所行的，</a:t>
            </a:r>
            <a:r>
              <a:rPr lang="zh-TW" altLang="en-US" sz="4000" u="sng" dirty="0" smtClean="0">
                <a:solidFill>
                  <a:srgbClr val="0000CC"/>
                </a:solidFill>
              </a:rPr>
              <a:t>以善報你。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27168" cy="804704"/>
          </a:xfrm>
        </p:spPr>
        <p:txBody>
          <a:bodyPr>
            <a:normAutofit/>
          </a:bodyPr>
          <a:lstStyle/>
          <a:p>
            <a:r>
              <a:rPr lang="en-US" altLang="zh-TW" sz="4400" dirty="0" smtClean="0">
                <a:solidFill>
                  <a:srgbClr val="A32D84"/>
                </a:solidFill>
              </a:rPr>
              <a:t>2.</a:t>
            </a:r>
            <a:r>
              <a:rPr lang="zh-TW" altLang="en-US" sz="4400" dirty="0" smtClean="0">
                <a:solidFill>
                  <a:srgbClr val="A32D84"/>
                </a:solidFill>
              </a:rPr>
              <a:t>召開會議、分辨優先次序</a:t>
            </a:r>
            <a:endParaRPr lang="en-US" sz="4400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499176" cy="5186976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altLang="zh-TW" sz="4400" dirty="0" smtClean="0">
                <a:solidFill>
                  <a:srgbClr val="000000"/>
                </a:solidFill>
              </a:rPr>
              <a:t>2.</a:t>
            </a:r>
            <a:r>
              <a:rPr lang="zh-TW" altLang="en-US" sz="4400" dirty="0" smtClean="0">
                <a:solidFill>
                  <a:srgbClr val="000000"/>
                </a:solidFill>
              </a:rPr>
              <a:t>十二使徒叫眾門徒來，對他們說：我們撇下</a:t>
            </a:r>
            <a:r>
              <a:rPr lang="zh-TW" altLang="en-US" sz="4400" u="sng" dirty="0" smtClean="0">
                <a:solidFill>
                  <a:srgbClr val="0000CC"/>
                </a:solidFill>
              </a:rPr>
              <a:t>神的道</a:t>
            </a:r>
            <a:r>
              <a:rPr lang="zh-TW" altLang="en-US" sz="4400" dirty="0" smtClean="0">
                <a:solidFill>
                  <a:srgbClr val="000000"/>
                </a:solidFill>
              </a:rPr>
              <a:t>去</a:t>
            </a:r>
            <a:r>
              <a:rPr lang="zh-TW" altLang="en-US" sz="4400" u="sng" dirty="0" smtClean="0">
                <a:solidFill>
                  <a:srgbClr val="0000CC"/>
                </a:solidFill>
              </a:rPr>
              <a:t>管理飯食</a:t>
            </a:r>
            <a:r>
              <a:rPr lang="zh-TW" altLang="en-US" sz="4400" dirty="0" smtClean="0">
                <a:solidFill>
                  <a:srgbClr val="000000"/>
                </a:solidFill>
              </a:rPr>
              <a:t>，原是不合宜的。</a:t>
            </a:r>
            <a:endParaRPr lang="en-US" altLang="zh-TW" sz="4400" dirty="0" smtClean="0">
              <a:solidFill>
                <a:srgbClr val="000000"/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altLang="zh-TW" sz="4400" dirty="0" smtClean="0">
                <a:solidFill>
                  <a:srgbClr val="000000"/>
                </a:solidFill>
              </a:rPr>
              <a:t>4.</a:t>
            </a:r>
            <a:r>
              <a:rPr lang="zh-TW" altLang="en-US" sz="4400" dirty="0" smtClean="0">
                <a:solidFill>
                  <a:srgbClr val="000000"/>
                </a:solidFill>
              </a:rPr>
              <a:t>但我們要</a:t>
            </a:r>
            <a:r>
              <a:rPr lang="zh-TW" altLang="en-US" sz="4400" u="sng" dirty="0" smtClean="0">
                <a:solidFill>
                  <a:srgbClr val="0000CC"/>
                </a:solidFill>
              </a:rPr>
              <a:t>專心以祈禱、傳道</a:t>
            </a:r>
            <a:r>
              <a:rPr lang="zh-TW" altLang="en-US" sz="4400" dirty="0" smtClean="0">
                <a:solidFill>
                  <a:srgbClr val="000000"/>
                </a:solidFill>
              </a:rPr>
              <a:t>為事</a:t>
            </a: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zh-TW" altLang="en-US" sz="3600" i="1" u="sng" dirty="0" smtClean="0">
                <a:solidFill>
                  <a:srgbClr val="0000CC"/>
                </a:solidFill>
              </a:rPr>
              <a:t>沒有孰重孰輕，乃是呼召與優先次序的問題</a:t>
            </a:r>
            <a:endParaRPr lang="en-US" altLang="zh-TW" sz="3600" i="1" u="sng" dirty="0" smtClean="0">
              <a:solidFill>
                <a:srgbClr val="0000C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>
                <a:solidFill>
                  <a:srgbClr val="A32D84"/>
                </a:solidFill>
              </a:rPr>
              <a:t>你必要作王</a:t>
            </a:r>
            <a:endParaRPr lang="en-US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altLang="zh-TW" sz="4000" dirty="0" smtClean="0">
                <a:solidFill>
                  <a:srgbClr val="000000"/>
                </a:solidFill>
              </a:rPr>
              <a:t>20.</a:t>
            </a:r>
            <a:r>
              <a:rPr lang="zh-TW" altLang="en-US" sz="4000" dirty="0" smtClean="0">
                <a:solidFill>
                  <a:srgbClr val="000000"/>
                </a:solidFill>
              </a:rPr>
              <a:t>我也知道</a:t>
            </a:r>
            <a:r>
              <a:rPr lang="zh-TW" altLang="en-US" sz="4000" u="sng" dirty="0" smtClean="0">
                <a:solidFill>
                  <a:srgbClr val="0000CC"/>
                </a:solidFill>
              </a:rPr>
              <a:t>你必要作王</a:t>
            </a:r>
            <a:r>
              <a:rPr lang="zh-TW" altLang="en-US" sz="4000" dirty="0" smtClean="0">
                <a:solidFill>
                  <a:srgbClr val="000000"/>
                </a:solidFill>
              </a:rPr>
              <a:t>，以色列的國必堅立在你手裡。</a:t>
            </a:r>
          </a:p>
          <a:p>
            <a:endParaRPr lang="en-US" dirty="0"/>
          </a:p>
        </p:txBody>
      </p:sp>
      <p:pic>
        <p:nvPicPr>
          <p:cNvPr id="33794" name="Picture 2" descr="C:\Users\livingstone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996951"/>
            <a:ext cx="2376264" cy="3791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00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angel\Desktop\1367559578-919906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D60093"/>
                </a:solidFill>
              </a:rPr>
              <a:t>對當受責備的人施恩</a:t>
            </a:r>
            <a:endParaRPr lang="en-US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646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A32D84"/>
                </a:solidFill>
              </a:rPr>
              <a:t>小結</a:t>
            </a:r>
            <a:r>
              <a:rPr lang="zh-TW" altLang="en-US" dirty="0" smtClean="0"/>
              <a:t>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1.</a:t>
            </a:r>
            <a:r>
              <a:rPr lang="zh-TW" altLang="en-US" sz="4000" dirty="0" smtClean="0"/>
              <a:t>順服與尊重神所設立的權柄</a:t>
            </a:r>
            <a:endParaRPr lang="en-US" altLang="zh-TW" sz="4000" dirty="0" smtClean="0"/>
          </a:p>
          <a:p>
            <a:pPr>
              <a:buNone/>
            </a:pPr>
            <a:r>
              <a:rPr lang="en-US" sz="4000" dirty="0" smtClean="0"/>
              <a:t>2.</a:t>
            </a:r>
            <a:r>
              <a:rPr lang="zh-TW" altLang="en-US" sz="4000" dirty="0" smtClean="0"/>
              <a:t>不自己伸冤聽憑主怒</a:t>
            </a:r>
            <a:endParaRPr lang="en-US" altLang="zh-TW" sz="4000" dirty="0" smtClean="0"/>
          </a:p>
          <a:p>
            <a:pPr>
              <a:buNone/>
            </a:pPr>
            <a:r>
              <a:rPr lang="en-US" sz="4000" dirty="0" smtClean="0"/>
              <a:t>3.</a:t>
            </a:r>
            <a:r>
              <a:rPr lang="zh-TW" altLang="en-US" sz="4000" dirty="0" smtClean="0"/>
              <a:t>以善勝惡，贏得王位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670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D60093"/>
                </a:solidFill>
              </a:rPr>
              <a:t>(</a:t>
            </a:r>
            <a:r>
              <a:rPr lang="zh-TW" altLang="en-US" dirty="0" smtClean="0">
                <a:solidFill>
                  <a:srgbClr val="D60093"/>
                </a:solidFill>
              </a:rPr>
              <a:t>三</a:t>
            </a:r>
            <a:r>
              <a:rPr lang="en-US" altLang="zh-TW" dirty="0" smtClean="0">
                <a:solidFill>
                  <a:srgbClr val="D60093"/>
                </a:solidFill>
              </a:rPr>
              <a:t>)</a:t>
            </a:r>
            <a:r>
              <a:rPr lang="zh-TW" altLang="en-US" dirty="0" smtClean="0">
                <a:solidFill>
                  <a:srgbClr val="D60093"/>
                </a:solidFill>
              </a:rPr>
              <a:t>、事奉理念不和之衝突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angel\Desktop\070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248472" cy="48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2246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96792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0000"/>
                </a:solidFill>
              </a:rPr>
              <a:t>一、理念不合分道揚鑣</a:t>
            </a:r>
            <a:br>
              <a:rPr lang="zh-TW" altLang="en-US" sz="4000" dirty="0" smtClean="0">
                <a:solidFill>
                  <a:srgbClr val="000000"/>
                </a:solidFill>
              </a:rPr>
            </a:br>
            <a:r>
              <a:rPr lang="zh-TW" altLang="en-US" sz="4000" dirty="0" smtClean="0">
                <a:solidFill>
                  <a:srgbClr val="A32D84"/>
                </a:solidFill>
              </a:rPr>
              <a:t>兩種選擇與看法</a:t>
            </a:r>
            <a:r>
              <a:rPr lang="en-US" altLang="zh-TW" sz="4000" dirty="0" smtClean="0">
                <a:solidFill>
                  <a:srgbClr val="A32D84"/>
                </a:solidFill>
              </a:rPr>
              <a:t>(</a:t>
            </a:r>
            <a:r>
              <a:rPr lang="zh-TW" altLang="en-US" sz="4000" dirty="0" smtClean="0">
                <a:solidFill>
                  <a:srgbClr val="A32D84"/>
                </a:solidFill>
              </a:rPr>
              <a:t>有意</a:t>
            </a:r>
            <a:r>
              <a:rPr lang="en-US" altLang="zh-TW" sz="4000" dirty="0" smtClean="0">
                <a:solidFill>
                  <a:srgbClr val="A32D84"/>
                </a:solidFill>
              </a:rPr>
              <a:t>&amp;</a:t>
            </a:r>
            <a:r>
              <a:rPr lang="zh-TW" altLang="en-US" sz="4000" dirty="0" smtClean="0">
                <a:solidFill>
                  <a:srgbClr val="A32D84"/>
                </a:solidFill>
              </a:rPr>
              <a:t>不可</a:t>
            </a:r>
            <a:r>
              <a:rPr lang="en-US" altLang="zh-TW" sz="4000" dirty="0" smtClean="0">
                <a:solidFill>
                  <a:srgbClr val="A32D84"/>
                </a:solidFill>
              </a:rPr>
              <a:t>)</a:t>
            </a:r>
            <a:endParaRPr lang="en-US" sz="4000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7355160" cy="4464496"/>
          </a:xfrm>
        </p:spPr>
        <p:txBody>
          <a:bodyPr/>
          <a:lstStyle/>
          <a:p>
            <a:pPr lvl="1">
              <a:buNone/>
            </a:pPr>
            <a:r>
              <a:rPr lang="en-US" altLang="zh-TW" sz="4000" dirty="0" smtClean="0">
                <a:solidFill>
                  <a:schemeClr val="tx1"/>
                </a:solidFill>
              </a:rPr>
              <a:t>37.</a:t>
            </a:r>
            <a:r>
              <a:rPr lang="zh-TW" altLang="en-US" sz="4000" dirty="0" smtClean="0">
                <a:solidFill>
                  <a:schemeClr val="tx1"/>
                </a:solidFill>
              </a:rPr>
              <a:t>巴拿巴</a:t>
            </a:r>
            <a:r>
              <a:rPr lang="zh-TW" altLang="en-US" sz="4000" u="sng" dirty="0" smtClean="0">
                <a:solidFill>
                  <a:srgbClr val="0000CC"/>
                </a:solidFill>
              </a:rPr>
              <a:t>有意</a:t>
            </a:r>
            <a:r>
              <a:rPr lang="zh-TW" altLang="en-US" sz="4000" dirty="0" smtClean="0">
                <a:solidFill>
                  <a:schemeClr val="tx1"/>
                </a:solidFill>
              </a:rPr>
              <a:t>要帶稱呼馬可的約翰同去；</a:t>
            </a:r>
          </a:p>
          <a:p>
            <a:pPr lvl="1">
              <a:buNone/>
            </a:pPr>
            <a:r>
              <a:rPr lang="en-US" altLang="zh-TW" sz="4000" dirty="0" smtClean="0">
                <a:solidFill>
                  <a:schemeClr val="tx1"/>
                </a:solidFill>
              </a:rPr>
              <a:t>38.</a:t>
            </a:r>
            <a:r>
              <a:rPr lang="zh-TW" altLang="en-US" sz="4000" dirty="0" smtClean="0">
                <a:solidFill>
                  <a:schemeClr val="tx1"/>
                </a:solidFill>
              </a:rPr>
              <a:t>但保羅因為馬可從前在旁非利亞</a:t>
            </a:r>
            <a:r>
              <a:rPr lang="zh-TW" altLang="en-US" sz="4000" u="sng" dirty="0" smtClean="0">
                <a:solidFill>
                  <a:srgbClr val="FF0000"/>
                </a:solidFill>
              </a:rPr>
              <a:t>離開</a:t>
            </a:r>
            <a:r>
              <a:rPr lang="zh-TW" altLang="en-US" sz="4000" dirty="0" smtClean="0">
                <a:solidFill>
                  <a:schemeClr val="tx1"/>
                </a:solidFill>
              </a:rPr>
              <a:t>他們，不和他們同去做工，</a:t>
            </a:r>
            <a:r>
              <a:rPr lang="zh-TW" altLang="en-US" sz="4000" u="sng" dirty="0" smtClean="0">
                <a:solidFill>
                  <a:srgbClr val="0000CC"/>
                </a:solidFill>
              </a:rPr>
              <a:t>就以為不可帶他去。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172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A32D84"/>
                </a:solidFill>
              </a:rPr>
              <a:t>馬可離開宣教團隊</a:t>
            </a:r>
            <a:endParaRPr lang="en-US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427168" cy="5328592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en-US" altLang="zh-TW" sz="3600" dirty="0" smtClean="0">
                <a:solidFill>
                  <a:srgbClr val="000000"/>
                </a:solidFill>
              </a:rPr>
              <a:t>12:25</a:t>
            </a:r>
            <a:r>
              <a:rPr lang="zh-TW" altLang="en-US" sz="3600" dirty="0" smtClean="0">
                <a:solidFill>
                  <a:srgbClr val="000000"/>
                </a:solidFill>
              </a:rPr>
              <a:t>巴拿巴和掃羅辦完了他們供給的事，就從耶路撒冷回來，帶著</a:t>
            </a:r>
            <a:r>
              <a:rPr lang="zh-TW" altLang="en-US" sz="3600" u="sng" dirty="0" smtClean="0">
                <a:solidFill>
                  <a:srgbClr val="0000CC"/>
                </a:solidFill>
              </a:rPr>
              <a:t>稱呼馬可的約翰</a:t>
            </a:r>
            <a:r>
              <a:rPr lang="zh-TW" altLang="en-US" sz="3600" dirty="0" smtClean="0">
                <a:solidFill>
                  <a:srgbClr val="000000"/>
                </a:solidFill>
              </a:rPr>
              <a:t>同去。 </a:t>
            </a:r>
            <a:endParaRPr lang="en-US" altLang="zh-TW" sz="3600" dirty="0" smtClean="0">
              <a:solidFill>
                <a:srgbClr val="000000"/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en-US" altLang="zh-TW" sz="3600" dirty="0" smtClean="0">
                <a:solidFill>
                  <a:srgbClr val="000000"/>
                </a:solidFill>
              </a:rPr>
              <a:t>13:5</a:t>
            </a:r>
            <a:r>
              <a:rPr lang="zh-TW" altLang="en-US" sz="3600" dirty="0" smtClean="0">
                <a:solidFill>
                  <a:srgbClr val="000000"/>
                </a:solidFill>
              </a:rPr>
              <a:t>到了撒拉米，就在猶太人各會堂裡傳講神的道，也有</a:t>
            </a:r>
            <a:r>
              <a:rPr lang="zh-TW" altLang="en-US" sz="3600" dirty="0" smtClean="0">
                <a:solidFill>
                  <a:srgbClr val="0000CC"/>
                </a:solidFill>
              </a:rPr>
              <a:t>約翰</a:t>
            </a:r>
            <a:r>
              <a:rPr lang="zh-TW" altLang="en-US" sz="3600" dirty="0" smtClean="0">
                <a:solidFill>
                  <a:srgbClr val="000000"/>
                </a:solidFill>
              </a:rPr>
              <a:t>作他們的</a:t>
            </a:r>
            <a:r>
              <a:rPr lang="zh-TW" altLang="en-US" sz="3600" u="sng" dirty="0" smtClean="0">
                <a:solidFill>
                  <a:srgbClr val="0000CC"/>
                </a:solidFill>
              </a:rPr>
              <a:t>幫手</a:t>
            </a:r>
            <a:r>
              <a:rPr lang="zh-TW" altLang="en-US" sz="3600" dirty="0" smtClean="0">
                <a:solidFill>
                  <a:srgbClr val="000000"/>
                </a:solidFill>
              </a:rPr>
              <a:t>。</a:t>
            </a: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en-US" altLang="zh-TW" sz="3600" dirty="0" smtClean="0">
                <a:solidFill>
                  <a:srgbClr val="000000"/>
                </a:solidFill>
              </a:rPr>
              <a:t>13:13</a:t>
            </a:r>
            <a:r>
              <a:rPr lang="zh-TW" altLang="en-US" sz="3600" dirty="0" smtClean="0">
                <a:solidFill>
                  <a:srgbClr val="000000"/>
                </a:solidFill>
              </a:rPr>
              <a:t>保羅和他的同人從帕弗開船，來到旁非利亞的別加，</a:t>
            </a:r>
            <a:r>
              <a:rPr lang="zh-TW" altLang="en-US" sz="3600" u="sng" dirty="0" smtClean="0">
                <a:solidFill>
                  <a:srgbClr val="0000CC"/>
                </a:solidFill>
              </a:rPr>
              <a:t>約翰就離開他們，回耶路撒冷去。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14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A32D84"/>
                </a:solidFill>
              </a:rPr>
              <a:t>馬可離去的原因</a:t>
            </a:r>
            <a:endParaRPr lang="en-US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7632848" cy="5184576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1.</a:t>
            </a:r>
            <a:r>
              <a:rPr lang="zh-TW" altLang="en-US" sz="4000" dirty="0" smtClean="0"/>
              <a:t>想家、想他的母親與寬敞的家</a:t>
            </a:r>
            <a:r>
              <a:rPr lang="en-US" altLang="zh-TW" sz="4000" dirty="0" smtClean="0">
                <a:solidFill>
                  <a:srgbClr val="FF0000"/>
                </a:solidFill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</a:rPr>
              <a:t>性格上的問題：有始無終之人</a:t>
            </a:r>
            <a:r>
              <a:rPr lang="en-US" altLang="zh-TW" sz="4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4000" dirty="0" smtClean="0"/>
              <a:t>2.</a:t>
            </a:r>
            <a:r>
              <a:rPr lang="zh-TW" altLang="en-US" sz="4000" dirty="0" smtClean="0"/>
              <a:t>惱怒保羅超越巴拿巴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表哥</a:t>
            </a:r>
            <a:r>
              <a:rPr lang="en-US" altLang="zh-TW" sz="4000" dirty="0" smtClean="0">
                <a:solidFill>
                  <a:srgbClr val="FF0000"/>
                </a:solidFill>
              </a:rPr>
              <a:t>)(</a:t>
            </a:r>
            <a:r>
              <a:rPr lang="zh-TW" altLang="en-US" sz="4000" dirty="0" smtClean="0">
                <a:solidFill>
                  <a:srgbClr val="FF0000"/>
                </a:solidFill>
              </a:rPr>
              <a:t>對領袖與權柄的不服</a:t>
            </a:r>
            <a:r>
              <a:rPr lang="en-US" altLang="zh-TW" sz="4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4000" dirty="0" smtClean="0"/>
              <a:t>3.</a:t>
            </a:r>
            <a:r>
              <a:rPr lang="zh-TW" altLang="en-US" sz="4000" dirty="0" smtClean="0"/>
              <a:t>反對保羅向外邦人傳福音的大膽行為</a:t>
            </a:r>
            <a:r>
              <a:rPr lang="en-US" altLang="zh-TW" sz="4000" dirty="0" smtClean="0">
                <a:solidFill>
                  <a:srgbClr val="FF0000"/>
                </a:solidFill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</a:rPr>
              <a:t>理念不合</a:t>
            </a:r>
            <a:r>
              <a:rPr lang="en-US" altLang="zh-TW" sz="4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4000" dirty="0" smtClean="0"/>
              <a:t>4.</a:t>
            </a:r>
            <a:r>
              <a:rPr lang="zh-TW" altLang="en-US" sz="4000" dirty="0" smtClean="0"/>
              <a:t>不願走過托羅斯</a:t>
            </a:r>
            <a:r>
              <a:rPr lang="en-US" altLang="zh-TW" sz="4000" dirty="0" smtClean="0"/>
              <a:t>(Taurus)</a:t>
            </a:r>
            <a:r>
              <a:rPr lang="zh-TW" altLang="en-US" sz="4000" dirty="0" smtClean="0"/>
              <a:t>山脈的峻嶺，佈滿土匪</a:t>
            </a:r>
            <a:r>
              <a:rPr lang="en-US" altLang="zh-TW" sz="4000" dirty="0" smtClean="0">
                <a:solidFill>
                  <a:srgbClr val="FF0000"/>
                </a:solidFill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</a:rPr>
              <a:t>懼怕危險，怕苦</a:t>
            </a:r>
            <a:r>
              <a:rPr lang="en-US" altLang="zh-TW" sz="4000" dirty="0" smtClean="0">
                <a:solidFill>
                  <a:srgbClr val="FF0000"/>
                </a:solidFill>
              </a:rPr>
              <a:t>)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973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A32D84"/>
                </a:solidFill>
              </a:rPr>
              <a:t>爭論</a:t>
            </a:r>
            <a:r>
              <a:rPr lang="en-US" altLang="zh-TW" sz="4400" dirty="0" smtClean="0">
                <a:solidFill>
                  <a:srgbClr val="A32D84"/>
                </a:solidFill>
              </a:rPr>
              <a:t>&amp;</a:t>
            </a:r>
            <a:r>
              <a:rPr lang="zh-TW" altLang="en-US" sz="4400" dirty="0" smtClean="0">
                <a:solidFill>
                  <a:srgbClr val="A32D84"/>
                </a:solidFill>
              </a:rPr>
              <a:t>分開</a:t>
            </a:r>
            <a:endParaRPr lang="en-US" sz="4400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altLang="zh-TW" sz="4000" dirty="0" smtClean="0">
                <a:solidFill>
                  <a:schemeClr val="tx1"/>
                </a:solidFill>
              </a:rPr>
              <a:t>39.</a:t>
            </a:r>
            <a:r>
              <a:rPr lang="zh-TW" altLang="en-US" sz="4000" dirty="0" smtClean="0">
                <a:solidFill>
                  <a:schemeClr val="tx1"/>
                </a:solidFill>
              </a:rPr>
              <a:t>於是</a:t>
            </a:r>
            <a:r>
              <a:rPr lang="zh-TW" altLang="en-US" sz="4000" u="sng" dirty="0" smtClean="0">
                <a:solidFill>
                  <a:srgbClr val="FF0000"/>
                </a:solidFill>
              </a:rPr>
              <a:t>二人起了爭論</a:t>
            </a:r>
            <a:r>
              <a:rPr lang="zh-TW" altLang="en-US" sz="4000" dirty="0" smtClean="0">
                <a:solidFill>
                  <a:schemeClr val="tx1"/>
                </a:solidFill>
              </a:rPr>
              <a:t>，</a:t>
            </a:r>
            <a:r>
              <a:rPr lang="zh-TW" altLang="en-US" sz="4000" u="sng" dirty="0" smtClean="0">
                <a:solidFill>
                  <a:srgbClr val="0000CC"/>
                </a:solidFill>
              </a:rPr>
              <a:t>甚至彼此分開</a:t>
            </a:r>
            <a:r>
              <a:rPr lang="zh-TW" altLang="en-US" sz="4000" dirty="0" smtClean="0">
                <a:solidFill>
                  <a:srgbClr val="0000CC"/>
                </a:solidFill>
              </a:rPr>
              <a:t>。</a:t>
            </a:r>
            <a:endParaRPr lang="en-US" altLang="zh-TW" sz="4000" dirty="0" smtClean="0">
              <a:solidFill>
                <a:srgbClr val="0000CC"/>
              </a:solidFill>
            </a:endParaRPr>
          </a:p>
          <a:p>
            <a:pPr lvl="1">
              <a:buNone/>
            </a:pPr>
            <a:r>
              <a:rPr lang="zh-TW" altLang="en-US" sz="4000" dirty="0" smtClean="0">
                <a:solidFill>
                  <a:schemeClr val="tx1"/>
                </a:solidFill>
              </a:rPr>
              <a:t>  巴拿巴帶著馬可，坐船往居比路去；</a:t>
            </a:r>
          </a:p>
          <a:p>
            <a:pPr lvl="1">
              <a:buNone/>
            </a:pPr>
            <a:r>
              <a:rPr lang="en-US" altLang="zh-TW" sz="4000" dirty="0" smtClean="0">
                <a:solidFill>
                  <a:schemeClr val="tx1"/>
                </a:solidFill>
              </a:rPr>
              <a:t>40.</a:t>
            </a:r>
            <a:r>
              <a:rPr lang="zh-TW" altLang="en-US" sz="4000" dirty="0" smtClean="0">
                <a:solidFill>
                  <a:schemeClr val="tx1"/>
                </a:solidFill>
              </a:rPr>
              <a:t>保羅揀選了西拉，也出去，蒙弟兄們把他交於主的恩中。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619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A32D84"/>
                </a:solidFill>
              </a:rPr>
              <a:t>「爭論」</a:t>
            </a:r>
            <a:endParaRPr lang="en-US" sz="4000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 smtClean="0"/>
              <a:t>「爭論」尖銳的對立，激動的爭執，劇烈的不快。</a:t>
            </a:r>
            <a:endParaRPr lang="en-US" altLang="zh-TW" sz="4000" dirty="0" smtClean="0"/>
          </a:p>
          <a:p>
            <a:r>
              <a:rPr lang="zh-TW" altLang="en-US" sz="4000" dirty="0" smtClean="0"/>
              <a:t>此句按原文直譯是：</a:t>
            </a:r>
            <a:r>
              <a:rPr lang="en-US" altLang="zh-TW" sz="4000" dirty="0" smtClean="0"/>
              <a:t>『</a:t>
            </a:r>
            <a:r>
              <a:rPr lang="zh-TW" altLang="en-US" sz="4000" dirty="0" smtClean="0"/>
              <a:t>因此發生了</a:t>
            </a:r>
            <a:r>
              <a:rPr lang="zh-TW" altLang="en-US" sz="4000" u="sng" dirty="0" smtClean="0">
                <a:solidFill>
                  <a:srgbClr val="FF0000"/>
                </a:solidFill>
              </a:rPr>
              <a:t>極大的磨擦</a:t>
            </a:r>
            <a:r>
              <a:rPr lang="zh-TW" altLang="en-US" sz="4000" dirty="0" smtClean="0"/>
              <a:t>，以致</a:t>
            </a:r>
            <a:r>
              <a:rPr lang="en-US" altLang="zh-TW" sz="4000" dirty="0" smtClean="0"/>
              <a:t>…』</a:t>
            </a:r>
            <a:r>
              <a:rPr lang="zh-TW" altLang="en-US" dirty="0" smtClean="0"/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90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476672"/>
            <a:ext cx="7571184" cy="3240360"/>
          </a:xfrm>
        </p:spPr>
        <p:txBody>
          <a:bodyPr>
            <a:normAutofit/>
          </a:bodyPr>
          <a:lstStyle/>
          <a:p>
            <a:pPr lvl="1"/>
            <a:r>
              <a:rPr lang="zh-TW" altLang="en-US" sz="4000" dirty="0" smtClean="0">
                <a:solidFill>
                  <a:srgbClr val="000000"/>
                </a:solidFill>
              </a:rPr>
              <a:t>腓</a:t>
            </a:r>
            <a:r>
              <a:rPr lang="en-US" altLang="zh-TW" sz="4000" dirty="0" smtClean="0">
                <a:solidFill>
                  <a:srgbClr val="000000"/>
                </a:solidFill>
              </a:rPr>
              <a:t>2:14 </a:t>
            </a:r>
            <a:r>
              <a:rPr lang="zh-TW" altLang="en-US" sz="4000" dirty="0" smtClean="0">
                <a:solidFill>
                  <a:srgbClr val="000000"/>
                </a:solidFill>
              </a:rPr>
              <a:t>凡所行的，都不要發怨言，</a:t>
            </a:r>
            <a:r>
              <a:rPr lang="zh-TW" altLang="en-US" sz="4000" u="sng" dirty="0" smtClean="0">
                <a:solidFill>
                  <a:srgbClr val="0000CC"/>
                </a:solidFill>
              </a:rPr>
              <a:t>起爭論</a:t>
            </a:r>
            <a:r>
              <a:rPr lang="zh-TW" altLang="en-US" sz="4000" dirty="0" smtClean="0">
                <a:solidFill>
                  <a:srgbClr val="000000"/>
                </a:solidFill>
              </a:rPr>
              <a:t>， </a:t>
            </a:r>
          </a:p>
          <a:p>
            <a:pPr lvl="1"/>
            <a:r>
              <a:rPr lang="zh-TW" altLang="en-US" sz="4000" dirty="0" smtClean="0">
                <a:solidFill>
                  <a:srgbClr val="000000"/>
                </a:solidFill>
              </a:rPr>
              <a:t>提前</a:t>
            </a:r>
            <a:r>
              <a:rPr lang="en-US" altLang="zh-TW" sz="4000" dirty="0" smtClean="0">
                <a:solidFill>
                  <a:srgbClr val="000000"/>
                </a:solidFill>
              </a:rPr>
              <a:t>2:8 </a:t>
            </a:r>
            <a:r>
              <a:rPr lang="zh-TW" altLang="en-US" sz="4000" dirty="0" smtClean="0">
                <a:solidFill>
                  <a:srgbClr val="000000"/>
                </a:solidFill>
              </a:rPr>
              <a:t>我願男人無忿怒，</a:t>
            </a:r>
            <a:r>
              <a:rPr lang="zh-TW" altLang="en-US" sz="4000" u="sng" dirty="0" smtClean="0">
                <a:solidFill>
                  <a:srgbClr val="0000CC"/>
                </a:solidFill>
              </a:rPr>
              <a:t>無爭論</a:t>
            </a:r>
            <a:r>
              <a:rPr lang="zh-TW" altLang="en-US" sz="4000" dirty="0" smtClean="0">
                <a:solidFill>
                  <a:srgbClr val="000000"/>
                </a:solidFill>
              </a:rPr>
              <a:t>，舉起聖潔的手，隨處禱告。 </a:t>
            </a:r>
          </a:p>
          <a:p>
            <a:endParaRPr lang="en-US" dirty="0"/>
          </a:p>
        </p:txBody>
      </p:sp>
      <p:pic>
        <p:nvPicPr>
          <p:cNvPr id="6" name="Content Placeholder 5" descr="argument_thum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051720" y="3212975"/>
            <a:ext cx="4824536" cy="3490091"/>
          </a:xfrm>
        </p:spPr>
      </p:pic>
    </p:spTree>
    <p:extLst>
      <p:ext uri="{BB962C8B-B14F-4D97-AF65-F5344CB8AC3E}">
        <p14:creationId xmlns:p14="http://schemas.microsoft.com/office/powerpoint/2010/main" val="399172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zh-TW" altLang="en-US" sz="4000" b="1" u="sng" dirty="0" smtClean="0">
                <a:solidFill>
                  <a:srgbClr val="D60093"/>
                </a:solidFill>
                <a:latin typeface="+mn-ea"/>
                <a:ea typeface="+mn-ea"/>
              </a:rPr>
              <a:t>分辨優先次序</a:t>
            </a:r>
            <a:r>
              <a:rPr lang="en-US" altLang="zh-TW" sz="4000" b="1" u="sng" dirty="0" smtClean="0">
                <a:solidFill>
                  <a:srgbClr val="D60093"/>
                </a:solidFill>
                <a:latin typeface="+mn-ea"/>
                <a:ea typeface="+mn-ea"/>
              </a:rPr>
              <a:t>100</a:t>
            </a:r>
            <a:r>
              <a:rPr lang="zh-TW" altLang="en-US" sz="4000" b="1" u="sng" dirty="0" smtClean="0">
                <a:solidFill>
                  <a:srgbClr val="D60093"/>
                </a:solidFill>
                <a:latin typeface="+mn-ea"/>
                <a:ea typeface="+mn-ea"/>
              </a:rPr>
              <a:t>萬美金的主意</a:t>
            </a:r>
            <a:br>
              <a:rPr lang="zh-TW" altLang="en-US" sz="4000" b="1" u="sng" dirty="0" smtClean="0">
                <a:solidFill>
                  <a:srgbClr val="D60093"/>
                </a:solidFill>
                <a:latin typeface="+mn-ea"/>
                <a:ea typeface="+mn-ea"/>
              </a:rPr>
            </a:br>
            <a:r>
              <a:rPr lang="zh-TW" altLang="en-US" sz="4000" b="1" u="sng" dirty="0" smtClean="0">
                <a:solidFill>
                  <a:srgbClr val="D60093"/>
                </a:solidFill>
                <a:latin typeface="+mn-ea"/>
                <a:ea typeface="+mn-ea"/>
              </a:rPr>
              <a:t>大石頭 </a:t>
            </a:r>
            <a:r>
              <a:rPr lang="en-US" altLang="zh-TW" sz="4000" b="1" u="sng" dirty="0" smtClean="0">
                <a:solidFill>
                  <a:srgbClr val="D60093"/>
                </a:solidFill>
                <a:latin typeface="+mn-ea"/>
                <a:ea typeface="+mn-ea"/>
              </a:rPr>
              <a:t>&amp; </a:t>
            </a:r>
            <a:r>
              <a:rPr lang="zh-TW" altLang="en-US" sz="4000" b="1" u="sng" dirty="0" smtClean="0">
                <a:solidFill>
                  <a:srgbClr val="D60093"/>
                </a:solidFill>
                <a:latin typeface="+mn-ea"/>
                <a:ea typeface="+mn-ea"/>
              </a:rPr>
              <a:t>小石頭 </a:t>
            </a:r>
            <a:r>
              <a:rPr lang="en-US" altLang="zh-TW" sz="4000" b="1" u="sng" dirty="0" smtClean="0">
                <a:solidFill>
                  <a:srgbClr val="D60093"/>
                </a:solidFill>
                <a:latin typeface="+mn-ea"/>
                <a:ea typeface="+mn-ea"/>
              </a:rPr>
              <a:t>&amp; </a:t>
            </a:r>
            <a:r>
              <a:rPr lang="zh-TW" altLang="en-US" sz="4000" b="1" u="sng" dirty="0" smtClean="0">
                <a:solidFill>
                  <a:srgbClr val="D60093"/>
                </a:solidFill>
                <a:latin typeface="+mn-ea"/>
                <a:ea typeface="+mn-ea"/>
              </a:rPr>
              <a:t>沙 </a:t>
            </a:r>
            <a:r>
              <a:rPr lang="en-US" altLang="zh-TW" sz="4000" b="1" u="sng" dirty="0" smtClean="0">
                <a:solidFill>
                  <a:srgbClr val="D60093"/>
                </a:solidFill>
                <a:latin typeface="+mn-ea"/>
                <a:ea typeface="+mn-ea"/>
              </a:rPr>
              <a:t>&amp; </a:t>
            </a:r>
            <a:r>
              <a:rPr lang="zh-TW" altLang="en-US" sz="4000" b="1" u="sng" dirty="0" smtClean="0">
                <a:solidFill>
                  <a:srgbClr val="D60093"/>
                </a:solidFill>
                <a:latin typeface="+mn-ea"/>
                <a:ea typeface="+mn-ea"/>
              </a:rPr>
              <a:t>水</a:t>
            </a:r>
            <a:endParaRPr lang="en-US" sz="4000" b="1" u="sng" dirty="0">
              <a:solidFill>
                <a:srgbClr val="D60093"/>
              </a:solidFill>
              <a:latin typeface="+mn-ea"/>
              <a:ea typeface="+mn-ea"/>
            </a:endParaRPr>
          </a:p>
        </p:txBody>
      </p:sp>
      <p:pic>
        <p:nvPicPr>
          <p:cNvPr id="7" name="Content Placeholder 6" descr="images (6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844824"/>
            <a:ext cx="2499494" cy="1872208"/>
          </a:xfrm>
        </p:spPr>
      </p:pic>
      <p:pic>
        <p:nvPicPr>
          <p:cNvPr id="3074" name="Picture 2" descr="C:\Users\livingstone\Desktop\imagesCASH2N3D.jpg"/>
          <p:cNvPicPr>
            <a:picLocks noChangeAspect="1" noChangeArrowheads="1"/>
          </p:cNvPicPr>
          <p:nvPr/>
        </p:nvPicPr>
        <p:blipFill>
          <a:blip r:embed="rId3" cstate="print"/>
          <a:srcRect l="16645" t="14815" r="16774" b="7407"/>
          <a:stretch>
            <a:fillRect/>
          </a:stretch>
        </p:blipFill>
        <p:spPr bwMode="auto">
          <a:xfrm>
            <a:off x="251520" y="1772816"/>
            <a:ext cx="2520280" cy="2205245"/>
          </a:xfrm>
          <a:prstGeom prst="rect">
            <a:avLst/>
          </a:prstGeom>
          <a:noFill/>
        </p:spPr>
      </p:pic>
      <p:pic>
        <p:nvPicPr>
          <p:cNvPr id="3075" name="Picture 3" descr="C:\Users\livingstone\Desktop\351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2612008" cy="1959006"/>
          </a:xfrm>
          <a:prstGeom prst="rect">
            <a:avLst/>
          </a:prstGeom>
          <a:noFill/>
        </p:spPr>
      </p:pic>
      <p:pic>
        <p:nvPicPr>
          <p:cNvPr id="3076" name="Picture 4" descr="C:\Users\livingstone\Desktop\untitledl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933056"/>
            <a:ext cx="2304256" cy="2838086"/>
          </a:xfrm>
          <a:prstGeom prst="rect">
            <a:avLst/>
          </a:prstGeom>
          <a:noFill/>
        </p:spPr>
      </p:pic>
      <p:pic>
        <p:nvPicPr>
          <p:cNvPr id="3077" name="Picture 5" descr="C:\Users\livingstone\Desktop\imagesCASA1X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1916832"/>
            <a:ext cx="2852988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75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A32D84"/>
                </a:solidFill>
              </a:rPr>
              <a:t>保羅與巴拿巴誰對誰錯</a:t>
            </a:r>
            <a:r>
              <a:rPr lang="en-US" altLang="zh-TW" sz="4000" dirty="0" smtClean="0">
                <a:solidFill>
                  <a:srgbClr val="A32D84"/>
                </a:solidFill>
              </a:rPr>
              <a:t>?</a:t>
            </a:r>
            <a:endParaRPr lang="en-US" sz="4000" dirty="0">
              <a:solidFill>
                <a:srgbClr val="A32D84"/>
              </a:solidFill>
            </a:endParaRPr>
          </a:p>
        </p:txBody>
      </p:sp>
      <p:pic>
        <p:nvPicPr>
          <p:cNvPr id="4" name="Content Placeholder 3" descr="y1pEUyPlhwUHQwBQ3BVdqKYm08UrYtQcpszYliktOv1_ei4dbzx3nIrw23cdvQWQhNCNXr1k4Xcu6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844824"/>
            <a:ext cx="4896544" cy="3581400"/>
          </a:xfrm>
        </p:spPr>
      </p:pic>
    </p:spTree>
    <p:extLst>
      <p:ext uri="{BB962C8B-B14F-4D97-AF65-F5344CB8AC3E}">
        <p14:creationId xmlns:p14="http://schemas.microsoft.com/office/powerpoint/2010/main" val="41262889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A32D84"/>
                </a:solidFill>
              </a:rPr>
              <a:t>為神的國度有不同理念與看法</a:t>
            </a:r>
            <a:endParaRPr lang="en-US" dirty="0">
              <a:solidFill>
                <a:srgbClr val="A32D84"/>
              </a:solidFill>
            </a:endParaRPr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t="33140" b="7699"/>
          <a:stretch/>
        </p:blipFill>
        <p:spPr>
          <a:xfrm>
            <a:off x="251520" y="2348880"/>
            <a:ext cx="3601807" cy="2769030"/>
          </a:xfrm>
        </p:spPr>
      </p:pic>
      <p:pic>
        <p:nvPicPr>
          <p:cNvPr id="8" name="Content Placeholder 7" descr="164222569_ebd8030845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36864"/>
          <a:stretch/>
        </p:blipFill>
        <p:spPr>
          <a:xfrm>
            <a:off x="4427984" y="2132856"/>
            <a:ext cx="3083800" cy="3712139"/>
          </a:xfrm>
        </p:spPr>
      </p:pic>
    </p:spTree>
    <p:extLst>
      <p:ext uri="{BB962C8B-B14F-4D97-AF65-F5344CB8AC3E}">
        <p14:creationId xmlns:p14="http://schemas.microsoft.com/office/powerpoint/2010/main" val="4942293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239000" cy="864096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A32D84"/>
                </a:solidFill>
              </a:rPr>
              <a:t>二、生命轉變成熟蒙恩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427168" cy="4826936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你來的時候，要把馬可帶來，因為他在傳道（或作：服事我）的事上</a:t>
            </a:r>
            <a:r>
              <a:rPr lang="zh-TW" altLang="en-US" sz="4000" u="sng" dirty="0" smtClean="0">
                <a:solidFill>
                  <a:srgbClr val="0000CC"/>
                </a:solidFill>
              </a:rPr>
              <a:t>於我有益處</a:t>
            </a:r>
            <a:r>
              <a:rPr lang="zh-TW" altLang="en-US" sz="4000" dirty="0" smtClean="0"/>
              <a:t>。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提後</a:t>
            </a:r>
            <a:r>
              <a:rPr lang="en-US" altLang="zh-TW" sz="4000" dirty="0" smtClean="0"/>
              <a:t>4:11)</a:t>
            </a:r>
          </a:p>
          <a:p>
            <a:r>
              <a:rPr lang="zh-TW" altLang="en-US" sz="4000" dirty="0" smtClean="0">
                <a:solidFill>
                  <a:srgbClr val="FF0000"/>
                </a:solidFill>
              </a:rPr>
              <a:t>馬可成為保羅的益處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89870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A32D84"/>
                </a:solidFill>
              </a:rPr>
              <a:t>保羅推薦與差派馬可</a:t>
            </a:r>
            <a:endParaRPr lang="en-US" sz="4000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0000"/>
                </a:solidFill>
              </a:rPr>
              <a:t>巴拿巴的表弟馬可也問你們安。（說到這</a:t>
            </a:r>
            <a:r>
              <a:rPr lang="zh-TW" altLang="en-US" sz="4000" dirty="0" smtClean="0">
                <a:solidFill>
                  <a:srgbClr val="0000CC"/>
                </a:solidFill>
              </a:rPr>
              <a:t>馬可</a:t>
            </a:r>
            <a:r>
              <a:rPr lang="zh-TW" altLang="en-US" sz="4000" dirty="0" smtClean="0">
                <a:solidFill>
                  <a:srgbClr val="000000"/>
                </a:solidFill>
              </a:rPr>
              <a:t>，你們已經受了吩咐；他若到了你們那裡，</a:t>
            </a:r>
            <a:r>
              <a:rPr lang="zh-TW" altLang="en-US" sz="4000" u="sng" dirty="0" smtClean="0">
                <a:solidFill>
                  <a:srgbClr val="0000CC"/>
                </a:solidFill>
              </a:rPr>
              <a:t>你們就接待他</a:t>
            </a:r>
            <a:r>
              <a:rPr lang="zh-TW" altLang="en-US" sz="4000" dirty="0" smtClean="0">
                <a:solidFill>
                  <a:srgbClr val="000000"/>
                </a:solidFill>
              </a:rPr>
              <a:t>。</a:t>
            </a:r>
            <a:r>
              <a:rPr lang="en-US" altLang="zh-TW" sz="4000" dirty="0" smtClean="0">
                <a:solidFill>
                  <a:srgbClr val="000000"/>
                </a:solidFill>
              </a:rPr>
              <a:t>)(</a:t>
            </a:r>
            <a:r>
              <a:rPr lang="zh-TW" altLang="en-US" sz="4000" dirty="0" smtClean="0">
                <a:solidFill>
                  <a:srgbClr val="000000"/>
                </a:solidFill>
              </a:rPr>
              <a:t>西</a:t>
            </a:r>
            <a:r>
              <a:rPr lang="en-US" altLang="zh-TW" sz="4000" dirty="0" smtClean="0">
                <a:solidFill>
                  <a:srgbClr val="000000"/>
                </a:solidFill>
              </a:rPr>
              <a:t>4:10)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842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848872" cy="1020728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A32D84"/>
                </a:solidFill>
              </a:rPr>
              <a:t>馬可成為彼得屬靈的兒子與代言人</a:t>
            </a:r>
            <a:endParaRPr lang="en-US" sz="4000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9416"/>
            <a:ext cx="7632848" cy="5059944"/>
          </a:xfrm>
        </p:spPr>
        <p:txBody>
          <a:bodyPr>
            <a:no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zh-TW" altLang="en-US" sz="4000" dirty="0" smtClean="0">
                <a:solidFill>
                  <a:schemeClr val="tx1"/>
                </a:solidFill>
              </a:rPr>
              <a:t>在巴比倫與你們同蒙揀選的教會問你們安。我</a:t>
            </a:r>
            <a:r>
              <a:rPr lang="zh-TW" altLang="en-US" sz="4000" u="sng" dirty="0" smtClean="0">
                <a:solidFill>
                  <a:srgbClr val="0000CC"/>
                </a:solidFill>
              </a:rPr>
              <a:t>兒子馬可</a:t>
            </a:r>
            <a:r>
              <a:rPr lang="zh-TW" altLang="en-US" sz="4000" dirty="0" smtClean="0">
                <a:solidFill>
                  <a:schemeClr val="tx1"/>
                </a:solidFill>
              </a:rPr>
              <a:t>也問你們安。</a:t>
            </a:r>
            <a:r>
              <a:rPr lang="en-US" altLang="zh-TW" sz="4000" dirty="0" smtClean="0">
                <a:solidFill>
                  <a:schemeClr val="tx1"/>
                </a:solidFill>
              </a:rPr>
              <a:t>(</a:t>
            </a:r>
            <a:r>
              <a:rPr lang="zh-TW" altLang="en-US" sz="4000" dirty="0" smtClean="0">
                <a:solidFill>
                  <a:schemeClr val="tx1"/>
                </a:solidFill>
              </a:rPr>
              <a:t>彼前</a:t>
            </a:r>
            <a:r>
              <a:rPr lang="en-US" altLang="zh-TW" sz="4000" dirty="0" smtClean="0">
                <a:solidFill>
                  <a:schemeClr val="tx1"/>
                </a:solidFill>
              </a:rPr>
              <a:t>5:13)</a:t>
            </a:r>
          </a:p>
          <a:p>
            <a:r>
              <a:rPr lang="zh-TW" altLang="en-US" sz="4000" dirty="0" smtClean="0"/>
              <a:t>你們可以去告訴他的門徒</a:t>
            </a:r>
            <a:r>
              <a:rPr lang="zh-TW" altLang="en-US" sz="4000" u="sng" dirty="0" smtClean="0">
                <a:solidFill>
                  <a:srgbClr val="0000CC"/>
                </a:solidFill>
              </a:rPr>
              <a:t>和彼得</a:t>
            </a:r>
            <a:r>
              <a:rPr lang="zh-TW" altLang="en-US" sz="4000" dirty="0" smtClean="0"/>
              <a:t>，說：他在你們以先往加利利去。在那裡你們要見他，正如他從前所告訴你們的。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馬可</a:t>
            </a:r>
            <a:r>
              <a:rPr lang="en-US" altLang="zh-TW" sz="4000" dirty="0" smtClean="0"/>
              <a:t>16:7)</a:t>
            </a:r>
            <a:endParaRPr lang="en-US" sz="4000" dirty="0"/>
          </a:p>
        </p:txBody>
      </p:sp>
      <p:pic>
        <p:nvPicPr>
          <p:cNvPr id="4" name="Content Placeholder 3" descr="imagesCALC3C4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7816" y="4725144"/>
            <a:ext cx="1496183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790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80768"/>
          </a:xfrm>
        </p:spPr>
        <p:txBody>
          <a:bodyPr>
            <a:normAutofit/>
          </a:bodyPr>
          <a:lstStyle/>
          <a:p>
            <a:pPr lvl="0"/>
            <a:r>
              <a:rPr lang="zh-TW" altLang="en-US" sz="4000" dirty="0" smtClean="0">
                <a:solidFill>
                  <a:srgbClr val="FF0000"/>
                </a:solidFill>
              </a:rPr>
              <a:t>萬事互相效力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zh-TW" altLang="en-US" sz="4000" dirty="0" smtClean="0">
                <a:solidFill>
                  <a:srgbClr val="0000CC"/>
                </a:solidFill>
              </a:rPr>
              <a:t>人以為不好的</a:t>
            </a:r>
            <a:r>
              <a:rPr lang="en-US" altLang="zh-TW" sz="4000" dirty="0" smtClean="0">
                <a:solidFill>
                  <a:srgbClr val="0000CC"/>
                </a:solidFill>
              </a:rPr>
              <a:t>&amp;</a:t>
            </a:r>
            <a:r>
              <a:rPr lang="zh-TW" altLang="en-US" sz="4000" dirty="0" smtClean="0">
                <a:solidFill>
                  <a:srgbClr val="0000CC"/>
                </a:solidFill>
              </a:rPr>
              <a:t>神作工掌權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7704856" cy="46109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1.</a:t>
            </a:r>
            <a:r>
              <a:rPr lang="zh-TW" altLang="en-US" sz="4000" dirty="0" smtClean="0"/>
              <a:t>約瑟被兄長出賣</a:t>
            </a:r>
            <a:r>
              <a:rPr lang="en-US" altLang="zh-TW" sz="4000" dirty="0" smtClean="0"/>
              <a:t>/</a:t>
            </a:r>
            <a:r>
              <a:rPr lang="zh-TW" altLang="en-US" sz="4000" dirty="0" smtClean="0"/>
              <a:t>誣告</a:t>
            </a:r>
            <a:r>
              <a:rPr lang="en-US" altLang="zh-TW" sz="4000" dirty="0" smtClean="0"/>
              <a:t>/</a:t>
            </a:r>
            <a:r>
              <a:rPr lang="zh-TW" altLang="en-US" sz="4000" dirty="0" smtClean="0"/>
              <a:t>遺忘</a:t>
            </a:r>
            <a:endParaRPr lang="en-US" altLang="zh-TW" sz="4000" dirty="0" smtClean="0"/>
          </a:p>
          <a:p>
            <a:r>
              <a:rPr lang="en-US" sz="4000" dirty="0" smtClean="0"/>
              <a:t>2.</a:t>
            </a:r>
            <a:r>
              <a:rPr lang="zh-TW" altLang="en-US" sz="4000" dirty="0" smtClean="0"/>
              <a:t>耶穌被釘死十字架</a:t>
            </a:r>
            <a:r>
              <a:rPr lang="en-US" altLang="zh-TW" sz="4000" dirty="0" smtClean="0"/>
              <a:t>/</a:t>
            </a:r>
            <a:r>
              <a:rPr lang="zh-TW" altLang="en-US" sz="4000" dirty="0" smtClean="0"/>
              <a:t>復活大能</a:t>
            </a:r>
            <a:endParaRPr lang="en-US" altLang="zh-TW" sz="4000" dirty="0" smtClean="0"/>
          </a:p>
        </p:txBody>
      </p:sp>
      <p:pic>
        <p:nvPicPr>
          <p:cNvPr id="1026" name="Picture 2" descr="C:\Users\livingstone\Desktop\imagesCA2LL32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5" y="3429000"/>
            <a:ext cx="4435693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88406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A32D84"/>
                </a:solidFill>
              </a:rPr>
              <a:t>保羅與巴拿巴分道揚鑣</a:t>
            </a:r>
            <a:endParaRPr lang="en-US" sz="4000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保羅與巴拿巴分手，主要是由於性格和處事方法不同，與真理無關。</a:t>
            </a:r>
            <a:endParaRPr lang="en-US" altLang="zh-TW" sz="4000" dirty="0" smtClean="0"/>
          </a:p>
          <a:p>
            <a:r>
              <a:rPr lang="zh-TW" altLang="en-US" sz="4000" dirty="0" smtClean="0"/>
              <a:t>神藉此促成另一隊宣教團隊的產生。</a:t>
            </a:r>
            <a:endParaRPr lang="en-US" altLang="zh-TW" sz="4000" dirty="0" smtClean="0"/>
          </a:p>
          <a:p>
            <a:r>
              <a:rPr lang="zh-TW" altLang="en-US" sz="4000" dirty="0" smtClean="0"/>
              <a:t>表面看來這樣的分手頗為傷感，但事實上，卻大有益處。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772838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A32D84"/>
                </a:solidFill>
              </a:rPr>
              <a:t>保羅和西拉被打</a:t>
            </a:r>
            <a:endParaRPr lang="en-US" sz="4000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9416"/>
            <a:ext cx="7560840" cy="4987936"/>
          </a:xfrm>
        </p:spPr>
        <p:txBody>
          <a:bodyPr>
            <a:normAutofit/>
          </a:bodyPr>
          <a:lstStyle/>
          <a:p>
            <a:pPr lvl="1"/>
            <a:r>
              <a:rPr lang="zh-TW" altLang="en-US" sz="4000" dirty="0" smtClean="0">
                <a:solidFill>
                  <a:srgbClr val="0000CC"/>
                </a:solidFill>
              </a:rPr>
              <a:t>打了許多棍</a:t>
            </a:r>
            <a:r>
              <a:rPr lang="zh-TW" altLang="en-US" sz="4000" dirty="0" smtClean="0">
                <a:solidFill>
                  <a:schemeClr val="tx1"/>
                </a:solidFill>
              </a:rPr>
              <a:t>，便將他們下在監裡，囑咐禁卒嚴緊看守。</a:t>
            </a:r>
          </a:p>
          <a:p>
            <a:pPr lvl="1"/>
            <a:r>
              <a:rPr lang="zh-TW" altLang="en-US" sz="4000" dirty="0" smtClean="0">
                <a:solidFill>
                  <a:schemeClr val="tx1"/>
                </a:solidFill>
              </a:rPr>
              <a:t>禁卒領了這樣的命，就把他們下在內監裡，兩腳上了木狗。</a:t>
            </a:r>
          </a:p>
          <a:p>
            <a:pPr lvl="1"/>
            <a:r>
              <a:rPr lang="zh-TW" altLang="en-US" sz="4000" dirty="0" smtClean="0">
                <a:solidFill>
                  <a:schemeClr val="tx1"/>
                </a:solidFill>
              </a:rPr>
              <a:t>約在半夜，保羅和西拉禱告，</a:t>
            </a:r>
            <a:r>
              <a:rPr lang="zh-TW" altLang="en-US" sz="4000" dirty="0" smtClean="0">
                <a:solidFill>
                  <a:srgbClr val="0000CC"/>
                </a:solidFill>
              </a:rPr>
              <a:t>唱詩讚美神</a:t>
            </a:r>
            <a:r>
              <a:rPr lang="zh-TW" altLang="en-US" sz="4000" dirty="0" smtClean="0">
                <a:solidFill>
                  <a:schemeClr val="tx1"/>
                </a:solidFill>
              </a:rPr>
              <a:t>，眾囚犯也側耳而聽。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174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rgbClr val="A32D84"/>
                </a:solidFill>
              </a:rPr>
              <a:t>三、謙卑寬廣偉大胸襟</a:t>
            </a:r>
            <a:r>
              <a:rPr lang="zh-TW" altLang="en-US" sz="4000" dirty="0" smtClean="0">
                <a:solidFill>
                  <a:srgbClr val="000000"/>
                </a:solidFill>
              </a:rPr>
              <a:t/>
            </a:r>
            <a:br>
              <a:rPr lang="zh-TW" altLang="en-US" sz="4000" dirty="0" smtClean="0">
                <a:solidFill>
                  <a:srgbClr val="000000"/>
                </a:solidFill>
              </a:rPr>
            </a:br>
            <a:r>
              <a:rPr lang="zh-TW" altLang="en-US" sz="4000" dirty="0" smtClean="0">
                <a:solidFill>
                  <a:srgbClr val="FF0000"/>
                </a:solidFill>
              </a:rPr>
              <a:t>巴拿巴的退讓與寬廣之心胸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sz="4000" dirty="0" smtClean="0"/>
              <a:t>1.</a:t>
            </a:r>
            <a:r>
              <a:rPr lang="zh-TW" altLang="en-US" sz="4000" dirty="0" smtClean="0"/>
              <a:t>巴拿巴是保羅的伯樂</a:t>
            </a:r>
            <a:endParaRPr lang="en-US" altLang="zh-TW" sz="4000" dirty="0" smtClean="0"/>
          </a:p>
          <a:p>
            <a:pPr>
              <a:buNone/>
            </a:pPr>
            <a:r>
              <a:rPr lang="en-US" altLang="zh-TW" sz="4000" dirty="0" smtClean="0"/>
              <a:t>2.</a:t>
            </a:r>
            <a:r>
              <a:rPr lang="zh-TW" altLang="en-US" sz="4000" dirty="0" smtClean="0"/>
              <a:t>巴拿巴替保羅背書</a:t>
            </a:r>
            <a:endParaRPr lang="en-US" altLang="zh-TW" sz="4000" dirty="0" smtClean="0"/>
          </a:p>
          <a:p>
            <a:pPr>
              <a:buNone/>
            </a:pPr>
            <a:r>
              <a:rPr lang="en-US" altLang="zh-TW" sz="4000" dirty="0" smtClean="0"/>
              <a:t>3.</a:t>
            </a:r>
            <a:r>
              <a:rPr lang="zh-TW" altLang="en-US" sz="4000" dirty="0" smtClean="0"/>
              <a:t>從年長的巴拿巴來看，他是屬靈領袖，他對保羅有成全與提拔之恩，而巴拿巴卻願意這樣地退讓，這是何等不容易之處事態度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6447328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D60093"/>
                </a:solidFill>
              </a:rPr>
              <a:t>完璧歸趙</a:t>
            </a:r>
            <a:endParaRPr lang="en-US" sz="4800" dirty="0">
              <a:solidFill>
                <a:srgbClr val="D60093"/>
              </a:solidFill>
            </a:endParaRPr>
          </a:p>
        </p:txBody>
      </p:sp>
      <p:pic>
        <p:nvPicPr>
          <p:cNvPr id="7" name="Content Placeholder 6" descr="download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3300463" cy="2660999"/>
          </a:xfrm>
        </p:spPr>
      </p:pic>
      <p:pic>
        <p:nvPicPr>
          <p:cNvPr id="8" name="Content Placeholder 7" descr="download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63888" y="3257600"/>
            <a:ext cx="5367056" cy="3600400"/>
          </a:xfrm>
        </p:spPr>
      </p:pic>
    </p:spTree>
    <p:extLst>
      <p:ext uri="{BB962C8B-B14F-4D97-AF65-F5344CB8AC3E}">
        <p14:creationId xmlns:p14="http://schemas.microsoft.com/office/powerpoint/2010/main" val="4247738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517525" y="115888"/>
            <a:ext cx="77724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4400" b="1">
                <a:ea typeface="楷体_GB2312" pitchFamily="1" charset="-122"/>
              </a:rPr>
              <a:t>時間管理矩陣圖</a:t>
            </a:r>
          </a:p>
        </p:txBody>
      </p:sp>
      <p:graphicFrame>
        <p:nvGraphicFramePr>
          <p:cNvPr id="70659" name="Group 3"/>
          <p:cNvGraphicFramePr>
            <a:graphicFrameLocks noGrp="1"/>
          </p:cNvGraphicFramePr>
          <p:nvPr/>
        </p:nvGraphicFramePr>
        <p:xfrm>
          <a:off x="1114425" y="908050"/>
          <a:ext cx="6683375" cy="5635752"/>
        </p:xfrm>
        <a:graphic>
          <a:graphicData uri="http://schemas.openxmlformats.org/drawingml/2006/table">
            <a:tbl>
              <a:tblPr/>
              <a:tblGrid>
                <a:gridCol w="844550"/>
                <a:gridCol w="2603500"/>
                <a:gridCol w="3235325"/>
              </a:tblGrid>
              <a:tr h="268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要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F1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1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緊   急</a:t>
                      </a:r>
                    </a:p>
                    <a:p>
                      <a:pPr marL="373063" marR="0" lvl="0" indent="-3730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危機</a:t>
                      </a:r>
                    </a:p>
                    <a:p>
                      <a:pPr marL="373063" marR="0" lvl="0" indent="-3730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急迫的問題</a:t>
                      </a:r>
                    </a:p>
                    <a:p>
                      <a:pPr marL="373063" marR="0" lvl="0" indent="-373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有限期的任務、會議、準備事項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1F1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   不 緊 急        </a:t>
                      </a:r>
                    </a:p>
                    <a:p>
                      <a:pPr marL="373063" marR="0" lvl="0" indent="-373063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準備事項、自我提升</a:t>
                      </a:r>
                    </a:p>
                    <a:p>
                      <a:pPr marL="373063" marR="0" lvl="0" indent="-373063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預防工作、培訓</a:t>
                      </a:r>
                    </a:p>
                    <a:p>
                      <a:pPr marL="373063" marR="0" lvl="0" indent="-373063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價值觀的澄清</a:t>
                      </a:r>
                    </a:p>
                    <a:p>
                      <a:pPr marL="373063" marR="0" lvl="0" indent="-373063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計畫、運動     </a:t>
                      </a:r>
                    </a:p>
                    <a:p>
                      <a:pPr marL="373063" marR="0" lvl="0" indent="-373063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關係的建立</a:t>
                      </a:r>
                    </a:p>
                    <a:p>
                      <a:pPr marL="373063" marR="0" lvl="0" indent="-373063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真正的更新創作</a:t>
                      </a:r>
                    </a:p>
                    <a:p>
                      <a:pPr marL="373063" marR="0" lvl="0" indent="-373063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授權自主管理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F1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要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F1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1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干擾、電話</a:t>
                      </a:r>
                    </a:p>
                    <a:p>
                      <a:pPr marL="373063" marR="0" lvl="0" indent="-373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一些信件報告</a:t>
                      </a:r>
                    </a:p>
                    <a:p>
                      <a:pPr marL="373063" marR="0" lvl="0" indent="-373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一些會議</a:t>
                      </a:r>
                    </a:p>
                    <a:p>
                      <a:pPr marL="373063" marR="0" lvl="0" indent="-373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許多急臨的時間</a:t>
                      </a:r>
                    </a:p>
                    <a:p>
                      <a:pPr marL="373063" marR="0" lvl="0" indent="-373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許多迎合的活動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1F1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細瑣、忙碌的工作</a:t>
                      </a:r>
                    </a:p>
                    <a:p>
                      <a:pPr marL="373063" marR="0" lvl="0" indent="-3730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一些電話</a:t>
                      </a:r>
                    </a:p>
                    <a:p>
                      <a:pPr marL="373063" marR="0" lvl="0" indent="-3730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浪費時間的事</a:t>
                      </a:r>
                    </a:p>
                    <a:p>
                      <a:pPr marL="373063" marR="0" lvl="0" indent="-3730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“逃避”活動</a:t>
                      </a:r>
                    </a:p>
                    <a:p>
                      <a:pPr marL="373063" marR="0" lvl="0" indent="-3730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無關緊要的信件</a:t>
                      </a:r>
                    </a:p>
                    <a:p>
                      <a:pPr marL="373063" marR="0" lvl="0" indent="-373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過多的電視觀看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F1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1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1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1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36" name="Line 17"/>
          <p:cNvSpPr>
            <a:spLocks noChangeShapeType="1"/>
          </p:cNvSpPr>
          <p:nvPr/>
        </p:nvSpPr>
        <p:spPr bwMode="auto">
          <a:xfrm flipV="1">
            <a:off x="4106863" y="3562350"/>
            <a:ext cx="563562" cy="382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37" name="WordArt 18"/>
          <p:cNvSpPr>
            <a:spLocks noChangeArrowheads="1" noChangeShapeType="1"/>
          </p:cNvSpPr>
          <p:nvPr/>
        </p:nvSpPr>
        <p:spPr bwMode="auto">
          <a:xfrm>
            <a:off x="7461250" y="1042988"/>
            <a:ext cx="258763" cy="277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II</a:t>
            </a:r>
          </a:p>
        </p:txBody>
      </p:sp>
      <p:sp>
        <p:nvSpPr>
          <p:cNvPr id="56338" name="WordArt 19"/>
          <p:cNvSpPr>
            <a:spLocks noChangeArrowheads="1" noChangeShapeType="1"/>
          </p:cNvSpPr>
          <p:nvPr/>
        </p:nvSpPr>
        <p:spPr bwMode="auto">
          <a:xfrm>
            <a:off x="1212850" y="1042988"/>
            <a:ext cx="1238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I</a:t>
            </a:r>
          </a:p>
        </p:txBody>
      </p:sp>
      <p:sp>
        <p:nvSpPr>
          <p:cNvPr id="56339" name="WordArt 20"/>
          <p:cNvSpPr>
            <a:spLocks noChangeArrowheads="1" noChangeShapeType="1"/>
          </p:cNvSpPr>
          <p:nvPr/>
        </p:nvSpPr>
        <p:spPr bwMode="auto">
          <a:xfrm>
            <a:off x="7461250" y="5722938"/>
            <a:ext cx="3079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IV</a:t>
            </a:r>
          </a:p>
        </p:txBody>
      </p:sp>
      <p:sp>
        <p:nvSpPr>
          <p:cNvPr id="56340" name="WordArt 21"/>
          <p:cNvSpPr>
            <a:spLocks noChangeArrowheads="1" noChangeShapeType="1"/>
          </p:cNvSpPr>
          <p:nvPr/>
        </p:nvSpPr>
        <p:spPr bwMode="auto">
          <a:xfrm>
            <a:off x="1212850" y="5722938"/>
            <a:ext cx="30956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III</a:t>
            </a:r>
          </a:p>
        </p:txBody>
      </p:sp>
      <p:sp>
        <p:nvSpPr>
          <p:cNvPr id="56341" name="Line 22"/>
          <p:cNvSpPr>
            <a:spLocks noChangeShapeType="1"/>
          </p:cNvSpPr>
          <p:nvPr/>
        </p:nvSpPr>
        <p:spPr bwMode="auto">
          <a:xfrm flipV="1">
            <a:off x="7527925" y="3346450"/>
            <a:ext cx="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2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D60093"/>
                </a:solidFill>
              </a:rPr>
              <a:t>負荊請罪</a:t>
            </a:r>
            <a:endParaRPr lang="en-US" sz="4400" dirty="0">
              <a:solidFill>
                <a:srgbClr val="D60093"/>
              </a:solidFill>
            </a:endParaRPr>
          </a:p>
        </p:txBody>
      </p:sp>
      <p:pic>
        <p:nvPicPr>
          <p:cNvPr id="4" name="Content Placeholder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9" y="1897384"/>
            <a:ext cx="6265888" cy="4411936"/>
          </a:xfrm>
        </p:spPr>
      </p:pic>
    </p:spTree>
    <p:extLst>
      <p:ext uri="{BB962C8B-B14F-4D97-AF65-F5344CB8AC3E}">
        <p14:creationId xmlns:p14="http://schemas.microsoft.com/office/powerpoint/2010/main" val="37639114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D60093"/>
                </a:solidFill>
              </a:rPr>
              <a:t>刎頸之交</a:t>
            </a:r>
            <a:endParaRPr lang="en-US" sz="4400" dirty="0">
              <a:solidFill>
                <a:srgbClr val="D60093"/>
              </a:solidFill>
            </a:endParaRPr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9269"/>
            <a:ext cx="5513794" cy="5250091"/>
          </a:xfrm>
        </p:spPr>
      </p:pic>
    </p:spTree>
    <p:extLst>
      <p:ext uri="{BB962C8B-B14F-4D97-AF65-F5344CB8AC3E}">
        <p14:creationId xmlns:p14="http://schemas.microsoft.com/office/powerpoint/2010/main" val="22373782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「給人機會！」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「給人機會！」給他悔改、反省、成長的機會，你不知道聖靈將在一個年輕人的身上動何等大的工。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605024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A32D84"/>
                </a:solidFill>
              </a:rPr>
              <a:t>保羅的謙卑與接納</a:t>
            </a:r>
            <a:endParaRPr lang="en-US" sz="4000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   </a:t>
            </a:r>
            <a:r>
              <a:rPr lang="zh-TW" altLang="en-US" sz="4000" dirty="0" smtClean="0"/>
              <a:t>保羅後來也說馬可有可取之處，對我有益，請馬可拿書來，保羅也能夠再次</a:t>
            </a:r>
            <a:r>
              <a:rPr lang="zh-TW" altLang="en-US" sz="4000" u="sng" dirty="0" smtClean="0">
                <a:solidFill>
                  <a:srgbClr val="0000CC"/>
                </a:solidFill>
              </a:rPr>
              <a:t>接納馬可</a:t>
            </a:r>
            <a:r>
              <a:rPr lang="zh-TW" altLang="en-US" sz="4000" dirty="0" smtClean="0"/>
              <a:t>，</a:t>
            </a:r>
            <a:endParaRPr lang="en-US" altLang="zh-TW" sz="4000" dirty="0" smtClean="0"/>
          </a:p>
          <a:p>
            <a:pPr>
              <a:buNone/>
            </a:pPr>
            <a:r>
              <a:rPr lang="en-US" altLang="zh-TW" sz="4000" dirty="0" smtClean="0"/>
              <a:t>  </a:t>
            </a:r>
            <a:r>
              <a:rPr lang="zh-TW" altLang="en-US" sz="4000" u="sng" dirty="0" smtClean="0">
                <a:solidFill>
                  <a:srgbClr val="0000CC"/>
                </a:solidFill>
              </a:rPr>
              <a:t>不永遠懷怒</a:t>
            </a:r>
            <a:r>
              <a:rPr lang="zh-TW" altLang="en-US" sz="4000" dirty="0" smtClean="0"/>
              <a:t>，這也是一份高人一等的情操；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907742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林肯舉薦政敵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7787208" cy="2592287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4300" dirty="0" smtClean="0"/>
              <a:t>斯坦吞（</a:t>
            </a:r>
            <a:r>
              <a:rPr lang="en-US" altLang="zh-TW" sz="4300" dirty="0" smtClean="0"/>
              <a:t>Stanton</a:t>
            </a:r>
            <a:r>
              <a:rPr lang="zh-TW" altLang="en-US" sz="4300" dirty="0" smtClean="0"/>
              <a:t>）稱林肯</a:t>
            </a:r>
            <a:r>
              <a:rPr lang="en-US" altLang="zh-TW" sz="4300" dirty="0" smtClean="0"/>
              <a:t>『</a:t>
            </a:r>
            <a:r>
              <a:rPr lang="zh-TW" altLang="en-US" sz="4300" dirty="0" smtClean="0"/>
              <a:t>一個低級狡猾的小丑</a:t>
            </a:r>
            <a:r>
              <a:rPr lang="en-US" altLang="zh-TW" sz="4300" dirty="0" smtClean="0"/>
              <a:t>』</a:t>
            </a:r>
          </a:p>
          <a:p>
            <a:r>
              <a:rPr lang="zh-TW" altLang="en-US" sz="4300" dirty="0" smtClean="0"/>
              <a:t/>
            </a:r>
            <a:br>
              <a:rPr lang="zh-TW" altLang="en-US" sz="4300" dirty="0" smtClean="0"/>
            </a:br>
            <a:r>
              <a:rPr lang="zh-TW" altLang="en-US" sz="4300" dirty="0" smtClean="0"/>
              <a:t>向下注視著林肯流淚的說，</a:t>
            </a:r>
            <a:br>
              <a:rPr lang="zh-TW" altLang="en-US" sz="4300" dirty="0" smtClean="0"/>
            </a:br>
            <a:r>
              <a:rPr lang="en-US" altLang="zh-TW" sz="4300" dirty="0" smtClean="0"/>
              <a:t>『</a:t>
            </a:r>
            <a:r>
              <a:rPr lang="zh-TW" altLang="en-US" sz="4300" u="sng" dirty="0" smtClean="0">
                <a:solidFill>
                  <a:srgbClr val="0000CC"/>
                </a:solidFill>
              </a:rPr>
              <a:t>這裏躺著世界最偉大的國家元首。</a:t>
            </a:r>
            <a:r>
              <a:rPr lang="en-US" altLang="zh-TW" sz="4300" dirty="0" smtClean="0"/>
              <a:t>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dirty="0"/>
          </a:p>
        </p:txBody>
      </p:sp>
      <p:pic>
        <p:nvPicPr>
          <p:cNvPr id="5" name="Content Placeholder 4" descr="stanton-lincol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91680" y="3828330"/>
            <a:ext cx="5112568" cy="3029670"/>
          </a:xfrm>
        </p:spPr>
      </p:pic>
    </p:spTree>
    <p:extLst>
      <p:ext uri="{BB962C8B-B14F-4D97-AF65-F5344CB8AC3E}">
        <p14:creationId xmlns:p14="http://schemas.microsoft.com/office/powerpoint/2010/main" val="23993477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A32D84"/>
                </a:solidFill>
              </a:rPr>
              <a:t>馬可的尊重與不記前仇</a:t>
            </a:r>
            <a:endParaRPr lang="en-US" sz="4000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至於馬可，他能</a:t>
            </a:r>
            <a:r>
              <a:rPr lang="zh-TW" altLang="en-US" sz="4400" u="sng" dirty="0" smtClean="0">
                <a:solidFill>
                  <a:srgbClr val="0000CC"/>
                </a:solidFill>
              </a:rPr>
              <a:t>不記前仇</a:t>
            </a:r>
            <a:r>
              <a:rPr lang="zh-TW" altLang="en-US" sz="4400" dirty="0" smtClean="0"/>
              <a:t>，尊重屬靈長輩，日後依然恭謹地服事保羅，成為美好的見證。</a:t>
            </a:r>
            <a:endParaRPr lang="en-US" sz="4400" dirty="0"/>
          </a:p>
        </p:txBody>
      </p:sp>
      <p:pic>
        <p:nvPicPr>
          <p:cNvPr id="2050" name="Picture 2" descr="C:\Users\livingstone\Desktop\220px-CatholicBi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65104"/>
            <a:ext cx="2794000" cy="2095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62724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A32D84"/>
                </a:solidFill>
              </a:rPr>
              <a:t>謙卑寬廣偉大胸襟</a:t>
            </a:r>
            <a:endParaRPr lang="en-US" sz="4000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巴拿巴的退讓心胸</a:t>
            </a:r>
            <a:endParaRPr lang="en-US" altLang="zh-TW" sz="4400" dirty="0" smtClean="0"/>
          </a:p>
          <a:p>
            <a:r>
              <a:rPr lang="zh-TW" altLang="en-US" sz="4400" dirty="0" smtClean="0"/>
              <a:t>保羅的肯謙卑接受</a:t>
            </a:r>
            <a:endParaRPr lang="en-US" altLang="zh-TW" sz="4400" dirty="0" smtClean="0"/>
          </a:p>
          <a:p>
            <a:r>
              <a:rPr lang="zh-TW" altLang="en-US" sz="4400" dirty="0" smtClean="0"/>
              <a:t>馬可的不記前仇</a:t>
            </a:r>
            <a:r>
              <a:rPr lang="en-US" altLang="zh-TW" sz="4400" dirty="0" smtClean="0"/>
              <a:t>&amp;</a:t>
            </a:r>
            <a:r>
              <a:rPr lang="zh-TW" altLang="en-US" sz="4400" dirty="0" smtClean="0"/>
              <a:t>尊重屬靈長輩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436711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CC"/>
                </a:solidFill>
              </a:rPr>
              <a:t>小</a:t>
            </a:r>
            <a:r>
              <a:rPr lang="zh-TW" altLang="en-US" dirty="0" smtClean="0">
                <a:solidFill>
                  <a:srgbClr val="0000CC"/>
                </a:solidFill>
              </a:rPr>
              <a:t>結</a:t>
            </a:r>
            <a:r>
              <a:rPr lang="en-US" altLang="zh-TW" dirty="0" smtClean="0">
                <a:solidFill>
                  <a:srgbClr val="0000CC"/>
                </a:solidFill>
              </a:rPr>
              <a:t>: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1.</a:t>
            </a:r>
            <a:r>
              <a:rPr lang="zh-TW" altLang="en-US" sz="4000" dirty="0" smtClean="0"/>
              <a:t>基督徒儘量避免爭論</a:t>
            </a:r>
            <a:endParaRPr lang="en-US" altLang="zh-TW" sz="4000" dirty="0" smtClean="0"/>
          </a:p>
          <a:p>
            <a:r>
              <a:rPr lang="en-US" sz="4000" dirty="0" smtClean="0"/>
              <a:t>2.</a:t>
            </a:r>
            <a:r>
              <a:rPr lang="zh-TW" altLang="en-US" sz="4000" dirty="0" smtClean="0"/>
              <a:t>為神國不為己利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爭論沒有對與錯</a:t>
            </a:r>
            <a:r>
              <a:rPr lang="en-US" altLang="zh-TW" sz="4000" dirty="0" smtClean="0"/>
              <a:t>)</a:t>
            </a:r>
          </a:p>
          <a:p>
            <a:r>
              <a:rPr lang="en-US" sz="4000" dirty="0" smtClean="0"/>
              <a:t>3.</a:t>
            </a:r>
            <a:r>
              <a:rPr lang="zh-TW" altLang="en-US" sz="4000" dirty="0" smtClean="0"/>
              <a:t>相信神的意思原是好的</a:t>
            </a:r>
            <a:r>
              <a:rPr lang="en-US" altLang="zh-TW" sz="4000" dirty="0" smtClean="0"/>
              <a:t>,</a:t>
            </a:r>
            <a:r>
              <a:rPr lang="zh-TW" altLang="en-US" sz="4000" dirty="0" smtClean="0"/>
              <a:t>萬事都互相效力</a:t>
            </a:r>
            <a:endParaRPr lang="en-US" altLang="zh-TW" sz="4000" dirty="0" smtClean="0"/>
          </a:p>
          <a:p>
            <a:r>
              <a:rPr lang="en-US" sz="4000" dirty="0" smtClean="0"/>
              <a:t>4.</a:t>
            </a:r>
            <a:r>
              <a:rPr lang="zh-TW" altLang="en-US" sz="4000" dirty="0" smtClean="0"/>
              <a:t>效法三人的寬廣胸襟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10654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60093"/>
                </a:solidFill>
              </a:rPr>
              <a:t>(</a:t>
            </a:r>
            <a:r>
              <a:rPr lang="zh-TW" altLang="en-US" dirty="0" smtClean="0">
                <a:solidFill>
                  <a:srgbClr val="D60093"/>
                </a:solidFill>
              </a:rPr>
              <a:t>四</a:t>
            </a:r>
            <a:r>
              <a:rPr lang="en-US" altLang="zh-TW" dirty="0" smtClean="0">
                <a:solidFill>
                  <a:srgbClr val="D60093"/>
                </a:solidFill>
              </a:rPr>
              <a:t>)</a:t>
            </a:r>
            <a:r>
              <a:rPr lang="zh-TW" altLang="en-US" dirty="0" smtClean="0">
                <a:solidFill>
                  <a:srgbClr val="D60093"/>
                </a:solidFill>
              </a:rPr>
              <a:t>、教會建</a:t>
            </a:r>
            <a:r>
              <a:rPr lang="zh-TW" altLang="en-US" dirty="0">
                <a:solidFill>
                  <a:srgbClr val="D60093"/>
                </a:solidFill>
              </a:rPr>
              <a:t>造</a:t>
            </a:r>
            <a:r>
              <a:rPr lang="zh-TW" altLang="en-US" dirty="0" smtClean="0">
                <a:solidFill>
                  <a:srgbClr val="D60093"/>
                </a:solidFill>
              </a:rPr>
              <a:t>之衝突</a:t>
            </a:r>
            <a:endParaRPr lang="en-US" dirty="0">
              <a:solidFill>
                <a:srgbClr val="D60093"/>
              </a:solidFill>
            </a:endParaRPr>
          </a:p>
        </p:txBody>
      </p:sp>
      <p:pic>
        <p:nvPicPr>
          <p:cNvPr id="4" name="Picture 2" descr="C:\Users\livingstone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264696" cy="469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06596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990099"/>
                </a:solidFill>
              </a:rPr>
              <a:t>一、建造中會面對爭戰</a:t>
            </a:r>
            <a:endParaRPr lang="zh-TW" altLang="en-US" dirty="0">
              <a:solidFill>
                <a:srgbClr val="99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4000" dirty="0"/>
              <a:t>19.</a:t>
            </a:r>
            <a:r>
              <a:rPr lang="zh-TW" altLang="en-US" sz="4000" dirty="0"/>
              <a:t>但和倫人參巴拉，並為奴的亞捫人多比雅和亞拉伯人基善聽見就</a:t>
            </a:r>
            <a:r>
              <a:rPr lang="zh-TW" altLang="en-US" sz="4000" u="sng" dirty="0">
                <a:solidFill>
                  <a:srgbClr val="FF0000"/>
                </a:solidFill>
              </a:rPr>
              <a:t>嗤笑</a:t>
            </a:r>
            <a:r>
              <a:rPr lang="zh-TW" altLang="en-US" sz="4000" dirty="0"/>
              <a:t>我們，</a:t>
            </a:r>
            <a:r>
              <a:rPr lang="zh-TW" altLang="en-US" sz="4000" u="sng" dirty="0">
                <a:solidFill>
                  <a:srgbClr val="FF0000"/>
                </a:solidFill>
              </a:rPr>
              <a:t>藐視</a:t>
            </a:r>
            <a:r>
              <a:rPr lang="zh-TW" altLang="en-US" sz="4000" dirty="0"/>
              <a:t>我們，說：你們做什麼呢？要背叛王嗎？</a:t>
            </a:r>
            <a:r>
              <a:rPr lang="zh-TW" altLang="en-US" sz="2800" dirty="0"/>
              <a:t>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4496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152400"/>
            <a:ext cx="6356821" cy="1815882"/>
          </a:xfrm>
        </p:spPr>
        <p:txBody>
          <a:bodyPr wrap="square" anchor="t">
            <a:spAutoFit/>
          </a:bodyPr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b="1" dirty="0" smtClean="0">
                <a:solidFill>
                  <a:srgbClr val="A32D84"/>
                </a:solidFill>
                <a:latin typeface="楷体_GB2312" pitchFamily="1" charset="-122"/>
                <a:ea typeface="楷体_GB2312" pitchFamily="1" charset="-122"/>
              </a:rPr>
              <a:t>高效能組織</a:t>
            </a:r>
            <a:r>
              <a:rPr lang="zh-CN" altLang="en-US" sz="5600" b="1" dirty="0" smtClean="0">
                <a:solidFill>
                  <a:srgbClr val="A32D84"/>
                </a:solidFill>
                <a:latin typeface="楷体_GB2312" pitchFamily="1" charset="-122"/>
                <a:ea typeface="楷体_GB2312" pitchFamily="1" charset="-122"/>
              </a:rPr>
              <a:t/>
            </a:r>
            <a:br>
              <a:rPr lang="zh-CN" altLang="en-US" sz="5600" b="1" dirty="0" smtClean="0">
                <a:solidFill>
                  <a:srgbClr val="A32D84"/>
                </a:solidFill>
                <a:latin typeface="楷体_GB2312" pitchFamily="1" charset="-122"/>
                <a:ea typeface="楷体_GB2312" pitchFamily="1" charset="-122"/>
              </a:rPr>
            </a:br>
            <a:r>
              <a:rPr lang="en-US" sz="4000" b="1" dirty="0" smtClean="0">
                <a:solidFill>
                  <a:srgbClr val="A32D84"/>
                </a:solidFill>
                <a:latin typeface="楷体_GB2312" pitchFamily="1" charset="-122"/>
                <a:ea typeface="楷体_GB2312" pitchFamily="1" charset="-122"/>
              </a:rPr>
              <a:t>Highly Effective Organizations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35696" y="2204864"/>
            <a:ext cx="5202238" cy="4038600"/>
            <a:chOff x="0" y="0"/>
            <a:chExt cx="3551" cy="2544"/>
          </a:xfrm>
        </p:grpSpPr>
        <p:sp>
          <p:nvSpPr>
            <p:cNvPr id="58372" name="Rectangle 4"/>
            <p:cNvSpPr>
              <a:spLocks noChangeArrowheads="1"/>
            </p:cNvSpPr>
            <p:nvPr/>
          </p:nvSpPr>
          <p:spPr bwMode="auto">
            <a:xfrm>
              <a:off x="0" y="48"/>
              <a:ext cx="3432" cy="2495"/>
            </a:xfrm>
            <a:prstGeom prst="rect">
              <a:avLst/>
            </a:prstGeom>
            <a:noFill/>
            <a:ln w="9525">
              <a:solidFill>
                <a:srgbClr val="4D4D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1299"/>
              <a:ext cx="3432" cy="0"/>
            </a:xfrm>
            <a:prstGeom prst="line">
              <a:avLst/>
            </a:prstGeom>
            <a:noFill/>
            <a:ln w="9525">
              <a:solidFill>
                <a:srgbClr val="4D4D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74" name="Line 6"/>
            <p:cNvSpPr>
              <a:spLocks noChangeShapeType="1"/>
            </p:cNvSpPr>
            <p:nvPr/>
          </p:nvSpPr>
          <p:spPr bwMode="auto">
            <a:xfrm rot="-5400000">
              <a:off x="427" y="1292"/>
              <a:ext cx="2504" cy="0"/>
            </a:xfrm>
            <a:prstGeom prst="line">
              <a:avLst/>
            </a:prstGeom>
            <a:noFill/>
            <a:ln w="9525">
              <a:solidFill>
                <a:srgbClr val="4D4D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679" y="384"/>
              <a:ext cx="1500" cy="91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Arial Narrow" pitchFamily="34" charset="0"/>
                </a:rPr>
                <a:t>40-50%</a:t>
              </a:r>
            </a:p>
          </p:txBody>
        </p:sp>
        <p:sp>
          <p:nvSpPr>
            <p:cNvPr id="58376" name="Rectangle 8"/>
            <p:cNvSpPr>
              <a:spLocks noChangeArrowheads="1"/>
            </p:cNvSpPr>
            <p:nvPr/>
          </p:nvSpPr>
          <p:spPr bwMode="auto">
            <a:xfrm>
              <a:off x="847" y="816"/>
              <a:ext cx="832" cy="48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Arial Narrow" pitchFamily="34" charset="0"/>
                </a:rPr>
                <a:t>30-40%</a:t>
              </a:r>
            </a:p>
          </p:txBody>
        </p:sp>
        <p:sp>
          <p:nvSpPr>
            <p:cNvPr id="58377" name="Rectangle 9"/>
            <p:cNvSpPr>
              <a:spLocks noChangeArrowheads="1"/>
            </p:cNvSpPr>
            <p:nvPr/>
          </p:nvSpPr>
          <p:spPr bwMode="auto">
            <a:xfrm>
              <a:off x="1107" y="1293"/>
              <a:ext cx="572" cy="38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Arial Narrow" pitchFamily="34" charset="0"/>
                </a:rPr>
                <a:t>15%</a:t>
              </a:r>
            </a:p>
          </p:txBody>
        </p:sp>
        <p:sp>
          <p:nvSpPr>
            <p:cNvPr id="58378" name="Rectangle 10"/>
            <p:cNvSpPr>
              <a:spLocks noChangeArrowheads="1"/>
            </p:cNvSpPr>
            <p:nvPr/>
          </p:nvSpPr>
          <p:spPr bwMode="auto">
            <a:xfrm>
              <a:off x="1678" y="1293"/>
              <a:ext cx="347" cy="23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chemeClr val="bg1"/>
                  </a:solidFill>
                  <a:latin typeface="Arial Narrow" pitchFamily="34" charset="0"/>
                </a:rPr>
                <a:t>&lt;1%</a:t>
              </a:r>
            </a:p>
          </p:txBody>
        </p:sp>
        <p:sp>
          <p:nvSpPr>
            <p:cNvPr id="58379" name="Text Box 11"/>
            <p:cNvSpPr txBox="1">
              <a:spLocks noChangeArrowheads="1"/>
            </p:cNvSpPr>
            <p:nvPr/>
          </p:nvSpPr>
          <p:spPr bwMode="auto">
            <a:xfrm>
              <a:off x="95" y="96"/>
              <a:ext cx="2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600" b="1">
                  <a:solidFill>
                    <a:srgbClr val="FF5050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58380" name="Text Box 12"/>
            <p:cNvSpPr txBox="1">
              <a:spLocks noChangeArrowheads="1"/>
            </p:cNvSpPr>
            <p:nvPr/>
          </p:nvSpPr>
          <p:spPr bwMode="auto">
            <a:xfrm>
              <a:off x="3119" y="0"/>
              <a:ext cx="3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600" b="1">
                  <a:solidFill>
                    <a:srgbClr val="FF5050"/>
                  </a:solidFill>
                  <a:latin typeface="Times New Roman" pitchFamily="18" charset="0"/>
                </a:rPr>
                <a:t>II</a:t>
              </a:r>
            </a:p>
          </p:txBody>
        </p:sp>
        <p:sp>
          <p:nvSpPr>
            <p:cNvPr id="58381" name="Text Box 13"/>
            <p:cNvSpPr txBox="1">
              <a:spLocks noChangeArrowheads="1"/>
            </p:cNvSpPr>
            <p:nvPr/>
          </p:nvSpPr>
          <p:spPr bwMode="auto">
            <a:xfrm>
              <a:off x="95" y="1968"/>
              <a:ext cx="5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600" b="1">
                  <a:solidFill>
                    <a:srgbClr val="FF5050"/>
                  </a:solidFill>
                  <a:latin typeface="Times New Roman" pitchFamily="18" charset="0"/>
                </a:rPr>
                <a:t>III</a:t>
              </a:r>
            </a:p>
          </p:txBody>
        </p:sp>
        <p:sp>
          <p:nvSpPr>
            <p:cNvPr id="58382" name="Text Box 14"/>
            <p:cNvSpPr txBox="1">
              <a:spLocks noChangeArrowheads="1"/>
            </p:cNvSpPr>
            <p:nvPr/>
          </p:nvSpPr>
          <p:spPr bwMode="auto">
            <a:xfrm>
              <a:off x="2927" y="2092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600" b="1">
                  <a:solidFill>
                    <a:srgbClr val="FF5050"/>
                  </a:solidFill>
                  <a:latin typeface="Times New Roman" pitchFamily="18" charset="0"/>
                </a:rPr>
                <a:t>IV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44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990099"/>
                </a:solidFill>
              </a:rPr>
              <a:t>1.</a:t>
            </a:r>
            <a:r>
              <a:rPr lang="zh-TW" altLang="en-US" dirty="0" smtClean="0">
                <a:solidFill>
                  <a:srgbClr val="990099"/>
                </a:solidFill>
              </a:rPr>
              <a:t>仇敵的</a:t>
            </a:r>
            <a:r>
              <a:rPr lang="zh-TW" altLang="en-US" sz="3600" dirty="0">
                <a:solidFill>
                  <a:srgbClr val="990099"/>
                </a:solidFill>
              </a:rPr>
              <a:t>嗤</a:t>
            </a:r>
            <a:r>
              <a:rPr lang="zh-TW" altLang="en-US" sz="3600" dirty="0" smtClean="0">
                <a:solidFill>
                  <a:srgbClr val="990099"/>
                </a:solidFill>
              </a:rPr>
              <a:t>笑</a:t>
            </a:r>
            <a:r>
              <a:rPr lang="zh-TW" altLang="en-US" sz="3600" dirty="0">
                <a:solidFill>
                  <a:srgbClr val="990099"/>
                </a:solidFill>
              </a:rPr>
              <a:t>和</a:t>
            </a:r>
            <a:r>
              <a:rPr lang="zh-TW" altLang="en-US" sz="3600" dirty="0" smtClean="0">
                <a:solidFill>
                  <a:srgbClr val="990099"/>
                </a:solidFill>
              </a:rPr>
              <a:t>藐視</a:t>
            </a:r>
            <a:r>
              <a:rPr lang="en-US" altLang="zh-TW" sz="3600" dirty="0" smtClean="0">
                <a:solidFill>
                  <a:srgbClr val="990099"/>
                </a:solidFill>
              </a:rPr>
              <a:t>(</a:t>
            </a:r>
            <a:r>
              <a:rPr lang="zh-TW" altLang="en-US" sz="3600" dirty="0" smtClean="0">
                <a:solidFill>
                  <a:srgbClr val="990099"/>
                </a:solidFill>
              </a:rPr>
              <a:t>尼</a:t>
            </a:r>
            <a:r>
              <a:rPr lang="en-US" altLang="zh-TW" sz="3600" dirty="0" smtClean="0">
                <a:solidFill>
                  <a:srgbClr val="990099"/>
                </a:solidFill>
              </a:rPr>
              <a:t>4:1-3)</a:t>
            </a:r>
            <a:endParaRPr lang="zh-TW" altLang="en-US" dirty="0">
              <a:solidFill>
                <a:srgbClr val="99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1.</a:t>
            </a:r>
            <a:r>
              <a:rPr lang="zh-TW" altLang="en-US" sz="3600" dirty="0" smtClean="0"/>
              <a:t>參</a:t>
            </a:r>
            <a:r>
              <a:rPr lang="zh-TW" altLang="en-US" sz="3600" dirty="0"/>
              <a:t>巴拉聽見我們修造城牆就發怒，大大</a:t>
            </a:r>
            <a:r>
              <a:rPr lang="zh-TW" altLang="en-US" sz="3600" u="sng" dirty="0">
                <a:solidFill>
                  <a:srgbClr val="FF0000"/>
                </a:solidFill>
              </a:rPr>
              <a:t>惱恨</a:t>
            </a:r>
            <a:r>
              <a:rPr lang="zh-TW" altLang="en-US" sz="3600" dirty="0"/>
              <a:t>，</a:t>
            </a:r>
            <a:r>
              <a:rPr lang="zh-TW" altLang="en-US" sz="3600" u="sng" dirty="0">
                <a:solidFill>
                  <a:srgbClr val="FF0000"/>
                </a:solidFill>
              </a:rPr>
              <a:t>嗤笑</a:t>
            </a:r>
            <a:r>
              <a:rPr lang="zh-TW" altLang="en-US" sz="3600" dirty="0"/>
              <a:t>猶大人， </a:t>
            </a:r>
          </a:p>
          <a:p>
            <a:endParaRPr lang="zh-TW" altLang="en-US" dirty="0"/>
          </a:p>
        </p:txBody>
      </p:sp>
      <p:pic>
        <p:nvPicPr>
          <p:cNvPr id="3074" name="Picture 2" descr="C:\Users\Angel Yang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3816424" cy="288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4742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990099"/>
                </a:solidFill>
              </a:rPr>
              <a:t>極盡挑釁之能</a:t>
            </a:r>
            <a:endParaRPr lang="zh-TW" altLang="en-US" dirty="0">
              <a:solidFill>
                <a:srgbClr val="99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7355160" cy="5544616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2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這</a:t>
            </a:r>
            <a:r>
              <a:rPr lang="zh-TW" altLang="en-US" sz="3600" dirty="0"/>
              <a:t>些</a:t>
            </a:r>
            <a:r>
              <a:rPr lang="zh-TW" altLang="en-US" sz="3600" u="sng" dirty="0">
                <a:solidFill>
                  <a:srgbClr val="FF0000"/>
                </a:solidFill>
              </a:rPr>
              <a:t>軟弱</a:t>
            </a:r>
            <a:r>
              <a:rPr lang="zh-TW" altLang="en-US" sz="3600" dirty="0"/>
              <a:t>的猶大人做什麼呢</a:t>
            </a:r>
            <a:r>
              <a:rPr lang="zh-TW" altLang="en-US" sz="3600" dirty="0" smtClean="0"/>
              <a:t>？</a:t>
            </a:r>
            <a:endParaRPr lang="en-US" altLang="zh-TW" sz="3600" dirty="0" smtClean="0"/>
          </a:p>
          <a:p>
            <a:r>
              <a:rPr lang="zh-TW" altLang="en-US" sz="3600" dirty="0" smtClean="0"/>
              <a:t>要</a:t>
            </a:r>
            <a:r>
              <a:rPr lang="zh-TW" altLang="en-US" sz="3600" dirty="0"/>
              <a:t>保護自己嗎？要獻祭嗎</a:t>
            </a:r>
            <a:r>
              <a:rPr lang="zh-TW" altLang="en-US" sz="3600" dirty="0" smtClean="0"/>
              <a:t>？</a:t>
            </a:r>
            <a:endParaRPr lang="en-US" altLang="zh-TW" sz="3600" dirty="0" smtClean="0"/>
          </a:p>
          <a:p>
            <a:r>
              <a:rPr lang="zh-TW" altLang="en-US" sz="3600" dirty="0" smtClean="0"/>
              <a:t>要</a:t>
            </a:r>
            <a:r>
              <a:rPr lang="zh-TW" altLang="en-US" sz="3600" dirty="0"/>
              <a:t>一日成功嗎</a:t>
            </a:r>
            <a:r>
              <a:rPr lang="zh-TW" altLang="en-US" sz="3600" dirty="0" smtClean="0"/>
              <a:t>？</a:t>
            </a:r>
            <a:endParaRPr lang="en-US" altLang="zh-TW" sz="3600" dirty="0" smtClean="0"/>
          </a:p>
          <a:p>
            <a:r>
              <a:rPr lang="zh-TW" altLang="en-US" sz="3600" dirty="0" smtClean="0"/>
              <a:t>要</a:t>
            </a:r>
            <a:r>
              <a:rPr lang="zh-TW" altLang="en-US" sz="3600" dirty="0"/>
              <a:t>從土堆裡拿出</a:t>
            </a:r>
            <a:r>
              <a:rPr lang="zh-TW" altLang="en-US" sz="3600" u="sng" dirty="0">
                <a:solidFill>
                  <a:srgbClr val="FF0000"/>
                </a:solidFill>
              </a:rPr>
              <a:t>火燒的石頭</a:t>
            </a:r>
            <a:r>
              <a:rPr lang="zh-TW" altLang="en-US" sz="3600" dirty="0"/>
              <a:t>再立牆嗎</a:t>
            </a:r>
            <a:r>
              <a:rPr lang="zh-TW" altLang="en-US" sz="3600" dirty="0" smtClean="0"/>
              <a:t>？ </a:t>
            </a:r>
            <a:endParaRPr lang="zh-TW" altLang="en-US" sz="3600" dirty="0"/>
          </a:p>
          <a:p>
            <a:r>
              <a:rPr lang="en-US" altLang="zh-TW" sz="3600" dirty="0"/>
              <a:t>3.</a:t>
            </a:r>
            <a:r>
              <a:rPr lang="zh-TW" altLang="en-US" sz="3600" dirty="0"/>
              <a:t>亞捫人多比</a:t>
            </a:r>
            <a:r>
              <a:rPr lang="zh-TW" altLang="en-US" sz="3600" dirty="0" smtClean="0"/>
              <a:t>雅說</a:t>
            </a:r>
            <a:r>
              <a:rPr lang="zh-TW" altLang="en-US" sz="3600" dirty="0"/>
              <a:t>：他們所修造的石牆，就是</a:t>
            </a:r>
            <a:r>
              <a:rPr lang="zh-TW" altLang="en-US" sz="3600" u="sng" dirty="0">
                <a:solidFill>
                  <a:srgbClr val="FF0000"/>
                </a:solidFill>
              </a:rPr>
              <a:t>狐狸上去也必跐倒</a:t>
            </a:r>
            <a:r>
              <a:rPr lang="zh-TW" altLang="en-US" sz="4000" dirty="0"/>
              <a:t>。 </a:t>
            </a:r>
          </a:p>
          <a:p>
            <a:endParaRPr lang="zh-TW" altLang="en-US" dirty="0"/>
          </a:p>
        </p:txBody>
      </p:sp>
      <p:pic>
        <p:nvPicPr>
          <p:cNvPr id="5122" name="Picture 2" descr="C:\Users\Angel Yang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03263"/>
            <a:ext cx="2088232" cy="155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ngel Yang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03264"/>
            <a:ext cx="2052954" cy="153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254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73269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990099"/>
                </a:solidFill>
              </a:rPr>
              <a:t>創業最重要的是</a:t>
            </a:r>
            <a:r>
              <a:rPr lang="zh-TW" altLang="en-US" dirty="0" smtClean="0">
                <a:solidFill>
                  <a:srgbClr val="990099"/>
                </a:solidFill>
              </a:rPr>
              <a:t>？雷</a:t>
            </a:r>
            <a:r>
              <a:rPr lang="zh-TW" altLang="en-US" dirty="0">
                <a:solidFill>
                  <a:srgbClr val="990099"/>
                </a:solidFill>
              </a:rPr>
              <a:t>軍：被恥笑的夢想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742480"/>
            <a:ext cx="6336704" cy="3198687"/>
          </a:xfrm>
        </p:spPr>
      </p:pic>
      <p:sp>
        <p:nvSpPr>
          <p:cNvPr id="5" name="Rectangle 4"/>
          <p:cNvSpPr/>
          <p:nvPr/>
        </p:nvSpPr>
        <p:spPr>
          <a:xfrm>
            <a:off x="179512" y="5517232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蘋果高級副總裁說：「</a:t>
            </a:r>
            <a:r>
              <a:rPr lang="en-US" altLang="zh-TW" sz="3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It's easy to say but hard to do.</a:t>
            </a:r>
            <a:r>
              <a:rPr lang="zh-TW" altLang="en-US" sz="3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（說起來簡單做起來難）」</a:t>
            </a:r>
          </a:p>
        </p:txBody>
      </p:sp>
      <p:pic>
        <p:nvPicPr>
          <p:cNvPr id="6146" name="Picture 2" descr="C:\Users\Angel Yang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20" y="2348880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0309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30723" name="Content Placeholder 3" descr="IMG_0376rh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0297" t="10102" r="9086" b="11020"/>
          <a:stretch/>
        </p:blipFill>
        <p:spPr>
          <a:xfrm>
            <a:off x="0" y="6662"/>
            <a:ext cx="9144000" cy="6851338"/>
          </a:xfrm>
        </p:spPr>
      </p:pic>
    </p:spTree>
    <p:extLst>
      <p:ext uri="{BB962C8B-B14F-4D97-AF65-F5344CB8AC3E}">
        <p14:creationId xmlns:p14="http://schemas.microsoft.com/office/powerpoint/2010/main" val="39440334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en-US" altLang="zh-TW" dirty="0" smtClean="0">
                <a:solidFill>
                  <a:srgbClr val="990099"/>
                </a:solidFill>
              </a:rPr>
              <a:t>2.</a:t>
            </a:r>
            <a:r>
              <a:rPr lang="zh-TW" altLang="en-US" dirty="0" smtClean="0">
                <a:solidFill>
                  <a:srgbClr val="990099"/>
                </a:solidFill>
              </a:rPr>
              <a:t>仇敵的攻擊與擾亂</a:t>
            </a:r>
            <a:endParaRPr lang="zh-TW" altLang="en-US" dirty="0">
              <a:solidFill>
                <a:srgbClr val="99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643192" cy="5186976"/>
          </a:xfrm>
        </p:spPr>
        <p:txBody>
          <a:bodyPr/>
          <a:lstStyle/>
          <a:p>
            <a:r>
              <a:rPr lang="zh-TW" altLang="en-US" sz="4000" dirty="0">
                <a:latin typeface="+mj-ea"/>
                <a:ea typeface="+mj-ea"/>
              </a:rPr>
              <a:t>參巴拉、多比雅、亞拉伯人、亞捫人、亞實突人、聽見修造耶路撒冷城牆、著手進行、堵塞破裂的地方、就甚發怒</a:t>
            </a:r>
            <a:r>
              <a:rPr lang="zh-TW" altLang="en-US" sz="4000" dirty="0" smtClean="0">
                <a:latin typeface="+mj-ea"/>
                <a:ea typeface="+mj-ea"/>
              </a:rPr>
              <a:t>．</a:t>
            </a:r>
            <a:endParaRPr lang="en-US" altLang="zh-TW" sz="4000" dirty="0" smtClean="0">
              <a:latin typeface="+mj-ea"/>
              <a:ea typeface="+mj-ea"/>
            </a:endParaRPr>
          </a:p>
          <a:p>
            <a:r>
              <a:rPr lang="zh-TW" altLang="en-US" sz="4000" dirty="0" smtClean="0">
                <a:latin typeface="+mj-ea"/>
                <a:ea typeface="+mj-ea"/>
              </a:rPr>
              <a:t>大</a:t>
            </a:r>
            <a:r>
              <a:rPr lang="zh-TW" altLang="en-US" sz="4000" dirty="0">
                <a:latin typeface="+mj-ea"/>
                <a:ea typeface="+mj-ea"/>
              </a:rPr>
              <a:t>家同謀要來</a:t>
            </a:r>
            <a:r>
              <a:rPr lang="zh-TW" altLang="en-US" sz="4000" u="sng" dirty="0">
                <a:solidFill>
                  <a:srgbClr val="FF0000"/>
                </a:solidFill>
                <a:latin typeface="+mj-ea"/>
                <a:ea typeface="+mj-ea"/>
              </a:rPr>
              <a:t>攻擊</a:t>
            </a:r>
            <a:r>
              <a:rPr lang="zh-TW" altLang="en-US" sz="4000" dirty="0">
                <a:latin typeface="+mj-ea"/>
                <a:ea typeface="+mj-ea"/>
              </a:rPr>
              <a:t>耶路撒冷、使城內</a:t>
            </a:r>
            <a:r>
              <a:rPr lang="zh-TW" altLang="en-US" sz="4000" u="sng" dirty="0">
                <a:solidFill>
                  <a:srgbClr val="FF0000"/>
                </a:solidFill>
                <a:latin typeface="+mj-ea"/>
                <a:ea typeface="+mj-ea"/>
              </a:rPr>
              <a:t>擾亂</a:t>
            </a:r>
            <a:r>
              <a:rPr lang="zh-TW" altLang="en-US" sz="4000" dirty="0">
                <a:latin typeface="+mj-ea"/>
                <a:ea typeface="+mj-ea"/>
              </a:rPr>
              <a:t>。</a:t>
            </a:r>
            <a:r>
              <a:rPr lang="en-US" altLang="zh-TW" sz="4000" dirty="0">
                <a:latin typeface="+mj-ea"/>
                <a:ea typeface="+mj-ea"/>
              </a:rPr>
              <a:t>(4:7-8)</a:t>
            </a:r>
            <a:endParaRPr lang="en-US" altLang="zh-TW" sz="4000" b="1" dirty="0">
              <a:latin typeface="+mj-ea"/>
              <a:ea typeface="+mj-ea"/>
            </a:endParaRPr>
          </a:p>
          <a:p>
            <a:endParaRPr lang="zh-TW" altLang="en-US" dirty="0"/>
          </a:p>
        </p:txBody>
      </p:sp>
      <p:pic>
        <p:nvPicPr>
          <p:cNvPr id="4" name="Picture 4" descr="IMG_8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24128" y="5101278"/>
            <a:ext cx="2108371" cy="1580787"/>
          </a:xfrm>
          <a:prstGeom prst="rect">
            <a:avLst/>
          </a:prstGeom>
          <a:noFill/>
        </p:spPr>
      </p:pic>
      <p:pic>
        <p:nvPicPr>
          <p:cNvPr id="5" name="Picture 2" descr="0149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101278"/>
            <a:ext cx="2376264" cy="1580787"/>
          </a:xfrm>
          <a:prstGeom prst="rect">
            <a:avLst/>
          </a:prstGeom>
          <a:noFill/>
        </p:spPr>
      </p:pic>
      <p:pic>
        <p:nvPicPr>
          <p:cNvPr id="6" name="Content Placeholder 8" descr="imagesCAW0RE0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131840" y="5101278"/>
            <a:ext cx="2232248" cy="158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063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990099"/>
                </a:solidFill>
              </a:rPr>
              <a:t>3.</a:t>
            </a:r>
            <a:r>
              <a:rPr lang="zh-TW" altLang="en-US" dirty="0" smtClean="0">
                <a:solidFill>
                  <a:srgbClr val="990099"/>
                </a:solidFill>
              </a:rPr>
              <a:t>內部士氣的瓦解</a:t>
            </a:r>
            <a:endParaRPr lang="zh-TW" altLang="en-US" dirty="0">
              <a:solidFill>
                <a:srgbClr val="99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42716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 smtClean="0"/>
              <a:t>10.</a:t>
            </a:r>
            <a:r>
              <a:rPr lang="zh-TW" altLang="en-US" sz="3600" dirty="0" smtClean="0"/>
              <a:t>猶</a:t>
            </a:r>
            <a:r>
              <a:rPr lang="zh-TW" altLang="en-US" sz="3600" dirty="0"/>
              <a:t>大人說：灰土</a:t>
            </a:r>
            <a:r>
              <a:rPr lang="zh-TW" altLang="en-US" sz="3600" u="sng" dirty="0">
                <a:solidFill>
                  <a:srgbClr val="FF0000"/>
                </a:solidFill>
              </a:rPr>
              <a:t>尚多</a:t>
            </a:r>
            <a:r>
              <a:rPr lang="zh-TW" altLang="en-US" sz="3600" dirty="0"/>
              <a:t>，扛擡的人力氣已經</a:t>
            </a:r>
            <a:r>
              <a:rPr lang="zh-TW" altLang="en-US" sz="3600" u="sng" dirty="0">
                <a:solidFill>
                  <a:srgbClr val="FF0000"/>
                </a:solidFill>
              </a:rPr>
              <a:t>衰敗</a:t>
            </a:r>
            <a:r>
              <a:rPr lang="zh-TW" altLang="en-US" sz="3600" dirty="0"/>
              <a:t>，所以我們</a:t>
            </a:r>
            <a:r>
              <a:rPr lang="zh-TW" altLang="en-US" sz="3600" u="sng" dirty="0">
                <a:solidFill>
                  <a:srgbClr val="FF0000"/>
                </a:solidFill>
              </a:rPr>
              <a:t>不能</a:t>
            </a:r>
            <a:r>
              <a:rPr lang="zh-TW" altLang="en-US" sz="3600" dirty="0"/>
              <a:t>建造城牆。 </a:t>
            </a:r>
          </a:p>
          <a:p>
            <a:endParaRPr lang="zh-TW" altLang="en-US" dirty="0"/>
          </a:p>
        </p:txBody>
      </p:sp>
      <p:pic>
        <p:nvPicPr>
          <p:cNvPr id="4" name="Picture 4" descr="C:\Users\livingstone\Desktop\相片2010\747CANON\IMG_0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31285"/>
            <a:ext cx="2160240" cy="162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E:\730-802北卡之行\IMG_0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331285"/>
            <a:ext cx="25209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E:\DAD'S FILE\629-722台灣募款行\相片\高雄行程\P7140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290" y="3392262"/>
            <a:ext cx="2401846" cy="156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livingstone\Desktop\相片2010\732CANON\IMG_05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085" y="5087559"/>
            <a:ext cx="2283003" cy="171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livingstone\Desktop\相片2010\751CANON\IMG_08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6141" y="5057775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livingstone\Desktop\相片2010\750CANON\IMG_08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619290" y="4999587"/>
            <a:ext cx="2401846" cy="180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388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990099"/>
                </a:solidFill>
              </a:rPr>
              <a:t>二</a:t>
            </a:r>
            <a:r>
              <a:rPr lang="zh-TW" altLang="en-US" dirty="0" smtClean="0">
                <a:solidFill>
                  <a:srgbClr val="990099"/>
                </a:solidFill>
              </a:rPr>
              <a:t>、倚靠天上的神必然亨通</a:t>
            </a:r>
            <a:endParaRPr lang="zh-TW" altLang="en-US" dirty="0">
              <a:solidFill>
                <a:srgbClr val="99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4000" dirty="0"/>
              <a:t>20.</a:t>
            </a:r>
            <a:r>
              <a:rPr lang="zh-TW" altLang="en-US" sz="4000" dirty="0"/>
              <a:t>我回答他們說：</a:t>
            </a:r>
            <a:r>
              <a:rPr lang="zh-TW" altLang="en-US" sz="4000" u="sng" dirty="0">
                <a:solidFill>
                  <a:srgbClr val="FF0000"/>
                </a:solidFill>
              </a:rPr>
              <a:t>天上的神必使我們亨通。</a:t>
            </a:r>
            <a:r>
              <a:rPr lang="zh-TW" altLang="en-US" sz="4000" dirty="0"/>
              <a:t>我們作他僕人的，要起來建造；你們卻在耶路撒冷無分、無權、無紀念。</a:t>
            </a:r>
          </a:p>
          <a:p>
            <a:endParaRPr lang="zh-TW" altLang="en-US" dirty="0"/>
          </a:p>
        </p:txBody>
      </p:sp>
      <p:pic>
        <p:nvPicPr>
          <p:cNvPr id="5122" name="Picture 2" descr="C:\Users\Angel Yang\Desktop\images5S1YTP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37128"/>
            <a:ext cx="4445849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0819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990099"/>
                </a:solidFill>
              </a:rPr>
              <a:t>1.</a:t>
            </a:r>
            <a:r>
              <a:rPr lang="zh-TW" altLang="en-US" dirty="0" smtClean="0">
                <a:solidFill>
                  <a:srgbClr val="990099"/>
                </a:solidFill>
              </a:rPr>
              <a:t>神供應材料</a:t>
            </a:r>
            <a:endParaRPr lang="zh-TW" altLang="en-US" dirty="0">
              <a:solidFill>
                <a:srgbClr val="99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/>
              <a:t>我又對王說：王若喜歡，求王賜我詔</a:t>
            </a:r>
            <a:r>
              <a:rPr lang="zh-TW" altLang="en-US" sz="4000" dirty="0" smtClean="0"/>
              <a:t>書</a:t>
            </a:r>
            <a:r>
              <a:rPr lang="en-US" altLang="zh-TW" sz="4000" dirty="0" smtClean="0"/>
              <a:t>…</a:t>
            </a:r>
            <a:r>
              <a:rPr lang="zh-TW" altLang="en-US" sz="4000" dirty="0" smtClean="0"/>
              <a:t>通</a:t>
            </a:r>
            <a:r>
              <a:rPr lang="zh-TW" altLang="en-US" sz="4000" dirty="0"/>
              <a:t>知管理王園林的亞薩，使他給我</a:t>
            </a:r>
            <a:r>
              <a:rPr lang="zh-TW" altLang="en-US" sz="4000" b="1" u="sng" dirty="0">
                <a:solidFill>
                  <a:srgbClr val="0000CC"/>
                </a:solidFill>
              </a:rPr>
              <a:t>木料</a:t>
            </a:r>
            <a:r>
              <a:rPr lang="zh-TW" altLang="en-US" sz="4000" dirty="0"/>
              <a:t>，做屬殿營樓之門的橫梁和城牆，與我自己房屋使用的</a:t>
            </a:r>
            <a:r>
              <a:rPr lang="zh-TW" altLang="en-US" sz="4000" dirty="0" smtClean="0"/>
              <a:t>。</a:t>
            </a:r>
            <a:endParaRPr lang="en-US" altLang="zh-TW" sz="4000" dirty="0" smtClean="0"/>
          </a:p>
          <a:p>
            <a:r>
              <a:rPr lang="zh-TW" altLang="en-US" sz="4000" dirty="0" smtClean="0"/>
              <a:t>王</a:t>
            </a:r>
            <a:r>
              <a:rPr lang="zh-TW" altLang="en-US" sz="4000" dirty="0"/>
              <a:t>就允准我，因</a:t>
            </a:r>
            <a:r>
              <a:rPr lang="zh-TW" altLang="en-US" sz="4000" u="sng" dirty="0">
                <a:solidFill>
                  <a:srgbClr val="FF0000"/>
                </a:solidFill>
              </a:rPr>
              <a:t>我神施恩的手幫助我</a:t>
            </a:r>
            <a:r>
              <a:rPr lang="zh-TW" altLang="en-US" sz="4000" dirty="0" smtClean="0"/>
              <a:t>。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尼</a:t>
            </a:r>
            <a:r>
              <a:rPr lang="en-US" altLang="zh-TW" sz="4000" dirty="0" smtClean="0"/>
              <a:t>2:7-8)</a:t>
            </a:r>
            <a:endParaRPr lang="zh-TW" altLang="en-US" sz="40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23779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D60093"/>
                </a:solidFill>
              </a:rPr>
              <a:t>地毯換新 </a:t>
            </a:r>
            <a:r>
              <a:rPr lang="en-US" altLang="zh-TW" cap="none" dirty="0" smtClean="0">
                <a:solidFill>
                  <a:srgbClr val="0000CC"/>
                </a:solidFill>
              </a:rPr>
              <a:t>Change New Carpet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2640"/>
            <a:ext cx="7239000" cy="4080808"/>
          </a:xfrm>
        </p:spPr>
      </p:pic>
    </p:spTree>
    <p:extLst>
      <p:ext uri="{BB962C8B-B14F-4D97-AF65-F5344CB8AC3E}">
        <p14:creationId xmlns:p14="http://schemas.microsoft.com/office/powerpoint/2010/main" val="12514525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籬笆油漆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2640"/>
            <a:ext cx="7239000" cy="4080808"/>
          </a:xfrm>
        </p:spPr>
      </p:pic>
    </p:spTree>
    <p:extLst>
      <p:ext uri="{BB962C8B-B14F-4D97-AF65-F5344CB8AC3E}">
        <p14:creationId xmlns:p14="http://schemas.microsoft.com/office/powerpoint/2010/main" val="33909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/>
          </a:bodyPr>
          <a:lstStyle/>
          <a:p>
            <a:r>
              <a:rPr lang="en-US" altLang="zh-TW" sz="4400" dirty="0" smtClean="0">
                <a:solidFill>
                  <a:srgbClr val="A32D84"/>
                </a:solidFill>
              </a:rPr>
              <a:t>3.</a:t>
            </a:r>
            <a:r>
              <a:rPr lang="zh-TW" altLang="en-US" sz="4400" dirty="0" smtClean="0">
                <a:solidFill>
                  <a:srgbClr val="A32D84"/>
                </a:solidFill>
              </a:rPr>
              <a:t>揀選執事  委派管理</a:t>
            </a:r>
            <a:endParaRPr lang="en-US" sz="4400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427168" cy="5256584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altLang="zh-TW" sz="4000" dirty="0" smtClean="0">
                <a:solidFill>
                  <a:srgbClr val="000000"/>
                </a:solidFill>
              </a:rPr>
              <a:t>3.</a:t>
            </a:r>
            <a:r>
              <a:rPr lang="zh-TW" altLang="en-US" sz="4000" dirty="0" smtClean="0">
                <a:solidFill>
                  <a:srgbClr val="000000"/>
                </a:solidFill>
              </a:rPr>
              <a:t>所以弟兄們，當從你們中間選出七個</a:t>
            </a:r>
            <a:r>
              <a:rPr lang="zh-TW" altLang="en-US" sz="4000" u="sng" dirty="0" smtClean="0">
                <a:solidFill>
                  <a:srgbClr val="0000CC"/>
                </a:solidFill>
              </a:rPr>
              <a:t>有好名聲、被聖靈充滿</a:t>
            </a:r>
            <a:r>
              <a:rPr lang="zh-TW" altLang="en-US" sz="4000" dirty="0" smtClean="0">
                <a:solidFill>
                  <a:srgbClr val="0000CC"/>
                </a:solidFill>
              </a:rPr>
              <a:t>、</a:t>
            </a:r>
            <a:r>
              <a:rPr lang="zh-TW" altLang="en-US" sz="4000" u="sng" dirty="0" smtClean="0">
                <a:solidFill>
                  <a:srgbClr val="0000CC"/>
                </a:solidFill>
              </a:rPr>
              <a:t>智慧充足</a:t>
            </a:r>
            <a:r>
              <a:rPr lang="zh-TW" altLang="en-US" sz="4000" dirty="0" smtClean="0">
                <a:solidFill>
                  <a:srgbClr val="000000"/>
                </a:solidFill>
              </a:rPr>
              <a:t>的人，我們就派他們管理這事。</a:t>
            </a:r>
          </a:p>
          <a:p>
            <a:pPr lvl="1">
              <a:buNone/>
            </a:pPr>
            <a:r>
              <a:rPr lang="en-US" altLang="zh-TW" sz="4000" dirty="0" smtClean="0">
                <a:solidFill>
                  <a:srgbClr val="000000"/>
                </a:solidFill>
              </a:rPr>
              <a:t>5.</a:t>
            </a:r>
            <a:r>
              <a:rPr lang="zh-TW" altLang="en-US" sz="4000" dirty="0" smtClean="0">
                <a:solidFill>
                  <a:srgbClr val="000000"/>
                </a:solidFill>
              </a:rPr>
              <a:t>大眾都喜悅這話，就揀選了司提反，乃是</a:t>
            </a:r>
            <a:r>
              <a:rPr lang="zh-TW" altLang="en-US" sz="4000" u="sng" dirty="0" smtClean="0">
                <a:solidFill>
                  <a:srgbClr val="0000CC"/>
                </a:solidFill>
              </a:rPr>
              <a:t>大有信心、聖靈充滿的人</a:t>
            </a:r>
            <a:r>
              <a:rPr lang="zh-TW" altLang="en-US" sz="4000" dirty="0" smtClean="0">
                <a:solidFill>
                  <a:srgbClr val="000000"/>
                </a:solidFill>
              </a:rPr>
              <a:t>，又揀選腓利、伯羅哥羅、尼迦挪、提門、巴米拿，並進猶太教的安提阿人尼哥拉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3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990099"/>
                </a:solidFill>
              </a:rPr>
              <a:t>三角鋼琴</a:t>
            </a:r>
            <a:endParaRPr lang="zh-TW" altLang="en-US" dirty="0">
              <a:solidFill>
                <a:srgbClr val="990099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90571"/>
            <a:ext cx="4464496" cy="4688741"/>
          </a:xfrm>
        </p:spPr>
      </p:pic>
    </p:spTree>
    <p:extLst>
      <p:ext uri="{BB962C8B-B14F-4D97-AF65-F5344CB8AC3E}">
        <p14:creationId xmlns:p14="http://schemas.microsoft.com/office/powerpoint/2010/main" val="37116333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990099"/>
                </a:solidFill>
              </a:rPr>
              <a:t>2.</a:t>
            </a:r>
            <a:r>
              <a:rPr lang="zh-TW" altLang="en-US" dirty="0" smtClean="0">
                <a:solidFill>
                  <a:srgbClr val="990099"/>
                </a:solidFill>
              </a:rPr>
              <a:t>神賜下策略</a:t>
            </a:r>
            <a:endParaRPr lang="zh-TW" altLang="en-US" dirty="0">
              <a:solidFill>
                <a:srgbClr val="99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/>
              <a:t>所以我使百姓</a:t>
            </a:r>
            <a:r>
              <a:rPr lang="zh-TW" altLang="en-US" sz="3600" u="sng" dirty="0">
                <a:solidFill>
                  <a:srgbClr val="0000CC"/>
                </a:solidFill>
              </a:rPr>
              <a:t>各按宗族</a:t>
            </a:r>
            <a:r>
              <a:rPr lang="zh-TW" altLang="en-US" sz="3600" dirty="0"/>
              <a:t>拿刀、拿槍、拿弓站在城牆後邊低窪的空處。 </a:t>
            </a:r>
          </a:p>
          <a:p>
            <a:r>
              <a:rPr lang="zh-TW" altLang="en-US" sz="3600" dirty="0"/>
              <a:t>我察看了，就起來對貴冑、官長，和其餘的人說：不要怕他們！當</a:t>
            </a:r>
            <a:r>
              <a:rPr lang="zh-TW" altLang="en-US" sz="3600" u="sng" dirty="0">
                <a:solidFill>
                  <a:srgbClr val="FF0000"/>
                </a:solidFill>
              </a:rPr>
              <a:t>記念主是大而可畏</a:t>
            </a:r>
            <a:r>
              <a:rPr lang="zh-TW" altLang="en-US" sz="3600" dirty="0"/>
              <a:t>的。你們要為</a:t>
            </a:r>
            <a:r>
              <a:rPr lang="zh-TW" altLang="en-US" sz="3600" u="sng" dirty="0">
                <a:solidFill>
                  <a:srgbClr val="0000CC"/>
                </a:solidFill>
              </a:rPr>
              <a:t>弟兄、兒女、妻子、家產爭戰</a:t>
            </a:r>
            <a:r>
              <a:rPr lang="zh-TW" altLang="en-US" sz="3600" dirty="0" smtClean="0"/>
              <a:t>。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尼</a:t>
            </a:r>
            <a:r>
              <a:rPr lang="en-US" altLang="zh-TW" sz="3600" dirty="0" smtClean="0"/>
              <a:t>4:13-14)</a:t>
            </a:r>
            <a:endParaRPr lang="zh-TW" altLang="en-US" sz="36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46505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D60093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46643021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小小班教室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16284436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小班教室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386953968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大班教室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15851330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華語青年的聚會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47307647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英文副堂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7" t="23669" r="-1" b="7342"/>
          <a:stretch/>
        </p:blipFill>
        <p:spPr>
          <a:xfrm>
            <a:off x="-108521" y="1916832"/>
            <a:ext cx="9281147" cy="4752528"/>
          </a:xfrm>
        </p:spPr>
      </p:pic>
    </p:spTree>
    <p:extLst>
      <p:ext uri="{BB962C8B-B14F-4D97-AF65-F5344CB8AC3E}">
        <p14:creationId xmlns:p14="http://schemas.microsoft.com/office/powerpoint/2010/main" val="2785640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男生廁所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405520180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en-US" altLang="zh-TW" dirty="0" smtClean="0">
                <a:solidFill>
                  <a:srgbClr val="990099"/>
                </a:solidFill>
              </a:rPr>
              <a:t>3.</a:t>
            </a:r>
            <a:r>
              <a:rPr lang="zh-TW" altLang="en-US" dirty="0" smtClean="0">
                <a:solidFill>
                  <a:srgbClr val="990099"/>
                </a:solidFill>
              </a:rPr>
              <a:t>神替我們爭戰</a:t>
            </a:r>
            <a:endParaRPr lang="zh-TW" altLang="en-US" dirty="0">
              <a:solidFill>
                <a:srgbClr val="99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/>
          <a:lstStyle/>
          <a:p>
            <a:r>
              <a:rPr lang="en-US" altLang="zh-TW" sz="3200" dirty="0" smtClean="0"/>
              <a:t>17.</a:t>
            </a:r>
            <a:r>
              <a:rPr lang="zh-TW" altLang="en-US" sz="3200" dirty="0" smtClean="0"/>
              <a:t>修</a:t>
            </a:r>
            <a:r>
              <a:rPr lang="zh-TW" altLang="en-US" sz="3200" dirty="0"/>
              <a:t>造城牆的，扛擡材料的，都一手做工一手拿兵器。 </a:t>
            </a:r>
          </a:p>
          <a:p>
            <a:r>
              <a:rPr lang="en-US" altLang="zh-TW" sz="3200" dirty="0" smtClean="0"/>
              <a:t>19.</a:t>
            </a:r>
            <a:r>
              <a:rPr lang="zh-TW" altLang="en-US" sz="3200" dirty="0" smtClean="0"/>
              <a:t>我</a:t>
            </a:r>
            <a:r>
              <a:rPr lang="zh-TW" altLang="en-US" sz="3200" dirty="0"/>
              <a:t>對貴冑、官長，和其餘的人說：這工程浩大，我們在城牆上相離甚遠； </a:t>
            </a:r>
          </a:p>
          <a:p>
            <a:r>
              <a:rPr lang="en-US" altLang="zh-TW" sz="3200" dirty="0" smtClean="0"/>
              <a:t>20.</a:t>
            </a:r>
            <a:r>
              <a:rPr lang="zh-TW" altLang="en-US" sz="3200" dirty="0" smtClean="0"/>
              <a:t>你</a:t>
            </a:r>
            <a:r>
              <a:rPr lang="zh-TW" altLang="en-US" sz="3200" dirty="0"/>
              <a:t>們聽見角聲在哪裡，就聚集到我們那裡去。</a:t>
            </a:r>
            <a:r>
              <a:rPr lang="zh-TW" altLang="en-US" sz="3200" u="sng" dirty="0">
                <a:solidFill>
                  <a:srgbClr val="FF0000"/>
                </a:solidFill>
              </a:rPr>
              <a:t>我們的神必為我們爭戰</a:t>
            </a:r>
            <a:r>
              <a:rPr lang="zh-TW" altLang="en-US" sz="3200" dirty="0" smtClean="0"/>
              <a:t>。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尼</a:t>
            </a:r>
            <a:r>
              <a:rPr lang="en-US" altLang="zh-TW" sz="3200" dirty="0" smtClean="0"/>
              <a:t>4:17-20)</a:t>
            </a:r>
            <a:r>
              <a:rPr lang="zh-TW" altLang="en-US" sz="3200" dirty="0" smtClean="0"/>
              <a:t> </a:t>
            </a:r>
            <a:endParaRPr lang="zh-TW" altLang="en-US" sz="3200" dirty="0"/>
          </a:p>
          <a:p>
            <a:endParaRPr lang="zh-TW" altLang="en-US" dirty="0"/>
          </a:p>
        </p:txBody>
      </p:sp>
      <p:pic>
        <p:nvPicPr>
          <p:cNvPr id="6146" name="Picture 2" descr="C:\Users\Angel Yang\Desktop\untitledS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24853"/>
            <a:ext cx="2664296" cy="23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8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A32D84"/>
                </a:solidFill>
              </a:rPr>
              <a:t>神、事、人三方面都美</a:t>
            </a:r>
            <a:endParaRPr lang="en-US" sz="4400" dirty="0">
              <a:solidFill>
                <a:srgbClr val="A32D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7239000" cy="484632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0000CC"/>
                </a:solidFill>
              </a:rPr>
              <a:t>神：大有信心、聖靈充滿的人</a:t>
            </a:r>
            <a:r>
              <a:rPr lang="en-US" altLang="zh-TW" sz="4800" dirty="0" smtClean="0">
                <a:solidFill>
                  <a:srgbClr val="0000CC"/>
                </a:solidFill>
              </a:rPr>
              <a:t>(</a:t>
            </a:r>
            <a:r>
              <a:rPr lang="zh-TW" altLang="en-US" sz="4800" dirty="0" smtClean="0">
                <a:solidFill>
                  <a:srgbClr val="0000CC"/>
                </a:solidFill>
              </a:rPr>
              <a:t>外在澆灌，內在充滿</a:t>
            </a:r>
            <a:r>
              <a:rPr lang="en-US" altLang="zh-TW" sz="4800" dirty="0" smtClean="0">
                <a:solidFill>
                  <a:srgbClr val="0000CC"/>
                </a:solidFill>
              </a:rPr>
              <a:t>)</a:t>
            </a:r>
          </a:p>
          <a:p>
            <a:r>
              <a:rPr lang="zh-TW" altLang="en-US" sz="4800" dirty="0" smtClean="0">
                <a:solidFill>
                  <a:srgbClr val="0000CC"/>
                </a:solidFill>
              </a:rPr>
              <a:t>事：智慧充足</a:t>
            </a:r>
            <a:r>
              <a:rPr lang="en-US" altLang="zh-TW" sz="4800" dirty="0" smtClean="0">
                <a:solidFill>
                  <a:srgbClr val="0000CC"/>
                </a:solidFill>
              </a:rPr>
              <a:t>(</a:t>
            </a:r>
            <a:r>
              <a:rPr lang="zh-TW" altLang="en-US" sz="4800" dirty="0" smtClean="0">
                <a:solidFill>
                  <a:srgbClr val="0000CC"/>
                </a:solidFill>
              </a:rPr>
              <a:t>掃把</a:t>
            </a:r>
            <a:r>
              <a:rPr lang="en-US" altLang="zh-TW" sz="4800" dirty="0" smtClean="0">
                <a:solidFill>
                  <a:srgbClr val="0000CC"/>
                </a:solidFill>
              </a:rPr>
              <a:t>)</a:t>
            </a:r>
          </a:p>
          <a:p>
            <a:r>
              <a:rPr lang="zh-TW" altLang="en-US" sz="4800" dirty="0" smtClean="0">
                <a:solidFill>
                  <a:srgbClr val="0000CC"/>
                </a:solidFill>
              </a:rPr>
              <a:t>人：有好名聲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058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990099"/>
                </a:solidFill>
              </a:rPr>
              <a:t>三桶水</a:t>
            </a:r>
            <a:endParaRPr lang="zh-TW" altLang="en-US" dirty="0">
              <a:solidFill>
                <a:srgbClr val="990099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5943606" cy="4207271"/>
          </a:xfrm>
        </p:spPr>
      </p:pic>
    </p:spTree>
    <p:extLst>
      <p:ext uri="{BB962C8B-B14F-4D97-AF65-F5344CB8AC3E}">
        <p14:creationId xmlns:p14="http://schemas.microsoft.com/office/powerpoint/2010/main" val="275568267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800" dirty="0" smtClean="0">
                <a:solidFill>
                  <a:srgbClr val="D60093"/>
                </a:solidFill>
              </a:rPr>
              <a:t>愛鄰</a:t>
            </a:r>
            <a:r>
              <a:rPr lang="en-US" sz="4800" dirty="0" smtClean="0">
                <a:solidFill>
                  <a:srgbClr val="D60093"/>
                </a:solidFill>
              </a:rPr>
              <a:t>15</a:t>
            </a:r>
            <a:r>
              <a:rPr lang="zh-TW" altLang="en-US" sz="4800" dirty="0" smtClean="0">
                <a:solidFill>
                  <a:srgbClr val="D60093"/>
                </a:solidFill>
              </a:rPr>
              <a:t>周年慶</a:t>
            </a:r>
            <a:endParaRPr lang="en-US" sz="4800" dirty="0">
              <a:solidFill>
                <a:srgbClr val="D60093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90075" cy="3528392"/>
          </a:xfrm>
        </p:spPr>
      </p:pic>
    </p:spTree>
    <p:extLst>
      <p:ext uri="{BB962C8B-B14F-4D97-AF65-F5344CB8AC3E}">
        <p14:creationId xmlns:p14="http://schemas.microsoft.com/office/powerpoint/2010/main" val="237877764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71184" cy="188482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990099"/>
                </a:solidFill>
              </a:rPr>
              <a:t>長</a:t>
            </a:r>
            <a:r>
              <a:rPr lang="zh-TW" altLang="en-US" dirty="0" smtClean="0">
                <a:solidFill>
                  <a:srgbClr val="990099"/>
                </a:solidFill>
              </a:rPr>
              <a:t>執同工策略會</a:t>
            </a:r>
            <a:r>
              <a:rPr lang="zh-TW" altLang="en-US" dirty="0" smtClean="0">
                <a:solidFill>
                  <a:srgbClr val="990099"/>
                </a:solidFill>
              </a:rPr>
              <a:t>議</a:t>
            </a:r>
            <a:r>
              <a:rPr lang="en-US" altLang="zh-TW" dirty="0" smtClean="0">
                <a:solidFill>
                  <a:srgbClr val="990099"/>
                </a:solidFill>
              </a:rPr>
              <a:t/>
            </a:r>
            <a:br>
              <a:rPr lang="en-US" altLang="zh-TW" dirty="0" smtClean="0">
                <a:solidFill>
                  <a:srgbClr val="990099"/>
                </a:solidFill>
              </a:rPr>
            </a:br>
            <a:r>
              <a:rPr lang="zh-TW" altLang="en-US" sz="4000" dirty="0" smtClean="0">
                <a:solidFill>
                  <a:srgbClr val="0000CC"/>
                </a:solidFill>
              </a:rPr>
              <a:t>平</a:t>
            </a:r>
            <a:r>
              <a:rPr lang="zh-TW" altLang="en-US" sz="4000" dirty="0">
                <a:solidFill>
                  <a:srgbClr val="0000CC"/>
                </a:solidFill>
              </a:rPr>
              <a:t>安不是沒有衝突，乃是在衝突中有愛的得勝</a:t>
            </a:r>
            <a:endParaRPr lang="zh-TW" altLang="en-US" dirty="0">
              <a:solidFill>
                <a:srgbClr val="990099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" t="4929" r="4928" b="4627"/>
          <a:stretch/>
        </p:blipFill>
        <p:spPr>
          <a:xfrm>
            <a:off x="-8056" y="2420888"/>
            <a:ext cx="9114306" cy="4104456"/>
          </a:xfrm>
        </p:spPr>
      </p:pic>
    </p:spTree>
    <p:extLst>
      <p:ext uri="{BB962C8B-B14F-4D97-AF65-F5344CB8AC3E}">
        <p14:creationId xmlns:p14="http://schemas.microsoft.com/office/powerpoint/2010/main" val="163024536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rgbClr val="A32D84"/>
                </a:solidFill>
              </a:rPr>
              <a:t>愛是恆久忍耐又有恩慈</a:t>
            </a:r>
            <a:endParaRPr lang="en-US" sz="4000" dirty="0">
              <a:solidFill>
                <a:srgbClr val="A32D84"/>
              </a:solidFill>
            </a:endParaRPr>
          </a:p>
        </p:txBody>
      </p:sp>
      <p:pic>
        <p:nvPicPr>
          <p:cNvPr id="6" name="Content Placeholder 5" descr="128436245779632010091300190110_477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3215877" cy="403244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635896" y="1600200"/>
            <a:ext cx="4176464" cy="4525963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0000CC"/>
                </a:solidFill>
              </a:rPr>
              <a:t>愛是很有時間</a:t>
            </a:r>
            <a:endParaRPr lang="en-US" altLang="zh-TW" sz="4400" dirty="0" smtClean="0">
              <a:solidFill>
                <a:srgbClr val="0000CC"/>
              </a:solidFill>
            </a:endParaRPr>
          </a:p>
          <a:p>
            <a:r>
              <a:rPr lang="zh-TW" altLang="en-US" sz="4400" dirty="0" smtClean="0">
                <a:solidFill>
                  <a:srgbClr val="0000CC"/>
                </a:solidFill>
              </a:rPr>
              <a:t>不怕麻煩</a:t>
            </a:r>
            <a:endParaRPr lang="en-US" altLang="zh-TW" sz="4400" dirty="0" smtClean="0">
              <a:solidFill>
                <a:srgbClr val="0000CC"/>
              </a:solidFill>
            </a:endParaRPr>
          </a:p>
          <a:p>
            <a:r>
              <a:rPr lang="zh-TW" altLang="en-US" sz="4400" dirty="0" smtClean="0">
                <a:solidFill>
                  <a:srgbClr val="0000CC"/>
                </a:solidFill>
              </a:rPr>
              <a:t>尊重人的感覺</a:t>
            </a:r>
            <a:endParaRPr lang="en-US" altLang="zh-TW" sz="4400" dirty="0" smtClean="0">
              <a:solidFill>
                <a:srgbClr val="0000CC"/>
              </a:solidFill>
            </a:endParaRPr>
          </a:p>
          <a:p>
            <a:r>
              <a:rPr lang="zh-TW" altLang="en-US" sz="4400" dirty="0" smtClean="0">
                <a:solidFill>
                  <a:srgbClr val="0000CC"/>
                </a:solidFill>
              </a:rPr>
              <a:t>保護人的尊嚴</a:t>
            </a:r>
            <a:endParaRPr lang="en-US" sz="4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5577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總結：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CC"/>
                </a:solidFill>
              </a:rPr>
              <a:t>1.</a:t>
            </a:r>
            <a:r>
              <a:rPr lang="zh-TW" altLang="en-US" sz="4000" dirty="0" smtClean="0">
                <a:solidFill>
                  <a:srgbClr val="0000CC"/>
                </a:solidFill>
              </a:rPr>
              <a:t>放棄合法的權利</a:t>
            </a:r>
            <a:endParaRPr lang="en-US" altLang="zh-TW" sz="4000" dirty="0" smtClean="0">
              <a:solidFill>
                <a:srgbClr val="0000CC"/>
              </a:solidFill>
            </a:endParaRPr>
          </a:p>
          <a:p>
            <a:r>
              <a:rPr lang="en-US" sz="4000" dirty="0" smtClean="0">
                <a:solidFill>
                  <a:srgbClr val="0000CC"/>
                </a:solidFill>
              </a:rPr>
              <a:t>2.</a:t>
            </a:r>
            <a:r>
              <a:rPr lang="zh-TW" altLang="en-US" sz="4000" dirty="0" smtClean="0">
                <a:solidFill>
                  <a:srgbClr val="0000CC"/>
                </a:solidFill>
              </a:rPr>
              <a:t>你比他低下</a:t>
            </a:r>
            <a:r>
              <a:rPr lang="en-US" altLang="zh-TW" sz="4000" dirty="0" smtClean="0">
                <a:solidFill>
                  <a:srgbClr val="0000CC"/>
                </a:solidFill>
              </a:rPr>
              <a:t>(</a:t>
            </a:r>
            <a:r>
              <a:rPr lang="zh-TW" altLang="en-US" sz="4000" dirty="0" smtClean="0">
                <a:solidFill>
                  <a:srgbClr val="0000CC"/>
                </a:solidFill>
              </a:rPr>
              <a:t>柔道原則</a:t>
            </a:r>
            <a:r>
              <a:rPr lang="en-US" altLang="zh-TW" sz="4000" dirty="0" smtClean="0">
                <a:solidFill>
                  <a:srgbClr val="0000CC"/>
                </a:solidFill>
              </a:rPr>
              <a:t>)</a:t>
            </a:r>
          </a:p>
          <a:p>
            <a:r>
              <a:rPr lang="en-US" sz="4000" dirty="0" smtClean="0">
                <a:solidFill>
                  <a:srgbClr val="0000CC"/>
                </a:solidFill>
              </a:rPr>
              <a:t>3.</a:t>
            </a:r>
            <a:r>
              <a:rPr lang="zh-TW" altLang="en-US" sz="4000" dirty="0" smtClean="0">
                <a:solidFill>
                  <a:srgbClr val="0000CC"/>
                </a:solidFill>
              </a:rPr>
              <a:t>以善勝惡</a:t>
            </a:r>
            <a:endParaRPr lang="en-US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52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華麗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華麗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華麗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12311</TotalTime>
  <Words>4704</Words>
  <Application>Microsoft Office PowerPoint</Application>
  <PresentationFormat>On-screen Show (4:3)</PresentationFormat>
  <Paragraphs>306</Paragraphs>
  <Slides>94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華麗</vt:lpstr>
      <vt:lpstr>     ABC  2015     </vt:lpstr>
      <vt:lpstr>一、教會管理(飯食)上的衝突</vt:lpstr>
      <vt:lpstr>1.管理忽略、產生怨言</vt:lpstr>
      <vt:lpstr>2.召開會議、分辨優先次序</vt:lpstr>
      <vt:lpstr>分辨優先次序100萬美金的主意 大石頭 &amp; 小石頭 &amp; 沙 &amp; 水</vt:lpstr>
      <vt:lpstr>PowerPoint Presentation</vt:lpstr>
      <vt:lpstr>高效能組織 Highly Effective Organizations</vt:lpstr>
      <vt:lpstr>3.揀選執事  委派管理</vt:lpstr>
      <vt:lpstr>神、事、人三方面都美</vt:lpstr>
      <vt:lpstr>《教會需要勇者》比爾.海波斯 揀選同工的三個標準</vt:lpstr>
      <vt:lpstr>飯食上處理衝突</vt:lpstr>
      <vt:lpstr>(二)、教會權柄的衝突</vt:lpstr>
      <vt:lpstr>一、勝過合法權利的機會</vt:lpstr>
      <vt:lpstr>1.天賜良機</vt:lpstr>
      <vt:lpstr>2.大衛有神的膏抹與印證</vt:lpstr>
      <vt:lpstr>3.掃羅正在追殺大衛</vt:lpstr>
      <vt:lpstr>4.跟隨的人都同意與印證</vt:lpstr>
      <vt:lpstr>四重的印證(合法的權利與理由)</vt:lpstr>
      <vt:lpstr>大衛割下掃羅的衣襟</vt:lpstr>
      <vt:lpstr>大衛心中自責(敏銳於聖靈)</vt:lpstr>
      <vt:lpstr>大衛敬畏神&amp;尊重與順服權柄</vt:lpstr>
      <vt:lpstr>尊重背後的授權者</vt:lpstr>
      <vt:lpstr>大衛通過試驗：</vt:lpstr>
      <vt:lpstr>活在遮蓋之下</vt:lpstr>
      <vt:lpstr>2010年智利礦災33人受困</vt:lpstr>
      <vt:lpstr>  智利北部，科比亞波市周邊沙漠地帶的地下礦坑。</vt:lpstr>
      <vt:lpstr>33名礦工，在地底 625公尺的深處</vt:lpstr>
      <vt:lpstr>關鍵領袖</vt:lpstr>
      <vt:lpstr>慈愛與公平的特質</vt:lpstr>
      <vt:lpstr>飲食的規定</vt:lpstr>
      <vt:lpstr>規律的作息時間表</vt:lpstr>
      <vt:lpstr>33人全數得救</vt:lpstr>
      <vt:lpstr>二、放下自己伸冤的手</vt:lpstr>
      <vt:lpstr>願耶和華在你我中間判斷是非</vt:lpstr>
      <vt:lpstr>願耶和華在你我中間施行審判</vt:lpstr>
      <vt:lpstr>大衛通過試驗乃在對神的信任</vt:lpstr>
      <vt:lpstr>神屬靈的訓練工廠</vt:lpstr>
      <vt:lpstr>三、贏得以善勝惡的王位</vt:lpstr>
      <vt:lpstr>以善待我</vt:lpstr>
      <vt:lpstr>你必要作王</vt:lpstr>
      <vt:lpstr>對當受責備的人施恩</vt:lpstr>
      <vt:lpstr>小結：</vt:lpstr>
      <vt:lpstr>(三)、事奉理念不和之衝突</vt:lpstr>
      <vt:lpstr>一、理念不合分道揚鑣 兩種選擇與看法(有意&amp;不可)</vt:lpstr>
      <vt:lpstr>馬可離開宣教團隊</vt:lpstr>
      <vt:lpstr>馬可離去的原因</vt:lpstr>
      <vt:lpstr>爭論&amp;分開</vt:lpstr>
      <vt:lpstr>「爭論」</vt:lpstr>
      <vt:lpstr>PowerPoint Presentation</vt:lpstr>
      <vt:lpstr>保羅與巴拿巴誰對誰錯?</vt:lpstr>
      <vt:lpstr>為神的國度有不同理念與看法</vt:lpstr>
      <vt:lpstr>二、生命轉變成熟蒙恩</vt:lpstr>
      <vt:lpstr>保羅推薦與差派馬可</vt:lpstr>
      <vt:lpstr>馬可成為彼得屬靈的兒子與代言人</vt:lpstr>
      <vt:lpstr>萬事互相效力 人以為不好的&amp;神作工掌權</vt:lpstr>
      <vt:lpstr>保羅與巴拿巴分道揚鑣</vt:lpstr>
      <vt:lpstr>保羅和西拉被打</vt:lpstr>
      <vt:lpstr>三、謙卑寬廣偉大胸襟 巴拿巴的退讓與寬廣之心胸</vt:lpstr>
      <vt:lpstr>完璧歸趙</vt:lpstr>
      <vt:lpstr>負荊請罪</vt:lpstr>
      <vt:lpstr>刎頸之交</vt:lpstr>
      <vt:lpstr>「給人機會！」</vt:lpstr>
      <vt:lpstr>保羅的謙卑與接納</vt:lpstr>
      <vt:lpstr>林肯舉薦政敵</vt:lpstr>
      <vt:lpstr>馬可的尊重與不記前仇</vt:lpstr>
      <vt:lpstr>謙卑寬廣偉大胸襟</vt:lpstr>
      <vt:lpstr>小結:</vt:lpstr>
      <vt:lpstr>(四)、教會建造之衝突</vt:lpstr>
      <vt:lpstr>一、建造中會面對爭戰</vt:lpstr>
      <vt:lpstr>1.仇敵的嗤笑和藐視(尼4:1-3)</vt:lpstr>
      <vt:lpstr>極盡挑釁之能</vt:lpstr>
      <vt:lpstr>創業最重要的是？雷軍：被恥笑的夢想</vt:lpstr>
      <vt:lpstr>PowerPoint Presentation</vt:lpstr>
      <vt:lpstr>2.仇敵的攻擊與擾亂</vt:lpstr>
      <vt:lpstr>3.內部士氣的瓦解</vt:lpstr>
      <vt:lpstr>二、倚靠天上的神必然亨通</vt:lpstr>
      <vt:lpstr>1.神供應材料</vt:lpstr>
      <vt:lpstr>地毯換新 Change New Carpet</vt:lpstr>
      <vt:lpstr>籬笆油漆</vt:lpstr>
      <vt:lpstr>三角鋼琴</vt:lpstr>
      <vt:lpstr>2.神賜下策略</vt:lpstr>
      <vt:lpstr>PowerPoint Presentation</vt:lpstr>
      <vt:lpstr>小小班教室</vt:lpstr>
      <vt:lpstr>小班教室</vt:lpstr>
      <vt:lpstr>大班教室</vt:lpstr>
      <vt:lpstr>華語青年的聚會</vt:lpstr>
      <vt:lpstr>英文副堂</vt:lpstr>
      <vt:lpstr>男生廁所</vt:lpstr>
      <vt:lpstr>3.神替我們爭戰</vt:lpstr>
      <vt:lpstr>三桶水</vt:lpstr>
      <vt:lpstr>愛鄰15周年慶</vt:lpstr>
      <vt:lpstr>長執同工策略會議 平安不是沒有衝突，乃是在衝突中有愛的得勝</vt:lpstr>
      <vt:lpstr>愛是恆久忍耐又有恩慈</vt:lpstr>
      <vt:lpstr>總結：</vt:lpstr>
    </vt:vector>
  </TitlesOfParts>
  <Company>Heartlight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Ware</dc:creator>
  <cp:lastModifiedBy>angel</cp:lastModifiedBy>
  <cp:revision>1017</cp:revision>
  <dcterms:created xsi:type="dcterms:W3CDTF">2001-03-22T05:38:46Z</dcterms:created>
  <dcterms:modified xsi:type="dcterms:W3CDTF">2015-09-19T20:11:26Z</dcterms:modified>
</cp:coreProperties>
</file>