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64248-2ABA-4F5B-8849-16D0DB518F83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869E1-EF11-4141-80D6-7ABD8B0B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869E1-EF11-4141-80D6-7ABD8B0B60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EC5661-E433-4A8A-8EB3-33BD6637A83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9EFB50-9795-4F30-BCDC-E919CF5DB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主日學師資的進深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正道福音神學院</a:t>
            </a:r>
            <a:endParaRPr lang="en-US" altLang="zh-CN" dirty="0" smtClean="0"/>
          </a:p>
          <a:p>
            <a:r>
              <a:rPr lang="zh-CN" altLang="en-US" dirty="0" smtClean="0"/>
              <a:t>道碩學生</a:t>
            </a:r>
            <a:r>
              <a:rPr lang="zh-CN" altLang="en-US" dirty="0" smtClean="0"/>
              <a:t>：</a:t>
            </a:r>
            <a:r>
              <a:rPr lang="zh-TW" altLang="en-US" dirty="0" smtClean="0"/>
              <a:t>張</a:t>
            </a:r>
            <a:r>
              <a:rPr lang="zh-TW" altLang="en-US" dirty="0" smtClean="0"/>
              <a:t>磊</a:t>
            </a:r>
            <a:endParaRPr lang="en-US" altLang="zh-CN" dirty="0" smtClean="0"/>
          </a:p>
          <a:p>
            <a:r>
              <a:rPr lang="zh-CN" altLang="en-US" dirty="0" smtClean="0"/>
              <a:t>指導教授：蘇文隆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2800" dirty="0" smtClean="0"/>
              <a:t>    “</a:t>
            </a:r>
            <a:r>
              <a:rPr lang="zh-TW" altLang="en-US" sz="2800" dirty="0" smtClean="0"/>
              <a:t>以</a:t>
            </a:r>
            <a:r>
              <a:rPr lang="zh-TW" altLang="en-US" sz="2800" dirty="0"/>
              <a:t>不變應萬變</a:t>
            </a:r>
            <a:r>
              <a:rPr lang="zh-TW" altLang="en-US" sz="2800" dirty="0" smtClean="0"/>
              <a:t>”</a:t>
            </a:r>
            <a:r>
              <a:rPr lang="en-US" altLang="zh-TW" sz="2800" dirty="0" smtClean="0"/>
              <a:t>VS</a:t>
            </a:r>
            <a:r>
              <a:rPr lang="zh-TW" altLang="en-US" sz="2800" dirty="0" smtClean="0"/>
              <a:t> “凡事皆會改變”</a:t>
            </a:r>
            <a:endParaRPr lang="en-US" altLang="zh-TW" sz="28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zh-TW" altLang="en-US" sz="2800" dirty="0"/>
              <a:t>作為一個聖經的教師</a:t>
            </a:r>
            <a:r>
              <a:rPr lang="zh-TW" altLang="en-US" sz="2800" dirty="0" smtClean="0"/>
              <a:t>，</a:t>
            </a:r>
            <a:r>
              <a:rPr lang="zh-CN" altLang="en-US" sz="2800" dirty="0" smtClean="0"/>
              <a:t>“什麼時候停止了學習，什麼時候就當停止教導！”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教師之路乃是成長之路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200" dirty="0" smtClean="0"/>
              <a:t>從興趣到負擔</a:t>
            </a:r>
            <a:endParaRPr lang="en-US" altLang="zh-CN" sz="3200" dirty="0" smtClean="0"/>
          </a:p>
          <a:p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sz="3200" dirty="0" smtClean="0"/>
              <a:t>從責任到使命</a:t>
            </a:r>
            <a:endParaRPr lang="en-US" altLang="zh-CN" sz="32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sz="3200" dirty="0" smtClean="0"/>
              <a:t>從實踐到修正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為什麼需要進深？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zh-TW" altLang="en-US" sz="3200" b="1" dirty="0"/>
              <a:t>我們所處的時代在改變</a:t>
            </a:r>
            <a:endParaRPr lang="en-US" sz="3200" b="1" dirty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“</a:t>
            </a:r>
            <a:r>
              <a:rPr lang="zh-TW" altLang="en-US" dirty="0"/>
              <a:t>資訊大爆炸”的時</a:t>
            </a:r>
            <a:r>
              <a:rPr lang="zh-TW" altLang="en-US" dirty="0" smtClean="0"/>
              <a:t>代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CN" dirty="0" smtClean="0"/>
              <a:t>1 </a:t>
            </a:r>
            <a:r>
              <a:rPr lang="zh-CN" altLang="en-US" dirty="0" smtClean="0"/>
              <a:t>知識的獲取越來越便捷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2 </a:t>
            </a:r>
            <a:r>
              <a:rPr lang="zh-CN" altLang="en-US" dirty="0"/>
              <a:t>真理</a:t>
            </a:r>
            <a:r>
              <a:rPr lang="zh-CN" altLang="en-US" dirty="0" smtClean="0"/>
              <a:t>的分辨越來越模糊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3 </a:t>
            </a:r>
            <a:r>
              <a:rPr lang="zh-CN" altLang="en-US" dirty="0" smtClean="0"/>
              <a:t>人的心理越來越複雜</a:t>
            </a:r>
            <a:endParaRPr lang="en-US" altLang="zh-CN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dirty="0"/>
              <a:t>我們面對的對象在改</a:t>
            </a:r>
            <a:r>
              <a:rPr lang="zh-TW" altLang="en-US" sz="3200" b="1" dirty="0" smtClean="0"/>
              <a:t>變</a:t>
            </a:r>
            <a:endParaRPr lang="en-US" altLang="zh-TW" sz="3200" b="1" dirty="0" smtClean="0"/>
          </a:p>
          <a:p>
            <a:endParaRPr lang="en-US" dirty="0"/>
          </a:p>
          <a:p>
            <a:pPr>
              <a:buNone/>
            </a:pPr>
            <a:r>
              <a:rPr lang="zh-CN" altLang="en-US" dirty="0" smtClean="0"/>
              <a:t>“</a:t>
            </a:r>
            <a:r>
              <a:rPr lang="en-US" altLang="zh-CN" dirty="0" smtClean="0"/>
              <a:t>80</a:t>
            </a:r>
            <a:r>
              <a:rPr lang="zh-CN" altLang="en-US" dirty="0" smtClean="0"/>
              <a:t>後、</a:t>
            </a:r>
            <a:r>
              <a:rPr lang="en-US" altLang="zh-CN" dirty="0" smtClean="0"/>
              <a:t>90</a:t>
            </a:r>
            <a:r>
              <a:rPr lang="zh-CN" altLang="en-US" dirty="0" smtClean="0"/>
              <a:t>後”的小留學生的湧入現象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感覺主導、感官訴求、感性消費、感情訴求</a:t>
            </a:r>
            <a:endParaRPr lang="en-US" altLang="zh-CN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關</a:t>
            </a:r>
            <a:r>
              <a:rPr lang="zh-CN" altLang="en-US" dirty="0" smtClean="0"/>
              <a:t>於“進深”</a:t>
            </a:r>
            <a:r>
              <a:rPr lang="zh-CN" altLang="en-US" dirty="0" smtClean="0"/>
              <a:t>的迷思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迷思之</a:t>
            </a:r>
            <a:r>
              <a:rPr lang="zh-CN" altLang="en-US" dirty="0" smtClean="0"/>
              <a:t>一：教導是一種恩賜，所以無法</a:t>
            </a:r>
            <a:r>
              <a:rPr lang="zh-TW" altLang="en-US" dirty="0" smtClean="0"/>
              <a:t>“人為地”</a:t>
            </a:r>
            <a:r>
              <a:rPr lang="zh-CN" altLang="en-US" dirty="0" smtClean="0"/>
              <a:t>進深。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迷思之</a:t>
            </a:r>
            <a:r>
              <a:rPr lang="zh-CN" altLang="en-US" dirty="0" smtClean="0"/>
              <a:t>二：知識讓人自高自大，只要有基本認知就可，所以不必進深。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迷思之</a:t>
            </a:r>
            <a:r>
              <a:rPr lang="zh-CN" altLang="en-US" dirty="0" smtClean="0"/>
              <a:t>三：進深</a:t>
            </a:r>
            <a:r>
              <a:rPr lang="zh-CN" altLang="en-US" dirty="0"/>
              <a:t>等於</a:t>
            </a:r>
            <a:r>
              <a:rPr lang="zh-CN" altLang="en-US" dirty="0" smtClean="0"/>
              <a:t>進神學院，離開學校就不再學習。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如何進深？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參加神學院正規或延伸制的課程</a:t>
            </a:r>
            <a:endParaRPr lang="en-US" altLang="zh-CN" dirty="0" smtClean="0"/>
          </a:p>
          <a:p>
            <a:pPr>
              <a:buNone/>
            </a:pPr>
            <a:endParaRPr lang="en-US" dirty="0" smtClean="0"/>
          </a:p>
          <a:p>
            <a:r>
              <a:rPr lang="zh-CN" altLang="en-US" dirty="0" smtClean="0"/>
              <a:t>由教會邀請專業基督徒講師進行密集培訓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組織主日學老師到其他教會觀摩，鼓勵彼此交流切磋</a:t>
            </a:r>
            <a:endParaRPr lang="en-US" altLang="zh-CN" dirty="0" smtClean="0"/>
          </a:p>
          <a:p>
            <a:endParaRPr lang="en-US" dirty="0" smtClean="0"/>
          </a:p>
          <a:p>
            <a:pPr lvl="0"/>
            <a:r>
              <a:rPr lang="zh-TW" altLang="en-US" dirty="0" smtClean="0"/>
              <a:t>籍著各類信仰書籍閱讀自修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772400" cy="2499360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如果想要做一件事，總會有方法；如果不想要做一件事，總會有藉口！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762</TotalTime>
  <Words>416</Words>
  <Application>Microsoft Office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主日學師資的進深</vt:lpstr>
      <vt:lpstr>Slide 2</vt:lpstr>
      <vt:lpstr>教師之路乃是成長之路</vt:lpstr>
      <vt:lpstr>為什麼需要進深？</vt:lpstr>
      <vt:lpstr>Slide 5</vt:lpstr>
      <vt:lpstr>關於“進深”的迷思</vt:lpstr>
      <vt:lpstr>如何進深？</vt:lpstr>
      <vt:lpstr>如果想要做一件事，總會有方法；如果不想要做一件事，總會有藉口！</vt:lpstr>
    </vt:vector>
  </TitlesOfParts>
  <Company>Mobility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Zhang Lei</dc:creator>
  <cp:lastModifiedBy>cchen</cp:lastModifiedBy>
  <cp:revision>12</cp:revision>
  <dcterms:created xsi:type="dcterms:W3CDTF">2013-09-12T16:46:06Z</dcterms:created>
  <dcterms:modified xsi:type="dcterms:W3CDTF">2013-09-21T22:58:08Z</dcterms:modified>
</cp:coreProperties>
</file>