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4"/>
  </p:notesMasterIdLst>
  <p:sldIdLst>
    <p:sldId id="278" r:id="rId2"/>
    <p:sldId id="351" r:id="rId3"/>
    <p:sldId id="354" r:id="rId4"/>
    <p:sldId id="352" r:id="rId5"/>
    <p:sldId id="338" r:id="rId6"/>
    <p:sldId id="367" r:id="rId7"/>
    <p:sldId id="368" r:id="rId8"/>
    <p:sldId id="369" r:id="rId9"/>
    <p:sldId id="355" r:id="rId10"/>
    <p:sldId id="339" r:id="rId11"/>
    <p:sldId id="357" r:id="rId12"/>
    <p:sldId id="358" r:id="rId13"/>
    <p:sldId id="359" r:id="rId14"/>
    <p:sldId id="361" r:id="rId15"/>
    <p:sldId id="363" r:id="rId16"/>
    <p:sldId id="364" r:id="rId17"/>
    <p:sldId id="365" r:id="rId18"/>
    <p:sldId id="366" r:id="rId19"/>
    <p:sldId id="370" r:id="rId20"/>
    <p:sldId id="373" r:id="rId21"/>
    <p:sldId id="371" r:id="rId22"/>
    <p:sldId id="377" r:id="rId23"/>
    <p:sldId id="374" r:id="rId24"/>
    <p:sldId id="372" r:id="rId25"/>
    <p:sldId id="375" r:id="rId26"/>
    <p:sldId id="376" r:id="rId27"/>
    <p:sldId id="340" r:id="rId28"/>
    <p:sldId id="378" r:id="rId29"/>
    <p:sldId id="379" r:id="rId30"/>
    <p:sldId id="380" r:id="rId31"/>
    <p:sldId id="381" r:id="rId32"/>
    <p:sldId id="382" r:id="rId33"/>
    <p:sldId id="383" r:id="rId34"/>
    <p:sldId id="384" r:id="rId35"/>
    <p:sldId id="341" r:id="rId36"/>
    <p:sldId id="385" r:id="rId37"/>
    <p:sldId id="386" r:id="rId38"/>
    <p:sldId id="387" r:id="rId39"/>
    <p:sldId id="388" r:id="rId40"/>
    <p:sldId id="389" r:id="rId41"/>
    <p:sldId id="390" r:id="rId42"/>
    <p:sldId id="391" r:id="rId43"/>
    <p:sldId id="392" r:id="rId44"/>
    <p:sldId id="342" r:id="rId45"/>
    <p:sldId id="393" r:id="rId46"/>
    <p:sldId id="344" r:id="rId47"/>
    <p:sldId id="395" r:id="rId48"/>
    <p:sldId id="343" r:id="rId49"/>
    <p:sldId id="396" r:id="rId50"/>
    <p:sldId id="399" r:id="rId51"/>
    <p:sldId id="398" r:id="rId52"/>
    <p:sldId id="397" r:id="rId53"/>
    <p:sldId id="400" r:id="rId54"/>
    <p:sldId id="401" r:id="rId55"/>
    <p:sldId id="402" r:id="rId56"/>
    <p:sldId id="403" r:id="rId57"/>
    <p:sldId id="409" r:id="rId58"/>
    <p:sldId id="404" r:id="rId59"/>
    <p:sldId id="405" r:id="rId60"/>
    <p:sldId id="406" r:id="rId61"/>
    <p:sldId id="407" r:id="rId62"/>
    <p:sldId id="408" r:id="rId63"/>
    <p:sldId id="345" r:id="rId64"/>
    <p:sldId id="410" r:id="rId65"/>
    <p:sldId id="414" r:id="rId66"/>
    <p:sldId id="411" r:id="rId67"/>
    <p:sldId id="412" r:id="rId68"/>
    <p:sldId id="413" r:id="rId69"/>
    <p:sldId id="415" r:id="rId70"/>
    <p:sldId id="416" r:id="rId71"/>
    <p:sldId id="417" r:id="rId72"/>
    <p:sldId id="418" r:id="rId73"/>
    <p:sldId id="419" r:id="rId74"/>
    <p:sldId id="420" r:id="rId75"/>
    <p:sldId id="346" r:id="rId76"/>
    <p:sldId id="433" r:id="rId77"/>
    <p:sldId id="434" r:id="rId78"/>
    <p:sldId id="435" r:id="rId79"/>
    <p:sldId id="436" r:id="rId80"/>
    <p:sldId id="437" r:id="rId81"/>
    <p:sldId id="438" r:id="rId82"/>
    <p:sldId id="439" r:id="rId83"/>
    <p:sldId id="443" r:id="rId84"/>
    <p:sldId id="440" r:id="rId85"/>
    <p:sldId id="441" r:id="rId86"/>
    <p:sldId id="442" r:id="rId87"/>
    <p:sldId id="421" r:id="rId88"/>
    <p:sldId id="422" r:id="rId89"/>
    <p:sldId id="423" r:id="rId90"/>
    <p:sldId id="424" r:id="rId91"/>
    <p:sldId id="425" r:id="rId92"/>
    <p:sldId id="426" r:id="rId93"/>
    <p:sldId id="427" r:id="rId94"/>
    <p:sldId id="428" r:id="rId95"/>
    <p:sldId id="429" r:id="rId96"/>
    <p:sldId id="430" r:id="rId97"/>
    <p:sldId id="431" r:id="rId98"/>
    <p:sldId id="348" r:id="rId99"/>
    <p:sldId id="445" r:id="rId100"/>
    <p:sldId id="446" r:id="rId101"/>
    <p:sldId id="447" r:id="rId102"/>
    <p:sldId id="448" r:id="rId103"/>
    <p:sldId id="449" r:id="rId104"/>
    <p:sldId id="450" r:id="rId105"/>
    <p:sldId id="451" r:id="rId106"/>
    <p:sldId id="452" r:id="rId107"/>
    <p:sldId id="453" r:id="rId108"/>
    <p:sldId id="454" r:id="rId109"/>
    <p:sldId id="349" r:id="rId110"/>
    <p:sldId id="432" r:id="rId111"/>
    <p:sldId id="444" r:id="rId112"/>
    <p:sldId id="350" r:id="rId11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4583"/>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441" autoAdjust="0"/>
    <p:restoredTop sz="94660"/>
  </p:normalViewPr>
  <p:slideViewPr>
    <p:cSldViewPr>
      <p:cViewPr varScale="1">
        <p:scale>
          <a:sx n="69" d="100"/>
          <a:sy n="69" d="100"/>
        </p:scale>
        <p:origin x="-1698"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68870-7826-462F-B4E4-F076C5355246}" type="datetimeFigureOut">
              <a:rPr lang="zh-TW" altLang="en-US" smtClean="0"/>
              <a:pPr/>
              <a:t>2013/9/21</a:t>
            </a:fld>
            <a:endParaRPr lang="zh-TW"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DE783C-20A9-4A92-BD37-7D5D7D3966E5}" type="slidenum">
              <a:rPr lang="zh-TW" altLang="en-US" smtClean="0"/>
              <a:pPr/>
              <a:t>‹#›</a:t>
            </a:fld>
            <a:endParaRPr lang="zh-TW" altLang="en-US"/>
          </a:p>
        </p:txBody>
      </p:sp>
    </p:spTree>
    <p:extLst>
      <p:ext uri="{BB962C8B-B14F-4D97-AF65-F5344CB8AC3E}">
        <p14:creationId xmlns:p14="http://schemas.microsoft.com/office/powerpoint/2010/main" xmlns="" val="2288437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95787C-ECED-4EDB-A789-2BB323FA5C4B}" type="slidenum">
              <a:rPr lang="zh-TW" altLang="en-US">
                <a:solidFill>
                  <a:prstClr val="black"/>
                </a:solidFill>
              </a:rPr>
              <a:pPr/>
              <a:t>1</a:t>
            </a:fld>
            <a:endParaRPr lang="en-US" altLang="zh-TW" dirty="0">
              <a:solidFill>
                <a:prstClr val="black"/>
              </a:solidFill>
            </a:endParaRPr>
          </a:p>
        </p:txBody>
      </p:sp>
      <p:sp>
        <p:nvSpPr>
          <p:cNvPr id="674818" name="Rectangle 2"/>
          <p:cNvSpPr>
            <a:spLocks noGrp="1" noRot="1" noChangeAspect="1" noChangeArrowheads="1" noTextEdit="1"/>
          </p:cNvSpPr>
          <p:nvPr>
            <p:ph type="sldImg"/>
          </p:nvPr>
        </p:nvSpPr>
        <p:spPr>
          <a:ln/>
        </p:spPr>
      </p:sp>
      <p:sp>
        <p:nvSpPr>
          <p:cNvPr id="674819" name="Rectangle 3"/>
          <p:cNvSpPr>
            <a:spLocks noGrp="1" noChangeArrowheads="1"/>
          </p:cNvSpPr>
          <p:nvPr>
            <p:ph type="body" idx="1"/>
          </p:nvPr>
        </p:nvSpPr>
        <p:spPr/>
        <p:txBody>
          <a:bodyPr/>
          <a:lstStyle/>
          <a:p>
            <a:endParaRPr lang="zh-TW"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dirty="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dirty="0">
              <a:solidFill>
                <a:prstClr val="black"/>
              </a:solidFill>
              <a:latin typeface="Times New Roman" pitchFamily="18" charset="0"/>
              <a:ea typeface="新細明體" pitchFamily="18" charset="-120"/>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endParaRPr altLang="zh-TW"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ltLang="zh-TW"/>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7008BA0-5807-436D-ABD1-4991E618FA86}" type="slidenum">
              <a:rPr lang="zh-TW" altLang="en-US"/>
              <a:pPr/>
              <a:t>‹#›</a:t>
            </a:fld>
            <a:endParaRPr altLang="zh-TW" dirty="0"/>
          </a:p>
        </p:txBody>
      </p:sp>
    </p:spTree>
    <p:extLst>
      <p:ext uri="{BB962C8B-B14F-4D97-AF65-F5344CB8AC3E}">
        <p14:creationId xmlns:p14="http://schemas.microsoft.com/office/powerpoint/2010/main" xmlns="" val="185553231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ltLang="zh-TW" dirty="0">
              <a:solidFill>
                <a:srgbClr val="B13F9A"/>
              </a:solidFill>
            </a:endParaRPr>
          </a:p>
        </p:txBody>
      </p:sp>
      <p:sp>
        <p:nvSpPr>
          <p:cNvPr id="5" name="Footer Placeholder 4"/>
          <p:cNvSpPr>
            <a:spLocks noGrp="1"/>
          </p:cNvSpPr>
          <p:nvPr>
            <p:ph type="ftr" sz="quarter" idx="11"/>
          </p:nvPr>
        </p:nvSpPr>
        <p:spPr/>
        <p:txBody>
          <a:bodyPr/>
          <a:lstStyle>
            <a:extLst/>
          </a:lstStyle>
          <a:p>
            <a:endParaRPr lang="en-US" altLang="zh-TW" dirty="0">
              <a:solidFill>
                <a:srgbClr val="B13F9A"/>
              </a:solidFill>
            </a:endParaRPr>
          </a:p>
        </p:txBody>
      </p:sp>
      <p:sp>
        <p:nvSpPr>
          <p:cNvPr id="6" name="Slide Number Placeholder 5"/>
          <p:cNvSpPr>
            <a:spLocks noGrp="1"/>
          </p:cNvSpPr>
          <p:nvPr>
            <p:ph type="sldNum" sz="quarter" idx="12"/>
          </p:nvPr>
        </p:nvSpPr>
        <p:spPr/>
        <p:txBody>
          <a:bodyPr/>
          <a:lstStyle>
            <a:extLst/>
          </a:lstStyle>
          <a:p>
            <a:fld id="{226164A9-4EBA-494A-9F9E-3009F92EAA86}" type="slidenum">
              <a:rPr lang="zh-TW" altLang="en-US" smtClean="0">
                <a:solidFill>
                  <a:srgbClr val="B13F9A"/>
                </a:solidFill>
              </a:rPr>
              <a:pPr/>
              <a:t>‹#›</a:t>
            </a:fld>
            <a:endParaRPr lang="en-US" altLang="zh-TW" dirty="0">
              <a:solidFill>
                <a:srgbClr val="B13F9A"/>
              </a:solidFill>
            </a:endParaRPr>
          </a:p>
        </p:txBody>
      </p:sp>
    </p:spTree>
    <p:extLst>
      <p:ext uri="{BB962C8B-B14F-4D97-AF65-F5344CB8AC3E}">
        <p14:creationId xmlns:p14="http://schemas.microsoft.com/office/powerpoint/2010/main" xmlns="" val="1877075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endParaRPr lang="en-US" altLang="zh-TW"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ltLang="zh-TW"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C18A8D8-96AC-4EED-9D99-A6FC45DE379D}" type="slidenum">
              <a:rPr lang="zh-TW" altLang="en-US" smtClean="0">
                <a:solidFill>
                  <a:srgbClr val="B13F9A"/>
                </a:solidFill>
              </a:rPr>
              <a:pPr/>
              <a:t>‹#›</a:t>
            </a:fld>
            <a:endParaRPr lang="en-US" altLang="zh-TW" dirty="0">
              <a:solidFill>
                <a:srgbClr val="B13F9A"/>
              </a:solidFill>
            </a:endParaRPr>
          </a:p>
        </p:txBody>
      </p:sp>
    </p:spTree>
    <p:extLst>
      <p:ext uri="{BB962C8B-B14F-4D97-AF65-F5344CB8AC3E}">
        <p14:creationId xmlns:p14="http://schemas.microsoft.com/office/powerpoint/2010/main" xmlns="" val="1292372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ltLang="zh-TW"/>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ltLang="zh-TW"/>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pPr>
              <a:defRPr/>
            </a:pPr>
            <a:fld id="{10E02EAF-ECD1-4C81-9D99-1669C7AEB66C}"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ltLang="zh-TW" dirty="0">
              <a:solidFill>
                <a:srgbClr val="B13F9A"/>
              </a:solidFill>
            </a:endParaRPr>
          </a:p>
        </p:txBody>
      </p:sp>
      <p:sp>
        <p:nvSpPr>
          <p:cNvPr id="5" name="Footer Placeholder 4"/>
          <p:cNvSpPr>
            <a:spLocks noGrp="1"/>
          </p:cNvSpPr>
          <p:nvPr>
            <p:ph type="ftr" sz="quarter" idx="11"/>
          </p:nvPr>
        </p:nvSpPr>
        <p:spPr/>
        <p:txBody>
          <a:bodyPr/>
          <a:lstStyle>
            <a:extLst/>
          </a:lstStyle>
          <a:p>
            <a:endParaRPr lang="en-US" altLang="zh-TW" dirty="0">
              <a:solidFill>
                <a:srgbClr val="B13F9A"/>
              </a:solidFill>
            </a:endParaRPr>
          </a:p>
        </p:txBody>
      </p:sp>
      <p:sp>
        <p:nvSpPr>
          <p:cNvPr id="6" name="Slide Number Placeholder 5"/>
          <p:cNvSpPr>
            <a:spLocks noGrp="1"/>
          </p:cNvSpPr>
          <p:nvPr>
            <p:ph type="sldNum" sz="quarter" idx="12"/>
          </p:nvPr>
        </p:nvSpPr>
        <p:spPr/>
        <p:txBody>
          <a:bodyPr/>
          <a:lstStyle>
            <a:extLst/>
          </a:lstStyle>
          <a:p>
            <a:fld id="{FF1BF98A-BF78-467E-ABED-C42710859A0C}" type="slidenum">
              <a:rPr lang="zh-TW" altLang="en-US" smtClean="0">
                <a:solidFill>
                  <a:srgbClr val="B13F9A"/>
                </a:solidFill>
              </a:rPr>
              <a:pPr/>
              <a:t>‹#›</a:t>
            </a:fld>
            <a:endParaRPr lang="en-US" altLang="zh-TW" dirty="0">
              <a:solidFill>
                <a:srgbClr val="B13F9A"/>
              </a:solidFill>
            </a:endParaRPr>
          </a:p>
        </p:txBody>
      </p:sp>
    </p:spTree>
    <p:extLst>
      <p:ext uri="{BB962C8B-B14F-4D97-AF65-F5344CB8AC3E}">
        <p14:creationId xmlns:p14="http://schemas.microsoft.com/office/powerpoint/2010/main" xmlns="" val="3934543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endParaRPr lang="en-US" altLang="zh-TW" dirty="0">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ltLang="zh-TW"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A85AA4C8-003F-46BD-849C-62B1352BCABD}" type="slidenum">
              <a:rPr lang="zh-TW" altLang="en-US" smtClean="0">
                <a:solidFill>
                  <a:srgbClr val="B13F9A"/>
                </a:solidFill>
              </a:rPr>
              <a:pPr/>
              <a:t>‹#›</a:t>
            </a:fld>
            <a:endParaRPr lang="en-US" altLang="zh-TW" dirty="0">
              <a:solidFill>
                <a:srgbClr val="B13F9A"/>
              </a:solidFill>
            </a:endParaRPr>
          </a:p>
        </p:txBody>
      </p:sp>
    </p:spTree>
    <p:extLst>
      <p:ext uri="{BB962C8B-B14F-4D97-AF65-F5344CB8AC3E}">
        <p14:creationId xmlns:p14="http://schemas.microsoft.com/office/powerpoint/2010/main" xmlns="" val="6552633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ltLang="zh-TW" dirty="0">
              <a:solidFill>
                <a:srgbClr val="B13F9A"/>
              </a:solidFill>
            </a:endParaRPr>
          </a:p>
        </p:txBody>
      </p:sp>
      <p:sp>
        <p:nvSpPr>
          <p:cNvPr id="6" name="Footer Placeholder 5"/>
          <p:cNvSpPr>
            <a:spLocks noGrp="1"/>
          </p:cNvSpPr>
          <p:nvPr>
            <p:ph type="ftr" sz="quarter" idx="11"/>
          </p:nvPr>
        </p:nvSpPr>
        <p:spPr/>
        <p:txBody>
          <a:bodyPr/>
          <a:lstStyle>
            <a:extLst/>
          </a:lstStyle>
          <a:p>
            <a:endParaRPr lang="en-US" altLang="zh-TW" dirty="0">
              <a:solidFill>
                <a:srgbClr val="B13F9A"/>
              </a:solidFill>
            </a:endParaRPr>
          </a:p>
        </p:txBody>
      </p:sp>
      <p:sp>
        <p:nvSpPr>
          <p:cNvPr id="7" name="Slide Number Placeholder 6"/>
          <p:cNvSpPr>
            <a:spLocks noGrp="1"/>
          </p:cNvSpPr>
          <p:nvPr>
            <p:ph type="sldNum" sz="quarter" idx="12"/>
          </p:nvPr>
        </p:nvSpPr>
        <p:spPr/>
        <p:txBody>
          <a:bodyPr/>
          <a:lstStyle>
            <a:extLst/>
          </a:lstStyle>
          <a:p>
            <a:fld id="{EC310FB0-58F0-4748-8C55-DC1D693710B9}" type="slidenum">
              <a:rPr lang="zh-TW" altLang="en-US" smtClean="0">
                <a:solidFill>
                  <a:srgbClr val="B13F9A"/>
                </a:solidFill>
              </a:rPr>
              <a:pPr/>
              <a:t>‹#›</a:t>
            </a:fld>
            <a:endParaRPr lang="en-US" altLang="zh-TW" dirty="0">
              <a:solidFill>
                <a:srgbClr val="B13F9A"/>
              </a:solidFill>
            </a:endParaRPr>
          </a:p>
        </p:txBody>
      </p:sp>
    </p:spTree>
    <p:extLst>
      <p:ext uri="{BB962C8B-B14F-4D97-AF65-F5344CB8AC3E}">
        <p14:creationId xmlns:p14="http://schemas.microsoft.com/office/powerpoint/2010/main" xmlns="" val="189970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ltLang="zh-TW" dirty="0">
              <a:solidFill>
                <a:srgbClr val="B13F9A"/>
              </a:solidFill>
            </a:endParaRPr>
          </a:p>
        </p:txBody>
      </p:sp>
      <p:sp>
        <p:nvSpPr>
          <p:cNvPr id="8" name="Footer Placeholder 7"/>
          <p:cNvSpPr>
            <a:spLocks noGrp="1"/>
          </p:cNvSpPr>
          <p:nvPr>
            <p:ph type="ftr" sz="quarter" idx="11"/>
          </p:nvPr>
        </p:nvSpPr>
        <p:spPr/>
        <p:txBody>
          <a:bodyPr/>
          <a:lstStyle>
            <a:extLst/>
          </a:lstStyle>
          <a:p>
            <a:endParaRPr lang="en-US" altLang="zh-TW" dirty="0">
              <a:solidFill>
                <a:srgbClr val="B13F9A"/>
              </a:solidFill>
            </a:endParaRPr>
          </a:p>
        </p:txBody>
      </p:sp>
      <p:sp>
        <p:nvSpPr>
          <p:cNvPr id="9" name="Slide Number Placeholder 8"/>
          <p:cNvSpPr>
            <a:spLocks noGrp="1"/>
          </p:cNvSpPr>
          <p:nvPr>
            <p:ph type="sldNum" sz="quarter" idx="12"/>
          </p:nvPr>
        </p:nvSpPr>
        <p:spPr/>
        <p:txBody>
          <a:bodyPr/>
          <a:lstStyle>
            <a:extLst/>
          </a:lstStyle>
          <a:p>
            <a:fld id="{754277AB-ABC6-4258-ACDD-BC6FBF76835B}" type="slidenum">
              <a:rPr lang="zh-TW" altLang="en-US" smtClean="0">
                <a:solidFill>
                  <a:srgbClr val="B13F9A"/>
                </a:solidFill>
              </a:rPr>
              <a:pPr/>
              <a:t>‹#›</a:t>
            </a:fld>
            <a:endParaRPr lang="en-US" altLang="zh-TW" dirty="0">
              <a:solidFill>
                <a:srgbClr val="B13F9A"/>
              </a:solidFill>
            </a:endParaRPr>
          </a:p>
        </p:txBody>
      </p:sp>
    </p:spTree>
    <p:extLst>
      <p:ext uri="{BB962C8B-B14F-4D97-AF65-F5344CB8AC3E}">
        <p14:creationId xmlns:p14="http://schemas.microsoft.com/office/powerpoint/2010/main" xmlns="" val="496395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ltLang="zh-TW" dirty="0">
              <a:solidFill>
                <a:srgbClr val="B13F9A"/>
              </a:solidFill>
            </a:endParaRPr>
          </a:p>
        </p:txBody>
      </p:sp>
      <p:sp>
        <p:nvSpPr>
          <p:cNvPr id="4" name="Footer Placeholder 3"/>
          <p:cNvSpPr>
            <a:spLocks noGrp="1"/>
          </p:cNvSpPr>
          <p:nvPr>
            <p:ph type="ftr" sz="quarter" idx="11"/>
          </p:nvPr>
        </p:nvSpPr>
        <p:spPr/>
        <p:txBody>
          <a:bodyPr/>
          <a:lstStyle>
            <a:extLst/>
          </a:lstStyle>
          <a:p>
            <a:endParaRPr lang="en-US" altLang="zh-TW" dirty="0">
              <a:solidFill>
                <a:srgbClr val="B13F9A"/>
              </a:solidFill>
            </a:endParaRPr>
          </a:p>
        </p:txBody>
      </p:sp>
      <p:sp>
        <p:nvSpPr>
          <p:cNvPr id="5" name="Slide Number Placeholder 4"/>
          <p:cNvSpPr>
            <a:spLocks noGrp="1"/>
          </p:cNvSpPr>
          <p:nvPr>
            <p:ph type="sldNum" sz="quarter" idx="12"/>
          </p:nvPr>
        </p:nvSpPr>
        <p:spPr/>
        <p:txBody>
          <a:bodyPr/>
          <a:lstStyle>
            <a:extLst/>
          </a:lstStyle>
          <a:p>
            <a:fld id="{ED26F423-7433-40C3-9BCD-5B72858484C7}" type="slidenum">
              <a:rPr lang="zh-TW" altLang="en-US" smtClean="0">
                <a:solidFill>
                  <a:srgbClr val="B13F9A"/>
                </a:solidFill>
              </a:rPr>
              <a:pPr/>
              <a:t>‹#›</a:t>
            </a:fld>
            <a:endParaRPr lang="en-US" altLang="zh-TW" dirty="0">
              <a:solidFill>
                <a:srgbClr val="B13F9A"/>
              </a:solidFill>
            </a:endParaRPr>
          </a:p>
        </p:txBody>
      </p:sp>
    </p:spTree>
    <p:extLst>
      <p:ext uri="{BB962C8B-B14F-4D97-AF65-F5344CB8AC3E}">
        <p14:creationId xmlns:p14="http://schemas.microsoft.com/office/powerpoint/2010/main" xmlns="" val="287130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endParaRPr lang="en-US" altLang="zh-TW"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ltLang="zh-TW" dirty="0">
              <a:solidFill>
                <a:srgbClr val="B13F9A"/>
              </a:solidFill>
            </a:endParaRPr>
          </a:p>
        </p:txBody>
      </p:sp>
      <p:sp>
        <p:nvSpPr>
          <p:cNvPr id="4" name="Slide Number Placeholder 3"/>
          <p:cNvSpPr>
            <a:spLocks noGrp="1"/>
          </p:cNvSpPr>
          <p:nvPr>
            <p:ph type="sldNum" sz="quarter" idx="12"/>
          </p:nvPr>
        </p:nvSpPr>
        <p:spPr/>
        <p:txBody>
          <a:bodyPr/>
          <a:lstStyle>
            <a:extLst/>
          </a:lstStyle>
          <a:p>
            <a:fld id="{AC112714-EF1B-497F-BFB3-5806311F4F2A}" type="slidenum">
              <a:rPr lang="zh-TW" altLang="en-US" smtClean="0">
                <a:solidFill>
                  <a:srgbClr val="B13F9A"/>
                </a:solidFill>
              </a:rPr>
              <a:pPr/>
              <a:t>‹#›</a:t>
            </a:fld>
            <a:endParaRPr lang="en-US" altLang="zh-TW" dirty="0">
              <a:solidFill>
                <a:srgbClr val="B13F9A"/>
              </a:solidFill>
            </a:endParaRPr>
          </a:p>
        </p:txBody>
      </p:sp>
    </p:spTree>
    <p:extLst>
      <p:ext uri="{BB962C8B-B14F-4D97-AF65-F5344CB8AC3E}">
        <p14:creationId xmlns:p14="http://schemas.microsoft.com/office/powerpoint/2010/main" xmlns="" val="233650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ltLang="zh-TW" dirty="0">
              <a:solidFill>
                <a:srgbClr val="B13F9A"/>
              </a:solidFill>
            </a:endParaRPr>
          </a:p>
        </p:txBody>
      </p:sp>
      <p:sp>
        <p:nvSpPr>
          <p:cNvPr id="6" name="Footer Placeholder 5"/>
          <p:cNvSpPr>
            <a:spLocks noGrp="1"/>
          </p:cNvSpPr>
          <p:nvPr>
            <p:ph type="ftr" sz="quarter" idx="11"/>
          </p:nvPr>
        </p:nvSpPr>
        <p:spPr/>
        <p:txBody>
          <a:bodyPr/>
          <a:lstStyle>
            <a:extLst/>
          </a:lstStyle>
          <a:p>
            <a:endParaRPr lang="en-US" altLang="zh-TW" dirty="0">
              <a:solidFill>
                <a:srgbClr val="B13F9A"/>
              </a:solidFill>
            </a:endParaRPr>
          </a:p>
        </p:txBody>
      </p:sp>
      <p:sp>
        <p:nvSpPr>
          <p:cNvPr id="7" name="Slide Number Placeholder 6"/>
          <p:cNvSpPr>
            <a:spLocks noGrp="1"/>
          </p:cNvSpPr>
          <p:nvPr>
            <p:ph type="sldNum" sz="quarter" idx="12"/>
          </p:nvPr>
        </p:nvSpPr>
        <p:spPr/>
        <p:txBody>
          <a:bodyPr/>
          <a:lstStyle>
            <a:extLst/>
          </a:lstStyle>
          <a:p>
            <a:fld id="{AA84E37C-2FAA-48DF-AA0A-5DDE44E220AC}" type="slidenum">
              <a:rPr lang="zh-TW" altLang="en-US" smtClean="0">
                <a:solidFill>
                  <a:srgbClr val="B13F9A"/>
                </a:solidFill>
              </a:rPr>
              <a:pPr/>
              <a:t>‹#›</a:t>
            </a:fld>
            <a:endParaRPr lang="en-US" altLang="zh-TW" dirty="0">
              <a:solidFill>
                <a:srgbClr val="B13F9A"/>
              </a:solidFill>
            </a:endParaRPr>
          </a:p>
        </p:txBody>
      </p:sp>
    </p:spTree>
    <p:extLst>
      <p:ext uri="{BB962C8B-B14F-4D97-AF65-F5344CB8AC3E}">
        <p14:creationId xmlns:p14="http://schemas.microsoft.com/office/powerpoint/2010/main" xmlns="" val="3081091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dirty="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endParaRPr lang="en-US" altLang="zh-TW" dirty="0">
              <a:solidFill>
                <a:srgbClr val="F4E7ED"/>
              </a:solidFill>
            </a:endParaRPr>
          </a:p>
        </p:txBody>
      </p:sp>
      <p:sp>
        <p:nvSpPr>
          <p:cNvPr id="6" name="Footer Placeholder 5"/>
          <p:cNvSpPr>
            <a:spLocks noGrp="1"/>
          </p:cNvSpPr>
          <p:nvPr>
            <p:ph type="ftr" sz="quarter" idx="11"/>
          </p:nvPr>
        </p:nvSpPr>
        <p:spPr/>
        <p:txBody>
          <a:bodyPr/>
          <a:lstStyle>
            <a:extLst/>
          </a:lstStyle>
          <a:p>
            <a:endParaRPr lang="en-US" altLang="zh-TW" dirty="0">
              <a:solidFill>
                <a:srgbClr val="F4E7ED"/>
              </a:solidFill>
            </a:endParaRPr>
          </a:p>
        </p:txBody>
      </p:sp>
      <p:sp>
        <p:nvSpPr>
          <p:cNvPr id="7" name="Slide Number Placeholder 6"/>
          <p:cNvSpPr>
            <a:spLocks noGrp="1"/>
          </p:cNvSpPr>
          <p:nvPr>
            <p:ph type="sldNum" sz="quarter" idx="12"/>
          </p:nvPr>
        </p:nvSpPr>
        <p:spPr/>
        <p:txBody>
          <a:bodyPr/>
          <a:lstStyle>
            <a:extLst/>
          </a:lstStyle>
          <a:p>
            <a:fld id="{EE187ED2-93D2-4913-B8C4-10035DE6618E}" type="slidenum">
              <a:rPr lang="zh-TW" altLang="en-US" smtClean="0">
                <a:solidFill>
                  <a:srgbClr val="F4E7ED"/>
                </a:solidFill>
              </a:rPr>
              <a:pPr/>
              <a:t>‹#›</a:t>
            </a:fld>
            <a:endParaRPr lang="en-US" altLang="zh-TW" dirty="0">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xmlns="" val="147560446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dirty="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fontAlgn="base">
              <a:spcBef>
                <a:spcPct val="0"/>
              </a:spcBef>
              <a:spcAft>
                <a:spcPct val="0"/>
              </a:spcAft>
            </a:pPr>
            <a:endParaRPr lang="en-US" altLang="zh-TW" dirty="0">
              <a:solidFill>
                <a:srgbClr val="B13F9A"/>
              </a:solidFill>
              <a:latin typeface="Times New Roman" pitchFamily="18" charset="0"/>
              <a:ea typeface="新細明體" pitchFamily="18" charset="-120"/>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fontAlgn="base">
              <a:spcBef>
                <a:spcPct val="0"/>
              </a:spcBef>
              <a:spcAft>
                <a:spcPct val="0"/>
              </a:spcAft>
            </a:pPr>
            <a:endParaRPr lang="en-US" altLang="zh-TW" dirty="0">
              <a:solidFill>
                <a:srgbClr val="B13F9A"/>
              </a:solidFill>
              <a:latin typeface="Times New Roman" pitchFamily="18" charset="0"/>
              <a:ea typeface="新細明體" pitchFamily="18" charset="-120"/>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fontAlgn="base">
              <a:spcBef>
                <a:spcPct val="0"/>
              </a:spcBef>
              <a:spcAft>
                <a:spcPct val="0"/>
              </a:spcAft>
            </a:pPr>
            <a:fld id="{6B3EF3C0-C838-47B8-A6F5-4319C563327E}" type="slidenum">
              <a:rPr lang="zh-TW" altLang="en-US" smtClean="0">
                <a:solidFill>
                  <a:srgbClr val="B13F9A"/>
                </a:solidFill>
                <a:latin typeface="Times New Roman" pitchFamily="18" charset="0"/>
                <a:ea typeface="新細明體" pitchFamily="18" charset="-120"/>
              </a:rPr>
              <a:pPr fontAlgn="base">
                <a:spcBef>
                  <a:spcPct val="0"/>
                </a:spcBef>
                <a:spcAft>
                  <a:spcPct val="0"/>
                </a:spcAft>
              </a:pPr>
              <a:t>‹#›</a:t>
            </a:fld>
            <a:endParaRPr lang="en-US" altLang="zh-TW" dirty="0">
              <a:solidFill>
                <a:srgbClr val="B13F9A"/>
              </a:solidFill>
              <a:latin typeface="Times New Roman" pitchFamily="18" charset="0"/>
              <a:ea typeface="新細明體" pitchFamily="18" charset="-120"/>
            </a:endParaRPr>
          </a:p>
        </p:txBody>
      </p:sp>
    </p:spTree>
    <p:extLst>
      <p:ext uri="{BB962C8B-B14F-4D97-AF65-F5344CB8AC3E}">
        <p14:creationId xmlns:p14="http://schemas.microsoft.com/office/powerpoint/2010/main" xmlns="" val="2267598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0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0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9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p:txBody>
          <a:bodyPr>
            <a:normAutofit/>
          </a:bodyPr>
          <a:lstStyle/>
          <a:p>
            <a:pPr algn="l"/>
            <a:r>
              <a:rPr lang="zh-TW" altLang="en-US" sz="4800" dirty="0" smtClean="0">
                <a:solidFill>
                  <a:srgbClr val="A32D84"/>
                </a:solidFill>
                <a:latin typeface="微軟正黑體" pitchFamily="34" charset="-120"/>
                <a:ea typeface="微軟正黑體" pitchFamily="34" charset="-120"/>
              </a:rPr>
              <a:t>北美華人基督徒教育大會</a:t>
            </a:r>
            <a:endParaRPr lang="en-US" altLang="zh-TW" sz="4000" dirty="0">
              <a:solidFill>
                <a:srgbClr val="A32D84"/>
              </a:solidFill>
              <a:latin typeface="微軟正黑體" pitchFamily="34" charset="-120"/>
              <a:ea typeface="微軟正黑體" pitchFamily="34" charset="-120"/>
            </a:endParaRPr>
          </a:p>
        </p:txBody>
      </p:sp>
      <p:sp>
        <p:nvSpPr>
          <p:cNvPr id="673795" name="Rectangle 3"/>
          <p:cNvSpPr>
            <a:spLocks noGrp="1" noChangeArrowheads="1"/>
          </p:cNvSpPr>
          <p:nvPr>
            <p:ph idx="1"/>
          </p:nvPr>
        </p:nvSpPr>
        <p:spPr/>
        <p:txBody>
          <a:bodyPr>
            <a:normAutofit/>
          </a:bodyPr>
          <a:lstStyle/>
          <a:p>
            <a:pPr algn="ctr">
              <a:buNone/>
            </a:pPr>
            <a:endParaRPr lang="en-US" altLang="zh-TW" sz="5400" dirty="0" smtClean="0">
              <a:solidFill>
                <a:srgbClr val="0000CC"/>
              </a:solidFill>
            </a:endParaRPr>
          </a:p>
          <a:p>
            <a:pPr algn="ctr">
              <a:buNone/>
            </a:pPr>
            <a:r>
              <a:rPr lang="zh-TW" altLang="en-US" sz="7200" b="1" dirty="0" smtClean="0">
                <a:solidFill>
                  <a:srgbClr val="0000CC"/>
                </a:solidFill>
              </a:rPr>
              <a:t>教會衝突的管理</a:t>
            </a:r>
            <a:endParaRPr lang="en-US" altLang="zh-TW" sz="4400" b="1" dirty="0" smtClean="0">
              <a:latin typeface="+mj-ea"/>
              <a:ea typeface="+mj-ea"/>
            </a:endParaRPr>
          </a:p>
          <a:p>
            <a:pPr algn="ctr">
              <a:buFont typeface="Wingdings" pitchFamily="2" charset="2"/>
              <a:buNone/>
            </a:pPr>
            <a:r>
              <a:rPr lang="zh-TW" altLang="en-US" sz="4400" b="1" dirty="0" smtClean="0">
                <a:ea typeface="SimSun" pitchFamily="2" charset="-122"/>
              </a:rPr>
              <a:t>                         </a:t>
            </a:r>
            <a:endParaRPr lang="en-US" altLang="zh-TW" sz="4400" b="1" dirty="0" smtClean="0">
              <a:ea typeface="SimSun" pitchFamily="2" charset="-122"/>
            </a:endParaRPr>
          </a:p>
          <a:p>
            <a:pPr algn="ctr">
              <a:buFont typeface="Wingdings" pitchFamily="2" charset="2"/>
              <a:buNone/>
            </a:pPr>
            <a:r>
              <a:rPr lang="en-US" altLang="zh-TW" sz="4400" b="1" dirty="0">
                <a:ea typeface="SimSun" pitchFamily="2" charset="-122"/>
              </a:rPr>
              <a:t> </a:t>
            </a:r>
            <a:r>
              <a:rPr lang="en-US" altLang="zh-TW" sz="4400" b="1" dirty="0" smtClean="0">
                <a:ea typeface="SimSun" pitchFamily="2" charset="-122"/>
              </a:rPr>
              <a:t>                      </a:t>
            </a:r>
            <a:endParaRPr lang="en-US" altLang="zh-TW" sz="3600" b="1" dirty="0" smtClean="0">
              <a:ea typeface="SimSun" pitchFamily="2" charset="-122"/>
            </a:endParaRPr>
          </a:p>
          <a:p>
            <a:pPr algn="r">
              <a:buFont typeface="Wingdings" pitchFamily="2" charset="2"/>
              <a:buNone/>
            </a:pPr>
            <a:r>
              <a:rPr lang="zh-TW" altLang="en-US" sz="4400" b="1" dirty="0" smtClean="0">
                <a:ea typeface="SimSun" pitchFamily="2" charset="-122"/>
              </a:rPr>
              <a:t>劉港木牧師</a:t>
            </a:r>
            <a:endParaRPr lang="en-US" altLang="zh-TW" sz="4400" b="1" dirty="0" smtClean="0">
              <a:ea typeface="SimSun" pitchFamily="2" charset="-122"/>
            </a:endParaRPr>
          </a:p>
          <a:p>
            <a:pPr algn="r">
              <a:buFont typeface="Wingdings" pitchFamily="2" charset="2"/>
              <a:buNone/>
            </a:pPr>
            <a:endParaRPr lang="en-US" altLang="zh-TW" sz="4400" b="1" dirty="0" smtClean="0">
              <a:ea typeface="SimSun" pitchFamily="2" charset="-122"/>
            </a:endParaRPr>
          </a:p>
          <a:p>
            <a:pPr algn="r">
              <a:buFont typeface="Wingdings" pitchFamily="2" charset="2"/>
              <a:buNone/>
            </a:pPr>
            <a:endParaRPr lang="en-US" altLang="zh-TW" sz="4400" b="1" dirty="0" smtClean="0">
              <a:ea typeface="SimSun" pitchFamily="2" charset="-122"/>
            </a:endParaRPr>
          </a:p>
          <a:p>
            <a:pPr algn="r">
              <a:buFont typeface="Wingdings" pitchFamily="2" charset="2"/>
              <a:buNone/>
            </a:pPr>
            <a:endParaRPr lang="zh-TW" altLang="en-US" sz="8400" dirty="0">
              <a:latin typeface="+mj-ea"/>
              <a:ea typeface="+mj-ea"/>
            </a:endParaRPr>
          </a:p>
        </p:txBody>
      </p:sp>
    </p:spTree>
    <p:extLst>
      <p:ext uri="{BB962C8B-B14F-4D97-AF65-F5344CB8AC3E}">
        <p14:creationId xmlns:p14="http://schemas.microsoft.com/office/powerpoint/2010/main" xmlns="" val="1420074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020728"/>
          </a:xfrm>
        </p:spPr>
        <p:txBody>
          <a:bodyPr/>
          <a:lstStyle/>
          <a:p>
            <a:r>
              <a:rPr lang="zh-TW" altLang="en-US" dirty="0" smtClean="0">
                <a:solidFill>
                  <a:srgbClr val="B14583"/>
                </a:solidFill>
              </a:rPr>
              <a:t>二、衝突的根源</a:t>
            </a:r>
            <a:endParaRPr lang="en-US" dirty="0">
              <a:solidFill>
                <a:srgbClr val="B14583"/>
              </a:solidFill>
            </a:endParaRPr>
          </a:p>
        </p:txBody>
      </p:sp>
      <p:sp>
        <p:nvSpPr>
          <p:cNvPr id="3" name="Content Placeholder 2"/>
          <p:cNvSpPr>
            <a:spLocks noGrp="1"/>
          </p:cNvSpPr>
          <p:nvPr>
            <p:ph idx="1"/>
          </p:nvPr>
        </p:nvSpPr>
        <p:spPr/>
        <p:txBody>
          <a:bodyPr>
            <a:normAutofit/>
          </a:bodyPr>
          <a:lstStyle/>
          <a:p>
            <a:pPr>
              <a:buNone/>
            </a:pPr>
            <a:r>
              <a:rPr lang="en-US" altLang="zh-TW" sz="4000" dirty="0" smtClean="0"/>
              <a:t>1.</a:t>
            </a:r>
            <a:r>
              <a:rPr lang="zh-TW" altLang="en-US" sz="4000" dirty="0" smtClean="0"/>
              <a:t>文化的差異</a:t>
            </a:r>
            <a:r>
              <a:rPr lang="en-US" sz="4000" dirty="0" smtClean="0"/>
              <a:t>       </a:t>
            </a:r>
          </a:p>
          <a:p>
            <a:pPr lvl="0"/>
            <a:r>
              <a:rPr lang="zh-TW" altLang="en-US" sz="3600" b="1" dirty="0" smtClean="0">
                <a:solidFill>
                  <a:srgbClr val="0000FF"/>
                </a:solidFill>
              </a:rPr>
              <a:t>個人主義的文化</a:t>
            </a:r>
            <a:endParaRPr lang="en-US" sz="3600" dirty="0" smtClean="0">
              <a:solidFill>
                <a:srgbClr val="0000FF"/>
              </a:solidFill>
            </a:endParaRPr>
          </a:p>
          <a:p>
            <a:pPr lvl="0"/>
            <a:r>
              <a:rPr lang="zh-TW" altLang="en-US" sz="3600" b="1" dirty="0" smtClean="0">
                <a:solidFill>
                  <a:srgbClr val="0000FF"/>
                </a:solidFill>
              </a:rPr>
              <a:t>消費主義的文化</a:t>
            </a:r>
            <a:endParaRPr lang="en-US" sz="3600" dirty="0" smtClean="0">
              <a:solidFill>
                <a:srgbClr val="0000FF"/>
              </a:solidFill>
            </a:endParaRPr>
          </a:p>
          <a:p>
            <a:pPr lvl="0"/>
            <a:r>
              <a:rPr lang="zh-TW" altLang="en-US" sz="3600" b="1" dirty="0" smtClean="0">
                <a:solidFill>
                  <a:srgbClr val="0000FF"/>
                </a:solidFill>
              </a:rPr>
              <a:t>迎合眾人需要的文化</a:t>
            </a:r>
            <a:endParaRPr lang="en-US" sz="3600" dirty="0" smtClean="0">
              <a:solidFill>
                <a:srgbClr val="0000FF"/>
              </a:solidFill>
            </a:endParaRPr>
          </a:p>
          <a:p>
            <a:endParaRPr lang="en-US" dirty="0"/>
          </a:p>
        </p:txBody>
      </p:sp>
      <p:pic>
        <p:nvPicPr>
          <p:cNvPr id="1027" name="Picture 3" descr="C:\Users\livingstone\Desktop\College-Jerry.jpg"/>
          <p:cNvPicPr>
            <a:picLocks noChangeAspect="1" noChangeArrowheads="1"/>
          </p:cNvPicPr>
          <p:nvPr/>
        </p:nvPicPr>
        <p:blipFill>
          <a:blip r:embed="rId2" cstate="print"/>
          <a:srcRect/>
          <a:stretch>
            <a:fillRect/>
          </a:stretch>
        </p:blipFill>
        <p:spPr bwMode="auto">
          <a:xfrm>
            <a:off x="4932040" y="404664"/>
            <a:ext cx="3073524" cy="2049016"/>
          </a:xfrm>
          <a:prstGeom prst="rect">
            <a:avLst/>
          </a:prstGeom>
          <a:noFill/>
        </p:spPr>
      </p:pic>
      <p:pic>
        <p:nvPicPr>
          <p:cNvPr id="1028" name="Picture 4" descr="C:\Users\livingstone\Desktop\46.jpg"/>
          <p:cNvPicPr>
            <a:picLocks noChangeAspect="1" noChangeArrowheads="1"/>
          </p:cNvPicPr>
          <p:nvPr/>
        </p:nvPicPr>
        <p:blipFill>
          <a:blip r:embed="rId3" cstate="print"/>
          <a:srcRect/>
          <a:stretch>
            <a:fillRect/>
          </a:stretch>
        </p:blipFill>
        <p:spPr bwMode="auto">
          <a:xfrm>
            <a:off x="5076056" y="4365104"/>
            <a:ext cx="2764358" cy="2273391"/>
          </a:xfrm>
          <a:prstGeom prst="rect">
            <a:avLst/>
          </a:prstGeom>
          <a:noFill/>
        </p:spPr>
      </p:pic>
      <p:pic>
        <p:nvPicPr>
          <p:cNvPr id="1030" name="Picture 6" descr="C:\Users\livingstone\Desktop\1211070932022267.jpg"/>
          <p:cNvPicPr>
            <a:picLocks noChangeAspect="1" noChangeArrowheads="1"/>
          </p:cNvPicPr>
          <p:nvPr/>
        </p:nvPicPr>
        <p:blipFill>
          <a:blip r:embed="rId4" cstate="print"/>
          <a:srcRect/>
          <a:stretch>
            <a:fillRect/>
          </a:stretch>
        </p:blipFill>
        <p:spPr bwMode="auto">
          <a:xfrm>
            <a:off x="899592" y="4576564"/>
            <a:ext cx="2281436" cy="2281436"/>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2"/>
            <a:ext cx="5025752" cy="6012582"/>
          </a:xfrm>
        </p:spPr>
        <p:txBody>
          <a:bodyPr>
            <a:normAutofit fontScale="90000"/>
          </a:bodyPr>
          <a:lstStyle/>
          <a:p>
            <a:r>
              <a:rPr lang="en-US" sz="3600" dirty="0" smtClean="0">
                <a:solidFill>
                  <a:schemeClr val="tx1"/>
                </a:solidFill>
                <a:latin typeface="Times New Roman" pitchFamily="18" charset="0"/>
                <a:cs typeface="Times New Roman" pitchFamily="18" charset="0"/>
              </a:rPr>
              <a:t>‘My heart was exactly like a black coffee cup,’ </a:t>
            </a:r>
            <a:r>
              <a:rPr lang="en-US" sz="3100" dirty="0" smtClean="0">
                <a:solidFill>
                  <a:schemeClr val="tx1"/>
                </a:solidFill>
                <a:latin typeface="Times New Roman" pitchFamily="18" charset="0"/>
                <a:cs typeface="Times New Roman" pitchFamily="18" charset="0"/>
              </a:rPr>
              <a:t>she said. ‘I wished I died in that attack with my cousin. I wish I died at that time so I won’t suffer like that anymore ... it was so hard for me to carry all that burden with that hatred, with that anger and bitterness.’</a:t>
            </a:r>
            <a:br>
              <a:rPr lang="en-US" sz="3100" dirty="0" smtClean="0">
                <a:solidFill>
                  <a:schemeClr val="tx1"/>
                </a:solidFill>
                <a:latin typeface="Times New Roman" pitchFamily="18" charset="0"/>
                <a:cs typeface="Times New Roman" pitchFamily="18" charset="0"/>
              </a:rPr>
            </a:br>
            <a:endParaRPr lang="en-US" sz="3100" dirty="0">
              <a:solidFill>
                <a:schemeClr val="tx1"/>
              </a:solidFill>
              <a:latin typeface="Times New Roman" pitchFamily="18" charset="0"/>
              <a:cs typeface="Times New Roman" pitchFamily="18" charset="0"/>
            </a:endParaRPr>
          </a:p>
        </p:txBody>
      </p:sp>
      <p:pic>
        <p:nvPicPr>
          <p:cNvPr id="4" name="Content Placeholder 3" descr="kimorange.jpg"/>
          <p:cNvPicPr>
            <a:picLocks noGrp="1" noChangeAspect="1"/>
          </p:cNvPicPr>
          <p:nvPr>
            <p:ph idx="1"/>
          </p:nvPr>
        </p:nvPicPr>
        <p:blipFill>
          <a:blip r:embed="rId2" cstate="print"/>
          <a:stretch>
            <a:fillRect/>
          </a:stretch>
        </p:blipFill>
        <p:spPr>
          <a:xfrm>
            <a:off x="6084168" y="1196752"/>
            <a:ext cx="2813937" cy="4392488"/>
          </a:xfr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12762"/>
            <a:ext cx="4824536" cy="6156598"/>
          </a:xfrm>
        </p:spPr>
        <p:txBody>
          <a:bodyPr/>
          <a:lstStyle/>
          <a:p>
            <a:r>
              <a:rPr lang="en-US" sz="3200" dirty="0" smtClean="0">
                <a:solidFill>
                  <a:schemeClr val="tx1"/>
                </a:solidFill>
              </a:rPr>
              <a:t>But it was as a second year medical student in Saigon that she discovered a New Testament in the university library, committed her life to following Jesus Christ, and realized that God had a plan for her life. </a:t>
            </a:r>
            <a:endParaRPr lang="en-US" sz="3200" dirty="0">
              <a:solidFill>
                <a:schemeClr val="tx1"/>
              </a:solidFill>
            </a:endParaRPr>
          </a:p>
        </p:txBody>
      </p:sp>
      <p:pic>
        <p:nvPicPr>
          <p:cNvPr id="4" name="Content Placeholder 3" descr="girl.jpg"/>
          <p:cNvPicPr>
            <a:picLocks noGrp="1" noChangeAspect="1"/>
          </p:cNvPicPr>
          <p:nvPr>
            <p:ph idx="1"/>
          </p:nvPr>
        </p:nvPicPr>
        <p:blipFill>
          <a:blip r:embed="rId2" cstate="print"/>
          <a:stretch>
            <a:fillRect/>
          </a:stretch>
        </p:blipFill>
        <p:spPr>
          <a:xfrm>
            <a:off x="5292080" y="908720"/>
            <a:ext cx="3771848" cy="4752528"/>
          </a:xfr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3" descr="burnt.jpg"/>
          <p:cNvPicPr>
            <a:picLocks noGrp="1" noChangeAspect="1"/>
          </p:cNvPicPr>
          <p:nvPr>
            <p:ph idx="1"/>
          </p:nvPr>
        </p:nvPicPr>
        <p:blipFill>
          <a:blip r:embed="rId2" cstate="print"/>
          <a:stretch>
            <a:fillRect/>
          </a:stretch>
        </p:blipFill>
        <p:spPr bwMode="auto">
          <a:xfrm>
            <a:off x="1907704" y="-12084"/>
            <a:ext cx="5474171" cy="68700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9552" y="404664"/>
            <a:ext cx="7488832" cy="5951686"/>
          </a:xfrm>
        </p:spPr>
        <p:txBody>
          <a:bodyPr/>
          <a:lstStyle/>
          <a:p>
            <a:r>
              <a:rPr lang="en-US" i="1" dirty="0" smtClean="0">
                <a:solidFill>
                  <a:srgbClr val="FF0000"/>
                </a:solidFill>
              </a:rPr>
              <a:t>‘</a:t>
            </a:r>
            <a:r>
              <a:rPr lang="en-US" i="1" u="sng" dirty="0" smtClean="0">
                <a:solidFill>
                  <a:srgbClr val="FF0000"/>
                </a:solidFill>
              </a:rPr>
              <a:t>Forgiveness made me free from hatred</a:t>
            </a:r>
            <a:r>
              <a:rPr lang="en-US" i="1" dirty="0" smtClean="0"/>
              <a:t>. I still have many scars on my body and severe pain most days </a:t>
            </a:r>
            <a:r>
              <a:rPr lang="en-US" i="1" u="sng" dirty="0" smtClean="0">
                <a:solidFill>
                  <a:srgbClr val="FF0000"/>
                </a:solidFill>
              </a:rPr>
              <a:t>but my heart is cleansed</a:t>
            </a:r>
            <a:r>
              <a:rPr lang="en-US" i="1" dirty="0" smtClean="0"/>
              <a:t>. Napalm is very powerful, but faith, forgiveness, and love are much more powerful. We would not have war at all if everyone could learn how to live with true love, hope, and forgiveness. If that little girl in the picture can do it, ask yourself: Can you?’ (Kim </a:t>
            </a:r>
            <a:r>
              <a:rPr lang="en-US" i="1" dirty="0" err="1" smtClean="0"/>
              <a:t>Phuc</a:t>
            </a:r>
            <a:r>
              <a:rPr lang="en-US" i="1" dirty="0" smtClean="0"/>
              <a:t>, 2008)</a:t>
            </a:r>
            <a:r>
              <a:rPr lang="en-US" dirty="0" smtClean="0"/>
              <a:t/>
            </a:r>
            <a:br>
              <a:rPr lang="en-US" dirty="0" smtClean="0"/>
            </a:br>
            <a:endParaRPr lang="en-US" dirty="0"/>
          </a:p>
        </p:txBody>
      </p:sp>
      <p:pic>
        <p:nvPicPr>
          <p:cNvPr id="4" name="Content Placeholder 3" descr="burnt.jpg"/>
          <p:cNvPicPr>
            <a:picLocks noChangeAspect="1"/>
          </p:cNvPicPr>
          <p:nvPr/>
        </p:nvPicPr>
        <p:blipFill>
          <a:blip r:embed="rId2" cstate="print"/>
          <a:stretch>
            <a:fillRect/>
          </a:stretch>
        </p:blipFill>
        <p:spPr bwMode="auto">
          <a:xfrm>
            <a:off x="4686754" y="4437112"/>
            <a:ext cx="1928995" cy="2420888"/>
          </a:xfrm>
          <a:prstGeom prst="rect">
            <a:avLst/>
          </a:prstGeom>
          <a:noFill/>
          <a:ln w="9525">
            <a:noFill/>
            <a:miter lim="800000"/>
            <a:headEnd/>
            <a:tailEnd/>
          </a:ln>
        </p:spPr>
      </p:pic>
      <p:pic>
        <p:nvPicPr>
          <p:cNvPr id="7" name="Content Placeholder 6" descr="kimphucrunning.jpg"/>
          <p:cNvPicPr>
            <a:picLocks noChangeAspect="1"/>
          </p:cNvPicPr>
          <p:nvPr/>
        </p:nvPicPr>
        <p:blipFill>
          <a:blip r:embed="rId3" cstate="print"/>
          <a:stretch>
            <a:fillRect/>
          </a:stretch>
        </p:blipFill>
        <p:spPr bwMode="auto">
          <a:xfrm>
            <a:off x="971600" y="4725144"/>
            <a:ext cx="3329336" cy="2132856"/>
          </a:xfrm>
          <a:prstGeom prst="rect">
            <a:avLst/>
          </a:prstGeom>
          <a:noFill/>
          <a:ln w="9525">
            <a:noFill/>
            <a:miter lim="800000"/>
            <a:headEnd/>
            <a:tailEnd/>
          </a:ln>
        </p:spPr>
      </p:pic>
      <p:pic>
        <p:nvPicPr>
          <p:cNvPr id="8" name="Content Placeholder 3" descr="girl.jpg"/>
          <p:cNvPicPr>
            <a:picLocks noChangeAspect="1"/>
          </p:cNvPicPr>
          <p:nvPr/>
        </p:nvPicPr>
        <p:blipFill>
          <a:blip r:embed="rId4" cstate="print"/>
          <a:stretch>
            <a:fillRect/>
          </a:stretch>
        </p:blipFill>
        <p:spPr bwMode="auto">
          <a:xfrm>
            <a:off x="7199784" y="4408288"/>
            <a:ext cx="1944216" cy="2449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smtClean="0">
                <a:solidFill>
                  <a:srgbClr val="FFFF00"/>
                </a:solidFill>
                <a:latin typeface="微軟正黑體" pitchFamily="34" charset="-120"/>
                <a:ea typeface="微軟正黑體" pitchFamily="34" charset="-120"/>
              </a:rPr>
              <a:t>悲慘世界</a:t>
            </a:r>
            <a:r>
              <a:rPr lang="en-US" altLang="zh-TW" dirty="0" smtClean="0">
                <a:solidFill>
                  <a:srgbClr val="FFFF00"/>
                </a:solidFill>
                <a:latin typeface="微軟正黑體" pitchFamily="34" charset="-120"/>
                <a:ea typeface="微軟正黑體" pitchFamily="34" charset="-120"/>
              </a:rPr>
              <a:t>:</a:t>
            </a:r>
            <a:r>
              <a:rPr lang="zh-TW" altLang="en-US" dirty="0" smtClean="0">
                <a:solidFill>
                  <a:srgbClr val="FFFF00"/>
                </a:solidFill>
                <a:latin typeface="微軟正黑體" pitchFamily="34" charset="-120"/>
                <a:ea typeface="微軟正黑體" pitchFamily="34" charset="-120"/>
              </a:rPr>
              <a:t>神父饒恕主角尚萬強</a:t>
            </a:r>
            <a:endParaRPr lang="en-US" dirty="0">
              <a:solidFill>
                <a:srgbClr val="FFFF00"/>
              </a:solidFill>
              <a:latin typeface="微軟正黑體" pitchFamily="34" charset="-120"/>
              <a:ea typeface="微軟正黑體" pitchFamily="34" charset="-120"/>
            </a:endParaRPr>
          </a:p>
        </p:txBody>
      </p:sp>
      <p:pic>
        <p:nvPicPr>
          <p:cNvPr id="4" name="Content Placeholder 3" descr="1360081772-2308462148_n.jpg"/>
          <p:cNvPicPr>
            <a:picLocks noGrp="1" noChangeAspect="1"/>
          </p:cNvPicPr>
          <p:nvPr>
            <p:ph idx="1"/>
          </p:nvPr>
        </p:nvPicPr>
        <p:blipFill>
          <a:blip r:embed="rId2" cstate="print"/>
          <a:stretch>
            <a:fillRect/>
          </a:stretch>
        </p:blipFill>
        <p:spPr>
          <a:xfrm>
            <a:off x="323527" y="1628800"/>
            <a:ext cx="8736265" cy="3960440"/>
          </a:xfrm>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descr="untitled.png"/>
          <p:cNvPicPr>
            <a:picLocks noGrp="1" noChangeAspect="1"/>
          </p:cNvPicPr>
          <p:nvPr>
            <p:ph sz="half" idx="1"/>
          </p:nvPr>
        </p:nvPicPr>
        <p:blipFill>
          <a:blip r:embed="rId2" cstate="print"/>
          <a:stretch>
            <a:fillRect/>
          </a:stretch>
        </p:blipFill>
        <p:spPr>
          <a:xfrm>
            <a:off x="251520" y="0"/>
            <a:ext cx="7035146" cy="4221088"/>
          </a:xfrm>
        </p:spPr>
      </p:pic>
      <p:pic>
        <p:nvPicPr>
          <p:cNvPr id="8" name="Content Placeholder 7" descr="imagesCABWQNW0.jpg"/>
          <p:cNvPicPr>
            <a:picLocks noGrp="1" noChangeAspect="1"/>
          </p:cNvPicPr>
          <p:nvPr>
            <p:ph sz="half" idx="2"/>
          </p:nvPr>
        </p:nvPicPr>
        <p:blipFill>
          <a:blip r:embed="rId3" cstate="print"/>
          <a:stretch>
            <a:fillRect/>
          </a:stretch>
        </p:blipFill>
        <p:spPr>
          <a:xfrm>
            <a:off x="4860032" y="4005064"/>
            <a:ext cx="4317072" cy="2852936"/>
          </a:xfr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12763"/>
            <a:ext cx="8229600" cy="1773237"/>
          </a:xfrm>
        </p:spPr>
        <p:txBody>
          <a:bodyPr>
            <a:normAutofit fontScale="90000"/>
          </a:bodyPr>
          <a:lstStyle/>
          <a:p>
            <a:pPr algn="ctr">
              <a:defRPr/>
            </a:pPr>
            <a:r>
              <a:rPr lang="zh-TW" altLang="en-US" dirty="0" smtClean="0">
                <a:solidFill>
                  <a:schemeClr val="tx1"/>
                </a:solidFill>
                <a:latin typeface="微軟正黑體" pitchFamily="34" charset="-120"/>
                <a:ea typeface="微軟正黑體" pitchFamily="34" charset="-120"/>
              </a:rPr>
              <a:t>游媽媽饒恕殺死她獨子兇手的故事</a:t>
            </a:r>
            <a:r>
              <a:rPr lang="en-US" altLang="zh-TW" dirty="0" smtClean="0">
                <a:solidFill>
                  <a:schemeClr val="tx1"/>
                </a:solidFill>
                <a:latin typeface="微軟正黑體" pitchFamily="34" charset="-120"/>
                <a:ea typeface="微軟正黑體" pitchFamily="34" charset="-120"/>
              </a:rPr>
              <a:t/>
            </a:r>
            <a:br>
              <a:rPr lang="en-US" altLang="zh-TW" dirty="0" smtClean="0">
                <a:solidFill>
                  <a:schemeClr val="tx1"/>
                </a:solidFill>
                <a:latin typeface="微軟正黑體" pitchFamily="34" charset="-120"/>
                <a:ea typeface="微軟正黑體" pitchFamily="34" charset="-120"/>
              </a:rPr>
            </a:br>
            <a:r>
              <a:rPr lang="zh-TW" altLang="en-US" dirty="0" smtClean="0">
                <a:solidFill>
                  <a:srgbClr val="FFFF00"/>
                </a:solidFill>
                <a:latin typeface="微軟正黑體" pitchFamily="34" charset="-120"/>
                <a:ea typeface="微軟正黑體" pitchFamily="34" charset="-120"/>
              </a:rPr>
              <a:t>原諒對方，才是饒過自己</a:t>
            </a:r>
            <a:r>
              <a:rPr lang="en-US" dirty="0" smtClean="0">
                <a:solidFill>
                  <a:schemeClr val="tx1"/>
                </a:solidFill>
                <a:latin typeface="微軟正黑體" pitchFamily="34" charset="-120"/>
                <a:ea typeface="微軟正黑體" pitchFamily="34" charset="-120"/>
              </a:rPr>
              <a:t/>
            </a:r>
            <a:br>
              <a:rPr lang="en-US" dirty="0" smtClean="0">
                <a:solidFill>
                  <a:schemeClr val="tx1"/>
                </a:solidFill>
                <a:latin typeface="微軟正黑體" pitchFamily="34" charset="-120"/>
                <a:ea typeface="微軟正黑體" pitchFamily="34" charset="-120"/>
              </a:rPr>
            </a:br>
            <a:r>
              <a:rPr lang="en-US" dirty="0" smtClean="0"/>
              <a:t/>
            </a:r>
            <a:br>
              <a:rPr lang="en-US" dirty="0" smtClean="0"/>
            </a:br>
            <a:endParaRPr lang="en-US" dirty="0"/>
          </a:p>
        </p:txBody>
      </p:sp>
      <p:pic>
        <p:nvPicPr>
          <p:cNvPr id="21507" name="Content Placeholder 6" descr="f_164462_2.jpg"/>
          <p:cNvPicPr>
            <a:picLocks noGrp="1" noChangeAspect="1"/>
          </p:cNvPicPr>
          <p:nvPr>
            <p:ph sz="half" idx="1"/>
          </p:nvPr>
        </p:nvPicPr>
        <p:blipFill>
          <a:blip r:embed="rId2" cstate="print"/>
          <a:srcRect/>
          <a:stretch>
            <a:fillRect/>
          </a:stretch>
        </p:blipFill>
        <p:spPr>
          <a:xfrm>
            <a:off x="827584" y="2060848"/>
            <a:ext cx="3456384" cy="4627794"/>
          </a:xfrm>
        </p:spPr>
      </p:pic>
      <p:pic>
        <p:nvPicPr>
          <p:cNvPr id="21508" name="Content Placeholder 5" descr="f_164462_1.jpg"/>
          <p:cNvPicPr>
            <a:picLocks noGrp="1" noChangeAspect="1"/>
          </p:cNvPicPr>
          <p:nvPr>
            <p:ph sz="half" idx="2"/>
          </p:nvPr>
        </p:nvPicPr>
        <p:blipFill>
          <a:blip r:embed="rId3" cstate="print"/>
          <a:srcRect/>
          <a:stretch>
            <a:fillRect/>
          </a:stretch>
        </p:blipFill>
        <p:spPr>
          <a:xfrm>
            <a:off x="4427984" y="2106123"/>
            <a:ext cx="4032448" cy="4536504"/>
          </a:xfrm>
        </p:spPr>
      </p:pic>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512763"/>
            <a:ext cx="7772400" cy="755997"/>
          </a:xfrm>
        </p:spPr>
        <p:txBody>
          <a:bodyPr/>
          <a:lstStyle/>
          <a:p>
            <a:r>
              <a:rPr lang="zh-TW" altLang="en-US" dirty="0" smtClean="0">
                <a:solidFill>
                  <a:schemeClr val="tx1"/>
                </a:solidFill>
                <a:latin typeface="微軟正黑體" pitchFamily="34" charset="-120"/>
                <a:ea typeface="微軟正黑體" pitchFamily="34" charset="-120"/>
              </a:rPr>
              <a:t>寬恕心更寬</a:t>
            </a:r>
            <a:endParaRPr lang="en-US" dirty="0">
              <a:solidFill>
                <a:schemeClr val="tx1"/>
              </a:solidFill>
              <a:latin typeface="微軟正黑體" pitchFamily="34" charset="-120"/>
              <a:ea typeface="微軟正黑體" pitchFamily="34" charset="-120"/>
            </a:endParaRPr>
          </a:p>
        </p:txBody>
      </p:sp>
      <p:pic>
        <p:nvPicPr>
          <p:cNvPr id="7" name="Content Placeholder 6" descr="untitled.png"/>
          <p:cNvPicPr>
            <a:picLocks noGrp="1" noChangeAspect="1"/>
          </p:cNvPicPr>
          <p:nvPr>
            <p:ph idx="1"/>
          </p:nvPr>
        </p:nvPicPr>
        <p:blipFill>
          <a:blip r:embed="rId2" cstate="print"/>
          <a:srcRect l="3810" t="3181" r="2857" b="10597"/>
          <a:stretch>
            <a:fillRect/>
          </a:stretch>
        </p:blipFill>
        <p:spPr>
          <a:xfrm>
            <a:off x="539551" y="1340768"/>
            <a:ext cx="8422613" cy="5328592"/>
          </a:xfrm>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dirty="0" smtClean="0">
                <a:solidFill>
                  <a:schemeClr val="tx1"/>
                </a:solidFill>
                <a:latin typeface="微軟正黑體" pitchFamily="34" charset="-120"/>
                <a:ea typeface="微軟正黑體" pitchFamily="34" charset="-120"/>
              </a:rPr>
              <a:t>游媽媽來洛杉磯作見證</a:t>
            </a:r>
            <a:endParaRPr lang="en-US" dirty="0">
              <a:solidFill>
                <a:schemeClr val="tx1"/>
              </a:solidFill>
              <a:latin typeface="微軟正黑體" pitchFamily="34" charset="-120"/>
              <a:ea typeface="微軟正黑體" pitchFamily="34" charset="-120"/>
            </a:endParaRPr>
          </a:p>
        </p:txBody>
      </p:sp>
      <p:pic>
        <p:nvPicPr>
          <p:cNvPr id="10" name="Content Placeholder 9" descr="12-6C312281-763327-960.jpg"/>
          <p:cNvPicPr>
            <a:picLocks noGrp="1" noChangeAspect="1"/>
          </p:cNvPicPr>
          <p:nvPr>
            <p:ph idx="1"/>
          </p:nvPr>
        </p:nvPicPr>
        <p:blipFill>
          <a:blip r:embed="rId2" cstate="print"/>
          <a:stretch>
            <a:fillRect/>
          </a:stretch>
        </p:blipFill>
        <p:spPr>
          <a:xfrm>
            <a:off x="395536" y="1484783"/>
            <a:ext cx="8748464" cy="4931285"/>
          </a:xfrm>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TW" dirty="0" smtClean="0">
                <a:solidFill>
                  <a:srgbClr val="B14583"/>
                </a:solidFill>
              </a:rPr>
              <a:t>3.</a:t>
            </a:r>
            <a:r>
              <a:rPr lang="zh-TW" altLang="en-US" dirty="0" smtClean="0">
                <a:solidFill>
                  <a:srgbClr val="B14583"/>
                </a:solidFill>
              </a:rPr>
              <a:t>群體的療傷與醫治</a:t>
            </a:r>
            <a:r>
              <a:rPr lang="en-US" altLang="zh-TW" dirty="0" smtClean="0">
                <a:solidFill>
                  <a:srgbClr val="B14583"/>
                </a:solidFill>
              </a:rPr>
              <a:t/>
            </a:r>
            <a:br>
              <a:rPr lang="en-US" altLang="zh-TW" dirty="0" smtClean="0">
                <a:solidFill>
                  <a:srgbClr val="B14583"/>
                </a:solidFill>
              </a:rPr>
            </a:br>
            <a:r>
              <a:rPr lang="zh-TW" altLang="en-US" dirty="0" smtClean="0">
                <a:solidFill>
                  <a:srgbClr val="B14583"/>
                </a:solidFill>
              </a:rPr>
              <a:t>授予勃蘭特</a:t>
            </a:r>
            <a:r>
              <a:rPr lang="en-US" dirty="0" smtClean="0">
                <a:solidFill>
                  <a:srgbClr val="B14583"/>
                </a:solidFill>
              </a:rPr>
              <a:t>1971</a:t>
            </a:r>
            <a:r>
              <a:rPr lang="zh-TW" altLang="en-US" dirty="0" smtClean="0">
                <a:solidFill>
                  <a:srgbClr val="B14583"/>
                </a:solidFill>
              </a:rPr>
              <a:t>年度諾貝爾和平獎</a:t>
            </a:r>
            <a:endParaRPr lang="en-US" dirty="0">
              <a:solidFill>
                <a:srgbClr val="B14583"/>
              </a:solidFill>
            </a:endParaRPr>
          </a:p>
        </p:txBody>
      </p:sp>
      <p:pic>
        <p:nvPicPr>
          <p:cNvPr id="4" name="Content Placeholder 3" descr="0904_447144.jpg"/>
          <p:cNvPicPr>
            <a:picLocks noGrp="1" noChangeAspect="1"/>
          </p:cNvPicPr>
          <p:nvPr>
            <p:ph idx="1"/>
          </p:nvPr>
        </p:nvPicPr>
        <p:blipFill>
          <a:blip r:embed="rId2" cstate="print"/>
          <a:stretch>
            <a:fillRect/>
          </a:stretch>
        </p:blipFill>
        <p:spPr>
          <a:xfrm>
            <a:off x="827584" y="1864260"/>
            <a:ext cx="7090776" cy="473309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TW" dirty="0" smtClean="0">
                <a:solidFill>
                  <a:srgbClr val="B14583"/>
                </a:solidFill>
              </a:rPr>
              <a:t>2.</a:t>
            </a:r>
            <a:r>
              <a:rPr lang="zh-TW" altLang="en-US" dirty="0" smtClean="0">
                <a:solidFill>
                  <a:srgbClr val="B14583"/>
                </a:solidFill>
              </a:rPr>
              <a:t>不同的領袖的風格</a:t>
            </a:r>
            <a:r>
              <a:rPr lang="en-US" altLang="zh-TW" dirty="0" smtClean="0">
                <a:solidFill>
                  <a:srgbClr val="B14583"/>
                </a:solidFill>
              </a:rPr>
              <a:t/>
            </a:r>
            <a:br>
              <a:rPr lang="en-US" altLang="zh-TW" dirty="0" smtClean="0">
                <a:solidFill>
                  <a:srgbClr val="B14583"/>
                </a:solidFill>
              </a:rPr>
            </a:br>
            <a:r>
              <a:rPr lang="zh-TW" altLang="en-US" dirty="0" smtClean="0">
                <a:solidFill>
                  <a:srgbClr val="B14583"/>
                </a:solidFill>
              </a:rPr>
              <a:t>也會帶來不同的衝突點</a:t>
            </a:r>
            <a:endParaRPr lang="en-US" dirty="0">
              <a:solidFill>
                <a:srgbClr val="B14583"/>
              </a:solidFill>
            </a:endParaRPr>
          </a:p>
        </p:txBody>
      </p:sp>
      <p:sp>
        <p:nvSpPr>
          <p:cNvPr id="3" name="Content Placeholder 2"/>
          <p:cNvSpPr>
            <a:spLocks noGrp="1"/>
          </p:cNvSpPr>
          <p:nvPr>
            <p:ph idx="1"/>
          </p:nvPr>
        </p:nvSpPr>
        <p:spPr/>
        <p:txBody>
          <a:bodyPr/>
          <a:lstStyle/>
          <a:p>
            <a:pPr lvl="0"/>
            <a:r>
              <a:rPr lang="en-US" altLang="zh-TW" sz="4000" dirty="0" smtClean="0"/>
              <a:t>1.</a:t>
            </a:r>
            <a:r>
              <a:rPr lang="zh-TW" altLang="en-US" sz="4000" dirty="0" smtClean="0"/>
              <a:t>榜樣模範型</a:t>
            </a:r>
            <a:endParaRPr lang="en-US" sz="4000" dirty="0" smtClean="0"/>
          </a:p>
          <a:p>
            <a:pPr lvl="0"/>
            <a:r>
              <a:rPr lang="en-US" altLang="zh-TW" sz="4000" dirty="0" smtClean="0"/>
              <a:t>2.</a:t>
            </a:r>
            <a:r>
              <a:rPr lang="zh-TW" altLang="en-US" sz="4000" dirty="0" smtClean="0"/>
              <a:t>僕人服事型</a:t>
            </a:r>
            <a:endParaRPr lang="en-US" sz="4000" dirty="0" smtClean="0"/>
          </a:p>
          <a:p>
            <a:pPr lvl="0"/>
            <a:r>
              <a:rPr lang="en-US" altLang="zh-TW" sz="4000" dirty="0" smtClean="0"/>
              <a:t>3.</a:t>
            </a:r>
            <a:r>
              <a:rPr lang="zh-TW" altLang="en-US" sz="4000" dirty="0" smtClean="0"/>
              <a:t>權威指導型</a:t>
            </a:r>
            <a:endParaRPr lang="en-US" sz="4000" dirty="0" smtClean="0"/>
          </a:p>
          <a:p>
            <a:pPr lvl="0"/>
            <a:r>
              <a:rPr lang="en-US" altLang="zh-TW" sz="4000" dirty="0" smtClean="0"/>
              <a:t>4.</a:t>
            </a:r>
            <a:r>
              <a:rPr lang="zh-TW" altLang="en-US" sz="4000" dirty="0" smtClean="0"/>
              <a:t>諮商授權型</a:t>
            </a:r>
            <a:endParaRPr lang="en-US" sz="4000" dirty="0" smtClean="0"/>
          </a:p>
          <a:p>
            <a:pPr lvl="0"/>
            <a:r>
              <a:rPr lang="en-US" altLang="zh-TW" sz="4000" dirty="0" smtClean="0"/>
              <a:t>5.</a:t>
            </a:r>
            <a:r>
              <a:rPr lang="zh-TW" altLang="en-US" sz="4000" dirty="0" smtClean="0"/>
              <a:t>異象開拓型</a:t>
            </a:r>
            <a:endParaRPr lang="en-US" altLang="zh-TW" sz="4000" dirty="0" smtClean="0"/>
          </a:p>
          <a:p>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TW" altLang="en-US" dirty="0" smtClean="0">
                <a:solidFill>
                  <a:srgbClr val="B14583"/>
                </a:solidFill>
              </a:rPr>
              <a:t>教會紛爭有未處理之罪</a:t>
            </a:r>
            <a:endParaRPr lang="en-US" dirty="0">
              <a:solidFill>
                <a:srgbClr val="B14583"/>
              </a:solidFill>
            </a:endParaRPr>
          </a:p>
        </p:txBody>
      </p:sp>
      <p:pic>
        <p:nvPicPr>
          <p:cNvPr id="7" name="Content Placeholder 6" descr="853160_99a0398112825c839477d8917a8de6d0.jpg"/>
          <p:cNvPicPr>
            <a:picLocks noGrp="1" noChangeAspect="1"/>
          </p:cNvPicPr>
          <p:nvPr>
            <p:ph sz="half" idx="1"/>
          </p:nvPr>
        </p:nvPicPr>
        <p:blipFill>
          <a:blip r:embed="rId2" cstate="print"/>
          <a:stretch>
            <a:fillRect/>
          </a:stretch>
        </p:blipFill>
        <p:spPr>
          <a:xfrm>
            <a:off x="420980" y="1844824"/>
            <a:ext cx="4038429" cy="4536503"/>
          </a:xfrm>
        </p:spPr>
      </p:pic>
      <p:pic>
        <p:nvPicPr>
          <p:cNvPr id="8" name="Content Placeholder 7" descr="imagesCAOT3KK0.jpg"/>
          <p:cNvPicPr>
            <a:picLocks noGrp="1" noChangeAspect="1"/>
          </p:cNvPicPr>
          <p:nvPr>
            <p:ph sz="half" idx="2"/>
          </p:nvPr>
        </p:nvPicPr>
        <p:blipFill>
          <a:blip r:embed="rId3" cstate="print"/>
          <a:stretch>
            <a:fillRect/>
          </a:stretch>
        </p:blipFill>
        <p:spPr>
          <a:xfrm>
            <a:off x="4572000" y="2779138"/>
            <a:ext cx="4451099" cy="3530182"/>
          </a:xfrm>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TW" altLang="en-US" dirty="0" smtClean="0">
                <a:solidFill>
                  <a:srgbClr val="B14583"/>
                </a:solidFill>
              </a:rPr>
              <a:t>教會宣告嚴肅會</a:t>
            </a:r>
            <a:r>
              <a:rPr lang="en-US" altLang="zh-TW" dirty="0" smtClean="0">
                <a:solidFill>
                  <a:srgbClr val="B14583"/>
                </a:solidFill>
              </a:rPr>
              <a:t/>
            </a:r>
            <a:br>
              <a:rPr lang="en-US" altLang="zh-TW" dirty="0" smtClean="0">
                <a:solidFill>
                  <a:srgbClr val="B14583"/>
                </a:solidFill>
              </a:rPr>
            </a:br>
            <a:r>
              <a:rPr lang="zh-TW" altLang="en-US" dirty="0" smtClean="0">
                <a:solidFill>
                  <a:srgbClr val="B14583"/>
                </a:solidFill>
              </a:rPr>
              <a:t>重新尋求饒恕得醫治</a:t>
            </a:r>
            <a:endParaRPr lang="en-US" dirty="0">
              <a:solidFill>
                <a:srgbClr val="B14583"/>
              </a:solidFill>
            </a:endParaRPr>
          </a:p>
        </p:txBody>
      </p:sp>
      <p:pic>
        <p:nvPicPr>
          <p:cNvPr id="5" name="Content Placeholder 4" descr="untitledJJ.png"/>
          <p:cNvPicPr>
            <a:picLocks noGrp="1" noChangeAspect="1"/>
          </p:cNvPicPr>
          <p:nvPr>
            <p:ph sz="half" idx="1"/>
          </p:nvPr>
        </p:nvPicPr>
        <p:blipFill>
          <a:blip r:embed="rId2" cstate="print"/>
          <a:stretch>
            <a:fillRect/>
          </a:stretch>
        </p:blipFill>
        <p:spPr>
          <a:xfrm>
            <a:off x="323528" y="2132856"/>
            <a:ext cx="5518646" cy="3672408"/>
          </a:xfrm>
        </p:spPr>
      </p:pic>
      <p:pic>
        <p:nvPicPr>
          <p:cNvPr id="6" name="Content Placeholder 5" descr="untitledLL.png"/>
          <p:cNvPicPr>
            <a:picLocks noGrp="1" noChangeAspect="1"/>
          </p:cNvPicPr>
          <p:nvPr>
            <p:ph sz="half" idx="2"/>
          </p:nvPr>
        </p:nvPicPr>
        <p:blipFill>
          <a:blip r:embed="rId3" cstate="print"/>
          <a:stretch>
            <a:fillRect/>
          </a:stretch>
        </p:blipFill>
        <p:spPr>
          <a:xfrm>
            <a:off x="6216897" y="4180012"/>
            <a:ext cx="2927103" cy="2677988"/>
          </a:xfrm>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60688"/>
          </a:xfrm>
        </p:spPr>
        <p:txBody>
          <a:bodyPr/>
          <a:lstStyle/>
          <a:p>
            <a:r>
              <a:rPr lang="zh-TW" altLang="en-US" dirty="0" smtClean="0">
                <a:solidFill>
                  <a:srgbClr val="B14583"/>
                </a:solidFill>
              </a:rPr>
              <a:t>結論</a:t>
            </a:r>
            <a:r>
              <a:rPr lang="en-US" altLang="zh-TW" dirty="0" smtClean="0">
                <a:solidFill>
                  <a:srgbClr val="B14583"/>
                </a:solidFill>
              </a:rPr>
              <a:t>:</a:t>
            </a:r>
            <a:endParaRPr lang="en-US" dirty="0">
              <a:solidFill>
                <a:srgbClr val="B14583"/>
              </a:solidFill>
            </a:endParaRPr>
          </a:p>
        </p:txBody>
      </p:sp>
      <p:sp>
        <p:nvSpPr>
          <p:cNvPr id="3" name="Content Placeholder 2"/>
          <p:cNvSpPr>
            <a:spLocks noGrp="1"/>
          </p:cNvSpPr>
          <p:nvPr>
            <p:ph idx="1"/>
          </p:nvPr>
        </p:nvSpPr>
        <p:spPr>
          <a:xfrm>
            <a:off x="457200" y="1052736"/>
            <a:ext cx="7499176" cy="5544616"/>
          </a:xfrm>
        </p:spPr>
        <p:txBody>
          <a:bodyPr>
            <a:noAutofit/>
          </a:bodyPr>
          <a:lstStyle/>
          <a:p>
            <a:r>
              <a:rPr lang="en-US" sz="3600" dirty="0" smtClean="0"/>
              <a:t>1.</a:t>
            </a:r>
            <a:r>
              <a:rPr lang="zh-TW" altLang="en-US" sz="3600" dirty="0" smtClean="0"/>
              <a:t>衝突是可預防的</a:t>
            </a:r>
            <a:endParaRPr lang="en-US" sz="3600" dirty="0" smtClean="0"/>
          </a:p>
          <a:p>
            <a:pPr lvl="0"/>
            <a:r>
              <a:rPr lang="en-US" altLang="zh-TW" sz="3600" dirty="0" smtClean="0"/>
              <a:t>   A.</a:t>
            </a:r>
            <a:r>
              <a:rPr lang="zh-TW" altLang="en-US" sz="3600" dirty="0" smtClean="0"/>
              <a:t>防範於未然</a:t>
            </a:r>
            <a:endParaRPr lang="en-US" sz="3600" dirty="0" smtClean="0"/>
          </a:p>
          <a:p>
            <a:pPr lvl="0"/>
            <a:r>
              <a:rPr lang="en-US" altLang="zh-TW" sz="3600" dirty="0" smtClean="0"/>
              <a:t>   B.</a:t>
            </a:r>
            <a:r>
              <a:rPr lang="zh-TW" altLang="en-US" sz="3600" dirty="0" smtClean="0"/>
              <a:t>主動的道歉</a:t>
            </a:r>
            <a:endParaRPr lang="en-US" sz="3600" dirty="0" smtClean="0"/>
          </a:p>
          <a:p>
            <a:pPr lvl="0"/>
            <a:r>
              <a:rPr lang="en-US" altLang="zh-TW" sz="3600" dirty="0" smtClean="0"/>
              <a:t>2.</a:t>
            </a:r>
            <a:r>
              <a:rPr lang="zh-TW" altLang="en-US" sz="3600" dirty="0" smtClean="0"/>
              <a:t>衝突是可以解決的</a:t>
            </a:r>
            <a:endParaRPr lang="en-US" sz="3600" dirty="0" smtClean="0"/>
          </a:p>
          <a:p>
            <a:pPr lvl="0"/>
            <a:r>
              <a:rPr lang="en-US" altLang="zh-TW" sz="3600" dirty="0" smtClean="0"/>
              <a:t>   A.</a:t>
            </a:r>
            <a:r>
              <a:rPr lang="zh-TW" altLang="en-US" sz="3600" dirty="0" smtClean="0"/>
              <a:t>雙贏的合作性協商</a:t>
            </a:r>
            <a:endParaRPr lang="en-US" sz="3600" dirty="0" smtClean="0"/>
          </a:p>
          <a:p>
            <a:pPr lvl="0"/>
            <a:r>
              <a:rPr lang="en-US" altLang="zh-TW" sz="3600" dirty="0" smtClean="0"/>
              <a:t>   B.</a:t>
            </a:r>
            <a:r>
              <a:rPr lang="zh-TW" altLang="en-US" sz="3600" dirty="0" smtClean="0"/>
              <a:t>勇敢地執行教會紀律</a:t>
            </a:r>
            <a:endParaRPr lang="en-US" sz="3600" dirty="0" smtClean="0"/>
          </a:p>
          <a:p>
            <a:pPr lvl="0"/>
            <a:r>
              <a:rPr lang="en-US" altLang="zh-TW" sz="3600" dirty="0" smtClean="0"/>
              <a:t>3.</a:t>
            </a:r>
            <a:r>
              <a:rPr lang="zh-TW" altLang="en-US" sz="3600" dirty="0" smtClean="0"/>
              <a:t>衝突有其正面的意義</a:t>
            </a:r>
            <a:endParaRPr lang="en-US" sz="3600" dirty="0" smtClean="0"/>
          </a:p>
          <a:p>
            <a:pPr lvl="0"/>
            <a:r>
              <a:rPr lang="en-US" altLang="zh-TW" sz="3600" dirty="0" smtClean="0"/>
              <a:t>   A.</a:t>
            </a:r>
            <a:r>
              <a:rPr lang="zh-TW" altLang="en-US" sz="3600" dirty="0" smtClean="0"/>
              <a:t>神的意思原是好的</a:t>
            </a:r>
            <a:endParaRPr lang="en-US" sz="3600" dirty="0" smtClean="0"/>
          </a:p>
          <a:p>
            <a:pPr lvl="0"/>
            <a:r>
              <a:rPr lang="en-US" altLang="zh-TW" sz="3600" dirty="0" smtClean="0"/>
              <a:t>   B.</a:t>
            </a:r>
            <a:r>
              <a:rPr lang="zh-TW" altLang="en-US" sz="3600" dirty="0" smtClean="0"/>
              <a:t>基督的性情的陶煉</a:t>
            </a: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smtClean="0">
                <a:solidFill>
                  <a:srgbClr val="B14583"/>
                </a:solidFill>
              </a:rPr>
              <a:t>榜樣模範型</a:t>
            </a:r>
            <a:endParaRPr lang="en-US" dirty="0">
              <a:solidFill>
                <a:srgbClr val="B14583"/>
              </a:solidFill>
            </a:endParaRPr>
          </a:p>
        </p:txBody>
      </p:sp>
      <p:graphicFrame>
        <p:nvGraphicFramePr>
          <p:cNvPr id="5" name="Content Placeholder 4"/>
          <p:cNvGraphicFramePr>
            <a:graphicFrameLocks noGrp="1"/>
          </p:cNvGraphicFramePr>
          <p:nvPr>
            <p:ph idx="1"/>
          </p:nvPr>
        </p:nvGraphicFramePr>
        <p:xfrm>
          <a:off x="457200" y="1609724"/>
          <a:ext cx="7571184" cy="4987627"/>
        </p:xfrm>
        <a:graphic>
          <a:graphicData uri="http://schemas.openxmlformats.org/drawingml/2006/table">
            <a:tbl>
              <a:tblPr firstRow="1" bandRow="1">
                <a:tableStyleId>{5C22544A-7EE6-4342-B048-85BDC9FD1C3A}</a:tableStyleId>
              </a:tblPr>
              <a:tblGrid>
                <a:gridCol w="1291128"/>
                <a:gridCol w="6280056"/>
              </a:tblGrid>
              <a:tr h="2354803">
                <a:tc>
                  <a:txBody>
                    <a:bodyPr/>
                    <a:lstStyle/>
                    <a:p>
                      <a:r>
                        <a:rPr lang="zh-TW" altLang="en-US" sz="2800" dirty="0" smtClean="0"/>
                        <a:t>優點</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2800" kern="1200" dirty="0" smtClean="0"/>
                        <a:t>用基督的品行來領導，以身作則，用自己的生命與生活來作為對別人要求的標準。他對於屬靈的真理堅毅執著，身體力行屬靈的操練。</a:t>
                      </a:r>
                      <a:endParaRPr kumimoji="0" lang="en-US" sz="2800" kern="1200" dirty="0" smtClean="0"/>
                    </a:p>
                    <a:p>
                      <a:endParaRPr lang="en-US" sz="2800" dirty="0"/>
                    </a:p>
                  </a:txBody>
                  <a:tcPr/>
                </a:tc>
              </a:tr>
              <a:tr h="999985">
                <a:tc>
                  <a:txBody>
                    <a:bodyPr/>
                    <a:lstStyle/>
                    <a:p>
                      <a:r>
                        <a:rPr lang="zh-TW" altLang="en-US" sz="2800" dirty="0" smtClean="0"/>
                        <a:t>缺點</a:t>
                      </a:r>
                      <a:endParaRPr lang="en-US" sz="2800" dirty="0"/>
                    </a:p>
                  </a:txBody>
                  <a:tcPr/>
                </a:tc>
                <a:tc>
                  <a:txBody>
                    <a:bodyPr/>
                    <a:lstStyle/>
                    <a:p>
                      <a:r>
                        <a:rPr kumimoji="0" lang="zh-TW" altLang="en-US" sz="2800" kern="1200" dirty="0" smtClean="0"/>
                        <a:t>由於求好心切，可能會耐性不夠。注重屬靈操練，容易疏忽實務訓練</a:t>
                      </a:r>
                      <a:endParaRPr lang="en-US" sz="2800" dirty="0"/>
                    </a:p>
                  </a:txBody>
                  <a:tcPr/>
                </a:tc>
              </a:tr>
              <a:tr h="548379">
                <a:tc>
                  <a:txBody>
                    <a:bodyPr/>
                    <a:lstStyle/>
                    <a:p>
                      <a:r>
                        <a:rPr lang="zh-TW" altLang="en-US" sz="2800" dirty="0" smtClean="0"/>
                        <a:t>法則</a:t>
                      </a:r>
                      <a:endParaRPr lang="en-US" sz="2800" dirty="0"/>
                    </a:p>
                  </a:txBody>
                  <a:tcPr/>
                </a:tc>
                <a:tc>
                  <a:txBody>
                    <a:bodyPr/>
                    <a:lstStyle/>
                    <a:p>
                      <a:pPr marL="0" marR="0">
                        <a:lnSpc>
                          <a:spcPct val="125000"/>
                        </a:lnSpc>
                        <a:spcBef>
                          <a:spcPts val="0"/>
                        </a:spcBef>
                        <a:spcAft>
                          <a:spcPts val="0"/>
                        </a:spcAft>
                      </a:pPr>
                      <a:r>
                        <a:rPr lang="zh-TW" sz="2800" dirty="0">
                          <a:latin typeface="Times New Roman"/>
                          <a:ea typeface="書法家中楷體"/>
                          <a:cs typeface="Times New Roman"/>
                        </a:rPr>
                        <a:t>磁力法則</a:t>
                      </a:r>
                      <a:endParaRPr lang="en-US" sz="2800" dirty="0">
                        <a:latin typeface="Calibri"/>
                        <a:ea typeface="新細明體"/>
                        <a:cs typeface="Times New Roman"/>
                      </a:endParaRPr>
                    </a:p>
                  </a:txBody>
                  <a:tcPr marL="68580" marR="68580" marT="0" marB="0"/>
                </a:tc>
              </a:tr>
              <a:tr h="1084460">
                <a:tc>
                  <a:txBody>
                    <a:bodyPr/>
                    <a:lstStyle/>
                    <a:p>
                      <a:endParaRPr lang="en-US" sz="2800" dirty="0"/>
                    </a:p>
                  </a:txBody>
                  <a:tcPr/>
                </a:tc>
                <a:tc>
                  <a:txBody>
                    <a:bodyPr/>
                    <a:lstStyle/>
                    <a:p>
                      <a:pPr marL="0" marR="0" algn="just">
                        <a:lnSpc>
                          <a:spcPct val="125000"/>
                        </a:lnSpc>
                        <a:spcBef>
                          <a:spcPts val="0"/>
                        </a:spcBef>
                        <a:spcAft>
                          <a:spcPts val="0"/>
                        </a:spcAft>
                      </a:pPr>
                      <a:r>
                        <a:rPr lang="zh-TW" sz="2800" dirty="0">
                          <a:latin typeface="Times New Roman"/>
                          <a:ea typeface="書法家中楷體"/>
                          <a:cs typeface="Times New Roman"/>
                        </a:rPr>
                        <a:t>物以類聚，你是怎樣的人就會吸引怎樣的人來跟隨你。</a:t>
                      </a:r>
                      <a:endParaRPr lang="en-US" sz="2800" dirty="0">
                        <a:latin typeface="Calibri"/>
                        <a:ea typeface="新細明體"/>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zh-TW" altLang="en-US" dirty="0" smtClean="0">
                <a:solidFill>
                  <a:srgbClr val="B14583"/>
                </a:solidFill>
              </a:rPr>
              <a:t>僕人服事型</a:t>
            </a:r>
            <a:endParaRPr lang="en-US" dirty="0">
              <a:solidFill>
                <a:srgbClr val="B14583"/>
              </a:solidFill>
            </a:endParaRPr>
          </a:p>
        </p:txBody>
      </p:sp>
      <p:graphicFrame>
        <p:nvGraphicFramePr>
          <p:cNvPr id="4" name="Content Placeholder 3"/>
          <p:cNvGraphicFramePr>
            <a:graphicFrameLocks noGrp="1"/>
          </p:cNvGraphicFramePr>
          <p:nvPr>
            <p:ph idx="1"/>
          </p:nvPr>
        </p:nvGraphicFramePr>
        <p:xfrm>
          <a:off x="457200" y="1609724"/>
          <a:ext cx="7499176" cy="4555579"/>
        </p:xfrm>
        <a:graphic>
          <a:graphicData uri="http://schemas.openxmlformats.org/drawingml/2006/table">
            <a:tbl>
              <a:tblPr firstRow="1" bandRow="1">
                <a:tableStyleId>{5C22544A-7EE6-4342-B048-85BDC9FD1C3A}</a:tableStyleId>
              </a:tblPr>
              <a:tblGrid>
                <a:gridCol w="1651828"/>
                <a:gridCol w="5847348"/>
              </a:tblGrid>
              <a:tr h="1873666">
                <a:tc>
                  <a:txBody>
                    <a:bodyPr/>
                    <a:lstStyle/>
                    <a:p>
                      <a:r>
                        <a:rPr lang="zh-TW" altLang="en-US" sz="3200" dirty="0" smtClean="0"/>
                        <a:t>優點</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3200" b="1" kern="1200" dirty="0" smtClean="0">
                          <a:solidFill>
                            <a:schemeClr val="lt1"/>
                          </a:solidFill>
                          <a:latin typeface="+mn-lt"/>
                          <a:ea typeface="+mn-ea"/>
                          <a:cs typeface="+mn-cs"/>
                        </a:rPr>
                        <a:t>柔和謙卑，平易近人，殷勤服事，任勞任怨，捨己愛人。</a:t>
                      </a:r>
                      <a:endParaRPr kumimoji="0" lang="en-US" sz="3200" b="1" kern="1200" dirty="0" smtClean="0">
                        <a:solidFill>
                          <a:schemeClr val="lt1"/>
                        </a:solidFill>
                        <a:latin typeface="+mn-lt"/>
                        <a:ea typeface="+mn-ea"/>
                        <a:cs typeface="+mn-cs"/>
                      </a:endParaRPr>
                    </a:p>
                    <a:p>
                      <a:endParaRPr lang="en-US" sz="3200" dirty="0"/>
                    </a:p>
                  </a:txBody>
                  <a:tcPr/>
                </a:tc>
              </a:tr>
              <a:tr h="1285849">
                <a:tc>
                  <a:txBody>
                    <a:bodyPr/>
                    <a:lstStyle/>
                    <a:p>
                      <a:r>
                        <a:rPr lang="zh-TW" altLang="en-US" sz="3200" dirty="0" smtClean="0"/>
                        <a:t>缺點</a:t>
                      </a:r>
                      <a:endParaRPr lang="en-US" sz="3200" dirty="0"/>
                    </a:p>
                  </a:txBody>
                  <a:tcPr/>
                </a:tc>
                <a:tc>
                  <a:txBody>
                    <a:bodyPr/>
                    <a:lstStyle/>
                    <a:p>
                      <a:r>
                        <a:rPr kumimoji="0" lang="zh-TW" altLang="en-US" sz="3200" kern="1200" dirty="0" smtClean="0">
                          <a:solidFill>
                            <a:schemeClr val="dk1"/>
                          </a:solidFill>
                          <a:latin typeface="+mn-lt"/>
                          <a:ea typeface="+mn-ea"/>
                          <a:cs typeface="+mn-cs"/>
                        </a:rPr>
                        <a:t>過度勞碌以致身、心、靈受損。事必躬親，容易缺乏整體宏觀</a:t>
                      </a:r>
                      <a:endParaRPr lang="en-US" sz="3200" dirty="0"/>
                    </a:p>
                  </a:txBody>
                  <a:tcPr/>
                </a:tc>
              </a:tr>
              <a:tr h="698032">
                <a:tc>
                  <a:txBody>
                    <a:bodyPr/>
                    <a:lstStyle/>
                    <a:p>
                      <a:r>
                        <a:rPr lang="zh-TW" altLang="en-US" sz="3200" dirty="0" smtClean="0"/>
                        <a:t>法則</a:t>
                      </a:r>
                      <a:endParaRPr lang="en-US" sz="3200" dirty="0"/>
                    </a:p>
                  </a:txBody>
                  <a:tcPr/>
                </a:tc>
                <a:tc>
                  <a:txBody>
                    <a:bodyPr/>
                    <a:lstStyle/>
                    <a:p>
                      <a:pPr marL="0" marR="0">
                        <a:lnSpc>
                          <a:spcPct val="125000"/>
                        </a:lnSpc>
                        <a:spcBef>
                          <a:spcPts val="0"/>
                        </a:spcBef>
                        <a:spcAft>
                          <a:spcPts val="0"/>
                        </a:spcAft>
                      </a:pPr>
                      <a:r>
                        <a:rPr lang="zh-TW" sz="3200" dirty="0">
                          <a:latin typeface="Times New Roman"/>
                          <a:ea typeface="書法家中楷體"/>
                          <a:cs typeface="Times New Roman"/>
                        </a:rPr>
                        <a:t>親和力法則</a:t>
                      </a:r>
                      <a:endParaRPr lang="en-US" sz="3200" dirty="0">
                        <a:latin typeface="Calibri"/>
                        <a:ea typeface="新細明體"/>
                        <a:cs typeface="Times New Roman"/>
                      </a:endParaRPr>
                    </a:p>
                  </a:txBody>
                  <a:tcPr marL="68580" marR="68580" marT="0" marB="0"/>
                </a:tc>
              </a:tr>
              <a:tr h="698032">
                <a:tc>
                  <a:txBody>
                    <a:bodyPr/>
                    <a:lstStyle/>
                    <a:p>
                      <a:endParaRPr lang="en-US" sz="3200"/>
                    </a:p>
                  </a:txBody>
                  <a:tcPr/>
                </a:tc>
                <a:tc>
                  <a:txBody>
                    <a:bodyPr/>
                    <a:lstStyle/>
                    <a:p>
                      <a:pPr marL="0" marR="0">
                        <a:lnSpc>
                          <a:spcPct val="125000"/>
                        </a:lnSpc>
                        <a:spcBef>
                          <a:spcPts val="0"/>
                        </a:spcBef>
                        <a:spcAft>
                          <a:spcPts val="0"/>
                        </a:spcAft>
                      </a:pPr>
                      <a:r>
                        <a:rPr lang="zh-TW" sz="3200" dirty="0">
                          <a:latin typeface="Times New Roman"/>
                          <a:ea typeface="書法家中楷體"/>
                          <a:cs typeface="Times New Roman"/>
                        </a:rPr>
                        <a:t>有愛才有羊，得人必先得其心</a:t>
                      </a:r>
                      <a:endParaRPr lang="en-US" sz="3200" dirty="0">
                        <a:latin typeface="Calibri"/>
                        <a:ea typeface="新細明體"/>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zh-TW" altLang="en-US" dirty="0" smtClean="0">
                <a:solidFill>
                  <a:srgbClr val="B14583"/>
                </a:solidFill>
              </a:rPr>
              <a:t>權威指導型</a:t>
            </a:r>
            <a:endParaRPr lang="en-US" dirty="0">
              <a:solidFill>
                <a:srgbClr val="B14583"/>
              </a:solidFill>
            </a:endParaRPr>
          </a:p>
        </p:txBody>
      </p:sp>
      <p:graphicFrame>
        <p:nvGraphicFramePr>
          <p:cNvPr id="4" name="Content Placeholder 3"/>
          <p:cNvGraphicFramePr>
            <a:graphicFrameLocks noGrp="1"/>
          </p:cNvGraphicFramePr>
          <p:nvPr>
            <p:ph idx="1"/>
          </p:nvPr>
        </p:nvGraphicFramePr>
        <p:xfrm>
          <a:off x="457200" y="1609724"/>
          <a:ext cx="7499176" cy="5098530"/>
        </p:xfrm>
        <a:graphic>
          <a:graphicData uri="http://schemas.openxmlformats.org/drawingml/2006/table">
            <a:tbl>
              <a:tblPr firstRow="1" bandRow="1">
                <a:tableStyleId>{5C22544A-7EE6-4342-B048-85BDC9FD1C3A}</a:tableStyleId>
              </a:tblPr>
              <a:tblGrid>
                <a:gridCol w="1651828"/>
                <a:gridCol w="5847348"/>
              </a:tblGrid>
              <a:tr h="1873666">
                <a:tc>
                  <a:txBody>
                    <a:bodyPr/>
                    <a:lstStyle/>
                    <a:p>
                      <a:r>
                        <a:rPr lang="zh-TW" altLang="en-US" sz="3200" dirty="0" smtClean="0"/>
                        <a:t>優點</a:t>
                      </a:r>
                      <a:endParaRPr lang="en-US" sz="3200" dirty="0"/>
                    </a:p>
                  </a:txBody>
                  <a:tcPr/>
                </a:tc>
                <a:tc>
                  <a:txBody>
                    <a:bodyPr/>
                    <a:lstStyle/>
                    <a:p>
                      <a:pPr marL="0" marR="0" algn="just">
                        <a:lnSpc>
                          <a:spcPct val="125000"/>
                        </a:lnSpc>
                        <a:spcBef>
                          <a:spcPts val="0"/>
                        </a:spcBef>
                        <a:spcAft>
                          <a:spcPts val="0"/>
                        </a:spcAft>
                      </a:pPr>
                      <a:r>
                        <a:rPr lang="zh-TW" sz="3200" dirty="0">
                          <a:latin typeface="Times New Roman"/>
                          <a:ea typeface="書法家中楷體"/>
                          <a:cs typeface="Times New Roman"/>
                        </a:rPr>
                        <a:t>清楚自己的角色，能高瞻遠矚，富組織領導能力，是典型的領袖。</a:t>
                      </a:r>
                      <a:endParaRPr lang="en-US" sz="3200" dirty="0">
                        <a:latin typeface="Calibri"/>
                        <a:ea typeface="新細明體"/>
                        <a:cs typeface="Times New Roman"/>
                      </a:endParaRPr>
                    </a:p>
                  </a:txBody>
                  <a:tcPr marL="68580" marR="68580" marT="0" marB="0"/>
                </a:tc>
              </a:tr>
              <a:tr h="1285849">
                <a:tc>
                  <a:txBody>
                    <a:bodyPr/>
                    <a:lstStyle/>
                    <a:p>
                      <a:r>
                        <a:rPr lang="zh-TW" altLang="en-US" sz="3200" dirty="0" smtClean="0"/>
                        <a:t>缺點</a:t>
                      </a:r>
                      <a:endParaRPr lang="en-US" sz="3200" dirty="0"/>
                    </a:p>
                  </a:txBody>
                  <a:tcPr/>
                </a:tc>
                <a:tc>
                  <a:txBody>
                    <a:bodyPr/>
                    <a:lstStyle/>
                    <a:p>
                      <a:pPr marL="0" marR="0" algn="just">
                        <a:lnSpc>
                          <a:spcPct val="125000"/>
                        </a:lnSpc>
                        <a:spcBef>
                          <a:spcPts val="0"/>
                        </a:spcBef>
                        <a:spcAft>
                          <a:spcPts val="0"/>
                        </a:spcAft>
                      </a:pPr>
                      <a:r>
                        <a:rPr lang="zh-TW" sz="3200">
                          <a:latin typeface="Times New Roman"/>
                          <a:ea typeface="書法家中楷體"/>
                          <a:cs typeface="Times New Roman"/>
                        </a:rPr>
                        <a:t>堅持己見，將異議視為反對不順服，疏於尊重溝通，不易認錯或謙卑。</a:t>
                      </a:r>
                      <a:endParaRPr lang="en-US" sz="3200">
                        <a:latin typeface="Calibri"/>
                        <a:ea typeface="新細明體"/>
                        <a:cs typeface="Times New Roman"/>
                      </a:endParaRPr>
                    </a:p>
                  </a:txBody>
                  <a:tcPr marL="68580" marR="68580" marT="0" marB="0"/>
                </a:tc>
              </a:tr>
              <a:tr h="698032">
                <a:tc>
                  <a:txBody>
                    <a:bodyPr/>
                    <a:lstStyle/>
                    <a:p>
                      <a:r>
                        <a:rPr lang="zh-TW" altLang="en-US" sz="3200" dirty="0" smtClean="0"/>
                        <a:t>法則</a:t>
                      </a:r>
                      <a:endParaRPr lang="en-US" sz="3200" dirty="0"/>
                    </a:p>
                  </a:txBody>
                  <a:tcPr/>
                </a:tc>
                <a:tc>
                  <a:txBody>
                    <a:bodyPr/>
                    <a:lstStyle/>
                    <a:p>
                      <a:pPr marL="0" marR="0">
                        <a:lnSpc>
                          <a:spcPct val="125000"/>
                        </a:lnSpc>
                        <a:spcBef>
                          <a:spcPts val="0"/>
                        </a:spcBef>
                        <a:spcAft>
                          <a:spcPts val="0"/>
                        </a:spcAft>
                      </a:pPr>
                      <a:r>
                        <a:rPr lang="zh-TW" sz="3200" dirty="0">
                          <a:latin typeface="Times New Roman"/>
                          <a:ea typeface="書法家中楷體"/>
                          <a:cs typeface="Times New Roman"/>
                        </a:rPr>
                        <a:t>敬佩法則</a:t>
                      </a:r>
                      <a:endParaRPr lang="en-US" sz="3200" dirty="0">
                        <a:latin typeface="Calibri"/>
                        <a:ea typeface="新細明體"/>
                        <a:cs typeface="Times New Roman"/>
                      </a:endParaRPr>
                    </a:p>
                  </a:txBody>
                  <a:tcPr marL="68580" marR="68580" marT="0" marB="0"/>
                </a:tc>
              </a:tr>
              <a:tr h="698032">
                <a:tc>
                  <a:txBody>
                    <a:bodyPr/>
                    <a:lstStyle/>
                    <a:p>
                      <a:endParaRPr lang="en-US" sz="3200"/>
                    </a:p>
                  </a:txBody>
                  <a:tcPr/>
                </a:tc>
                <a:tc>
                  <a:txBody>
                    <a:bodyPr/>
                    <a:lstStyle/>
                    <a:p>
                      <a:pPr marL="0" marR="0">
                        <a:lnSpc>
                          <a:spcPct val="125000"/>
                        </a:lnSpc>
                        <a:spcBef>
                          <a:spcPts val="0"/>
                        </a:spcBef>
                        <a:spcAft>
                          <a:spcPts val="0"/>
                        </a:spcAft>
                      </a:pPr>
                      <a:r>
                        <a:rPr lang="zh-TW" sz="3200" dirty="0">
                          <a:latin typeface="Times New Roman"/>
                          <a:ea typeface="書法家中楷體"/>
                          <a:cs typeface="Times New Roman"/>
                        </a:rPr>
                        <a:t>人們只想跟隨比自己強的領袖</a:t>
                      </a:r>
                      <a:endParaRPr lang="en-US" sz="3200" dirty="0">
                        <a:latin typeface="Calibri"/>
                        <a:ea typeface="新細明體"/>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smtClean="0">
                <a:solidFill>
                  <a:srgbClr val="B14583"/>
                </a:solidFill>
              </a:rPr>
              <a:t>諮商授權型</a:t>
            </a:r>
            <a:endParaRPr lang="en-US" dirty="0">
              <a:solidFill>
                <a:srgbClr val="B14583"/>
              </a:solidFill>
            </a:endParaRPr>
          </a:p>
        </p:txBody>
      </p:sp>
      <p:graphicFrame>
        <p:nvGraphicFramePr>
          <p:cNvPr id="4" name="Content Placeholder 3"/>
          <p:cNvGraphicFramePr>
            <a:graphicFrameLocks noGrp="1"/>
          </p:cNvGraphicFramePr>
          <p:nvPr>
            <p:ph idx="1"/>
          </p:nvPr>
        </p:nvGraphicFramePr>
        <p:xfrm>
          <a:off x="457200" y="1609724"/>
          <a:ext cx="7499176" cy="4555579"/>
        </p:xfrm>
        <a:graphic>
          <a:graphicData uri="http://schemas.openxmlformats.org/drawingml/2006/table">
            <a:tbl>
              <a:tblPr firstRow="1" bandRow="1">
                <a:tableStyleId>{5C22544A-7EE6-4342-B048-85BDC9FD1C3A}</a:tableStyleId>
              </a:tblPr>
              <a:tblGrid>
                <a:gridCol w="1651828"/>
                <a:gridCol w="5847348"/>
              </a:tblGrid>
              <a:tr h="1873666">
                <a:tc>
                  <a:txBody>
                    <a:bodyPr/>
                    <a:lstStyle/>
                    <a:p>
                      <a:r>
                        <a:rPr lang="zh-TW" altLang="en-US" sz="3200" dirty="0" smtClean="0"/>
                        <a:t>優點</a:t>
                      </a:r>
                      <a:endParaRPr lang="en-US" sz="3200" dirty="0"/>
                    </a:p>
                  </a:txBody>
                  <a:tcPr/>
                </a:tc>
                <a:tc>
                  <a:txBody>
                    <a:bodyPr/>
                    <a:lstStyle/>
                    <a:p>
                      <a:pPr marL="0" marR="0" algn="just">
                        <a:lnSpc>
                          <a:spcPct val="125000"/>
                        </a:lnSpc>
                        <a:spcBef>
                          <a:spcPts val="0"/>
                        </a:spcBef>
                        <a:spcAft>
                          <a:spcPts val="0"/>
                        </a:spcAft>
                      </a:pPr>
                      <a:r>
                        <a:rPr lang="zh-TW" sz="3200" dirty="0">
                          <a:latin typeface="Times New Roman"/>
                          <a:ea typeface="書法家中楷體"/>
                          <a:cs typeface="Times New Roman"/>
                        </a:rPr>
                        <a:t>鼓勵發揮個人的屬靈恩賜，以尊重及團隊運作，集思廣益，達到群策群力、眾志成城的果效。</a:t>
                      </a:r>
                      <a:endParaRPr lang="en-US" sz="3200" dirty="0">
                        <a:latin typeface="Calibri"/>
                        <a:ea typeface="新細明體"/>
                        <a:cs typeface="Times New Roman"/>
                      </a:endParaRPr>
                    </a:p>
                  </a:txBody>
                  <a:tcPr marL="68580" marR="68580" marT="0" marB="0"/>
                </a:tc>
              </a:tr>
              <a:tr h="1285849">
                <a:tc>
                  <a:txBody>
                    <a:bodyPr/>
                    <a:lstStyle/>
                    <a:p>
                      <a:r>
                        <a:rPr lang="zh-TW" altLang="en-US" sz="3200" dirty="0" smtClean="0"/>
                        <a:t>缺點</a:t>
                      </a:r>
                      <a:endParaRPr lang="en-US" sz="3200" dirty="0"/>
                    </a:p>
                  </a:txBody>
                  <a:tcPr/>
                </a:tc>
                <a:tc>
                  <a:txBody>
                    <a:bodyPr/>
                    <a:lstStyle/>
                    <a:p>
                      <a:pPr marL="0" marR="0" algn="just">
                        <a:lnSpc>
                          <a:spcPct val="125000"/>
                        </a:lnSpc>
                        <a:spcBef>
                          <a:spcPts val="0"/>
                        </a:spcBef>
                        <a:spcAft>
                          <a:spcPts val="0"/>
                        </a:spcAft>
                      </a:pPr>
                      <a:r>
                        <a:rPr lang="zh-TW" sz="3200" dirty="0">
                          <a:latin typeface="Times New Roman"/>
                          <a:ea typeface="書法家中楷體"/>
                          <a:cs typeface="Times New Roman"/>
                        </a:rPr>
                        <a:t>過度信任人和組織運作，忽略專心仰賴神。</a:t>
                      </a:r>
                      <a:endParaRPr lang="en-US" sz="3200" dirty="0">
                        <a:latin typeface="Calibri"/>
                        <a:ea typeface="新細明體"/>
                        <a:cs typeface="Times New Roman"/>
                      </a:endParaRPr>
                    </a:p>
                  </a:txBody>
                  <a:tcPr marL="68580" marR="68580" marT="0" marB="0"/>
                </a:tc>
              </a:tr>
              <a:tr h="698032">
                <a:tc>
                  <a:txBody>
                    <a:bodyPr/>
                    <a:lstStyle/>
                    <a:p>
                      <a:r>
                        <a:rPr lang="zh-TW" altLang="en-US" sz="3200" dirty="0" smtClean="0"/>
                        <a:t>法則</a:t>
                      </a:r>
                      <a:endParaRPr lang="en-US" sz="3200" dirty="0"/>
                    </a:p>
                  </a:txBody>
                  <a:tcPr/>
                </a:tc>
                <a:tc>
                  <a:txBody>
                    <a:bodyPr/>
                    <a:lstStyle/>
                    <a:p>
                      <a:pPr marL="0" marR="0">
                        <a:lnSpc>
                          <a:spcPct val="125000"/>
                        </a:lnSpc>
                        <a:spcBef>
                          <a:spcPts val="0"/>
                        </a:spcBef>
                        <a:spcAft>
                          <a:spcPts val="0"/>
                        </a:spcAft>
                      </a:pPr>
                      <a:r>
                        <a:rPr lang="zh-TW" sz="3200" dirty="0">
                          <a:solidFill>
                            <a:srgbClr val="000000"/>
                          </a:solidFill>
                          <a:latin typeface="Times New Roman"/>
                          <a:ea typeface="書法家中楷體"/>
                          <a:cs typeface="Times New Roman"/>
                        </a:rPr>
                        <a:t>授權法則</a:t>
                      </a:r>
                      <a:endParaRPr lang="en-US" sz="3200" dirty="0">
                        <a:latin typeface="Calibri"/>
                        <a:ea typeface="新細明體"/>
                        <a:cs typeface="Times New Roman"/>
                      </a:endParaRPr>
                    </a:p>
                  </a:txBody>
                  <a:tcPr marL="68580" marR="68580" marT="0" marB="0"/>
                </a:tc>
              </a:tr>
              <a:tr h="698032">
                <a:tc>
                  <a:txBody>
                    <a:bodyPr/>
                    <a:lstStyle/>
                    <a:p>
                      <a:endParaRPr lang="en-US" sz="3200"/>
                    </a:p>
                  </a:txBody>
                  <a:tcPr/>
                </a:tc>
                <a:tc>
                  <a:txBody>
                    <a:bodyPr/>
                    <a:lstStyle/>
                    <a:p>
                      <a:pPr marL="0" marR="0">
                        <a:lnSpc>
                          <a:spcPct val="125000"/>
                        </a:lnSpc>
                        <a:spcBef>
                          <a:spcPts val="0"/>
                        </a:spcBef>
                        <a:spcAft>
                          <a:spcPts val="0"/>
                        </a:spcAft>
                      </a:pPr>
                      <a:r>
                        <a:rPr lang="zh-TW" sz="3200" dirty="0">
                          <a:solidFill>
                            <a:srgbClr val="000000"/>
                          </a:solidFill>
                          <a:latin typeface="Times New Roman"/>
                          <a:ea typeface="書法家中楷體"/>
                          <a:cs typeface="Times New Roman"/>
                        </a:rPr>
                        <a:t>有安全感的領袖才肯授權與人</a:t>
                      </a:r>
                      <a:endParaRPr lang="en-US" sz="3200" dirty="0">
                        <a:latin typeface="Calibri"/>
                        <a:ea typeface="新細明體"/>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zh-TW" altLang="en-US" dirty="0" smtClean="0">
                <a:solidFill>
                  <a:srgbClr val="B14583"/>
                </a:solidFill>
              </a:rPr>
              <a:t>異象開拓型</a:t>
            </a:r>
            <a:endParaRPr lang="en-US" dirty="0">
              <a:solidFill>
                <a:srgbClr val="B14583"/>
              </a:solidFill>
            </a:endParaRPr>
          </a:p>
        </p:txBody>
      </p:sp>
      <p:graphicFrame>
        <p:nvGraphicFramePr>
          <p:cNvPr id="4" name="Content Placeholder 3"/>
          <p:cNvGraphicFramePr>
            <a:graphicFrameLocks noGrp="1"/>
          </p:cNvGraphicFramePr>
          <p:nvPr>
            <p:ph idx="1"/>
          </p:nvPr>
        </p:nvGraphicFramePr>
        <p:xfrm>
          <a:off x="457200" y="1609724"/>
          <a:ext cx="7499176" cy="4569800"/>
        </p:xfrm>
        <a:graphic>
          <a:graphicData uri="http://schemas.openxmlformats.org/drawingml/2006/table">
            <a:tbl>
              <a:tblPr firstRow="1" bandRow="1">
                <a:tableStyleId>{5C22544A-7EE6-4342-B048-85BDC9FD1C3A}</a:tableStyleId>
              </a:tblPr>
              <a:tblGrid>
                <a:gridCol w="1162472"/>
                <a:gridCol w="6336704"/>
              </a:tblGrid>
              <a:tr h="1459236">
                <a:tc>
                  <a:txBody>
                    <a:bodyPr/>
                    <a:lstStyle/>
                    <a:p>
                      <a:r>
                        <a:rPr lang="zh-TW" altLang="en-US" sz="3000" dirty="0" smtClean="0"/>
                        <a:t>優點</a:t>
                      </a:r>
                      <a:endParaRPr lang="en-US" sz="3000" dirty="0"/>
                    </a:p>
                  </a:txBody>
                  <a:tcPr/>
                </a:tc>
                <a:tc>
                  <a:txBody>
                    <a:bodyPr/>
                    <a:lstStyle/>
                    <a:p>
                      <a:pPr marL="0" marR="0" algn="just">
                        <a:lnSpc>
                          <a:spcPct val="125000"/>
                        </a:lnSpc>
                        <a:spcBef>
                          <a:spcPts val="0"/>
                        </a:spcBef>
                        <a:spcAft>
                          <a:spcPts val="0"/>
                        </a:spcAft>
                      </a:pPr>
                      <a:r>
                        <a:rPr lang="zh-TW" sz="3000" dirty="0">
                          <a:latin typeface="Times New Roman"/>
                          <a:ea typeface="書法家中楷體"/>
                          <a:cs typeface="Times New Roman"/>
                        </a:rPr>
                        <a:t>常常思想未來的事，見人所未見，信心充足、具感染力、說服力。</a:t>
                      </a:r>
                      <a:endParaRPr lang="en-US" sz="3000" dirty="0">
                        <a:latin typeface="Calibri"/>
                        <a:ea typeface="新細明體"/>
                        <a:cs typeface="Times New Roman"/>
                      </a:endParaRPr>
                    </a:p>
                  </a:txBody>
                  <a:tcPr marL="68580" marR="68580" marT="0" marB="0"/>
                </a:tc>
              </a:tr>
              <a:tr h="1285849">
                <a:tc>
                  <a:txBody>
                    <a:bodyPr/>
                    <a:lstStyle/>
                    <a:p>
                      <a:r>
                        <a:rPr lang="zh-TW" altLang="en-US" sz="3000" dirty="0" smtClean="0"/>
                        <a:t>缺點</a:t>
                      </a:r>
                      <a:endParaRPr lang="en-US" sz="3000" dirty="0"/>
                    </a:p>
                  </a:txBody>
                  <a:tcPr/>
                </a:tc>
                <a:tc>
                  <a:txBody>
                    <a:bodyPr/>
                    <a:lstStyle/>
                    <a:p>
                      <a:pPr marL="0" marR="0" algn="just">
                        <a:lnSpc>
                          <a:spcPct val="125000"/>
                        </a:lnSpc>
                        <a:spcBef>
                          <a:spcPts val="0"/>
                        </a:spcBef>
                        <a:spcAft>
                          <a:spcPts val="0"/>
                        </a:spcAft>
                      </a:pPr>
                      <a:r>
                        <a:rPr lang="zh-TW" sz="3000" dirty="0">
                          <a:latin typeface="Times New Roman"/>
                          <a:ea typeface="書法家中楷體"/>
                          <a:cs typeface="Times New Roman"/>
                        </a:rPr>
                        <a:t>容易以虛榮、需求為基準，忽略恩賜的配搭與團隊的力量，不看重事後的評估及反省改進，成果不易累積。</a:t>
                      </a:r>
                      <a:endParaRPr lang="en-US" sz="3000" dirty="0">
                        <a:latin typeface="Calibri"/>
                        <a:ea typeface="新細明體"/>
                        <a:cs typeface="Times New Roman"/>
                      </a:endParaRPr>
                    </a:p>
                  </a:txBody>
                  <a:tcPr marL="68580" marR="68580" marT="0" marB="0"/>
                </a:tc>
              </a:tr>
              <a:tr h="698032">
                <a:tc>
                  <a:txBody>
                    <a:bodyPr/>
                    <a:lstStyle/>
                    <a:p>
                      <a:r>
                        <a:rPr lang="zh-TW" altLang="en-US" sz="3000" dirty="0" smtClean="0"/>
                        <a:t>法則</a:t>
                      </a:r>
                      <a:endParaRPr lang="en-US" sz="3000" dirty="0"/>
                    </a:p>
                  </a:txBody>
                  <a:tcPr/>
                </a:tc>
                <a:tc>
                  <a:txBody>
                    <a:bodyPr/>
                    <a:lstStyle/>
                    <a:p>
                      <a:pPr marL="0" marR="0">
                        <a:lnSpc>
                          <a:spcPct val="125000"/>
                        </a:lnSpc>
                        <a:spcBef>
                          <a:spcPts val="0"/>
                        </a:spcBef>
                        <a:spcAft>
                          <a:spcPts val="0"/>
                        </a:spcAft>
                      </a:pPr>
                      <a:r>
                        <a:rPr lang="zh-TW" sz="3000" dirty="0">
                          <a:latin typeface="Times New Roman"/>
                          <a:ea typeface="書法家中楷體"/>
                          <a:cs typeface="Times New Roman"/>
                        </a:rPr>
                        <a:t>直覺法則</a:t>
                      </a:r>
                      <a:endParaRPr lang="en-US" sz="3000" dirty="0">
                        <a:latin typeface="Calibri"/>
                        <a:ea typeface="新細明體"/>
                        <a:cs typeface="Times New Roman"/>
                      </a:endParaRPr>
                    </a:p>
                  </a:txBody>
                  <a:tcPr marL="68580" marR="68580" marT="0" marB="0"/>
                </a:tc>
              </a:tr>
              <a:tr h="698032">
                <a:tc>
                  <a:txBody>
                    <a:bodyPr/>
                    <a:lstStyle/>
                    <a:p>
                      <a:endParaRPr lang="en-US" sz="3000"/>
                    </a:p>
                  </a:txBody>
                  <a:tcPr/>
                </a:tc>
                <a:tc>
                  <a:txBody>
                    <a:bodyPr/>
                    <a:lstStyle/>
                    <a:p>
                      <a:pPr marL="0" marR="0">
                        <a:lnSpc>
                          <a:spcPct val="125000"/>
                        </a:lnSpc>
                        <a:spcBef>
                          <a:spcPts val="0"/>
                        </a:spcBef>
                        <a:spcAft>
                          <a:spcPts val="0"/>
                        </a:spcAft>
                      </a:pPr>
                      <a:r>
                        <a:rPr lang="zh-TW" sz="3000" dirty="0">
                          <a:latin typeface="Times New Roman"/>
                          <a:ea typeface="書法家中楷體"/>
                          <a:cs typeface="Times New Roman"/>
                        </a:rPr>
                        <a:t>領袖善用領導的直覺來評估每一件事</a:t>
                      </a:r>
                      <a:endParaRPr lang="en-US" sz="3000" dirty="0">
                        <a:latin typeface="Calibri"/>
                        <a:ea typeface="新細明體"/>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020728"/>
          </a:xfrm>
        </p:spPr>
        <p:txBody>
          <a:bodyPr/>
          <a:lstStyle/>
          <a:p>
            <a:r>
              <a:rPr lang="zh-TW" altLang="en-US" dirty="0" smtClean="0">
                <a:solidFill>
                  <a:srgbClr val="B14583"/>
                </a:solidFill>
              </a:rPr>
              <a:t>我們和好吧</a:t>
            </a:r>
            <a:r>
              <a:rPr lang="en-US" altLang="zh-TW" dirty="0" smtClean="0">
                <a:solidFill>
                  <a:srgbClr val="B14583"/>
                </a:solidFill>
              </a:rPr>
              <a:t>!</a:t>
            </a:r>
            <a:endParaRPr lang="en-US" dirty="0">
              <a:solidFill>
                <a:srgbClr val="B14583"/>
              </a:solidFill>
            </a:endParaRPr>
          </a:p>
        </p:txBody>
      </p:sp>
      <p:pic>
        <p:nvPicPr>
          <p:cNvPr id="4" name="Content Placeholder 3" descr="getImage.jpg"/>
          <p:cNvPicPr>
            <a:picLocks noGrp="1" noChangeAspect="1"/>
          </p:cNvPicPr>
          <p:nvPr>
            <p:ph idx="1"/>
          </p:nvPr>
        </p:nvPicPr>
        <p:blipFill>
          <a:blip r:embed="rId2" cstate="print"/>
          <a:srcRect l="26127" t="15966" r="27425" b="15813"/>
          <a:stretch>
            <a:fillRect/>
          </a:stretch>
        </p:blipFill>
        <p:spPr>
          <a:xfrm>
            <a:off x="3275856" y="0"/>
            <a:ext cx="4248472" cy="5499611"/>
          </a:xfrm>
        </p:spPr>
      </p:pic>
      <p:sp>
        <p:nvSpPr>
          <p:cNvPr id="5" name="Rectangle 4"/>
          <p:cNvSpPr/>
          <p:nvPr/>
        </p:nvSpPr>
        <p:spPr>
          <a:xfrm>
            <a:off x="395536" y="5445224"/>
            <a:ext cx="7632848" cy="1200329"/>
          </a:xfrm>
          <a:prstGeom prst="rect">
            <a:avLst/>
          </a:prstGeom>
        </p:spPr>
        <p:txBody>
          <a:bodyPr wrap="square">
            <a:spAutoFit/>
          </a:bodyPr>
          <a:lstStyle/>
          <a:p>
            <a:r>
              <a:rPr lang="zh-TW" altLang="en-US" sz="3600" dirty="0" smtClean="0"/>
              <a:t>謝懇德，</a:t>
            </a:r>
            <a:r>
              <a:rPr lang="en-US" altLang="zh-TW" sz="3600" dirty="0" smtClean="0"/>
              <a:t>《</a:t>
            </a:r>
            <a:r>
              <a:rPr lang="zh-TW" altLang="en-US" sz="3600" dirty="0" smtClean="0"/>
              <a:t>我們和好吧</a:t>
            </a:r>
            <a:r>
              <a:rPr lang="en-US" altLang="zh-TW" sz="3600" dirty="0" smtClean="0"/>
              <a:t>》</a:t>
            </a:r>
            <a:r>
              <a:rPr lang="zh-TW" altLang="en-US" sz="3600" dirty="0" smtClean="0"/>
              <a:t>，朱崇恩、高俐理譯，美國：飛鷹，</a:t>
            </a:r>
            <a:r>
              <a:rPr lang="en-US" sz="3600" dirty="0" smtClean="0"/>
              <a:t>2006</a:t>
            </a:r>
            <a:r>
              <a:rPr lang="zh-TW" altLang="en-US" sz="3600" dirty="0" smtClean="0"/>
              <a:t>。</a:t>
            </a: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76712"/>
          </a:xfrm>
        </p:spPr>
        <p:txBody>
          <a:bodyPr/>
          <a:lstStyle/>
          <a:p>
            <a:r>
              <a:rPr lang="en-US" dirty="0" smtClean="0">
                <a:solidFill>
                  <a:srgbClr val="B14583"/>
                </a:solidFill>
              </a:rPr>
              <a:t>3.</a:t>
            </a:r>
            <a:r>
              <a:rPr lang="zh-TW" altLang="en-US" dirty="0" smtClean="0">
                <a:solidFill>
                  <a:srgbClr val="B14583"/>
                </a:solidFill>
              </a:rPr>
              <a:t>衝突源於內心</a:t>
            </a:r>
            <a:endParaRPr lang="en-US" dirty="0">
              <a:solidFill>
                <a:srgbClr val="B14583"/>
              </a:solidFill>
            </a:endParaRPr>
          </a:p>
        </p:txBody>
      </p:sp>
      <p:sp>
        <p:nvSpPr>
          <p:cNvPr id="3" name="Content Placeholder 2"/>
          <p:cNvSpPr>
            <a:spLocks noGrp="1"/>
          </p:cNvSpPr>
          <p:nvPr>
            <p:ph idx="1"/>
          </p:nvPr>
        </p:nvSpPr>
        <p:spPr>
          <a:xfrm>
            <a:off x="457200" y="1340768"/>
            <a:ext cx="7499176" cy="5256584"/>
          </a:xfrm>
        </p:spPr>
        <p:txBody>
          <a:bodyPr>
            <a:normAutofit/>
          </a:bodyPr>
          <a:lstStyle/>
          <a:p>
            <a:pPr lvl="0">
              <a:buNone/>
            </a:pPr>
            <a:r>
              <a:rPr lang="en-US" altLang="zh-TW" sz="3600" b="1" dirty="0" smtClean="0"/>
              <a:t>1.</a:t>
            </a:r>
            <a:r>
              <a:rPr lang="zh-TW" altLang="en-US" sz="3600" b="1" dirty="0" smtClean="0"/>
              <a:t>我想要</a:t>
            </a:r>
            <a:endParaRPr lang="en-US" sz="3600" dirty="0" smtClean="0"/>
          </a:p>
          <a:p>
            <a:r>
              <a:rPr lang="en-US" sz="3600" b="1" dirty="0" smtClean="0"/>
              <a:t> </a:t>
            </a:r>
            <a:r>
              <a:rPr lang="zh-TW" altLang="en-US" sz="3600" dirty="0" smtClean="0"/>
              <a:t>你期待在某人身上得到心中渴望的東西，包括關懷與愛、肯定的言詞、福利或獎賞、孝順或敬重等等有形無形的給與。</a:t>
            </a:r>
            <a:endParaRPr lang="en-US" altLang="zh-TW" sz="3600" dirty="0" smtClean="0"/>
          </a:p>
          <a:p>
            <a:r>
              <a:rPr lang="zh-TW" altLang="en-US" sz="3600" dirty="0" smtClean="0"/>
              <a:t>若對方一直持續讓我們失望，我們會對阻礙我們慾望的人心懷怨恨苦毒，並且與他的關係每況愈下。</a:t>
            </a:r>
            <a:endParaRPr lang="en-US" sz="3600"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48720"/>
          </a:xfrm>
        </p:spPr>
        <p:txBody>
          <a:bodyPr>
            <a:normAutofit/>
          </a:bodyPr>
          <a:lstStyle/>
          <a:p>
            <a:pPr lvl="0"/>
            <a:r>
              <a:rPr lang="en-US" dirty="0" smtClean="0">
                <a:solidFill>
                  <a:srgbClr val="B14583"/>
                </a:solidFill>
              </a:rPr>
              <a:t>2.</a:t>
            </a:r>
            <a:r>
              <a:rPr lang="zh-TW" altLang="en-US" dirty="0" smtClean="0">
                <a:solidFill>
                  <a:srgbClr val="B14583"/>
                </a:solidFill>
              </a:rPr>
              <a:t>我一定要</a:t>
            </a:r>
            <a:endParaRPr lang="en-US" dirty="0">
              <a:solidFill>
                <a:srgbClr val="B14583"/>
              </a:solidFill>
            </a:endParaRPr>
          </a:p>
        </p:txBody>
      </p:sp>
      <p:sp>
        <p:nvSpPr>
          <p:cNvPr id="3" name="Content Placeholder 2"/>
          <p:cNvSpPr>
            <a:spLocks noGrp="1"/>
          </p:cNvSpPr>
          <p:nvPr>
            <p:ph idx="1"/>
          </p:nvPr>
        </p:nvSpPr>
        <p:spPr/>
        <p:txBody>
          <a:bodyPr>
            <a:normAutofit/>
          </a:bodyPr>
          <a:lstStyle/>
          <a:p>
            <a:pPr lvl="0"/>
            <a:r>
              <a:rPr lang="zh-TW" altLang="en-US" sz="4300" dirty="0" smtClean="0"/>
              <a:t>當一些看起來很合理的慾望沒有被滿足，我們會陷入一個惡性循環裏，我們愈想要就愈覺得自己配得；</a:t>
            </a:r>
            <a:endParaRPr lang="en-US" altLang="zh-TW" sz="4300" dirty="0" smtClean="0"/>
          </a:p>
          <a:p>
            <a:pPr lvl="0"/>
            <a:r>
              <a:rPr lang="zh-TW" altLang="en-US" sz="4300" dirty="0" smtClean="0"/>
              <a:t>愈認為自己有權利得到，就愈確信得不到便不快樂、沒有安全感。</a:t>
            </a:r>
            <a:endParaRPr lang="en-US" sz="4300" dirty="0" smtClean="0"/>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solidFill>
                  <a:srgbClr val="B14583"/>
                </a:solidFill>
              </a:rPr>
              <a:t>該隱殺亞伯</a:t>
            </a:r>
            <a:endParaRPr lang="en-US" dirty="0">
              <a:solidFill>
                <a:srgbClr val="B14583"/>
              </a:solidFill>
            </a:endParaRPr>
          </a:p>
        </p:txBody>
      </p:sp>
      <p:pic>
        <p:nvPicPr>
          <p:cNvPr id="6" name="Content Placeholder 5" descr="untitled.png"/>
          <p:cNvPicPr>
            <a:picLocks noGrp="1" noChangeAspect="1"/>
          </p:cNvPicPr>
          <p:nvPr>
            <p:ph sz="half" idx="1"/>
          </p:nvPr>
        </p:nvPicPr>
        <p:blipFill>
          <a:blip r:embed="rId2" cstate="print"/>
          <a:stretch>
            <a:fillRect/>
          </a:stretch>
        </p:blipFill>
        <p:spPr>
          <a:xfrm>
            <a:off x="467543" y="1628800"/>
            <a:ext cx="4126959" cy="3024336"/>
          </a:xfrm>
        </p:spPr>
      </p:pic>
      <p:pic>
        <p:nvPicPr>
          <p:cNvPr id="7" name="Content Placeholder 6" descr="20101031211010_28490.jpg"/>
          <p:cNvPicPr>
            <a:picLocks noGrp="1" noChangeAspect="1"/>
          </p:cNvPicPr>
          <p:nvPr>
            <p:ph sz="half" idx="2"/>
          </p:nvPr>
        </p:nvPicPr>
        <p:blipFill>
          <a:blip r:embed="rId3" cstate="print"/>
          <a:stretch>
            <a:fillRect/>
          </a:stretch>
        </p:blipFill>
        <p:spPr>
          <a:xfrm>
            <a:off x="4839356" y="3284984"/>
            <a:ext cx="4128906" cy="3336156"/>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7571184" cy="6264696"/>
          </a:xfrm>
        </p:spPr>
        <p:txBody>
          <a:bodyPr>
            <a:normAutofit/>
          </a:bodyPr>
          <a:lstStyle/>
          <a:p>
            <a:r>
              <a:rPr lang="zh-TW" altLang="en-US" sz="3200" dirty="0" smtClean="0"/>
              <a:t>舉例來說，一個男人想要與妻子有一份激情的性關係，或一個女人想要為新生嬰孩留在家中，這都是合理的；雇主想要雇用勤快的員工，或牧師想受到執事們的尊重，這些都沒有錯。</a:t>
            </a:r>
            <a:endParaRPr lang="en-US" altLang="zh-TW" sz="3200" dirty="0" smtClean="0"/>
          </a:p>
          <a:p>
            <a:r>
              <a:rPr lang="zh-TW" altLang="en-US" sz="3200" dirty="0" smtClean="0"/>
              <a:t>上述都是好的慾望，但若這樣的「想要」轉化成必須被滿足的「一定要」以達到滿足自我或自我實現，這些慾望就可能導致苦毒、怨恨或自憐，最後可能破壞家庭、事業或教會。</a:t>
            </a:r>
            <a:endParaRPr lang="en-US" sz="32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76712"/>
          </a:xfrm>
        </p:spPr>
        <p:txBody>
          <a:bodyPr>
            <a:normAutofit/>
          </a:bodyPr>
          <a:lstStyle/>
          <a:p>
            <a:pPr lvl="0"/>
            <a:r>
              <a:rPr lang="en-US" dirty="0" smtClean="0">
                <a:solidFill>
                  <a:srgbClr val="B14583"/>
                </a:solidFill>
              </a:rPr>
              <a:t>3.</a:t>
            </a:r>
            <a:r>
              <a:rPr lang="zh-TW" altLang="en-US" dirty="0" smtClean="0">
                <a:solidFill>
                  <a:srgbClr val="B14583"/>
                </a:solidFill>
              </a:rPr>
              <a:t>我論斷</a:t>
            </a:r>
            <a:endParaRPr lang="en-US" dirty="0">
              <a:solidFill>
                <a:srgbClr val="B14583"/>
              </a:solidFill>
            </a:endParaRPr>
          </a:p>
        </p:txBody>
      </p:sp>
      <p:sp>
        <p:nvSpPr>
          <p:cNvPr id="3" name="Content Placeholder 2"/>
          <p:cNvSpPr>
            <a:spLocks noGrp="1"/>
          </p:cNvSpPr>
          <p:nvPr>
            <p:ph idx="1"/>
          </p:nvPr>
        </p:nvSpPr>
        <p:spPr>
          <a:xfrm>
            <a:off x="457200" y="1340768"/>
            <a:ext cx="7239000" cy="5114968"/>
          </a:xfrm>
        </p:spPr>
        <p:txBody>
          <a:bodyPr>
            <a:normAutofit/>
          </a:bodyPr>
          <a:lstStyle/>
          <a:p>
            <a:pPr lvl="0"/>
            <a:r>
              <a:rPr lang="zh-TW" altLang="en-US" sz="3600" dirty="0" smtClean="0"/>
              <a:t>當別人沒有滿足我們的慾望，實現我們對他的期待時，我們若不是在言詞上，便在心裏批評責怪他們。</a:t>
            </a:r>
            <a:endParaRPr lang="en-US" altLang="zh-TW" sz="3600" dirty="0" smtClean="0"/>
          </a:p>
          <a:p>
            <a:pPr lvl="0"/>
            <a:r>
              <a:rPr lang="en-US" b="1"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z="4000" dirty="0" smtClean="0">
                <a:solidFill>
                  <a:srgbClr val="B14583"/>
                </a:solidFill>
              </a:rPr>
              <a:t>其實我們就是在扮演上帝</a:t>
            </a:r>
            <a:endParaRPr lang="en-US" dirty="0">
              <a:solidFill>
                <a:srgbClr val="B14583"/>
              </a:solidFill>
            </a:endParaRPr>
          </a:p>
        </p:txBody>
      </p:sp>
      <p:sp>
        <p:nvSpPr>
          <p:cNvPr id="3" name="Content Placeholder 2"/>
          <p:cNvSpPr>
            <a:spLocks noGrp="1"/>
          </p:cNvSpPr>
          <p:nvPr>
            <p:ph idx="1"/>
          </p:nvPr>
        </p:nvSpPr>
        <p:spPr/>
        <p:txBody>
          <a:bodyPr/>
          <a:lstStyle/>
          <a:p>
            <a:pPr lvl="0"/>
            <a:r>
              <a:rPr lang="zh-TW" altLang="en-US" sz="3600" dirty="0" smtClean="0"/>
              <a:t>正如大衛</a:t>
            </a:r>
            <a:r>
              <a:rPr lang="en-US" altLang="zh-TW" sz="3600" dirty="0" smtClean="0"/>
              <a:t>‧</a:t>
            </a:r>
            <a:r>
              <a:rPr lang="zh-TW" altLang="en-US" sz="3600" dirty="0" smtClean="0"/>
              <a:t>鮑森所說：「我們論斷別人</a:t>
            </a:r>
            <a:r>
              <a:rPr lang="en-US" sz="3600" dirty="0" smtClean="0"/>
              <a:t>----</a:t>
            </a:r>
            <a:r>
              <a:rPr lang="zh-TW" altLang="en-US" sz="3600" dirty="0" smtClean="0"/>
              <a:t>批評、挑剔、抱怨、攻擊、責怪</a:t>
            </a:r>
            <a:r>
              <a:rPr lang="en-US" sz="3600" dirty="0" smtClean="0"/>
              <a:t>----</a:t>
            </a:r>
            <a:r>
              <a:rPr lang="zh-TW" altLang="en-US" sz="3600" dirty="0" smtClean="0"/>
              <a:t>其實我們就是在扮演上帝。當你我爭鬥時，我們的心便滿了控告，你的錯與我的對佔據我整個心思，我們在自己建立的小王國裏，扮演自以為義的法官。」</a:t>
            </a:r>
            <a:endParaRPr lang="en-US" sz="3600"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TW" altLang="en-US" sz="4000" dirty="0" smtClean="0">
                <a:solidFill>
                  <a:srgbClr val="B14583"/>
                </a:solidFill>
              </a:rPr>
              <a:t>優越感、憤慨、責怪、苦毒或怨恨</a:t>
            </a:r>
            <a:endParaRPr lang="en-US" dirty="0">
              <a:solidFill>
                <a:srgbClr val="B14583"/>
              </a:solidFill>
            </a:endParaRPr>
          </a:p>
        </p:txBody>
      </p:sp>
      <p:sp>
        <p:nvSpPr>
          <p:cNvPr id="3" name="Content Placeholder 2"/>
          <p:cNvSpPr>
            <a:spLocks noGrp="1"/>
          </p:cNvSpPr>
          <p:nvPr>
            <p:ph idx="1"/>
          </p:nvPr>
        </p:nvSpPr>
        <p:spPr/>
        <p:txBody>
          <a:bodyPr>
            <a:normAutofit/>
          </a:bodyPr>
          <a:lstStyle/>
          <a:p>
            <a:r>
              <a:rPr lang="zh-TW" altLang="en-US" sz="3600" dirty="0" smtClean="0"/>
              <a:t>然而，當我們開始在罪中論斷別人，其特徵往往是一種優越感、憤慨、責怪、苦毒或怨恨，這時我們便越了界。</a:t>
            </a:r>
            <a:endParaRPr lang="en-US" altLang="zh-TW" sz="3600" dirty="0" smtClean="0"/>
          </a:p>
          <a:p>
            <a:r>
              <a:rPr lang="zh-TW" altLang="en-US" sz="3600" dirty="0" smtClean="0"/>
              <a:t>不僅對別人缺乏愛與關心，更是不容人有失敗的空間，強加自己的期待於別人身上。</a:t>
            </a:r>
            <a:endParaRPr lang="en-US"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14583"/>
                </a:solidFill>
              </a:rPr>
              <a:t>4.</a:t>
            </a:r>
            <a:r>
              <a:rPr lang="zh-TW" altLang="en-US" dirty="0" smtClean="0">
                <a:solidFill>
                  <a:srgbClr val="B14583"/>
                </a:solidFill>
              </a:rPr>
              <a:t>我懲罰</a:t>
            </a:r>
            <a:endParaRPr lang="en-US" dirty="0">
              <a:solidFill>
                <a:srgbClr val="B14583"/>
              </a:solidFill>
            </a:endParaRPr>
          </a:p>
        </p:txBody>
      </p:sp>
      <p:sp>
        <p:nvSpPr>
          <p:cNvPr id="3" name="Content Placeholder 2"/>
          <p:cNvSpPr>
            <a:spLocks noGrp="1"/>
          </p:cNvSpPr>
          <p:nvPr>
            <p:ph idx="1"/>
          </p:nvPr>
        </p:nvSpPr>
        <p:spPr>
          <a:xfrm>
            <a:off x="457200" y="1609416"/>
            <a:ext cx="6131024" cy="4846320"/>
          </a:xfrm>
        </p:spPr>
        <p:txBody>
          <a:bodyPr>
            <a:normAutofit/>
          </a:bodyPr>
          <a:lstStyle/>
          <a:p>
            <a:r>
              <a:rPr lang="zh-TW" altLang="en-US" sz="4000" dirty="0" smtClean="0"/>
              <a:t>當對方在我們的論斷與埋怨中依然沒有改善時</a:t>
            </a:r>
            <a:endParaRPr lang="en-US" altLang="zh-TW" sz="4000" dirty="0" smtClean="0"/>
          </a:p>
          <a:p>
            <a:r>
              <a:rPr lang="zh-TW" altLang="en-US" sz="4000" dirty="0" smtClean="0"/>
              <a:t>我們就會開始找方法讓他受苦，去傷害或懲罰他們，</a:t>
            </a:r>
            <a:endParaRPr lang="en-US" altLang="zh-TW" sz="4000" dirty="0" smtClean="0"/>
          </a:p>
          <a:p>
            <a:r>
              <a:rPr lang="zh-TW" altLang="en-US" sz="4000" dirty="0" smtClean="0"/>
              <a:t>好叫他們屈從我們的慾望。</a:t>
            </a:r>
            <a:r>
              <a:rPr lang="en-US" dirty="0" smtClean="0"/>
              <a:t>  </a:t>
            </a:r>
          </a:p>
        </p:txBody>
      </p:sp>
      <p:pic>
        <p:nvPicPr>
          <p:cNvPr id="3074" name="Picture 2" descr="C:\Users\livingstone\Desktop\untitledzz.png"/>
          <p:cNvPicPr>
            <a:picLocks noChangeAspect="1" noChangeArrowheads="1"/>
          </p:cNvPicPr>
          <p:nvPr/>
        </p:nvPicPr>
        <p:blipFill>
          <a:blip r:embed="rId2" cstate="print"/>
          <a:srcRect/>
          <a:stretch>
            <a:fillRect/>
          </a:stretch>
        </p:blipFill>
        <p:spPr bwMode="auto">
          <a:xfrm>
            <a:off x="6839744" y="2060848"/>
            <a:ext cx="2304256" cy="324302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TW" altLang="en-US" sz="4000" dirty="0" smtClean="0">
                <a:solidFill>
                  <a:srgbClr val="B14583"/>
                </a:solidFill>
              </a:rPr>
              <a:t>把罪疚感或羞恥感強加在別人身上</a:t>
            </a:r>
            <a:endParaRPr lang="en-US" dirty="0">
              <a:solidFill>
                <a:srgbClr val="B14583"/>
              </a:solidFill>
            </a:endParaRPr>
          </a:p>
        </p:txBody>
      </p:sp>
      <p:sp>
        <p:nvSpPr>
          <p:cNvPr id="3" name="Content Placeholder 2"/>
          <p:cNvSpPr>
            <a:spLocks noGrp="1"/>
          </p:cNvSpPr>
          <p:nvPr>
            <p:ph idx="1"/>
          </p:nvPr>
        </p:nvSpPr>
        <p:spPr/>
        <p:txBody>
          <a:bodyPr/>
          <a:lstStyle/>
          <a:p>
            <a:r>
              <a:rPr lang="zh-TW" altLang="en-US" sz="3600" dirty="0" smtClean="0"/>
              <a:t>這樣的懲罰有各種形式，有時是公開表現憤怒，拋出傷害人的話語，使那些無法滿足我們期待的人痛苦。</a:t>
            </a:r>
            <a:endParaRPr lang="en-US" altLang="zh-TW" sz="3600" dirty="0" smtClean="0"/>
          </a:p>
          <a:p>
            <a:r>
              <a:rPr lang="zh-TW" altLang="en-US" sz="3600" dirty="0" smtClean="0"/>
              <a:t>有時也可能以帶著痛苦或不悅的臉色四處走動，把罪疚感或羞恥感強加在別人身上。</a:t>
            </a:r>
            <a:endParaRPr lang="en-US" sz="3600" dirty="0" smtClean="0"/>
          </a:p>
          <a:p>
            <a:pPr>
              <a:buNone/>
            </a:pPr>
            <a:endParaRPr lang="en-US" dirty="0" smtClean="0"/>
          </a:p>
          <a:p>
            <a:endParaRPr lang="en-US" dirty="0"/>
          </a:p>
        </p:txBody>
      </p:sp>
      <p:pic>
        <p:nvPicPr>
          <p:cNvPr id="4098" name="Picture 2" descr="C:\Users\livingstone\Desktop\imagesCAEOFI2B.jpg"/>
          <p:cNvPicPr>
            <a:picLocks noChangeAspect="1" noChangeArrowheads="1"/>
          </p:cNvPicPr>
          <p:nvPr/>
        </p:nvPicPr>
        <p:blipFill>
          <a:blip r:embed="rId2" cstate="print"/>
          <a:srcRect/>
          <a:stretch>
            <a:fillRect/>
          </a:stretch>
        </p:blipFill>
        <p:spPr bwMode="auto">
          <a:xfrm>
            <a:off x="6444209" y="5085184"/>
            <a:ext cx="2699792" cy="177281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solidFill>
                  <a:srgbClr val="B14583"/>
                </a:solidFill>
              </a:rPr>
              <a:t>從一種關係當中退出</a:t>
            </a:r>
            <a:endParaRPr lang="en-US" dirty="0">
              <a:solidFill>
                <a:srgbClr val="B14583"/>
              </a:solidFill>
            </a:endParaRPr>
          </a:p>
        </p:txBody>
      </p:sp>
      <p:sp>
        <p:nvSpPr>
          <p:cNvPr id="3" name="Content Placeholder 2"/>
          <p:cNvSpPr>
            <a:spLocks noGrp="1"/>
          </p:cNvSpPr>
          <p:nvPr>
            <p:ph idx="1"/>
          </p:nvPr>
        </p:nvSpPr>
        <p:spPr/>
        <p:txBody>
          <a:bodyPr>
            <a:normAutofit/>
          </a:bodyPr>
          <a:lstStyle/>
          <a:p>
            <a:r>
              <a:rPr lang="zh-TW" altLang="en-US" sz="3600" dirty="0" smtClean="0"/>
              <a:t>另外從一種關係當中退出是傷害別人的普遍方法，這包括對別人冷淡、不願與人親密或避免身體的接觸、表現出傷痛或抑鬱、拒絕正視他人，或甚至乾脆放棄關係。</a:t>
            </a:r>
            <a:endParaRPr lang="en-US" sz="3600" dirty="0"/>
          </a:p>
        </p:txBody>
      </p:sp>
      <p:pic>
        <p:nvPicPr>
          <p:cNvPr id="2050" name="Picture 2" descr="C:\Users\livingstone\Desktop\20070426211822a6d83.jpg"/>
          <p:cNvPicPr>
            <a:picLocks noChangeAspect="1" noChangeArrowheads="1"/>
          </p:cNvPicPr>
          <p:nvPr/>
        </p:nvPicPr>
        <p:blipFill>
          <a:blip r:embed="rId2" cstate="print"/>
          <a:srcRect l="9844" r="7470" b="25164"/>
          <a:stretch>
            <a:fillRect/>
          </a:stretch>
        </p:blipFill>
        <p:spPr bwMode="auto">
          <a:xfrm>
            <a:off x="2699792" y="4437112"/>
            <a:ext cx="3554114" cy="242088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solidFill>
                  <a:srgbClr val="B14583"/>
                </a:solidFill>
              </a:rPr>
              <a:t>三、不同型態的人對衝突的反應</a:t>
            </a:r>
            <a:endParaRPr lang="en-US" dirty="0">
              <a:solidFill>
                <a:srgbClr val="B14583"/>
              </a:solidFill>
            </a:endParaRPr>
          </a:p>
        </p:txBody>
      </p:sp>
      <p:sp>
        <p:nvSpPr>
          <p:cNvPr id="3" name="Content Placeholder 2"/>
          <p:cNvSpPr>
            <a:spLocks noGrp="1"/>
          </p:cNvSpPr>
          <p:nvPr>
            <p:ph idx="1"/>
          </p:nvPr>
        </p:nvSpPr>
        <p:spPr/>
        <p:txBody>
          <a:bodyPr>
            <a:normAutofit/>
          </a:bodyPr>
          <a:lstStyle/>
          <a:p>
            <a:pPr algn="ctr">
              <a:buNone/>
            </a:pPr>
            <a:r>
              <a:rPr lang="en-US" altLang="zh-TW" sz="4000" dirty="0" smtClean="0"/>
              <a:t>1.</a:t>
            </a:r>
            <a:r>
              <a:rPr lang="zh-TW" altLang="en-US" sz="4000" dirty="0" smtClean="0"/>
              <a:t>消極型衝突反應 </a:t>
            </a:r>
            <a:endParaRPr lang="en-US" sz="4000" dirty="0" smtClean="0"/>
          </a:p>
          <a:p>
            <a:pPr lvl="0" algn="ctr">
              <a:buNone/>
            </a:pPr>
            <a:r>
              <a:rPr lang="en-US" altLang="zh-TW" sz="4000" dirty="0" smtClean="0"/>
              <a:t>2.</a:t>
            </a:r>
            <a:r>
              <a:rPr lang="zh-TW" altLang="en-US" sz="4000" dirty="0" smtClean="0"/>
              <a:t>逃避型衝突反應 </a:t>
            </a:r>
            <a:endParaRPr lang="en-US" sz="4000" dirty="0" smtClean="0"/>
          </a:p>
          <a:p>
            <a:pPr lvl="0" algn="ctr">
              <a:buNone/>
            </a:pPr>
            <a:r>
              <a:rPr lang="en-US" altLang="zh-TW" sz="4000" dirty="0" smtClean="0"/>
              <a:t>3.</a:t>
            </a:r>
            <a:r>
              <a:rPr lang="zh-TW" altLang="en-US" sz="4000" dirty="0" smtClean="0"/>
              <a:t>防衛型衝突反應 </a:t>
            </a:r>
            <a:endParaRPr lang="en-US" altLang="zh-TW" sz="4000" dirty="0" smtClean="0"/>
          </a:p>
          <a:p>
            <a:pPr lvl="0" algn="ctr">
              <a:buNone/>
            </a:pPr>
            <a:r>
              <a:rPr lang="en-US" altLang="zh-TW" sz="4000" dirty="0" smtClean="0"/>
              <a:t>4.</a:t>
            </a:r>
            <a:r>
              <a:rPr lang="zh-TW" altLang="en-US" sz="4000" dirty="0" smtClean="0"/>
              <a:t>攻擊型衝突反應</a:t>
            </a:r>
            <a:endParaRPr lang="en-US" sz="4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TW" altLang="en-US" dirty="0" smtClean="0">
                <a:solidFill>
                  <a:srgbClr val="B14583"/>
                </a:solidFill>
              </a:rPr>
              <a:t>消極型反應者</a:t>
            </a:r>
            <a:r>
              <a:rPr lang="en-US" altLang="zh-TW" dirty="0" smtClean="0">
                <a:solidFill>
                  <a:srgbClr val="B14583"/>
                </a:solidFill>
              </a:rPr>
              <a:t/>
            </a:r>
            <a:br>
              <a:rPr lang="en-US" altLang="zh-TW" dirty="0" smtClean="0">
                <a:solidFill>
                  <a:srgbClr val="B14583"/>
                </a:solidFill>
              </a:rPr>
            </a:br>
            <a:r>
              <a:rPr lang="zh-TW" altLang="en-US" sz="4000" dirty="0" smtClean="0">
                <a:solidFill>
                  <a:srgbClr val="0000FF"/>
                </a:solidFill>
              </a:rPr>
              <a:t>維持關係的和諧是他們最在意的事</a:t>
            </a:r>
            <a:endParaRPr lang="en-US" dirty="0">
              <a:solidFill>
                <a:srgbClr val="0000FF"/>
              </a:solidFill>
            </a:endParaRPr>
          </a:p>
        </p:txBody>
      </p:sp>
      <p:sp>
        <p:nvSpPr>
          <p:cNvPr id="3" name="Content Placeholder 2"/>
          <p:cNvSpPr>
            <a:spLocks noGrp="1"/>
          </p:cNvSpPr>
          <p:nvPr>
            <p:ph idx="1"/>
          </p:nvPr>
        </p:nvSpPr>
        <p:spPr/>
        <p:txBody>
          <a:bodyPr>
            <a:normAutofit/>
          </a:bodyPr>
          <a:lstStyle/>
          <a:p>
            <a:pPr>
              <a:buNone/>
            </a:pPr>
            <a:endParaRPr lang="en-US" altLang="zh-TW" dirty="0" smtClean="0"/>
          </a:p>
          <a:p>
            <a:pPr marL="0" indent="0">
              <a:spcBef>
                <a:spcPts val="0"/>
              </a:spcBef>
              <a:buClrTx/>
              <a:buSzTx/>
              <a:buNone/>
              <a:defRPr/>
            </a:pPr>
            <a:r>
              <a:rPr lang="zh-TW" altLang="en-US" sz="2800" b="1" dirty="0" smtClean="0">
                <a:solidFill>
                  <a:schemeClr val="lt1"/>
                </a:solidFill>
              </a:rPr>
              <a:t>將所有感受往內埋藏，即使被冒犯也，他們都保持服從或緘默。他們傾向於相信所有的衝突都是不好的，而且應該默默地忍受，他們盡最大的力氣去合理化與拒絕憤怒的感受，並且為了不傷和氣，寧可不說出實情。消極反應的人通常有個特性，是安靜、謙遜、柔順、不堅持己見而且服從。</a:t>
            </a:r>
            <a:endParaRPr lang="en-US" sz="2800" b="1" dirty="0" smtClean="0">
              <a:solidFill>
                <a:schemeClr val="lt1"/>
              </a:solidFill>
            </a:endParaRPr>
          </a:p>
          <a:p>
            <a:pPr>
              <a:buNone/>
            </a:pPr>
            <a:endParaRPr lang="en-US" dirty="0"/>
          </a:p>
        </p:txBody>
      </p:sp>
      <p:graphicFrame>
        <p:nvGraphicFramePr>
          <p:cNvPr id="4" name="Table 3"/>
          <p:cNvGraphicFramePr>
            <a:graphicFrameLocks noGrp="1"/>
          </p:cNvGraphicFramePr>
          <p:nvPr/>
        </p:nvGraphicFramePr>
        <p:xfrm>
          <a:off x="251520" y="1628800"/>
          <a:ext cx="7704856" cy="4968552"/>
        </p:xfrm>
        <a:graphic>
          <a:graphicData uri="http://schemas.openxmlformats.org/drawingml/2006/table">
            <a:tbl>
              <a:tblPr firstRow="1" bandRow="1">
                <a:tableStyleId>{5C22544A-7EE6-4342-B048-85BDC9FD1C3A}</a:tableStyleId>
              </a:tblPr>
              <a:tblGrid>
                <a:gridCol w="7704856"/>
              </a:tblGrid>
              <a:tr h="4968552">
                <a:tc>
                  <a:txBody>
                    <a:bodyPr/>
                    <a:lstStyle/>
                    <a:p>
                      <a:r>
                        <a:rPr lang="zh-TW" altLang="en-US" sz="2800" dirty="0" smtClean="0"/>
                        <a:t>在衝突當中，將所有感受往內埋藏，</a:t>
                      </a:r>
                      <a:endParaRPr lang="en-US" altLang="zh-TW" sz="2800" dirty="0" smtClean="0"/>
                    </a:p>
                    <a:p>
                      <a:r>
                        <a:rPr lang="zh-TW" altLang="en-US" sz="2800" dirty="0" smtClean="0"/>
                        <a:t>即使被冒犯或不同意對方看法，他們都保持服從或緘默。</a:t>
                      </a:r>
                      <a:endParaRPr lang="en-US" altLang="zh-TW" sz="2800" dirty="0" smtClean="0"/>
                    </a:p>
                    <a:p>
                      <a:r>
                        <a:rPr lang="zh-TW" altLang="en-US" sz="2800" dirty="0" smtClean="0"/>
                        <a:t>相信所有的衝突都是不好的，且應默默地忍受</a:t>
                      </a:r>
                      <a:endParaRPr lang="en-US" altLang="zh-TW" sz="2800" dirty="0" smtClean="0"/>
                    </a:p>
                    <a:p>
                      <a:r>
                        <a:rPr lang="zh-TW" altLang="en-US" sz="2800" dirty="0" smtClean="0"/>
                        <a:t>他們盡最大的力氣去合理化與拒絕憤怒的感受，並且為了不傷和氣，寧可不說出實情。</a:t>
                      </a:r>
                      <a:endParaRPr lang="en-US" altLang="zh-TW" sz="2800" dirty="0" smtClean="0"/>
                    </a:p>
                    <a:p>
                      <a:r>
                        <a:rPr lang="zh-TW" altLang="en-US" sz="2800" dirty="0" smtClean="0"/>
                        <a:t>消極反應的人通常有個特性，是安靜、謙遜、柔順、不堅持己見而且服從。</a:t>
                      </a:r>
                      <a:endParaRPr lang="en-US" sz="2800" dirty="0" smtClean="0"/>
                    </a:p>
                    <a:p>
                      <a:r>
                        <a:rPr lang="zh-TW" altLang="en-US" sz="2800" dirty="0" smtClean="0"/>
                        <a:t>會守住秘密與掩蓋實情，為不讓大家受到傷害</a:t>
                      </a:r>
                      <a:endParaRPr lang="en-US" sz="2800"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zh-TW" sz="3600" dirty="0" smtClean="0">
                <a:solidFill>
                  <a:srgbClr val="B14583"/>
                </a:solidFill>
              </a:rPr>
              <a:t>2.</a:t>
            </a:r>
            <a:r>
              <a:rPr lang="zh-TW" altLang="en-US" sz="3600" dirty="0" smtClean="0">
                <a:solidFill>
                  <a:srgbClr val="B14583"/>
                </a:solidFill>
              </a:rPr>
              <a:t>逃避型衝突反應</a:t>
            </a:r>
            <a:r>
              <a:rPr lang="zh-TW" altLang="en-US" sz="3600" dirty="0" smtClean="0"/>
              <a:t> </a:t>
            </a:r>
            <a:endParaRPr lang="en-US" dirty="0"/>
          </a:p>
        </p:txBody>
      </p:sp>
      <p:graphicFrame>
        <p:nvGraphicFramePr>
          <p:cNvPr id="4" name="Content Placeholder 3"/>
          <p:cNvGraphicFramePr>
            <a:graphicFrameLocks noGrp="1"/>
          </p:cNvGraphicFramePr>
          <p:nvPr>
            <p:ph idx="1"/>
          </p:nvPr>
        </p:nvGraphicFramePr>
        <p:xfrm>
          <a:off x="457200" y="1609724"/>
          <a:ext cx="7427168" cy="4987627"/>
        </p:xfrm>
        <a:graphic>
          <a:graphicData uri="http://schemas.openxmlformats.org/drawingml/2006/table">
            <a:tbl>
              <a:tblPr firstRow="1" bandRow="1">
                <a:tableStyleId>{5C22544A-7EE6-4342-B048-85BDC9FD1C3A}</a:tableStyleId>
              </a:tblPr>
              <a:tblGrid>
                <a:gridCol w="7427168"/>
              </a:tblGrid>
              <a:tr h="4987627">
                <a:tc>
                  <a:txBody>
                    <a:bodyPr/>
                    <a:lstStyle/>
                    <a:p>
                      <a:r>
                        <a:rPr kumimoji="0" lang="en-US" altLang="zh-TW" sz="3600" b="1" kern="1200" dirty="0" smtClean="0">
                          <a:solidFill>
                            <a:schemeClr val="lt1"/>
                          </a:solidFill>
                          <a:latin typeface="+mn-lt"/>
                          <a:ea typeface="+mn-ea"/>
                          <a:cs typeface="+mn-cs"/>
                        </a:rPr>
                        <a:t>a.</a:t>
                      </a:r>
                      <a:r>
                        <a:rPr kumimoji="0" lang="zh-TW" altLang="en-US" sz="3600" b="1" kern="1200" dirty="0" smtClean="0">
                          <a:solidFill>
                            <a:schemeClr val="lt1"/>
                          </a:solidFill>
                          <a:latin typeface="+mn-lt"/>
                          <a:ea typeface="+mn-ea"/>
                          <a:cs typeface="+mn-cs"/>
                        </a:rPr>
                        <a:t>會盡一切可能地躲開衝突，或避免面對「對手攻擊」。</a:t>
                      </a:r>
                      <a:endParaRPr kumimoji="0" lang="en-US" altLang="zh-TW" sz="3600" b="1" kern="1200" dirty="0" smtClean="0">
                        <a:solidFill>
                          <a:schemeClr val="lt1"/>
                        </a:solidFill>
                        <a:latin typeface="+mn-lt"/>
                        <a:ea typeface="+mn-ea"/>
                        <a:cs typeface="+mn-cs"/>
                      </a:endParaRPr>
                    </a:p>
                    <a:p>
                      <a:r>
                        <a:rPr kumimoji="0" lang="en-US" altLang="zh-TW" sz="3600" b="1" kern="1200" dirty="0" smtClean="0">
                          <a:solidFill>
                            <a:schemeClr val="lt1"/>
                          </a:solidFill>
                          <a:latin typeface="+mn-lt"/>
                          <a:ea typeface="+mn-ea"/>
                          <a:cs typeface="+mn-cs"/>
                        </a:rPr>
                        <a:t>b.</a:t>
                      </a:r>
                      <a:r>
                        <a:rPr kumimoji="0" lang="zh-TW" altLang="en-US" sz="3600" b="1" kern="1200" dirty="0" smtClean="0">
                          <a:solidFill>
                            <a:schemeClr val="lt1"/>
                          </a:solidFill>
                          <a:latin typeface="+mn-lt"/>
                          <a:ea typeface="+mn-ea"/>
                          <a:cs typeface="+mn-cs"/>
                        </a:rPr>
                        <a:t>有時為了設法轉移別人對你的指責，甚至會求助於散播謠言，理性化自己的行為</a:t>
                      </a:r>
                      <a:endParaRPr kumimoji="0" lang="en-US" altLang="zh-TW" sz="3600" b="1" kern="1200" dirty="0" smtClean="0">
                        <a:solidFill>
                          <a:schemeClr val="lt1"/>
                        </a:solidFill>
                        <a:latin typeface="+mn-lt"/>
                        <a:ea typeface="+mn-ea"/>
                        <a:cs typeface="+mn-cs"/>
                      </a:endParaRPr>
                    </a:p>
                    <a:p>
                      <a:r>
                        <a:rPr kumimoji="0" lang="en-US" altLang="zh-TW" sz="3600" b="1" kern="1200" dirty="0" smtClean="0">
                          <a:solidFill>
                            <a:schemeClr val="lt1"/>
                          </a:solidFill>
                          <a:latin typeface="+mn-lt"/>
                          <a:ea typeface="+mn-ea"/>
                          <a:cs typeface="+mn-cs"/>
                        </a:rPr>
                        <a:t>c.</a:t>
                      </a:r>
                      <a:r>
                        <a:rPr kumimoji="0" lang="zh-TW" altLang="en-US" sz="3600" b="1" kern="1200" dirty="0" smtClean="0">
                          <a:solidFill>
                            <a:schemeClr val="lt1"/>
                          </a:solidFill>
                          <a:latin typeface="+mn-lt"/>
                          <a:ea typeface="+mn-ea"/>
                          <a:cs typeface="+mn-cs"/>
                        </a:rPr>
                        <a:t>埋怨別人引起衝突，而且會盡一切所能的去避免對質。</a:t>
                      </a:r>
                      <a:endParaRPr lang="en-US" sz="3600"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dirty="0" smtClean="0">
                <a:solidFill>
                  <a:srgbClr val="B14583"/>
                </a:solidFill>
              </a:rPr>
              <a:t>約瑟被賣</a:t>
            </a:r>
            <a:r>
              <a:rPr lang="en-US" altLang="zh-TW" dirty="0" smtClean="0">
                <a:solidFill>
                  <a:srgbClr val="B14583"/>
                </a:solidFill>
              </a:rPr>
              <a:t>(</a:t>
            </a:r>
            <a:r>
              <a:rPr lang="zh-TW" altLang="en-US" dirty="0" smtClean="0">
                <a:solidFill>
                  <a:srgbClr val="B14583"/>
                </a:solidFill>
              </a:rPr>
              <a:t>與兄長之恩怨</a:t>
            </a:r>
            <a:r>
              <a:rPr lang="en-US" altLang="zh-TW" dirty="0" smtClean="0">
                <a:solidFill>
                  <a:srgbClr val="B14583"/>
                </a:solidFill>
              </a:rPr>
              <a:t>)</a:t>
            </a:r>
            <a:endParaRPr lang="en-US" dirty="0">
              <a:solidFill>
                <a:srgbClr val="B14583"/>
              </a:solidFill>
            </a:endParaRPr>
          </a:p>
        </p:txBody>
      </p:sp>
      <p:pic>
        <p:nvPicPr>
          <p:cNvPr id="7" name="Content Placeholder 6" descr="slide0003_image002.png"/>
          <p:cNvPicPr>
            <a:picLocks noGrp="1" noChangeAspect="1"/>
          </p:cNvPicPr>
          <p:nvPr>
            <p:ph idx="1"/>
          </p:nvPr>
        </p:nvPicPr>
        <p:blipFill>
          <a:blip r:embed="rId2" cstate="print"/>
          <a:stretch>
            <a:fillRect/>
          </a:stretch>
        </p:blipFill>
        <p:spPr>
          <a:xfrm>
            <a:off x="467544" y="1640458"/>
            <a:ext cx="7585972" cy="5028902"/>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zh-TW" sz="3600" dirty="0" smtClean="0">
                <a:solidFill>
                  <a:srgbClr val="B14583"/>
                </a:solidFill>
              </a:rPr>
              <a:t>3.</a:t>
            </a:r>
            <a:r>
              <a:rPr lang="zh-TW" altLang="en-US" sz="3600" dirty="0" smtClean="0">
                <a:solidFill>
                  <a:srgbClr val="B14583"/>
                </a:solidFill>
              </a:rPr>
              <a:t>防衛型衝突反應</a:t>
            </a:r>
            <a:r>
              <a:rPr lang="zh-TW" altLang="en-US" sz="3600" dirty="0" smtClean="0"/>
              <a:t> </a:t>
            </a:r>
            <a:endParaRPr lang="en-US" dirty="0"/>
          </a:p>
        </p:txBody>
      </p:sp>
      <p:graphicFrame>
        <p:nvGraphicFramePr>
          <p:cNvPr id="4" name="Content Placeholder 3"/>
          <p:cNvGraphicFramePr>
            <a:graphicFrameLocks noGrp="1"/>
          </p:cNvGraphicFramePr>
          <p:nvPr>
            <p:ph idx="1"/>
          </p:nvPr>
        </p:nvGraphicFramePr>
        <p:xfrm>
          <a:off x="457200" y="1609724"/>
          <a:ext cx="7239000" cy="4987627"/>
        </p:xfrm>
        <a:graphic>
          <a:graphicData uri="http://schemas.openxmlformats.org/drawingml/2006/table">
            <a:tbl>
              <a:tblPr firstRow="1" bandRow="1">
                <a:tableStyleId>{5C22544A-7EE6-4342-B048-85BDC9FD1C3A}</a:tableStyleId>
              </a:tblPr>
              <a:tblGrid>
                <a:gridCol w="7239000"/>
              </a:tblGrid>
              <a:tr h="4987627">
                <a:tc>
                  <a:txBody>
                    <a:bodyPr/>
                    <a:lstStyle/>
                    <a:p>
                      <a:r>
                        <a:rPr kumimoji="0" lang="en-US" sz="1800" b="1" kern="1200" dirty="0" smtClean="0">
                          <a:solidFill>
                            <a:schemeClr val="lt1"/>
                          </a:solidFill>
                          <a:latin typeface="+mn-lt"/>
                          <a:ea typeface="+mn-ea"/>
                          <a:cs typeface="+mn-cs"/>
                        </a:rPr>
                        <a:t> </a:t>
                      </a:r>
                      <a:r>
                        <a:rPr kumimoji="0" lang="zh-TW" altLang="en-US" sz="3600" b="1" kern="1200" dirty="0" smtClean="0">
                          <a:solidFill>
                            <a:schemeClr val="lt1"/>
                          </a:solidFill>
                          <a:latin typeface="+mn-lt"/>
                          <a:ea typeface="+mn-ea"/>
                          <a:cs typeface="+mn-cs"/>
                        </a:rPr>
                        <a:t>防衛型反應者會搬出頭銜、權威，來壓迫別人，使自己不受到糾正。</a:t>
                      </a:r>
                      <a:endParaRPr kumimoji="0" lang="en-US" altLang="zh-TW" sz="3600" b="1" kern="1200" dirty="0" smtClean="0">
                        <a:solidFill>
                          <a:schemeClr val="lt1"/>
                        </a:solidFill>
                        <a:latin typeface="+mn-lt"/>
                        <a:ea typeface="+mn-ea"/>
                        <a:cs typeface="+mn-cs"/>
                      </a:endParaRPr>
                    </a:p>
                    <a:p>
                      <a:endParaRPr kumimoji="0" lang="en-US" altLang="zh-TW" sz="3600" b="1" kern="1200" dirty="0" smtClean="0">
                        <a:solidFill>
                          <a:schemeClr val="lt1"/>
                        </a:solidFill>
                        <a:latin typeface="+mn-lt"/>
                        <a:ea typeface="+mn-ea"/>
                        <a:cs typeface="+mn-cs"/>
                      </a:endParaRPr>
                    </a:p>
                    <a:p>
                      <a:r>
                        <a:rPr kumimoji="0" lang="zh-TW" altLang="en-US" sz="3600" b="1" kern="1200" dirty="0" smtClean="0">
                          <a:solidFill>
                            <a:schemeClr val="lt1"/>
                          </a:solidFill>
                          <a:latin typeface="+mn-lt"/>
                          <a:ea typeface="+mn-ea"/>
                          <a:cs typeface="+mn-cs"/>
                        </a:rPr>
                        <a:t>為了要保護自己的位子和名聲，他們會不惜去操弄關係和扭曲事實。</a:t>
                      </a:r>
                      <a:endParaRPr kumimoji="0" lang="en-US" altLang="zh-TW" sz="3600" b="1" kern="1200" dirty="0" smtClean="0">
                        <a:solidFill>
                          <a:schemeClr val="lt1"/>
                        </a:solidFill>
                        <a:latin typeface="+mn-lt"/>
                        <a:ea typeface="+mn-ea"/>
                        <a:cs typeface="+mn-cs"/>
                      </a:endParaRPr>
                    </a:p>
                    <a:p>
                      <a:endParaRPr kumimoji="0" lang="en-US" altLang="zh-TW" sz="3600" b="1" kern="1200" dirty="0" smtClean="0">
                        <a:solidFill>
                          <a:schemeClr val="lt1"/>
                        </a:solidFill>
                        <a:latin typeface="+mn-lt"/>
                        <a:ea typeface="+mn-ea"/>
                        <a:cs typeface="+mn-cs"/>
                      </a:endParaRPr>
                    </a:p>
                    <a:p>
                      <a:r>
                        <a:rPr kumimoji="0" lang="zh-TW" altLang="en-US" sz="3600" b="1" kern="1200" dirty="0" smtClean="0">
                          <a:solidFill>
                            <a:schemeClr val="lt1"/>
                          </a:solidFill>
                          <a:latin typeface="+mn-lt"/>
                          <a:ea typeface="+mn-ea"/>
                          <a:cs typeface="+mn-cs"/>
                        </a:rPr>
                        <a:t>他們最主要的問題在於想要證明自己是對的，而不願使之和解。</a:t>
                      </a:r>
                      <a:endParaRPr lang="en-US" sz="3600"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zh-TW" sz="4000" dirty="0" smtClean="0">
                <a:solidFill>
                  <a:srgbClr val="B14583"/>
                </a:solidFill>
              </a:rPr>
              <a:t>4.</a:t>
            </a:r>
            <a:r>
              <a:rPr lang="zh-TW" altLang="en-US" sz="4000" dirty="0" smtClean="0">
                <a:solidFill>
                  <a:srgbClr val="B14583"/>
                </a:solidFill>
              </a:rPr>
              <a:t>攻擊型衝突反應</a:t>
            </a:r>
            <a:endParaRPr lang="en-US" dirty="0">
              <a:solidFill>
                <a:srgbClr val="B14583"/>
              </a:solidFill>
            </a:endParaRPr>
          </a:p>
        </p:txBody>
      </p:sp>
      <p:sp>
        <p:nvSpPr>
          <p:cNvPr id="3" name="Content Placeholder 2"/>
          <p:cNvSpPr>
            <a:spLocks noGrp="1"/>
          </p:cNvSpPr>
          <p:nvPr>
            <p:ph idx="1"/>
          </p:nvPr>
        </p:nvSpPr>
        <p:spPr/>
        <p:txBody>
          <a:bodyPr>
            <a:normAutofit/>
          </a:bodyPr>
          <a:lstStyle/>
          <a:p>
            <a:r>
              <a:rPr lang="en-US" dirty="0" smtClean="0"/>
              <a:t> </a:t>
            </a:r>
          </a:p>
        </p:txBody>
      </p:sp>
      <p:graphicFrame>
        <p:nvGraphicFramePr>
          <p:cNvPr id="4" name="Table 3"/>
          <p:cNvGraphicFramePr>
            <a:graphicFrameLocks noGrp="1"/>
          </p:cNvGraphicFramePr>
          <p:nvPr/>
        </p:nvGraphicFramePr>
        <p:xfrm>
          <a:off x="395536" y="1556792"/>
          <a:ext cx="7632848" cy="5040560"/>
        </p:xfrm>
        <a:graphic>
          <a:graphicData uri="http://schemas.openxmlformats.org/drawingml/2006/table">
            <a:tbl>
              <a:tblPr firstRow="1" bandRow="1">
                <a:tableStyleId>{5C22544A-7EE6-4342-B048-85BDC9FD1C3A}</a:tableStyleId>
              </a:tblPr>
              <a:tblGrid>
                <a:gridCol w="7632848"/>
              </a:tblGrid>
              <a:tr h="5040560">
                <a:tc>
                  <a:txBody>
                    <a:bodyPr/>
                    <a:lstStyle/>
                    <a:p>
                      <a:r>
                        <a:rPr lang="zh-TW" altLang="en-US" sz="3600" dirty="0" smtClean="0"/>
                        <a:t>通常是看重輸贏重於友誼或關係的人</a:t>
                      </a:r>
                      <a:endParaRPr lang="en-US" altLang="zh-TW" sz="3600" dirty="0" smtClean="0"/>
                    </a:p>
                    <a:p>
                      <a:r>
                        <a:rPr lang="zh-TW" altLang="en-US" sz="3600" dirty="0" smtClean="0"/>
                        <a:t>他們視衝突為一項比賽或是爭權奪利的機會。這種人通常比較要強且有自信</a:t>
                      </a:r>
                      <a:endParaRPr lang="en-US" altLang="zh-TW" sz="3600" dirty="0" smtClean="0"/>
                    </a:p>
                    <a:p>
                      <a:r>
                        <a:rPr lang="zh-TW" altLang="en-US" sz="3600" dirty="0" smtClean="0"/>
                        <a:t>不過當人在軟弱無力、害怕、缺乏安全感或感到容易受傷害的時候，也可能採取攻擊模式的態度，通常會有以下三種反應</a:t>
                      </a:r>
                      <a:r>
                        <a:rPr lang="zh-TW" altLang="en-US" sz="4000" dirty="0" smtClean="0"/>
                        <a:t>。</a:t>
                      </a:r>
                      <a:endParaRPr lang="en-US" sz="4000"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zh-TW" dirty="0" smtClean="0">
                <a:solidFill>
                  <a:srgbClr val="B14583"/>
                </a:solidFill>
              </a:rPr>
              <a:t>a.</a:t>
            </a:r>
            <a:r>
              <a:rPr lang="zh-TW" altLang="en-US" dirty="0" smtClean="0">
                <a:solidFill>
                  <a:srgbClr val="B14583"/>
                </a:solidFill>
              </a:rPr>
              <a:t>猛烈攻擊</a:t>
            </a:r>
            <a:endParaRPr lang="en-US" dirty="0">
              <a:solidFill>
                <a:srgbClr val="B14583"/>
              </a:solidFill>
            </a:endParaRPr>
          </a:p>
        </p:txBody>
      </p:sp>
      <p:sp>
        <p:nvSpPr>
          <p:cNvPr id="3" name="Content Placeholder 2"/>
          <p:cNvSpPr>
            <a:spLocks noGrp="1"/>
          </p:cNvSpPr>
          <p:nvPr>
            <p:ph idx="1"/>
          </p:nvPr>
        </p:nvSpPr>
        <p:spPr>
          <a:xfrm>
            <a:off x="457200" y="1609416"/>
            <a:ext cx="7427168" cy="4846320"/>
          </a:xfrm>
        </p:spPr>
        <p:txBody>
          <a:bodyPr>
            <a:normAutofit/>
          </a:bodyPr>
          <a:lstStyle/>
          <a:p>
            <a:pPr lvl="0"/>
            <a:r>
              <a:rPr lang="zh-TW" altLang="en-US" sz="4000" dirty="0" smtClean="0"/>
              <a:t>藉著說人閒話或背後毀謗的口頭攻擊或者是各種威嚇或脅迫試圖解決與他人的衝突。有時還會以訴諸暴力或是試圖損害別人的財產或是職位，當然這樣的作法只會使事情更糟糕。</a:t>
            </a:r>
            <a:endParaRPr lang="en-US" sz="40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zh-TW" dirty="0" smtClean="0">
                <a:solidFill>
                  <a:srgbClr val="B14583"/>
                </a:solidFill>
              </a:rPr>
              <a:t>b.</a:t>
            </a:r>
            <a:r>
              <a:rPr lang="zh-TW" altLang="en-US" dirty="0" smtClean="0">
                <a:solidFill>
                  <a:srgbClr val="B14583"/>
                </a:solidFill>
              </a:rPr>
              <a:t>訴訟</a:t>
            </a:r>
            <a:endParaRPr lang="en-US" dirty="0">
              <a:solidFill>
                <a:srgbClr val="B14583"/>
              </a:solidFill>
            </a:endParaRPr>
          </a:p>
        </p:txBody>
      </p:sp>
      <p:sp>
        <p:nvSpPr>
          <p:cNvPr id="3" name="Content Placeholder 2"/>
          <p:cNvSpPr>
            <a:spLocks noGrp="1"/>
          </p:cNvSpPr>
          <p:nvPr>
            <p:ph idx="1"/>
          </p:nvPr>
        </p:nvSpPr>
        <p:spPr/>
        <p:txBody>
          <a:bodyPr/>
          <a:lstStyle/>
          <a:p>
            <a:pPr lvl="0"/>
            <a:r>
              <a:rPr lang="zh-TW" altLang="en-US" sz="4000" dirty="0" smtClean="0"/>
              <a:t>另外一個方法就是以訴訟來強迫對方屈服。雖然有些事情必須訴諸於法庭，但打官司往往會破壞雙方的關係，以致無法達到完全的公義。</a:t>
            </a:r>
            <a:endParaRPr lang="en-US" sz="4000"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48720"/>
          </a:xfrm>
        </p:spPr>
        <p:txBody>
          <a:bodyPr/>
          <a:lstStyle/>
          <a:p>
            <a:r>
              <a:rPr lang="en-US" altLang="zh-TW" dirty="0" smtClean="0">
                <a:solidFill>
                  <a:srgbClr val="B14583"/>
                </a:solidFill>
              </a:rPr>
              <a:t>c.</a:t>
            </a:r>
            <a:r>
              <a:rPr lang="zh-TW" altLang="en-US" dirty="0" smtClean="0">
                <a:solidFill>
                  <a:srgbClr val="B14583"/>
                </a:solidFill>
              </a:rPr>
              <a:t>置人於死地</a:t>
            </a:r>
            <a:endParaRPr lang="en-US" dirty="0">
              <a:solidFill>
                <a:srgbClr val="B14583"/>
              </a:solidFill>
            </a:endParaRPr>
          </a:p>
        </p:txBody>
      </p:sp>
      <p:sp>
        <p:nvSpPr>
          <p:cNvPr id="3" name="Content Placeholder 2"/>
          <p:cNvSpPr>
            <a:spLocks noGrp="1"/>
          </p:cNvSpPr>
          <p:nvPr>
            <p:ph idx="1"/>
          </p:nvPr>
        </p:nvSpPr>
        <p:spPr>
          <a:xfrm>
            <a:off x="457200" y="1609416"/>
            <a:ext cx="5482952" cy="4846320"/>
          </a:xfrm>
        </p:spPr>
        <p:txBody>
          <a:bodyPr>
            <a:normAutofit lnSpcReduction="10000"/>
          </a:bodyPr>
          <a:lstStyle/>
          <a:p>
            <a:pPr lvl="0">
              <a:buNone/>
            </a:pPr>
            <a:r>
              <a:rPr lang="zh-TW" altLang="en-US" sz="4000" dirty="0" smtClean="0"/>
              <a:t>  有時人會為了相持不下的爭論或心中忌恨而想要將對方置於死地</a:t>
            </a:r>
            <a:endParaRPr lang="en-US" altLang="zh-TW" sz="4000" dirty="0" smtClean="0"/>
          </a:p>
          <a:p>
            <a:pPr lvl="0">
              <a:buNone/>
            </a:pPr>
            <a:r>
              <a:rPr lang="en-US" altLang="zh-TW" sz="4000" dirty="0" smtClean="0"/>
              <a:t>  </a:t>
            </a:r>
            <a:r>
              <a:rPr lang="zh-TW" altLang="en-US" sz="4000" dirty="0" smtClean="0"/>
              <a:t>猶太人敵擋不住跟司提反的辯論，最後群情激憤用石頭打死司提反；</a:t>
            </a:r>
            <a:endParaRPr lang="en-US" sz="4000" dirty="0" smtClean="0"/>
          </a:p>
          <a:p>
            <a:endParaRPr lang="en-US" dirty="0"/>
          </a:p>
        </p:txBody>
      </p:sp>
      <p:pic>
        <p:nvPicPr>
          <p:cNvPr id="5122" name="Picture 2" descr="C:\Users\livingstone\Desktop\untitleddd.png"/>
          <p:cNvPicPr>
            <a:picLocks noChangeAspect="1" noChangeArrowheads="1"/>
          </p:cNvPicPr>
          <p:nvPr/>
        </p:nvPicPr>
        <p:blipFill>
          <a:blip r:embed="rId2" cstate="print"/>
          <a:srcRect/>
          <a:stretch>
            <a:fillRect/>
          </a:stretch>
        </p:blipFill>
        <p:spPr bwMode="auto">
          <a:xfrm>
            <a:off x="5769911" y="1844824"/>
            <a:ext cx="3374089" cy="403244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solidFill>
                  <a:srgbClr val="B14583"/>
                </a:solidFill>
              </a:rPr>
              <a:t>四、如何化解教會衝突</a:t>
            </a:r>
            <a:endParaRPr lang="en-US" dirty="0">
              <a:solidFill>
                <a:srgbClr val="B14583"/>
              </a:solidFill>
            </a:endParaRPr>
          </a:p>
        </p:txBody>
      </p:sp>
      <p:sp>
        <p:nvSpPr>
          <p:cNvPr id="3" name="Content Placeholder 2"/>
          <p:cNvSpPr>
            <a:spLocks noGrp="1"/>
          </p:cNvSpPr>
          <p:nvPr>
            <p:ph idx="1"/>
          </p:nvPr>
        </p:nvSpPr>
        <p:spPr/>
        <p:txBody>
          <a:bodyPr>
            <a:normAutofit/>
          </a:bodyPr>
          <a:lstStyle/>
          <a:p>
            <a:r>
              <a:rPr lang="en-US" sz="4000" dirty="0" smtClean="0"/>
              <a:t>1.</a:t>
            </a:r>
            <a:r>
              <a:rPr lang="zh-TW" altLang="en-US" sz="4000" dirty="0" smtClean="0"/>
              <a:t>如何防止教會衝突升級</a:t>
            </a:r>
            <a:r>
              <a:rPr lang="en-US" sz="4000" dirty="0" smtClean="0"/>
              <a:t>     </a:t>
            </a:r>
          </a:p>
          <a:p>
            <a:pPr lvl="0"/>
            <a:r>
              <a:rPr lang="en-US" altLang="zh-TW" sz="4000" dirty="0" smtClean="0"/>
              <a:t>A.</a:t>
            </a:r>
            <a:r>
              <a:rPr lang="zh-TW" altLang="en-US" sz="4000" dirty="0" smtClean="0"/>
              <a:t>認識批評者 </a:t>
            </a:r>
            <a:endParaRPr lang="en-US" sz="4000" dirty="0" smtClean="0"/>
          </a:p>
          <a:p>
            <a:pPr lvl="0"/>
            <a:r>
              <a:rPr lang="en-US" altLang="zh-TW" sz="4000" dirty="0" smtClean="0"/>
              <a:t>B.</a:t>
            </a:r>
            <a:r>
              <a:rPr lang="zh-TW" altLang="en-US" sz="4000" dirty="0" smtClean="0"/>
              <a:t>轉化批評為建設助力 </a:t>
            </a:r>
            <a:endParaRPr lang="en-US" sz="4000" dirty="0" smtClean="0"/>
          </a:p>
          <a:p>
            <a:pPr lvl="0"/>
            <a:r>
              <a:rPr lang="en-US" altLang="zh-TW" sz="4000" dirty="0" smtClean="0"/>
              <a:t>C.</a:t>
            </a:r>
            <a:r>
              <a:rPr lang="zh-TW" altLang="en-US" sz="4000" dirty="0" smtClean="0"/>
              <a:t>智慧地處理批評 </a:t>
            </a:r>
            <a:r>
              <a:rPr lang="en-US" sz="4000" dirty="0" smtClean="0"/>
              <a:t>   </a:t>
            </a:r>
            <a:endParaRPr lang="en-US" sz="4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76712"/>
          </a:xfrm>
        </p:spPr>
        <p:txBody>
          <a:bodyPr/>
          <a:lstStyle/>
          <a:p>
            <a:r>
              <a:rPr lang="en-US" altLang="zh-TW" dirty="0" smtClean="0">
                <a:solidFill>
                  <a:srgbClr val="B14583"/>
                </a:solidFill>
              </a:rPr>
              <a:t>(1).</a:t>
            </a:r>
            <a:r>
              <a:rPr lang="zh-TW" altLang="en-US" dirty="0" smtClean="0">
                <a:solidFill>
                  <a:srgbClr val="B14583"/>
                </a:solidFill>
              </a:rPr>
              <a:t>認識批評者</a:t>
            </a:r>
            <a:endParaRPr lang="en-US" dirty="0">
              <a:solidFill>
                <a:srgbClr val="B14583"/>
              </a:solidFill>
            </a:endParaRPr>
          </a:p>
        </p:txBody>
      </p:sp>
      <p:sp>
        <p:nvSpPr>
          <p:cNvPr id="3" name="Content Placeholder 2"/>
          <p:cNvSpPr>
            <a:spLocks noGrp="1"/>
          </p:cNvSpPr>
          <p:nvPr>
            <p:ph idx="1"/>
          </p:nvPr>
        </p:nvSpPr>
        <p:spPr>
          <a:xfrm>
            <a:off x="457200" y="1268760"/>
            <a:ext cx="7499176" cy="5256584"/>
          </a:xfrm>
        </p:spPr>
        <p:txBody>
          <a:bodyPr>
            <a:normAutofit/>
          </a:bodyPr>
          <a:lstStyle/>
          <a:p>
            <a:pPr>
              <a:buNone/>
            </a:pPr>
            <a:r>
              <a:rPr lang="en-US" dirty="0" smtClean="0"/>
              <a:t>A.</a:t>
            </a:r>
            <a:r>
              <a:rPr lang="zh-TW" altLang="en-US" dirty="0" smtClean="0"/>
              <a:t>憎惡權柄本質的人</a:t>
            </a:r>
            <a:endParaRPr lang="en-US" dirty="0" smtClean="0"/>
          </a:p>
          <a:p>
            <a:r>
              <a:rPr lang="en-US" dirty="0" smtClean="0"/>
              <a:t>     </a:t>
            </a:r>
            <a:r>
              <a:rPr lang="zh-TW" altLang="en-US" dirty="0" smtClean="0"/>
              <a:t>在原生家庭中受到權柄的傷害，他們很自然的都會反抗領袖。彷彿在他們的保險桿上貼著一個標語：質疑所有的權柄</a:t>
            </a:r>
            <a:r>
              <a:rPr lang="en-US" dirty="0" smtClean="0"/>
              <a:t>(Question All Authority)</a:t>
            </a:r>
            <a:r>
              <a:rPr lang="zh-TW" altLang="en-US" dirty="0" smtClean="0"/>
              <a:t>。面對這些人，我們需要更寬大的容許他們的反抗。</a:t>
            </a:r>
            <a:endParaRPr lang="en-US" altLang="zh-TW" dirty="0" smtClean="0"/>
          </a:p>
          <a:p>
            <a:pPr>
              <a:buNone/>
            </a:pPr>
            <a:r>
              <a:rPr lang="en-US" dirty="0" smtClean="0"/>
              <a:t>B.</a:t>
            </a:r>
            <a:r>
              <a:rPr lang="zh-TW" altLang="en-US" dirty="0" smtClean="0"/>
              <a:t>天生具有領袖特質、不和多數人走在一起的人</a:t>
            </a:r>
            <a:endParaRPr lang="en-US" dirty="0" smtClean="0"/>
          </a:p>
          <a:p>
            <a:pPr>
              <a:buNone/>
            </a:pPr>
            <a:r>
              <a:rPr lang="zh-TW" altLang="en-US" dirty="0" smtClean="0"/>
              <a:t>他們覺得必須持對立的立場，才能善盡職責。他們越能幹，領導人就越難與他們相處。這樣的人通常具有天生的領導特質但同時也具有破壞性。將他們升至管理階層，能幫助組織成長。</a:t>
            </a:r>
            <a:endParaRPr lang="en-US" dirty="0" smtClean="0"/>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7427168" cy="6264696"/>
          </a:xfrm>
        </p:spPr>
        <p:txBody>
          <a:bodyPr>
            <a:normAutofit lnSpcReduction="10000"/>
          </a:bodyPr>
          <a:lstStyle/>
          <a:p>
            <a:pPr>
              <a:buNone/>
            </a:pPr>
            <a:r>
              <a:rPr lang="en-US" dirty="0" smtClean="0"/>
              <a:t> </a:t>
            </a:r>
            <a:r>
              <a:rPr lang="en-US" sz="3600" dirty="0" smtClean="0"/>
              <a:t>C.</a:t>
            </a:r>
            <a:r>
              <a:rPr lang="zh-TW" altLang="en-US" sz="3600" dirty="0" smtClean="0"/>
              <a:t>用批評展現優秀學識的人</a:t>
            </a:r>
            <a:endParaRPr lang="en-US" sz="3600" dirty="0" smtClean="0"/>
          </a:p>
          <a:p>
            <a:pPr>
              <a:buNone/>
            </a:pPr>
            <a:r>
              <a:rPr lang="en-US" sz="3600" dirty="0" smtClean="0"/>
              <a:t>     </a:t>
            </a:r>
            <a:r>
              <a:rPr lang="zh-TW" altLang="en-US" sz="3600" dirty="0" smtClean="0"/>
              <a:t>許多專業的人士會批評別人的不足，如室內設計師會批評別人的家不夠善用空間；或會計師會批評人不會財務管理等，如果他們真有某方面的專長，其實是可以善用他們成為指導者。</a:t>
            </a:r>
            <a:endParaRPr lang="en-US" sz="3600" dirty="0" smtClean="0"/>
          </a:p>
          <a:p>
            <a:pPr>
              <a:buNone/>
            </a:pPr>
            <a:r>
              <a:rPr lang="en-US" sz="3600" dirty="0" smtClean="0"/>
              <a:t>D.</a:t>
            </a:r>
            <a:r>
              <a:rPr lang="zh-TW" altLang="en-US" sz="3600" dirty="0" smtClean="0"/>
              <a:t>天生的狂吠者</a:t>
            </a:r>
            <a:endParaRPr lang="en-US" altLang="zh-TW" sz="3600" dirty="0" smtClean="0"/>
          </a:p>
          <a:p>
            <a:pPr>
              <a:buNone/>
            </a:pPr>
            <a:r>
              <a:rPr lang="en-US" altLang="zh-TW" sz="3600" dirty="0" smtClean="0"/>
              <a:t>    </a:t>
            </a:r>
            <a:r>
              <a:rPr lang="zh-TW" altLang="en-US" sz="3600" dirty="0" smtClean="0"/>
              <a:t>每一個機構都會這樣的獵犬型的人，牠寧願狂吠也不願移動。</a:t>
            </a:r>
            <a:endParaRPr lang="en-US" sz="3600" dirty="0" smtClean="0"/>
          </a:p>
          <a:p>
            <a:pPr>
              <a:buNone/>
            </a:pPr>
            <a:r>
              <a:rPr lang="en-US" b="1" dirty="0" smtClean="0"/>
              <a:t>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7239000" cy="5907056"/>
          </a:xfrm>
        </p:spPr>
        <p:txBody>
          <a:bodyPr/>
          <a:lstStyle/>
          <a:p>
            <a:pPr>
              <a:buNone/>
            </a:pPr>
            <a:r>
              <a:rPr lang="en-US" dirty="0" smtClean="0"/>
              <a:t>E.</a:t>
            </a:r>
            <a:r>
              <a:rPr lang="zh-TW" altLang="en-US" dirty="0" smtClean="0"/>
              <a:t>用批評消除內在衝突的人</a:t>
            </a:r>
            <a:endParaRPr lang="en-US" dirty="0" smtClean="0"/>
          </a:p>
          <a:p>
            <a:pPr>
              <a:buNone/>
            </a:pPr>
            <a:r>
              <a:rPr lang="zh-TW" altLang="en-US" dirty="0" smtClean="0"/>
              <a:t>   有許多人內在是受傷的，但他們用苛刻的批評來消除其內在的痛楚。有時是無理取鬧的，有時是個人性且持續不斷的。此時作為牧者當有敏感的靈去分辨，並且藉此去接觸那極需幫助的人。</a:t>
            </a:r>
            <a:endParaRPr lang="en-US" dirty="0" smtClean="0"/>
          </a:p>
          <a:p>
            <a:pPr>
              <a:buNone/>
            </a:pPr>
            <a:r>
              <a:rPr lang="en-US" dirty="0" smtClean="0"/>
              <a:t>G.</a:t>
            </a:r>
            <a:r>
              <a:rPr lang="zh-TW" altLang="en-US" dirty="0" smtClean="0"/>
              <a:t>真正的、誠實的、有利害關係的批評</a:t>
            </a:r>
            <a:endParaRPr lang="en-US" altLang="zh-TW" dirty="0" smtClean="0"/>
          </a:p>
          <a:p>
            <a:pPr>
              <a:buNone/>
            </a:pPr>
            <a:r>
              <a:rPr lang="en-US" altLang="zh-TW" dirty="0" smtClean="0"/>
              <a:t>   </a:t>
            </a:r>
            <a:r>
              <a:rPr lang="zh-TW" altLang="en-US" dirty="0" smtClean="0"/>
              <a:t>這些人都是愛教會或機構的人，他們自覺對組織體的興衰是有責任感的，我們需要尊重並禮遇這樣的人，他們不是敵人乃是朋友，如同燈塔指引方向，使船不致觸礁。</a:t>
            </a:r>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solidFill>
                  <a:srgbClr val="B14583"/>
                </a:solidFill>
              </a:rPr>
              <a:t>(2).</a:t>
            </a:r>
            <a:r>
              <a:rPr lang="zh-TW" altLang="en-US" dirty="0" smtClean="0">
                <a:solidFill>
                  <a:srgbClr val="B14583"/>
                </a:solidFill>
              </a:rPr>
              <a:t>轉化批評為建設助力</a:t>
            </a:r>
            <a:endParaRPr lang="en-US" dirty="0">
              <a:solidFill>
                <a:srgbClr val="B14583"/>
              </a:solidFill>
            </a:endParaRPr>
          </a:p>
        </p:txBody>
      </p:sp>
      <p:sp>
        <p:nvSpPr>
          <p:cNvPr id="3" name="Content Placeholder 2"/>
          <p:cNvSpPr>
            <a:spLocks noGrp="1"/>
          </p:cNvSpPr>
          <p:nvPr>
            <p:ph idx="1"/>
          </p:nvPr>
        </p:nvSpPr>
        <p:spPr/>
        <p:txBody>
          <a:bodyPr>
            <a:normAutofit/>
          </a:bodyPr>
          <a:lstStyle/>
          <a:p>
            <a:r>
              <a:rPr lang="en-US" dirty="0" smtClean="0">
                <a:solidFill>
                  <a:srgbClr val="0000FF"/>
                </a:solidFill>
              </a:rPr>
              <a:t>A.</a:t>
            </a:r>
            <a:r>
              <a:rPr lang="zh-TW" altLang="en-US" dirty="0" smtClean="0">
                <a:solidFill>
                  <a:srgbClr val="0000FF"/>
                </a:solidFill>
              </a:rPr>
              <a:t>將批評者轉變為指導者</a:t>
            </a:r>
            <a:endParaRPr lang="en-US" dirty="0" smtClean="0">
              <a:solidFill>
                <a:srgbClr val="0000FF"/>
              </a:solidFill>
            </a:endParaRPr>
          </a:p>
          <a:p>
            <a:r>
              <a:rPr lang="en-US" b="1" dirty="0" smtClean="0"/>
              <a:t>     </a:t>
            </a:r>
            <a:r>
              <a:rPr lang="zh-TW" altLang="en-US" u="sng" dirty="0" smtClean="0">
                <a:solidFill>
                  <a:srgbClr val="FF0000"/>
                </a:solidFill>
              </a:rPr>
              <a:t>好的批評者與好的指導者都看到錯誤之處，然而卻是出於不同的動機。</a:t>
            </a:r>
            <a:r>
              <a:rPr lang="zh-TW" altLang="en-US" dirty="0" smtClean="0"/>
              <a:t>批評者看到問題，為要建立他的權柄或專業形像；而指導者看見問題，為要處理改進。批評者是在尋找消極之事，而指導者是永遠有積極的態度。</a:t>
            </a:r>
            <a:endParaRPr lang="en-US" dirty="0" smtClean="0"/>
          </a:p>
          <a:p>
            <a:r>
              <a:rPr lang="en-US" dirty="0" smtClean="0"/>
              <a:t>     </a:t>
            </a:r>
            <a:r>
              <a:rPr lang="zh-TW" altLang="en-US" dirty="0" smtClean="0"/>
              <a:t>要將批評者轉變成指導者，除了要他提出不對之處以外，更重要的是請教他的專業，如果他指出教會的財務計劃不健全或是行政管理上不周詳之處，我們就可以請教他在這方面的專長，並加以改進。</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dirty="0" smtClean="0">
                <a:solidFill>
                  <a:srgbClr val="B14583"/>
                </a:solidFill>
              </a:rPr>
              <a:t>大衛與掃羅</a:t>
            </a:r>
            <a:endParaRPr lang="en-US" dirty="0">
              <a:solidFill>
                <a:srgbClr val="B14583"/>
              </a:solidFill>
            </a:endParaRPr>
          </a:p>
        </p:txBody>
      </p:sp>
      <p:pic>
        <p:nvPicPr>
          <p:cNvPr id="7" name="Content Placeholder 6" descr="images.jpg"/>
          <p:cNvPicPr>
            <a:picLocks noGrp="1" noChangeAspect="1"/>
          </p:cNvPicPr>
          <p:nvPr>
            <p:ph idx="1"/>
          </p:nvPr>
        </p:nvPicPr>
        <p:blipFill>
          <a:blip r:embed="rId2" cstate="print"/>
          <a:stretch>
            <a:fillRect/>
          </a:stretch>
        </p:blipFill>
        <p:spPr>
          <a:xfrm>
            <a:off x="395536" y="1583398"/>
            <a:ext cx="7642840" cy="5085962"/>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solidFill>
                  <a:srgbClr val="0000FF"/>
                </a:solidFill>
              </a:rPr>
              <a:t>B.</a:t>
            </a:r>
            <a:r>
              <a:rPr lang="zh-TW" altLang="en-US" dirty="0" smtClean="0">
                <a:solidFill>
                  <a:srgbClr val="0000FF"/>
                </a:solidFill>
              </a:rPr>
              <a:t>預期明確的批評</a:t>
            </a:r>
            <a:endParaRPr lang="en-US" dirty="0">
              <a:solidFill>
                <a:srgbClr val="0000FF"/>
              </a:solidFill>
            </a:endParaRPr>
          </a:p>
        </p:txBody>
      </p:sp>
      <p:sp>
        <p:nvSpPr>
          <p:cNvPr id="3" name="Content Placeholder 2"/>
          <p:cNvSpPr>
            <a:spLocks noGrp="1"/>
          </p:cNvSpPr>
          <p:nvPr>
            <p:ph idx="1"/>
          </p:nvPr>
        </p:nvSpPr>
        <p:spPr>
          <a:xfrm>
            <a:off x="457200" y="1609416"/>
            <a:ext cx="7427168" cy="4846320"/>
          </a:xfrm>
        </p:spPr>
        <p:txBody>
          <a:bodyPr>
            <a:normAutofit lnSpcReduction="10000"/>
          </a:bodyPr>
          <a:lstStyle/>
          <a:p>
            <a:pPr lvl="0"/>
            <a:r>
              <a:rPr lang="zh-TW" altLang="en-US" sz="3600" dirty="0" smtClean="0"/>
              <a:t>在進行任何新的計劃前，若能跟團體中那些</a:t>
            </a:r>
            <a:r>
              <a:rPr lang="zh-TW" altLang="en-US" sz="3600" u="sng" dirty="0" smtClean="0">
                <a:solidFill>
                  <a:srgbClr val="FF0000"/>
                </a:solidFill>
              </a:rPr>
              <a:t>「主導意見的人」</a:t>
            </a:r>
            <a:r>
              <a:rPr lang="zh-TW" altLang="en-US" sz="3600" dirty="0" smtClean="0"/>
              <a:t>，事先和他們討論並獲得他們的支持與意見，就能消弭那些批評的聲音。因為人們不喜歡面對令人驚訝的事，它使人感到那是件受人操縱的事。因此我們需要預期有哪些明確的批評，並且認真地看待它們，就能減少阻力，完成計劃。</a:t>
            </a:r>
            <a:endParaRPr lang="en-US" sz="3600"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C.</a:t>
            </a:r>
            <a:r>
              <a:rPr lang="zh-TW" altLang="en-US" dirty="0" smtClean="0">
                <a:solidFill>
                  <a:srgbClr val="0000FF"/>
                </a:solidFill>
              </a:rPr>
              <a:t>視批評為合理之事</a:t>
            </a:r>
            <a:endParaRPr lang="en-US" dirty="0">
              <a:solidFill>
                <a:srgbClr val="0000FF"/>
              </a:solidFill>
            </a:endParaRPr>
          </a:p>
        </p:txBody>
      </p:sp>
      <p:sp>
        <p:nvSpPr>
          <p:cNvPr id="3" name="Content Placeholder 2"/>
          <p:cNvSpPr>
            <a:spLocks noGrp="1"/>
          </p:cNvSpPr>
          <p:nvPr>
            <p:ph idx="1"/>
          </p:nvPr>
        </p:nvSpPr>
        <p:spPr>
          <a:xfrm>
            <a:off x="457200" y="1609416"/>
            <a:ext cx="7499176" cy="4987936"/>
          </a:xfrm>
        </p:spPr>
        <p:txBody>
          <a:bodyPr>
            <a:noAutofit/>
          </a:bodyPr>
          <a:lstStyle/>
          <a:p>
            <a:r>
              <a:rPr lang="en-US" sz="3600" dirty="0" smtClean="0"/>
              <a:t>     </a:t>
            </a:r>
            <a:r>
              <a:rPr lang="zh-TW" altLang="en-US" sz="3600" dirty="0" smtClean="0"/>
              <a:t>如何能夠將批評視為合理之事？</a:t>
            </a:r>
            <a:r>
              <a:rPr lang="zh-TW" altLang="en-US" sz="3600" u="sng" dirty="0" smtClean="0">
                <a:solidFill>
                  <a:srgbClr val="FF0000"/>
                </a:solidFill>
              </a:rPr>
              <a:t>關鍵在於瞭解批評者的認知基準</a:t>
            </a:r>
            <a:r>
              <a:rPr lang="zh-TW" altLang="en-US" sz="3600" dirty="0" smtClean="0"/>
              <a:t>。</a:t>
            </a:r>
            <a:endParaRPr lang="en-US" altLang="zh-TW" sz="3600" dirty="0" smtClean="0"/>
          </a:p>
          <a:p>
            <a:r>
              <a:rPr lang="zh-TW" altLang="en-US" sz="3600" dirty="0" smtClean="0"/>
              <a:t>譬如在教會的財務上，有人認為教會絕對不能負債，有人覺得因為通貨膨脹，因此教會負債是合理可接受的。當我們能夠知道他們的信念、成見、經驗和神學立場等認知基準時，便能夠尊重他的批評而不致多愁善感了。</a:t>
            </a:r>
            <a:endParaRPr lang="en-US" sz="36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48720"/>
          </a:xfrm>
        </p:spPr>
        <p:txBody>
          <a:bodyPr>
            <a:normAutofit/>
          </a:bodyPr>
          <a:lstStyle/>
          <a:p>
            <a:r>
              <a:rPr lang="en-US" dirty="0" smtClean="0"/>
              <a:t> </a:t>
            </a:r>
            <a:r>
              <a:rPr lang="en-US" dirty="0" smtClean="0">
                <a:solidFill>
                  <a:srgbClr val="0000FF"/>
                </a:solidFill>
              </a:rPr>
              <a:t>D.</a:t>
            </a:r>
            <a:r>
              <a:rPr lang="zh-TW" altLang="en-US" dirty="0" smtClean="0">
                <a:solidFill>
                  <a:srgbClr val="0000FF"/>
                </a:solidFill>
              </a:rPr>
              <a:t>為你所要接受的批評設限</a:t>
            </a:r>
            <a:endParaRPr lang="en-US" dirty="0">
              <a:solidFill>
                <a:srgbClr val="0000FF"/>
              </a:solidFill>
            </a:endParaRPr>
          </a:p>
        </p:txBody>
      </p:sp>
      <p:sp>
        <p:nvSpPr>
          <p:cNvPr id="3" name="Content Placeholder 2"/>
          <p:cNvSpPr>
            <a:spLocks noGrp="1"/>
          </p:cNvSpPr>
          <p:nvPr>
            <p:ph idx="1"/>
          </p:nvPr>
        </p:nvSpPr>
        <p:spPr>
          <a:xfrm>
            <a:off x="251520" y="1412776"/>
            <a:ext cx="7848872" cy="5256584"/>
          </a:xfrm>
        </p:spPr>
        <p:txBody>
          <a:bodyPr>
            <a:normAutofit/>
          </a:bodyPr>
          <a:lstStyle/>
          <a:p>
            <a:r>
              <a:rPr lang="zh-TW" altLang="en-US" sz="3200" dirty="0" smtClean="0"/>
              <a:t>用寬闊的胸襟接納批評固然好，但太高估一些不重要的批評，以致使我們分心無法專注重要的事，那就不恰當了。</a:t>
            </a:r>
            <a:endParaRPr lang="en-US" altLang="zh-TW" sz="3200" dirty="0" smtClean="0"/>
          </a:p>
          <a:p>
            <a:r>
              <a:rPr lang="zh-TW" altLang="en-US" sz="3200" dirty="0" smtClean="0"/>
              <a:t>誠如一種比喻說到，如果一隻賽馬太注意一隻馬蠅，會使那隻馬蠅太重要。</a:t>
            </a:r>
            <a:endParaRPr lang="en-US" altLang="zh-TW" sz="3200" dirty="0" smtClean="0"/>
          </a:p>
          <a:p>
            <a:r>
              <a:rPr lang="zh-TW" altLang="en-US" sz="3200" dirty="0" smtClean="0"/>
              <a:t>因此我們當學會不高估批評，因為蜜蜂的螫傷不是蛇咬，感冒也不是癌症，不要被這些有害的批評來攪擾。</a:t>
            </a:r>
            <a:endParaRPr lang="en-US" sz="3200" dirty="0" smtClean="0"/>
          </a:p>
          <a:p>
            <a:pPr>
              <a:buNone/>
            </a:pP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Keep the main thing the main thing</a:t>
            </a:r>
            <a:endParaRPr lang="en-US" dirty="0">
              <a:solidFill>
                <a:srgbClr val="0000FF"/>
              </a:solidFill>
            </a:endParaRPr>
          </a:p>
        </p:txBody>
      </p:sp>
      <p:sp>
        <p:nvSpPr>
          <p:cNvPr id="3" name="Content Placeholder 2"/>
          <p:cNvSpPr>
            <a:spLocks noGrp="1"/>
          </p:cNvSpPr>
          <p:nvPr>
            <p:ph idx="1"/>
          </p:nvPr>
        </p:nvSpPr>
        <p:spPr/>
        <p:txBody>
          <a:bodyPr>
            <a:normAutofit/>
          </a:bodyPr>
          <a:lstStyle/>
          <a:p>
            <a:r>
              <a:rPr lang="zh-TW" altLang="en-US" sz="3600" dirty="0" smtClean="0"/>
              <a:t>比爾</a:t>
            </a:r>
            <a:r>
              <a:rPr lang="en-US" altLang="zh-TW" sz="3600" dirty="0" smtClean="0"/>
              <a:t>‧</a:t>
            </a:r>
            <a:r>
              <a:rPr lang="zh-TW" altLang="en-US" sz="3600" dirty="0" smtClean="0"/>
              <a:t>渥</a:t>
            </a:r>
            <a:r>
              <a:rPr lang="en-US" sz="3600" dirty="0" smtClean="0"/>
              <a:t>( Bill Waugh)</a:t>
            </a:r>
            <a:r>
              <a:rPr lang="zh-TW" altLang="en-US" sz="3600" dirty="0" smtClean="0"/>
              <a:t>這位餐廳連鎖店的老闆受邀成為救世軍的主席。他選擇以下這句話作為他的原則：「把主要的事視為主要的事。」</a:t>
            </a:r>
            <a:r>
              <a:rPr lang="en-US" sz="3600" dirty="0" smtClean="0">
                <a:solidFill>
                  <a:srgbClr val="0000FF"/>
                </a:solidFill>
              </a:rPr>
              <a:t>(Keep the main thing the main thing.)</a:t>
            </a:r>
            <a:r>
              <a:rPr lang="zh-TW" altLang="en-US" sz="3600" dirty="0" smtClean="0"/>
              <a:t>他的意思是：「清楚記住機構的目的，不要在這事上分心。」</a:t>
            </a:r>
            <a:endParaRPr lang="en-US" sz="3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48720"/>
          </a:xfrm>
        </p:spPr>
        <p:txBody>
          <a:bodyPr/>
          <a:lstStyle/>
          <a:p>
            <a:r>
              <a:rPr lang="en-US" altLang="zh-TW" dirty="0" smtClean="0">
                <a:solidFill>
                  <a:srgbClr val="B14583"/>
                </a:solidFill>
              </a:rPr>
              <a:t>2.</a:t>
            </a:r>
            <a:r>
              <a:rPr lang="zh-TW" altLang="en-US" dirty="0" smtClean="0">
                <a:solidFill>
                  <a:srgbClr val="B14583"/>
                </a:solidFill>
              </a:rPr>
              <a:t>培養處理衝突的技巧</a:t>
            </a:r>
            <a:endParaRPr lang="en-US" dirty="0">
              <a:solidFill>
                <a:srgbClr val="B14583"/>
              </a:solidFill>
            </a:endParaRPr>
          </a:p>
        </p:txBody>
      </p:sp>
      <p:sp>
        <p:nvSpPr>
          <p:cNvPr id="3" name="Content Placeholder 2"/>
          <p:cNvSpPr>
            <a:spLocks noGrp="1"/>
          </p:cNvSpPr>
          <p:nvPr>
            <p:ph idx="1"/>
          </p:nvPr>
        </p:nvSpPr>
        <p:spPr>
          <a:xfrm>
            <a:off x="251520" y="1484784"/>
            <a:ext cx="5040560" cy="4970952"/>
          </a:xfrm>
        </p:spPr>
        <p:txBody>
          <a:bodyPr>
            <a:noAutofit/>
          </a:bodyPr>
          <a:lstStyle/>
          <a:p>
            <a:r>
              <a:rPr lang="en-US" sz="3600" dirty="0" smtClean="0"/>
              <a:t>A.</a:t>
            </a:r>
            <a:r>
              <a:rPr lang="zh-TW" altLang="en-US" sz="3600" dirty="0" smtClean="0"/>
              <a:t>認識衝突循環的五個階段</a:t>
            </a:r>
            <a:r>
              <a:rPr lang="en-US" altLang="zh-TW" sz="3600" dirty="0" smtClean="0"/>
              <a:t>(</a:t>
            </a:r>
            <a:r>
              <a:rPr lang="zh-TW" altLang="en-US" sz="3600" dirty="0" smtClean="0"/>
              <a:t>肖查克</a:t>
            </a:r>
            <a:r>
              <a:rPr lang="en-US" altLang="zh-TW" sz="3600" dirty="0" smtClean="0"/>
              <a:t>)</a:t>
            </a:r>
          </a:p>
          <a:p>
            <a:r>
              <a:rPr lang="en-US" altLang="zh-TW" sz="3600" dirty="0" smtClean="0"/>
              <a:t>(1)</a:t>
            </a:r>
            <a:r>
              <a:rPr lang="zh-TW" altLang="en-US" sz="3600" dirty="0" smtClean="0"/>
              <a:t>是張力發展的階段</a:t>
            </a:r>
            <a:endParaRPr lang="en-US" altLang="zh-TW" sz="3600" dirty="0" smtClean="0"/>
          </a:p>
          <a:p>
            <a:r>
              <a:rPr lang="en-US" altLang="zh-TW" sz="3600" dirty="0" smtClean="0"/>
              <a:t>(2)</a:t>
            </a:r>
            <a:r>
              <a:rPr lang="zh-TW" altLang="en-US" sz="3600" dirty="0" smtClean="0"/>
              <a:t>是角色混淆階段</a:t>
            </a:r>
            <a:endParaRPr lang="en-US" altLang="zh-TW" sz="3600" dirty="0" smtClean="0"/>
          </a:p>
          <a:p>
            <a:r>
              <a:rPr lang="en-US" altLang="zh-TW" sz="3600" dirty="0" smtClean="0"/>
              <a:t>(3)</a:t>
            </a:r>
            <a:r>
              <a:rPr lang="zh-TW" altLang="en-US" sz="3600" dirty="0" smtClean="0"/>
              <a:t>是搜集不公平的階段</a:t>
            </a:r>
            <a:endParaRPr lang="en-US" altLang="zh-TW" sz="3600" dirty="0" smtClean="0"/>
          </a:p>
          <a:p>
            <a:r>
              <a:rPr lang="en-US" altLang="zh-TW" sz="3600" dirty="0" smtClean="0"/>
              <a:t>(4)</a:t>
            </a:r>
            <a:r>
              <a:rPr lang="zh-TW" altLang="en-US" sz="3600" dirty="0" smtClean="0"/>
              <a:t>是對質階段</a:t>
            </a:r>
            <a:endParaRPr lang="en-US" altLang="zh-TW" sz="3600" dirty="0" smtClean="0"/>
          </a:p>
          <a:p>
            <a:r>
              <a:rPr lang="en-US" altLang="zh-TW" sz="3600" dirty="0" smtClean="0"/>
              <a:t>(5)</a:t>
            </a:r>
            <a:r>
              <a:rPr lang="zh-TW" altLang="en-US" sz="3600" dirty="0" smtClean="0"/>
              <a:t>是調整階段</a:t>
            </a:r>
            <a:endParaRPr lang="en-US" sz="3600" dirty="0" smtClean="0"/>
          </a:p>
        </p:txBody>
      </p:sp>
      <p:pic>
        <p:nvPicPr>
          <p:cNvPr id="6146" name="Picture 2" descr="C:\Users\livingstone\Desktop\untitledMMM.png"/>
          <p:cNvPicPr>
            <a:picLocks noChangeAspect="1" noChangeArrowheads="1"/>
          </p:cNvPicPr>
          <p:nvPr/>
        </p:nvPicPr>
        <p:blipFill>
          <a:blip r:embed="rId2" cstate="print"/>
          <a:srcRect/>
          <a:stretch>
            <a:fillRect/>
          </a:stretch>
        </p:blipFill>
        <p:spPr bwMode="auto">
          <a:xfrm>
            <a:off x="5422381" y="1628800"/>
            <a:ext cx="3721619" cy="496855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solidFill>
                  <a:srgbClr val="0000FF"/>
                </a:solidFill>
              </a:rPr>
              <a:t>B.</a:t>
            </a:r>
            <a:r>
              <a:rPr lang="zh-TW" altLang="en-US" dirty="0" smtClean="0">
                <a:solidFill>
                  <a:srgbClr val="0000FF"/>
                </a:solidFill>
              </a:rPr>
              <a:t>處理衝突的原則與方法</a:t>
            </a:r>
            <a:endParaRPr lang="en-US" dirty="0">
              <a:solidFill>
                <a:srgbClr val="0000FF"/>
              </a:solidFill>
            </a:endParaRPr>
          </a:p>
        </p:txBody>
      </p:sp>
      <p:sp>
        <p:nvSpPr>
          <p:cNvPr id="3" name="Content Placeholder 2"/>
          <p:cNvSpPr>
            <a:spLocks noGrp="1"/>
          </p:cNvSpPr>
          <p:nvPr>
            <p:ph idx="1"/>
          </p:nvPr>
        </p:nvSpPr>
        <p:spPr>
          <a:xfrm>
            <a:off x="457200" y="1609416"/>
            <a:ext cx="7427168" cy="4846320"/>
          </a:xfrm>
        </p:spPr>
        <p:txBody>
          <a:bodyPr>
            <a:normAutofit/>
          </a:bodyPr>
          <a:lstStyle/>
          <a:p>
            <a:pPr>
              <a:buNone/>
            </a:pPr>
            <a:r>
              <a:rPr lang="en-US" altLang="zh-TW" sz="4000" dirty="0" smtClean="0"/>
              <a:t>(1).</a:t>
            </a:r>
            <a:r>
              <a:rPr lang="zh-TW" altLang="en-US" sz="4000" dirty="0" smtClean="0"/>
              <a:t>舒洩負面情緒的需要</a:t>
            </a:r>
            <a:endParaRPr lang="en-US" altLang="zh-TW" sz="4000" dirty="0" smtClean="0"/>
          </a:p>
          <a:p>
            <a:pPr>
              <a:buNone/>
            </a:pPr>
            <a:r>
              <a:rPr lang="en-US" altLang="zh-TW" sz="4000" dirty="0" smtClean="0"/>
              <a:t>(2).</a:t>
            </a:r>
            <a:r>
              <a:rPr lang="zh-TW" altLang="en-US" sz="4000" dirty="0" smtClean="0"/>
              <a:t>重新建立彼此的信任</a:t>
            </a:r>
            <a:endParaRPr lang="en-US" altLang="zh-TW" sz="4000" dirty="0" smtClean="0"/>
          </a:p>
          <a:p>
            <a:pPr>
              <a:buNone/>
            </a:pPr>
            <a:r>
              <a:rPr lang="en-US" altLang="zh-TW" sz="4000" dirty="0" smtClean="0"/>
              <a:t>(3).</a:t>
            </a:r>
            <a:r>
              <a:rPr lang="zh-TW" altLang="en-US" sz="4000" dirty="0" smtClean="0"/>
              <a:t>切記要「刀」下留情</a:t>
            </a:r>
            <a:endParaRPr lang="en-US" altLang="zh-TW" sz="4000" dirty="0" smtClean="0"/>
          </a:p>
          <a:p>
            <a:pPr>
              <a:buNone/>
            </a:pPr>
            <a:r>
              <a:rPr lang="en-US" altLang="zh-TW" sz="4000" dirty="0" smtClean="0"/>
              <a:t>(4).</a:t>
            </a:r>
            <a:r>
              <a:rPr lang="zh-TW" altLang="en-US" sz="4000" dirty="0" smtClean="0"/>
              <a:t>製造雙贏</a:t>
            </a:r>
            <a:r>
              <a:rPr lang="en-US" sz="4000" dirty="0" smtClean="0"/>
              <a:t>(win-win model)</a:t>
            </a:r>
            <a:r>
              <a:rPr lang="zh-TW" altLang="en-US" sz="4000" dirty="0" smtClean="0"/>
              <a:t>的局面</a:t>
            </a:r>
            <a:endParaRPr lang="en-US" sz="4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TW" dirty="0" smtClean="0">
                <a:solidFill>
                  <a:srgbClr val="B14583"/>
                </a:solidFill>
              </a:rPr>
              <a:t>3.</a:t>
            </a:r>
            <a:r>
              <a:rPr lang="zh-TW" altLang="en-US" dirty="0" smtClean="0">
                <a:solidFill>
                  <a:srgbClr val="B14583"/>
                </a:solidFill>
              </a:rPr>
              <a:t>建立良好的組織架構</a:t>
            </a:r>
            <a:r>
              <a:rPr lang="en-US" altLang="zh-TW" dirty="0" smtClean="0">
                <a:solidFill>
                  <a:srgbClr val="B14583"/>
                </a:solidFill>
              </a:rPr>
              <a:t/>
            </a:r>
            <a:br>
              <a:rPr lang="en-US" altLang="zh-TW" dirty="0" smtClean="0">
                <a:solidFill>
                  <a:srgbClr val="B14583"/>
                </a:solidFill>
              </a:rPr>
            </a:br>
            <a:r>
              <a:rPr lang="zh-TW" altLang="en-US" dirty="0" smtClean="0">
                <a:solidFill>
                  <a:srgbClr val="0000FF"/>
                </a:solidFill>
              </a:rPr>
              <a:t>蘇文隆牧師在「教會行政管理學」</a:t>
            </a:r>
            <a:endParaRPr lang="en-US" dirty="0">
              <a:solidFill>
                <a:srgbClr val="0000FF"/>
              </a:solidFill>
            </a:endParaRPr>
          </a:p>
        </p:txBody>
      </p:sp>
      <p:sp>
        <p:nvSpPr>
          <p:cNvPr id="3" name="Content Placeholder 2"/>
          <p:cNvSpPr>
            <a:spLocks noGrp="1"/>
          </p:cNvSpPr>
          <p:nvPr>
            <p:ph idx="1"/>
          </p:nvPr>
        </p:nvSpPr>
        <p:spPr>
          <a:xfrm>
            <a:off x="251520" y="1556792"/>
            <a:ext cx="7776864" cy="5112568"/>
          </a:xfrm>
        </p:spPr>
        <p:txBody>
          <a:bodyPr>
            <a:normAutofit fontScale="85000" lnSpcReduction="20000"/>
          </a:bodyPr>
          <a:lstStyle/>
          <a:p>
            <a:r>
              <a:rPr lang="zh-TW" altLang="en-US" sz="3600" dirty="0" smtClean="0"/>
              <a:t>一是它是一個過程，隨著需要可以作</a:t>
            </a:r>
            <a:r>
              <a:rPr lang="zh-TW" altLang="en-US" sz="3600" u="sng" dirty="0" smtClean="0">
                <a:solidFill>
                  <a:srgbClr val="FF0000"/>
                </a:solidFill>
              </a:rPr>
              <a:t>彈性的變動；</a:t>
            </a:r>
            <a:endParaRPr lang="en-US" altLang="zh-TW" sz="3600" u="sng" dirty="0" smtClean="0">
              <a:solidFill>
                <a:srgbClr val="FF0000"/>
              </a:solidFill>
            </a:endParaRPr>
          </a:p>
          <a:p>
            <a:r>
              <a:rPr lang="zh-TW" altLang="en-US" sz="3600" dirty="0" smtClean="0"/>
              <a:t>二是它的關鍵是</a:t>
            </a:r>
            <a:r>
              <a:rPr lang="zh-TW" altLang="en-US" sz="3600" u="sng" dirty="0" smtClean="0">
                <a:solidFill>
                  <a:srgbClr val="FF0000"/>
                </a:solidFill>
              </a:rPr>
              <a:t>人</a:t>
            </a:r>
            <a:r>
              <a:rPr lang="zh-TW" altLang="en-US" sz="3600" dirty="0" smtClean="0"/>
              <a:t>，人際關係非常重要；</a:t>
            </a:r>
            <a:endParaRPr lang="en-US" altLang="zh-TW" sz="3600" dirty="0" smtClean="0"/>
          </a:p>
          <a:p>
            <a:r>
              <a:rPr lang="zh-TW" altLang="en-US" sz="3600" dirty="0" smtClean="0"/>
              <a:t>三它是一個結構，組成份子之間</a:t>
            </a:r>
            <a:r>
              <a:rPr lang="zh-TW" altLang="en-US" sz="3600" dirty="0" smtClean="0">
                <a:solidFill>
                  <a:srgbClr val="FF0000"/>
                </a:solidFill>
              </a:rPr>
              <a:t>互有關聯</a:t>
            </a:r>
            <a:r>
              <a:rPr lang="zh-TW" altLang="en-US" sz="3600" dirty="0" smtClean="0"/>
              <a:t>；</a:t>
            </a:r>
            <a:endParaRPr lang="en-US" altLang="zh-TW" sz="3600" dirty="0" smtClean="0"/>
          </a:p>
          <a:p>
            <a:r>
              <a:rPr lang="zh-TW" altLang="en-US" sz="3600" dirty="0" smtClean="0"/>
              <a:t>四是為了</a:t>
            </a:r>
            <a:r>
              <a:rPr lang="zh-TW" altLang="en-US" sz="3600" u="sng" dirty="0" smtClean="0">
                <a:solidFill>
                  <a:srgbClr val="FF0000"/>
                </a:solidFill>
              </a:rPr>
              <a:t>達成目標</a:t>
            </a:r>
            <a:r>
              <a:rPr lang="zh-TW" altLang="en-US" sz="3600" dirty="0" smtClean="0"/>
              <a:t>，而不是為組織而組織。</a:t>
            </a:r>
            <a:endParaRPr lang="en-US" altLang="zh-TW" sz="3600" dirty="0" smtClean="0"/>
          </a:p>
          <a:p>
            <a:endParaRPr lang="en-US" altLang="zh-TW" sz="3600" dirty="0" smtClean="0"/>
          </a:p>
          <a:p>
            <a:r>
              <a:rPr lang="zh-TW" altLang="en-US" sz="3600" dirty="0" smtClean="0"/>
              <a:t>健全的組織不僅可以維持和順利推展教會的各項聖工，達到分工的果效，</a:t>
            </a:r>
            <a:endParaRPr lang="en-US" altLang="zh-TW" sz="3600" dirty="0" smtClean="0"/>
          </a:p>
          <a:p>
            <a:r>
              <a:rPr lang="zh-TW" altLang="en-US" sz="3600" dirty="0" smtClean="0"/>
              <a:t>並可配合教會長期和短期的目標，提高事工的效率，有效地運用財力、物力、人力，使策劃得以完成。</a:t>
            </a:r>
            <a:endParaRPr lang="en-US" sz="3600"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TW" dirty="0" smtClean="0">
                <a:solidFill>
                  <a:srgbClr val="0000FF"/>
                </a:solidFill>
              </a:rPr>
              <a:t>《</a:t>
            </a:r>
            <a:r>
              <a:rPr lang="zh-TW" altLang="en-US" dirty="0" smtClean="0">
                <a:solidFill>
                  <a:srgbClr val="0000FF"/>
                </a:solidFill>
              </a:rPr>
              <a:t>教會需要勇者</a:t>
            </a:r>
            <a:r>
              <a:rPr lang="en-US" altLang="zh-TW" dirty="0" smtClean="0">
                <a:solidFill>
                  <a:srgbClr val="0000FF"/>
                </a:solidFill>
              </a:rPr>
              <a:t>》</a:t>
            </a:r>
            <a:r>
              <a:rPr lang="zh-TW" altLang="en-US" dirty="0" smtClean="0">
                <a:solidFill>
                  <a:srgbClr val="0000FF"/>
                </a:solidFill>
              </a:rPr>
              <a:t>比爾</a:t>
            </a:r>
            <a:r>
              <a:rPr lang="en-US" altLang="zh-TW" dirty="0" smtClean="0">
                <a:solidFill>
                  <a:srgbClr val="0000FF"/>
                </a:solidFill>
              </a:rPr>
              <a:t>.</a:t>
            </a:r>
            <a:r>
              <a:rPr lang="zh-TW" altLang="en-US" dirty="0" smtClean="0">
                <a:solidFill>
                  <a:srgbClr val="0000FF"/>
                </a:solidFill>
              </a:rPr>
              <a:t>海波斯</a:t>
            </a:r>
            <a:r>
              <a:rPr lang="en-US" altLang="zh-TW" dirty="0" smtClean="0">
                <a:solidFill>
                  <a:srgbClr val="0000FF"/>
                </a:solidFill>
              </a:rPr>
              <a:t/>
            </a:r>
            <a:br>
              <a:rPr lang="en-US" altLang="zh-TW" dirty="0" smtClean="0">
                <a:solidFill>
                  <a:srgbClr val="0000FF"/>
                </a:solidFill>
              </a:rPr>
            </a:br>
            <a:r>
              <a:rPr lang="zh-TW" altLang="en-US" dirty="0" smtClean="0">
                <a:solidFill>
                  <a:srgbClr val="0000FF"/>
                </a:solidFill>
              </a:rPr>
              <a:t>揀選同工的三個標準</a:t>
            </a:r>
            <a:endParaRPr lang="en-US" dirty="0">
              <a:solidFill>
                <a:srgbClr val="0000FF"/>
              </a:solidFill>
            </a:endParaRPr>
          </a:p>
        </p:txBody>
      </p:sp>
      <p:sp>
        <p:nvSpPr>
          <p:cNvPr id="3" name="Content Placeholder 2"/>
          <p:cNvSpPr>
            <a:spLocks noGrp="1"/>
          </p:cNvSpPr>
          <p:nvPr>
            <p:ph idx="1"/>
          </p:nvPr>
        </p:nvSpPr>
        <p:spPr>
          <a:xfrm>
            <a:off x="457200" y="1609416"/>
            <a:ext cx="7499176" cy="4846320"/>
          </a:xfrm>
        </p:spPr>
        <p:txBody>
          <a:bodyPr>
            <a:normAutofit/>
          </a:bodyPr>
          <a:lstStyle/>
          <a:p>
            <a:r>
              <a:rPr lang="zh-TW" altLang="en-US" sz="3600" dirty="0" smtClean="0"/>
              <a:t>一是品格</a:t>
            </a:r>
            <a:r>
              <a:rPr lang="en-US" altLang="zh-TW" sz="3600" u="sng" dirty="0" smtClean="0">
                <a:solidFill>
                  <a:srgbClr val="0000FF"/>
                </a:solidFill>
              </a:rPr>
              <a:t>CHARACTER</a:t>
            </a:r>
            <a:r>
              <a:rPr lang="zh-TW" altLang="en-US" sz="3600" dirty="0" smtClean="0"/>
              <a:t>，團隊不可能在同工品格需要矯正下達成目標。</a:t>
            </a:r>
            <a:endParaRPr lang="en-US" altLang="zh-TW" sz="3600" dirty="0" smtClean="0"/>
          </a:p>
          <a:p>
            <a:r>
              <a:rPr lang="zh-TW" altLang="en-US" sz="3600" dirty="0" smtClean="0"/>
              <a:t>二是能力</a:t>
            </a:r>
            <a:r>
              <a:rPr lang="en-US" altLang="zh-TW" sz="3600" u="sng" dirty="0" smtClean="0">
                <a:solidFill>
                  <a:srgbClr val="0000FF"/>
                </a:solidFill>
              </a:rPr>
              <a:t>CAPABILITY</a:t>
            </a:r>
            <a:r>
              <a:rPr lang="zh-TW" altLang="en-US" sz="3600" dirty="0" smtClean="0"/>
              <a:t>，找到屬靈恩賜已受精鍊，有卓越能力的人。</a:t>
            </a:r>
            <a:endParaRPr lang="en-US" altLang="zh-TW" sz="3600" dirty="0" smtClean="0"/>
          </a:p>
          <a:p>
            <a:r>
              <a:rPr lang="zh-TW" altLang="en-US" sz="3600" dirty="0" smtClean="0"/>
              <a:t>三是契合</a:t>
            </a:r>
            <a:r>
              <a:rPr lang="en-US" altLang="zh-TW" sz="3600" u="sng" dirty="0" smtClean="0">
                <a:solidFill>
                  <a:srgbClr val="0000FF"/>
                </a:solidFill>
              </a:rPr>
              <a:t>CHEMISTRY</a:t>
            </a:r>
            <a:r>
              <a:rPr lang="en-US" altLang="zh-TW" sz="3600" dirty="0" smtClean="0"/>
              <a:t> </a:t>
            </a:r>
            <a:r>
              <a:rPr lang="zh-TW" altLang="en-US" sz="3600" dirty="0" smtClean="0"/>
              <a:t>這可使團隊中的成員在氣質上相近，水乳交融，減少問題的發生，避免團隊能量的消耗。</a:t>
            </a:r>
            <a:endParaRPr lang="en-US" sz="3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14583"/>
                </a:solidFill>
              </a:rPr>
              <a:t>4.</a:t>
            </a:r>
            <a:r>
              <a:rPr lang="zh-TW" altLang="en-US" dirty="0" smtClean="0">
                <a:solidFill>
                  <a:srgbClr val="B14583"/>
                </a:solidFill>
              </a:rPr>
              <a:t>運用教會紀律</a:t>
            </a:r>
            <a:endParaRPr lang="en-US" dirty="0">
              <a:solidFill>
                <a:srgbClr val="B14583"/>
              </a:solidFill>
            </a:endParaRPr>
          </a:p>
        </p:txBody>
      </p:sp>
      <p:sp>
        <p:nvSpPr>
          <p:cNvPr id="3" name="Content Placeholder 2"/>
          <p:cNvSpPr>
            <a:spLocks noGrp="1"/>
          </p:cNvSpPr>
          <p:nvPr>
            <p:ph idx="1"/>
          </p:nvPr>
        </p:nvSpPr>
        <p:spPr/>
        <p:txBody>
          <a:bodyPr/>
          <a:lstStyle/>
          <a:p>
            <a:pPr lvl="0"/>
            <a:r>
              <a:rPr lang="en-US" sz="4000" dirty="0" smtClean="0"/>
              <a:t>A.</a:t>
            </a:r>
            <a:r>
              <a:rPr lang="zh-TW" altLang="en-US" sz="4000" dirty="0" smtClean="0"/>
              <a:t>衡量事態的嚴重性</a:t>
            </a:r>
            <a:endParaRPr lang="en-US" sz="4000" dirty="0" smtClean="0"/>
          </a:p>
          <a:p>
            <a:r>
              <a:rPr lang="en-US" altLang="zh-TW" sz="4000" dirty="0" smtClean="0"/>
              <a:t>B.</a:t>
            </a:r>
            <a:r>
              <a:rPr lang="zh-TW" altLang="en-US" sz="4000" dirty="0" smtClean="0"/>
              <a:t>教會紀律的執行</a:t>
            </a:r>
            <a:endParaRPr lang="en-US" sz="40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zh-TW" dirty="0" smtClean="0">
                <a:solidFill>
                  <a:srgbClr val="B14583"/>
                </a:solidFill>
              </a:rPr>
              <a:t>A.</a:t>
            </a:r>
            <a:r>
              <a:rPr lang="zh-TW" altLang="en-US" dirty="0" smtClean="0">
                <a:solidFill>
                  <a:srgbClr val="B14583"/>
                </a:solidFill>
              </a:rPr>
              <a:t>衡量事態的嚴重性</a:t>
            </a:r>
            <a:endParaRPr lang="en-US" dirty="0">
              <a:solidFill>
                <a:srgbClr val="B14583"/>
              </a:solidFill>
            </a:endParaRPr>
          </a:p>
        </p:txBody>
      </p:sp>
      <p:sp>
        <p:nvSpPr>
          <p:cNvPr id="3" name="Content Placeholder 2"/>
          <p:cNvSpPr>
            <a:spLocks noGrp="1"/>
          </p:cNvSpPr>
          <p:nvPr>
            <p:ph idx="1"/>
          </p:nvPr>
        </p:nvSpPr>
        <p:spPr/>
        <p:txBody>
          <a:bodyPr>
            <a:normAutofit lnSpcReduction="10000"/>
          </a:bodyPr>
          <a:lstStyle/>
          <a:p>
            <a:pPr lvl="0"/>
            <a:r>
              <a:rPr lang="zh-TW" altLang="en-US" sz="4000" dirty="0" smtClean="0"/>
              <a:t>要執行教會紀律之前，需先衡量事態的嚴重性，我們可以從</a:t>
            </a:r>
            <a:endParaRPr lang="en-US" altLang="zh-TW" sz="4000" dirty="0" smtClean="0"/>
          </a:p>
          <a:p>
            <a:pPr lvl="0"/>
            <a:r>
              <a:rPr lang="en-US" altLang="zh-TW" sz="4000" dirty="0" smtClean="0"/>
              <a:t>(1).</a:t>
            </a:r>
            <a:r>
              <a:rPr lang="zh-TW" altLang="en-US" sz="4000" dirty="0" smtClean="0"/>
              <a:t>事態的性質</a:t>
            </a:r>
            <a:endParaRPr lang="en-US" altLang="zh-TW" sz="4000" dirty="0" smtClean="0"/>
          </a:p>
          <a:p>
            <a:pPr lvl="0"/>
            <a:r>
              <a:rPr lang="en-US" altLang="zh-TW" sz="4000" dirty="0" smtClean="0"/>
              <a:t>(2).</a:t>
            </a:r>
            <a:r>
              <a:rPr lang="zh-TW" altLang="en-US" sz="4000" dirty="0" smtClean="0"/>
              <a:t>範圍與程度</a:t>
            </a:r>
            <a:endParaRPr lang="en-US" altLang="zh-TW" sz="4000" dirty="0" smtClean="0"/>
          </a:p>
          <a:p>
            <a:pPr lvl="0"/>
            <a:r>
              <a:rPr lang="en-US" altLang="zh-TW" sz="4000" dirty="0" smtClean="0"/>
              <a:t>(3).</a:t>
            </a:r>
            <a:r>
              <a:rPr lang="zh-TW" altLang="en-US" sz="4000" dirty="0" smtClean="0"/>
              <a:t>持續的時間</a:t>
            </a:r>
            <a:endParaRPr lang="en-US" altLang="zh-TW" sz="4000" dirty="0" smtClean="0"/>
          </a:p>
          <a:p>
            <a:pPr lvl="0"/>
            <a:r>
              <a:rPr lang="en-US" altLang="zh-TW" sz="4000" dirty="0" smtClean="0"/>
              <a:t>(4).</a:t>
            </a:r>
            <a:r>
              <a:rPr lang="zh-TW" altLang="en-US" sz="4000" dirty="0" smtClean="0"/>
              <a:t>對當事人及教會的影響，及該事可能有的演變</a:t>
            </a:r>
            <a:endParaRPr lang="en-US" sz="4000" dirty="0" smtClean="0"/>
          </a:p>
          <a:p>
            <a:pPr>
              <a:buNone/>
            </a:pPr>
            <a:r>
              <a:rPr lang="en-US" dirty="0" smtClean="0"/>
              <a:t> </a:t>
            </a:r>
          </a:p>
          <a:p>
            <a:endParaRPr lang="en-US" dirty="0" smtClean="0"/>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04704"/>
          </a:xfrm>
        </p:spPr>
        <p:txBody>
          <a:bodyPr/>
          <a:lstStyle/>
          <a:p>
            <a:r>
              <a:rPr lang="zh-TW" altLang="en-US" dirty="0" smtClean="0">
                <a:solidFill>
                  <a:srgbClr val="B14583"/>
                </a:solidFill>
              </a:rPr>
              <a:t>一、聖經中幾種衝突的模式</a:t>
            </a:r>
            <a:endParaRPr lang="en-US" dirty="0">
              <a:solidFill>
                <a:srgbClr val="B14583"/>
              </a:solidFill>
            </a:endParaRPr>
          </a:p>
        </p:txBody>
      </p:sp>
      <p:sp>
        <p:nvSpPr>
          <p:cNvPr id="3" name="Content Placeholder 2"/>
          <p:cNvSpPr>
            <a:spLocks noGrp="1"/>
          </p:cNvSpPr>
          <p:nvPr>
            <p:ph idx="1"/>
          </p:nvPr>
        </p:nvSpPr>
        <p:spPr>
          <a:xfrm>
            <a:off x="457200" y="1340768"/>
            <a:ext cx="7499176" cy="5184576"/>
          </a:xfrm>
        </p:spPr>
        <p:txBody>
          <a:bodyPr>
            <a:normAutofit/>
          </a:bodyPr>
          <a:lstStyle/>
          <a:p>
            <a:r>
              <a:rPr lang="en-US" altLang="zh-TW" sz="3600" dirty="0" smtClean="0"/>
              <a:t>1.</a:t>
            </a:r>
            <a:r>
              <a:rPr lang="zh-TW" altLang="en-US" sz="3600" dirty="0" smtClean="0"/>
              <a:t>摩西與可拉黨人的衝突</a:t>
            </a:r>
            <a:endParaRPr lang="en-US" altLang="zh-TW" sz="3600" dirty="0" smtClean="0"/>
          </a:p>
          <a:p>
            <a:r>
              <a:rPr lang="zh-TW" altLang="en-US" dirty="0" smtClean="0"/>
              <a:t>：</a:t>
            </a:r>
            <a:r>
              <a:rPr lang="en-US" altLang="zh-TW" sz="3200" dirty="0" smtClean="0"/>
              <a:t>『</a:t>
            </a:r>
            <a:r>
              <a:rPr lang="zh-TW" altLang="en-US" sz="3200" dirty="0" smtClean="0"/>
              <a:t>你們</a:t>
            </a:r>
            <a:r>
              <a:rPr lang="zh-TW" altLang="en-US" sz="3200" u="sng" dirty="0" smtClean="0">
                <a:solidFill>
                  <a:srgbClr val="FF0000"/>
                </a:solidFill>
              </a:rPr>
              <a:t>擅自專權</a:t>
            </a:r>
            <a:r>
              <a:rPr lang="zh-TW" altLang="en-US" sz="3200" dirty="0" smtClean="0"/>
              <a:t>！全會眾個個既是聖潔，耶和華也在他們中間，你們為什麼自高，超過耶和華的會眾呢</a:t>
            </a:r>
            <a:endParaRPr lang="en-US" sz="3200" dirty="0"/>
          </a:p>
        </p:txBody>
      </p:sp>
      <p:pic>
        <p:nvPicPr>
          <p:cNvPr id="10242" name="Picture 2" descr="C:\Users\livingstone\Desktop\AAA.png"/>
          <p:cNvPicPr>
            <a:picLocks noChangeAspect="1" noChangeArrowheads="1"/>
          </p:cNvPicPr>
          <p:nvPr/>
        </p:nvPicPr>
        <p:blipFill>
          <a:blip r:embed="rId2" cstate="print"/>
          <a:srcRect/>
          <a:stretch>
            <a:fillRect/>
          </a:stretch>
        </p:blipFill>
        <p:spPr bwMode="auto">
          <a:xfrm>
            <a:off x="2051720" y="3487244"/>
            <a:ext cx="5148064" cy="337075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76712"/>
          </a:xfrm>
        </p:spPr>
        <p:txBody>
          <a:bodyPr>
            <a:normAutofit/>
          </a:bodyPr>
          <a:lstStyle/>
          <a:p>
            <a:r>
              <a:rPr lang="en-US" dirty="0" smtClean="0"/>
              <a:t> (</a:t>
            </a:r>
            <a:r>
              <a:rPr lang="en-US" dirty="0" smtClean="0">
                <a:solidFill>
                  <a:srgbClr val="FF0000"/>
                </a:solidFill>
              </a:rPr>
              <a:t>1).</a:t>
            </a:r>
            <a:r>
              <a:rPr lang="zh-TW" altLang="en-US" dirty="0" smtClean="0">
                <a:solidFill>
                  <a:srgbClr val="FF0000"/>
                </a:solidFill>
              </a:rPr>
              <a:t>道德性的犯罪</a:t>
            </a:r>
            <a:endParaRPr lang="en-US" dirty="0">
              <a:solidFill>
                <a:srgbClr val="FF0000"/>
              </a:solidFill>
            </a:endParaRPr>
          </a:p>
        </p:txBody>
      </p:sp>
      <p:sp>
        <p:nvSpPr>
          <p:cNvPr id="3" name="Content Placeholder 2"/>
          <p:cNvSpPr>
            <a:spLocks noGrp="1"/>
          </p:cNvSpPr>
          <p:nvPr>
            <p:ph idx="1"/>
          </p:nvPr>
        </p:nvSpPr>
        <p:spPr>
          <a:xfrm>
            <a:off x="457200" y="1609416"/>
            <a:ext cx="7427168" cy="4987936"/>
          </a:xfrm>
        </p:spPr>
        <p:txBody>
          <a:bodyPr>
            <a:normAutofit/>
          </a:bodyPr>
          <a:lstStyle/>
          <a:p>
            <a:r>
              <a:rPr lang="zh-TW" altLang="en-US" dirty="0" smtClean="0"/>
              <a:t>保羅在哥林多前書五章</a:t>
            </a:r>
            <a:r>
              <a:rPr lang="en-US" dirty="0" smtClean="0"/>
              <a:t>1-2</a:t>
            </a:r>
            <a:r>
              <a:rPr lang="zh-TW" altLang="en-US" dirty="0" smtClean="0"/>
              <a:t>節指出教會有亂倫之事，「風聞在你們中間有淫亂的事。這樣的淫亂連外邦人中也沒有，就是有人收了他的繼母。你們還是自高自大，並不哀痛，把行這事的人從你們中間趕出去。」</a:t>
            </a:r>
            <a:r>
              <a:rPr lang="zh-TW" altLang="en-US" u="sng" dirty="0" smtClean="0">
                <a:solidFill>
                  <a:srgbClr val="FF0000"/>
                </a:solidFill>
              </a:rPr>
              <a:t>保羅強烈建議要將這樣的人趕出去。</a:t>
            </a:r>
            <a:endParaRPr lang="en-US" u="sng" dirty="0" smtClean="0">
              <a:solidFill>
                <a:srgbClr val="FF0000"/>
              </a:solidFill>
            </a:endParaRPr>
          </a:p>
          <a:p>
            <a:r>
              <a:rPr lang="en-US" dirty="0" smtClean="0"/>
              <a:t>     </a:t>
            </a:r>
            <a:r>
              <a:rPr lang="zh-TW" altLang="en-US" dirty="0" smtClean="0"/>
              <a:t>除此之外在</a:t>
            </a:r>
            <a:r>
              <a:rPr lang="en-US" dirty="0" smtClean="0"/>
              <a:t>11</a:t>
            </a:r>
            <a:r>
              <a:rPr lang="zh-TW" altLang="en-US" dirty="0" smtClean="0"/>
              <a:t>節也題到：「但如今我寫信給你們說，若有稱為弟兄是行淫亂的，或貪婪的，或拜偶像的，或辱罵的，或醉酒的，或勒索的，這樣的人不可與他相交，就是與他吃飯都不可。」</a:t>
            </a:r>
            <a:r>
              <a:rPr lang="zh-TW" altLang="en-US" u="sng" dirty="0" smtClean="0">
                <a:solidFill>
                  <a:srgbClr val="FF0000"/>
                </a:solidFill>
              </a:rPr>
              <a:t>意思是將這樣的人隔絕於教會聖潔的團體之外。</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48720"/>
          </a:xfrm>
        </p:spPr>
        <p:txBody>
          <a:bodyPr>
            <a:normAutofit/>
          </a:bodyPr>
          <a:lstStyle/>
          <a:p>
            <a:r>
              <a:rPr lang="en-US" dirty="0" smtClean="0"/>
              <a:t>(</a:t>
            </a:r>
            <a:r>
              <a:rPr lang="en-US" dirty="0" smtClean="0">
                <a:solidFill>
                  <a:srgbClr val="FF0000"/>
                </a:solidFill>
              </a:rPr>
              <a:t>2).</a:t>
            </a:r>
            <a:r>
              <a:rPr lang="zh-TW" altLang="en-US" dirty="0" smtClean="0">
                <a:solidFill>
                  <a:srgbClr val="FF0000"/>
                </a:solidFill>
              </a:rPr>
              <a:t>傳異端或異教之人</a:t>
            </a:r>
            <a:endParaRPr lang="en-US" dirty="0">
              <a:solidFill>
                <a:srgbClr val="FF0000"/>
              </a:solidFill>
            </a:endParaRPr>
          </a:p>
        </p:txBody>
      </p:sp>
      <p:sp>
        <p:nvSpPr>
          <p:cNvPr id="3" name="Content Placeholder 2"/>
          <p:cNvSpPr>
            <a:spLocks noGrp="1"/>
          </p:cNvSpPr>
          <p:nvPr>
            <p:ph idx="1"/>
          </p:nvPr>
        </p:nvSpPr>
        <p:spPr>
          <a:xfrm>
            <a:off x="457200" y="1340768"/>
            <a:ext cx="7499176" cy="5114968"/>
          </a:xfrm>
        </p:spPr>
        <p:txBody>
          <a:bodyPr>
            <a:normAutofit/>
          </a:bodyPr>
          <a:lstStyle/>
          <a:p>
            <a:r>
              <a:rPr lang="zh-TW" altLang="en-US" sz="3600" dirty="0" smtClean="0"/>
              <a:t>約翰貳書</a:t>
            </a:r>
            <a:r>
              <a:rPr lang="en-US" sz="3600" dirty="0" smtClean="0"/>
              <a:t>9-11</a:t>
            </a:r>
            <a:r>
              <a:rPr lang="zh-TW" altLang="en-US" sz="3600" dirty="0" smtClean="0"/>
              <a:t>提及如何對帶傳異端或異教之人。「凡越過基督的教訓、不常守著的，就沒有神；常守這教訓的，就有父又有子。若有人到你們那裡，不是傳這教訓，</a:t>
            </a:r>
            <a:r>
              <a:rPr lang="zh-TW" altLang="en-US" sz="3600" u="sng" dirty="0" smtClean="0">
                <a:solidFill>
                  <a:srgbClr val="FF0000"/>
                </a:solidFill>
              </a:rPr>
              <a:t>不要接他到家裡，也不要問他的安</a:t>
            </a:r>
            <a:r>
              <a:rPr lang="zh-TW" altLang="en-US" sz="3600" dirty="0" smtClean="0"/>
              <a:t>；因為問他安的，就在他的惡行上有分。」</a:t>
            </a:r>
            <a:endParaRPr lang="en-US" sz="3600" dirty="0" smtClean="0"/>
          </a:p>
          <a:p>
            <a:r>
              <a:rPr lang="en-US" dirty="0" smtClean="0"/>
              <a:t>     </a:t>
            </a:r>
          </a:p>
          <a:p>
            <a:pPr>
              <a:buNone/>
            </a:pPr>
            <a:endParaRPr lang="en-US" dirty="0"/>
          </a:p>
        </p:txBody>
      </p:sp>
      <p:pic>
        <p:nvPicPr>
          <p:cNvPr id="8194" name="Picture 2" descr="C:\Users\livingstone\Desktop\suncomedy-20040430155217.jpg"/>
          <p:cNvPicPr>
            <a:picLocks noChangeAspect="1" noChangeArrowheads="1"/>
          </p:cNvPicPr>
          <p:nvPr/>
        </p:nvPicPr>
        <p:blipFill>
          <a:blip r:embed="rId2" cstate="print"/>
          <a:srcRect/>
          <a:stretch>
            <a:fillRect/>
          </a:stretch>
        </p:blipFill>
        <p:spPr bwMode="auto">
          <a:xfrm>
            <a:off x="6660232" y="5205070"/>
            <a:ext cx="2483768" cy="165293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239000" cy="864096"/>
          </a:xfrm>
        </p:spPr>
        <p:txBody>
          <a:bodyPr>
            <a:normAutofit/>
          </a:bodyPr>
          <a:lstStyle/>
          <a:p>
            <a:pPr lvl="0"/>
            <a:r>
              <a:rPr lang="en-US" altLang="zh-TW" dirty="0" smtClean="0">
                <a:solidFill>
                  <a:srgbClr val="B14583"/>
                </a:solidFill>
              </a:rPr>
              <a:t>(3).</a:t>
            </a:r>
            <a:r>
              <a:rPr lang="zh-TW" altLang="en-US" dirty="0" smtClean="0">
                <a:solidFill>
                  <a:srgbClr val="B14583"/>
                </a:solidFill>
              </a:rPr>
              <a:t>事態持續的情形</a:t>
            </a:r>
            <a:endParaRPr lang="en-US" dirty="0">
              <a:solidFill>
                <a:srgbClr val="B14583"/>
              </a:solidFill>
            </a:endParaRPr>
          </a:p>
        </p:txBody>
      </p:sp>
      <p:sp>
        <p:nvSpPr>
          <p:cNvPr id="3" name="Content Placeholder 2"/>
          <p:cNvSpPr>
            <a:spLocks noGrp="1"/>
          </p:cNvSpPr>
          <p:nvPr>
            <p:ph idx="1"/>
          </p:nvPr>
        </p:nvSpPr>
        <p:spPr>
          <a:xfrm>
            <a:off x="323528" y="1268760"/>
            <a:ext cx="7632848" cy="5400600"/>
          </a:xfrm>
        </p:spPr>
        <p:txBody>
          <a:bodyPr>
            <a:normAutofit/>
          </a:bodyPr>
          <a:lstStyle/>
          <a:p>
            <a:pPr lvl="0"/>
            <a:r>
              <a:rPr lang="zh-TW" altLang="en-US" sz="3200" dirty="0" smtClean="0"/>
              <a:t>面對犯罪的情況我們可以問：</a:t>
            </a:r>
            <a:r>
              <a:rPr lang="zh-TW" altLang="en-US" sz="3200" u="sng" dirty="0" smtClean="0">
                <a:solidFill>
                  <a:srgbClr val="FF0000"/>
                </a:solidFill>
              </a:rPr>
              <a:t>是否一次不小心犯了錯，還是一錯再錯？</a:t>
            </a:r>
            <a:r>
              <a:rPr lang="zh-TW" altLang="en-US" sz="3200" dirty="0" smtClean="0"/>
              <a:t>甚至活在罪中？該事是出於預謀，抑或一時衝動就發生了？同樣的事持續多久？</a:t>
            </a:r>
            <a:endParaRPr lang="en-US" sz="3200" dirty="0" smtClean="0"/>
          </a:p>
          <a:p>
            <a:r>
              <a:rPr lang="en-US" dirty="0" smtClean="0"/>
              <a:t>     </a:t>
            </a:r>
            <a:r>
              <a:rPr lang="zh-TW" altLang="en-US" dirty="0" smtClean="0"/>
              <a:t>譬如：當事人是在一次派對中飲酒過量，抑或已成為酒徒？是否某次被人發現觀看色情電影和圖片？是否買了一次樂透獎，抑或時常流連賭館？是一夜風流，抑或已與對方同居多年？常毆打妻兒，抑或為了自衛而出手？以上這些都可以幫助我們判斷在執行教會紀律時，如何案情節的輕重來處置。</a:t>
            </a:r>
            <a:endParaRPr lang="en-US" dirty="0" smtClean="0"/>
          </a:p>
          <a:p>
            <a:endParaRPr lang="en-US" dirty="0" smtClean="0"/>
          </a:p>
          <a:p>
            <a:endParaRPr lang="en-US" dirty="0"/>
          </a:p>
        </p:txBody>
      </p:sp>
      <p:pic>
        <p:nvPicPr>
          <p:cNvPr id="7170" name="Picture 2" descr="C:\Users\livingstone\Desktop\untitledMM.png"/>
          <p:cNvPicPr>
            <a:picLocks noChangeAspect="1" noChangeArrowheads="1"/>
          </p:cNvPicPr>
          <p:nvPr/>
        </p:nvPicPr>
        <p:blipFill>
          <a:blip r:embed="rId2" cstate="print"/>
          <a:srcRect/>
          <a:stretch>
            <a:fillRect/>
          </a:stretch>
        </p:blipFill>
        <p:spPr bwMode="auto">
          <a:xfrm>
            <a:off x="7308304" y="0"/>
            <a:ext cx="1835696" cy="1535991"/>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B14583"/>
                </a:solidFill>
              </a:rPr>
              <a:t>(4).</a:t>
            </a:r>
            <a:r>
              <a:rPr lang="zh-TW" altLang="en-US" dirty="0" smtClean="0">
                <a:solidFill>
                  <a:srgbClr val="B14583"/>
                </a:solidFill>
              </a:rPr>
              <a:t>影響的範圍程度</a:t>
            </a:r>
            <a:endParaRPr lang="en-US" dirty="0">
              <a:solidFill>
                <a:srgbClr val="B14583"/>
              </a:solidFill>
            </a:endParaRPr>
          </a:p>
        </p:txBody>
      </p:sp>
      <p:sp>
        <p:nvSpPr>
          <p:cNvPr id="3" name="Content Placeholder 2"/>
          <p:cNvSpPr>
            <a:spLocks noGrp="1"/>
          </p:cNvSpPr>
          <p:nvPr>
            <p:ph idx="1"/>
          </p:nvPr>
        </p:nvSpPr>
        <p:spPr/>
        <p:txBody>
          <a:bodyPr>
            <a:normAutofit/>
          </a:bodyPr>
          <a:lstStyle/>
          <a:p>
            <a:r>
              <a:rPr lang="zh-TW" altLang="en-US" sz="4000" dirty="0" smtClean="0"/>
              <a:t>犯罪的影響範圍程度，相對於紀律處置的輕重與範圍，公開的場合所犯的罪就當在公開場合處置，而私下場合所犯的罪，就當在私下場合道歉認錯。</a:t>
            </a:r>
            <a:endParaRPr lang="en-US" sz="4000" dirty="0" smtClean="0"/>
          </a:p>
        </p:txBody>
      </p:sp>
      <p:pic>
        <p:nvPicPr>
          <p:cNvPr id="9218" name="Picture 2" descr="C:\Users\livingstone\Desktop\untitledJJ.png"/>
          <p:cNvPicPr>
            <a:picLocks noChangeAspect="1" noChangeArrowheads="1"/>
          </p:cNvPicPr>
          <p:nvPr/>
        </p:nvPicPr>
        <p:blipFill>
          <a:blip r:embed="rId2" cstate="print"/>
          <a:srcRect/>
          <a:stretch>
            <a:fillRect/>
          </a:stretch>
        </p:blipFill>
        <p:spPr bwMode="auto">
          <a:xfrm>
            <a:off x="6588225" y="4670340"/>
            <a:ext cx="2555776" cy="218766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7499176" cy="6192688"/>
          </a:xfrm>
        </p:spPr>
        <p:txBody>
          <a:bodyPr>
            <a:normAutofit lnSpcReduction="10000"/>
          </a:bodyPr>
          <a:lstStyle/>
          <a:p>
            <a:r>
              <a:rPr lang="en-US" dirty="0" smtClean="0"/>
              <a:t> </a:t>
            </a:r>
            <a:r>
              <a:rPr lang="zh-TW" altLang="en-US" sz="3200" dirty="0" smtClean="0"/>
              <a:t>我們可以問：當事人是會友嗎？熱心的會友嗎？在哪一方面有事奉呢？是教會領袖或職員嗎？在教會圈子的影響如何？他所犯的錯對其他肢體會有何傷害？</a:t>
            </a:r>
            <a:endParaRPr lang="en-US" sz="3200" dirty="0" smtClean="0"/>
          </a:p>
          <a:p>
            <a:r>
              <a:rPr lang="en-US" sz="3200" dirty="0" smtClean="0"/>
              <a:t>     </a:t>
            </a:r>
            <a:r>
              <a:rPr lang="zh-TW" altLang="en-US" sz="3200" dirty="0" smtClean="0"/>
              <a:t>如果影響的範圍很大，則亦需向所有受影響的人負責，並將處置的原由與過程公佈於會眾。若其影響少數人，那就在少數人中處理，並保護雙方。譬如：外遇事件，而當事人與第三者都願意悔改，妻子也願意原諒，則若能低調處置，將傷害降到最低，使當事人與其家庭依然有顏面能在教會繼續聚會，這是最美的事。</a:t>
            </a:r>
            <a:endParaRPr lang="en-US" sz="32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dirty="0" smtClean="0">
                <a:solidFill>
                  <a:srgbClr val="B14583"/>
                </a:solidFill>
              </a:rPr>
              <a:t>B.</a:t>
            </a:r>
            <a:r>
              <a:rPr lang="zh-TW" altLang="en-US" dirty="0" smtClean="0">
                <a:solidFill>
                  <a:srgbClr val="B14583"/>
                </a:solidFill>
              </a:rPr>
              <a:t>教會紀律的執行</a:t>
            </a:r>
            <a:endParaRPr lang="en-US" dirty="0">
              <a:solidFill>
                <a:srgbClr val="B14583"/>
              </a:solidFill>
            </a:endParaRPr>
          </a:p>
        </p:txBody>
      </p:sp>
      <p:sp>
        <p:nvSpPr>
          <p:cNvPr id="3" name="Content Placeholder 2"/>
          <p:cNvSpPr>
            <a:spLocks noGrp="1"/>
          </p:cNvSpPr>
          <p:nvPr>
            <p:ph idx="1"/>
          </p:nvPr>
        </p:nvSpPr>
        <p:spPr>
          <a:xfrm>
            <a:off x="457200" y="1609416"/>
            <a:ext cx="7499176" cy="4846320"/>
          </a:xfrm>
        </p:spPr>
        <p:txBody>
          <a:bodyPr/>
          <a:lstStyle/>
          <a:p>
            <a:pPr lvl="0">
              <a:buNone/>
            </a:pPr>
            <a:r>
              <a:rPr lang="en-US" altLang="zh-TW" sz="3600" b="1" u="sng" dirty="0" smtClean="0">
                <a:solidFill>
                  <a:srgbClr val="0000FF"/>
                </a:solidFill>
              </a:rPr>
              <a:t>(1).</a:t>
            </a:r>
            <a:r>
              <a:rPr lang="zh-TW" altLang="en-US" sz="3600" b="1" u="sng" dirty="0" smtClean="0">
                <a:solidFill>
                  <a:srgbClr val="0000FF"/>
                </a:solidFill>
              </a:rPr>
              <a:t>原諒小過錯</a:t>
            </a:r>
            <a:endParaRPr lang="en-US" sz="3600" u="sng" dirty="0" smtClean="0">
              <a:solidFill>
                <a:srgbClr val="0000FF"/>
              </a:solidFill>
            </a:endParaRPr>
          </a:p>
          <a:p>
            <a:r>
              <a:rPr lang="en-US" sz="3600" dirty="0" smtClean="0"/>
              <a:t>     </a:t>
            </a:r>
            <a:r>
              <a:rPr lang="zh-TW" altLang="en-US" sz="3600" dirty="0" smtClean="0"/>
              <a:t>許多時候因為個性上的問題或表達不恰當，讓我們感到被冒犯或得罪，此時若能為了榮耀神和服事他人的緣故，放棄自己的權利，效法基督的樣式，單方面的原諒對方的無心之過或是所犯的小錯失，如此就解決了一場爭執</a:t>
            </a:r>
            <a:r>
              <a:rPr lang="zh-TW" altLang="en-US"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zh-TW" dirty="0" smtClean="0">
                <a:solidFill>
                  <a:srgbClr val="B14583"/>
                </a:solidFill>
              </a:rPr>
              <a:t>(2).</a:t>
            </a:r>
            <a:r>
              <a:rPr lang="zh-TW" altLang="en-US" dirty="0" smtClean="0">
                <a:solidFill>
                  <a:srgbClr val="B14583"/>
                </a:solidFill>
              </a:rPr>
              <a:t>私底下的溝通</a:t>
            </a:r>
            <a:endParaRPr lang="en-US" dirty="0">
              <a:solidFill>
                <a:srgbClr val="B14583"/>
              </a:solidFill>
            </a:endParaRPr>
          </a:p>
        </p:txBody>
      </p:sp>
      <p:sp>
        <p:nvSpPr>
          <p:cNvPr id="3" name="Content Placeholder 2"/>
          <p:cNvSpPr>
            <a:spLocks noGrp="1"/>
          </p:cNvSpPr>
          <p:nvPr>
            <p:ph idx="1"/>
          </p:nvPr>
        </p:nvSpPr>
        <p:spPr/>
        <p:txBody>
          <a:bodyPr>
            <a:normAutofit/>
          </a:bodyPr>
          <a:lstStyle/>
          <a:p>
            <a:pPr lvl="0"/>
            <a:r>
              <a:rPr lang="zh-TW" altLang="en-US" dirty="0" smtClean="0"/>
              <a:t>如果對方所犯的過錯太嚴重而無法寬恕，那麼你的責任便是去告訴對方他們的錯處，努力去解決問題並尋求與對方和好。</a:t>
            </a:r>
            <a:endParaRPr lang="en-US" altLang="zh-TW" dirty="0" smtClean="0"/>
          </a:p>
          <a:p>
            <a:pPr lvl="0"/>
            <a:r>
              <a:rPr lang="zh-TW" altLang="en-US" dirty="0" smtClean="0"/>
              <a:t>正如馬太福音十八章</a:t>
            </a:r>
            <a:r>
              <a:rPr lang="en-US" dirty="0" smtClean="0"/>
              <a:t>15</a:t>
            </a:r>
            <a:r>
              <a:rPr lang="zh-TW" altLang="en-US" dirty="0" smtClean="0"/>
              <a:t>節指出</a:t>
            </a:r>
            <a:r>
              <a:rPr lang="zh-TW" altLang="en-US" sz="4000" dirty="0" smtClean="0"/>
              <a:t>「倘若你的弟兄得罪你，你就去，</a:t>
            </a:r>
            <a:r>
              <a:rPr lang="zh-TW" altLang="en-US" sz="4000" u="sng" dirty="0" smtClean="0">
                <a:solidFill>
                  <a:srgbClr val="0000FF"/>
                </a:solidFill>
              </a:rPr>
              <a:t>趁著只有他和你在一處的時候</a:t>
            </a:r>
            <a:r>
              <a:rPr lang="zh-TW" altLang="en-US" sz="4000" dirty="0" smtClean="0"/>
              <a:t>，指出他的錯來。」</a:t>
            </a:r>
            <a:endParaRPr lang="en-US" sz="4000" dirty="0" smtClean="0"/>
          </a:p>
          <a:p>
            <a:r>
              <a:rPr lang="en-US" dirty="0" smtClean="0"/>
              <a:t>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04704"/>
          </a:xfrm>
        </p:spPr>
        <p:txBody>
          <a:bodyPr/>
          <a:lstStyle/>
          <a:p>
            <a:r>
              <a:rPr lang="zh-TW" altLang="en-US" dirty="0" smtClean="0">
                <a:solidFill>
                  <a:srgbClr val="B14583"/>
                </a:solidFill>
              </a:rPr>
              <a:t>溫柔的心把他挽回過來</a:t>
            </a:r>
            <a:endParaRPr lang="en-US" dirty="0">
              <a:solidFill>
                <a:srgbClr val="B14583"/>
              </a:solidFill>
            </a:endParaRPr>
          </a:p>
        </p:txBody>
      </p:sp>
      <p:sp>
        <p:nvSpPr>
          <p:cNvPr id="3" name="Content Placeholder 2"/>
          <p:cNvSpPr>
            <a:spLocks noGrp="1"/>
          </p:cNvSpPr>
          <p:nvPr>
            <p:ph idx="1"/>
          </p:nvPr>
        </p:nvSpPr>
        <p:spPr>
          <a:xfrm>
            <a:off x="395536" y="1268760"/>
            <a:ext cx="7632848" cy="5328592"/>
          </a:xfrm>
        </p:spPr>
        <p:txBody>
          <a:bodyPr/>
          <a:lstStyle/>
          <a:p>
            <a:r>
              <a:rPr lang="zh-TW" altLang="en-US" dirty="0" smtClean="0"/>
              <a:t>有時並非是他得罪你個人，而是因偶然的過犯或一時的軟弱，使當事人陷在罪中，我們去跟他談目的是為了要挽回與建立。加拉太書六章</a:t>
            </a:r>
            <a:r>
              <a:rPr lang="en-US" dirty="0" smtClean="0"/>
              <a:t>1</a:t>
            </a:r>
            <a:r>
              <a:rPr lang="zh-TW" altLang="en-US" dirty="0" smtClean="0"/>
              <a:t>節說</a:t>
            </a:r>
            <a:r>
              <a:rPr lang="zh-TW" altLang="en-US" u="sng" dirty="0" smtClean="0">
                <a:solidFill>
                  <a:srgbClr val="FF0000"/>
                </a:solidFill>
              </a:rPr>
              <a:t>：「弟兄們，若有人偶然被過犯所勝，你們屬靈的人就當用溫柔的心把他挽回過來。」</a:t>
            </a:r>
            <a:endParaRPr lang="en-US" altLang="zh-TW" u="sng" dirty="0" smtClean="0">
              <a:solidFill>
                <a:srgbClr val="FF0000"/>
              </a:solidFill>
            </a:endParaRPr>
          </a:p>
          <a:p>
            <a:r>
              <a:rPr lang="zh-TW" altLang="en-US" sz="3200" dirty="0" smtClean="0"/>
              <a:t>用溫柔的心，就是懷著謙卑與體恤的態度，幫助對方面對自己的軟弱，向神認罪，今後謹慎自守。</a:t>
            </a:r>
            <a:endParaRPr lang="en-US" altLang="zh-TW" sz="3200" dirty="0" smtClean="0"/>
          </a:p>
          <a:p>
            <a:r>
              <a:rPr lang="zh-TW" altLang="en-US" sz="3200" dirty="0" smtClean="0"/>
              <a:t>切忌以自義或高高在上的姿態定對方的罪</a:t>
            </a:r>
            <a:endParaRPr lang="en-US" altLang="zh-TW" sz="3200" dirty="0" smtClean="0"/>
          </a:p>
          <a:p>
            <a:r>
              <a:rPr lang="zh-TW" altLang="en-US" sz="3200" dirty="0" smtClean="0"/>
              <a:t>切記目的是挽回，使對方重歸正路</a:t>
            </a:r>
            <a:endParaRPr lang="en-US" sz="32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solidFill>
                  <a:srgbClr val="0000FF"/>
                </a:solidFill>
              </a:rPr>
              <a:t>(3).</a:t>
            </a:r>
            <a:r>
              <a:rPr lang="zh-TW" altLang="en-US" dirty="0" smtClean="0">
                <a:solidFill>
                  <a:srgbClr val="0000FF"/>
                </a:solidFill>
              </a:rPr>
              <a:t>與調解人同去</a:t>
            </a:r>
            <a:endParaRPr lang="en-US" dirty="0">
              <a:solidFill>
                <a:srgbClr val="0000FF"/>
              </a:solidFill>
            </a:endParaRPr>
          </a:p>
        </p:txBody>
      </p:sp>
      <p:sp>
        <p:nvSpPr>
          <p:cNvPr id="3" name="Content Placeholder 2"/>
          <p:cNvSpPr>
            <a:spLocks noGrp="1"/>
          </p:cNvSpPr>
          <p:nvPr>
            <p:ph idx="1"/>
          </p:nvPr>
        </p:nvSpPr>
        <p:spPr>
          <a:xfrm>
            <a:off x="457200" y="1609416"/>
            <a:ext cx="7427168" cy="4915928"/>
          </a:xfrm>
        </p:spPr>
        <p:txBody>
          <a:bodyPr/>
          <a:lstStyle/>
          <a:p>
            <a:pPr lvl="0"/>
            <a:r>
              <a:rPr lang="zh-TW" altLang="en-US" dirty="0" smtClean="0"/>
              <a:t>如果爭執無法私下解決，耶穌告訴我們帶著其他人與你同往</a:t>
            </a:r>
            <a:r>
              <a:rPr lang="zh-TW" altLang="en-US" sz="4000" dirty="0" smtClean="0"/>
              <a:t>：「他若不聽，你就另外帶一兩個人同去，要憑兩三個人的口作見證。」</a:t>
            </a:r>
            <a:r>
              <a:rPr lang="en-US" sz="4000" dirty="0" smtClean="0"/>
              <a:t>(</a:t>
            </a:r>
            <a:r>
              <a:rPr lang="zh-TW" altLang="en-US" sz="4000" dirty="0" smtClean="0"/>
              <a:t>馬太福音十八</a:t>
            </a:r>
            <a:r>
              <a:rPr lang="en-US" sz="4000" dirty="0" smtClean="0"/>
              <a:t>16)</a:t>
            </a:r>
          </a:p>
          <a:p>
            <a:pPr lvl="0"/>
            <a:r>
              <a:rPr lang="zh-TW" altLang="en-US" dirty="0" smtClean="0"/>
              <a:t>保羅在腓立比書四章</a:t>
            </a:r>
            <a:r>
              <a:rPr lang="en-US" dirty="0" smtClean="0"/>
              <a:t>2-3</a:t>
            </a:r>
            <a:r>
              <a:rPr lang="zh-TW" altLang="en-US" dirty="0" smtClean="0"/>
              <a:t>節中提到友阿爹與循都基之間的衝突時，要腓立比的領袖們來幫助他們作中間的調解人。</a:t>
            </a:r>
            <a:endParaRPr lang="en-US" dirty="0" smtClean="0"/>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solidFill>
                  <a:srgbClr val="B14583"/>
                </a:solidFill>
              </a:rPr>
              <a:t>(4).</a:t>
            </a:r>
            <a:r>
              <a:rPr lang="zh-TW" altLang="en-US" dirty="0" smtClean="0">
                <a:solidFill>
                  <a:srgbClr val="B14583"/>
                </a:solidFill>
              </a:rPr>
              <a:t>告訴教會</a:t>
            </a:r>
            <a:endParaRPr lang="en-US" dirty="0">
              <a:solidFill>
                <a:srgbClr val="B14583"/>
              </a:solidFill>
            </a:endParaRPr>
          </a:p>
        </p:txBody>
      </p:sp>
      <p:sp>
        <p:nvSpPr>
          <p:cNvPr id="3" name="Content Placeholder 2"/>
          <p:cNvSpPr>
            <a:spLocks noGrp="1"/>
          </p:cNvSpPr>
          <p:nvPr>
            <p:ph idx="1"/>
          </p:nvPr>
        </p:nvSpPr>
        <p:spPr>
          <a:xfrm>
            <a:off x="457200" y="1609416"/>
            <a:ext cx="7427168" cy="4846320"/>
          </a:xfrm>
        </p:spPr>
        <p:txBody>
          <a:bodyPr/>
          <a:lstStyle/>
          <a:p>
            <a:pPr lvl="0"/>
            <a:r>
              <a:rPr lang="zh-TW" altLang="en-US" sz="3600" dirty="0" smtClean="0"/>
              <a:t>如果對方承認自己是基督徒，卻拒絕聆聽調解人的輔導，並且事情又嚴重到無法寬恕，耶穌要求我們要</a:t>
            </a:r>
            <a:r>
              <a:rPr lang="zh-TW" altLang="en-US" sz="3600" u="sng" dirty="0" smtClean="0">
                <a:solidFill>
                  <a:srgbClr val="FF0000"/>
                </a:solidFill>
              </a:rPr>
              <a:t>「告訴教會」</a:t>
            </a:r>
            <a:r>
              <a:rPr lang="en-US" sz="3600" dirty="0" smtClean="0"/>
              <a:t>(</a:t>
            </a:r>
            <a:r>
              <a:rPr lang="zh-TW" altLang="en-US" sz="3600" dirty="0" smtClean="0"/>
              <a:t>馬太福音十八</a:t>
            </a:r>
            <a:r>
              <a:rPr lang="en-US" sz="3600" dirty="0" smtClean="0"/>
              <a:t>17)</a:t>
            </a:r>
            <a:r>
              <a:rPr lang="zh-TW" altLang="en-US" sz="3600" dirty="0" smtClean="0"/>
              <a:t>。</a:t>
            </a:r>
            <a:endParaRPr lang="en-US" altLang="zh-TW" sz="3600" dirty="0" smtClean="0"/>
          </a:p>
          <a:p>
            <a:pPr lvl="0"/>
            <a:r>
              <a:rPr lang="zh-TW" altLang="en-US" dirty="0" smtClean="0"/>
              <a:t>這並不是說要在主日崇拜的時候，站起來向會眾或訪客宣布你們的衝突。而是要告訴教會的領袖，讓他們來幫助衝突的雙方或犯罪者能即時地和睦與悔改。</a:t>
            </a: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z="4000" dirty="0" smtClean="0">
                <a:solidFill>
                  <a:srgbClr val="FF0000"/>
                </a:solidFill>
              </a:rPr>
              <a:t>2.</a:t>
            </a:r>
            <a:r>
              <a:rPr lang="zh-TW" altLang="en-US" sz="4000" dirty="0" smtClean="0">
                <a:solidFill>
                  <a:srgbClr val="FF0000"/>
                </a:solidFill>
              </a:rPr>
              <a:t>尼希米在建造城牆</a:t>
            </a:r>
            <a:endParaRPr lang="en-US" dirty="0">
              <a:solidFill>
                <a:srgbClr val="FF0000"/>
              </a:solidFill>
            </a:endParaRPr>
          </a:p>
        </p:txBody>
      </p:sp>
      <p:sp>
        <p:nvSpPr>
          <p:cNvPr id="3" name="Content Placeholder 2"/>
          <p:cNvSpPr>
            <a:spLocks noGrp="1"/>
          </p:cNvSpPr>
          <p:nvPr>
            <p:ph idx="1"/>
          </p:nvPr>
        </p:nvSpPr>
        <p:spPr/>
        <p:txBody>
          <a:bodyPr/>
          <a:lstStyle/>
          <a:p>
            <a:r>
              <a:rPr lang="zh-TW" altLang="en-US" sz="3600" dirty="0" smtClean="0"/>
              <a:t>遭遇到各式各樣的攻擊與挑戰</a:t>
            </a:r>
            <a:endParaRPr lang="en-US" altLang="zh-TW" sz="3600" dirty="0" smtClean="0"/>
          </a:p>
          <a:p>
            <a:endParaRPr lang="en-US" dirty="0"/>
          </a:p>
        </p:txBody>
      </p:sp>
      <p:pic>
        <p:nvPicPr>
          <p:cNvPr id="11266" name="Picture 2" descr="C:\Users\livingstone\Desktop\neh2.jpg"/>
          <p:cNvPicPr>
            <a:picLocks noChangeAspect="1" noChangeArrowheads="1"/>
          </p:cNvPicPr>
          <p:nvPr/>
        </p:nvPicPr>
        <p:blipFill>
          <a:blip r:embed="rId2" cstate="print"/>
          <a:srcRect/>
          <a:stretch>
            <a:fillRect/>
          </a:stretch>
        </p:blipFill>
        <p:spPr bwMode="auto">
          <a:xfrm>
            <a:off x="1619671" y="2348880"/>
            <a:ext cx="5568619" cy="4176464"/>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solidFill>
                  <a:srgbClr val="B14583"/>
                </a:solidFill>
              </a:rPr>
              <a:t>(5).</a:t>
            </a:r>
            <a:r>
              <a:rPr lang="zh-TW" altLang="en-US" dirty="0" smtClean="0">
                <a:solidFill>
                  <a:srgbClr val="B14583"/>
                </a:solidFill>
              </a:rPr>
              <a:t>將對方視作非信徒</a:t>
            </a:r>
            <a:endParaRPr lang="en-US" dirty="0">
              <a:solidFill>
                <a:srgbClr val="B14583"/>
              </a:solidFill>
            </a:endParaRPr>
          </a:p>
        </p:txBody>
      </p:sp>
      <p:sp>
        <p:nvSpPr>
          <p:cNvPr id="3" name="Content Placeholder 2"/>
          <p:cNvSpPr>
            <a:spLocks noGrp="1"/>
          </p:cNvSpPr>
          <p:nvPr>
            <p:ph idx="1"/>
          </p:nvPr>
        </p:nvSpPr>
        <p:spPr/>
        <p:txBody>
          <a:bodyPr/>
          <a:lstStyle/>
          <a:p>
            <a:pPr lvl="0"/>
            <a:r>
              <a:rPr lang="zh-TW" altLang="en-US" sz="3200" dirty="0" smtClean="0"/>
              <a:t>如果有一個基督徒拒絕遵守神的命令，來行公義、好憐憫，尋求和睦與他人和好。那就違背了神的旨意。如果他不聽從教會的輔導為自己的罪悔改，耶穌說教會應該</a:t>
            </a:r>
            <a:r>
              <a:rPr lang="zh-TW" altLang="en-US" sz="4000" dirty="0" smtClean="0"/>
              <a:t>「就看</a:t>
            </a:r>
            <a:r>
              <a:rPr lang="zh-TW" altLang="en-US" sz="4000" u="sng" dirty="0" smtClean="0">
                <a:solidFill>
                  <a:srgbClr val="FF0000"/>
                </a:solidFill>
              </a:rPr>
              <a:t>他像外邦人和稅吏一樣</a:t>
            </a:r>
            <a:r>
              <a:rPr lang="zh-TW" altLang="en-US" sz="4000" dirty="0" smtClean="0"/>
              <a:t>」</a:t>
            </a:r>
            <a:r>
              <a:rPr lang="en-US" sz="4000" dirty="0" smtClean="0"/>
              <a:t>(</a:t>
            </a:r>
            <a:r>
              <a:rPr lang="zh-TW" altLang="en-US" sz="4000" dirty="0" smtClean="0"/>
              <a:t>馬太福音十八</a:t>
            </a:r>
            <a:r>
              <a:rPr lang="en-US" sz="4000" dirty="0" smtClean="0"/>
              <a:t>:17)</a:t>
            </a:r>
            <a:r>
              <a:rPr lang="zh-TW" altLang="en-US" sz="4000" dirty="0" smtClean="0"/>
              <a:t>。</a:t>
            </a:r>
            <a:endParaRPr lang="en-US" sz="4000"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04704"/>
          </a:xfrm>
        </p:spPr>
        <p:txBody>
          <a:bodyPr>
            <a:normAutofit/>
          </a:bodyPr>
          <a:lstStyle/>
          <a:p>
            <a:pPr lvl="0"/>
            <a:r>
              <a:rPr lang="zh-TW" altLang="en-US" dirty="0" smtClean="0">
                <a:solidFill>
                  <a:srgbClr val="B14583"/>
                </a:solidFill>
              </a:rPr>
              <a:t>教會紀律執行的態度</a:t>
            </a:r>
            <a:endParaRPr lang="en-US" dirty="0">
              <a:solidFill>
                <a:srgbClr val="B14583"/>
              </a:solidFill>
            </a:endParaRPr>
          </a:p>
        </p:txBody>
      </p:sp>
      <p:sp>
        <p:nvSpPr>
          <p:cNvPr id="3" name="Content Placeholder 2"/>
          <p:cNvSpPr>
            <a:spLocks noGrp="1"/>
          </p:cNvSpPr>
          <p:nvPr>
            <p:ph idx="1"/>
          </p:nvPr>
        </p:nvSpPr>
        <p:spPr>
          <a:xfrm>
            <a:off x="251520" y="1268760"/>
            <a:ext cx="7776864" cy="5400600"/>
          </a:xfrm>
        </p:spPr>
        <p:txBody>
          <a:bodyPr>
            <a:normAutofit/>
          </a:bodyPr>
          <a:lstStyle/>
          <a:p>
            <a:pPr lvl="0"/>
            <a:r>
              <a:rPr lang="zh-TW" altLang="en-US" dirty="0" smtClean="0"/>
              <a:t>在執行紀律的過程中，牧師或長執或紀律委員們，心中要常存溫柔敬畏之心</a:t>
            </a:r>
            <a:endParaRPr lang="en-US" altLang="zh-TW" dirty="0" smtClean="0"/>
          </a:p>
          <a:p>
            <a:pPr lvl="0"/>
            <a:r>
              <a:rPr lang="zh-TW" altLang="en-US" dirty="0" smtClean="0"/>
              <a:t>在台灣真理堂宣教三十四年之久的傅立德牧師，對</a:t>
            </a:r>
            <a:r>
              <a:rPr lang="zh-TW" altLang="en-US" sz="2800" dirty="0" smtClean="0"/>
              <a:t>「愛是恆久忍耐、又有恩慈」有極深的體會，他重新詮釋這節經文成為「</a:t>
            </a:r>
            <a:r>
              <a:rPr lang="zh-TW" altLang="en-US" sz="2800" u="sng" dirty="0" smtClean="0">
                <a:solidFill>
                  <a:srgbClr val="FF0000"/>
                </a:solidFill>
              </a:rPr>
              <a:t>愛是很有時間，不怕麻煩，尊重人的感覺，保護人的尊嚴。</a:t>
            </a:r>
            <a:r>
              <a:rPr lang="zh-TW" altLang="en-US" sz="2800" dirty="0" smtClean="0"/>
              <a:t>」</a:t>
            </a:r>
            <a:endParaRPr lang="en-US" sz="2800" dirty="0" smtClean="0"/>
          </a:p>
          <a:p>
            <a:r>
              <a:rPr lang="zh-TW" altLang="en-US" sz="2800" dirty="0" smtClean="0"/>
              <a:t>；</a:t>
            </a:r>
            <a:r>
              <a:rPr lang="en-US" sz="2800" dirty="0" smtClean="0"/>
              <a:t>Donald </a:t>
            </a:r>
            <a:r>
              <a:rPr lang="en-US" sz="2800" dirty="0" err="1" smtClean="0"/>
              <a:t>Bubna</a:t>
            </a:r>
            <a:r>
              <a:rPr lang="zh-TW" altLang="en-US" sz="2800" dirty="0" smtClean="0"/>
              <a:t>也講過相同的話：「需要責備時，我要人如何待我，我就如何待人。」</a:t>
            </a:r>
            <a:endParaRPr lang="en-US" altLang="zh-TW" sz="2800" dirty="0" smtClean="0"/>
          </a:p>
          <a:p>
            <a:r>
              <a:rPr lang="zh-TW" altLang="en-US" sz="2800" dirty="0" smtClean="0"/>
              <a:t>而滕近輝牧師說：「要易地而處，體恤別人，不是自義的定罪，乃是愛的幫助。」</a:t>
            </a:r>
            <a:r>
              <a:rPr lang="zh-TW" altLang="en-US"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TW" altLang="en-US" dirty="0" smtClean="0">
                <a:solidFill>
                  <a:srgbClr val="B14583"/>
                </a:solidFill>
              </a:rPr>
              <a:t>聖潔與恩典兼顧，公義與饒恕並行</a:t>
            </a:r>
            <a:endParaRPr lang="en-US" dirty="0">
              <a:solidFill>
                <a:srgbClr val="B14583"/>
              </a:solidFill>
            </a:endParaRPr>
          </a:p>
        </p:txBody>
      </p:sp>
      <p:sp>
        <p:nvSpPr>
          <p:cNvPr id="3" name="Content Placeholder 2"/>
          <p:cNvSpPr>
            <a:spLocks noGrp="1"/>
          </p:cNvSpPr>
          <p:nvPr>
            <p:ph idx="1"/>
          </p:nvPr>
        </p:nvSpPr>
        <p:spPr>
          <a:xfrm>
            <a:off x="457200" y="1609416"/>
            <a:ext cx="7427168" cy="4846320"/>
          </a:xfrm>
        </p:spPr>
        <p:txBody>
          <a:bodyPr>
            <a:normAutofit/>
          </a:bodyPr>
          <a:lstStyle/>
          <a:p>
            <a:r>
              <a:rPr lang="zh-TW" altLang="en-US" sz="3200" dirty="0" smtClean="0"/>
              <a:t>儘管犯錯或有罪的人是該接受紀律的懲處，但紀律絕對不可以用來洩恨或報復，或炫耀領導者的權柄。</a:t>
            </a:r>
            <a:endParaRPr lang="en-US" altLang="zh-TW" sz="3200" dirty="0" smtClean="0"/>
          </a:p>
          <a:p>
            <a:r>
              <a:rPr lang="zh-TW" altLang="en-US" sz="3200" dirty="0" smtClean="0"/>
              <a:t>正如保羅對哥林多教會說：「這樣的人受了眾人的責罰也就夠了，倒不如赦免他，安慰他，免得他憂愁太過，甚至沉淪了。所以我勸你們，要向他</a:t>
            </a:r>
            <a:r>
              <a:rPr lang="zh-TW" altLang="en-US" sz="3200" u="sng" dirty="0" smtClean="0">
                <a:solidFill>
                  <a:srgbClr val="FF0000"/>
                </a:solidFill>
              </a:rPr>
              <a:t>顯出堅定不移的愛心</a:t>
            </a:r>
            <a:r>
              <a:rPr lang="zh-TW" altLang="en-US" sz="3200" dirty="0" smtClean="0"/>
              <a:t>來。」</a:t>
            </a:r>
            <a:r>
              <a:rPr lang="en-US" sz="3200" dirty="0" smtClean="0"/>
              <a:t>(</a:t>
            </a:r>
            <a:r>
              <a:rPr lang="zh-TW" altLang="en-US" sz="3200" dirty="0" smtClean="0"/>
              <a:t>哥林多後書二</a:t>
            </a:r>
            <a:r>
              <a:rPr lang="en-US" sz="3200" dirty="0" smtClean="0"/>
              <a:t>:6-8)</a:t>
            </a:r>
            <a:endParaRPr lang="en-US" sz="32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04704"/>
          </a:xfrm>
        </p:spPr>
        <p:txBody>
          <a:bodyPr/>
          <a:lstStyle/>
          <a:p>
            <a:r>
              <a:rPr lang="zh-TW" altLang="en-US" dirty="0" smtClean="0">
                <a:solidFill>
                  <a:srgbClr val="B14583"/>
                </a:solidFill>
              </a:rPr>
              <a:t>五、醫治療傷與重建恢復</a:t>
            </a:r>
            <a:endParaRPr lang="en-US" dirty="0">
              <a:solidFill>
                <a:srgbClr val="B14583"/>
              </a:solidFill>
            </a:endParaRPr>
          </a:p>
        </p:txBody>
      </p:sp>
      <p:sp>
        <p:nvSpPr>
          <p:cNvPr id="3" name="Content Placeholder 2"/>
          <p:cNvSpPr>
            <a:spLocks noGrp="1"/>
          </p:cNvSpPr>
          <p:nvPr>
            <p:ph idx="1"/>
          </p:nvPr>
        </p:nvSpPr>
        <p:spPr>
          <a:xfrm>
            <a:off x="457200" y="1268760"/>
            <a:ext cx="7239000" cy="5186976"/>
          </a:xfrm>
        </p:spPr>
        <p:txBody>
          <a:bodyPr>
            <a:normAutofit fontScale="92500"/>
          </a:bodyPr>
          <a:lstStyle/>
          <a:p>
            <a:r>
              <a:rPr lang="en-US" altLang="zh-TW" dirty="0" smtClean="0"/>
              <a:t>1.</a:t>
            </a:r>
            <a:r>
              <a:rPr lang="zh-TW" altLang="en-US" dirty="0" smtClean="0"/>
              <a:t>認罪</a:t>
            </a:r>
            <a:r>
              <a:rPr lang="en-US" dirty="0" smtClean="0"/>
              <a:t>(CONFESSION)</a:t>
            </a:r>
            <a:r>
              <a:rPr lang="zh-TW" altLang="en-US" dirty="0" smtClean="0"/>
              <a:t>。以下有七個無條件認罪的步驟：</a:t>
            </a:r>
            <a:endParaRPr lang="en-US" dirty="0" smtClean="0"/>
          </a:p>
          <a:p>
            <a:pPr lvl="0"/>
            <a:r>
              <a:rPr lang="en-US" altLang="zh-TW" sz="3200" b="1" dirty="0" smtClean="0"/>
              <a:t>1.</a:t>
            </a:r>
            <a:r>
              <a:rPr lang="zh-TW" altLang="en-US" sz="3200" b="1" dirty="0" smtClean="0"/>
              <a:t>向每個你得罪的人認錯</a:t>
            </a:r>
            <a:r>
              <a:rPr lang="en-US" sz="3200" b="1" dirty="0" smtClean="0"/>
              <a:t>(Address Everyone Involved)</a:t>
            </a:r>
            <a:endParaRPr lang="en-US" sz="3200" dirty="0" smtClean="0"/>
          </a:p>
          <a:p>
            <a:r>
              <a:rPr lang="en-US" sz="3200" dirty="0" smtClean="0"/>
              <a:t>    </a:t>
            </a:r>
            <a:r>
              <a:rPr lang="zh-TW" altLang="en-US" sz="3200" dirty="0" smtClean="0"/>
              <a:t>一般說來，你應該向每一個直接被你的錯誤行為影響到的人認罪。是否要向人與向神認罪，端看這罪是「心裏的罪」或是，「生活上的罪」。心裏的罪是指發生在我們心思意念裏的想法</a:t>
            </a:r>
            <a:r>
              <a:rPr lang="zh-TW" altLang="en-US" dirty="0" smtClean="0"/>
              <a:t>，並不會直接影響到他人，這需要向神認罪。</a:t>
            </a:r>
            <a:endParaRPr lang="en-US" dirty="0" smtClean="0"/>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smtClean="0">
                <a:solidFill>
                  <a:srgbClr val="B14583"/>
                </a:solidFill>
              </a:rPr>
              <a:t>(2).</a:t>
            </a:r>
            <a:r>
              <a:rPr lang="zh-TW" altLang="en-US" sz="3200" dirty="0" smtClean="0">
                <a:solidFill>
                  <a:srgbClr val="B14583"/>
                </a:solidFill>
              </a:rPr>
              <a:t>避免「如果」、「但是」，「或許」等字眼</a:t>
            </a:r>
            <a:r>
              <a:rPr lang="en-US" sz="3200" dirty="0" smtClean="0">
                <a:solidFill>
                  <a:srgbClr val="B14583"/>
                </a:solidFill>
              </a:rPr>
              <a:t>(Avoid If, But, and Maybe)</a:t>
            </a:r>
            <a:endParaRPr lang="en-US" sz="3200" dirty="0">
              <a:solidFill>
                <a:srgbClr val="B14583"/>
              </a:solidFill>
            </a:endParaRPr>
          </a:p>
        </p:txBody>
      </p:sp>
      <p:sp>
        <p:nvSpPr>
          <p:cNvPr id="3" name="Content Placeholder 2"/>
          <p:cNvSpPr>
            <a:spLocks noGrp="1"/>
          </p:cNvSpPr>
          <p:nvPr>
            <p:ph idx="1"/>
          </p:nvPr>
        </p:nvSpPr>
        <p:spPr/>
        <p:txBody>
          <a:bodyPr>
            <a:normAutofit/>
          </a:bodyPr>
          <a:lstStyle/>
          <a:p>
            <a:r>
              <a:rPr lang="zh-TW" altLang="en-US" sz="3200" dirty="0" smtClean="0"/>
              <a:t>譬如你說：「如果我作了甚麼使你不高興，我很抱歉。」</a:t>
            </a:r>
            <a:r>
              <a:rPr lang="zh-TW" altLang="en-US" sz="3200" b="1" dirty="0" smtClean="0"/>
              <a:t>「如果」</a:t>
            </a:r>
            <a:r>
              <a:rPr lang="zh-TW" altLang="en-US" sz="3200" dirty="0" smtClean="0"/>
              <a:t>這個詞使得認錯不再是認錯，因為那表示你不知道你是否作錯了事</a:t>
            </a:r>
            <a:endParaRPr lang="en-US" altLang="zh-TW" sz="3200" dirty="0" smtClean="0"/>
          </a:p>
          <a:p>
            <a:r>
              <a:rPr lang="zh-TW" altLang="en-US" sz="3200" dirty="0" smtClean="0"/>
              <a:t>你所傳達的信息是：「我象徵性的道歉只是為了擺脫你對我造成的罪疚感，同時因為我不知道我到底作錯了甚麼？</a:t>
            </a:r>
            <a:endParaRPr lang="en-US" altLang="zh-TW" sz="3200" dirty="0" smtClean="0"/>
          </a:p>
          <a:p>
            <a:r>
              <a:rPr lang="zh-TW" altLang="en-US" sz="3200" dirty="0" smtClean="0"/>
              <a:t>也不知道將來要如何改進，所以早晚有一天我仍然會重蹈覆轍。」</a:t>
            </a:r>
            <a:endParaRPr lang="en-US" sz="3200" dirty="0" smtClean="0"/>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solidFill>
                  <a:srgbClr val="B14583"/>
                </a:solidFill>
              </a:rPr>
              <a:t>「但是」這個詞尤其不好</a:t>
            </a:r>
            <a:endParaRPr lang="en-US" dirty="0">
              <a:solidFill>
                <a:srgbClr val="B14583"/>
              </a:solidFill>
            </a:endParaRPr>
          </a:p>
        </p:txBody>
      </p:sp>
      <p:sp>
        <p:nvSpPr>
          <p:cNvPr id="3" name="Content Placeholder 2"/>
          <p:cNvSpPr>
            <a:spLocks noGrp="1"/>
          </p:cNvSpPr>
          <p:nvPr>
            <p:ph idx="1"/>
          </p:nvPr>
        </p:nvSpPr>
        <p:spPr/>
        <p:txBody>
          <a:bodyPr/>
          <a:lstStyle/>
          <a:p>
            <a:r>
              <a:rPr lang="zh-TW" altLang="en-US" sz="3600" dirty="0" smtClean="0"/>
              <a:t>因為這個詞有著奇怪的能力去抵銷你先前所說的話。譬如：</a:t>
            </a:r>
            <a:endParaRPr lang="en-US" sz="3600" dirty="0" smtClean="0"/>
          </a:p>
          <a:p>
            <a:r>
              <a:rPr lang="zh-TW" altLang="en-US" sz="3600" dirty="0" smtClean="0"/>
              <a:t>「我很抱歉傷害到你，</a:t>
            </a:r>
            <a:r>
              <a:rPr lang="zh-TW" altLang="en-US" sz="3600" b="1" dirty="0" smtClean="0"/>
              <a:t>但是</a:t>
            </a:r>
            <a:r>
              <a:rPr lang="zh-TW" altLang="en-US" sz="3600" dirty="0" smtClean="0"/>
              <a:t>你真的讓我心情煩亂。」</a:t>
            </a:r>
            <a:endParaRPr lang="en-US" sz="3600" dirty="0" smtClean="0"/>
          </a:p>
          <a:p>
            <a:r>
              <a:rPr lang="en-US" sz="3600" dirty="0" smtClean="0"/>
              <a:t> </a:t>
            </a:r>
            <a:r>
              <a:rPr lang="zh-TW" altLang="en-US" sz="3600" dirty="0" smtClean="0"/>
              <a:t>「我應該緊守口舌的，</a:t>
            </a:r>
            <a:r>
              <a:rPr lang="zh-TW" altLang="en-US" sz="3600" b="1" dirty="0" smtClean="0"/>
              <a:t>但是</a:t>
            </a:r>
            <a:r>
              <a:rPr lang="zh-TW" altLang="en-US" sz="3600" dirty="0" smtClean="0"/>
              <a:t>是他先問我的。」</a:t>
            </a:r>
            <a:endParaRPr lang="en-US" sz="3600" dirty="0" smtClean="0"/>
          </a:p>
          <a:p>
            <a:r>
              <a:rPr lang="en-US" sz="3600" dirty="0" smtClean="0"/>
              <a:t> </a:t>
            </a:r>
            <a:r>
              <a:rPr lang="zh-TW" altLang="en-US" sz="3600" dirty="0" smtClean="0"/>
              <a:t>「我知道我也有錯，</a:t>
            </a:r>
            <a:r>
              <a:rPr lang="zh-TW" altLang="en-US" sz="3600" b="1" dirty="0" smtClean="0"/>
              <a:t>但是</a:t>
            </a:r>
            <a:r>
              <a:rPr lang="zh-TW" altLang="en-US" sz="3600" dirty="0" smtClean="0"/>
              <a:t>你也有錯。</a:t>
            </a:r>
            <a:r>
              <a:rPr lang="zh-TW" altLang="en-US"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zh-TW" dirty="0" smtClean="0">
                <a:solidFill>
                  <a:srgbClr val="B14583"/>
                </a:solidFill>
              </a:rPr>
              <a:t>(3).</a:t>
            </a:r>
            <a:r>
              <a:rPr lang="zh-TW" altLang="en-US" dirty="0" smtClean="0">
                <a:solidFill>
                  <a:srgbClr val="B14583"/>
                </a:solidFill>
              </a:rPr>
              <a:t>具體認錯</a:t>
            </a:r>
            <a:r>
              <a:rPr lang="en-US" dirty="0" smtClean="0">
                <a:solidFill>
                  <a:srgbClr val="B14583"/>
                </a:solidFill>
              </a:rPr>
              <a:t>(Admit Specifically)</a:t>
            </a:r>
            <a:endParaRPr lang="en-US" dirty="0">
              <a:solidFill>
                <a:srgbClr val="B14583"/>
              </a:solidFill>
            </a:endParaRPr>
          </a:p>
        </p:txBody>
      </p:sp>
      <p:sp>
        <p:nvSpPr>
          <p:cNvPr id="3" name="Content Placeholder 2"/>
          <p:cNvSpPr>
            <a:spLocks noGrp="1"/>
          </p:cNvSpPr>
          <p:nvPr>
            <p:ph idx="1"/>
          </p:nvPr>
        </p:nvSpPr>
        <p:spPr/>
        <p:txBody>
          <a:bodyPr/>
          <a:lstStyle/>
          <a:p>
            <a:pPr lvl="0"/>
            <a:r>
              <a:rPr lang="zh-TW" altLang="en-US" dirty="0" smtClean="0"/>
              <a:t>具體認錯可以讓人相信你是在誠實面對你所犯的過錯，如此會使對方更容易原諒你。舉例來說，與其說：「我知道我不是一個好牧師」，</a:t>
            </a:r>
            <a:endParaRPr lang="en-US" altLang="zh-TW" dirty="0" smtClean="0"/>
          </a:p>
          <a:p>
            <a:pPr lvl="0"/>
            <a:r>
              <a:rPr lang="zh-TW" altLang="en-US" dirty="0" smtClean="0"/>
              <a:t>你可以說：「我知道過去幾個月，我說話的態度都太過急躁，並且導致我習於批評人，讓整個教會陷入負面的思考與失去動力，尤其我昨天更不應該在同工面前對你斥責。」當我們越是具體詳細，就愈可能接受到對方正面的回應。</a:t>
            </a:r>
            <a:endParaRPr lang="en-US" dirty="0" smtClean="0"/>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zh-TW" dirty="0" smtClean="0">
                <a:solidFill>
                  <a:srgbClr val="B14583"/>
                </a:solidFill>
              </a:rPr>
              <a:t>(4).</a:t>
            </a:r>
            <a:r>
              <a:rPr lang="zh-TW" altLang="en-US" dirty="0" smtClean="0">
                <a:solidFill>
                  <a:srgbClr val="B14583"/>
                </a:solidFill>
              </a:rPr>
              <a:t>承認所造成的傷害</a:t>
            </a:r>
            <a:r>
              <a:rPr lang="en-US" dirty="0" smtClean="0">
                <a:solidFill>
                  <a:srgbClr val="B14583"/>
                </a:solidFill>
              </a:rPr>
              <a:t>(Acknowledge the Hurt)</a:t>
            </a:r>
            <a:endParaRPr lang="en-US" dirty="0">
              <a:solidFill>
                <a:srgbClr val="B14583"/>
              </a:solidFill>
            </a:endParaRPr>
          </a:p>
        </p:txBody>
      </p:sp>
      <p:sp>
        <p:nvSpPr>
          <p:cNvPr id="3" name="Content Placeholder 2"/>
          <p:cNvSpPr>
            <a:spLocks noGrp="1"/>
          </p:cNvSpPr>
          <p:nvPr>
            <p:ph idx="1"/>
          </p:nvPr>
        </p:nvSpPr>
        <p:spPr/>
        <p:txBody>
          <a:bodyPr>
            <a:normAutofit/>
          </a:bodyPr>
          <a:lstStyle/>
          <a:p>
            <a:pPr lvl="0"/>
            <a:r>
              <a:rPr lang="zh-TW" altLang="en-US" dirty="0" smtClean="0"/>
              <a:t>要讓對方感受到你承認造成了傷害，並且你對所造成的傷害與影響感到歉意。你要讓對方知道，你瞭解他們因為你的言語和行為，而有這樣的受傷感受。以下是兩個例子：</a:t>
            </a:r>
            <a:endParaRPr lang="en-US" dirty="0" smtClean="0"/>
          </a:p>
          <a:p>
            <a:r>
              <a:rPr lang="en-US" dirty="0" smtClean="0"/>
              <a:t> </a:t>
            </a:r>
          </a:p>
          <a:p>
            <a:r>
              <a:rPr lang="en-US" dirty="0" smtClean="0"/>
              <a:t>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9416"/>
            <a:ext cx="7499176" cy="4846320"/>
          </a:xfrm>
        </p:spPr>
        <p:txBody>
          <a:bodyPr/>
          <a:lstStyle/>
          <a:p>
            <a:r>
              <a:rPr lang="zh-TW" altLang="en-US" sz="3600" dirty="0" smtClean="0"/>
              <a:t>「當我在弟兄姐妹面前對你怒目相向時，我知道你一定感到很尷尬與沒有尊嚴。我很抱歉，我對你造成傷害。」</a:t>
            </a:r>
            <a:endParaRPr lang="en-US" sz="3600" dirty="0" smtClean="0"/>
          </a:p>
          <a:p>
            <a:r>
              <a:rPr lang="en-US" sz="3600" dirty="0" smtClean="0"/>
              <a:t>     </a:t>
            </a:r>
            <a:r>
              <a:rPr lang="zh-TW" altLang="en-US" sz="3600" dirty="0" smtClean="0"/>
              <a:t>「我很了解當我沒有準時交出周報的稿子，你是多麼地不高興，我很抱歉，沒有遵守對你的承諾。」</a:t>
            </a:r>
            <a:endParaRPr lang="en-US" sz="3600" dirty="0" smtClean="0"/>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zh-TW" dirty="0" smtClean="0">
                <a:solidFill>
                  <a:srgbClr val="B14583"/>
                </a:solidFill>
              </a:rPr>
              <a:t>(5).</a:t>
            </a:r>
            <a:r>
              <a:rPr lang="zh-TW" altLang="en-US" dirty="0" smtClean="0">
                <a:solidFill>
                  <a:srgbClr val="B14583"/>
                </a:solidFill>
              </a:rPr>
              <a:t>接受後果</a:t>
            </a:r>
            <a:r>
              <a:rPr lang="en-US" dirty="0" smtClean="0">
                <a:solidFill>
                  <a:srgbClr val="B14583"/>
                </a:solidFill>
              </a:rPr>
              <a:t>(Accept the Consequence)</a:t>
            </a:r>
            <a:endParaRPr lang="en-US" dirty="0">
              <a:solidFill>
                <a:srgbClr val="B14583"/>
              </a:solidFill>
            </a:endParaRPr>
          </a:p>
        </p:txBody>
      </p:sp>
      <p:sp>
        <p:nvSpPr>
          <p:cNvPr id="3" name="Content Placeholder 2"/>
          <p:cNvSpPr>
            <a:spLocks noGrp="1"/>
          </p:cNvSpPr>
          <p:nvPr>
            <p:ph idx="1"/>
          </p:nvPr>
        </p:nvSpPr>
        <p:spPr/>
        <p:txBody>
          <a:bodyPr>
            <a:normAutofit/>
          </a:bodyPr>
          <a:lstStyle/>
          <a:p>
            <a:pPr lvl="0"/>
            <a:r>
              <a:rPr lang="zh-TW" altLang="en-US" dirty="0" smtClean="0"/>
              <a:t>浪子回頭的故事表達了接受後果的原則：浪子在認知到他得罪了神與父親時，他說：「從今以後，我不配稱為你的兒子，把我當作一個雇工吧！」</a:t>
            </a:r>
            <a:r>
              <a:rPr lang="en-US" dirty="0" smtClean="0"/>
              <a:t>(</a:t>
            </a:r>
            <a:r>
              <a:rPr lang="zh-TW" altLang="en-US" dirty="0" smtClean="0"/>
              <a:t>路加福音十五：</a:t>
            </a:r>
            <a:r>
              <a:rPr lang="en-US" dirty="0" smtClean="0"/>
              <a:t>19)</a:t>
            </a:r>
          </a:p>
          <a:p>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z="4000" dirty="0" smtClean="0">
                <a:solidFill>
                  <a:srgbClr val="FF0000"/>
                </a:solidFill>
              </a:rPr>
              <a:t>3.</a:t>
            </a:r>
            <a:r>
              <a:rPr lang="zh-TW" altLang="en-US" sz="4000" dirty="0" smtClean="0">
                <a:solidFill>
                  <a:srgbClr val="FF0000"/>
                </a:solidFill>
              </a:rPr>
              <a:t>揀選執事，委派管理</a:t>
            </a:r>
            <a:endParaRPr lang="en-US" dirty="0">
              <a:solidFill>
                <a:srgbClr val="FF0000"/>
              </a:solidFill>
            </a:endParaRPr>
          </a:p>
        </p:txBody>
      </p:sp>
      <p:sp>
        <p:nvSpPr>
          <p:cNvPr id="3" name="Content Placeholder 2"/>
          <p:cNvSpPr>
            <a:spLocks noGrp="1"/>
          </p:cNvSpPr>
          <p:nvPr>
            <p:ph idx="1"/>
          </p:nvPr>
        </p:nvSpPr>
        <p:spPr/>
        <p:txBody>
          <a:bodyPr/>
          <a:lstStyle/>
          <a:p>
            <a:r>
              <a:rPr lang="en-US" altLang="zh-TW" sz="3200" dirty="0" smtClean="0"/>
              <a:t>3.</a:t>
            </a:r>
            <a:r>
              <a:rPr lang="zh-TW" altLang="en-US" sz="3200" dirty="0" smtClean="0"/>
              <a:t>初代教會人數增長太快，在行政管理上有忽略，以致產生怨言，使徒們當機立斷，分辨優先次序，揀選執事，委派管理</a:t>
            </a:r>
            <a:endParaRPr lang="en-US" altLang="zh-TW" sz="3200" dirty="0" smtClean="0"/>
          </a:p>
          <a:p>
            <a:endParaRPr lang="en-US" dirty="0"/>
          </a:p>
        </p:txBody>
      </p:sp>
      <p:pic>
        <p:nvPicPr>
          <p:cNvPr id="12291" name="Picture 3" descr="C:\Users\livingstone\Desktop\twelve-and-the-70-Jesus-480.jpg"/>
          <p:cNvPicPr>
            <a:picLocks noChangeAspect="1" noChangeArrowheads="1"/>
          </p:cNvPicPr>
          <p:nvPr/>
        </p:nvPicPr>
        <p:blipFill>
          <a:blip r:embed="rId2" cstate="print"/>
          <a:srcRect/>
          <a:stretch>
            <a:fillRect/>
          </a:stretch>
        </p:blipFill>
        <p:spPr bwMode="auto">
          <a:xfrm>
            <a:off x="2267743" y="3573016"/>
            <a:ext cx="5149545" cy="3024336"/>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TW" altLang="en-US" dirty="0" smtClean="0">
                <a:solidFill>
                  <a:srgbClr val="B14583"/>
                </a:solidFill>
              </a:rPr>
              <a:t>真誠的悔改會願意接受行為帶來的後果或補償</a:t>
            </a:r>
            <a:endParaRPr lang="en-US" dirty="0">
              <a:solidFill>
                <a:srgbClr val="B14583"/>
              </a:solidFill>
            </a:endParaRPr>
          </a:p>
        </p:txBody>
      </p:sp>
      <p:sp>
        <p:nvSpPr>
          <p:cNvPr id="3" name="Content Placeholder 2"/>
          <p:cNvSpPr>
            <a:spLocks noGrp="1"/>
          </p:cNvSpPr>
          <p:nvPr>
            <p:ph idx="1"/>
          </p:nvPr>
        </p:nvSpPr>
        <p:spPr/>
        <p:txBody>
          <a:bodyPr>
            <a:normAutofit/>
          </a:bodyPr>
          <a:lstStyle/>
          <a:p>
            <a:r>
              <a:rPr lang="zh-TW" altLang="en-US" sz="4000" dirty="0" smtClean="0"/>
              <a:t>如果我們一直背叛上司對我們的信任，我們或許需要如此說：「</a:t>
            </a:r>
            <a:r>
              <a:rPr lang="zh-TW" altLang="en-US" sz="4000" u="sng" dirty="0" smtClean="0">
                <a:solidFill>
                  <a:srgbClr val="FF0000"/>
                </a:solidFill>
              </a:rPr>
              <a:t>因著我所作的行為，你絕對有權把我徹職查辦，我絕不會有任何怨言。」</a:t>
            </a:r>
            <a:r>
              <a:rPr lang="zh-TW" altLang="en-US" sz="4000" dirty="0" smtClean="0"/>
              <a:t>這樣的負責任的態度往往能挽回人的心，使老闆願意再給你一次機會。</a:t>
            </a:r>
            <a:endParaRPr lang="en-US" sz="4000" dirty="0" smtClean="0"/>
          </a:p>
          <a:p>
            <a:r>
              <a:rPr lang="en-US" dirty="0" smtClean="0"/>
              <a:t>     </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zh-TW" altLang="en-US" sz="3600" dirty="0" smtClean="0"/>
              <a:t>同樣地，若造成他人財物上的損失，你或許要說：「</a:t>
            </a:r>
            <a:r>
              <a:rPr lang="zh-TW" altLang="en-US" sz="3600" u="sng" dirty="0" smtClean="0">
                <a:solidFill>
                  <a:srgbClr val="FF0000"/>
                </a:solidFill>
              </a:rPr>
              <a:t>我需要一點時間去準備這筆額外的賠償費，但請你放心，我會儘快地補償和歸還你受損的財物。</a:t>
            </a:r>
            <a:r>
              <a:rPr lang="zh-TW" altLang="en-US" sz="3600" dirty="0" smtClean="0"/>
              <a:t>」</a:t>
            </a:r>
            <a:endParaRPr lang="en-US" sz="3600" dirty="0" smtClean="0"/>
          </a:p>
          <a:p>
            <a:r>
              <a:rPr lang="en-US" sz="3600" dirty="0" smtClean="0"/>
              <a:t>     </a:t>
            </a:r>
            <a:r>
              <a:rPr lang="zh-TW" altLang="en-US" sz="3600" dirty="0" smtClean="0"/>
              <a:t>當我們越努力去補償或是修補我們所造成的傷害，就愈容易使人相信我們認錯的決心，並願意與我們和好。</a:t>
            </a:r>
            <a:endParaRPr lang="en-US" sz="3600" dirty="0" smtClean="0"/>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zh-TW" dirty="0" smtClean="0">
                <a:solidFill>
                  <a:srgbClr val="B14583"/>
                </a:solidFill>
              </a:rPr>
              <a:t>(6).</a:t>
            </a:r>
            <a:r>
              <a:rPr lang="zh-TW" altLang="en-US" dirty="0" smtClean="0">
                <a:solidFill>
                  <a:srgbClr val="B14583"/>
                </a:solidFill>
              </a:rPr>
              <a:t>改變你的行為</a:t>
            </a:r>
            <a:r>
              <a:rPr lang="en-US" dirty="0" smtClean="0">
                <a:solidFill>
                  <a:srgbClr val="B14583"/>
                </a:solidFill>
              </a:rPr>
              <a:t>(Alter Your Behavior)</a:t>
            </a:r>
            <a:endParaRPr lang="en-US" dirty="0">
              <a:solidFill>
                <a:srgbClr val="B14583"/>
              </a:solidFill>
            </a:endParaRPr>
          </a:p>
        </p:txBody>
      </p:sp>
      <p:sp>
        <p:nvSpPr>
          <p:cNvPr id="3" name="Content Placeholder 2"/>
          <p:cNvSpPr>
            <a:spLocks noGrp="1"/>
          </p:cNvSpPr>
          <p:nvPr>
            <p:ph idx="1"/>
          </p:nvPr>
        </p:nvSpPr>
        <p:spPr/>
        <p:txBody>
          <a:bodyPr>
            <a:normAutofit fontScale="92500"/>
          </a:bodyPr>
          <a:lstStyle/>
          <a:p>
            <a:pPr lvl="0"/>
            <a:r>
              <a:rPr lang="zh-TW" altLang="en-US" sz="3600" dirty="0" smtClean="0"/>
              <a:t>真誠悔改的另一個記號，就是向所冒犯的人解釋你未來要如何改變你行為的計劃。</a:t>
            </a:r>
            <a:endParaRPr lang="en-US" altLang="zh-TW" sz="3600" dirty="0" smtClean="0"/>
          </a:p>
          <a:p>
            <a:pPr lvl="0"/>
            <a:r>
              <a:rPr lang="zh-TW" altLang="en-US" sz="3600" dirty="0" smtClean="0"/>
              <a:t>這可能包括你希望神在態度、行為、個性上的改變。</a:t>
            </a:r>
            <a:endParaRPr lang="en-US" altLang="zh-TW" sz="3600" dirty="0" smtClean="0"/>
          </a:p>
          <a:p>
            <a:pPr lvl="0"/>
            <a:r>
              <a:rPr lang="zh-TW" altLang="en-US" sz="3600" dirty="0" smtClean="0"/>
              <a:t>你可以提到你會跟朋友、教會領袖、與導師或輔導談談，向他們尋求指導，幫助你對希望達成的改變負責。</a:t>
            </a:r>
            <a:endParaRPr lang="en-US" sz="3600" dirty="0" smtClean="0"/>
          </a:p>
          <a:p>
            <a:r>
              <a:rPr lang="en-US" dirty="0" smtClean="0"/>
              <a:t>     </a:t>
            </a:r>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32696"/>
          </a:xfrm>
        </p:spPr>
        <p:txBody>
          <a:bodyPr/>
          <a:lstStyle/>
          <a:p>
            <a:r>
              <a:rPr lang="zh-TW" altLang="en-US" dirty="0" smtClean="0">
                <a:solidFill>
                  <a:srgbClr val="B14583"/>
                </a:solidFill>
              </a:rPr>
              <a:t>一位牧師曾在感情上犯罪跌倒</a:t>
            </a:r>
            <a:endParaRPr lang="en-US" dirty="0">
              <a:solidFill>
                <a:srgbClr val="B14583"/>
              </a:solidFill>
            </a:endParaRPr>
          </a:p>
        </p:txBody>
      </p:sp>
      <p:sp>
        <p:nvSpPr>
          <p:cNvPr id="3" name="Content Placeholder 2"/>
          <p:cNvSpPr>
            <a:spLocks noGrp="1"/>
          </p:cNvSpPr>
          <p:nvPr>
            <p:ph idx="1"/>
          </p:nvPr>
        </p:nvSpPr>
        <p:spPr>
          <a:xfrm>
            <a:off x="457200" y="1124744"/>
            <a:ext cx="7715200" cy="5544616"/>
          </a:xfrm>
        </p:spPr>
        <p:txBody>
          <a:bodyPr>
            <a:normAutofit/>
          </a:bodyPr>
          <a:lstStyle/>
          <a:p>
            <a:r>
              <a:rPr lang="en-US" altLang="zh-TW" dirty="0" smtClean="0"/>
              <a:t>1.</a:t>
            </a:r>
            <a:r>
              <a:rPr lang="zh-TW" altLang="en-US" dirty="0" smtClean="0"/>
              <a:t>包括離開主任牧師的職位，並暫時不再講道；</a:t>
            </a:r>
            <a:endParaRPr lang="en-US" altLang="zh-TW" dirty="0" smtClean="0"/>
          </a:p>
          <a:p>
            <a:r>
              <a:rPr lang="en-US" altLang="zh-TW" dirty="0" smtClean="0"/>
              <a:t>2.</a:t>
            </a:r>
            <a:r>
              <a:rPr lang="zh-TW" altLang="en-US" dirty="0" smtClean="0"/>
              <a:t>尋找一位屬靈的導師，定期見面並寫下會談的報告；</a:t>
            </a:r>
            <a:endParaRPr lang="en-US" altLang="zh-TW" dirty="0" smtClean="0"/>
          </a:p>
          <a:p>
            <a:r>
              <a:rPr lang="en-US" altLang="zh-TW" dirty="0" smtClean="0"/>
              <a:t>3.</a:t>
            </a:r>
            <a:r>
              <a:rPr lang="zh-TW" altLang="en-US" dirty="0" smtClean="0"/>
              <a:t>看專業的心理醫師，面對內在的黑暗與情感的弱點，並有病例的記錄</a:t>
            </a:r>
            <a:endParaRPr lang="en-US" altLang="zh-TW" dirty="0" smtClean="0"/>
          </a:p>
          <a:p>
            <a:r>
              <a:rPr lang="en-US" altLang="zh-TW" dirty="0" smtClean="0"/>
              <a:t>4.</a:t>
            </a:r>
            <a:r>
              <a:rPr lang="zh-TW" altLang="en-US" dirty="0" smtClean="0"/>
              <a:t>同時在教會找兩位靈命成熟的弟兄作為守望同伴與代禱者，透明地向其傾訴並請求代禱。</a:t>
            </a:r>
            <a:endParaRPr lang="en-US" altLang="zh-TW" dirty="0" smtClean="0"/>
          </a:p>
          <a:p>
            <a:r>
              <a:rPr lang="en-US" altLang="zh-TW" dirty="0" smtClean="0"/>
              <a:t>5.</a:t>
            </a:r>
            <a:r>
              <a:rPr lang="zh-TW" altLang="en-US" dirty="0" smtClean="0"/>
              <a:t>最後回到原來的教會當一位忠心的信徒，勇敢地面對，也謙卑地服事一段年日。</a:t>
            </a:r>
            <a:endParaRPr lang="en-US" altLang="zh-TW" dirty="0" smtClean="0"/>
          </a:p>
          <a:p>
            <a:r>
              <a:rPr lang="zh-TW" altLang="en-US" dirty="0" smtClean="0"/>
              <a:t>這樣清楚具體的作法，使人感到認錯是真誠的，不僅得神的喜悅，也蒙人的接納，日後可以再回到服事的崗位而沒有妨礙。</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zh-TW" dirty="0" smtClean="0">
                <a:solidFill>
                  <a:srgbClr val="B14583"/>
                </a:solidFill>
              </a:rPr>
              <a:t>(7).</a:t>
            </a:r>
            <a:r>
              <a:rPr lang="zh-TW" altLang="en-US" dirty="0" smtClean="0">
                <a:solidFill>
                  <a:srgbClr val="B14583"/>
                </a:solidFill>
              </a:rPr>
              <a:t>請求饒恕並給對方時間</a:t>
            </a:r>
            <a:r>
              <a:rPr lang="en-US" dirty="0" smtClean="0">
                <a:solidFill>
                  <a:srgbClr val="B14583"/>
                </a:solidFill>
              </a:rPr>
              <a:t>(Ask for Forgiveness and Allow Time)</a:t>
            </a:r>
            <a:endParaRPr lang="en-US" dirty="0">
              <a:solidFill>
                <a:srgbClr val="B14583"/>
              </a:solidFill>
            </a:endParaRPr>
          </a:p>
        </p:txBody>
      </p:sp>
      <p:sp>
        <p:nvSpPr>
          <p:cNvPr id="3" name="Content Placeholder 2"/>
          <p:cNvSpPr>
            <a:spLocks noGrp="1"/>
          </p:cNvSpPr>
          <p:nvPr>
            <p:ph idx="1"/>
          </p:nvPr>
        </p:nvSpPr>
        <p:spPr>
          <a:xfrm>
            <a:off x="457200" y="1609416"/>
            <a:ext cx="7427168" cy="4987936"/>
          </a:xfrm>
        </p:spPr>
        <p:txBody>
          <a:bodyPr/>
          <a:lstStyle/>
          <a:p>
            <a:r>
              <a:rPr lang="zh-TW" altLang="en-US" sz="3600" dirty="0" smtClean="0"/>
              <a:t>當我們問對方說：「請你饒恕我好嗎？」而對方沒有要饒恕你的意思時，有可能需要學習等候。</a:t>
            </a:r>
            <a:endParaRPr lang="en-US" altLang="zh-TW" sz="3600" dirty="0" smtClean="0"/>
          </a:p>
          <a:p>
            <a:r>
              <a:rPr lang="zh-TW" altLang="en-US" sz="3600" dirty="0" smtClean="0"/>
              <a:t>有些人可以很快地饒恕，有些人則</a:t>
            </a:r>
            <a:r>
              <a:rPr lang="zh-TW" altLang="en-US" sz="3600" u="sng" dirty="0" smtClean="0">
                <a:solidFill>
                  <a:srgbClr val="FF0000"/>
                </a:solidFill>
              </a:rPr>
              <a:t>需要時間來調整</a:t>
            </a:r>
            <a:r>
              <a:rPr lang="zh-TW" altLang="en-US" sz="3600" dirty="0" smtClean="0"/>
              <a:t>他們的感覺。</a:t>
            </a:r>
            <a:endParaRPr lang="en-US" altLang="zh-TW" sz="3600" dirty="0" smtClean="0"/>
          </a:p>
          <a:p>
            <a:r>
              <a:rPr lang="zh-TW" altLang="en-US" sz="3600" dirty="0" smtClean="0"/>
              <a:t>端看</a:t>
            </a:r>
            <a:r>
              <a:rPr lang="zh-TW" altLang="en-US" sz="3600" u="sng" dirty="0" smtClean="0">
                <a:solidFill>
                  <a:srgbClr val="FF0000"/>
                </a:solidFill>
              </a:rPr>
              <a:t>傷害的大小</a:t>
            </a:r>
            <a:r>
              <a:rPr lang="zh-TW" altLang="en-US" sz="3600" dirty="0" smtClean="0"/>
              <a:t>，有時很深很長久的傷害也需要一段時間才能回復。</a:t>
            </a:r>
            <a:endParaRPr lang="en-US" sz="3600" dirty="0" smtClean="0"/>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dirty="0" smtClean="0">
                <a:solidFill>
                  <a:srgbClr val="B14583"/>
                </a:solidFill>
              </a:rPr>
              <a:t>2.</a:t>
            </a:r>
            <a:r>
              <a:rPr lang="zh-TW" altLang="en-US" dirty="0" smtClean="0">
                <a:solidFill>
                  <a:srgbClr val="B14583"/>
                </a:solidFill>
              </a:rPr>
              <a:t>饒恕</a:t>
            </a:r>
            <a:endParaRPr lang="en-US" dirty="0">
              <a:solidFill>
                <a:srgbClr val="B14583"/>
              </a:solidFill>
            </a:endParaRPr>
          </a:p>
        </p:txBody>
      </p:sp>
      <p:pic>
        <p:nvPicPr>
          <p:cNvPr id="4" name="Content Placeholder 3" descr="imagesCA783W4F.jpg"/>
          <p:cNvPicPr>
            <a:picLocks noGrp="1" noChangeAspect="1"/>
          </p:cNvPicPr>
          <p:nvPr>
            <p:ph idx="1"/>
          </p:nvPr>
        </p:nvPicPr>
        <p:blipFill>
          <a:blip r:embed="rId2" cstate="print"/>
          <a:stretch>
            <a:fillRect/>
          </a:stretch>
        </p:blipFill>
        <p:spPr>
          <a:xfrm>
            <a:off x="2123728" y="1668416"/>
            <a:ext cx="3960440" cy="4795238"/>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092736"/>
          </a:xfrm>
        </p:spPr>
        <p:txBody>
          <a:bodyPr>
            <a:normAutofit/>
          </a:bodyPr>
          <a:lstStyle/>
          <a:p>
            <a:r>
              <a:rPr lang="en-US" altLang="zh-TW" sz="4000" dirty="0" smtClean="0">
                <a:solidFill>
                  <a:srgbClr val="FF0000"/>
                </a:solidFill>
              </a:rPr>
              <a:t>1.</a:t>
            </a:r>
            <a:r>
              <a:rPr lang="zh-TW" altLang="en-US" sz="4000" dirty="0" smtClean="0">
                <a:solidFill>
                  <a:srgbClr val="FF0000"/>
                </a:solidFill>
              </a:rPr>
              <a:t>被出賣</a:t>
            </a:r>
            <a:endParaRPr lang="en-US" dirty="0">
              <a:solidFill>
                <a:srgbClr val="FF0000"/>
              </a:solidFill>
            </a:endParaRPr>
          </a:p>
        </p:txBody>
      </p:sp>
      <p:sp>
        <p:nvSpPr>
          <p:cNvPr id="3" name="Content Placeholder 2"/>
          <p:cNvSpPr>
            <a:spLocks noGrp="1"/>
          </p:cNvSpPr>
          <p:nvPr>
            <p:ph idx="1"/>
          </p:nvPr>
        </p:nvSpPr>
        <p:spPr>
          <a:xfrm>
            <a:off x="251520" y="1340768"/>
            <a:ext cx="7704856" cy="5112568"/>
          </a:xfrm>
        </p:spPr>
        <p:txBody>
          <a:bodyPr>
            <a:normAutofit/>
          </a:bodyPr>
          <a:lstStyle/>
          <a:p>
            <a:pPr lvl="1">
              <a:buNone/>
            </a:pPr>
            <a:r>
              <a:rPr lang="en-US" altLang="zh-TW" sz="3600" dirty="0" smtClean="0">
                <a:solidFill>
                  <a:schemeClr val="tx1"/>
                </a:solidFill>
              </a:rPr>
              <a:t>28.</a:t>
            </a:r>
            <a:r>
              <a:rPr lang="zh-TW" altLang="en-US" sz="3600" dirty="0" smtClean="0">
                <a:solidFill>
                  <a:schemeClr val="tx1"/>
                </a:solidFill>
              </a:rPr>
              <a:t>有些米甸的商人從那裡經過，哥哥們就把約瑟從坑裡拉上來，講定二十舍客勒銀子，</a:t>
            </a:r>
            <a:r>
              <a:rPr lang="zh-TW" altLang="en-US" sz="3600" u="sng" dirty="0" smtClean="0">
                <a:solidFill>
                  <a:srgbClr val="FF0000"/>
                </a:solidFill>
              </a:rPr>
              <a:t>把約瑟賣給以實瑪利人。</a:t>
            </a:r>
            <a:r>
              <a:rPr lang="zh-TW" altLang="en-US" sz="3600" dirty="0" smtClean="0">
                <a:solidFill>
                  <a:schemeClr val="tx1"/>
                </a:solidFill>
              </a:rPr>
              <a:t>他們就把約瑟帶到埃及去了。</a:t>
            </a:r>
            <a:r>
              <a:rPr lang="en-US" altLang="zh-TW" sz="3600" dirty="0" smtClean="0">
                <a:solidFill>
                  <a:schemeClr val="tx1"/>
                </a:solidFill>
              </a:rPr>
              <a:t>(</a:t>
            </a:r>
            <a:r>
              <a:rPr lang="zh-TW" altLang="en-US" sz="3600" dirty="0" smtClean="0">
                <a:solidFill>
                  <a:schemeClr val="tx1"/>
                </a:solidFill>
              </a:rPr>
              <a:t>創</a:t>
            </a:r>
            <a:r>
              <a:rPr lang="en-US" altLang="zh-TW" sz="3600" dirty="0" smtClean="0">
                <a:solidFill>
                  <a:schemeClr val="tx1"/>
                </a:solidFill>
              </a:rPr>
              <a:t>37:28)</a:t>
            </a:r>
            <a:endParaRPr lang="zh-TW" altLang="en-US" sz="3600" dirty="0" smtClean="0">
              <a:solidFill>
                <a:schemeClr val="tx1"/>
              </a:solidFill>
            </a:endParaRPr>
          </a:p>
          <a:p>
            <a:endParaRPr lang="en-US" dirty="0"/>
          </a:p>
        </p:txBody>
      </p:sp>
      <p:pic>
        <p:nvPicPr>
          <p:cNvPr id="1026" name="Picture 2" descr="C:\Users\livingstone\Desktop\aaa.png"/>
          <p:cNvPicPr>
            <a:picLocks noChangeAspect="1" noChangeArrowheads="1"/>
          </p:cNvPicPr>
          <p:nvPr/>
        </p:nvPicPr>
        <p:blipFill>
          <a:blip r:embed="rId2" cstate="print"/>
          <a:srcRect/>
          <a:stretch>
            <a:fillRect/>
          </a:stretch>
        </p:blipFill>
        <p:spPr bwMode="auto">
          <a:xfrm>
            <a:off x="3851919" y="3789040"/>
            <a:ext cx="4628595" cy="306896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6696744" cy="864096"/>
          </a:xfrm>
        </p:spPr>
        <p:txBody>
          <a:bodyPr/>
          <a:lstStyle/>
          <a:p>
            <a:r>
              <a:rPr lang="zh-TW" altLang="en-US" dirty="0" smtClean="0">
                <a:solidFill>
                  <a:srgbClr val="FF0000"/>
                </a:solidFill>
              </a:rPr>
              <a:t>被最親近與信任的人出賣</a:t>
            </a:r>
            <a:endParaRPr lang="en-US" dirty="0">
              <a:solidFill>
                <a:srgbClr val="FF0000"/>
              </a:solidFill>
            </a:endParaRPr>
          </a:p>
        </p:txBody>
      </p:sp>
      <p:sp>
        <p:nvSpPr>
          <p:cNvPr id="3" name="Content Placeholder 2"/>
          <p:cNvSpPr>
            <a:spLocks noGrp="1"/>
          </p:cNvSpPr>
          <p:nvPr>
            <p:ph idx="1"/>
          </p:nvPr>
        </p:nvSpPr>
        <p:spPr>
          <a:xfrm>
            <a:off x="457200" y="1340768"/>
            <a:ext cx="7239000" cy="5114968"/>
          </a:xfrm>
        </p:spPr>
        <p:txBody>
          <a:bodyPr>
            <a:normAutofit/>
          </a:bodyPr>
          <a:lstStyle/>
          <a:p>
            <a:r>
              <a:rPr lang="zh-TW" altLang="en-US" sz="4000" dirty="0" smtClean="0"/>
              <a:t>是否對人失去信任</a:t>
            </a:r>
            <a:r>
              <a:rPr lang="en-US" altLang="zh-TW" sz="4000" dirty="0" smtClean="0"/>
              <a:t>?</a:t>
            </a:r>
          </a:p>
          <a:p>
            <a:r>
              <a:rPr lang="zh-TW" altLang="en-US" sz="4000" dirty="0" smtClean="0"/>
              <a:t>是否一朝被蛇咬</a:t>
            </a:r>
            <a:r>
              <a:rPr lang="en-US" altLang="zh-TW" sz="4000" dirty="0" smtClean="0"/>
              <a:t>,</a:t>
            </a:r>
            <a:r>
              <a:rPr lang="zh-TW" altLang="en-US" sz="4000" dirty="0" smtClean="0"/>
              <a:t>十年怕草繩</a:t>
            </a:r>
            <a:r>
              <a:rPr lang="en-US" altLang="zh-TW" sz="4000" dirty="0" smtClean="0"/>
              <a:t>?</a:t>
            </a:r>
          </a:p>
          <a:p>
            <a:r>
              <a:rPr lang="zh-TW" altLang="en-US" sz="4000" dirty="0" smtClean="0"/>
              <a:t>是否有被害妄想症</a:t>
            </a:r>
            <a:r>
              <a:rPr lang="en-US" altLang="zh-TW" sz="4000" dirty="0" smtClean="0"/>
              <a:t>?</a:t>
            </a:r>
            <a:endParaRPr lang="en-US" sz="4000" dirty="0"/>
          </a:p>
        </p:txBody>
      </p:sp>
      <p:pic>
        <p:nvPicPr>
          <p:cNvPr id="4" name="Picture 4" descr="0706體驗教育 (92)"/>
          <p:cNvPicPr>
            <a:picLocks noChangeAspect="1" noChangeArrowheads="1"/>
          </p:cNvPicPr>
          <p:nvPr/>
        </p:nvPicPr>
        <p:blipFill>
          <a:blip r:embed="rId2" cstate="print"/>
          <a:srcRect/>
          <a:stretch>
            <a:fillRect/>
          </a:stretch>
        </p:blipFill>
        <p:spPr bwMode="auto">
          <a:xfrm>
            <a:off x="251521" y="3645024"/>
            <a:ext cx="4355393" cy="2874560"/>
          </a:xfrm>
          <a:prstGeom prst="rect">
            <a:avLst/>
          </a:prstGeom>
          <a:noFill/>
          <a:ln w="9525">
            <a:noFill/>
            <a:miter lim="800000"/>
            <a:headEnd/>
            <a:tailEnd/>
          </a:ln>
        </p:spPr>
      </p:pic>
      <p:pic>
        <p:nvPicPr>
          <p:cNvPr id="5" name="Content Placeholder 5" descr="sad.jpg"/>
          <p:cNvPicPr>
            <a:picLocks noChangeAspect="1"/>
          </p:cNvPicPr>
          <p:nvPr/>
        </p:nvPicPr>
        <p:blipFill>
          <a:blip r:embed="rId3" cstate="print"/>
          <a:stretch>
            <a:fillRect/>
          </a:stretch>
        </p:blipFill>
        <p:spPr>
          <a:xfrm>
            <a:off x="5004048" y="3717032"/>
            <a:ext cx="3927709" cy="2808312"/>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14583"/>
                </a:solidFill>
              </a:rPr>
              <a:t>2.</a:t>
            </a:r>
            <a:r>
              <a:rPr lang="zh-TW" altLang="en-US" dirty="0" smtClean="0">
                <a:solidFill>
                  <a:srgbClr val="B14583"/>
                </a:solidFill>
              </a:rPr>
              <a:t>被主母誣告</a:t>
            </a:r>
            <a:endParaRPr lang="en-US" dirty="0">
              <a:solidFill>
                <a:srgbClr val="B14583"/>
              </a:solidFill>
            </a:endParaRPr>
          </a:p>
        </p:txBody>
      </p:sp>
      <p:sp>
        <p:nvSpPr>
          <p:cNvPr id="3" name="Content Placeholder 2"/>
          <p:cNvSpPr>
            <a:spLocks noGrp="1"/>
          </p:cNvSpPr>
          <p:nvPr>
            <p:ph idx="1"/>
          </p:nvPr>
        </p:nvSpPr>
        <p:spPr>
          <a:xfrm>
            <a:off x="251520" y="3501008"/>
            <a:ext cx="7704856" cy="3168352"/>
          </a:xfrm>
        </p:spPr>
        <p:txBody>
          <a:bodyPr>
            <a:normAutofit/>
          </a:bodyPr>
          <a:lstStyle/>
          <a:p>
            <a:pPr lvl="1">
              <a:buNone/>
            </a:pPr>
            <a:r>
              <a:rPr lang="en-US" altLang="zh-TW" sz="3600" dirty="0" smtClean="0">
                <a:solidFill>
                  <a:schemeClr val="tx1"/>
                </a:solidFill>
              </a:rPr>
              <a:t>14.</a:t>
            </a:r>
            <a:r>
              <a:rPr lang="zh-TW" altLang="en-US" sz="3600" dirty="0" smtClean="0">
                <a:solidFill>
                  <a:schemeClr val="tx1"/>
                </a:solidFill>
              </a:rPr>
              <a:t>就叫了家裡的人來，對他們說：你們看！他帶了一個希伯來人進入我們家裡，要戲弄我們。</a:t>
            </a:r>
            <a:r>
              <a:rPr lang="zh-TW" altLang="en-US" sz="3600" u="sng" dirty="0" smtClean="0">
                <a:solidFill>
                  <a:srgbClr val="FF0000"/>
                </a:solidFill>
              </a:rPr>
              <a:t>他到我這裡來，要與我同寢，我就大聲喊叫</a:t>
            </a:r>
            <a:r>
              <a:rPr lang="zh-TW" altLang="en-US" sz="3600" dirty="0" smtClean="0">
                <a:solidFill>
                  <a:srgbClr val="FF0000"/>
                </a:solidFill>
              </a:rPr>
              <a:t>。</a:t>
            </a:r>
          </a:p>
          <a:p>
            <a:pPr lvl="1">
              <a:buNone/>
            </a:pPr>
            <a:r>
              <a:rPr lang="en-US" altLang="zh-TW" sz="3600" dirty="0" smtClean="0">
                <a:solidFill>
                  <a:schemeClr val="tx1"/>
                </a:solidFill>
              </a:rPr>
              <a:t>(</a:t>
            </a:r>
            <a:r>
              <a:rPr lang="zh-TW" altLang="en-US" sz="3600" dirty="0" smtClean="0">
                <a:solidFill>
                  <a:schemeClr val="tx1"/>
                </a:solidFill>
              </a:rPr>
              <a:t>創</a:t>
            </a:r>
            <a:r>
              <a:rPr lang="en-US" altLang="zh-TW" sz="3600" dirty="0" smtClean="0">
                <a:solidFill>
                  <a:schemeClr val="tx1"/>
                </a:solidFill>
              </a:rPr>
              <a:t>39:14)</a:t>
            </a:r>
            <a:endParaRPr lang="zh-TW" altLang="en-US" sz="3600" dirty="0" smtClean="0">
              <a:solidFill>
                <a:schemeClr val="tx1"/>
              </a:solidFill>
            </a:endParaRPr>
          </a:p>
          <a:p>
            <a:endParaRPr lang="en-US" dirty="0"/>
          </a:p>
        </p:txBody>
      </p:sp>
      <p:pic>
        <p:nvPicPr>
          <p:cNvPr id="2050" name="Picture 2" descr="C:\Users\livingstone\Desktop\5.jpg"/>
          <p:cNvPicPr>
            <a:picLocks noChangeAspect="1" noChangeArrowheads="1"/>
          </p:cNvPicPr>
          <p:nvPr/>
        </p:nvPicPr>
        <p:blipFill>
          <a:blip r:embed="rId2" cstate="print"/>
          <a:srcRect/>
          <a:stretch>
            <a:fillRect/>
          </a:stretch>
        </p:blipFill>
        <p:spPr bwMode="auto">
          <a:xfrm>
            <a:off x="3779912" y="0"/>
            <a:ext cx="4581545" cy="342900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smtClean="0">
                <a:solidFill>
                  <a:srgbClr val="FF0000"/>
                </a:solidFill>
              </a:rPr>
              <a:t>是否會對神失去信任</a:t>
            </a:r>
            <a:r>
              <a:rPr lang="en-US" altLang="zh-TW"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609416"/>
            <a:ext cx="7427168" cy="4846320"/>
          </a:xfrm>
        </p:spPr>
        <p:txBody>
          <a:bodyPr>
            <a:normAutofit/>
          </a:bodyPr>
          <a:lstStyle/>
          <a:p>
            <a:r>
              <a:rPr lang="zh-TW" altLang="en-US" sz="4000" dirty="0" smtClean="0"/>
              <a:t>我堅持正直，卻下場遭遇不好？</a:t>
            </a:r>
            <a:endParaRPr lang="en-US" sz="4000" dirty="0"/>
          </a:p>
        </p:txBody>
      </p:sp>
      <p:pic>
        <p:nvPicPr>
          <p:cNvPr id="3074" name="Picture 2" descr="C:\Users\livingstone\Desktop\1540794022514380751.jpg"/>
          <p:cNvPicPr>
            <a:picLocks noChangeAspect="1" noChangeArrowheads="1"/>
          </p:cNvPicPr>
          <p:nvPr/>
        </p:nvPicPr>
        <p:blipFill>
          <a:blip r:embed="rId2" cstate="print"/>
          <a:srcRect/>
          <a:stretch>
            <a:fillRect/>
          </a:stretch>
        </p:blipFill>
        <p:spPr bwMode="auto">
          <a:xfrm>
            <a:off x="2699792" y="2348880"/>
            <a:ext cx="3312368" cy="420351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4000" dirty="0" smtClean="0">
                <a:solidFill>
                  <a:srgbClr val="B14583"/>
                </a:solidFill>
              </a:rPr>
              <a:t>4.</a:t>
            </a:r>
            <a:r>
              <a:rPr lang="zh-TW" altLang="en-US" sz="4000" dirty="0" smtClean="0">
                <a:solidFill>
                  <a:srgbClr val="B14583"/>
                </a:solidFill>
              </a:rPr>
              <a:t>保羅與巴拿巴分道揚鑣</a:t>
            </a:r>
            <a:endParaRPr lang="en-US" dirty="0">
              <a:solidFill>
                <a:srgbClr val="B14583"/>
              </a:solidFill>
            </a:endParaRPr>
          </a:p>
        </p:txBody>
      </p:sp>
      <p:pic>
        <p:nvPicPr>
          <p:cNvPr id="4" name="Content Placeholder 3" descr="untitled.png"/>
          <p:cNvPicPr>
            <a:picLocks noGrp="1" noChangeAspect="1"/>
          </p:cNvPicPr>
          <p:nvPr>
            <p:ph idx="1"/>
          </p:nvPr>
        </p:nvPicPr>
        <p:blipFill>
          <a:blip r:embed="rId2" cstate="print"/>
          <a:stretch>
            <a:fillRect/>
          </a:stretch>
        </p:blipFill>
        <p:spPr>
          <a:xfrm>
            <a:off x="1043608" y="1761153"/>
            <a:ext cx="6696744" cy="5016094"/>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14583"/>
                </a:solidFill>
              </a:rPr>
              <a:t>3.</a:t>
            </a:r>
            <a:r>
              <a:rPr lang="zh-TW" altLang="en-US" dirty="0" smtClean="0">
                <a:solidFill>
                  <a:srgbClr val="B14583"/>
                </a:solidFill>
              </a:rPr>
              <a:t>被下在監裏</a:t>
            </a:r>
            <a:endParaRPr lang="en-US" dirty="0">
              <a:solidFill>
                <a:srgbClr val="B14583"/>
              </a:solidFill>
            </a:endParaRPr>
          </a:p>
        </p:txBody>
      </p:sp>
      <p:sp>
        <p:nvSpPr>
          <p:cNvPr id="3" name="Content Placeholder 2"/>
          <p:cNvSpPr>
            <a:spLocks noGrp="1"/>
          </p:cNvSpPr>
          <p:nvPr>
            <p:ph idx="1"/>
          </p:nvPr>
        </p:nvSpPr>
        <p:spPr>
          <a:xfrm>
            <a:off x="457200" y="1609416"/>
            <a:ext cx="7499176" cy="4915928"/>
          </a:xfrm>
        </p:spPr>
        <p:txBody>
          <a:bodyPr/>
          <a:lstStyle/>
          <a:p>
            <a:pPr lvl="1">
              <a:buNone/>
            </a:pPr>
            <a:r>
              <a:rPr lang="en-US" altLang="zh-TW" sz="3600" dirty="0" smtClean="0">
                <a:solidFill>
                  <a:schemeClr val="tx1"/>
                </a:solidFill>
              </a:rPr>
              <a:t>19.</a:t>
            </a:r>
            <a:r>
              <a:rPr lang="zh-TW" altLang="en-US" sz="3600" dirty="0" smtClean="0">
                <a:solidFill>
                  <a:schemeClr val="tx1"/>
                </a:solidFill>
              </a:rPr>
              <a:t>約瑟的主人聽見他妻子對他所說的話，說：你的僕人如此如此待我，他就生氣，</a:t>
            </a:r>
          </a:p>
          <a:p>
            <a:pPr lvl="1">
              <a:buNone/>
            </a:pPr>
            <a:r>
              <a:rPr lang="en-US" altLang="zh-TW" sz="3600" dirty="0" smtClean="0">
                <a:solidFill>
                  <a:schemeClr val="tx1"/>
                </a:solidFill>
              </a:rPr>
              <a:t>20.</a:t>
            </a:r>
            <a:r>
              <a:rPr lang="zh-TW" altLang="en-US" sz="3600" u="sng" dirty="0" smtClean="0">
                <a:solidFill>
                  <a:srgbClr val="FF0000"/>
                </a:solidFill>
              </a:rPr>
              <a:t>把約瑟下在監裡</a:t>
            </a:r>
            <a:r>
              <a:rPr lang="zh-TW" altLang="en-US" sz="3600" dirty="0" smtClean="0">
                <a:solidFill>
                  <a:schemeClr val="tx1"/>
                </a:solidFill>
              </a:rPr>
              <a:t>，就是王的囚犯被囚的地方。於是約瑟在那裡坐監。</a:t>
            </a:r>
            <a:r>
              <a:rPr lang="en-US" altLang="zh-TW" sz="3600" dirty="0" smtClean="0">
                <a:solidFill>
                  <a:schemeClr val="tx1"/>
                </a:solidFill>
              </a:rPr>
              <a:t>(</a:t>
            </a:r>
            <a:r>
              <a:rPr lang="zh-TW" altLang="en-US" sz="3600" dirty="0" smtClean="0">
                <a:solidFill>
                  <a:schemeClr val="tx1"/>
                </a:solidFill>
              </a:rPr>
              <a:t>創</a:t>
            </a:r>
            <a:r>
              <a:rPr lang="en-US" altLang="zh-TW" sz="3600" dirty="0" smtClean="0">
                <a:solidFill>
                  <a:schemeClr val="tx1"/>
                </a:solidFill>
              </a:rPr>
              <a:t>39:19-20)</a:t>
            </a:r>
            <a:endParaRPr lang="zh-TW" altLang="en-US" sz="3600"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427168" cy="1143000"/>
          </a:xfrm>
        </p:spPr>
        <p:txBody>
          <a:bodyPr>
            <a:normAutofit fontScale="90000"/>
          </a:bodyPr>
          <a:lstStyle/>
          <a:p>
            <a:r>
              <a:rPr lang="zh-TW" altLang="en-US" dirty="0" smtClean="0">
                <a:solidFill>
                  <a:srgbClr val="B14583"/>
                </a:solidFill>
              </a:rPr>
              <a:t>下在監裏失去自由</a:t>
            </a:r>
            <a:r>
              <a:rPr lang="en-US" altLang="zh-TW" dirty="0" smtClean="0">
                <a:solidFill>
                  <a:srgbClr val="B14583"/>
                </a:solidFill>
              </a:rPr>
              <a:t>(</a:t>
            </a:r>
            <a:r>
              <a:rPr lang="zh-TW" altLang="en-US" dirty="0" smtClean="0">
                <a:solidFill>
                  <a:srgbClr val="B14583"/>
                </a:solidFill>
              </a:rPr>
              <a:t>身體與心靈的煎熬</a:t>
            </a:r>
            <a:r>
              <a:rPr lang="en-US" altLang="zh-TW" dirty="0" smtClean="0">
                <a:solidFill>
                  <a:srgbClr val="B14583"/>
                </a:solidFill>
              </a:rPr>
              <a:t>)</a:t>
            </a:r>
            <a:endParaRPr lang="en-US" dirty="0">
              <a:solidFill>
                <a:srgbClr val="B14583"/>
              </a:solidFill>
            </a:endParaRPr>
          </a:p>
        </p:txBody>
      </p:sp>
      <p:pic>
        <p:nvPicPr>
          <p:cNvPr id="4" name="Content Placeholder 3" descr="20120417180055158.jpg"/>
          <p:cNvPicPr>
            <a:picLocks noGrp="1" noChangeAspect="1"/>
          </p:cNvPicPr>
          <p:nvPr>
            <p:ph idx="1"/>
          </p:nvPr>
        </p:nvPicPr>
        <p:blipFill>
          <a:blip r:embed="rId2" cstate="print"/>
          <a:stretch>
            <a:fillRect/>
          </a:stretch>
        </p:blipFill>
        <p:spPr>
          <a:xfrm>
            <a:off x="899593" y="1943986"/>
            <a:ext cx="6408711" cy="4725373"/>
          </a:xfr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76712"/>
          </a:xfrm>
        </p:spPr>
        <p:txBody>
          <a:bodyPr/>
          <a:lstStyle/>
          <a:p>
            <a:r>
              <a:rPr lang="en-US" dirty="0" smtClean="0">
                <a:solidFill>
                  <a:srgbClr val="B14583"/>
                </a:solidFill>
              </a:rPr>
              <a:t>4.</a:t>
            </a:r>
            <a:r>
              <a:rPr lang="zh-TW" altLang="en-US" dirty="0" smtClean="0">
                <a:solidFill>
                  <a:srgbClr val="B14583"/>
                </a:solidFill>
              </a:rPr>
              <a:t>被遺忘不被記念 </a:t>
            </a:r>
            <a:r>
              <a:rPr lang="en-US" altLang="zh-TW" dirty="0" smtClean="0">
                <a:solidFill>
                  <a:srgbClr val="B14583"/>
                </a:solidFill>
              </a:rPr>
              <a:t>(</a:t>
            </a:r>
            <a:r>
              <a:rPr lang="zh-TW" altLang="en-US" dirty="0" smtClean="0">
                <a:solidFill>
                  <a:srgbClr val="B14583"/>
                </a:solidFill>
              </a:rPr>
              <a:t>被遺棄</a:t>
            </a:r>
            <a:r>
              <a:rPr lang="en-US" altLang="zh-TW" dirty="0" smtClean="0">
                <a:solidFill>
                  <a:srgbClr val="B14583"/>
                </a:solidFill>
              </a:rPr>
              <a:t>)</a:t>
            </a:r>
            <a:endParaRPr lang="en-US" dirty="0">
              <a:solidFill>
                <a:srgbClr val="B14583"/>
              </a:solidFill>
            </a:endParaRPr>
          </a:p>
        </p:txBody>
      </p:sp>
      <p:sp>
        <p:nvSpPr>
          <p:cNvPr id="3" name="Content Placeholder 2"/>
          <p:cNvSpPr>
            <a:spLocks noGrp="1"/>
          </p:cNvSpPr>
          <p:nvPr>
            <p:ph idx="1"/>
          </p:nvPr>
        </p:nvSpPr>
        <p:spPr>
          <a:xfrm>
            <a:off x="251520" y="1412776"/>
            <a:ext cx="7632848" cy="5042960"/>
          </a:xfrm>
        </p:spPr>
        <p:txBody>
          <a:bodyPr>
            <a:normAutofit lnSpcReduction="10000"/>
          </a:bodyPr>
          <a:lstStyle/>
          <a:p>
            <a:pPr lvl="1">
              <a:buNone/>
            </a:pPr>
            <a:r>
              <a:rPr lang="en-US" altLang="zh-TW" sz="3600" dirty="0" smtClean="0">
                <a:solidFill>
                  <a:schemeClr val="tx1"/>
                </a:solidFill>
              </a:rPr>
              <a:t>21.</a:t>
            </a:r>
            <a:r>
              <a:rPr lang="zh-TW" altLang="en-US" sz="3600" dirty="0" smtClean="0">
                <a:solidFill>
                  <a:schemeClr val="tx1"/>
                </a:solidFill>
              </a:rPr>
              <a:t>到了第三天，是法老的生日，他為眾臣僕設擺筵席，把酒政和膳長提出監來，</a:t>
            </a:r>
          </a:p>
          <a:p>
            <a:pPr lvl="1">
              <a:buNone/>
            </a:pPr>
            <a:r>
              <a:rPr lang="en-US" altLang="zh-TW" sz="3600" dirty="0" smtClean="0">
                <a:solidFill>
                  <a:schemeClr val="tx1"/>
                </a:solidFill>
              </a:rPr>
              <a:t>22.</a:t>
            </a:r>
            <a:r>
              <a:rPr lang="zh-TW" altLang="en-US" sz="3600" dirty="0" smtClean="0">
                <a:solidFill>
                  <a:schemeClr val="tx1"/>
                </a:solidFill>
              </a:rPr>
              <a:t>使</a:t>
            </a:r>
            <a:r>
              <a:rPr lang="zh-TW" altLang="en-US" sz="3600" u="sng" dirty="0" smtClean="0">
                <a:solidFill>
                  <a:srgbClr val="0000FF"/>
                </a:solidFill>
              </a:rPr>
              <a:t>酒政官復原職</a:t>
            </a:r>
            <a:r>
              <a:rPr lang="zh-TW" altLang="en-US" sz="3600" dirty="0" smtClean="0">
                <a:solidFill>
                  <a:schemeClr val="tx1"/>
                </a:solidFill>
              </a:rPr>
              <a:t>，他仍舊遞杯在法老手中；</a:t>
            </a:r>
          </a:p>
          <a:p>
            <a:pPr lvl="1">
              <a:buNone/>
            </a:pPr>
            <a:r>
              <a:rPr lang="en-US" altLang="zh-TW" sz="3600" dirty="0" smtClean="0">
                <a:solidFill>
                  <a:schemeClr val="tx1"/>
                </a:solidFill>
              </a:rPr>
              <a:t>23.</a:t>
            </a:r>
            <a:r>
              <a:rPr lang="zh-TW" altLang="en-US" sz="3600" dirty="0" smtClean="0">
                <a:solidFill>
                  <a:schemeClr val="tx1"/>
                </a:solidFill>
              </a:rPr>
              <a:t>但把膳長掛起來，正如約瑟向他們所解的話。</a:t>
            </a:r>
          </a:p>
          <a:p>
            <a:pPr lvl="1">
              <a:buNone/>
            </a:pPr>
            <a:r>
              <a:rPr lang="en-US" altLang="zh-TW" sz="3600" dirty="0" smtClean="0">
                <a:solidFill>
                  <a:schemeClr val="tx1"/>
                </a:solidFill>
              </a:rPr>
              <a:t>24.</a:t>
            </a:r>
            <a:r>
              <a:rPr lang="zh-TW" altLang="en-US" sz="3600" dirty="0" smtClean="0">
                <a:solidFill>
                  <a:schemeClr val="tx1"/>
                </a:solidFill>
              </a:rPr>
              <a:t>酒政卻</a:t>
            </a:r>
            <a:r>
              <a:rPr lang="zh-TW" altLang="en-US" sz="3600" u="sng" dirty="0" smtClean="0">
                <a:solidFill>
                  <a:srgbClr val="FF0000"/>
                </a:solidFill>
              </a:rPr>
              <a:t>不記念約瑟，竟忘了他。</a:t>
            </a:r>
            <a:r>
              <a:rPr lang="en-US" altLang="zh-TW" sz="3600" dirty="0" smtClean="0">
                <a:solidFill>
                  <a:schemeClr val="tx1"/>
                </a:solidFill>
              </a:rPr>
              <a:t>(</a:t>
            </a:r>
            <a:r>
              <a:rPr lang="zh-TW" altLang="en-US" sz="3600" dirty="0" smtClean="0">
                <a:solidFill>
                  <a:schemeClr val="tx1"/>
                </a:solidFill>
              </a:rPr>
              <a:t>創</a:t>
            </a:r>
            <a:r>
              <a:rPr lang="en-US" altLang="zh-TW" sz="3600" dirty="0" smtClean="0">
                <a:solidFill>
                  <a:schemeClr val="tx1"/>
                </a:solidFill>
              </a:rPr>
              <a:t>40:21-23)</a:t>
            </a:r>
            <a:endParaRPr lang="zh-TW" altLang="en-US" sz="3600"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48720"/>
          </a:xfrm>
        </p:spPr>
        <p:txBody>
          <a:bodyPr/>
          <a:lstStyle/>
          <a:p>
            <a:r>
              <a:rPr lang="zh-TW" altLang="en-US" dirty="0" smtClean="0">
                <a:solidFill>
                  <a:srgbClr val="B14583"/>
                </a:solidFill>
              </a:rPr>
              <a:t>約瑟饒恕與寬廣</a:t>
            </a:r>
            <a:endParaRPr lang="en-US" dirty="0">
              <a:solidFill>
                <a:srgbClr val="B14583"/>
              </a:solidFill>
            </a:endParaRPr>
          </a:p>
        </p:txBody>
      </p:sp>
      <p:sp>
        <p:nvSpPr>
          <p:cNvPr id="3" name="Content Placeholder 2"/>
          <p:cNvSpPr>
            <a:spLocks noGrp="1"/>
          </p:cNvSpPr>
          <p:nvPr>
            <p:ph idx="1"/>
          </p:nvPr>
        </p:nvSpPr>
        <p:spPr>
          <a:xfrm>
            <a:off x="457200" y="1412776"/>
            <a:ext cx="7239000" cy="5042960"/>
          </a:xfrm>
        </p:spPr>
        <p:txBody>
          <a:bodyPr>
            <a:normAutofit lnSpcReduction="10000"/>
          </a:bodyPr>
          <a:lstStyle/>
          <a:p>
            <a:pPr lvl="1">
              <a:buNone/>
            </a:pPr>
            <a:r>
              <a:rPr lang="en-US" altLang="zh-TW" sz="3600" dirty="0" smtClean="0">
                <a:solidFill>
                  <a:schemeClr val="tx1"/>
                </a:solidFill>
              </a:rPr>
              <a:t>1.</a:t>
            </a:r>
            <a:r>
              <a:rPr lang="zh-TW" altLang="en-US" sz="3600" dirty="0" smtClean="0">
                <a:solidFill>
                  <a:schemeClr val="tx1"/>
                </a:solidFill>
              </a:rPr>
              <a:t>約瑟不自禁，吩咐一聲說：人都要離開我出去！</a:t>
            </a:r>
            <a:r>
              <a:rPr lang="zh-TW" altLang="en-US" sz="3600" u="sng" dirty="0" smtClean="0">
                <a:solidFill>
                  <a:srgbClr val="FF0000"/>
                </a:solidFill>
              </a:rPr>
              <a:t>約瑟和弟兄們相認</a:t>
            </a:r>
            <a:r>
              <a:rPr lang="zh-TW" altLang="en-US" sz="3600" dirty="0" smtClean="0">
                <a:solidFill>
                  <a:schemeClr val="tx1"/>
                </a:solidFill>
              </a:rPr>
              <a:t>的時候並沒有一人站在他面前。</a:t>
            </a:r>
          </a:p>
          <a:p>
            <a:pPr lvl="1">
              <a:buNone/>
            </a:pPr>
            <a:r>
              <a:rPr lang="en-US" altLang="zh-TW" sz="3600" dirty="0" smtClean="0">
                <a:solidFill>
                  <a:schemeClr val="tx1"/>
                </a:solidFill>
              </a:rPr>
              <a:t>2.</a:t>
            </a:r>
            <a:r>
              <a:rPr lang="zh-TW" altLang="en-US" sz="3600" u="sng" dirty="0" smtClean="0">
                <a:solidFill>
                  <a:srgbClr val="FF0000"/>
                </a:solidFill>
              </a:rPr>
              <a:t>他就放聲大哭</a:t>
            </a:r>
            <a:r>
              <a:rPr lang="zh-TW" altLang="en-US" sz="3600" dirty="0" smtClean="0">
                <a:solidFill>
                  <a:schemeClr val="tx1"/>
                </a:solidFill>
              </a:rPr>
              <a:t>，埃及人和法老家中的人都聽見了。</a:t>
            </a:r>
          </a:p>
          <a:p>
            <a:pPr lvl="1">
              <a:buNone/>
            </a:pPr>
            <a:r>
              <a:rPr lang="en-US" altLang="zh-TW" sz="3600" dirty="0" smtClean="0">
                <a:solidFill>
                  <a:schemeClr val="tx1"/>
                </a:solidFill>
              </a:rPr>
              <a:t>4.</a:t>
            </a:r>
            <a:r>
              <a:rPr lang="zh-TW" altLang="en-US" sz="3600" dirty="0" smtClean="0">
                <a:solidFill>
                  <a:schemeClr val="tx1"/>
                </a:solidFill>
              </a:rPr>
              <a:t>約瑟又對他弟兄們說：我是你們的兄弟約瑟，</a:t>
            </a:r>
            <a:r>
              <a:rPr lang="zh-TW" altLang="en-US" sz="3600" u="sng" dirty="0" smtClean="0">
                <a:solidFill>
                  <a:srgbClr val="FF0000"/>
                </a:solidFill>
              </a:rPr>
              <a:t>就是你們所賣到埃及的。</a:t>
            </a:r>
          </a:p>
          <a:p>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14583"/>
                </a:solidFill>
              </a:rPr>
              <a:t>1.</a:t>
            </a:r>
            <a:r>
              <a:rPr lang="zh-TW" altLang="en-US" dirty="0" smtClean="0">
                <a:solidFill>
                  <a:srgbClr val="B14583"/>
                </a:solidFill>
              </a:rPr>
              <a:t>饒恕</a:t>
            </a:r>
            <a:r>
              <a:rPr lang="en-US" altLang="zh-TW" dirty="0" smtClean="0">
                <a:solidFill>
                  <a:srgbClr val="B14583"/>
                </a:solidFill>
              </a:rPr>
              <a:t>:</a:t>
            </a:r>
            <a:r>
              <a:rPr lang="zh-TW" altLang="en-US" dirty="0" smtClean="0">
                <a:solidFill>
                  <a:srgbClr val="B14583"/>
                </a:solidFill>
              </a:rPr>
              <a:t>約瑟就哭了</a:t>
            </a:r>
            <a:endParaRPr lang="en-US" dirty="0">
              <a:solidFill>
                <a:srgbClr val="B14583"/>
              </a:solidFill>
            </a:endParaRPr>
          </a:p>
        </p:txBody>
      </p:sp>
      <p:sp>
        <p:nvSpPr>
          <p:cNvPr id="3" name="Content Placeholder 2"/>
          <p:cNvSpPr>
            <a:spLocks noGrp="1"/>
          </p:cNvSpPr>
          <p:nvPr>
            <p:ph idx="1"/>
          </p:nvPr>
        </p:nvSpPr>
        <p:spPr>
          <a:xfrm>
            <a:off x="323528" y="1609416"/>
            <a:ext cx="7632848" cy="4846320"/>
          </a:xfrm>
        </p:spPr>
        <p:txBody>
          <a:bodyPr>
            <a:normAutofit/>
          </a:bodyPr>
          <a:lstStyle/>
          <a:p>
            <a:pPr lvl="1">
              <a:buNone/>
            </a:pPr>
            <a:r>
              <a:rPr lang="en-US" altLang="zh-TW" sz="4000" dirty="0" smtClean="0">
                <a:solidFill>
                  <a:schemeClr val="tx1"/>
                </a:solidFill>
                <a:latin typeface="+mj-ea"/>
                <a:ea typeface="+mj-ea"/>
              </a:rPr>
              <a:t>17.</a:t>
            </a:r>
            <a:r>
              <a:rPr lang="zh-TW" altLang="en-US" sz="4000" dirty="0" smtClean="0">
                <a:solidFill>
                  <a:schemeClr val="tx1"/>
                </a:solidFill>
                <a:latin typeface="+mj-ea"/>
                <a:ea typeface="+mj-ea"/>
              </a:rPr>
              <a:t>你們要對約瑟這樣說：從前你哥哥們惡待你，求你</a:t>
            </a:r>
            <a:r>
              <a:rPr lang="zh-TW" altLang="en-US" sz="4000" u="sng" dirty="0" smtClean="0">
                <a:solidFill>
                  <a:srgbClr val="FF0000"/>
                </a:solidFill>
                <a:latin typeface="+mj-ea"/>
                <a:ea typeface="+mj-ea"/>
              </a:rPr>
              <a:t>饒恕</a:t>
            </a:r>
            <a:r>
              <a:rPr lang="zh-TW" altLang="en-US" sz="4000" dirty="0" smtClean="0">
                <a:solidFill>
                  <a:schemeClr val="tx1"/>
                </a:solidFill>
                <a:latin typeface="+mj-ea"/>
                <a:ea typeface="+mj-ea"/>
              </a:rPr>
              <a:t>他們的過犯和罪惡。如今求你</a:t>
            </a:r>
            <a:r>
              <a:rPr lang="zh-TW" altLang="en-US" sz="4000" u="sng" dirty="0" smtClean="0">
                <a:solidFill>
                  <a:srgbClr val="FF0000"/>
                </a:solidFill>
                <a:latin typeface="+mj-ea"/>
                <a:ea typeface="+mj-ea"/>
              </a:rPr>
              <a:t>饒恕</a:t>
            </a:r>
            <a:r>
              <a:rPr lang="zh-TW" altLang="en-US" sz="4000" dirty="0" smtClean="0">
                <a:solidFill>
                  <a:schemeClr val="tx1"/>
                </a:solidFill>
                <a:latin typeface="+mj-ea"/>
                <a:ea typeface="+mj-ea"/>
              </a:rPr>
              <a:t>你父親神之僕人的過犯。他們對約瑟說這話，</a:t>
            </a:r>
            <a:r>
              <a:rPr lang="zh-TW" altLang="en-US" sz="4000" u="sng" dirty="0" smtClean="0">
                <a:solidFill>
                  <a:srgbClr val="0000FF"/>
                </a:solidFill>
                <a:latin typeface="+mj-ea"/>
                <a:ea typeface="+mj-ea"/>
              </a:rPr>
              <a:t>約瑟就哭了</a:t>
            </a:r>
            <a:r>
              <a:rPr lang="zh-TW" altLang="en-US" sz="4000" dirty="0" smtClean="0">
                <a:solidFill>
                  <a:schemeClr val="tx1"/>
                </a:solidFill>
                <a:latin typeface="+mj-ea"/>
                <a:ea typeface="+mj-ea"/>
              </a:rPr>
              <a:t>。</a:t>
            </a:r>
          </a:p>
          <a:p>
            <a:endParaRPr lang="en-US" dirty="0"/>
          </a:p>
        </p:txBody>
      </p:sp>
      <p:pic>
        <p:nvPicPr>
          <p:cNvPr id="1026" name="Picture 2" descr="C:\Users\livingstone\Desktop\untitled.png"/>
          <p:cNvPicPr>
            <a:picLocks noChangeAspect="1" noChangeArrowheads="1"/>
          </p:cNvPicPr>
          <p:nvPr/>
        </p:nvPicPr>
        <p:blipFill>
          <a:blip r:embed="rId2" cstate="print"/>
          <a:srcRect/>
          <a:stretch>
            <a:fillRect/>
          </a:stretch>
        </p:blipFill>
        <p:spPr bwMode="auto">
          <a:xfrm>
            <a:off x="2483768" y="4941168"/>
            <a:ext cx="2647950" cy="1724025"/>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14583"/>
                </a:solidFill>
              </a:rPr>
              <a:t>2.</a:t>
            </a:r>
            <a:r>
              <a:rPr lang="zh-TW" altLang="en-US" dirty="0" smtClean="0">
                <a:solidFill>
                  <a:srgbClr val="B14583"/>
                </a:solidFill>
              </a:rPr>
              <a:t>謙卑</a:t>
            </a:r>
            <a:r>
              <a:rPr lang="en-US" altLang="zh-TW" dirty="0" smtClean="0">
                <a:solidFill>
                  <a:srgbClr val="B14583"/>
                </a:solidFill>
              </a:rPr>
              <a:t>:</a:t>
            </a:r>
            <a:r>
              <a:rPr lang="zh-TW" altLang="en-US" dirty="0" smtClean="0">
                <a:solidFill>
                  <a:srgbClr val="B14583"/>
                </a:solidFill>
              </a:rPr>
              <a:t>我豈能代替神呢</a:t>
            </a:r>
            <a:r>
              <a:rPr lang="en-US" altLang="zh-TW" dirty="0" smtClean="0"/>
              <a:t>﹖</a:t>
            </a:r>
            <a:endParaRPr lang="en-US" dirty="0"/>
          </a:p>
        </p:txBody>
      </p:sp>
      <p:sp>
        <p:nvSpPr>
          <p:cNvPr id="3" name="Content Placeholder 2"/>
          <p:cNvSpPr>
            <a:spLocks noGrp="1"/>
          </p:cNvSpPr>
          <p:nvPr>
            <p:ph idx="1"/>
          </p:nvPr>
        </p:nvSpPr>
        <p:spPr/>
        <p:txBody>
          <a:bodyPr/>
          <a:lstStyle/>
          <a:p>
            <a:pPr lvl="1">
              <a:buNone/>
            </a:pPr>
            <a:r>
              <a:rPr lang="en-US" altLang="zh-TW" sz="4000" dirty="0" smtClean="0">
                <a:solidFill>
                  <a:schemeClr val="tx1"/>
                </a:solidFill>
                <a:latin typeface="+mj-ea"/>
              </a:rPr>
              <a:t>18.</a:t>
            </a:r>
            <a:r>
              <a:rPr lang="zh-TW" altLang="en-US" sz="4000" dirty="0" smtClean="0">
                <a:solidFill>
                  <a:schemeClr val="tx1"/>
                </a:solidFill>
                <a:latin typeface="+mj-ea"/>
              </a:rPr>
              <a:t>他的哥哥們又來俯伏在他面前，說：我們是你的僕人。</a:t>
            </a:r>
          </a:p>
          <a:p>
            <a:pPr lvl="1">
              <a:buNone/>
            </a:pPr>
            <a:r>
              <a:rPr lang="en-US" altLang="zh-TW" sz="4000" dirty="0" smtClean="0">
                <a:solidFill>
                  <a:schemeClr val="tx1"/>
                </a:solidFill>
              </a:rPr>
              <a:t>19.</a:t>
            </a:r>
            <a:r>
              <a:rPr lang="zh-TW" altLang="en-US" sz="4000" dirty="0" smtClean="0">
                <a:solidFill>
                  <a:schemeClr val="tx1"/>
                </a:solidFill>
              </a:rPr>
              <a:t>約瑟對他們說：不要害怕，</a:t>
            </a:r>
            <a:r>
              <a:rPr lang="zh-TW" altLang="en-US" sz="4000" u="sng" dirty="0" smtClean="0">
                <a:solidFill>
                  <a:srgbClr val="0000FF"/>
                </a:solidFill>
              </a:rPr>
              <a:t>我豈能代替神呢</a:t>
            </a:r>
            <a:r>
              <a:rPr lang="en-US" altLang="zh-TW" sz="4000" u="sng" dirty="0" smtClean="0">
                <a:solidFill>
                  <a:srgbClr val="0000FF"/>
                </a:solidFill>
              </a:rPr>
              <a:t>﹖</a:t>
            </a:r>
          </a:p>
          <a:p>
            <a:endParaRPr lang="en-US" dirty="0"/>
          </a:p>
        </p:txBody>
      </p:sp>
      <p:pic>
        <p:nvPicPr>
          <p:cNvPr id="2051" name="Picture 3" descr="C:\Users\livingstone\Desktop\images.jpg"/>
          <p:cNvPicPr>
            <a:picLocks noChangeAspect="1" noChangeArrowheads="1"/>
          </p:cNvPicPr>
          <p:nvPr/>
        </p:nvPicPr>
        <p:blipFill>
          <a:blip r:embed="rId2" cstate="print"/>
          <a:srcRect/>
          <a:stretch>
            <a:fillRect/>
          </a:stretch>
        </p:blipFill>
        <p:spPr bwMode="auto">
          <a:xfrm>
            <a:off x="5004048" y="3789040"/>
            <a:ext cx="3528392" cy="3087343"/>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14583"/>
                </a:solidFill>
              </a:rPr>
              <a:t>3.</a:t>
            </a:r>
            <a:r>
              <a:rPr lang="zh-TW" altLang="en-US" dirty="0" smtClean="0">
                <a:solidFill>
                  <a:srgbClr val="B14583"/>
                </a:solidFill>
              </a:rPr>
              <a:t>神的意思原是好的</a:t>
            </a:r>
            <a:r>
              <a:rPr lang="en-US" altLang="zh-TW" dirty="0" smtClean="0">
                <a:solidFill>
                  <a:srgbClr val="B14583"/>
                </a:solidFill>
              </a:rPr>
              <a:t>(</a:t>
            </a:r>
            <a:r>
              <a:rPr lang="zh-TW" altLang="en-US" dirty="0" smtClean="0">
                <a:solidFill>
                  <a:srgbClr val="B14583"/>
                </a:solidFill>
              </a:rPr>
              <a:t>更高的美意</a:t>
            </a:r>
            <a:r>
              <a:rPr lang="en-US" altLang="zh-TW" dirty="0" smtClean="0">
                <a:solidFill>
                  <a:srgbClr val="B14583"/>
                </a:solidFill>
              </a:rPr>
              <a:t>)</a:t>
            </a:r>
            <a:endParaRPr lang="en-US" dirty="0">
              <a:solidFill>
                <a:srgbClr val="B14583"/>
              </a:solidFill>
            </a:endParaRPr>
          </a:p>
        </p:txBody>
      </p:sp>
      <p:sp>
        <p:nvSpPr>
          <p:cNvPr id="3" name="Content Placeholder 2"/>
          <p:cNvSpPr>
            <a:spLocks noGrp="1"/>
          </p:cNvSpPr>
          <p:nvPr>
            <p:ph idx="1"/>
          </p:nvPr>
        </p:nvSpPr>
        <p:spPr/>
        <p:txBody>
          <a:bodyPr/>
          <a:lstStyle/>
          <a:p>
            <a:pPr lvl="1">
              <a:buNone/>
            </a:pPr>
            <a:r>
              <a:rPr lang="en-US" altLang="zh-TW" sz="4000" dirty="0" smtClean="0">
                <a:solidFill>
                  <a:schemeClr val="tx1"/>
                </a:solidFill>
              </a:rPr>
              <a:t>20.</a:t>
            </a:r>
            <a:r>
              <a:rPr lang="zh-TW" altLang="en-US" sz="4000" dirty="0" smtClean="0">
                <a:solidFill>
                  <a:schemeClr val="tx1"/>
                </a:solidFill>
              </a:rPr>
              <a:t>從前你們的意思是要害我，但</a:t>
            </a:r>
            <a:r>
              <a:rPr lang="zh-TW" altLang="en-US" sz="4000" u="sng" dirty="0" smtClean="0">
                <a:solidFill>
                  <a:srgbClr val="0000FF"/>
                </a:solidFill>
              </a:rPr>
              <a:t>神的意思原是好的</a:t>
            </a:r>
            <a:r>
              <a:rPr lang="zh-TW" altLang="en-US" sz="4000" dirty="0" smtClean="0">
                <a:solidFill>
                  <a:schemeClr val="tx1"/>
                </a:solidFill>
              </a:rPr>
              <a:t>，要保全許多人的性命，成就今日的光景。</a:t>
            </a:r>
          </a:p>
          <a:p>
            <a:endParaRPr lang="en-US" dirty="0"/>
          </a:p>
        </p:txBody>
      </p:sp>
      <p:pic>
        <p:nvPicPr>
          <p:cNvPr id="3074" name="Picture 2" descr="C:\Users\livingstone\Desktop\untitled.png"/>
          <p:cNvPicPr>
            <a:picLocks noChangeAspect="1" noChangeArrowheads="1"/>
          </p:cNvPicPr>
          <p:nvPr/>
        </p:nvPicPr>
        <p:blipFill>
          <a:blip r:embed="rId2" cstate="print"/>
          <a:srcRect/>
          <a:stretch>
            <a:fillRect/>
          </a:stretch>
        </p:blipFill>
        <p:spPr bwMode="auto">
          <a:xfrm>
            <a:off x="3203848" y="3573016"/>
            <a:ext cx="4640692" cy="3284984"/>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20040"/>
            <a:ext cx="7447728" cy="1143000"/>
          </a:xfrm>
        </p:spPr>
        <p:txBody>
          <a:bodyPr/>
          <a:lstStyle/>
          <a:p>
            <a:r>
              <a:rPr lang="zh-TW" altLang="en-US" dirty="0" smtClean="0">
                <a:solidFill>
                  <a:srgbClr val="FF0000"/>
                </a:solidFill>
              </a:rPr>
              <a:t>活地獄羅本島監獄</a:t>
            </a:r>
            <a:endParaRPr lang="en-US" dirty="0">
              <a:solidFill>
                <a:srgbClr val="FF0000"/>
              </a:solidFill>
            </a:endParaRPr>
          </a:p>
        </p:txBody>
      </p:sp>
      <p:sp>
        <p:nvSpPr>
          <p:cNvPr id="3" name="Content Placeholder 2"/>
          <p:cNvSpPr>
            <a:spLocks noGrp="1"/>
          </p:cNvSpPr>
          <p:nvPr>
            <p:ph sz="half" idx="1"/>
          </p:nvPr>
        </p:nvSpPr>
        <p:spPr/>
        <p:txBody>
          <a:bodyPr>
            <a:normAutofit/>
          </a:bodyPr>
          <a:lstStyle/>
          <a:p>
            <a:r>
              <a:rPr lang="zh-TW" altLang="en-US" sz="4000" dirty="0" smtClean="0"/>
              <a:t>白天曼達拉必須做打石頭、撈海帶、採石灰等苦力，晚上則被關在不到四平米的「鋅皮房」裏。</a:t>
            </a:r>
            <a:endParaRPr lang="en-US" sz="4000" dirty="0"/>
          </a:p>
        </p:txBody>
      </p:sp>
      <p:pic>
        <p:nvPicPr>
          <p:cNvPr id="5" name="Content Placeholder 4" descr="1372227520115.jpg"/>
          <p:cNvPicPr>
            <a:picLocks noGrp="1" noChangeAspect="1"/>
          </p:cNvPicPr>
          <p:nvPr>
            <p:ph sz="half" idx="2"/>
          </p:nvPr>
        </p:nvPicPr>
        <p:blipFill>
          <a:blip r:embed="rId2" cstate="print"/>
          <a:stretch>
            <a:fillRect/>
          </a:stretch>
        </p:blipFill>
        <p:spPr>
          <a:xfrm>
            <a:off x="4211960" y="239126"/>
            <a:ext cx="4911238" cy="3261881"/>
          </a:xfrm>
        </p:spPr>
      </p:pic>
      <p:pic>
        <p:nvPicPr>
          <p:cNvPr id="1026" name="Picture 2" descr="C:\Users\livingstone\Desktop\001ec949f8470d8e8eed1d.jpg"/>
          <p:cNvPicPr>
            <a:picLocks noChangeAspect="1" noChangeArrowheads="1"/>
          </p:cNvPicPr>
          <p:nvPr/>
        </p:nvPicPr>
        <p:blipFill>
          <a:blip r:embed="rId3" cstate="print"/>
          <a:srcRect/>
          <a:stretch>
            <a:fillRect/>
          </a:stretch>
        </p:blipFill>
        <p:spPr bwMode="auto">
          <a:xfrm>
            <a:off x="4188455" y="3717032"/>
            <a:ext cx="4955545" cy="3140968"/>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z="3600" dirty="0" smtClean="0">
                <a:solidFill>
                  <a:srgbClr val="FF0000"/>
                </a:solidFill>
              </a:rPr>
              <a:t>漫長而孤獨的歲月</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zh-TW" altLang="en-US" sz="4000" dirty="0" smtClean="0"/>
              <a:t>「在那漫長而孤獨的歲月中，我對自己的人民獲得自由的渴望，變成了一種對所有人，包括白人和黑人，都獲得自由的渴望。」</a:t>
            </a:r>
            <a:r>
              <a:rPr lang="zh-TW" altLang="en-US" dirty="0" smtClean="0"/>
              <a:t/>
            </a:r>
            <a:br>
              <a:rPr lang="zh-TW" altLang="en-US" dirty="0" smtClean="0"/>
            </a:br>
            <a:r>
              <a:rPr lang="zh-TW" altLang="en-US" dirty="0" smtClean="0"/>
              <a:t/>
            </a:r>
            <a:br>
              <a:rPr lang="zh-TW" altLang="en-US" dirty="0" smtClean="0"/>
            </a:br>
            <a:r>
              <a:rPr lang="zh-TW" altLang="en-US" b="1" dirty="0" smtClean="0"/>
              <a:t/>
            </a:r>
            <a:br>
              <a:rPr lang="zh-TW" altLang="en-US" b="1" dirty="0" smtClean="0"/>
            </a:br>
            <a:endParaRPr lang="en-US" dirty="0"/>
          </a:p>
        </p:txBody>
      </p:sp>
      <p:pic>
        <p:nvPicPr>
          <p:cNvPr id="1027" name="Picture 3" descr="C:\Users\livingstone\Desktop\imagesCAD3BDDH.jpg"/>
          <p:cNvPicPr>
            <a:picLocks noChangeAspect="1" noChangeArrowheads="1"/>
          </p:cNvPicPr>
          <p:nvPr/>
        </p:nvPicPr>
        <p:blipFill>
          <a:blip r:embed="rId2" cstate="print"/>
          <a:srcRect/>
          <a:stretch>
            <a:fillRect/>
          </a:stretch>
        </p:blipFill>
        <p:spPr bwMode="auto">
          <a:xfrm>
            <a:off x="2771800" y="4149080"/>
            <a:ext cx="4248472" cy="2740950"/>
          </a:xfrm>
          <a:prstGeom prst="rect">
            <a:avLst/>
          </a:prstGeom>
          <a:noFill/>
        </p:spPr>
      </p:pic>
      <p:pic>
        <p:nvPicPr>
          <p:cNvPr id="1028" name="Picture 4" descr="C:\Users\livingstone\Desktop\untitled.png"/>
          <p:cNvPicPr>
            <a:picLocks noChangeAspect="1" noChangeArrowheads="1"/>
          </p:cNvPicPr>
          <p:nvPr/>
        </p:nvPicPr>
        <p:blipFill>
          <a:blip r:embed="rId3" cstate="print"/>
          <a:srcRect/>
          <a:stretch>
            <a:fillRect/>
          </a:stretch>
        </p:blipFill>
        <p:spPr bwMode="auto">
          <a:xfrm>
            <a:off x="5724128" y="1"/>
            <a:ext cx="3419872" cy="1653160"/>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48720"/>
          </a:xfrm>
        </p:spPr>
        <p:txBody>
          <a:bodyPr>
            <a:normAutofit fontScale="90000"/>
          </a:bodyPr>
          <a:lstStyle/>
          <a:p>
            <a:r>
              <a:rPr lang="zh-TW" altLang="en-US" dirty="0" smtClean="0">
                <a:solidFill>
                  <a:srgbClr val="FF0000"/>
                </a:solidFill>
              </a:rPr>
              <a:t>遺憾沒能成為一名世界級拳擊冠軍</a:t>
            </a:r>
            <a:endParaRPr lang="en-US" dirty="0">
              <a:solidFill>
                <a:srgbClr val="FF0000"/>
              </a:solidFill>
            </a:endParaRPr>
          </a:p>
        </p:txBody>
      </p:sp>
      <p:sp>
        <p:nvSpPr>
          <p:cNvPr id="3" name="Content Placeholder 2"/>
          <p:cNvSpPr>
            <a:spLocks noGrp="1"/>
          </p:cNvSpPr>
          <p:nvPr>
            <p:ph idx="1"/>
          </p:nvPr>
        </p:nvSpPr>
        <p:spPr>
          <a:xfrm>
            <a:off x="457200" y="1484784"/>
            <a:ext cx="7239000" cy="4970952"/>
          </a:xfrm>
        </p:spPr>
        <p:txBody>
          <a:bodyPr/>
          <a:lstStyle/>
          <a:p>
            <a:r>
              <a:rPr lang="zh-TW" altLang="en-US" sz="3600" dirty="0" smtClean="0"/>
              <a:t>他每天早上五點起床後就做俯臥撐、站立蹲下等各種體育運動，</a:t>
            </a:r>
            <a:endParaRPr lang="en-US" altLang="zh-TW" sz="3600" dirty="0" smtClean="0"/>
          </a:p>
          <a:p>
            <a:r>
              <a:rPr lang="zh-TW" altLang="en-US" sz="3600" dirty="0" smtClean="0"/>
              <a:t>晚年時「我非常遺憾沒能成為一名世界級拳擊冠軍」。</a:t>
            </a:r>
            <a:endParaRPr lang="en-US" altLang="zh-TW" sz="3600" dirty="0" smtClean="0"/>
          </a:p>
          <a:p>
            <a:r>
              <a:rPr lang="zh-TW" altLang="en-US" sz="3600" dirty="0" smtClean="0"/>
              <a:t>在毫無希望的鐵窗生涯中，他依舊不時從獄中傳出不屈的聲音</a:t>
            </a:r>
            <a:r>
              <a:rPr lang="zh-TW" altLang="en-US" dirty="0" smtClean="0"/>
              <a:t/>
            </a:r>
            <a:br>
              <a:rPr lang="zh-TW" altLang="en-US" dirty="0" smtClean="0"/>
            </a:br>
            <a:endParaRPr lang="en-US" dirty="0"/>
          </a:p>
        </p:txBody>
      </p:sp>
      <p:pic>
        <p:nvPicPr>
          <p:cNvPr id="2050" name="Picture 2" descr="C:\Users\livingstone\Desktop\untitled.png"/>
          <p:cNvPicPr>
            <a:picLocks noChangeAspect="1" noChangeArrowheads="1"/>
          </p:cNvPicPr>
          <p:nvPr/>
        </p:nvPicPr>
        <p:blipFill>
          <a:blip r:embed="rId2" cstate="print"/>
          <a:srcRect/>
          <a:stretch>
            <a:fillRect/>
          </a:stretch>
        </p:blipFill>
        <p:spPr bwMode="auto">
          <a:xfrm>
            <a:off x="6677025" y="5010150"/>
            <a:ext cx="2466975" cy="18478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239000" cy="804704"/>
          </a:xfrm>
        </p:spPr>
        <p:txBody>
          <a:bodyPr>
            <a:normAutofit fontScale="90000"/>
          </a:bodyPr>
          <a:lstStyle/>
          <a:p>
            <a:pPr algn="ctr"/>
            <a:r>
              <a:rPr lang="zh-TW" altLang="en-US" dirty="0" smtClean="0">
                <a:solidFill>
                  <a:srgbClr val="B14583"/>
                </a:solidFill>
              </a:rPr>
              <a:t>聖經中四種不同衝突模式解決方式</a:t>
            </a:r>
            <a:endParaRPr lang="en-US" dirty="0">
              <a:solidFill>
                <a:srgbClr val="B14583"/>
              </a:solidFill>
            </a:endParaRPr>
          </a:p>
        </p:txBody>
      </p:sp>
      <p:graphicFrame>
        <p:nvGraphicFramePr>
          <p:cNvPr id="4" name="Content Placeholder 3"/>
          <p:cNvGraphicFramePr>
            <a:graphicFrameLocks noGrp="1"/>
          </p:cNvGraphicFramePr>
          <p:nvPr>
            <p:ph idx="1"/>
          </p:nvPr>
        </p:nvGraphicFramePr>
        <p:xfrm>
          <a:off x="395536" y="1124743"/>
          <a:ext cx="7704856" cy="5739508"/>
        </p:xfrm>
        <a:graphic>
          <a:graphicData uri="http://schemas.openxmlformats.org/drawingml/2006/table">
            <a:tbl>
              <a:tblPr firstRow="1" bandRow="1">
                <a:tableStyleId>{5C22544A-7EE6-4342-B048-85BDC9FD1C3A}</a:tableStyleId>
              </a:tblPr>
              <a:tblGrid>
                <a:gridCol w="1926214"/>
                <a:gridCol w="1926214"/>
                <a:gridCol w="1926214"/>
                <a:gridCol w="1926214"/>
              </a:tblGrid>
              <a:tr h="1131383">
                <a:tc>
                  <a:txBody>
                    <a:bodyPr/>
                    <a:lstStyle/>
                    <a:p>
                      <a:pPr marL="0" marR="0" algn="ctr">
                        <a:lnSpc>
                          <a:spcPct val="125000"/>
                        </a:lnSpc>
                        <a:spcBef>
                          <a:spcPts val="0"/>
                        </a:spcBef>
                        <a:spcAft>
                          <a:spcPts val="0"/>
                        </a:spcAft>
                      </a:pPr>
                      <a:r>
                        <a:rPr lang="zh-TW" sz="2800" b="1" dirty="0">
                          <a:latin typeface="+mj-ea"/>
                          <a:ea typeface="+mj-ea"/>
                          <a:cs typeface="Times New Roman"/>
                        </a:rPr>
                        <a:t>可拉黨叛變</a:t>
                      </a:r>
                      <a:endParaRPr lang="en-US" sz="2800" b="1" dirty="0">
                        <a:latin typeface="+mj-ea"/>
                        <a:ea typeface="+mj-ea"/>
                        <a:cs typeface="Times New Roman"/>
                      </a:endParaRPr>
                    </a:p>
                  </a:txBody>
                  <a:tcPr marL="68580" marR="68580" marT="0" marB="0"/>
                </a:tc>
                <a:tc>
                  <a:txBody>
                    <a:bodyPr/>
                    <a:lstStyle/>
                    <a:p>
                      <a:pPr marL="0" marR="0" algn="ctr">
                        <a:lnSpc>
                          <a:spcPct val="125000"/>
                        </a:lnSpc>
                        <a:spcBef>
                          <a:spcPts val="0"/>
                        </a:spcBef>
                        <a:spcAft>
                          <a:spcPts val="0"/>
                        </a:spcAft>
                      </a:pPr>
                      <a:r>
                        <a:rPr lang="zh-TW" sz="2800" b="1" dirty="0">
                          <a:latin typeface="+mj-ea"/>
                          <a:ea typeface="+mj-ea"/>
                          <a:cs typeface="Times New Roman"/>
                        </a:rPr>
                        <a:t>重建城牆</a:t>
                      </a:r>
                      <a:endParaRPr lang="en-US" sz="2800" b="1" dirty="0">
                        <a:latin typeface="+mj-ea"/>
                        <a:ea typeface="+mj-ea"/>
                        <a:cs typeface="Times New Roman"/>
                      </a:endParaRPr>
                    </a:p>
                  </a:txBody>
                  <a:tcPr marL="68580" marR="68580" marT="0" marB="0"/>
                </a:tc>
                <a:tc>
                  <a:txBody>
                    <a:bodyPr/>
                    <a:lstStyle/>
                    <a:p>
                      <a:pPr marL="0" marR="0" algn="ctr">
                        <a:lnSpc>
                          <a:spcPct val="125000"/>
                        </a:lnSpc>
                        <a:spcBef>
                          <a:spcPts val="0"/>
                        </a:spcBef>
                        <a:spcAft>
                          <a:spcPts val="0"/>
                        </a:spcAft>
                      </a:pPr>
                      <a:r>
                        <a:rPr lang="zh-TW" sz="2800" b="1" dirty="0">
                          <a:latin typeface="+mj-ea"/>
                          <a:ea typeface="+mj-ea"/>
                          <a:cs typeface="Times New Roman"/>
                        </a:rPr>
                        <a:t>飯食管理</a:t>
                      </a:r>
                      <a:endParaRPr lang="en-US" sz="2800" b="1" dirty="0">
                        <a:latin typeface="+mj-ea"/>
                        <a:ea typeface="+mj-ea"/>
                        <a:cs typeface="Times New Roman"/>
                      </a:endParaRPr>
                    </a:p>
                  </a:txBody>
                  <a:tcPr marL="68580" marR="68580" marT="0" marB="0"/>
                </a:tc>
                <a:tc>
                  <a:txBody>
                    <a:bodyPr/>
                    <a:lstStyle/>
                    <a:p>
                      <a:pPr marL="0" marR="0" algn="ctr">
                        <a:lnSpc>
                          <a:spcPct val="125000"/>
                        </a:lnSpc>
                        <a:spcBef>
                          <a:spcPts val="0"/>
                        </a:spcBef>
                        <a:spcAft>
                          <a:spcPts val="0"/>
                        </a:spcAft>
                      </a:pPr>
                      <a:r>
                        <a:rPr lang="zh-TW" sz="2800" b="1" dirty="0">
                          <a:latin typeface="+mj-ea"/>
                          <a:ea typeface="+mj-ea"/>
                          <a:cs typeface="Times New Roman"/>
                        </a:rPr>
                        <a:t>宣教團隊</a:t>
                      </a:r>
                      <a:endParaRPr lang="en-US" sz="2800" b="1" dirty="0">
                        <a:latin typeface="+mj-ea"/>
                        <a:ea typeface="+mj-ea"/>
                        <a:cs typeface="Times New Roman"/>
                      </a:endParaRPr>
                    </a:p>
                  </a:txBody>
                  <a:tcPr marL="68580" marR="68580" marT="0" marB="0"/>
                </a:tc>
              </a:tr>
              <a:tr h="1131383">
                <a:tc>
                  <a:txBody>
                    <a:bodyPr/>
                    <a:lstStyle/>
                    <a:p>
                      <a:pPr marL="0" marR="0" algn="ctr">
                        <a:lnSpc>
                          <a:spcPct val="125000"/>
                        </a:lnSpc>
                        <a:spcBef>
                          <a:spcPts val="0"/>
                        </a:spcBef>
                        <a:spcAft>
                          <a:spcPts val="0"/>
                        </a:spcAft>
                      </a:pPr>
                      <a:r>
                        <a:rPr lang="zh-TW" sz="2800" b="1" dirty="0">
                          <a:latin typeface="+mj-ea"/>
                          <a:ea typeface="+mj-ea"/>
                          <a:cs typeface="Times New Roman"/>
                        </a:rPr>
                        <a:t>摩西</a:t>
                      </a:r>
                      <a:r>
                        <a:rPr lang="en-US" sz="2800" b="1" dirty="0">
                          <a:latin typeface="+mj-ea"/>
                          <a:ea typeface="+mj-ea"/>
                          <a:cs typeface="Times New Roman"/>
                        </a:rPr>
                        <a:t>&amp;</a:t>
                      </a:r>
                    </a:p>
                    <a:p>
                      <a:pPr marL="0" marR="0" algn="ctr">
                        <a:lnSpc>
                          <a:spcPct val="125000"/>
                        </a:lnSpc>
                        <a:spcBef>
                          <a:spcPts val="0"/>
                        </a:spcBef>
                        <a:spcAft>
                          <a:spcPts val="0"/>
                        </a:spcAft>
                      </a:pPr>
                      <a:r>
                        <a:rPr lang="zh-TW" sz="2800" b="1" dirty="0">
                          <a:latin typeface="+mj-ea"/>
                          <a:ea typeface="+mj-ea"/>
                          <a:cs typeface="Times New Roman"/>
                        </a:rPr>
                        <a:t>可拉黨</a:t>
                      </a:r>
                      <a:endParaRPr lang="en-US" sz="2800" b="1" dirty="0">
                        <a:latin typeface="+mj-ea"/>
                        <a:ea typeface="+mj-ea"/>
                        <a:cs typeface="Times New Roman"/>
                      </a:endParaRPr>
                    </a:p>
                  </a:txBody>
                  <a:tcPr marL="68580" marR="68580" marT="0" marB="0"/>
                </a:tc>
                <a:tc>
                  <a:txBody>
                    <a:bodyPr/>
                    <a:lstStyle/>
                    <a:p>
                      <a:pPr marL="0" marR="0" algn="ctr">
                        <a:lnSpc>
                          <a:spcPct val="125000"/>
                        </a:lnSpc>
                        <a:spcBef>
                          <a:spcPts val="0"/>
                        </a:spcBef>
                        <a:spcAft>
                          <a:spcPts val="0"/>
                        </a:spcAft>
                      </a:pPr>
                      <a:r>
                        <a:rPr lang="zh-TW" sz="2800" b="1" dirty="0">
                          <a:latin typeface="+mj-ea"/>
                          <a:ea typeface="+mj-ea"/>
                          <a:cs typeface="Times New Roman"/>
                        </a:rPr>
                        <a:t>尼希米</a:t>
                      </a:r>
                      <a:r>
                        <a:rPr lang="en-US" sz="2800" b="1" dirty="0">
                          <a:latin typeface="+mj-ea"/>
                          <a:ea typeface="+mj-ea"/>
                          <a:cs typeface="Times New Roman"/>
                        </a:rPr>
                        <a:t>&amp;</a:t>
                      </a:r>
                    </a:p>
                    <a:p>
                      <a:pPr marL="0" marR="0" algn="ctr">
                        <a:lnSpc>
                          <a:spcPct val="125000"/>
                        </a:lnSpc>
                        <a:spcBef>
                          <a:spcPts val="0"/>
                        </a:spcBef>
                        <a:spcAft>
                          <a:spcPts val="0"/>
                        </a:spcAft>
                      </a:pPr>
                      <a:r>
                        <a:rPr lang="zh-TW" sz="2800" b="1" dirty="0">
                          <a:latin typeface="+mj-ea"/>
                          <a:ea typeface="+mj-ea"/>
                          <a:cs typeface="Times New Roman"/>
                        </a:rPr>
                        <a:t>參巴拉</a:t>
                      </a:r>
                      <a:endParaRPr lang="en-US" sz="2800" b="1" dirty="0">
                        <a:latin typeface="+mj-ea"/>
                        <a:ea typeface="+mj-ea"/>
                        <a:cs typeface="Times New Roman"/>
                      </a:endParaRPr>
                    </a:p>
                  </a:txBody>
                  <a:tcPr marL="68580" marR="68580" marT="0" marB="0"/>
                </a:tc>
                <a:tc>
                  <a:txBody>
                    <a:bodyPr/>
                    <a:lstStyle/>
                    <a:p>
                      <a:pPr marL="0" marR="0" algn="ctr">
                        <a:lnSpc>
                          <a:spcPct val="125000"/>
                        </a:lnSpc>
                        <a:spcBef>
                          <a:spcPts val="0"/>
                        </a:spcBef>
                        <a:spcAft>
                          <a:spcPts val="0"/>
                        </a:spcAft>
                      </a:pPr>
                      <a:r>
                        <a:rPr lang="zh-TW" sz="2800" b="1" dirty="0">
                          <a:latin typeface="+mj-ea"/>
                          <a:ea typeface="+mj-ea"/>
                          <a:cs typeface="Times New Roman"/>
                        </a:rPr>
                        <a:t>使徒</a:t>
                      </a:r>
                      <a:r>
                        <a:rPr lang="en-US" sz="2800" b="1" dirty="0">
                          <a:latin typeface="+mj-ea"/>
                          <a:ea typeface="+mj-ea"/>
                          <a:cs typeface="Times New Roman"/>
                        </a:rPr>
                        <a:t>&amp;</a:t>
                      </a:r>
                      <a:r>
                        <a:rPr lang="zh-TW" sz="2800" b="1" dirty="0">
                          <a:latin typeface="+mj-ea"/>
                          <a:ea typeface="+mj-ea"/>
                          <a:cs typeface="Times New Roman"/>
                        </a:rPr>
                        <a:t>寡婦</a:t>
                      </a:r>
                      <a:endParaRPr lang="en-US" sz="2800" b="1" dirty="0">
                        <a:latin typeface="+mj-ea"/>
                        <a:ea typeface="+mj-ea"/>
                        <a:cs typeface="Times New Roman"/>
                      </a:endParaRPr>
                    </a:p>
                  </a:txBody>
                  <a:tcPr marL="68580" marR="68580" marT="0" marB="0"/>
                </a:tc>
                <a:tc>
                  <a:txBody>
                    <a:bodyPr/>
                    <a:lstStyle/>
                    <a:p>
                      <a:pPr marL="0" marR="0" algn="ctr">
                        <a:lnSpc>
                          <a:spcPct val="125000"/>
                        </a:lnSpc>
                        <a:spcBef>
                          <a:spcPts val="0"/>
                        </a:spcBef>
                        <a:spcAft>
                          <a:spcPts val="0"/>
                        </a:spcAft>
                      </a:pPr>
                      <a:r>
                        <a:rPr lang="zh-TW" sz="2800" b="1" dirty="0">
                          <a:latin typeface="+mj-ea"/>
                          <a:ea typeface="+mj-ea"/>
                          <a:cs typeface="Times New Roman"/>
                        </a:rPr>
                        <a:t>保羅</a:t>
                      </a:r>
                      <a:r>
                        <a:rPr lang="en-US" sz="2800" b="1" dirty="0">
                          <a:latin typeface="+mj-ea"/>
                          <a:ea typeface="+mj-ea"/>
                          <a:cs typeface="Times New Roman"/>
                        </a:rPr>
                        <a:t>&amp;</a:t>
                      </a:r>
                    </a:p>
                    <a:p>
                      <a:pPr marL="0" marR="0" algn="ctr">
                        <a:lnSpc>
                          <a:spcPct val="125000"/>
                        </a:lnSpc>
                        <a:spcBef>
                          <a:spcPts val="0"/>
                        </a:spcBef>
                        <a:spcAft>
                          <a:spcPts val="0"/>
                        </a:spcAft>
                      </a:pPr>
                      <a:r>
                        <a:rPr lang="zh-TW" sz="2800" b="1" dirty="0">
                          <a:latin typeface="+mj-ea"/>
                          <a:ea typeface="+mj-ea"/>
                          <a:cs typeface="Times New Roman"/>
                        </a:rPr>
                        <a:t>巴拿巴</a:t>
                      </a:r>
                      <a:endParaRPr lang="en-US" sz="2800" b="1" dirty="0">
                        <a:latin typeface="+mj-ea"/>
                        <a:ea typeface="+mj-ea"/>
                        <a:cs typeface="Times New Roman"/>
                      </a:endParaRPr>
                    </a:p>
                  </a:txBody>
                  <a:tcPr marL="68580" marR="68580" marT="0" marB="0"/>
                </a:tc>
              </a:tr>
              <a:tr h="917678">
                <a:tc>
                  <a:txBody>
                    <a:bodyPr/>
                    <a:lstStyle/>
                    <a:p>
                      <a:pPr marL="0" marR="0" algn="ctr">
                        <a:lnSpc>
                          <a:spcPct val="125000"/>
                        </a:lnSpc>
                        <a:spcBef>
                          <a:spcPts val="0"/>
                        </a:spcBef>
                        <a:spcAft>
                          <a:spcPts val="0"/>
                        </a:spcAft>
                      </a:pPr>
                      <a:r>
                        <a:rPr lang="zh-TW" sz="2800" b="1" dirty="0">
                          <a:latin typeface="+mj-ea"/>
                          <a:ea typeface="+mj-ea"/>
                          <a:cs typeface="Times New Roman"/>
                        </a:rPr>
                        <a:t>叛逆奪權</a:t>
                      </a:r>
                      <a:endParaRPr lang="en-US" sz="2800" b="1" dirty="0">
                        <a:latin typeface="+mj-ea"/>
                        <a:ea typeface="+mj-ea"/>
                        <a:cs typeface="Times New Roman"/>
                      </a:endParaRPr>
                    </a:p>
                  </a:txBody>
                  <a:tcPr marL="68580" marR="68580" marT="0" marB="0"/>
                </a:tc>
                <a:tc>
                  <a:txBody>
                    <a:bodyPr/>
                    <a:lstStyle/>
                    <a:p>
                      <a:pPr marL="0" marR="0" algn="ctr">
                        <a:lnSpc>
                          <a:spcPct val="125000"/>
                        </a:lnSpc>
                        <a:spcBef>
                          <a:spcPts val="0"/>
                        </a:spcBef>
                        <a:spcAft>
                          <a:spcPts val="0"/>
                        </a:spcAft>
                      </a:pPr>
                      <a:r>
                        <a:rPr lang="zh-TW" sz="2800" b="1" dirty="0">
                          <a:latin typeface="+mj-ea"/>
                          <a:ea typeface="+mj-ea"/>
                          <a:cs typeface="Times New Roman"/>
                        </a:rPr>
                        <a:t>仇敵攻擊</a:t>
                      </a:r>
                      <a:endParaRPr lang="en-US" sz="2800" b="1" dirty="0">
                        <a:latin typeface="+mj-ea"/>
                        <a:ea typeface="+mj-ea"/>
                        <a:cs typeface="Times New Roman"/>
                      </a:endParaRPr>
                    </a:p>
                  </a:txBody>
                  <a:tcPr marL="68580" marR="68580" marT="0" marB="0"/>
                </a:tc>
                <a:tc>
                  <a:txBody>
                    <a:bodyPr/>
                    <a:lstStyle/>
                    <a:p>
                      <a:pPr marL="0" marR="0" algn="ctr">
                        <a:lnSpc>
                          <a:spcPct val="125000"/>
                        </a:lnSpc>
                        <a:spcBef>
                          <a:spcPts val="0"/>
                        </a:spcBef>
                        <a:spcAft>
                          <a:spcPts val="0"/>
                        </a:spcAft>
                      </a:pPr>
                      <a:r>
                        <a:rPr lang="zh-TW" sz="2800" b="1" dirty="0">
                          <a:latin typeface="+mj-ea"/>
                          <a:ea typeface="+mj-ea"/>
                          <a:cs typeface="Times New Roman"/>
                        </a:rPr>
                        <a:t>行政忽略</a:t>
                      </a:r>
                      <a:endParaRPr lang="en-US" sz="2800" b="1" dirty="0">
                        <a:latin typeface="+mj-ea"/>
                        <a:ea typeface="+mj-ea"/>
                        <a:cs typeface="Times New Roman"/>
                      </a:endParaRPr>
                    </a:p>
                  </a:txBody>
                  <a:tcPr marL="68580" marR="68580" marT="0" marB="0"/>
                </a:tc>
                <a:tc>
                  <a:txBody>
                    <a:bodyPr/>
                    <a:lstStyle/>
                    <a:p>
                      <a:pPr marL="0" marR="0" algn="ctr">
                        <a:lnSpc>
                          <a:spcPct val="125000"/>
                        </a:lnSpc>
                        <a:spcBef>
                          <a:spcPts val="0"/>
                        </a:spcBef>
                        <a:spcAft>
                          <a:spcPts val="0"/>
                        </a:spcAft>
                      </a:pPr>
                      <a:r>
                        <a:rPr lang="zh-TW" sz="2800" b="1" dirty="0">
                          <a:latin typeface="+mj-ea"/>
                          <a:ea typeface="+mj-ea"/>
                          <a:cs typeface="Times New Roman"/>
                        </a:rPr>
                        <a:t>理念不合</a:t>
                      </a:r>
                      <a:endParaRPr lang="en-US" sz="2800" b="1" dirty="0">
                        <a:latin typeface="+mj-ea"/>
                        <a:ea typeface="+mj-ea"/>
                        <a:cs typeface="Times New Roman"/>
                      </a:endParaRPr>
                    </a:p>
                  </a:txBody>
                  <a:tcPr marL="68580" marR="68580" marT="0" marB="0"/>
                </a:tc>
              </a:tr>
              <a:tr h="1641386">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kumimoji="0" lang="zh-TW" altLang="en-US" sz="2800" b="1" kern="1200" dirty="0" smtClean="0">
                          <a:solidFill>
                            <a:schemeClr val="dk1"/>
                          </a:solidFill>
                          <a:latin typeface="+mj-ea"/>
                          <a:ea typeface="+mj-ea"/>
                          <a:cs typeface="+mn-cs"/>
                        </a:rPr>
                        <a:t>讓神介入</a:t>
                      </a:r>
                      <a:r>
                        <a:rPr kumimoji="0" lang="en-US" sz="2800" b="1" kern="1200" dirty="0" smtClean="0">
                          <a:solidFill>
                            <a:schemeClr val="dk1"/>
                          </a:solidFill>
                          <a:latin typeface="+mj-ea"/>
                          <a:ea typeface="+mj-ea"/>
                          <a:cs typeface="+mn-cs"/>
                        </a:rPr>
                        <a:t>&amp;</a:t>
                      </a:r>
                    </a:p>
                    <a:p>
                      <a:pPr marL="0" marR="0" indent="0" algn="ctr" defTabSz="914400" rtl="0" eaLnBrk="1" fontAlgn="auto" latinLnBrk="0" hangingPunct="1">
                        <a:lnSpc>
                          <a:spcPct val="125000"/>
                        </a:lnSpc>
                        <a:spcBef>
                          <a:spcPts val="0"/>
                        </a:spcBef>
                        <a:spcAft>
                          <a:spcPts val="0"/>
                        </a:spcAft>
                        <a:buClrTx/>
                        <a:buSzTx/>
                        <a:buFontTx/>
                        <a:buNone/>
                        <a:tabLst/>
                        <a:defRPr/>
                      </a:pPr>
                      <a:r>
                        <a:rPr kumimoji="0" lang="zh-TW" altLang="en-US" sz="2800" b="1" kern="1200" dirty="0" smtClean="0">
                          <a:solidFill>
                            <a:schemeClr val="dk1"/>
                          </a:solidFill>
                          <a:latin typeface="+mj-ea"/>
                          <a:ea typeface="+mj-ea"/>
                          <a:cs typeface="+mn-cs"/>
                        </a:rPr>
                        <a:t>懲誡革除</a:t>
                      </a:r>
                      <a:endParaRPr kumimoji="0" lang="en-US" sz="2800" b="1" kern="1200" dirty="0" smtClean="0">
                        <a:solidFill>
                          <a:schemeClr val="dk1"/>
                        </a:solidFill>
                        <a:latin typeface="+mj-ea"/>
                        <a:ea typeface="+mj-ea"/>
                        <a:cs typeface="+mn-cs"/>
                      </a:endParaRPr>
                    </a:p>
                    <a:p>
                      <a:pPr marL="0" marR="0" algn="ctr">
                        <a:lnSpc>
                          <a:spcPct val="125000"/>
                        </a:lnSpc>
                        <a:spcBef>
                          <a:spcPts val="0"/>
                        </a:spcBef>
                        <a:spcAft>
                          <a:spcPts val="0"/>
                        </a:spcAft>
                      </a:pPr>
                      <a:endParaRPr lang="zh-TW" sz="2800" b="1" dirty="0">
                        <a:latin typeface="+mj-ea"/>
                        <a:ea typeface="+mj-ea"/>
                        <a:cs typeface="Times New Roman"/>
                      </a:endParaRPr>
                    </a:p>
                  </a:txBody>
                  <a:tcPr marL="68580" marR="68580" marT="0" marB="0"/>
                </a:tc>
                <a:tc>
                  <a:txBody>
                    <a:bodyPr/>
                    <a:lstStyle/>
                    <a:p>
                      <a:pPr marL="0" marR="0" algn="ctr">
                        <a:lnSpc>
                          <a:spcPct val="125000"/>
                        </a:lnSpc>
                        <a:spcBef>
                          <a:spcPts val="0"/>
                        </a:spcBef>
                        <a:spcAft>
                          <a:spcPts val="0"/>
                        </a:spcAft>
                      </a:pPr>
                      <a:r>
                        <a:rPr lang="zh-TW" sz="2800" b="1" dirty="0">
                          <a:latin typeface="+mj-ea"/>
                          <a:ea typeface="+mj-ea"/>
                          <a:cs typeface="Times New Roman"/>
                        </a:rPr>
                        <a:t>防衛機制</a:t>
                      </a:r>
                      <a:r>
                        <a:rPr lang="en-US" sz="2800" b="1" dirty="0" smtClean="0">
                          <a:latin typeface="+mj-ea"/>
                          <a:ea typeface="+mj-ea"/>
                          <a:cs typeface="Times New Roman"/>
                        </a:rPr>
                        <a:t>&amp;</a:t>
                      </a:r>
                    </a:p>
                    <a:p>
                      <a:pPr marL="0" marR="0" algn="ctr">
                        <a:lnSpc>
                          <a:spcPct val="125000"/>
                        </a:lnSpc>
                        <a:spcBef>
                          <a:spcPts val="0"/>
                        </a:spcBef>
                        <a:spcAft>
                          <a:spcPts val="0"/>
                        </a:spcAft>
                      </a:pPr>
                      <a:r>
                        <a:rPr lang="zh-TW" sz="2800" b="1" dirty="0" smtClean="0">
                          <a:latin typeface="+mj-ea"/>
                          <a:ea typeface="+mj-ea"/>
                          <a:cs typeface="Times New Roman"/>
                        </a:rPr>
                        <a:t>保</a:t>
                      </a:r>
                      <a:r>
                        <a:rPr lang="zh-TW" sz="2800" b="1" dirty="0">
                          <a:latin typeface="+mj-ea"/>
                          <a:ea typeface="+mj-ea"/>
                          <a:cs typeface="Times New Roman"/>
                        </a:rPr>
                        <a:t>護措施</a:t>
                      </a:r>
                      <a:endParaRPr lang="en-US" sz="2800" b="1" dirty="0">
                        <a:latin typeface="+mj-ea"/>
                        <a:ea typeface="+mj-ea"/>
                        <a:cs typeface="Times New Roman"/>
                      </a:endParaRPr>
                    </a:p>
                  </a:txBody>
                  <a:tcPr marL="68580" marR="68580" marT="0" marB="0"/>
                </a:tc>
                <a:tc>
                  <a:txBody>
                    <a:bodyPr/>
                    <a:lstStyle/>
                    <a:p>
                      <a:pPr marL="0" marR="0" algn="ctr">
                        <a:lnSpc>
                          <a:spcPct val="125000"/>
                        </a:lnSpc>
                        <a:spcBef>
                          <a:spcPts val="0"/>
                        </a:spcBef>
                        <a:spcAft>
                          <a:spcPts val="0"/>
                        </a:spcAft>
                      </a:pPr>
                      <a:r>
                        <a:rPr lang="zh-TW" sz="2800" b="1" dirty="0">
                          <a:latin typeface="+mj-ea"/>
                          <a:ea typeface="+mj-ea"/>
                          <a:cs typeface="Times New Roman"/>
                        </a:rPr>
                        <a:t>確立優先</a:t>
                      </a:r>
                      <a:r>
                        <a:rPr lang="en-US" sz="2800" b="1" dirty="0" smtClean="0">
                          <a:latin typeface="+mj-ea"/>
                          <a:ea typeface="+mj-ea"/>
                          <a:cs typeface="Times New Roman"/>
                        </a:rPr>
                        <a:t>&amp;</a:t>
                      </a:r>
                    </a:p>
                    <a:p>
                      <a:pPr marL="0" marR="0" algn="ctr">
                        <a:lnSpc>
                          <a:spcPct val="125000"/>
                        </a:lnSpc>
                        <a:spcBef>
                          <a:spcPts val="0"/>
                        </a:spcBef>
                        <a:spcAft>
                          <a:spcPts val="0"/>
                        </a:spcAft>
                      </a:pPr>
                      <a:r>
                        <a:rPr lang="zh-TW" sz="2800" b="1" dirty="0" smtClean="0">
                          <a:latin typeface="+mj-ea"/>
                          <a:ea typeface="+mj-ea"/>
                          <a:cs typeface="Times New Roman"/>
                        </a:rPr>
                        <a:t>選</a:t>
                      </a:r>
                      <a:r>
                        <a:rPr lang="zh-TW" sz="2800" b="1" dirty="0">
                          <a:latin typeface="+mj-ea"/>
                          <a:ea typeface="+mj-ea"/>
                          <a:cs typeface="Times New Roman"/>
                        </a:rPr>
                        <a:t>立分派</a:t>
                      </a:r>
                      <a:endParaRPr lang="en-US" sz="2800" b="1" dirty="0">
                        <a:latin typeface="+mj-ea"/>
                        <a:ea typeface="+mj-ea"/>
                        <a:cs typeface="Times New Roman"/>
                      </a:endParaRPr>
                    </a:p>
                  </a:txBody>
                  <a:tcPr marL="68580" marR="68580" marT="0" marB="0"/>
                </a:tc>
                <a:tc>
                  <a:txBody>
                    <a:bodyPr/>
                    <a:lstStyle/>
                    <a:p>
                      <a:pPr marL="0" marR="0" algn="ctr">
                        <a:lnSpc>
                          <a:spcPct val="125000"/>
                        </a:lnSpc>
                        <a:spcBef>
                          <a:spcPts val="0"/>
                        </a:spcBef>
                        <a:spcAft>
                          <a:spcPts val="0"/>
                        </a:spcAft>
                      </a:pPr>
                      <a:r>
                        <a:rPr lang="zh-TW" sz="2800" b="1" dirty="0">
                          <a:latin typeface="+mj-ea"/>
                          <a:ea typeface="+mj-ea"/>
                          <a:cs typeface="Times New Roman"/>
                        </a:rPr>
                        <a:t>分道揚鑣</a:t>
                      </a:r>
                      <a:r>
                        <a:rPr lang="en-US" sz="2800" b="1" dirty="0" smtClean="0">
                          <a:latin typeface="+mj-ea"/>
                          <a:ea typeface="+mj-ea"/>
                          <a:cs typeface="Times New Roman"/>
                        </a:rPr>
                        <a:t>&amp;</a:t>
                      </a:r>
                    </a:p>
                    <a:p>
                      <a:pPr marL="0" marR="0" algn="ctr">
                        <a:lnSpc>
                          <a:spcPct val="125000"/>
                        </a:lnSpc>
                        <a:spcBef>
                          <a:spcPts val="0"/>
                        </a:spcBef>
                        <a:spcAft>
                          <a:spcPts val="0"/>
                        </a:spcAft>
                      </a:pPr>
                      <a:r>
                        <a:rPr lang="zh-TW" sz="2800" b="1" dirty="0" smtClean="0">
                          <a:latin typeface="+mj-ea"/>
                          <a:ea typeface="+mj-ea"/>
                          <a:cs typeface="Times New Roman"/>
                        </a:rPr>
                        <a:t>重</a:t>
                      </a:r>
                      <a:r>
                        <a:rPr lang="zh-TW" sz="2800" b="1" dirty="0">
                          <a:latin typeface="+mj-ea"/>
                          <a:ea typeface="+mj-ea"/>
                          <a:cs typeface="Times New Roman"/>
                        </a:rPr>
                        <a:t>新復和</a:t>
                      </a:r>
                      <a:endParaRPr lang="en-US" sz="2800" b="1" dirty="0">
                        <a:latin typeface="+mj-ea"/>
                        <a:ea typeface="+mj-ea"/>
                        <a:cs typeface="Times New Roman"/>
                      </a:endParaRPr>
                    </a:p>
                  </a:txBody>
                  <a:tcPr marL="68580" marR="68580" marT="0" marB="0"/>
                </a:tc>
              </a:tr>
              <a:tr h="917678">
                <a:tc>
                  <a:txBody>
                    <a:bodyPr/>
                    <a:lstStyle/>
                    <a:p>
                      <a:pPr marL="0" marR="0" algn="ctr">
                        <a:lnSpc>
                          <a:spcPct val="125000"/>
                        </a:lnSpc>
                        <a:spcBef>
                          <a:spcPts val="0"/>
                        </a:spcBef>
                        <a:spcAft>
                          <a:spcPts val="0"/>
                        </a:spcAft>
                      </a:pPr>
                      <a:r>
                        <a:rPr lang="zh-TW" sz="2800" b="1" dirty="0">
                          <a:latin typeface="+mj-ea"/>
                          <a:ea typeface="+mj-ea"/>
                          <a:cs typeface="Times New Roman"/>
                        </a:rPr>
                        <a:t>確立權柄</a:t>
                      </a:r>
                      <a:endParaRPr lang="en-US" sz="2800" b="1" dirty="0">
                        <a:latin typeface="+mj-ea"/>
                        <a:ea typeface="+mj-ea"/>
                        <a:cs typeface="Times New Roman"/>
                      </a:endParaRPr>
                    </a:p>
                  </a:txBody>
                  <a:tcPr marL="68580" marR="68580" marT="0" marB="0"/>
                </a:tc>
                <a:tc>
                  <a:txBody>
                    <a:bodyPr/>
                    <a:lstStyle/>
                    <a:p>
                      <a:pPr marL="0" marR="0" algn="ctr">
                        <a:lnSpc>
                          <a:spcPct val="125000"/>
                        </a:lnSpc>
                        <a:spcBef>
                          <a:spcPts val="0"/>
                        </a:spcBef>
                        <a:spcAft>
                          <a:spcPts val="0"/>
                        </a:spcAft>
                      </a:pPr>
                      <a:r>
                        <a:rPr lang="zh-TW" sz="2800" b="1">
                          <a:latin typeface="+mj-ea"/>
                          <a:ea typeface="+mj-ea"/>
                          <a:cs typeface="Times New Roman"/>
                        </a:rPr>
                        <a:t>爭戰得勝</a:t>
                      </a:r>
                      <a:endParaRPr lang="en-US" sz="2800" b="1">
                        <a:latin typeface="+mj-ea"/>
                        <a:ea typeface="+mj-ea"/>
                        <a:cs typeface="Times New Roman"/>
                      </a:endParaRPr>
                    </a:p>
                  </a:txBody>
                  <a:tcPr marL="68580" marR="68580" marT="0" marB="0"/>
                </a:tc>
                <a:tc>
                  <a:txBody>
                    <a:bodyPr/>
                    <a:lstStyle/>
                    <a:p>
                      <a:pPr marL="0" marR="0" algn="ctr">
                        <a:lnSpc>
                          <a:spcPct val="125000"/>
                        </a:lnSpc>
                        <a:spcBef>
                          <a:spcPts val="0"/>
                        </a:spcBef>
                        <a:spcAft>
                          <a:spcPts val="0"/>
                        </a:spcAft>
                      </a:pPr>
                      <a:r>
                        <a:rPr lang="zh-TW" sz="2800" b="1" dirty="0">
                          <a:latin typeface="+mj-ea"/>
                          <a:ea typeface="+mj-ea"/>
                          <a:cs typeface="Times New Roman"/>
                        </a:rPr>
                        <a:t>互利雙贏</a:t>
                      </a:r>
                      <a:endParaRPr lang="en-US" sz="2800" b="1" dirty="0">
                        <a:latin typeface="+mj-ea"/>
                        <a:ea typeface="+mj-ea"/>
                        <a:cs typeface="Times New Roman"/>
                      </a:endParaRPr>
                    </a:p>
                  </a:txBody>
                  <a:tcPr marL="68580" marR="68580" marT="0" marB="0"/>
                </a:tc>
                <a:tc>
                  <a:txBody>
                    <a:bodyPr/>
                    <a:lstStyle/>
                    <a:p>
                      <a:pPr marL="0" marR="0" algn="ctr">
                        <a:lnSpc>
                          <a:spcPct val="125000"/>
                        </a:lnSpc>
                        <a:spcBef>
                          <a:spcPts val="0"/>
                        </a:spcBef>
                        <a:spcAft>
                          <a:spcPts val="0"/>
                        </a:spcAft>
                      </a:pPr>
                      <a:r>
                        <a:rPr lang="zh-TW" sz="2800" b="1" dirty="0">
                          <a:latin typeface="+mj-ea"/>
                          <a:ea typeface="+mj-ea"/>
                          <a:cs typeface="Times New Roman"/>
                        </a:rPr>
                        <a:t>至終蒙恩</a:t>
                      </a:r>
                      <a:endParaRPr lang="en-US" sz="2800" b="1" dirty="0">
                        <a:latin typeface="+mj-ea"/>
                        <a:ea typeface="+mj-ea"/>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76712"/>
          </a:xfrm>
        </p:spPr>
        <p:txBody>
          <a:bodyPr/>
          <a:lstStyle/>
          <a:p>
            <a:r>
              <a:rPr lang="zh-TW" altLang="en-US" dirty="0" smtClean="0">
                <a:solidFill>
                  <a:srgbClr val="FF0000"/>
                </a:solidFill>
              </a:rPr>
              <a:t>和平非暴力精神：全球總統</a:t>
            </a:r>
            <a:endParaRPr lang="en-US" dirty="0">
              <a:solidFill>
                <a:srgbClr val="FF0000"/>
              </a:solidFill>
            </a:endParaRPr>
          </a:p>
        </p:txBody>
      </p:sp>
      <p:sp>
        <p:nvSpPr>
          <p:cNvPr id="3" name="Content Placeholder 2"/>
          <p:cNvSpPr>
            <a:spLocks noGrp="1"/>
          </p:cNvSpPr>
          <p:nvPr>
            <p:ph idx="1"/>
          </p:nvPr>
        </p:nvSpPr>
        <p:spPr>
          <a:xfrm>
            <a:off x="0" y="1268760"/>
            <a:ext cx="8316416" cy="5400600"/>
          </a:xfrm>
        </p:spPr>
        <p:txBody>
          <a:bodyPr>
            <a:normAutofit fontScale="47500" lnSpcReduction="20000"/>
          </a:bodyPr>
          <a:lstStyle/>
          <a:p>
            <a:r>
              <a:rPr lang="en-US" altLang="zh-TW" sz="7600" dirty="0" smtClean="0"/>
              <a:t>1981</a:t>
            </a:r>
            <a:r>
              <a:rPr lang="zh-TW" altLang="en-US" sz="7600" dirty="0" smtClean="0"/>
              <a:t>年一萬多名法國人聯名要求釋放曼德拉；</a:t>
            </a:r>
            <a:endParaRPr lang="en-US" altLang="zh-TW" sz="7600" dirty="0" smtClean="0"/>
          </a:p>
          <a:p>
            <a:r>
              <a:rPr lang="en-US" altLang="zh-TW" sz="7600" dirty="0" smtClean="0"/>
              <a:t>1982</a:t>
            </a:r>
            <a:r>
              <a:rPr lang="zh-TW" altLang="en-US" sz="7600" dirty="0" smtClean="0"/>
              <a:t>年全球五十三個國家的兩千名市長為曼德拉的獲釋簽名請願；</a:t>
            </a:r>
            <a:endParaRPr lang="en-US" altLang="zh-TW" sz="7600" dirty="0" smtClean="0"/>
          </a:p>
          <a:p>
            <a:r>
              <a:rPr lang="en-US" altLang="zh-TW" sz="7600" dirty="0" smtClean="0"/>
              <a:t>1983</a:t>
            </a:r>
            <a:r>
              <a:rPr lang="zh-TW" altLang="en-US" sz="7600" dirty="0" smtClean="0"/>
              <a:t>年英國七十八名議員發表聯合聲明，</a:t>
            </a:r>
            <a:endParaRPr lang="en-US" altLang="zh-TW" sz="7600" dirty="0" smtClean="0"/>
          </a:p>
          <a:p>
            <a:r>
              <a:rPr lang="zh-TW" altLang="en-US" sz="7600" dirty="0" smtClean="0"/>
              <a:t>五十多個城市市長在倫敦盛裝遊行，要求英國首相向南非施加壓力，恢復曼德拉自由。</a:t>
            </a:r>
            <a:endParaRPr lang="en-US" altLang="zh-TW" sz="7600" dirty="0" smtClean="0"/>
          </a:p>
          <a:p>
            <a:r>
              <a:rPr lang="zh-TW" altLang="en-US" sz="7600" dirty="0" smtClean="0"/>
              <a:t>如此「強大的人緣」無人能及，難怪有人稱曼德拉為「全球總統 」。 </a:t>
            </a:r>
            <a:r>
              <a:rPr lang="zh-TW" altLang="en-US" dirty="0" smtClean="0"/>
              <a:t/>
            </a:r>
            <a:br>
              <a:rPr lang="zh-TW" altLang="en-US" dirty="0" smtClean="0"/>
            </a:br>
            <a:r>
              <a:rPr lang="zh-TW" altLang="en-US" dirty="0" smtClean="0"/>
              <a:t/>
            </a:r>
            <a:br>
              <a:rPr lang="zh-TW" altLang="en-US" dirty="0" smtClean="0"/>
            </a:b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solidFill>
                  <a:srgbClr val="FF0000"/>
                </a:solidFill>
              </a:rPr>
              <a:t>漫長的二十七年</a:t>
            </a:r>
            <a:endParaRPr lang="en-US" dirty="0">
              <a:solidFill>
                <a:srgbClr val="FF0000"/>
              </a:solidFill>
            </a:endParaRPr>
          </a:p>
        </p:txBody>
      </p:sp>
      <p:sp>
        <p:nvSpPr>
          <p:cNvPr id="3" name="Content Placeholder 2"/>
          <p:cNvSpPr>
            <a:spLocks noGrp="1"/>
          </p:cNvSpPr>
          <p:nvPr>
            <p:ph sz="half" idx="1"/>
          </p:nvPr>
        </p:nvSpPr>
        <p:spPr>
          <a:xfrm>
            <a:off x="251520" y="1600200"/>
            <a:ext cx="4248472" cy="4997152"/>
          </a:xfrm>
        </p:spPr>
        <p:txBody>
          <a:bodyPr>
            <a:normAutofit lnSpcReduction="10000"/>
          </a:bodyPr>
          <a:lstStyle/>
          <a:p>
            <a:r>
              <a:rPr lang="zh-TW" altLang="en-US" sz="3600" dirty="0" smtClean="0"/>
              <a:t>在國際社會的長期制裁下，</a:t>
            </a:r>
            <a:r>
              <a:rPr lang="en-US" altLang="zh-TW" sz="3600" dirty="0" smtClean="0"/>
              <a:t>1990</a:t>
            </a:r>
            <a:r>
              <a:rPr lang="zh-TW" altLang="en-US" sz="3600" dirty="0" smtClean="0"/>
              <a:t>年二月十一日，南非白人政府迫於無奈最終釋放了曼德拉。此時這位七十二歲的老人已經在獄中度過了漫長的二十七年。</a:t>
            </a:r>
            <a:endParaRPr lang="en-US" sz="3600" dirty="0"/>
          </a:p>
        </p:txBody>
      </p:sp>
      <p:pic>
        <p:nvPicPr>
          <p:cNvPr id="5" name="Content Placeholder 4" descr="untitled.png"/>
          <p:cNvPicPr>
            <a:picLocks noGrp="1" noChangeAspect="1"/>
          </p:cNvPicPr>
          <p:nvPr>
            <p:ph sz="half" idx="2"/>
          </p:nvPr>
        </p:nvPicPr>
        <p:blipFill>
          <a:blip r:embed="rId2" cstate="print"/>
          <a:stretch>
            <a:fillRect/>
          </a:stretch>
        </p:blipFill>
        <p:spPr>
          <a:xfrm>
            <a:off x="4578965" y="1772816"/>
            <a:ext cx="4565035" cy="3024336"/>
          </a:xfr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TW" dirty="0" smtClean="0">
                <a:solidFill>
                  <a:srgbClr val="FF0000"/>
                </a:solidFill>
              </a:rPr>
              <a:t>1994</a:t>
            </a:r>
            <a:r>
              <a:rPr lang="zh-TW" altLang="en-US" dirty="0" smtClean="0">
                <a:solidFill>
                  <a:srgbClr val="FF0000"/>
                </a:solidFill>
              </a:rPr>
              <a:t>年</a:t>
            </a:r>
            <a:r>
              <a:rPr lang="en-US" altLang="zh-TW" dirty="0" smtClean="0">
                <a:solidFill>
                  <a:srgbClr val="FF0000"/>
                </a:solidFill>
              </a:rPr>
              <a:t>5</a:t>
            </a:r>
            <a:r>
              <a:rPr lang="zh-TW" altLang="en-US" dirty="0" smtClean="0">
                <a:solidFill>
                  <a:srgbClr val="FF0000"/>
                </a:solidFill>
              </a:rPr>
              <a:t>月總統就職儀式上</a:t>
            </a:r>
            <a:r>
              <a:rPr lang="en-US" altLang="zh-TW" dirty="0" smtClean="0">
                <a:solidFill>
                  <a:srgbClr val="FF0000"/>
                </a:solidFill>
              </a:rPr>
              <a:t/>
            </a:r>
            <a:br>
              <a:rPr lang="en-US" altLang="zh-TW" dirty="0" smtClean="0">
                <a:solidFill>
                  <a:srgbClr val="FF0000"/>
                </a:solidFill>
              </a:rPr>
            </a:br>
            <a:r>
              <a:rPr lang="zh-TW" altLang="en-US" dirty="0" smtClean="0">
                <a:solidFill>
                  <a:srgbClr val="FF0000"/>
                </a:solidFill>
              </a:rPr>
              <a:t>博大的胸襟和寬宏的精神</a:t>
            </a:r>
            <a:endParaRPr lang="en-US" dirty="0">
              <a:solidFill>
                <a:srgbClr val="FF0000"/>
              </a:solidFill>
            </a:endParaRPr>
          </a:p>
        </p:txBody>
      </p:sp>
      <p:sp>
        <p:nvSpPr>
          <p:cNvPr id="3" name="Content Placeholder 2"/>
          <p:cNvSpPr>
            <a:spLocks noGrp="1"/>
          </p:cNvSpPr>
          <p:nvPr>
            <p:ph idx="1"/>
          </p:nvPr>
        </p:nvSpPr>
        <p:spPr>
          <a:xfrm>
            <a:off x="5220072" y="1628800"/>
            <a:ext cx="2952328" cy="4968552"/>
          </a:xfrm>
        </p:spPr>
        <p:txBody>
          <a:bodyPr>
            <a:noAutofit/>
          </a:bodyPr>
          <a:lstStyle/>
          <a:p>
            <a:r>
              <a:rPr lang="zh-TW" altLang="en-US" sz="3600" dirty="0" smtClean="0"/>
              <a:t>曼德拉緩緩站起身來，恭敬地向三位曾關押他的看守致敬，整個世界都靜下來了。</a:t>
            </a:r>
            <a:endParaRPr lang="en-US" sz="3600" dirty="0"/>
          </a:p>
        </p:txBody>
      </p:sp>
      <p:pic>
        <p:nvPicPr>
          <p:cNvPr id="4099" name="Picture 3" descr="C:\Users\livingstone\Desktop\imagesCA0YX2CO.jpg"/>
          <p:cNvPicPr>
            <a:picLocks noChangeAspect="1" noChangeArrowheads="1"/>
          </p:cNvPicPr>
          <p:nvPr/>
        </p:nvPicPr>
        <p:blipFill>
          <a:blip r:embed="rId2" cstate="print"/>
          <a:srcRect/>
          <a:stretch>
            <a:fillRect/>
          </a:stretch>
        </p:blipFill>
        <p:spPr bwMode="auto">
          <a:xfrm>
            <a:off x="179512" y="1844824"/>
            <a:ext cx="4943585" cy="3888432"/>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solidFill>
                  <a:srgbClr val="B14583"/>
                </a:solidFill>
              </a:rPr>
              <a:t>南非白人獄卒的詹姆斯</a:t>
            </a:r>
            <a:r>
              <a:rPr lang="en-US" altLang="zh-TW" dirty="0" smtClean="0">
                <a:solidFill>
                  <a:srgbClr val="B14583"/>
                </a:solidFill>
              </a:rPr>
              <a:t>‧</a:t>
            </a:r>
            <a:r>
              <a:rPr lang="zh-TW" altLang="en-US" dirty="0" smtClean="0">
                <a:solidFill>
                  <a:srgbClr val="B14583"/>
                </a:solidFill>
              </a:rPr>
              <a:t>桂格里</a:t>
            </a:r>
            <a:endParaRPr lang="en-US" dirty="0">
              <a:solidFill>
                <a:srgbClr val="B14583"/>
              </a:solidFill>
            </a:endParaRPr>
          </a:p>
        </p:txBody>
      </p:sp>
      <p:pic>
        <p:nvPicPr>
          <p:cNvPr id="4" name="Content Placeholder 3" descr="untitled.png"/>
          <p:cNvPicPr>
            <a:picLocks noGrp="1" noChangeAspect="1"/>
          </p:cNvPicPr>
          <p:nvPr>
            <p:ph idx="1"/>
          </p:nvPr>
        </p:nvPicPr>
        <p:blipFill>
          <a:blip r:embed="rId2" cstate="print"/>
          <a:stretch>
            <a:fillRect/>
          </a:stretch>
        </p:blipFill>
        <p:spPr>
          <a:xfrm>
            <a:off x="467543" y="1712872"/>
            <a:ext cx="7598079" cy="4884480"/>
          </a:xfr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5626968" cy="6051072"/>
          </a:xfrm>
        </p:spPr>
        <p:txBody>
          <a:bodyPr>
            <a:normAutofit/>
          </a:bodyPr>
          <a:lstStyle/>
          <a:p>
            <a:r>
              <a:rPr lang="zh-TW" altLang="en-US" sz="3600" dirty="0" smtClean="0"/>
              <a:t>自己年輕時性子很急，脾氣暴躁，正是在獄中學會了控制情緒纔活了下來。</a:t>
            </a:r>
            <a:endParaRPr lang="en-US" altLang="zh-TW" sz="3600" dirty="0" smtClean="0"/>
          </a:p>
          <a:p>
            <a:r>
              <a:rPr lang="zh-TW" altLang="en-US" sz="3600" dirty="0" smtClean="0"/>
              <a:t>他的牢獄歲月給了他時間與激勵，使他學會了如何處理自己遭遇苦難的痛苦。</a:t>
            </a:r>
            <a:endParaRPr lang="en-US" altLang="zh-TW" sz="3600" dirty="0" smtClean="0"/>
          </a:p>
          <a:p>
            <a:r>
              <a:rPr lang="zh-TW" altLang="en-US" sz="3600" dirty="0" smtClean="0"/>
              <a:t>他說，</a:t>
            </a:r>
            <a:r>
              <a:rPr lang="zh-TW" altLang="en-US" sz="3600" u="sng" dirty="0" smtClean="0">
                <a:solidFill>
                  <a:srgbClr val="0000FF"/>
                </a:solidFill>
              </a:rPr>
              <a:t>感恩與寬容經常是源自痛苦與磨難的</a:t>
            </a:r>
            <a:r>
              <a:rPr lang="zh-TW" altLang="en-US" sz="3600" dirty="0" smtClean="0"/>
              <a:t>，必須以極大的毅力來訓練。</a:t>
            </a:r>
          </a:p>
          <a:p>
            <a:endParaRPr lang="en-US" dirty="0"/>
          </a:p>
        </p:txBody>
      </p:sp>
      <p:pic>
        <p:nvPicPr>
          <p:cNvPr id="3074" name="Picture 2" descr="C:\Users\livingstone\Desktop\1372227520436.jpg"/>
          <p:cNvPicPr>
            <a:picLocks noChangeAspect="1" noChangeArrowheads="1"/>
          </p:cNvPicPr>
          <p:nvPr/>
        </p:nvPicPr>
        <p:blipFill>
          <a:blip r:embed="rId2" cstate="print"/>
          <a:srcRect/>
          <a:stretch>
            <a:fillRect/>
          </a:stretch>
        </p:blipFill>
        <p:spPr bwMode="auto">
          <a:xfrm>
            <a:off x="6143625" y="0"/>
            <a:ext cx="3000375" cy="1844824"/>
          </a:xfrm>
          <a:prstGeom prst="rect">
            <a:avLst/>
          </a:prstGeom>
          <a:noFill/>
        </p:spPr>
      </p:pic>
      <p:pic>
        <p:nvPicPr>
          <p:cNvPr id="3075" name="Picture 3" descr="C:\Users\livingstone\Desktop\imagesCAWVMJCM.jpg"/>
          <p:cNvPicPr>
            <a:picLocks noChangeAspect="1" noChangeArrowheads="1"/>
          </p:cNvPicPr>
          <p:nvPr/>
        </p:nvPicPr>
        <p:blipFill>
          <a:blip r:embed="rId3" cstate="print"/>
          <a:srcRect/>
          <a:stretch>
            <a:fillRect/>
          </a:stretch>
        </p:blipFill>
        <p:spPr bwMode="auto">
          <a:xfrm>
            <a:off x="6084168" y="2204864"/>
            <a:ext cx="3029845" cy="2160240"/>
          </a:xfrm>
          <a:prstGeom prst="rect">
            <a:avLst/>
          </a:prstGeom>
          <a:noFill/>
        </p:spPr>
      </p:pic>
      <p:pic>
        <p:nvPicPr>
          <p:cNvPr id="3076" name="Picture 4" descr="C:\Users\livingstone\Desktop\5-1.jpg"/>
          <p:cNvPicPr>
            <a:picLocks noChangeAspect="1" noChangeArrowheads="1"/>
          </p:cNvPicPr>
          <p:nvPr/>
        </p:nvPicPr>
        <p:blipFill>
          <a:blip r:embed="rId4" cstate="print"/>
          <a:srcRect/>
          <a:stretch>
            <a:fillRect/>
          </a:stretch>
        </p:blipFill>
        <p:spPr bwMode="auto">
          <a:xfrm>
            <a:off x="6084168" y="4581128"/>
            <a:ext cx="3059832" cy="2016224"/>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676912"/>
          </a:xfrm>
        </p:spPr>
        <p:txBody>
          <a:bodyPr>
            <a:normAutofit/>
          </a:bodyPr>
          <a:lstStyle/>
          <a:p>
            <a:r>
              <a:rPr lang="zh-TW" altLang="en-US" dirty="0" smtClean="0">
                <a:solidFill>
                  <a:srgbClr val="0000FF"/>
                </a:solidFill>
              </a:rPr>
              <a:t>「當我走出囚室、邁過通往自由的監獄大門時</a:t>
            </a:r>
            <a:r>
              <a:rPr lang="en-US" altLang="zh-TW" dirty="0" smtClean="0">
                <a:solidFill>
                  <a:srgbClr val="0000FF"/>
                </a:solidFill>
              </a:rPr>
              <a:t>,</a:t>
            </a:r>
            <a:r>
              <a:rPr lang="zh-TW" altLang="en-US" dirty="0" smtClean="0">
                <a:solidFill>
                  <a:srgbClr val="0000FF"/>
                </a:solidFill>
              </a:rPr>
              <a:t>我已經清楚，自己若不能把悲痛與怨恨留在身後，那麼我其實仍在獄中。」</a:t>
            </a:r>
            <a:endParaRPr lang="en-US" dirty="0">
              <a:solidFill>
                <a:srgbClr val="0000FF"/>
              </a:solidFill>
            </a:endParaRPr>
          </a:p>
        </p:txBody>
      </p:sp>
      <p:sp>
        <p:nvSpPr>
          <p:cNvPr id="3" name="Content Placeholder 2"/>
          <p:cNvSpPr>
            <a:spLocks noGrp="1"/>
          </p:cNvSpPr>
          <p:nvPr>
            <p:ph idx="1"/>
          </p:nvPr>
        </p:nvSpPr>
        <p:spPr>
          <a:xfrm>
            <a:off x="457200" y="2996952"/>
            <a:ext cx="7239000" cy="3458784"/>
          </a:xfrm>
        </p:spPr>
        <p:txBody>
          <a:bodyPr/>
          <a:lstStyle/>
          <a:p>
            <a:pPr>
              <a:buNone/>
            </a:pPr>
            <a:endParaRPr lang="zh-TW" altLang="en-US" dirty="0" smtClean="0"/>
          </a:p>
          <a:p>
            <a:endParaRPr lang="en-US" dirty="0"/>
          </a:p>
        </p:txBody>
      </p:sp>
      <p:pic>
        <p:nvPicPr>
          <p:cNvPr id="2051" name="Picture 3" descr="C:\Users\livingstone\Desktop\imagesCA4KYDI9.jpg"/>
          <p:cNvPicPr>
            <a:picLocks noChangeAspect="1" noChangeArrowheads="1"/>
          </p:cNvPicPr>
          <p:nvPr/>
        </p:nvPicPr>
        <p:blipFill>
          <a:blip r:embed="rId2" cstate="print"/>
          <a:srcRect/>
          <a:stretch>
            <a:fillRect/>
          </a:stretch>
        </p:blipFill>
        <p:spPr bwMode="auto">
          <a:xfrm>
            <a:off x="1619672" y="2996952"/>
            <a:ext cx="5154698" cy="3861048"/>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76712"/>
          </a:xfrm>
        </p:spPr>
        <p:txBody>
          <a:bodyPr/>
          <a:lstStyle/>
          <a:p>
            <a:r>
              <a:rPr lang="zh-TW" altLang="en-US" dirty="0" smtClean="0">
                <a:solidFill>
                  <a:srgbClr val="B14583"/>
                </a:solidFill>
              </a:rPr>
              <a:t>寬厚仁慈的囚犯</a:t>
            </a:r>
            <a:endParaRPr lang="en-US" dirty="0">
              <a:solidFill>
                <a:srgbClr val="B14583"/>
              </a:solidFill>
            </a:endParaRPr>
          </a:p>
        </p:txBody>
      </p:sp>
      <p:sp>
        <p:nvSpPr>
          <p:cNvPr id="3" name="Content Placeholder 2"/>
          <p:cNvSpPr>
            <a:spLocks noGrp="1"/>
          </p:cNvSpPr>
          <p:nvPr>
            <p:ph idx="1"/>
          </p:nvPr>
        </p:nvSpPr>
        <p:spPr>
          <a:xfrm>
            <a:off x="457200" y="1412776"/>
            <a:ext cx="7239000" cy="5042960"/>
          </a:xfrm>
        </p:spPr>
        <p:txBody>
          <a:bodyPr>
            <a:normAutofit/>
          </a:bodyPr>
          <a:lstStyle/>
          <a:p>
            <a:r>
              <a:rPr lang="zh-TW" altLang="en-US" sz="4000" dirty="0" smtClean="0"/>
              <a:t>他說：「壓迫者和被壓迫者一樣需要獲得解放。奪走別人自由的人是仇恨的囚徒，他被偏見和短視的鐵柵囚禁著。」</a:t>
            </a:r>
            <a:endParaRPr lang="en-US" altLang="zh-TW" sz="4000" dirty="0" smtClean="0"/>
          </a:p>
          <a:p>
            <a:r>
              <a:rPr lang="zh-TW" altLang="en-US" sz="4000" dirty="0" smtClean="0"/>
              <a:t>「如果我讓憤怒纏糾我，就等同仍然囚於牢獄內。」</a:t>
            </a:r>
            <a:endParaRPr lang="en-US" sz="40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solidFill>
                  <a:srgbClr val="0000FF"/>
                </a:solidFill>
              </a:rPr>
              <a:t>曼德拉用白人之守衛與內閣</a:t>
            </a:r>
            <a:endParaRPr lang="en-US" dirty="0">
              <a:solidFill>
                <a:srgbClr val="0000FF"/>
              </a:solidFill>
            </a:endParaRPr>
          </a:p>
        </p:txBody>
      </p:sp>
      <p:pic>
        <p:nvPicPr>
          <p:cNvPr id="4" name="Content Placeholder 3" descr="1.jpg"/>
          <p:cNvPicPr>
            <a:picLocks noGrp="1" noChangeAspect="1"/>
          </p:cNvPicPr>
          <p:nvPr>
            <p:ph idx="1"/>
          </p:nvPr>
        </p:nvPicPr>
        <p:blipFill>
          <a:blip r:embed="rId2" cstate="print"/>
          <a:stretch>
            <a:fillRect/>
          </a:stretch>
        </p:blipFill>
        <p:spPr>
          <a:xfrm>
            <a:off x="755575" y="1772816"/>
            <a:ext cx="7227769" cy="4824536"/>
          </a:xfr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solidFill>
                  <a:srgbClr val="B14583"/>
                </a:solidFill>
              </a:rPr>
              <a:t>2.</a:t>
            </a:r>
            <a:r>
              <a:rPr lang="zh-TW" altLang="en-US" dirty="0" smtClean="0">
                <a:solidFill>
                  <a:srgbClr val="B14583"/>
                </a:solidFill>
              </a:rPr>
              <a:t>個人的療傷與醫治</a:t>
            </a:r>
            <a:endParaRPr lang="en-US" dirty="0">
              <a:solidFill>
                <a:srgbClr val="B14583"/>
              </a:solidFill>
            </a:endParaRPr>
          </a:p>
        </p:txBody>
      </p:sp>
      <p:sp>
        <p:nvSpPr>
          <p:cNvPr id="3" name="Content Placeholder 2"/>
          <p:cNvSpPr>
            <a:spLocks noGrp="1"/>
          </p:cNvSpPr>
          <p:nvPr>
            <p:ph idx="1"/>
          </p:nvPr>
        </p:nvSpPr>
        <p:spPr/>
        <p:txBody>
          <a:bodyPr>
            <a:normAutofit/>
          </a:bodyPr>
          <a:lstStyle/>
          <a:p>
            <a:pPr lvl="0"/>
            <a:r>
              <a:rPr lang="en-US" altLang="zh-TW" sz="4000" b="1" dirty="0" smtClean="0"/>
              <a:t>A.</a:t>
            </a:r>
            <a:r>
              <a:rPr lang="zh-TW" altLang="en-US" sz="4000" b="1" dirty="0" smtClean="0"/>
              <a:t>承認自己受傷</a:t>
            </a:r>
            <a:endParaRPr lang="en-US" sz="4000" dirty="0" smtClean="0"/>
          </a:p>
          <a:p>
            <a:r>
              <a:rPr lang="en-US" sz="4000" dirty="0" smtClean="0"/>
              <a:t>B.</a:t>
            </a:r>
            <a:r>
              <a:rPr lang="zh-TW" altLang="en-US" sz="4000" b="1" dirty="0" smtClean="0"/>
              <a:t>誠實面對自己的責任</a:t>
            </a:r>
            <a:endParaRPr lang="en-US" sz="4000" dirty="0" smtClean="0"/>
          </a:p>
          <a:p>
            <a:r>
              <a:rPr lang="en-US" sz="4000" dirty="0" smtClean="0"/>
              <a:t>C.</a:t>
            </a:r>
            <a:r>
              <a:rPr lang="zh-TW" altLang="en-US" sz="4000" b="1" dirty="0" smtClean="0"/>
              <a:t>放棄批評對方的黃金機會</a:t>
            </a:r>
            <a:endParaRPr lang="en-US" sz="4000" dirty="0" smtClean="0"/>
          </a:p>
          <a:p>
            <a:r>
              <a:rPr lang="en-US" sz="4000" b="1" dirty="0" smtClean="0"/>
              <a:t>D.</a:t>
            </a:r>
            <a:r>
              <a:rPr lang="zh-TW" altLang="en-US" sz="4000" b="1" dirty="0" smtClean="0"/>
              <a:t>能真誠地為對方代禱與祝福</a:t>
            </a:r>
            <a:endParaRPr lang="en-US" sz="4000" dirty="0" smtClean="0"/>
          </a:p>
          <a:p>
            <a:r>
              <a:rPr lang="en-US" sz="4000" b="1" dirty="0" smtClean="0"/>
              <a:t>E.</a:t>
            </a:r>
            <a:r>
              <a:rPr lang="zh-TW" altLang="en-US" sz="4000" b="1" dirty="0" smtClean="0"/>
              <a:t>饒恕了自己與別人</a:t>
            </a:r>
            <a:endParaRPr lang="en-US" sz="4000" dirty="0" smtClean="0"/>
          </a:p>
          <a:p>
            <a:r>
              <a:rPr lang="en-US" sz="4000" b="1" dirty="0" smtClean="0"/>
              <a:t>F.</a:t>
            </a:r>
            <a:r>
              <a:rPr lang="zh-TW" altLang="en-US" sz="4000" b="1" dirty="0" smtClean="0"/>
              <a:t>學到一些功課</a:t>
            </a:r>
            <a:endParaRPr lang="en-US" sz="4000" dirty="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332656"/>
            <a:ext cx="7113984" cy="1296143"/>
          </a:xfrm>
        </p:spPr>
        <p:txBody>
          <a:bodyPr>
            <a:normAutofit fontScale="90000"/>
          </a:bodyPr>
          <a:lstStyle/>
          <a:p>
            <a:r>
              <a:rPr lang="en-US" sz="3200" dirty="0" smtClean="0">
                <a:solidFill>
                  <a:schemeClr val="tx1"/>
                </a:solidFill>
              </a:rPr>
              <a:t>Pulitzer Prize and was chosen as the World Press Photo of the Year in 1972.</a:t>
            </a:r>
            <a:endParaRPr lang="en-US" sz="3200" dirty="0">
              <a:solidFill>
                <a:schemeClr val="tx1"/>
              </a:solidFill>
            </a:endParaRPr>
          </a:p>
        </p:txBody>
      </p:sp>
      <p:pic>
        <p:nvPicPr>
          <p:cNvPr id="7" name="Content Placeholder 6" descr="kimphucrunning.jpg"/>
          <p:cNvPicPr>
            <a:picLocks noGrp="1" noChangeAspect="1"/>
          </p:cNvPicPr>
          <p:nvPr>
            <p:ph idx="1"/>
          </p:nvPr>
        </p:nvPicPr>
        <p:blipFill>
          <a:blip r:embed="rId2" cstate="print"/>
          <a:stretch>
            <a:fillRect/>
          </a:stretch>
        </p:blipFill>
        <p:spPr>
          <a:xfrm>
            <a:off x="1043608" y="1968206"/>
            <a:ext cx="7632848" cy="4889794"/>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2649</TotalTime>
  <Words>9843</Words>
  <Application>Microsoft Office PowerPoint</Application>
  <PresentationFormat>On-screen Show (4:3)</PresentationFormat>
  <Paragraphs>407</Paragraphs>
  <Slides>112</Slides>
  <Notes>1</Notes>
  <HiddenSlides>0</HiddenSlides>
  <MMClips>0</MMClips>
  <ScaleCrop>false</ScaleCrop>
  <HeadingPairs>
    <vt:vector size="4" baseType="variant">
      <vt:variant>
        <vt:lpstr>Theme</vt:lpstr>
      </vt:variant>
      <vt:variant>
        <vt:i4>1</vt:i4>
      </vt:variant>
      <vt:variant>
        <vt:lpstr>Slide Titles</vt:lpstr>
      </vt:variant>
      <vt:variant>
        <vt:i4>112</vt:i4>
      </vt:variant>
    </vt:vector>
  </HeadingPairs>
  <TitlesOfParts>
    <vt:vector size="113" baseType="lpstr">
      <vt:lpstr>Opulent</vt:lpstr>
      <vt:lpstr>北美華人基督徒教育大會</vt:lpstr>
      <vt:lpstr>該隱殺亞伯</vt:lpstr>
      <vt:lpstr>約瑟被賣(與兄長之恩怨)</vt:lpstr>
      <vt:lpstr>大衛與掃羅</vt:lpstr>
      <vt:lpstr>一、聖經中幾種衝突的模式</vt:lpstr>
      <vt:lpstr>2.尼希米在建造城牆</vt:lpstr>
      <vt:lpstr>3.揀選執事，委派管理</vt:lpstr>
      <vt:lpstr>4.保羅與巴拿巴分道揚鑣</vt:lpstr>
      <vt:lpstr>聖經中四種不同衝突模式解決方式</vt:lpstr>
      <vt:lpstr>二、衝突的根源</vt:lpstr>
      <vt:lpstr>2.不同的領袖的風格 也會帶來不同的衝突點</vt:lpstr>
      <vt:lpstr>榜樣模範型</vt:lpstr>
      <vt:lpstr>僕人服事型</vt:lpstr>
      <vt:lpstr>權威指導型</vt:lpstr>
      <vt:lpstr>諮商授權型</vt:lpstr>
      <vt:lpstr>異象開拓型</vt:lpstr>
      <vt:lpstr>我們和好吧!</vt:lpstr>
      <vt:lpstr>3.衝突源於內心</vt:lpstr>
      <vt:lpstr>2.我一定要</vt:lpstr>
      <vt:lpstr>Slide 20</vt:lpstr>
      <vt:lpstr>3.我論斷</vt:lpstr>
      <vt:lpstr>其實我們就是在扮演上帝</vt:lpstr>
      <vt:lpstr>優越感、憤慨、責怪、苦毒或怨恨</vt:lpstr>
      <vt:lpstr>4.我懲罰</vt:lpstr>
      <vt:lpstr>把罪疚感或羞恥感強加在別人身上</vt:lpstr>
      <vt:lpstr>從一種關係當中退出</vt:lpstr>
      <vt:lpstr>三、不同型態的人對衝突的反應</vt:lpstr>
      <vt:lpstr>消極型反應者 維持關係的和諧是他們最在意的事</vt:lpstr>
      <vt:lpstr>2.逃避型衝突反應 </vt:lpstr>
      <vt:lpstr>3.防衛型衝突反應 </vt:lpstr>
      <vt:lpstr>4.攻擊型衝突反應</vt:lpstr>
      <vt:lpstr>a.猛烈攻擊</vt:lpstr>
      <vt:lpstr>b.訴訟</vt:lpstr>
      <vt:lpstr>c.置人於死地</vt:lpstr>
      <vt:lpstr>四、如何化解教會衝突</vt:lpstr>
      <vt:lpstr>(1).認識批評者</vt:lpstr>
      <vt:lpstr>Slide 37</vt:lpstr>
      <vt:lpstr>Slide 38</vt:lpstr>
      <vt:lpstr>(2).轉化批評為建設助力</vt:lpstr>
      <vt:lpstr>B.預期明確的批評</vt:lpstr>
      <vt:lpstr>C.視批評為合理之事</vt:lpstr>
      <vt:lpstr> D.為你所要接受的批評設限</vt:lpstr>
      <vt:lpstr>Keep the main thing the main thing</vt:lpstr>
      <vt:lpstr>2.培養處理衝突的技巧</vt:lpstr>
      <vt:lpstr>B.處理衝突的原則與方法</vt:lpstr>
      <vt:lpstr>3.建立良好的組織架構 蘇文隆牧師在「教會行政管理學」</vt:lpstr>
      <vt:lpstr>《教會需要勇者》比爾.海波斯 揀選同工的三個標準</vt:lpstr>
      <vt:lpstr>4.運用教會紀律</vt:lpstr>
      <vt:lpstr>A.衡量事態的嚴重性</vt:lpstr>
      <vt:lpstr> (1).道德性的犯罪</vt:lpstr>
      <vt:lpstr>(2).傳異端或異教之人</vt:lpstr>
      <vt:lpstr>(3).事態持續的情形</vt:lpstr>
      <vt:lpstr>(4).影響的範圍程度</vt:lpstr>
      <vt:lpstr>Slide 54</vt:lpstr>
      <vt:lpstr>B.教會紀律的執行</vt:lpstr>
      <vt:lpstr>(2).私底下的溝通</vt:lpstr>
      <vt:lpstr>溫柔的心把他挽回過來</vt:lpstr>
      <vt:lpstr>(3).與調解人同去</vt:lpstr>
      <vt:lpstr>(4).告訴教會</vt:lpstr>
      <vt:lpstr>(5).將對方視作非信徒</vt:lpstr>
      <vt:lpstr>教會紀律執行的態度</vt:lpstr>
      <vt:lpstr>聖潔與恩典兼顧，公義與饒恕並行</vt:lpstr>
      <vt:lpstr>五、醫治療傷與重建恢復</vt:lpstr>
      <vt:lpstr>(2).避免「如果」、「但是」，「或許」等字眼(Avoid If, But, and Maybe)</vt:lpstr>
      <vt:lpstr>「但是」這個詞尤其不好</vt:lpstr>
      <vt:lpstr>(3).具體認錯(Admit Specifically)</vt:lpstr>
      <vt:lpstr>(4).承認所造成的傷害(Acknowledge the Hurt)</vt:lpstr>
      <vt:lpstr>Slide 68</vt:lpstr>
      <vt:lpstr>(5).接受後果(Accept the Consequence)</vt:lpstr>
      <vt:lpstr>真誠的悔改會願意接受行為帶來的後果或補償</vt:lpstr>
      <vt:lpstr>Slide 71</vt:lpstr>
      <vt:lpstr>(6).改變你的行為(Alter Your Behavior)</vt:lpstr>
      <vt:lpstr>一位牧師曾在感情上犯罪跌倒</vt:lpstr>
      <vt:lpstr>(7).請求饒恕並給對方時間(Ask for Forgiveness and Allow Time)</vt:lpstr>
      <vt:lpstr>2.饒恕</vt:lpstr>
      <vt:lpstr>1.被出賣</vt:lpstr>
      <vt:lpstr>被最親近與信任的人出賣</vt:lpstr>
      <vt:lpstr>2.被主母誣告</vt:lpstr>
      <vt:lpstr>是否會對神失去信任?</vt:lpstr>
      <vt:lpstr>3.被下在監裏</vt:lpstr>
      <vt:lpstr>下在監裏失去自由(身體與心靈的煎熬)</vt:lpstr>
      <vt:lpstr>4.被遺忘不被記念 (被遺棄)</vt:lpstr>
      <vt:lpstr>約瑟饒恕與寬廣</vt:lpstr>
      <vt:lpstr>1.饒恕:約瑟就哭了</vt:lpstr>
      <vt:lpstr>2.謙卑:我豈能代替神呢﹖</vt:lpstr>
      <vt:lpstr>3.神的意思原是好的(更高的美意)</vt:lpstr>
      <vt:lpstr>活地獄羅本島監獄</vt:lpstr>
      <vt:lpstr>漫長而孤獨的歲月</vt:lpstr>
      <vt:lpstr>遺憾沒能成為一名世界級拳擊冠軍</vt:lpstr>
      <vt:lpstr>和平非暴力精神：全球總統</vt:lpstr>
      <vt:lpstr>漫長的二十七年</vt:lpstr>
      <vt:lpstr>1994年5月總統就職儀式上 博大的胸襟和寬宏的精神</vt:lpstr>
      <vt:lpstr>南非白人獄卒的詹姆斯‧桂格里</vt:lpstr>
      <vt:lpstr>Slide 94</vt:lpstr>
      <vt:lpstr>「當我走出囚室、邁過通往自由的監獄大門時,我已經清楚，自己若不能把悲痛與怨恨留在身後，那麼我其實仍在獄中。」</vt:lpstr>
      <vt:lpstr>寬厚仁慈的囚犯</vt:lpstr>
      <vt:lpstr>曼德拉用白人之守衛與內閣</vt:lpstr>
      <vt:lpstr>2.個人的療傷與醫治</vt:lpstr>
      <vt:lpstr>Pulitzer Prize and was chosen as the World Press Photo of the Year in 1972.</vt:lpstr>
      <vt:lpstr>‘My heart was exactly like a black coffee cup,’ she said. ‘I wished I died in that attack with my cousin. I wish I died at that time so I won’t suffer like that anymore ... it was so hard for me to carry all that burden with that hatred, with that anger and bitterness.’ </vt:lpstr>
      <vt:lpstr>But it was as a second year medical student in Saigon that she discovered a New Testament in the university library, committed her life to following Jesus Christ, and realized that God had a plan for her life. </vt:lpstr>
      <vt:lpstr>Slide 102</vt:lpstr>
      <vt:lpstr>Slide 103</vt:lpstr>
      <vt:lpstr>悲慘世界:神父饒恕主角尚萬強</vt:lpstr>
      <vt:lpstr>Slide 105</vt:lpstr>
      <vt:lpstr>游媽媽饒恕殺死她獨子兇手的故事 原諒對方，才是饒過自己  </vt:lpstr>
      <vt:lpstr>寬恕心更寬</vt:lpstr>
      <vt:lpstr>游媽媽來洛杉磯作見證</vt:lpstr>
      <vt:lpstr>3.群體的療傷與醫治 授予勃蘭特1971年度諾貝爾和平獎</vt:lpstr>
      <vt:lpstr>教會紛爭有未處理之罪</vt:lpstr>
      <vt:lpstr>教會宣告嚴肅會 重新尋求饒恕得醫治</vt:lpstr>
      <vt:lpstr>結論:</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工程的試驗-6</dc:title>
  <dc:creator>Windows User</dc:creator>
  <cp:lastModifiedBy>livingstone</cp:lastModifiedBy>
  <cp:revision>176</cp:revision>
  <dcterms:created xsi:type="dcterms:W3CDTF">2013-08-16T07:33:18Z</dcterms:created>
  <dcterms:modified xsi:type="dcterms:W3CDTF">2013-09-21T21:17:54Z</dcterms:modified>
</cp:coreProperties>
</file>