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9.jpg" ContentType="image/png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701" r:id="rId1"/>
  </p:sldMasterIdLst>
  <p:notesMasterIdLst>
    <p:notesMasterId r:id="rId24"/>
  </p:notesMasterIdLst>
  <p:handoutMasterIdLst>
    <p:handoutMasterId r:id="rId25"/>
  </p:handoutMasterIdLst>
  <p:sldIdLst>
    <p:sldId id="417" r:id="rId2"/>
    <p:sldId id="390" r:id="rId3"/>
    <p:sldId id="404" r:id="rId4"/>
    <p:sldId id="405" r:id="rId5"/>
    <p:sldId id="407" r:id="rId6"/>
    <p:sldId id="409" r:id="rId7"/>
    <p:sldId id="408" r:id="rId8"/>
    <p:sldId id="369" r:id="rId9"/>
    <p:sldId id="377" r:id="rId10"/>
    <p:sldId id="374" r:id="rId11"/>
    <p:sldId id="370" r:id="rId12"/>
    <p:sldId id="372" r:id="rId13"/>
    <p:sldId id="376" r:id="rId14"/>
    <p:sldId id="412" r:id="rId15"/>
    <p:sldId id="411" r:id="rId16"/>
    <p:sldId id="416" r:id="rId17"/>
    <p:sldId id="414" r:id="rId18"/>
    <p:sldId id="413" r:id="rId19"/>
    <p:sldId id="406" r:id="rId20"/>
    <p:sldId id="378" r:id="rId21"/>
    <p:sldId id="418" r:id="rId22"/>
    <p:sldId id="359" r:id="rId23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3366"/>
    <a:srgbClr val="E1C812"/>
    <a:srgbClr val="FD8607"/>
    <a:srgbClr val="4FBD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7" autoAdjust="0"/>
    <p:restoredTop sz="95508" autoAdjust="0"/>
  </p:normalViewPr>
  <p:slideViewPr>
    <p:cSldViewPr>
      <p:cViewPr>
        <p:scale>
          <a:sx n="63" d="100"/>
          <a:sy n="63" d="100"/>
        </p:scale>
        <p:origin x="-264" y="-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9/16/16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84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9/16/16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2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askerville Old Fac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askerville Old Fac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askerville Old Fac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askerville Old Fac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ＭＳ Ｐゴシック" charset="0"/>
              </a:defRPr>
            </a:lvl9pPr>
          </a:lstStyle>
          <a:p>
            <a:pPr eaLnBrk="1" hangingPunct="1"/>
            <a:fld id="{05C456BA-A0F6-CE47-9F09-E3B29507EC99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播種查經教材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FCA05-1C95-1042-B8F4-4F84ED0350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36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例:路得記</a:t>
            </a:r>
            <a:r>
              <a:rPr lang="en-US" sz="1200" dirty="0" smtClean="0"/>
              <a:t> 2:19錄得和哪裡起身歸回伯利恆從我家貴會伯利恆.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例:尼希米記3:1-32尼希米將城牆分段修建，各由不同的家族,官長,百姓來修建，彼此相連.52天就建完城牆.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8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latin typeface="华文黑体"/>
                <a:ea typeface="华文黑体"/>
                <a:cs typeface="华文黑体"/>
              </a:rPr>
              <a:t>例:以斯拉記</a:t>
            </a:r>
            <a:r>
              <a:rPr lang="en-US" sz="1200" b="1" dirty="0" smtClean="0">
                <a:latin typeface="华文黑体"/>
                <a:ea typeface="华文黑体"/>
                <a:cs typeface="华文黑体"/>
              </a:rPr>
              <a:t> 9:1-3以斯拉為以色列人娶外邦女子痛苦禱告.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华文黑体"/>
                <a:ea typeface="华文黑体"/>
                <a:cs typeface="华文黑体"/>
              </a:rPr>
              <a:t>例:約書亞記13:1-62猶大支派在嘉迦南的所分得的地業一城市,土地,和居住的人.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latin typeface="华文黑体"/>
              <a:ea typeface="华文黑体"/>
              <a:cs typeface="华文黑体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0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FCA05-1C95-1042-B8F4-4F84ED0350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12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Forrester Research (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Nasdaq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: FORR) is one of the most influential research and advisory firms in the world. We work with business and technology leaders to develop customer-obsessed strategies that drive growth. Forrester’s unique insights are grounded in annual surveys of more than 500,000 consumers and business leaders worldwide, rigorous and objective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methodologies,and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the shared wisdom of our most innovative clients. Through proprietary research, data, custom consulting, exclusive executive peer groups, and events, the Forrester experience is about a singular and powerful purpose: to challenge the thinking of our clients to help them lead change in their organizations.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In 2014, Forrester conducted surveys with more than 400,000 consumers across 21 countries,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representing more than 78% of the world’s GDP.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Client Companies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：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2,431 (as of December 31, 2014)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Employees: 1,351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FCA05-1C95-1042-B8F4-4F84ED0350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6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400" b="0" i="0" u="none" strike="noStrike" kern="1200" baseline="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Report commissioned by Cisco Systems Inc.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b="0" i="0" u="none" strike="noStrike" kern="1200" baseline="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Cisco is the worldwide leader in IT, an American multinational technology company, 85 percent of Internet traffic travel across Cisco's systems[citation needed], and it supports, manages and operates business systems for various and major third parties.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FCA05-1C95-1042-B8F4-4F84ED0350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70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Chart 1: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digital video viewers in the United States from 2012 to 2020 (in millions)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Digital video can refer to TV shows, amateur videos and original digital videos shown online and can be watched using a variety of devices such as computers, smartphones, tablets or internet-connected TVs.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Chart 2: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mobile phone video viewers in the United States from 2013 to 2019 (in millions)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www.statista.com</a:t>
            </a:r>
            <a:r>
              <a:rPr lang="en-US" altLang="zh-CN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/topics/1137/online-video/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FCA05-1C95-1042-B8F4-4F84ED0350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7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Chart1 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Fixed access 2015/12 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shows you that “real-time entertainment” — streaming video and audio — account for 70 percent of the Web traffic coming to your house: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Chart2 </a:t>
            </a:r>
          </a:p>
          <a:p>
            <a:r>
              <a:rPr kumimoji="1"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mobile access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2015/12 </a:t>
            </a:r>
            <a:endParaRPr kumimoji="1"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en-US" altLang="zh-CN" dirty="0" smtClean="0"/>
              <a:t>Video/audio accounts for 41 percent of mobile traffic, and social eats up 22 percent.</a:t>
            </a:r>
          </a:p>
          <a:p>
            <a:endParaRPr kumimoji="1" lang="en-US" altLang="zh-CN" dirty="0" smtClean="0"/>
          </a:p>
          <a:p>
            <a:endParaRPr kumimoji="1" lang="en-US" altLang="zh-CN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http://</a:t>
            </a:r>
            <a:r>
              <a:rPr kumimoji="1" lang="en-US" altLang="zh-CN" dirty="0" err="1" smtClean="0"/>
              <a:t>www.recode.net</a:t>
            </a:r>
            <a:r>
              <a:rPr kumimoji="1" lang="en-US" altLang="zh-CN" dirty="0" smtClean="0"/>
              <a:t>/2015/12/7/11621218/streaming-video-now-accounts-for-70-percent-of-broadband-usage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FCA05-1C95-1042-B8F4-4F84ED0350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70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FCA05-1C95-1042-B8F4-4F84ED0350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0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单击此处编辑母版副标题样式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将图片拖动到占位符，或单击添加图标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单击此处编辑母版文本样式</a:t>
            </a:r>
          </a:p>
          <a:p>
            <a:pPr lvl="1"/>
            <a:r>
              <a:rPr lang="zh-TW" altLang="en-US" smtClean="0"/>
              <a:t>二级</a:t>
            </a:r>
          </a:p>
          <a:p>
            <a:pPr lvl="2"/>
            <a:r>
              <a:rPr lang="zh-TW" altLang="en-US" smtClean="0"/>
              <a:t>三级</a:t>
            </a:r>
          </a:p>
          <a:p>
            <a:pPr lvl="3"/>
            <a:r>
              <a:rPr lang="zh-TW" altLang="en-US" smtClean="0"/>
              <a:t>四级</a:t>
            </a:r>
          </a:p>
          <a:p>
            <a:pPr lvl="4"/>
            <a:r>
              <a:rPr lang="zh-TW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单击此处编辑母版文本样式</a:t>
            </a:r>
          </a:p>
          <a:p>
            <a:pPr lvl="1"/>
            <a:r>
              <a:rPr lang="zh-TW" altLang="en-US" smtClean="0"/>
              <a:t>二级</a:t>
            </a:r>
          </a:p>
          <a:p>
            <a:pPr lvl="2"/>
            <a:r>
              <a:rPr lang="zh-TW" altLang="en-US" smtClean="0"/>
              <a:t>三级</a:t>
            </a:r>
          </a:p>
          <a:p>
            <a:pPr lvl="3"/>
            <a:r>
              <a:rPr lang="zh-TW" altLang="en-US" smtClean="0"/>
              <a:t>四级</a:t>
            </a:r>
          </a:p>
          <a:p>
            <a:pPr lvl="4"/>
            <a:r>
              <a:rPr lang="zh-TW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单击此处编辑母版文本样式</a:t>
            </a:r>
          </a:p>
          <a:p>
            <a:pPr lvl="1"/>
            <a:r>
              <a:rPr lang="zh-TW" altLang="en-US" smtClean="0"/>
              <a:t>二级</a:t>
            </a:r>
          </a:p>
          <a:p>
            <a:pPr lvl="2"/>
            <a:r>
              <a:rPr lang="zh-TW" altLang="en-US" smtClean="0"/>
              <a:t>三级</a:t>
            </a:r>
          </a:p>
          <a:p>
            <a:pPr lvl="3"/>
            <a:r>
              <a:rPr lang="zh-TW" altLang="en-US" smtClean="0"/>
              <a:t>四级</a:t>
            </a:r>
          </a:p>
          <a:p>
            <a:pPr lvl="4"/>
            <a:r>
              <a:rPr lang="zh-TW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kumimoji="0" lang="en-US" smtClean="0"/>
              <a:pPr/>
              <a:t>9/16/16</a:t>
            </a:fld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(带图片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zh-TW" altLang="en-US" smtClean="0"/>
              <a:t>单击此处编辑母版标题样式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单击此处编辑母版副标题样式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将图片拖动到占位符，或单击添加图标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  <a:p>
            <a:pPr lvl="1"/>
            <a:r>
              <a:rPr lang="zh-TW" altLang="en-US" smtClean="0"/>
              <a:t>二级</a:t>
            </a:r>
          </a:p>
          <a:p>
            <a:pPr lvl="2"/>
            <a:r>
              <a:rPr lang="zh-TW" altLang="en-US" smtClean="0"/>
              <a:t>三级</a:t>
            </a:r>
          </a:p>
          <a:p>
            <a:pPr lvl="3"/>
            <a:r>
              <a:rPr lang="zh-TW" altLang="en-US" smtClean="0"/>
              <a:t>四级</a:t>
            </a:r>
          </a:p>
          <a:p>
            <a:pPr lvl="4"/>
            <a:r>
              <a:rPr lang="zh-TW" altLang="en-US" smtClean="0"/>
              <a:t>五级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  <a:p>
            <a:pPr lvl="1"/>
            <a:r>
              <a:rPr lang="zh-TW" altLang="en-US" smtClean="0"/>
              <a:t>二级</a:t>
            </a:r>
          </a:p>
          <a:p>
            <a:pPr lvl="2"/>
            <a:r>
              <a:rPr lang="zh-TW" altLang="en-US" smtClean="0"/>
              <a:t>三级</a:t>
            </a:r>
          </a:p>
          <a:p>
            <a:pPr lvl="3"/>
            <a:r>
              <a:rPr lang="zh-TW" altLang="en-US" smtClean="0"/>
              <a:t>四级</a:t>
            </a:r>
          </a:p>
          <a:p>
            <a:pPr lvl="4"/>
            <a:r>
              <a:rPr lang="zh-TW" altLang="en-US" smtClean="0"/>
              <a:t>五级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  <a:p>
            <a:pPr lvl="1"/>
            <a:r>
              <a:rPr lang="zh-TW" altLang="en-US" smtClean="0"/>
              <a:t>二级</a:t>
            </a:r>
          </a:p>
          <a:p>
            <a:pPr lvl="2"/>
            <a:r>
              <a:rPr lang="zh-TW" altLang="en-US" smtClean="0"/>
              <a:t>三级</a:t>
            </a:r>
          </a:p>
          <a:p>
            <a:pPr lvl="3"/>
            <a:r>
              <a:rPr lang="zh-TW" altLang="en-US" smtClean="0"/>
              <a:t>四级</a:t>
            </a:r>
          </a:p>
          <a:p>
            <a:pPr lvl="4"/>
            <a:r>
              <a:rPr lang="zh-TW" altLang="en-US" smtClean="0"/>
              <a:t>五级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  <a:p>
            <a:pPr lvl="1"/>
            <a:r>
              <a:rPr lang="zh-TW" altLang="en-US" smtClean="0"/>
              <a:t>二级</a:t>
            </a:r>
          </a:p>
          <a:p>
            <a:pPr lvl="2"/>
            <a:r>
              <a:rPr lang="zh-TW" altLang="en-US" smtClean="0"/>
              <a:t>三级</a:t>
            </a:r>
          </a:p>
          <a:p>
            <a:pPr lvl="3"/>
            <a:r>
              <a:rPr lang="zh-TW" altLang="en-US" smtClean="0"/>
              <a:t>四级</a:t>
            </a:r>
          </a:p>
          <a:p>
            <a:pPr lvl="4"/>
            <a:r>
              <a:rPr lang="zh-TW" altLang="en-US" smtClean="0"/>
              <a:t>五级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kumimoji="0" lang="en-US" smtClean="0"/>
              <a:pPr/>
              <a:t>9/16/16</a:t>
            </a:fld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  <a:p>
            <a:pPr lvl="1"/>
            <a:r>
              <a:rPr lang="zh-TW" altLang="en-US" smtClean="0"/>
              <a:t>二级</a:t>
            </a:r>
          </a:p>
          <a:p>
            <a:pPr lvl="2"/>
            <a:r>
              <a:rPr lang="zh-TW" altLang="en-US" smtClean="0"/>
              <a:t>三级</a:t>
            </a:r>
          </a:p>
          <a:p>
            <a:pPr lvl="3"/>
            <a:r>
              <a:rPr lang="zh-TW" altLang="en-US" smtClean="0"/>
              <a:t>四级</a:t>
            </a:r>
          </a:p>
          <a:p>
            <a:pPr lvl="4"/>
            <a:r>
              <a:rPr lang="zh-TW" altLang="en-US" smtClean="0"/>
              <a:t>五级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单击此处编辑母版文本样式</a:t>
            </a:r>
          </a:p>
          <a:p>
            <a:pPr lvl="1"/>
            <a:r>
              <a:rPr lang="zh-TW" altLang="en-US" smtClean="0"/>
              <a:t>二级</a:t>
            </a:r>
          </a:p>
          <a:p>
            <a:pPr lvl="2"/>
            <a:r>
              <a:rPr lang="zh-TW" altLang="en-US" smtClean="0"/>
              <a:t>三级</a:t>
            </a:r>
          </a:p>
          <a:p>
            <a:pPr lvl="3"/>
            <a:r>
              <a:rPr lang="zh-TW" altLang="en-US" smtClean="0"/>
              <a:t>四级</a:t>
            </a:r>
          </a:p>
          <a:p>
            <a:pPr lvl="4"/>
            <a:r>
              <a:rPr lang="zh-TW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9/16/16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accent2"/>
          </a:solidFill>
          <a:ln w="76200" cmpd="tri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4000" b="1" i="1" dirty="0">
                <a:solidFill>
                  <a:srgbClr val="FFFF00"/>
                </a:solidFill>
                <a:latin typeface="Matura MT Script Capitals" charset="0"/>
                <a:ea typeface="Batang" charset="0"/>
                <a:cs typeface="Batang" charset="0"/>
              </a:rPr>
              <a:t>     ABC</a:t>
            </a:r>
            <a:r>
              <a:rPr lang="en-US" sz="4000" dirty="0">
                <a:solidFill>
                  <a:srgbClr val="FFFF00"/>
                </a:solidFill>
                <a:latin typeface="Matura MT Script Capitals" charset="0"/>
              </a:rPr>
              <a:t>  2015 </a:t>
            </a:r>
            <a:r>
              <a:rPr lang="zh-TW" altLang="en-US" sz="4000" dirty="0">
                <a:latin typeface="Arial" charset="0"/>
                <a:ea typeface="新細明體" charset="0"/>
                <a:cs typeface="新細明體" charset="0"/>
              </a:rPr>
              <a:t>    </a:t>
            </a:r>
            <a:endParaRPr lang="en-US" sz="4000" dirty="0">
              <a:latin typeface="Arial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76200" cmpd="tri"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zh-CN" altLang="en-US" sz="3600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課碼</a:t>
            </a:r>
            <a:r>
              <a:rPr lang="en-US" altLang="zh-CN" sz="3600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(Workshop):</a:t>
            </a:r>
            <a:r>
              <a:rPr lang="zh-CN" altLang="en-US" sz="3600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CE 302</a:t>
            </a:r>
            <a:endParaRPr lang="en-US" altLang="zh-CN" sz="3600" dirty="0">
              <a:solidFill>
                <a:srgbClr val="FFFF00"/>
              </a:solidFill>
              <a:latin typeface="Arial" charset="0"/>
              <a:ea typeface="SimSun" charset="0"/>
              <a:cs typeface="SimSun" charset="0"/>
            </a:endParaRPr>
          </a:p>
          <a:p>
            <a:pPr eaLnBrk="1" hangingPunct="1">
              <a:buFontTx/>
              <a:buNone/>
              <a:defRPr/>
            </a:pPr>
            <a:r>
              <a:rPr lang="zh-CN" altLang="en-US" sz="3600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教室</a:t>
            </a:r>
            <a:r>
              <a:rPr lang="en-US" altLang="zh-CN" sz="3600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(Room #)</a:t>
            </a:r>
            <a:r>
              <a:rPr lang="en-US" altLang="zh-CN" sz="3600" dirty="0" smtClean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: 109 G</a:t>
            </a:r>
            <a:endParaRPr lang="en-US" altLang="zh-CN" sz="3600" dirty="0">
              <a:solidFill>
                <a:srgbClr val="FFFF00"/>
              </a:solidFill>
              <a:latin typeface="Arial" charset="0"/>
              <a:ea typeface="SimSun" charset="0"/>
              <a:cs typeface="SimSun" charset="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3600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講員</a:t>
            </a:r>
            <a:r>
              <a:rPr lang="en-US" altLang="zh-TW" sz="3600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(Speaker): </a:t>
            </a:r>
            <a:r>
              <a:rPr lang="zh-TW" altLang="en-US" sz="3600" dirty="0" smtClean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孟蘇倫牧師</a:t>
            </a:r>
            <a:endParaRPr lang="en-US" altLang="zh-TW" sz="3600" dirty="0">
              <a:solidFill>
                <a:srgbClr val="FFFF00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>
              <a:buFontTx/>
              <a:buNone/>
              <a:defRPr/>
            </a:pPr>
            <a:r>
              <a:rPr lang="zh-CN" altLang="en-US" sz="3600" b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授課語言</a:t>
            </a: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:</a:t>
            </a:r>
            <a:r>
              <a:rPr lang="en-US" altLang="zh-CN" sz="3600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zh-CN" altLang="en-US" sz="3600" dirty="0" smtClean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中文</a:t>
            </a:r>
            <a:endParaRPr lang="en-US" altLang="zh-CN" sz="3600" dirty="0">
              <a:solidFill>
                <a:srgbClr val="FFFF00"/>
              </a:solidFill>
              <a:latin typeface="Arial" charset="0"/>
              <a:ea typeface="SimSun" charset="0"/>
              <a:cs typeface="SimSun" charset="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3600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題目</a:t>
            </a:r>
            <a:r>
              <a:rPr lang="en-US" altLang="zh-TW" sz="3600" dirty="0">
                <a:solidFill>
                  <a:srgbClr val="FFFF00"/>
                </a:solidFill>
                <a:latin typeface="Arial" charset="0"/>
                <a:ea typeface="新細明體" charset="0"/>
                <a:cs typeface="新細明體" charset="0"/>
              </a:rPr>
              <a:t>(Topic): </a:t>
            </a:r>
            <a:r>
              <a:rPr lang="en-US" altLang="zh-TW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charset="0"/>
                <a:cs typeface="新細明體" charset="0"/>
              </a:rPr>
              <a:t> 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charset="0"/>
                <a:cs typeface="新細明體" charset="0"/>
              </a:rPr>
              <a:t>身臨其境學聖經</a:t>
            </a:r>
            <a:endParaRPr lang="en-US" altLang="zh-CN" sz="3600" dirty="0">
              <a:solidFill>
                <a:srgbClr val="FFFF00"/>
              </a:solidFill>
              <a:latin typeface="Arial" charset="0"/>
              <a:ea typeface="SimSun" charset="0"/>
              <a:cs typeface="SimSun" charset="0"/>
            </a:endParaRPr>
          </a:p>
          <a:p>
            <a:pPr>
              <a:buNone/>
              <a:defRPr/>
            </a:pPr>
            <a:r>
              <a:rPr lang="zh-CN" altLang="en-US" sz="3600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專題簡介</a:t>
            </a:r>
            <a:r>
              <a:rPr lang="en-US" altLang="zh-CN" sz="3600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:</a:t>
            </a:r>
            <a:r>
              <a:rPr lang="zh-TW" altLang="en-US" sz="3600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認識並選擇多媒體聖經教材</a:t>
            </a:r>
            <a:r>
              <a:rPr lang="en-US" sz="3600" dirty="0" smtClean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，</a:t>
            </a:r>
          </a:p>
          <a:p>
            <a:pPr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用</a:t>
            </a:r>
            <a:r>
              <a:rPr lang="en-US" sz="3600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在主日學和小組查經</a:t>
            </a:r>
            <a:r>
              <a:rPr lang="en-US" sz="3600" dirty="0" smtClean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，</a:t>
            </a:r>
          </a:p>
          <a:p>
            <a:pPr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將</a:t>
            </a:r>
            <a:r>
              <a:rPr lang="en-US" sz="3600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神的話實踐在生活中，靈命成長，傳福音。</a:t>
            </a:r>
            <a:endParaRPr lang="en-US" altLang="zh-CN" sz="3600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114800" y="266581"/>
            <a:ext cx="44196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charset="0"/>
                <a:ea typeface="新細明體" charset="0"/>
                <a:cs typeface="新細明體" charset="0"/>
              </a:rPr>
              <a:t> 北美華人基督徒教育大會</a:t>
            </a:r>
            <a:endParaRPr lang="en-US" sz="2800" dirty="0" smtClean="0">
              <a:solidFill>
                <a:srgbClr val="00FF00"/>
              </a:solidFill>
              <a:latin typeface="Baskerville Old Face" charset="0"/>
              <a:cs typeface="+mn-cs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FF00"/>
                </a:solidFill>
                <a:latin typeface="Baskerville Old Face" charset="0"/>
                <a:cs typeface="+mn-cs"/>
              </a:rPr>
              <a:t>            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charset="0"/>
                <a:ea typeface="MS Gothic" charset="0"/>
                <a:cs typeface="MS Gothic" charset="0"/>
              </a:rPr>
              <a:t>A</a:t>
            </a:r>
            <a:r>
              <a:rPr lang="en-US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charset="0"/>
                <a:ea typeface="MS Gothic" charset="0"/>
                <a:cs typeface="MS Gothic" charset="0"/>
              </a:rPr>
              <a:t>ccess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charset="0"/>
                <a:ea typeface="MS Gothic" charset="0"/>
                <a:cs typeface="MS Gothic" charset="0"/>
              </a:rPr>
              <a:t>B</a:t>
            </a:r>
            <a:r>
              <a:rPr lang="en-US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charset="0"/>
                <a:ea typeface="MS Gothic" charset="0"/>
                <a:cs typeface="MS Gothic" charset="0"/>
              </a:rPr>
              <a:t>ible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charset="0"/>
                <a:ea typeface="MS Gothic" charset="0"/>
                <a:cs typeface="MS Gothic" charset="0"/>
              </a:rPr>
              <a:t>C</a:t>
            </a:r>
            <a:r>
              <a:rPr lang="en-US" sz="1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charset="0"/>
                <a:ea typeface="MS Gothic" charset="0"/>
                <a:cs typeface="MS Gothic" charset="0"/>
              </a:rPr>
              <a:t>onvention</a:t>
            </a:r>
            <a:r>
              <a:rPr lang="en-US" sz="1800" dirty="0" smtClean="0">
                <a:solidFill>
                  <a:srgbClr val="00FF00"/>
                </a:solidFill>
                <a:latin typeface="Baskerville Old Face" charset="0"/>
                <a:cs typeface="+mn-cs"/>
              </a:rPr>
              <a:t> </a:t>
            </a:r>
          </a:p>
        </p:txBody>
      </p:sp>
      <p:pic>
        <p:nvPicPr>
          <p:cNvPr id="14340" name="Picture 5" descr="abc logo_color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60960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2575"/>
            <a:ext cx="838200" cy="685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10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9217" y="1828800"/>
            <a:ext cx="7767983" cy="4191220"/>
          </a:xfrm>
          <a:solidFill>
            <a:schemeClr val="lt1">
              <a:alpha val="7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kumimoji="1" lang="zh-TW" altLang="zh-CN" sz="4400" b="1" dirty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2</a:t>
            </a:r>
            <a:r>
              <a:rPr kumimoji="1" lang="en-US" altLang="zh-TW" sz="4400" b="1" dirty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1</a:t>
            </a:r>
            <a:r>
              <a:rPr kumimoji="1" lang="zh-TW" altLang="en-US" sz="4400" b="1" dirty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世紀，</a:t>
            </a:r>
            <a:r>
              <a:rPr kumimoji="1" lang="zh-TW" altLang="en-US" sz="44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在全球</a:t>
            </a:r>
            <a:r>
              <a:rPr kumimoji="1" lang="en-US" altLang="zh-TW" sz="44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kumimoji="1" lang="zh-TW" altLang="en-US" sz="44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科技</a:t>
            </a:r>
            <a:r>
              <a:rPr kumimoji="1" lang="en-US" altLang="zh-TW" sz="44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kumimoji="1" lang="zh-TW" altLang="en-US" sz="44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和</a:t>
            </a:r>
            <a:r>
              <a:rPr kumimoji="1" lang="en-US" altLang="zh-TW" sz="44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kumimoji="1" lang="zh-TW" altLang="en-US" sz="44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教育方法</a:t>
            </a:r>
            <a:r>
              <a:rPr kumimoji="1" lang="en-US" altLang="zh-TW" sz="44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kumimoji="1" lang="zh-TW" altLang="en-US" sz="44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不斷革新的</a:t>
            </a:r>
            <a:r>
              <a:rPr kumimoji="1" lang="zh-TW" altLang="en-US" sz="4400" b="1" dirty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趨勢影響下，</a:t>
            </a:r>
            <a:r>
              <a:rPr kumimoji="1" lang="zh-TW" altLang="en-US" sz="44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教育領域</a:t>
            </a:r>
            <a:r>
              <a:rPr kumimoji="1" lang="zh-TW" altLang="en-US" sz="44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正在經歷一場</a:t>
            </a:r>
            <a:r>
              <a:rPr kumimoji="1" lang="zh-TW" altLang="en-US" sz="4400" b="1" dirty="0" smtClean="0">
                <a:solidFill>
                  <a:schemeClr val="accent2"/>
                </a:solidFill>
                <a:latin typeface="华文楷体"/>
                <a:ea typeface="华文楷体"/>
                <a:cs typeface="华文楷体"/>
              </a:rPr>
              <a:t>變</a:t>
            </a:r>
            <a:r>
              <a:rPr kumimoji="1" lang="zh-TW" altLang="en-US" sz="4400" b="1" dirty="0">
                <a:solidFill>
                  <a:schemeClr val="accent2"/>
                </a:solidFill>
                <a:latin typeface="华文楷体"/>
                <a:ea typeface="华文楷体"/>
                <a:cs typeface="华文楷体"/>
              </a:rPr>
              <a:t>革</a:t>
            </a:r>
            <a:r>
              <a:rPr kumimoji="1" lang="zh-TW" altLang="en-US" sz="4400" b="1" dirty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，從傳統的教室教學模式，</a:t>
            </a:r>
            <a:r>
              <a:rPr kumimoji="1" lang="zh-TW" altLang="en-US" sz="44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逐步到</a:t>
            </a:r>
            <a:r>
              <a:rPr kumimoji="1" lang="zh-TW" altLang="en-US" sz="44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多媒體形式</a:t>
            </a:r>
            <a:r>
              <a:rPr kumimoji="1" lang="zh-TW" altLang="en-US" sz="44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的開放教學</a:t>
            </a:r>
            <a:r>
              <a:rPr kumimoji="1" lang="zh-TW" altLang="en-US" sz="4400" b="1" dirty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模式。</a:t>
            </a:r>
            <a:endParaRPr kumimoji="1" lang="zh-CN" altLang="en-US" sz="4400" b="1" dirty="0">
              <a:latin typeface="华文楷体"/>
              <a:ea typeface="华文楷体"/>
              <a:cs typeface="华文楷体"/>
            </a:endParaRPr>
          </a:p>
          <a:p>
            <a:pPr marL="0" indent="0" algn="r">
              <a:buNone/>
            </a:pPr>
            <a:r>
              <a:rPr lang="en-US" altLang="zh-CN" dirty="0" smtClean="0">
                <a:solidFill>
                  <a:schemeClr val="tx1"/>
                </a:solidFill>
                <a:latin typeface="Arial"/>
                <a:cs typeface="Arial"/>
              </a:rPr>
              <a:t>(Source: 2015 Cisco Studies)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09217" y="533400"/>
            <a:ext cx="7767983" cy="79133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6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400" dirty="0" smtClean="0">
                <a:latin typeface="华文黑体"/>
                <a:ea typeface="华文黑体"/>
                <a:cs typeface="华文黑体"/>
              </a:rPr>
              <a:t>多媒體學習是未來發展</a:t>
            </a:r>
            <a:r>
              <a:rPr lang="zh-TW" altLang="en-US" sz="4400" dirty="0">
                <a:latin typeface="华文黑体"/>
                <a:ea typeface="华文黑体"/>
                <a:cs typeface="华文黑体"/>
              </a:rPr>
              <a:t>趨勢</a:t>
            </a:r>
            <a:endParaRPr lang="en-US" altLang="zh-CN" sz="4400" dirty="0"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val="228060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309217" y="533400"/>
            <a:ext cx="7691783" cy="79133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6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400" dirty="0" smtClean="0">
                <a:latin typeface="华文黑体"/>
                <a:ea typeface="华文黑体"/>
                <a:cs typeface="华文黑体"/>
              </a:rPr>
              <a:t>多媒體學習是近年來的趨勢</a:t>
            </a:r>
            <a:endParaRPr lang="en-US" altLang="zh-CN" sz="4400" dirty="0">
              <a:latin typeface="华文黑体"/>
              <a:ea typeface="华文黑体"/>
              <a:cs typeface="华文黑体"/>
            </a:endParaRPr>
          </a:p>
        </p:txBody>
      </p:sp>
      <p:pic>
        <p:nvPicPr>
          <p:cNvPr id="8" name="图片 7" descr="Pyj1Go3UNssAAAAASUVORK5CYII=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61592"/>
            <a:ext cx="4379710" cy="2796408"/>
          </a:xfrm>
          <a:prstGeom prst="rect">
            <a:avLst/>
          </a:prstGeom>
        </p:spPr>
      </p:pic>
      <p:pic>
        <p:nvPicPr>
          <p:cNvPr id="9" name="图片 8" descr="a+MsGsTXArpUCirWoc7E1z+CC6oyxtBI9fkHmic4FEF8ZOnVfWu3xxhtv2FUkrTmpu5xen4cx0CspvgcBCEAAAhCAAAQgAAEIQAACEIAABCAAAQhAAAIQyIAAxkAGSaQKEIAABCAAAQhAAAIQgAAEIAABCEAAAhCAAAQgAIFeCWAM9EqK70EAAhCAAAQgAAEIQAACEIAABCAAAQhAAAIQgAAEMiCAMZBBEqkCBCAAAQhAAAIQgAAEIAAB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1"/>
            <a:ext cx="4648199" cy="294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3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228600" y="457200"/>
            <a:ext cx="7844183" cy="86753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6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400" dirty="0" smtClean="0">
                <a:latin typeface="华文黑体"/>
                <a:ea typeface="华文黑体"/>
                <a:cs typeface="华文黑体"/>
              </a:rPr>
              <a:t>多媒體學習是未來發展</a:t>
            </a:r>
            <a:r>
              <a:rPr lang="zh-TW" altLang="en-US" sz="4400" dirty="0">
                <a:latin typeface="华文黑体"/>
                <a:ea typeface="华文黑体"/>
                <a:cs typeface="华文黑体"/>
              </a:rPr>
              <a:t>趨勢</a:t>
            </a:r>
            <a:endParaRPr lang="en-US" altLang="zh-CN" sz="4400" dirty="0">
              <a:latin typeface="华文黑体"/>
              <a:ea typeface="华文黑体"/>
              <a:cs typeface="华文黑体"/>
            </a:endParaRPr>
          </a:p>
        </p:txBody>
      </p:sp>
      <p:pic>
        <p:nvPicPr>
          <p:cNvPr id="2" name="图片 1" descr="sandvine-year-end-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480560" cy="3657600"/>
          </a:xfrm>
          <a:prstGeom prst="rect">
            <a:avLst/>
          </a:prstGeom>
        </p:spPr>
      </p:pic>
      <p:pic>
        <p:nvPicPr>
          <p:cNvPr id="3" name="图片 2" descr="sandvine-mobile-20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02" y="1981200"/>
            <a:ext cx="44975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9217" y="1752600"/>
            <a:ext cx="7691783" cy="4145311"/>
          </a:xfrm>
          <a:solidFill>
            <a:schemeClr val="lt1">
              <a:alpha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4000" b="1" dirty="0" smtClean="0">
                <a:latin typeface="华文黑体"/>
                <a:ea typeface="华文黑体"/>
                <a:cs typeface="华文黑体"/>
              </a:rPr>
              <a:t>多媒體教材</a:t>
            </a:r>
            <a:r>
              <a:rPr kumimoji="1" lang="zh-TW" altLang="en-US" sz="4000" b="1" dirty="0" smtClean="0">
                <a:latin typeface="华文黑体"/>
                <a:ea typeface="华文黑体"/>
                <a:cs typeface="华文黑体"/>
              </a:rPr>
              <a:t>的運用</a:t>
            </a:r>
            <a:r>
              <a:rPr kumimoji="1" lang="zh-TW" altLang="en-US" sz="4000" b="1" dirty="0" smtClean="0">
                <a:latin typeface="华文楷体"/>
                <a:ea typeface="华文楷体"/>
                <a:cs typeface="华文楷体"/>
              </a:rPr>
              <a:t>：</a:t>
            </a:r>
            <a:endParaRPr kumimoji="1" lang="en-US" altLang="zh-TW" sz="4000" b="1" dirty="0">
              <a:latin typeface="华文楷体"/>
              <a:ea typeface="华文楷体"/>
              <a:cs typeface="华文楷体"/>
            </a:endParaRPr>
          </a:p>
          <a:p>
            <a:r>
              <a:rPr kumimoji="1" lang="en-US" altLang="zh-TW" sz="4000" b="1" dirty="0" smtClean="0">
                <a:latin typeface="华文楷体"/>
                <a:ea typeface="华文楷体"/>
                <a:cs typeface="华文楷体"/>
              </a:rPr>
              <a:t>-- </a:t>
            </a:r>
            <a:r>
              <a:rPr kumimoji="1" lang="zh-TW" altLang="en-US" sz="40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視覺學習工具</a:t>
            </a:r>
            <a:endParaRPr kumimoji="1" lang="en-US" altLang="zh-TW" sz="4000" b="1" dirty="0">
              <a:solidFill>
                <a:srgbClr val="C0504D"/>
              </a:solidFill>
              <a:latin typeface="华文楷体"/>
              <a:ea typeface="华文楷体"/>
              <a:cs typeface="华文楷体"/>
            </a:endParaRPr>
          </a:p>
          <a:p>
            <a:r>
              <a:rPr kumimoji="1" lang="en-US" altLang="zh-TW" sz="4000" b="1" dirty="0" smtClean="0">
                <a:latin typeface="华文楷体"/>
                <a:ea typeface="华文楷体"/>
                <a:cs typeface="华文楷体"/>
              </a:rPr>
              <a:t>-- </a:t>
            </a:r>
            <a:r>
              <a:rPr kumimoji="1" lang="zh-TW" altLang="en-US" sz="40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互動分享的</a:t>
            </a:r>
            <a:r>
              <a:rPr kumimoji="1" lang="zh-TW" altLang="en-US" sz="4000" b="1" dirty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媒介</a:t>
            </a:r>
            <a:endParaRPr kumimoji="1" lang="en-US" altLang="zh-TW" sz="4000" b="1" dirty="0">
              <a:solidFill>
                <a:srgbClr val="C0504D"/>
              </a:solidFill>
              <a:latin typeface="华文楷体"/>
              <a:ea typeface="华文楷体"/>
              <a:cs typeface="华文楷体"/>
            </a:endParaRPr>
          </a:p>
          <a:p>
            <a:r>
              <a:rPr kumimoji="1" lang="en-US" altLang="zh-TW" sz="4000" b="1" dirty="0" smtClean="0">
                <a:latin typeface="华文楷体"/>
                <a:ea typeface="华文楷体"/>
                <a:cs typeface="华文楷体"/>
              </a:rPr>
              <a:t>-- </a:t>
            </a:r>
            <a:r>
              <a:rPr kumimoji="1" lang="zh-TW" altLang="en-US" sz="40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身臨其境的感受</a:t>
            </a:r>
            <a:endParaRPr kumimoji="1" lang="en-US" altLang="zh-TW" sz="4000" b="1" dirty="0" smtClean="0">
              <a:solidFill>
                <a:srgbClr val="C0504D"/>
              </a:solidFill>
              <a:latin typeface="华文楷体"/>
              <a:ea typeface="华文楷体"/>
              <a:cs typeface="华文楷体"/>
            </a:endParaRPr>
          </a:p>
          <a:p>
            <a:r>
              <a:rPr kumimoji="1" lang="en-US" altLang="zh-TW" sz="4000" b="1" dirty="0">
                <a:latin typeface="华文楷体"/>
                <a:ea typeface="华文楷体"/>
                <a:cs typeface="华文楷体"/>
              </a:rPr>
              <a:t>--</a:t>
            </a:r>
            <a:r>
              <a:rPr kumimoji="1" lang="zh-TW" altLang="en-US" sz="4000" b="1" dirty="0" smtClean="0">
                <a:solidFill>
                  <a:srgbClr val="C0504D"/>
                </a:solidFill>
                <a:latin typeface="华文楷体"/>
                <a:ea typeface="华文楷体"/>
                <a:cs typeface="华文楷体"/>
              </a:rPr>
              <a:t>突破語言障礙的隔閡</a:t>
            </a:r>
            <a:endParaRPr kumimoji="1" lang="en-US" altLang="zh-TW" sz="4000" b="1" dirty="0">
              <a:solidFill>
                <a:srgbClr val="C0504D"/>
              </a:solidFill>
              <a:latin typeface="华文楷体"/>
              <a:ea typeface="华文楷体"/>
              <a:cs typeface="华文楷体"/>
            </a:endParaRPr>
          </a:p>
          <a:p>
            <a:pPr marL="0" indent="0" algn="r">
              <a:buNone/>
            </a:pPr>
            <a:r>
              <a:rPr lang="en-US" altLang="zh-CN" b="1" dirty="0" smtClean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US" altLang="zh-CN" b="1" dirty="0">
                <a:solidFill>
                  <a:schemeClr val="tx1"/>
                </a:solidFill>
                <a:latin typeface="Arial"/>
                <a:cs typeface="Arial"/>
              </a:rPr>
              <a:t>Source: Cisco Studies) </a:t>
            </a:r>
          </a:p>
          <a:p>
            <a:pPr marL="0" indent="0" algn="r">
              <a:buNone/>
            </a:pPr>
            <a:endParaRPr kumimoji="1" lang="zh-CN" alt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04801" y="457200"/>
            <a:ext cx="7696200" cy="93104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6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400" dirty="0" smtClean="0">
                <a:latin typeface="华文黑体"/>
                <a:ea typeface="华文黑体"/>
                <a:cs typeface="华文黑体"/>
              </a:rPr>
              <a:t>多媒體學習是未來發展</a:t>
            </a:r>
            <a:r>
              <a:rPr lang="zh-TW" altLang="en-US" sz="4400" dirty="0">
                <a:latin typeface="华文黑体"/>
                <a:ea typeface="华文黑体"/>
                <a:cs typeface="华文黑体"/>
              </a:rPr>
              <a:t>趨勢</a:t>
            </a:r>
            <a:endParaRPr lang="en-US" altLang="zh-CN" sz="4400" dirty="0"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val="54400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15644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Rev. Dr. David </a:t>
            </a:r>
            <a:r>
              <a:rPr lang="en-US" dirty="0" err="1" smtClean="0">
                <a:solidFill>
                  <a:schemeClr val="bg1"/>
                </a:solidFill>
              </a:rPr>
              <a:t>Pawson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新舊約聖經綜覽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David Pawson im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b="13538"/>
          <a:stretch>
            <a:fillRect/>
          </a:stretch>
        </p:blipFill>
        <p:spPr>
          <a:xfrm>
            <a:off x="76200" y="1905000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1762005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244"/>
            <a:ext cx="8591551" cy="1336956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 Ray Vander </a:t>
            </a:r>
            <a:r>
              <a:rPr lang="en-US" dirty="0" err="1" smtClean="0">
                <a:solidFill>
                  <a:srgbClr val="FFFFFF"/>
                </a:solidFill>
              </a:rPr>
              <a:t>Laan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讓全世界都</a:t>
            </a:r>
            <a:r>
              <a:rPr lang="en-US" dirty="0" smtClean="0">
                <a:solidFill>
                  <a:srgbClr val="FFFFFF"/>
                </a:solidFill>
              </a:rPr>
              <a:t>知道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图片 3" descr="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43350"/>
            <a:ext cx="6235700" cy="47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39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376"/>
            <a:ext cx="8591551" cy="1111624"/>
          </a:xfrm>
        </p:spPr>
        <p:txBody>
          <a:bodyPr/>
          <a:lstStyle/>
          <a:p>
            <a:r>
              <a:rPr lang="en-US" sz="5400" dirty="0" smtClean="0">
                <a:solidFill>
                  <a:srgbClr val="FFFFFF"/>
                </a:solidFill>
              </a:rPr>
              <a:t>Spring of Water</a:t>
            </a:r>
            <a:br>
              <a:rPr lang="en-US" sz="5400" dirty="0" smtClean="0">
                <a:solidFill>
                  <a:srgbClr val="FFFFFF"/>
                </a:solidFill>
              </a:rPr>
            </a:br>
            <a:r>
              <a:rPr lang="en-US" sz="5400" dirty="0" smtClean="0">
                <a:solidFill>
                  <a:srgbClr val="FFFFFF"/>
                </a:solidFill>
              </a:rPr>
              <a:t>多媒體查經系列</a:t>
            </a:r>
            <a:endParaRPr lang="en-US" sz="5400" b="1" dirty="0">
              <a:solidFill>
                <a:srgbClr val="FFFFFF"/>
              </a:solidFill>
            </a:endParaRPr>
          </a:p>
        </p:txBody>
      </p:sp>
      <p:pic>
        <p:nvPicPr>
          <p:cNvPr id="3" name="图片 2" descr="9k=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7887"/>
            <a:ext cx="76962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0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Learning chart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7914132" cy="582993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38600" y="2209800"/>
            <a:ext cx="28194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/>
              <a:t>閱讀</a:t>
            </a:r>
            <a:r>
              <a:rPr kumimoji="1" lang="en-US" altLang="zh-TW" b="1" dirty="0" smtClean="0"/>
              <a:t>  10%</a:t>
            </a:r>
            <a:endParaRPr kumimoji="1"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343400" y="2743200"/>
            <a:ext cx="27432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/>
              <a:t>聽講</a:t>
            </a:r>
            <a:r>
              <a:rPr kumimoji="1" lang="en-US" altLang="zh-TW" b="1" dirty="0" smtClean="0"/>
              <a:t>  20%</a:t>
            </a:r>
            <a:endParaRPr kumimoji="1"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4648200" y="3276600"/>
            <a:ext cx="2667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/>
              <a:t>觀賞</a:t>
            </a:r>
            <a:r>
              <a:rPr kumimoji="1" lang="en-US" altLang="zh-TW" b="1" dirty="0" smtClean="0"/>
              <a:t>  30%</a:t>
            </a:r>
            <a:endParaRPr kumimoji="1" lang="zh-CN" altLang="en-US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181600" y="3886200"/>
            <a:ext cx="2133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/>
              <a:t>視聽結合</a:t>
            </a:r>
            <a:r>
              <a:rPr kumimoji="1" lang="en-US" altLang="zh-TW" b="1" dirty="0" smtClean="0"/>
              <a:t>  50%</a:t>
            </a:r>
          </a:p>
          <a:p>
            <a:pPr algn="ctr"/>
            <a:endParaRPr kumimoji="1" lang="en-US" altLang="zh-TW" b="1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5715000" y="4876800"/>
            <a:ext cx="1752600" cy="4154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b="1" dirty="0" smtClean="0"/>
              <a:t>討論結合</a:t>
            </a:r>
            <a:r>
              <a:rPr kumimoji="1" lang="en-US" altLang="zh-TW" b="1" dirty="0" smtClean="0"/>
              <a:t>  70%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96000" y="5562600"/>
            <a:ext cx="1371600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b="1" dirty="0" smtClean="0"/>
              <a:t>行動</a:t>
            </a:r>
            <a:r>
              <a:rPr kumimoji="1" lang="en-US" altLang="zh-TW" b="1" dirty="0"/>
              <a:t> </a:t>
            </a:r>
            <a:r>
              <a:rPr kumimoji="1" lang="en-US" altLang="zh-TW" b="1" dirty="0" smtClean="0"/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418616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aching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0" y="3962400"/>
            <a:ext cx="3294978" cy="2196652"/>
          </a:xfrm>
          <a:prstGeom prst="rect">
            <a:avLst/>
          </a:prstGeom>
        </p:spPr>
      </p:pic>
      <p:pic>
        <p:nvPicPr>
          <p:cNvPr id="5" name="Picture 3" descr="teaching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47800"/>
            <a:ext cx="3299937" cy="1856214"/>
          </a:xfrm>
          <a:prstGeom prst="rect">
            <a:avLst/>
          </a:prstGeom>
        </p:spPr>
      </p:pic>
      <p:pic>
        <p:nvPicPr>
          <p:cNvPr id="6" name="Picture 5" descr="teaching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505200"/>
            <a:ext cx="4141320" cy="27608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4800" y="2667000"/>
            <a:ext cx="3865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參與方式</a:t>
            </a:r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多樣化</a:t>
            </a:r>
            <a:endParaRPr lang="en-US" altLang="zh-C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华文黑体"/>
              <a:ea typeface="华文黑体"/>
              <a:cs typeface="华文黑体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88319" y="1784503"/>
            <a:ext cx="428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學習形式視覺化</a:t>
            </a:r>
            <a:endParaRPr lang="en-US" altLang="zh-TW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华文黑体"/>
              <a:ea typeface="华文黑体"/>
              <a:cs typeface="华文黑体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677624" y="347825"/>
            <a:ext cx="4975718" cy="76944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61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6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华文黑体"/>
                <a:ea typeface="华文黑体"/>
                <a:cs typeface="华文黑体"/>
              </a:rPr>
              <a:t>身臨其境學聖經</a:t>
            </a:r>
            <a:endParaRPr lang="en-US" sz="4400" dirty="0">
              <a:solidFill>
                <a:schemeClr val="bg1"/>
              </a:solidFill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val="32606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789E5EA-91C2-BB45-B60B-C0FF32A8EA9A}" type="slidenum">
              <a:rPr lang="en-US" sz="1000">
                <a:solidFill>
                  <a:schemeClr val="tx2"/>
                </a:solidFill>
                <a:latin typeface="Candara" charset="0"/>
                <a:cs typeface="Arial" charset="0"/>
              </a:rPr>
              <a:pPr eaLnBrk="1" hangingPunct="1"/>
              <a:t>19</a:t>
            </a:fld>
            <a:endParaRPr lang="en-US" sz="1000">
              <a:solidFill>
                <a:schemeClr val="tx2"/>
              </a:solidFill>
              <a:latin typeface="Candara" charset="0"/>
              <a:cs typeface="Arial" charset="0"/>
            </a:endParaRPr>
          </a:p>
        </p:txBody>
      </p:sp>
      <p:sp>
        <p:nvSpPr>
          <p:cNvPr id="11268" name="Content Placeholder 2"/>
          <p:cNvSpPr>
            <a:spLocks noGrp="1"/>
          </p:cNvSpPr>
          <p:nvPr>
            <p:ph idx="4294967295"/>
          </p:nvPr>
        </p:nvSpPr>
        <p:spPr>
          <a:xfrm>
            <a:off x="228600" y="17526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charset="0"/>
              <a:buChar char="§"/>
            </a:pPr>
            <a:r>
              <a:rPr lang="zh-TW" altLang="en-US" sz="4000" dirty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嚴謹釋經</a:t>
            </a:r>
            <a:r>
              <a:rPr lang="en-US" altLang="zh-TW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: </a:t>
            </a:r>
            <a:r>
              <a:rPr lang="zh-TW" altLang="en-US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新舊約聖經綜覧</a:t>
            </a:r>
            <a:endParaRPr lang="en-US" altLang="zh-TW" sz="4000" dirty="0" smtClean="0">
              <a:solidFill>
                <a:srgbClr val="FFFFFF"/>
              </a:solidFill>
              <a:latin typeface="儷黑 Pro" charset="0"/>
              <a:ea typeface="儷黑 Pro" charset="0"/>
              <a:cs typeface="儷黑 Pro" charset="0"/>
            </a:endParaRPr>
          </a:p>
          <a:p>
            <a:pPr>
              <a:lnSpc>
                <a:spcPct val="110000"/>
              </a:lnSpc>
              <a:buFont typeface="Wingdings" charset="0"/>
              <a:buChar char="§"/>
            </a:pPr>
            <a:r>
              <a:rPr lang="zh-TW" altLang="en-US" sz="4000" dirty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實景呈</a:t>
            </a:r>
            <a:r>
              <a:rPr lang="zh-TW" altLang="en-US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現</a:t>
            </a:r>
            <a:r>
              <a:rPr lang="en-US" altLang="zh-TW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: </a:t>
            </a:r>
            <a:r>
              <a:rPr lang="zh-TW" altLang="en-US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讓全世界都知道</a:t>
            </a:r>
            <a:endParaRPr lang="en-US" altLang="zh-TW" sz="4000" dirty="0" smtClean="0">
              <a:solidFill>
                <a:srgbClr val="FFFFFF"/>
              </a:solidFill>
              <a:latin typeface="儷黑 Pro" charset="0"/>
              <a:ea typeface="儷黑 Pro" charset="0"/>
              <a:cs typeface="儷黑 Pro" charset="0"/>
            </a:endParaRPr>
          </a:p>
          <a:p>
            <a:pPr>
              <a:lnSpc>
                <a:spcPct val="110000"/>
              </a:lnSpc>
              <a:buFont typeface="Wingdings" charset="0"/>
              <a:buChar char="§"/>
            </a:pPr>
            <a:r>
              <a:rPr lang="zh-TW" altLang="en-US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釋經</a:t>
            </a:r>
            <a:r>
              <a:rPr lang="en-US" altLang="zh-TW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+</a:t>
            </a:r>
            <a:r>
              <a:rPr lang="zh-TW" altLang="en-US" sz="4000" dirty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實景</a:t>
            </a:r>
            <a:r>
              <a:rPr lang="en-US" altLang="zh-TW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: </a:t>
            </a:r>
            <a:r>
              <a:rPr lang="zh-TW" altLang="en-US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播種查經系列</a:t>
            </a:r>
            <a:r>
              <a:rPr lang="en-US" altLang="zh-TW" sz="40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 </a:t>
            </a:r>
          </a:p>
          <a:p>
            <a:pPr>
              <a:lnSpc>
                <a:spcPct val="110000"/>
              </a:lnSpc>
              <a:buFont typeface="Wingdings" charset="0"/>
              <a:buChar char="§"/>
            </a:pPr>
            <a:r>
              <a:rPr lang="en-US" sz="4400" dirty="0" smtClean="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</a:rPr>
              <a:t>親身體會丶分享討論丶共同學習丶靈命成長丶福音廣傳</a:t>
            </a:r>
            <a:endParaRPr lang="en-US" altLang="zh-TW" sz="3600" dirty="0">
              <a:solidFill>
                <a:srgbClr val="FFFFFF"/>
              </a:solidFill>
              <a:latin typeface="儷黑 Pro" charset="0"/>
              <a:ea typeface="儷黑 Pro" charset="0"/>
              <a:cs typeface="儷黑 Pro" charset="0"/>
            </a:endParaRPr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-1287463" y="31400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sz="1800">
              <a:latin typeface="Constantia" charset="0"/>
              <a:ea typeface="標楷體" charset="0"/>
              <a:cs typeface="標楷體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677624" y="347825"/>
            <a:ext cx="4975718" cy="76944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61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6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华文黑体"/>
                <a:ea typeface="华文黑体"/>
                <a:cs typeface="华文黑体"/>
              </a:rPr>
              <a:t>身臨其境學聖經</a:t>
            </a:r>
            <a:endParaRPr lang="en-US" sz="4400" dirty="0">
              <a:solidFill>
                <a:schemeClr val="bg1"/>
              </a:solidFill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val="37969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003_excavations holy to Samaritans on Mount Geriz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7473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0" y="2590800"/>
            <a:ext cx="9144000" cy="2667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en-US" altLang="zh-CN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5400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身臨其境學聖經</a:t>
            </a:r>
            <a:endParaRPr kumimoji="1" lang="en-US" altLang="zh-CN" sz="5400" dirty="0" smtClean="0">
              <a:ln w="18415" cmpd="sng">
                <a:noFill/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华文黑体"/>
              <a:ea typeface="华文黑体"/>
              <a:cs typeface="华文黑体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400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-  </a:t>
            </a:r>
            <a:r>
              <a:rPr kumimoji="1" lang="zh-CN" altLang="en-US" sz="4400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由聖地丶文物丶史蹟</a:t>
            </a:r>
            <a:r>
              <a:rPr kumimoji="1" lang="en-US" altLang="zh-CN" sz="4400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  -</a:t>
            </a:r>
          </a:p>
          <a:p>
            <a:r>
              <a:rPr kumimoji="1" lang="en-US" altLang="zh-CN" sz="4400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-  </a:t>
            </a:r>
            <a:r>
              <a:rPr kumimoji="1" lang="zh-CN" altLang="en-US" sz="4400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學習聖經</a:t>
            </a:r>
            <a:r>
              <a:rPr kumimoji="1" lang="en-US" altLang="zh-CN" sz="4400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黑体"/>
                <a:ea typeface="华文黑体"/>
                <a:cs typeface="华文黑体"/>
              </a:rPr>
              <a:t>  -</a:t>
            </a:r>
            <a:endParaRPr kumimoji="1" lang="zh-CN" altLang="en-US" sz="4400" dirty="0">
              <a:ln w="18415" cmpd="sng">
                <a:noFill/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val="79522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VD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6030" r="7744" b="4966"/>
          <a:stretch/>
        </p:blipFill>
        <p:spPr>
          <a:xfrm>
            <a:off x="533400" y="1524000"/>
            <a:ext cx="3603439" cy="2378373"/>
          </a:xfrm>
          <a:prstGeom prst="rect">
            <a:avLst/>
          </a:prstGeom>
        </p:spPr>
      </p:pic>
      <p:pic>
        <p:nvPicPr>
          <p:cNvPr id="6" name="Picture 5" descr="DVD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7" r="1" b="15650"/>
          <a:stretch/>
        </p:blipFill>
        <p:spPr>
          <a:xfrm>
            <a:off x="4419600" y="1524000"/>
            <a:ext cx="3646380" cy="2378373"/>
          </a:xfrm>
          <a:prstGeom prst="rect">
            <a:avLst/>
          </a:prstGeom>
        </p:spPr>
      </p:pic>
      <p:pic>
        <p:nvPicPr>
          <p:cNvPr id="7" name="Picture 6" descr="DVD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9422" r="24486" b="10828"/>
          <a:stretch/>
        </p:blipFill>
        <p:spPr>
          <a:xfrm>
            <a:off x="457200" y="4114800"/>
            <a:ext cx="3603439" cy="2378373"/>
          </a:xfrm>
          <a:prstGeom prst="rect">
            <a:avLst/>
          </a:prstGeom>
        </p:spPr>
      </p:pic>
      <p:pic>
        <p:nvPicPr>
          <p:cNvPr id="8" name="Picture 7" descr="DVD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5915" r="8095" b="5141"/>
          <a:stretch/>
        </p:blipFill>
        <p:spPr>
          <a:xfrm>
            <a:off x="4419600" y="4114800"/>
            <a:ext cx="3646380" cy="23783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0407" y="3486845"/>
            <a:ext cx="1689696" cy="3659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實地拍攝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17447" y="3486845"/>
            <a:ext cx="1689696" cy="3659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地圖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0407" y="6082188"/>
            <a:ext cx="1689696" cy="3659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時間軸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17447" y="6082188"/>
            <a:ext cx="1689696" cy="3659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動畫</a:t>
            </a:r>
            <a:endParaRPr lang="en-US" dirty="0"/>
          </a:p>
        </p:txBody>
      </p:sp>
      <p:sp>
        <p:nvSpPr>
          <p:cNvPr id="13" name="TextBox 4"/>
          <p:cNvSpPr txBox="1"/>
          <p:nvPr/>
        </p:nvSpPr>
        <p:spPr>
          <a:xfrm>
            <a:off x="1677624" y="347825"/>
            <a:ext cx="4975718" cy="76944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61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6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华文黑体"/>
                <a:ea typeface="华文黑体"/>
                <a:cs typeface="华文黑体"/>
              </a:rPr>
              <a:t>身臨其境學聖經</a:t>
            </a:r>
            <a:endParaRPr lang="en-US" sz="4400" dirty="0">
              <a:solidFill>
                <a:schemeClr val="bg1"/>
              </a:solidFill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val="420527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152400"/>
            <a:ext cx="5867399" cy="92333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华文黑体"/>
                <a:ea typeface="华文黑体"/>
                <a:cs typeface="华文黑体"/>
              </a:rPr>
              <a:t>身臨其境學聖經</a:t>
            </a:r>
            <a:endParaRPr lang="en-US" sz="5400" dirty="0">
              <a:solidFill>
                <a:schemeClr val="bg1"/>
              </a:solidFill>
              <a:latin typeface="华文黑体"/>
              <a:ea typeface="华文黑体"/>
              <a:cs typeface="华文黑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5187" y="4765534"/>
            <a:ext cx="276593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华文黑体"/>
                <a:ea typeface="华文黑体"/>
                <a:cs typeface="华文黑体"/>
              </a:rPr>
              <a:t>聖經知識的構架</a:t>
            </a:r>
            <a:endParaRPr lang="en-US" sz="2800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4154" y="4765534"/>
            <a:ext cx="270136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华文黑体"/>
                <a:ea typeface="华文黑体"/>
                <a:cs typeface="华文黑体"/>
              </a:rPr>
              <a:t>討論流程的向導</a:t>
            </a:r>
            <a:endParaRPr lang="en-US" sz="2800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410200"/>
            <a:ext cx="8381999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华文黑体"/>
                <a:ea typeface="华文黑体"/>
                <a:cs typeface="华文黑体"/>
              </a:rPr>
              <a:t>幫助小組查經帶領活潑又實際，教會主日學紮根建造屬靈生命的根基。</a:t>
            </a:r>
            <a:endParaRPr lang="en-US" sz="4000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371600"/>
            <a:ext cx="3886200" cy="17543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华文黑体"/>
                <a:ea typeface="华文黑体"/>
                <a:cs typeface="华文黑体"/>
              </a:rPr>
              <a:t>全備經文解説，圖解註釋清晰，靈命更新信心成長。</a:t>
            </a:r>
            <a:endParaRPr lang="en-US" sz="3600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1" y="1371600"/>
            <a:ext cx="3887854" cy="17543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华文黑体"/>
                <a:ea typeface="华文黑体"/>
                <a:cs typeface="华文黑体"/>
              </a:rPr>
              <a:t>課程內容明確，流</a:t>
            </a:r>
            <a:r>
              <a:rPr lang="zh-TW" altLang="en-US" sz="3600" dirty="0">
                <a:latin typeface="华文黑体"/>
                <a:ea typeface="华文黑体"/>
                <a:cs typeface="华文黑体"/>
              </a:rPr>
              <a:t>程</a:t>
            </a:r>
            <a:r>
              <a:rPr lang="zh-TW" altLang="en-US" sz="3600" dirty="0" smtClean="0">
                <a:latin typeface="华文黑体"/>
                <a:ea typeface="华文黑体"/>
                <a:cs typeface="华文黑体"/>
              </a:rPr>
              <a:t>設計完程，問答討論深入淺出。</a:t>
            </a:r>
            <a:endParaRPr lang="en-US" sz="3600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0999" y="3516868"/>
            <a:ext cx="11490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經文講解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9841" y="3440668"/>
            <a:ext cx="116541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背景介紹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9102" y="4126468"/>
            <a:ext cx="156615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時間軸、地圖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80999" y="4202668"/>
            <a:ext cx="116525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神學理論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2133600" y="3200400"/>
            <a:ext cx="592218" cy="152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66372" y="3593068"/>
            <a:ext cx="14385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破冰、引言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88857" y="3593068"/>
            <a:ext cx="113695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課程大綱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09801" y="4202668"/>
            <a:ext cx="111600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問題設計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66372" y="4202668"/>
            <a:ext cx="11036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參考答案</a:t>
            </a:r>
            <a:endParaRPr lang="en-US" dirty="0"/>
          </a:p>
        </p:txBody>
      </p:sp>
      <p:sp>
        <p:nvSpPr>
          <p:cNvPr id="18" name="Down Arrow 17"/>
          <p:cNvSpPr/>
          <p:nvPr/>
        </p:nvSpPr>
        <p:spPr>
          <a:xfrm>
            <a:off x="6400800" y="3200400"/>
            <a:ext cx="565572" cy="152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6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81000" y="1524000"/>
            <a:ext cx="7467600" cy="4876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2819400"/>
            <a:ext cx="7315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6000" b="1" dirty="0" smtClean="0">
                <a:latin typeface="华文黑体"/>
                <a:ea typeface="华文黑体"/>
                <a:cs typeface="华文黑体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64778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講員介紹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042276" cy="43434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zh-CN" altLang="en-US" sz="3600" b="1" dirty="0" smtClean="0">
                <a:solidFill>
                  <a:srgbClr val="FFFFFF"/>
                </a:solidFill>
                <a:cs typeface="Arial"/>
              </a:rPr>
              <a:t>孟蘇倫牧師</a:t>
            </a:r>
            <a:r>
              <a:rPr lang="en-US" altLang="zh-CN" sz="3600" b="1" dirty="0" smtClean="0">
                <a:solidFill>
                  <a:srgbClr val="FFFFFF"/>
                </a:solidFill>
                <a:cs typeface="Arial"/>
              </a:rPr>
              <a:t> (Pastor Susan </a:t>
            </a:r>
            <a:r>
              <a:rPr lang="en-US" altLang="zh-CN" sz="3600" b="1" dirty="0">
                <a:solidFill>
                  <a:srgbClr val="FFFFFF"/>
                </a:solidFill>
                <a:cs typeface="Arial"/>
              </a:rPr>
              <a:t>Chen)</a:t>
            </a:r>
            <a:endParaRPr lang="en-US" altLang="zh-CN" sz="3600" b="1" dirty="0" smtClean="0">
              <a:solidFill>
                <a:srgbClr val="FFFFFF"/>
              </a:solidFill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altLang="en-US" sz="3600" dirty="0" smtClean="0">
                <a:solidFill>
                  <a:srgbClr val="FFFFFF"/>
                </a:solidFill>
                <a:latin typeface="PingFang TC Medium"/>
                <a:cs typeface="PingFang TC Medium"/>
              </a:rPr>
              <a:t>播種</a:t>
            </a:r>
            <a:r>
              <a:rPr lang="zh-CN" altLang="en-US" sz="3600" dirty="0" smtClean="0">
                <a:solidFill>
                  <a:srgbClr val="FFFFFF"/>
                </a:solidFill>
                <a:latin typeface="PingFang TC Medium"/>
                <a:cs typeface="PingFang TC Medium"/>
              </a:rPr>
              <a:t>國際事工創辦負責人</a:t>
            </a:r>
            <a:endParaRPr lang="en-US" altLang="zh-CN" sz="3600" dirty="0" smtClean="0">
              <a:solidFill>
                <a:srgbClr val="FFFFFF"/>
              </a:solidFill>
              <a:latin typeface="PingFang TC Medium"/>
              <a:cs typeface="PingFang TC Medium"/>
            </a:endParaRPr>
          </a:p>
          <a:p>
            <a:pPr>
              <a:buFont typeface="Wingdings" charset="2"/>
              <a:buChar char="§"/>
            </a:pPr>
            <a:r>
              <a:rPr lang="en-US" altLang="en-US" sz="3600" dirty="0">
                <a:solidFill>
                  <a:srgbClr val="FFFFFF"/>
                </a:solidFill>
                <a:latin typeface="PingFang TC Medium"/>
                <a:cs typeface="PingFang TC Medium"/>
              </a:rPr>
              <a:t>播種</a:t>
            </a:r>
            <a:r>
              <a:rPr lang="zh-CN" altLang="en-US" sz="3600" dirty="0">
                <a:solidFill>
                  <a:srgbClr val="FFFFFF"/>
                </a:solidFill>
                <a:latin typeface="PingFang TC Medium"/>
                <a:cs typeface="PingFang TC Medium"/>
              </a:rPr>
              <a:t>國際事工</a:t>
            </a:r>
            <a:r>
              <a:rPr lang="zh-CN" altLang="en-US" sz="3600" dirty="0" smtClean="0">
                <a:solidFill>
                  <a:srgbClr val="FFFFFF"/>
                </a:solidFill>
                <a:latin typeface="PingFang TC Medium"/>
                <a:cs typeface="PingFang TC Medium"/>
              </a:rPr>
              <a:t>終身</a:t>
            </a:r>
            <a:r>
              <a:rPr lang="zh-CN" altLang="en-US" sz="3600" dirty="0">
                <a:solidFill>
                  <a:srgbClr val="FFFFFF"/>
                </a:solidFill>
                <a:latin typeface="PingFang TC Medium"/>
                <a:cs typeface="PingFang TC Medium"/>
              </a:rPr>
              <a:t>義工</a:t>
            </a:r>
            <a:endParaRPr lang="en-US" sz="3600" dirty="0">
              <a:solidFill>
                <a:srgbClr val="FFFFFF"/>
              </a:solidFill>
              <a:latin typeface="PingFang TC Medium"/>
              <a:cs typeface="PingFang TC Medium"/>
            </a:endParaRPr>
          </a:p>
          <a:p>
            <a:pPr>
              <a:buFont typeface="Wingdings" charset="2"/>
              <a:buChar char="§"/>
            </a:pPr>
            <a:r>
              <a:rPr lang="zh-CN" altLang="en-US" sz="3600" dirty="0" smtClean="0">
                <a:solidFill>
                  <a:srgbClr val="FFFFFF"/>
                </a:solidFill>
                <a:latin typeface="PingFang TC Medium"/>
                <a:cs typeface="PingFang TC Medium"/>
              </a:rPr>
              <a:t>富勒神學院</a:t>
            </a:r>
            <a:r>
              <a:rPr lang="en-US" altLang="zh-CN" sz="3600" dirty="0" smtClean="0">
                <a:solidFill>
                  <a:srgbClr val="FFFFFF"/>
                </a:solidFill>
                <a:latin typeface="PingFang TC Medium"/>
                <a:cs typeface="PingFang TC Medium"/>
              </a:rPr>
              <a:t>- </a:t>
            </a:r>
            <a:r>
              <a:rPr lang="zh-CN" altLang="en-US" sz="3600" dirty="0" smtClean="0">
                <a:solidFill>
                  <a:srgbClr val="FFFFFF"/>
                </a:solidFill>
                <a:latin typeface="PingFang TC Medium"/>
                <a:cs typeface="PingFang TC Medium"/>
              </a:rPr>
              <a:t>聖經研究神學碩士</a:t>
            </a:r>
            <a:endParaRPr lang="en-US" altLang="zh-CN" sz="3600" dirty="0" smtClean="0">
              <a:solidFill>
                <a:srgbClr val="FFFFFF"/>
              </a:solidFill>
              <a:latin typeface="PingFang TC Medium"/>
              <a:cs typeface="PingFang TC Medium"/>
            </a:endParaRPr>
          </a:p>
          <a:p>
            <a:pPr>
              <a:buFont typeface="Wingdings" charset="2"/>
              <a:buChar char="§"/>
            </a:pPr>
            <a:r>
              <a:rPr lang="en-US" altLang="zh-CN" sz="3600" b="1" dirty="0" smtClean="0">
                <a:solidFill>
                  <a:srgbClr val="FFFFFF"/>
                </a:solidFill>
                <a:latin typeface="Arial"/>
                <a:cs typeface="Arial"/>
              </a:rPr>
              <a:t>Master of Theology - Biblical Studies</a:t>
            </a:r>
            <a:endParaRPr lang="en-US" altLang="zh-CN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altLang="zh-CN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24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7451725" cy="1336956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學習聖經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7223125" cy="4343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zh-CHT" altLang="en-US" sz="4000" dirty="0">
                <a:solidFill>
                  <a:srgbClr val="FFFFFF"/>
                </a:solidFill>
              </a:rPr>
              <a:t>聖經都是神所默示</a:t>
            </a:r>
            <a:r>
              <a:rPr lang="zh-CHT" altLang="en-US" sz="4000" dirty="0" smtClean="0">
                <a:solidFill>
                  <a:srgbClr val="FFFFFF"/>
                </a:solidFill>
              </a:rPr>
              <a:t>的，</a:t>
            </a:r>
            <a:r>
              <a:rPr lang="zh-CHT" altLang="en-US" sz="4000" dirty="0">
                <a:solidFill>
                  <a:srgbClr val="FFFFFF"/>
                </a:solidFill>
              </a:rPr>
              <a:t>於教訓、督責、使人歸正、教導人學義都是有益的</a:t>
            </a:r>
            <a:r>
              <a:rPr lang="zh-CHT" altLang="en-US" sz="4000" dirty="0" smtClean="0">
                <a:solidFill>
                  <a:srgbClr val="FFFFFF"/>
                </a:solidFill>
              </a:rPr>
              <a:t>，</a:t>
            </a:r>
            <a:r>
              <a:rPr lang="zh-CHT" altLang="en-US" sz="4000" dirty="0">
                <a:solidFill>
                  <a:srgbClr val="FFFFFF"/>
                </a:solidFill>
              </a:rPr>
              <a:t>叫屬神的人得以完全，預備行各樣的善事。 </a:t>
            </a:r>
            <a:r>
              <a:rPr lang="zh-CHT" altLang="en-US" sz="4000" dirty="0" smtClean="0">
                <a:solidFill>
                  <a:srgbClr val="FFFFFF"/>
                </a:solidFill>
              </a:rPr>
              <a:t> </a:t>
            </a:r>
            <a:endParaRPr lang="zh-CHT" altLang="en-US" sz="4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   (提摩太後書三章16節)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3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05352" y="265255"/>
            <a:ext cx="6390848" cy="830997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+mj-lt"/>
                <a:ea typeface="儷黑 Pro"/>
                <a:cs typeface="儷黑 Pro"/>
              </a:rPr>
              <a:t>學習聖經遇到的難處</a:t>
            </a:r>
            <a:endParaRPr lang="en-US" sz="4800" dirty="0">
              <a:solidFill>
                <a:srgbClr val="FFFFFF"/>
              </a:solidFill>
              <a:latin typeface="+mj-lt"/>
              <a:ea typeface="儷黑 Pro"/>
              <a:cs typeface="儷黑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1" y="5344180"/>
            <a:ext cx="3429000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华文黑体"/>
                <a:ea typeface="华文黑体"/>
                <a:cs typeface="华文黑体"/>
              </a:rPr>
              <a:t>無法明白聖經深義</a:t>
            </a:r>
            <a:endParaRPr lang="en-US" sz="3200" b="1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344180"/>
            <a:ext cx="3657600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华文黑体"/>
                <a:ea typeface="华文黑体"/>
                <a:cs typeface="华文黑体"/>
              </a:rPr>
              <a:t>失去讀聖經的興趣</a:t>
            </a:r>
            <a:endParaRPr lang="en-US" sz="3200" b="1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372" y="1498656"/>
            <a:ext cx="348701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只看</a:t>
            </a:r>
            <a:r>
              <a:rPr lang="en-US" sz="3600" b="1" dirty="0" smtClean="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文字，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難以體會</a:t>
            </a:r>
            <a:endParaRPr lang="en-US" sz="3600" dirty="0">
              <a:solidFill>
                <a:srgbClr val="FFFFFF"/>
              </a:solidFill>
              <a:latin typeface="华文黑体"/>
              <a:ea typeface="华文黑体"/>
              <a:cs typeface="华文黑体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2929" y="1507571"/>
            <a:ext cx="362692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經文敍述，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單調重覆</a:t>
            </a:r>
            <a:endParaRPr lang="en-US" sz="3600" dirty="0">
              <a:solidFill>
                <a:srgbClr val="FFFFFF"/>
              </a:solidFill>
              <a:latin typeface="华文黑体"/>
              <a:ea typeface="华文黑体"/>
              <a:cs typeface="华文黑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3048000"/>
            <a:ext cx="3276600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例:路得記</a:t>
            </a:r>
            <a:r>
              <a:rPr lang="en-US" sz="3200" dirty="0" smtClean="0"/>
              <a:t> 2:19</a:t>
            </a:r>
            <a:endParaRPr lang="en-US" sz="3200" dirty="0"/>
          </a:p>
        </p:txBody>
      </p:sp>
      <p:sp>
        <p:nvSpPr>
          <p:cNvPr id="13" name="Down Arrow 12"/>
          <p:cNvSpPr/>
          <p:nvPr/>
        </p:nvSpPr>
        <p:spPr>
          <a:xfrm>
            <a:off x="2133600" y="3910784"/>
            <a:ext cx="592218" cy="11184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00600" y="2996624"/>
            <a:ext cx="3733800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例:尼</a:t>
            </a:r>
            <a:r>
              <a:rPr lang="en-US" sz="3200" dirty="0" smtClean="0"/>
              <a:t>希米記3:1-32</a:t>
            </a:r>
            <a:endParaRPr lang="en-US" sz="3200" dirty="0"/>
          </a:p>
        </p:txBody>
      </p:sp>
      <p:sp>
        <p:nvSpPr>
          <p:cNvPr id="18" name="Down Arrow 17"/>
          <p:cNvSpPr/>
          <p:nvPr/>
        </p:nvSpPr>
        <p:spPr>
          <a:xfrm>
            <a:off x="6325810" y="3822282"/>
            <a:ext cx="640562" cy="11307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7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8" grpId="0" animBg="1"/>
      <p:bldP spid="9" grpId="0" animBg="1"/>
      <p:bldP spid="2" grpId="0" animBg="1"/>
      <p:bldP spid="13" grpId="0" animBg="1"/>
      <p:bldP spid="14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05352" y="265255"/>
            <a:ext cx="6390848" cy="830997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+mj-lt"/>
                <a:ea typeface="儷黑 Pro"/>
                <a:cs typeface="儷黑 Pro"/>
              </a:rPr>
              <a:t>學習聖經遇到的難處</a:t>
            </a:r>
            <a:endParaRPr lang="en-US" sz="4800" dirty="0">
              <a:solidFill>
                <a:srgbClr val="FFFFFF"/>
              </a:solidFill>
              <a:latin typeface="+mj-lt"/>
              <a:ea typeface="儷黑 Pro"/>
              <a:cs typeface="儷黑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267980"/>
            <a:ext cx="4038600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FFFF"/>
                </a:solidFill>
                <a:latin typeface="华文黑体"/>
                <a:ea typeface="华文黑体"/>
                <a:cs typeface="华文黑体"/>
              </a:rPr>
              <a:t>覺得聖經內容不可靠</a:t>
            </a:r>
            <a:endParaRPr lang="en-US" altLang="ja-JP" sz="3200" dirty="0">
              <a:solidFill>
                <a:srgbClr val="FFFFFF"/>
              </a:solidFill>
              <a:latin typeface="华文黑体"/>
              <a:ea typeface="华文黑体"/>
              <a:cs typeface="华文黑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5267980"/>
            <a:ext cx="4495800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华文黑体"/>
                <a:ea typeface="华文黑体"/>
                <a:cs typeface="华文黑体"/>
              </a:rPr>
              <a:t>前後經文無法融會貫通</a:t>
            </a:r>
            <a:endParaRPr lang="en-US" sz="3200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498656"/>
            <a:ext cx="27432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文化不同,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時代久遠</a:t>
            </a:r>
            <a:endParaRPr lang="en-US" sz="3600" dirty="0">
              <a:solidFill>
                <a:srgbClr val="FFFFFF"/>
              </a:solidFill>
              <a:latin typeface="华文黑体"/>
              <a:ea typeface="华文黑体"/>
              <a:cs typeface="华文黑体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1507571"/>
            <a:ext cx="28194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地名人名,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漫無頭緒</a:t>
            </a:r>
            <a:endParaRPr lang="en-US" sz="3600" dirty="0">
              <a:solidFill>
                <a:srgbClr val="FFFFFF"/>
              </a:solidFill>
              <a:latin typeface="华文黑体"/>
              <a:ea typeface="华文黑体"/>
              <a:cs typeface="华文黑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2996624"/>
            <a:ext cx="3657600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latin typeface="华文黑体"/>
                <a:ea typeface="华文黑体"/>
                <a:cs typeface="华文黑体"/>
              </a:rPr>
              <a:t>例</a:t>
            </a:r>
            <a:r>
              <a:rPr lang="en-US" sz="3200" b="1" dirty="0" err="1" smtClean="0">
                <a:latin typeface="华文黑体"/>
                <a:ea typeface="华文黑体"/>
                <a:cs typeface="华文黑体"/>
              </a:rPr>
              <a:t>:以斯拉記</a:t>
            </a:r>
            <a:r>
              <a:rPr lang="en-US" sz="3200" b="1" dirty="0" smtClean="0">
                <a:latin typeface="华文黑体"/>
                <a:ea typeface="华文黑体"/>
                <a:cs typeface="华文黑体"/>
              </a:rPr>
              <a:t> </a:t>
            </a:r>
            <a:r>
              <a:rPr lang="en-US" sz="3200" b="1" dirty="0">
                <a:latin typeface="华文黑体"/>
                <a:ea typeface="华文黑体"/>
                <a:cs typeface="华文黑体"/>
              </a:rPr>
              <a:t>9</a:t>
            </a:r>
            <a:r>
              <a:rPr lang="en-US" sz="3200" b="1" dirty="0" smtClean="0">
                <a:latin typeface="华文黑体"/>
                <a:ea typeface="华文黑体"/>
                <a:cs typeface="华文黑体"/>
              </a:rPr>
              <a:t>:1-3</a:t>
            </a:r>
            <a:endParaRPr lang="en-US" sz="3200" b="1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905000" y="3834584"/>
            <a:ext cx="640562" cy="11946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0" y="2996624"/>
            <a:ext cx="3886200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华文黑体"/>
                <a:ea typeface="华文黑体"/>
                <a:cs typeface="华文黑体"/>
              </a:rPr>
              <a:t>例:約</a:t>
            </a:r>
            <a:r>
              <a:rPr lang="en-US" sz="3200" b="1" dirty="0" smtClean="0">
                <a:latin typeface="华文黑体"/>
                <a:ea typeface="华文黑体"/>
                <a:cs typeface="华文黑体"/>
              </a:rPr>
              <a:t>書亞記13:1-62</a:t>
            </a:r>
            <a:endParaRPr lang="en-US" sz="3200" b="1" dirty="0">
              <a:latin typeface="华文黑体"/>
              <a:ea typeface="华文黑体"/>
              <a:cs typeface="华文黑体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325810" y="3898482"/>
            <a:ext cx="640562" cy="12069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8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8" grpId="0" animBg="1"/>
      <p:bldP spid="9" grpId="0" animBg="1"/>
      <p:bldP spid="2" grpId="0" animBg="1"/>
      <p:bldP spid="13" grpId="0" animBg="1"/>
      <p:bldP spid="14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C92DB2-278A-0E45-BB0E-59C02AEBACAF}" type="slidenum">
              <a:rPr lang="en-US" sz="1000">
                <a:solidFill>
                  <a:schemeClr val="tx2"/>
                </a:solidFill>
                <a:latin typeface="Candara" charset="0"/>
                <a:cs typeface="Arial" charset="0"/>
              </a:rPr>
              <a:pPr eaLnBrk="1" hangingPunct="1"/>
              <a:t>7</a:t>
            </a:fld>
            <a:endParaRPr lang="en-US" sz="1000">
              <a:solidFill>
                <a:schemeClr val="tx2"/>
              </a:solidFill>
              <a:latin typeface="Candara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549275"/>
            <a:ext cx="7589837" cy="930275"/>
          </a:xfrm>
          <a:prstGeom prst="roundRect">
            <a:avLst>
              <a:gd name="adj" fmla="val 1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459" name="Group 5"/>
          <p:cNvGrpSpPr>
            <a:grpSpLocks/>
          </p:cNvGrpSpPr>
          <p:nvPr/>
        </p:nvGrpSpPr>
        <p:grpSpPr bwMode="auto">
          <a:xfrm>
            <a:off x="0" y="696913"/>
            <a:ext cx="8212137" cy="930275"/>
            <a:chOff x="1110809" y="527626"/>
            <a:chExt cx="5940588" cy="929998"/>
          </a:xfrm>
        </p:grpSpPr>
        <p:sp>
          <p:nvSpPr>
            <p:cNvPr id="7" name="Rounded Rectangle 6"/>
            <p:cNvSpPr/>
            <p:nvPr/>
          </p:nvSpPr>
          <p:spPr>
            <a:xfrm>
              <a:off x="1284215" y="527626"/>
              <a:ext cx="5493867" cy="9299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1110809" y="554605"/>
              <a:ext cx="5940588" cy="876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82880" tIns="182880" rIns="182880" bIns="182880" spcCol="1270" anchor="ctr"/>
            <a:lstStyle/>
            <a:p>
              <a:pPr algn="ctr" defTabSz="2133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800" b="1" dirty="0" smtClean="0">
                  <a:latin typeface="Heiti TC Light"/>
                  <a:ea typeface="Heiti TC Light"/>
                  <a:cs typeface="Heiti TC Light"/>
                </a:rPr>
                <a:t>基督徒經常使用的研經教材</a:t>
              </a:r>
              <a:r>
                <a:rPr lang="en-US" altLang="zh-TW" sz="4800" b="1" dirty="0" smtClean="0">
                  <a:latin typeface="Heiti TC Light"/>
                  <a:ea typeface="Heiti TC Light"/>
                  <a:cs typeface="Heiti TC Light"/>
                </a:rPr>
                <a:t> </a:t>
              </a:r>
              <a:endParaRPr lang="en-US" sz="4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28800" y="2217605"/>
            <a:ext cx="3867507" cy="3867507"/>
            <a:chOff x="1356654" y="425886"/>
            <a:chExt cx="3867507" cy="3867507"/>
          </a:xfrm>
        </p:grpSpPr>
        <p:sp>
          <p:nvSpPr>
            <p:cNvPr id="10" name="Pie 9"/>
            <p:cNvSpPr/>
            <p:nvPr/>
          </p:nvSpPr>
          <p:spPr>
            <a:xfrm>
              <a:off x="1356654" y="425886"/>
              <a:ext cx="3867507" cy="3867507"/>
            </a:xfrm>
            <a:prstGeom prst="pie">
              <a:avLst>
                <a:gd name="adj1" fmla="val 9000000"/>
                <a:gd name="adj2" fmla="val 1620000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ie 4"/>
            <p:cNvSpPr/>
            <p:nvPr/>
          </p:nvSpPr>
          <p:spPr>
            <a:xfrm>
              <a:off x="1509054" y="1185575"/>
              <a:ext cx="1752600" cy="12891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kern="1200" dirty="0" smtClean="0"/>
                <a:t>歐美</a:t>
              </a:r>
              <a:endParaRPr lang="en-US" altLang="zh-TW" sz="2900" kern="1200" dirty="0" smtClean="0"/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kern="1200" dirty="0" smtClean="0"/>
                <a:t>翻譯</a:t>
              </a:r>
              <a:r>
                <a:rPr lang="zh-TW" altLang="en-US" sz="2900" dirty="0"/>
                <a:t>教材</a:t>
              </a:r>
              <a:endParaRPr lang="en-US" sz="2900" dirty="0"/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33600" y="2533293"/>
            <a:ext cx="3867507" cy="3867507"/>
            <a:chOff x="1369339" y="425886"/>
            <a:chExt cx="3867507" cy="3867507"/>
          </a:xfrm>
        </p:grpSpPr>
        <p:sp>
          <p:nvSpPr>
            <p:cNvPr id="13" name="Pie 12"/>
            <p:cNvSpPr/>
            <p:nvPr/>
          </p:nvSpPr>
          <p:spPr>
            <a:xfrm>
              <a:off x="1369339" y="425886"/>
              <a:ext cx="3867507" cy="3867507"/>
            </a:xfrm>
            <a:prstGeom prst="pie">
              <a:avLst>
                <a:gd name="adj1" fmla="val 1800000"/>
                <a:gd name="adj2" fmla="val 9000000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ie 4"/>
            <p:cNvSpPr/>
            <p:nvPr/>
          </p:nvSpPr>
          <p:spPr>
            <a:xfrm>
              <a:off x="2428300" y="2866099"/>
              <a:ext cx="1749586" cy="11970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kern="1200" dirty="0" smtClean="0"/>
                <a:t>韓國教會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kern="1200" dirty="0" smtClean="0"/>
                <a:t>教材</a:t>
              </a:r>
              <a:endParaRPr lang="en-US" sz="29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86000" y="2228493"/>
            <a:ext cx="3867507" cy="3867507"/>
            <a:chOff x="1628608" y="345318"/>
            <a:chExt cx="3867507" cy="3867507"/>
          </a:xfrm>
        </p:grpSpPr>
        <p:sp>
          <p:nvSpPr>
            <p:cNvPr id="17" name="Pie 16"/>
            <p:cNvSpPr/>
            <p:nvPr/>
          </p:nvSpPr>
          <p:spPr>
            <a:xfrm>
              <a:off x="1628608" y="345318"/>
              <a:ext cx="3867507" cy="3867507"/>
            </a:xfrm>
            <a:prstGeom prst="pie">
              <a:avLst>
                <a:gd name="adj1" fmla="val 16200000"/>
                <a:gd name="adj2" fmla="val 1800000"/>
              </a:avLst>
            </a:pr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Pie 4"/>
            <p:cNvSpPr/>
            <p:nvPr/>
          </p:nvSpPr>
          <p:spPr>
            <a:xfrm>
              <a:off x="3731335" y="1058966"/>
              <a:ext cx="1312190" cy="12891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kern="1200" dirty="0" smtClean="0"/>
                <a:t>華人編寫製作的教材</a:t>
              </a:r>
              <a:endParaRPr lang="en-US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629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 txBox="1">
            <a:spLocks/>
          </p:cNvSpPr>
          <p:nvPr/>
        </p:nvSpPr>
        <p:spPr>
          <a:xfrm>
            <a:off x="309217" y="457200"/>
            <a:ext cx="7844183" cy="86753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6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400" dirty="0" smtClean="0">
                <a:latin typeface="华文黑体"/>
                <a:ea typeface="华文黑体"/>
                <a:cs typeface="华文黑体"/>
              </a:rPr>
              <a:t>多媒體學習</a:t>
            </a:r>
            <a:endParaRPr lang="en-US" altLang="zh-CN" sz="4400" dirty="0">
              <a:latin typeface="华文黑体"/>
              <a:ea typeface="华文黑体"/>
              <a:cs typeface="华文黑体"/>
            </a:endParaRPr>
          </a:p>
        </p:txBody>
      </p:sp>
      <p:pic>
        <p:nvPicPr>
          <p:cNvPr id="3" name="图片 2" descr="Learning chart1_c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7830420" cy="43254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1828800"/>
            <a:ext cx="4876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3816" y="3897868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視覺學習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28956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情境</a:t>
            </a:r>
            <a:r>
              <a:rPr lang="zh-CN" alt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學習</a:t>
            </a:r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5024735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</a:rPr>
              <a:t>聽覺學習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3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arning chart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5" y="1828799"/>
            <a:ext cx="7186865" cy="4528549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309217" y="609600"/>
            <a:ext cx="7539383" cy="74122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6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400" dirty="0" smtClean="0">
                <a:latin typeface="华文黑体"/>
                <a:ea typeface="华文黑体"/>
                <a:cs typeface="华文黑体"/>
              </a:rPr>
              <a:t>多媒體學習是未來發展</a:t>
            </a:r>
            <a:r>
              <a:rPr lang="zh-TW" altLang="en-US" sz="4400" dirty="0">
                <a:latin typeface="华文黑体"/>
                <a:ea typeface="华文黑体"/>
                <a:cs typeface="华文黑体"/>
              </a:rPr>
              <a:t>趨勢</a:t>
            </a:r>
            <a:endParaRPr lang="en-US" altLang="zh-CN" sz="4400" dirty="0"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val="145567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微风">
  <a:themeElements>
    <a:clrScheme name="微风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微风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微风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微风.thmx</Template>
  <TotalTime>0</TotalTime>
  <Words>1004</Words>
  <Application>Microsoft Macintosh PowerPoint</Application>
  <PresentationFormat>On-screen Show (4:3)</PresentationFormat>
  <Paragraphs>150</Paragraphs>
  <Slides>22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微风</vt:lpstr>
      <vt:lpstr>     ABC  2015     </vt:lpstr>
      <vt:lpstr>PowerPoint Presentation</vt:lpstr>
      <vt:lpstr>講員介紹</vt:lpstr>
      <vt:lpstr>學習聖經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Rev. Dr. David Pawson 新舊約聖經綜覽</vt:lpstr>
      <vt:lpstr> Ray Vander Laan 讓全世界都知道</vt:lpstr>
      <vt:lpstr>Spring of Water 多媒體查經系列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2016-09-16T21:38:17Z</dcterms:modified>
</cp:coreProperties>
</file>