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media/image19.jpg" ContentType="image/png"/>
  <Override PartName="/ppt/media/image22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701" r:id="rId1"/>
  </p:sldMasterIdLst>
  <p:notesMasterIdLst>
    <p:notesMasterId r:id="rId24"/>
  </p:notesMasterIdLst>
  <p:handoutMasterIdLst>
    <p:handoutMasterId r:id="rId25"/>
  </p:handoutMasterIdLst>
  <p:sldIdLst>
    <p:sldId id="417" r:id="rId2"/>
    <p:sldId id="390" r:id="rId3"/>
    <p:sldId id="404" r:id="rId4"/>
    <p:sldId id="405" r:id="rId5"/>
    <p:sldId id="407" r:id="rId6"/>
    <p:sldId id="409" r:id="rId7"/>
    <p:sldId id="408" r:id="rId8"/>
    <p:sldId id="369" r:id="rId9"/>
    <p:sldId id="377" r:id="rId10"/>
    <p:sldId id="374" r:id="rId11"/>
    <p:sldId id="370" r:id="rId12"/>
    <p:sldId id="372" r:id="rId13"/>
    <p:sldId id="376" r:id="rId14"/>
    <p:sldId id="412" r:id="rId15"/>
    <p:sldId id="411" r:id="rId16"/>
    <p:sldId id="416" r:id="rId17"/>
    <p:sldId id="414" r:id="rId18"/>
    <p:sldId id="413" r:id="rId19"/>
    <p:sldId id="406" r:id="rId20"/>
    <p:sldId id="378" r:id="rId21"/>
    <p:sldId id="418" r:id="rId22"/>
    <p:sldId id="359" r:id="rId23"/>
  </p:sldIdLst>
  <p:sldSz cx="9144000" cy="6858000" type="screen4x3"/>
  <p:notesSz cx="6858000" cy="9144000"/>
  <p:defaultTextStyle>
    <a:lvl1pPr marL="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993366"/>
    <a:srgbClr val="E1C812"/>
    <a:srgbClr val="FD8607"/>
    <a:srgbClr val="4FBD9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浅色样式 3 - 强调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77" autoAdjust="0"/>
    <p:restoredTop sz="95508" autoAdjust="0"/>
  </p:normalViewPr>
  <p:slideViewPr>
    <p:cSldViewPr>
      <p:cViewPr>
        <p:scale>
          <a:sx n="63" d="100"/>
          <a:sy n="63" d="100"/>
        </p:scale>
        <p:origin x="-264" y="-5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handoutMaster" Target="handoutMasters/handoutMaster1.xml"/><Relationship Id="rId26" Type="http://schemas.openxmlformats.org/officeDocument/2006/relationships/printerSettings" Target="printerSettings/printerSettings1.bin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>
              <a:defRPr sz="1200"/>
            </a:lvl1pPr>
            <a:extLst/>
          </a:lstStyle>
          <a:p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>
              <a:defRPr sz="1200"/>
            </a:lvl1pPr>
            <a:extLst/>
          </a:lstStyle>
          <a:p>
            <a:fld id="{6E7D018D-748F-47BF-843A-40349A141CAC}" type="datetimeFigureOut">
              <a:rPr lang="en-US" smtClean="0"/>
              <a:pPr/>
              <a:t>9/16/16</a:t>
            </a:fld>
            <a:endParaRPr lang="en-US" dirty="0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>
              <a:defRPr sz="1200"/>
            </a:lvl1pPr>
            <a:extLst/>
          </a:lstStyle>
          <a:p>
            <a:endParaRPr lang="en-US" dirty="0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>
              <a:defRPr sz="1200"/>
            </a:lvl1pPr>
            <a:extLst/>
          </a:lstStyle>
          <a:p>
            <a:fld id="{04AC5213-BACC-41AB-9B61-B40CF6C5296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8842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>
              <a:defRPr sz="1200"/>
            </a:lvl1pPr>
            <a:extLst/>
          </a:lstStyle>
          <a:p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>
              <a:defRPr sz="1200"/>
            </a:lvl1pPr>
            <a:extLst/>
          </a:lstStyle>
          <a:p>
            <a:fld id="{23E9B8FB-2ABD-42C9-A6DA-A6789EAF441D}" type="datetimeFigureOut">
              <a:rPr lang="en-US" smtClean="0"/>
              <a:pPr/>
              <a:t>9/16/16</a:t>
            </a:fld>
            <a:endParaRPr lang="en-US" dirty="0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en-US" dirty="0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>
              <a:defRPr sz="1200"/>
            </a:lvl1pPr>
            <a:extLst/>
          </a:lstStyle>
          <a:p>
            <a:endParaRPr lang="en-US" dirty="0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>
              <a:defRPr sz="1200"/>
            </a:lvl1pPr>
            <a:extLst/>
          </a:lstStyle>
          <a:p>
            <a:fld id="{BE2A7042-DEED-4AA1-9E89-4A16B25725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5126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Baskerville Old Face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Baskerville Old Face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Baskerville Old Face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Baskerville Old Face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Baskerville Old Face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askerville Old Face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askerville Old Face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askerville Old Face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askerville Old Face" charset="0"/>
                <a:ea typeface="ＭＳ Ｐゴシック" charset="0"/>
              </a:defRPr>
            </a:lvl9pPr>
          </a:lstStyle>
          <a:p>
            <a:pPr eaLnBrk="1" hangingPunct="1"/>
            <a:fld id="{05C456BA-A0F6-CE47-9F09-E3B29507EC99}" type="slidenum">
              <a:rPr lang="en-US" sz="1200">
                <a:latin typeface="Arial" charset="0"/>
              </a:rPr>
              <a:pPr eaLnBrk="1" hangingPunct="1"/>
              <a:t>1</a:t>
            </a:fld>
            <a:endParaRPr lang="en-US" sz="1200">
              <a:latin typeface="Arial" charset="0"/>
            </a:endParaRPr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播種查經教材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EFCA05-1C95-1042-B8F4-4F84ED03508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6360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 smtClean="0"/>
              <a:t>例:路得記</a:t>
            </a:r>
            <a:r>
              <a:rPr lang="en-US" sz="1200" dirty="0" smtClean="0"/>
              <a:t> 2:19錄得和哪裡起身歸回伯利恆從我家貴會伯利恆.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例:尼希米記3:1-32尼希米將城牆分段修建，各由不同的家族,官長,百姓來修建，彼此相連.52天就建完城牆.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A7042-DEED-4AA1-9E89-4A16B2572577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67887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 err="1" smtClean="0">
                <a:latin typeface="华文黑体"/>
                <a:ea typeface="华文黑体"/>
                <a:cs typeface="华文黑体"/>
              </a:rPr>
              <a:t>例:以斯拉記</a:t>
            </a:r>
            <a:r>
              <a:rPr lang="en-US" sz="1200" b="1" dirty="0" smtClean="0">
                <a:latin typeface="华文黑体"/>
                <a:ea typeface="华文黑体"/>
                <a:cs typeface="华文黑体"/>
              </a:rPr>
              <a:t> 9:1-3以斯拉為以色列人娶外邦女子痛苦禱告.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 smtClean="0">
                <a:latin typeface="华文黑体"/>
                <a:ea typeface="华文黑体"/>
                <a:cs typeface="华文黑体"/>
              </a:rPr>
              <a:t>例:約書亞記13:1-62猶大支派在嘉迦南的所分得的地業一城市,土地,和居住的人.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 dirty="0" smtClean="0">
              <a:latin typeface="华文黑体"/>
              <a:ea typeface="华文黑体"/>
              <a:cs typeface="华文黑体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A7042-DEED-4AA1-9E89-4A16B2572577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99065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EFCA05-1C95-1042-B8F4-4F84ED03508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4123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b="0" i="0" u="none" strike="noStrike" kern="12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Forrester Research (</a:t>
            </a:r>
            <a:r>
              <a:rPr lang="en-US" altLang="zh-CN" sz="1200" b="0" i="0" u="none" strike="noStrike" kern="1200" baseline="0" dirty="0" err="1" smtClean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Nasdaq</a:t>
            </a:r>
            <a:r>
              <a:rPr lang="en-US" altLang="zh-CN" sz="1200" b="0" i="0" u="none" strike="noStrike" kern="12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: FORR) is one of the most influential research and advisory firms in the world. We work with business and technology leaders to develop customer-obsessed strategies that drive growth. Forrester’s unique insights are grounded in annual surveys of more than 500,000 consumers and business leaders worldwide, rigorous and objective </a:t>
            </a:r>
            <a:r>
              <a:rPr lang="en-US" altLang="zh-CN" sz="1200" b="0" i="0" u="none" strike="noStrike" kern="1200" baseline="0" dirty="0" err="1" smtClean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methodologies,and</a:t>
            </a:r>
            <a:r>
              <a:rPr lang="en-US" altLang="zh-CN" sz="1200" b="0" i="0" u="none" strike="noStrike" kern="12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 the shared wisdom of our most innovative clients. Through proprietary research, data, custom consulting, exclusive executive peer groups, and events, the Forrester experience is about a singular and powerful purpose: to challenge the thinking of our clients to help them lead change in their organizations.</a:t>
            </a:r>
          </a:p>
          <a:p>
            <a:endParaRPr lang="en-US" altLang="zh-CN" sz="1200" b="0" i="0" u="none" strike="noStrike" kern="1200" baseline="0" dirty="0" smtClean="0">
              <a:solidFill>
                <a:schemeClr val="tx1"/>
              </a:solidFill>
              <a:latin typeface="+mj-lt"/>
              <a:ea typeface="+mn-ea"/>
              <a:cs typeface="+mn-cs"/>
            </a:endParaRPr>
          </a:p>
          <a:p>
            <a:r>
              <a:rPr lang="en-US" altLang="zh-CN" sz="1200" b="0" i="0" u="none" strike="noStrike" kern="12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In 2014, Forrester conducted surveys with more than 400,000 consumers across 21 countries,</a:t>
            </a:r>
          </a:p>
          <a:p>
            <a:r>
              <a:rPr lang="en-US" altLang="zh-CN" sz="1200" b="0" i="0" u="none" strike="noStrike" kern="12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representing more than 78% of the world’s GDP.</a:t>
            </a:r>
          </a:p>
          <a:p>
            <a:endParaRPr lang="en-US" altLang="zh-CN" sz="1200" b="0" i="0" u="none" strike="noStrike" kern="1200" baseline="0" dirty="0" smtClean="0">
              <a:solidFill>
                <a:schemeClr val="tx1"/>
              </a:solidFill>
              <a:latin typeface="+mj-lt"/>
              <a:ea typeface="+mn-ea"/>
              <a:cs typeface="+mn-cs"/>
            </a:endParaRPr>
          </a:p>
          <a:p>
            <a:r>
              <a:rPr lang="en-US" altLang="zh-CN" sz="1200" b="0" i="0" u="none" strike="noStrike" kern="12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Client Companies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：</a:t>
            </a:r>
            <a:r>
              <a:rPr lang="en-US" altLang="zh-CN" sz="1200" b="0" i="0" u="none" strike="noStrike" kern="12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2,431 (as of December 31, 2014)</a:t>
            </a:r>
          </a:p>
          <a:p>
            <a:endParaRPr lang="en-US" altLang="zh-CN" sz="1200" b="0" i="0" u="none" strike="noStrike" kern="1200" baseline="0" dirty="0" smtClean="0">
              <a:solidFill>
                <a:schemeClr val="tx1"/>
              </a:solidFill>
              <a:latin typeface="+mj-lt"/>
              <a:ea typeface="+mn-ea"/>
              <a:cs typeface="+mn-cs"/>
            </a:endParaRPr>
          </a:p>
          <a:p>
            <a:r>
              <a:rPr lang="en-US" altLang="zh-CN" sz="1200" b="0" i="0" u="none" strike="noStrike" kern="12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Employees: 1,351</a:t>
            </a:r>
          </a:p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EFCA05-1C95-1042-B8F4-4F84ED03508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8667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sz="1400" b="0" i="0" u="none" strike="noStrike" kern="1200" baseline="0" dirty="0" smtClean="0">
              <a:solidFill>
                <a:schemeClr val="tx1"/>
              </a:solidFill>
              <a:latin typeface="Arial"/>
              <a:ea typeface="+mn-ea"/>
              <a:cs typeface="Arial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400" b="0" i="0" u="none" strike="noStrike" kern="1200" baseline="0" dirty="0" smtClean="0">
                <a:solidFill>
                  <a:schemeClr val="tx1"/>
                </a:solidFill>
                <a:latin typeface="Arial"/>
                <a:ea typeface="+mn-ea"/>
                <a:cs typeface="Arial"/>
              </a:rPr>
              <a:t>Report commissioned by Cisco Systems Inc.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400" b="0" i="0" u="none" strike="noStrike" kern="1200" baseline="0" dirty="0" smtClean="0">
              <a:solidFill>
                <a:schemeClr val="tx1"/>
              </a:solidFill>
              <a:latin typeface="Arial"/>
              <a:ea typeface="+mn-ea"/>
              <a:cs typeface="Arial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400" b="0" i="0" u="none" strike="noStrike" kern="1200" baseline="0" dirty="0" smtClean="0">
                <a:solidFill>
                  <a:schemeClr val="tx1"/>
                </a:solidFill>
                <a:latin typeface="Arial"/>
                <a:ea typeface="+mn-ea"/>
                <a:cs typeface="Arial"/>
              </a:rPr>
              <a:t>Cisco is the worldwide leader in IT, an American multinational technology company, 85 percent of Internet traffic travel across Cisco's systems[citation needed], and it supports, manages and operates business systems for various and major third parties.</a:t>
            </a: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EFCA05-1C95-1042-B8F4-4F84ED03508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2702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Chart 1:</a:t>
            </a:r>
          </a:p>
          <a:p>
            <a:r>
              <a:rPr lang="en-US" altLang="zh-CN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Number of digital video viewers in the United States from 2012 to 2020 (in millions)</a:t>
            </a:r>
          </a:p>
          <a:p>
            <a:r>
              <a:rPr lang="en-US" altLang="zh-CN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Digital video can refer to TV shows, amateur videos and original digital videos shown online and can be watched using a variety of devices such as computers, smartphones, tablets or internet-connected TVs.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Chart 2:</a:t>
            </a:r>
          </a:p>
          <a:p>
            <a:r>
              <a:rPr lang="en-US" altLang="zh-CN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Number of mobile phone video viewers in the United States from 2013 to 2019 (in millions)</a:t>
            </a:r>
          </a:p>
          <a:p>
            <a:endParaRPr lang="en-US" altLang="zh-CN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zh-CN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https://</a:t>
            </a:r>
            <a:r>
              <a:rPr lang="en-US" altLang="zh-CN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www.statista.com</a:t>
            </a:r>
            <a:r>
              <a:rPr lang="en-US" altLang="zh-CN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/topics/1137/online-video/</a:t>
            </a:r>
            <a:endParaRPr lang="en-US" altLang="zh-CN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EFCA05-1C95-1042-B8F4-4F84ED03508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2702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Chart1 </a:t>
            </a:r>
          </a:p>
          <a:p>
            <a:r>
              <a:rPr lang="en-US" altLang="zh-CN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Fixed access 2015/12 </a:t>
            </a:r>
          </a:p>
          <a:p>
            <a:r>
              <a:rPr lang="en-US" altLang="zh-CN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 shows you that “real-time entertainment” — streaming video and audio — account for 70 percent of the Web traffic coming to your house:</a:t>
            </a:r>
          </a:p>
          <a:p>
            <a:endParaRPr lang="en-US" altLang="zh-CN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kumimoji="1" lang="en-US" altLang="zh-CN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Chart2 </a:t>
            </a:r>
          </a:p>
          <a:p>
            <a:r>
              <a:rPr kumimoji="1" lang="en-US" altLang="zh-CN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mobile access </a:t>
            </a:r>
            <a:r>
              <a:rPr lang="en-US" altLang="zh-CN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2015/12 </a:t>
            </a:r>
            <a:endParaRPr kumimoji="1" lang="en-US" altLang="zh-CN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kumimoji="1" lang="en-US" altLang="zh-CN" dirty="0" smtClean="0"/>
              <a:t>Video/audio accounts for 41 percent of mobile traffic, and social eats up 22 percent.</a:t>
            </a:r>
          </a:p>
          <a:p>
            <a:endParaRPr kumimoji="1" lang="en-US" altLang="zh-CN" dirty="0" smtClean="0"/>
          </a:p>
          <a:p>
            <a:endParaRPr kumimoji="1" lang="en-US" altLang="zh-CN" smtClean="0"/>
          </a:p>
          <a:p>
            <a:endParaRPr kumimoji="1" lang="en-US" altLang="zh-CN" dirty="0" smtClean="0"/>
          </a:p>
          <a:p>
            <a:r>
              <a:rPr kumimoji="1" lang="en-US" altLang="zh-CN" dirty="0" smtClean="0"/>
              <a:t>http://</a:t>
            </a:r>
            <a:r>
              <a:rPr kumimoji="1" lang="en-US" altLang="zh-CN" dirty="0" err="1" smtClean="0"/>
              <a:t>www.recode.net</a:t>
            </a:r>
            <a:r>
              <a:rPr kumimoji="1" lang="en-US" altLang="zh-CN" dirty="0" smtClean="0"/>
              <a:t>/2015/12/7/11621218/streaming-video-now-accounts-for-70-percent-of-broadband-usage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EFCA05-1C95-1042-B8F4-4F84ED03508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2702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EFCA05-1C95-1042-B8F4-4F84ED03508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4089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mtClean="0"/>
              <a:t>单击此处编辑母版标题样式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单击此处编辑母版副标题样式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kumimoji="0" lang="en-US" smtClean="0">
                <a:solidFill>
                  <a:schemeClr val="bg1"/>
                </a:solidFill>
              </a:rPr>
              <a:pPr algn="r"/>
              <a:t>9/16/16</a:t>
            </a:fld>
            <a:endParaRPr kumimoji="0" lang="en-US" dirty="0">
              <a:solidFill>
                <a:schemeClr val="bg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kumimoji="0" lang="en-US" dirty="0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31D5-1B33-458B-8AFD-CECCB0FA18CB}" type="slidenum">
              <a:rPr kumimoji="0" lang="en-US" smtClean="0">
                <a:solidFill>
                  <a:schemeClr val="bg1"/>
                </a:solidFill>
              </a:rPr>
              <a:pPr/>
              <a:t>‹#›</a:t>
            </a:fld>
            <a:endParaRPr kumimoji="0"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zh-TW" altLang="en-US" smtClean="0"/>
              <a:t>单击此处编辑母版标题样式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kumimoji="0" lang="en-US" smtClean="0">
                <a:solidFill>
                  <a:schemeClr val="bg1"/>
                </a:solidFill>
              </a:rPr>
              <a:pPr algn="r"/>
              <a:t>9/16/16</a:t>
            </a:fld>
            <a:endParaRPr kumimoji="0" lang="en-US" dirty="0">
              <a:solidFill>
                <a:schemeClr val="bg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kumimoji="0" lang="en-US" dirty="0">
              <a:solidFill>
                <a:schemeClr val="bg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31D5-1B33-458B-8AFD-CECCB0FA18CB}" type="slidenum">
              <a:rPr kumimoji="0" lang="en-US" smtClean="0">
                <a:solidFill>
                  <a:schemeClr val="bg1"/>
                </a:solidFill>
              </a:rPr>
              <a:pPr/>
              <a:t>‹#›</a:t>
            </a:fld>
            <a:endParaRPr kumimoji="0" lang="en-US" dirty="0">
              <a:solidFill>
                <a:schemeClr val="bg1"/>
              </a:solidFill>
            </a:endParaRPr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将图片拖动到占位符，或单击添加图标</a:t>
            </a:r>
            <a:endParaRPr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单击此处编辑母版标题样式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zh-TW" altLang="en-US" smtClean="0"/>
              <a:t>单击此处编辑母版文本样式</a:t>
            </a:r>
          </a:p>
          <a:p>
            <a:pPr lvl="1"/>
            <a:r>
              <a:rPr lang="zh-TW" altLang="en-US" smtClean="0"/>
              <a:t>二级</a:t>
            </a:r>
          </a:p>
          <a:p>
            <a:pPr lvl="2"/>
            <a:r>
              <a:rPr lang="zh-TW" altLang="en-US" smtClean="0"/>
              <a:t>三级</a:t>
            </a:r>
          </a:p>
          <a:p>
            <a:pPr lvl="3"/>
            <a:r>
              <a:rPr lang="zh-TW" altLang="en-US" smtClean="0"/>
              <a:t>四级</a:t>
            </a:r>
          </a:p>
          <a:p>
            <a:pPr lvl="4"/>
            <a:r>
              <a:rPr lang="zh-TW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kumimoji="0" lang="en-US" smtClean="0">
                <a:solidFill>
                  <a:schemeClr val="bg1"/>
                </a:solidFill>
              </a:rPr>
              <a:pPr algn="r"/>
              <a:t>9/16/16</a:t>
            </a:fld>
            <a:endParaRPr kumimoji="0" lang="en-US" dirty="0">
              <a:solidFill>
                <a:schemeClr val="bg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kumimoji="0" lang="en-US" dirty="0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31D5-1B33-458B-8AFD-CECCB0FA18CB}" type="slidenum">
              <a:rPr kumimoji="0" lang="en-US" smtClean="0">
                <a:solidFill>
                  <a:schemeClr val="bg1"/>
                </a:solidFill>
              </a:rPr>
              <a:pPr/>
              <a:t>‹#›</a:t>
            </a:fld>
            <a:endParaRPr kumimoji="0"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zh-TW" altLang="en-US" smtClean="0"/>
              <a:t>单击此处编辑母版标题样式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zh-TW" altLang="en-US" smtClean="0"/>
              <a:t>单击此处编辑母版文本样式</a:t>
            </a:r>
          </a:p>
          <a:p>
            <a:pPr lvl="1"/>
            <a:r>
              <a:rPr lang="zh-TW" altLang="en-US" smtClean="0"/>
              <a:t>二级</a:t>
            </a:r>
          </a:p>
          <a:p>
            <a:pPr lvl="2"/>
            <a:r>
              <a:rPr lang="zh-TW" altLang="en-US" smtClean="0"/>
              <a:t>三级</a:t>
            </a:r>
          </a:p>
          <a:p>
            <a:pPr lvl="3"/>
            <a:r>
              <a:rPr lang="zh-TW" altLang="en-US" smtClean="0"/>
              <a:t>四级</a:t>
            </a:r>
          </a:p>
          <a:p>
            <a:pPr lvl="4"/>
            <a:r>
              <a:rPr lang="zh-TW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kumimoji="0" lang="en-US" smtClean="0">
                <a:solidFill>
                  <a:schemeClr val="bg1"/>
                </a:solidFill>
              </a:rPr>
              <a:pPr algn="r"/>
              <a:t>9/16/16</a:t>
            </a:fld>
            <a:endParaRPr kumimoji="0" lang="en-US" dirty="0">
              <a:solidFill>
                <a:schemeClr val="bg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kumimoji="0" lang="en-US" dirty="0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31D5-1B33-458B-8AFD-CECCB0FA18CB}" type="slidenum">
              <a:rPr kumimoji="0" lang="en-US" smtClean="0">
                <a:solidFill>
                  <a:schemeClr val="bg1"/>
                </a:solidFill>
              </a:rPr>
              <a:pPr/>
              <a:t>‹#›</a:t>
            </a:fld>
            <a:endParaRPr kumimoji="0"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单击此处编辑母版标题样式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zh-TW" altLang="en-US" smtClean="0"/>
              <a:t>单击此处编辑母版文本样式</a:t>
            </a:r>
          </a:p>
          <a:p>
            <a:pPr lvl="1"/>
            <a:r>
              <a:rPr lang="zh-TW" altLang="en-US" smtClean="0"/>
              <a:t>二级</a:t>
            </a:r>
          </a:p>
          <a:p>
            <a:pPr lvl="2"/>
            <a:r>
              <a:rPr lang="zh-TW" altLang="en-US" smtClean="0"/>
              <a:t>三级</a:t>
            </a:r>
          </a:p>
          <a:p>
            <a:pPr lvl="3"/>
            <a:r>
              <a:rPr lang="zh-TW" altLang="en-US" smtClean="0"/>
              <a:t>四级</a:t>
            </a:r>
          </a:p>
          <a:p>
            <a:pPr lvl="4"/>
            <a:r>
              <a:rPr lang="zh-TW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8B50E-0B48-4566-8609-C51CF752A7DF}" type="datetimeFigureOut">
              <a:rPr kumimoji="0" lang="en-US" smtClean="0"/>
              <a:pPr/>
              <a:t>9/16/16</a:t>
            </a:fld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31D5-1B33-458B-8AFD-CECCB0FA18CB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幻灯片(带图片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zh-TW" altLang="en-US" smtClean="0"/>
              <a:t>单击此处编辑母版标题样式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单击此处编辑母版副标题样式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kumimoji="0" lang="en-US" smtClean="0">
                <a:solidFill>
                  <a:schemeClr val="bg1"/>
                </a:solidFill>
              </a:rPr>
              <a:pPr algn="r"/>
              <a:t>9/16/16</a:t>
            </a:fld>
            <a:endParaRPr kumimoji="0" lang="en-US" dirty="0">
              <a:solidFill>
                <a:schemeClr val="bg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kumimoji="0" lang="en-US" dirty="0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31D5-1B33-458B-8AFD-CECCB0FA18CB}" type="slidenum">
              <a:rPr kumimoji="0" lang="en-US" smtClean="0">
                <a:solidFill>
                  <a:schemeClr val="bg1"/>
                </a:solidFill>
              </a:rPr>
              <a:pPr/>
              <a:t>‹#›</a:t>
            </a:fld>
            <a:endParaRPr kumimoji="0" lang="en-US" dirty="0">
              <a:solidFill>
                <a:schemeClr val="bg1"/>
              </a:solidFill>
            </a:endParaRPr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将图片拖动到占位符，或单击添加图标</a:t>
            </a:r>
            <a:endParaRPr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zh-TW" altLang="en-US" smtClean="0"/>
              <a:t>单击此处编辑母版标题样式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kumimoji="0" lang="en-US" smtClean="0">
                <a:solidFill>
                  <a:schemeClr val="bg1"/>
                </a:solidFill>
              </a:rPr>
              <a:pPr algn="r"/>
              <a:t>9/16/16</a:t>
            </a:fld>
            <a:endParaRPr kumimoji="0" lang="en-US" dirty="0">
              <a:solidFill>
                <a:schemeClr val="bg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kumimoji="0" lang="en-US" dirty="0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31D5-1B33-458B-8AFD-CECCB0FA18CB}" type="slidenum">
              <a:rPr kumimoji="0" lang="en-US" smtClean="0">
                <a:solidFill>
                  <a:schemeClr val="bg1"/>
                </a:solidFill>
              </a:rPr>
              <a:pPr/>
              <a:t>‹#›</a:t>
            </a:fld>
            <a:endParaRPr kumimoji="0"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zh-TW" altLang="en-US" smtClean="0"/>
              <a:t>单击此处编辑母版标题样式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单击此处编辑母版文本样式</a:t>
            </a:r>
          </a:p>
          <a:p>
            <a:pPr lvl="1"/>
            <a:r>
              <a:rPr lang="zh-TW" altLang="en-US" smtClean="0"/>
              <a:t>二级</a:t>
            </a:r>
          </a:p>
          <a:p>
            <a:pPr lvl="2"/>
            <a:r>
              <a:rPr lang="zh-TW" altLang="en-US" smtClean="0"/>
              <a:t>三级</a:t>
            </a:r>
          </a:p>
          <a:p>
            <a:pPr lvl="3"/>
            <a:r>
              <a:rPr lang="zh-TW" altLang="en-US" smtClean="0"/>
              <a:t>四级</a:t>
            </a:r>
          </a:p>
          <a:p>
            <a:pPr lvl="4"/>
            <a:r>
              <a:rPr lang="zh-TW" altLang="en-US" smtClean="0"/>
              <a:t>五级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单击此处编辑母版文本样式</a:t>
            </a:r>
          </a:p>
          <a:p>
            <a:pPr lvl="1"/>
            <a:r>
              <a:rPr lang="zh-TW" altLang="en-US" smtClean="0"/>
              <a:t>二级</a:t>
            </a:r>
          </a:p>
          <a:p>
            <a:pPr lvl="2"/>
            <a:r>
              <a:rPr lang="zh-TW" altLang="en-US" smtClean="0"/>
              <a:t>三级</a:t>
            </a:r>
          </a:p>
          <a:p>
            <a:pPr lvl="3"/>
            <a:r>
              <a:rPr lang="zh-TW" altLang="en-US" smtClean="0"/>
              <a:t>四级</a:t>
            </a:r>
          </a:p>
          <a:p>
            <a:pPr lvl="4"/>
            <a:r>
              <a:rPr lang="zh-TW" altLang="en-US" smtClean="0"/>
              <a:t>五级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kumimoji="0" lang="en-US" smtClean="0">
                <a:solidFill>
                  <a:schemeClr val="bg1"/>
                </a:solidFill>
              </a:rPr>
              <a:pPr algn="r"/>
              <a:t>9/16/16</a:t>
            </a:fld>
            <a:endParaRPr kumimoji="0" lang="en-US" dirty="0">
              <a:solidFill>
                <a:schemeClr val="bg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kumimoji="0" lang="en-US" dirty="0">
              <a:solidFill>
                <a:schemeClr val="bg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31D5-1B33-458B-8AFD-CECCB0FA18CB}" type="slidenum">
              <a:rPr kumimoji="0" lang="en-US" smtClean="0">
                <a:solidFill>
                  <a:schemeClr val="bg1"/>
                </a:solidFill>
              </a:rPr>
              <a:pPr/>
              <a:t>‹#›</a:t>
            </a:fld>
            <a:endParaRPr kumimoji="0"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单击此处编辑母版标题样式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单击此处编辑母版文本样式</a:t>
            </a:r>
          </a:p>
          <a:p>
            <a:pPr lvl="1"/>
            <a:r>
              <a:rPr lang="zh-TW" altLang="en-US" smtClean="0"/>
              <a:t>二级</a:t>
            </a:r>
          </a:p>
          <a:p>
            <a:pPr lvl="2"/>
            <a:r>
              <a:rPr lang="zh-TW" altLang="en-US" smtClean="0"/>
              <a:t>三级</a:t>
            </a:r>
          </a:p>
          <a:p>
            <a:pPr lvl="3"/>
            <a:r>
              <a:rPr lang="zh-TW" altLang="en-US" smtClean="0"/>
              <a:t>四级</a:t>
            </a:r>
          </a:p>
          <a:p>
            <a:pPr lvl="4"/>
            <a:r>
              <a:rPr lang="zh-TW" altLang="en-US" smtClean="0"/>
              <a:t>五级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单击此处编辑母版文本样式</a:t>
            </a:r>
          </a:p>
          <a:p>
            <a:pPr lvl="1"/>
            <a:r>
              <a:rPr lang="zh-TW" altLang="en-US" smtClean="0"/>
              <a:t>二级</a:t>
            </a:r>
          </a:p>
          <a:p>
            <a:pPr lvl="2"/>
            <a:r>
              <a:rPr lang="zh-TW" altLang="en-US" smtClean="0"/>
              <a:t>三级</a:t>
            </a:r>
          </a:p>
          <a:p>
            <a:pPr lvl="3"/>
            <a:r>
              <a:rPr lang="zh-TW" altLang="en-US" smtClean="0"/>
              <a:t>四级</a:t>
            </a:r>
          </a:p>
          <a:p>
            <a:pPr lvl="4"/>
            <a:r>
              <a:rPr lang="zh-TW" altLang="en-US" smtClean="0"/>
              <a:t>五级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kumimoji="0" lang="en-US" smtClean="0">
                <a:solidFill>
                  <a:schemeClr val="bg1"/>
                </a:solidFill>
              </a:rPr>
              <a:pPr algn="r"/>
              <a:t>9/16/16</a:t>
            </a:fld>
            <a:endParaRPr kumimoji="0" lang="en-US" dirty="0">
              <a:solidFill>
                <a:schemeClr val="bg1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kumimoji="0" lang="en-US" dirty="0">
              <a:solidFill>
                <a:schemeClr val="bg1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31D5-1B33-458B-8AFD-CECCB0FA18CB}" type="slidenum">
              <a:rPr kumimoji="0" lang="en-US" smtClean="0">
                <a:solidFill>
                  <a:schemeClr val="bg1"/>
                </a:solidFill>
              </a:rPr>
              <a:pPr/>
              <a:t>‹#›</a:t>
            </a:fld>
            <a:endParaRPr kumimoji="0"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单击此处编辑母版标题样式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kumimoji="0" lang="en-US" smtClean="0">
                <a:solidFill>
                  <a:schemeClr val="bg1"/>
                </a:solidFill>
              </a:rPr>
              <a:pPr algn="r"/>
              <a:t>9/16/16</a:t>
            </a:fld>
            <a:endParaRPr kumimoji="0" lang="en-US" dirty="0">
              <a:solidFill>
                <a:schemeClr val="bg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kumimoji="0" lang="en-US" dirty="0">
              <a:solidFill>
                <a:schemeClr val="bg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31D5-1B33-458B-8AFD-CECCB0FA18CB}" type="slidenum">
              <a:rPr kumimoji="0" lang="en-US" smtClean="0">
                <a:solidFill>
                  <a:schemeClr val="bg1"/>
                </a:solidFill>
              </a:rPr>
              <a:pPr/>
              <a:t>‹#›</a:t>
            </a:fld>
            <a:endParaRPr kumimoji="0"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8B50E-0B48-4566-8609-C51CF752A7DF}" type="datetimeFigureOut">
              <a:rPr kumimoji="0" lang="en-US" smtClean="0"/>
              <a:pPr/>
              <a:t>9/16/16</a:t>
            </a:fld>
            <a:endParaRPr kumimoji="0"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31D5-1B33-458B-8AFD-CECCB0FA18CB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zh-TW" altLang="en-US" smtClean="0"/>
              <a:t>单击此处编辑母版标题样式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单击此处编辑母版文本样式</a:t>
            </a:r>
          </a:p>
          <a:p>
            <a:pPr lvl="1"/>
            <a:r>
              <a:rPr lang="zh-TW" altLang="en-US" smtClean="0"/>
              <a:t>二级</a:t>
            </a:r>
          </a:p>
          <a:p>
            <a:pPr lvl="2"/>
            <a:r>
              <a:rPr lang="zh-TW" altLang="en-US" smtClean="0"/>
              <a:t>三级</a:t>
            </a:r>
          </a:p>
          <a:p>
            <a:pPr lvl="3"/>
            <a:r>
              <a:rPr lang="zh-TW" altLang="en-US" smtClean="0"/>
              <a:t>四级</a:t>
            </a:r>
          </a:p>
          <a:p>
            <a:pPr lvl="4"/>
            <a:r>
              <a:rPr lang="zh-TW" altLang="en-US" smtClean="0"/>
              <a:t>五级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kumimoji="0" lang="en-US" smtClean="0">
                <a:solidFill>
                  <a:schemeClr val="bg1"/>
                </a:solidFill>
              </a:rPr>
              <a:pPr algn="r"/>
              <a:t>9/16/16</a:t>
            </a:fld>
            <a:endParaRPr kumimoji="0" lang="en-US" dirty="0">
              <a:solidFill>
                <a:schemeClr val="bg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kumimoji="0" lang="en-US" dirty="0">
              <a:solidFill>
                <a:schemeClr val="bg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31D5-1B33-458B-8AFD-CECCB0FA18CB}" type="slidenum">
              <a:rPr kumimoji="0" lang="en-US" smtClean="0">
                <a:solidFill>
                  <a:schemeClr val="bg1"/>
                </a:solidFill>
              </a:rPr>
              <a:pPr/>
              <a:t>‹#›</a:t>
            </a:fld>
            <a:endParaRPr kumimoji="0"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zh-TW" altLang="en-US" smtClean="0"/>
              <a:t>单击此处编辑母版标题样式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单击此处编辑母版文本样式</a:t>
            </a:r>
          </a:p>
          <a:p>
            <a:pPr lvl="1"/>
            <a:r>
              <a:rPr lang="zh-TW" altLang="en-US" smtClean="0"/>
              <a:t>二级</a:t>
            </a:r>
          </a:p>
          <a:p>
            <a:pPr lvl="2"/>
            <a:r>
              <a:rPr lang="zh-TW" altLang="en-US" smtClean="0"/>
              <a:t>三级</a:t>
            </a:r>
          </a:p>
          <a:p>
            <a:pPr lvl="3"/>
            <a:r>
              <a:rPr lang="zh-TW" altLang="en-US" smtClean="0"/>
              <a:t>四级</a:t>
            </a:r>
          </a:p>
          <a:p>
            <a:pPr lvl="4"/>
            <a:r>
              <a:rPr lang="zh-TW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pPr algn="r"/>
            <a:fld id="{9668B50E-0B48-4566-8609-C51CF752A7DF}" type="datetimeFigureOut">
              <a:rPr kumimoji="0" lang="en-US" smtClean="0">
                <a:solidFill>
                  <a:schemeClr val="bg1"/>
                </a:solidFill>
              </a:rPr>
              <a:pPr algn="r"/>
              <a:t>9/16/16</a:t>
            </a:fld>
            <a:endParaRPr kumimoji="0" lang="en-US" dirty="0">
              <a:solidFill>
                <a:schemeClr val="bg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pPr algn="l"/>
            <a:endParaRPr kumimoji="0" lang="en-US" dirty="0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8A4431D5-1B33-458B-8AFD-CECCB0FA18CB}" type="slidenum">
              <a:rPr kumimoji="0" lang="en-US" smtClean="0">
                <a:solidFill>
                  <a:schemeClr val="bg1"/>
                </a:solidFill>
              </a:rPr>
              <a:pPr/>
              <a:t>‹#›</a:t>
            </a:fld>
            <a:endParaRPr kumimoji="0" lang="en-US" dirty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</p:sldLayoutIdLst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4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6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295400"/>
          </a:xfrm>
          <a:solidFill>
            <a:schemeClr val="accent2"/>
          </a:solidFill>
          <a:ln w="76200" cmpd="tri"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algn="l" eaLnBrk="1" hangingPunct="1"/>
            <a:r>
              <a:rPr lang="en-US" sz="4000" b="1" i="1" dirty="0">
                <a:solidFill>
                  <a:srgbClr val="FFFF00"/>
                </a:solidFill>
                <a:latin typeface="Matura MT Script Capitals" charset="0"/>
                <a:ea typeface="Batang" charset="0"/>
                <a:cs typeface="Batang" charset="0"/>
              </a:rPr>
              <a:t>     ABC</a:t>
            </a:r>
            <a:r>
              <a:rPr lang="en-US" sz="4000" dirty="0">
                <a:solidFill>
                  <a:srgbClr val="FFFF00"/>
                </a:solidFill>
                <a:latin typeface="Matura MT Script Capitals" charset="0"/>
              </a:rPr>
              <a:t>  2015 </a:t>
            </a:r>
            <a:r>
              <a:rPr lang="zh-TW" altLang="en-US" sz="4000" dirty="0">
                <a:latin typeface="Arial" charset="0"/>
                <a:ea typeface="新細明體" charset="0"/>
                <a:cs typeface="新細明體" charset="0"/>
              </a:rPr>
              <a:t>    </a:t>
            </a:r>
            <a:endParaRPr lang="en-US" sz="4000" dirty="0">
              <a:latin typeface="Arial" charset="0"/>
            </a:endParaRP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95400"/>
            <a:ext cx="9144000" cy="5562600"/>
          </a:xfr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76200" cmpd="tri">
            <a:solidFill>
              <a:schemeClr val="bg1"/>
            </a:solidFill>
          </a:ln>
        </p:spPr>
        <p:txBody>
          <a:bodyPr>
            <a:normAutofit fontScale="92500" lnSpcReduction="10000"/>
          </a:bodyPr>
          <a:lstStyle/>
          <a:p>
            <a:pPr eaLnBrk="1" hangingPunct="1">
              <a:buFontTx/>
              <a:buNone/>
              <a:defRPr/>
            </a:pPr>
            <a:r>
              <a:rPr lang="zh-CN" altLang="en-US" sz="3600" dirty="0">
                <a:solidFill>
                  <a:srgbClr val="FFFF00"/>
                </a:solidFill>
                <a:latin typeface="Arial" charset="0"/>
                <a:ea typeface="SimSun" charset="0"/>
                <a:cs typeface="SimSun" charset="0"/>
              </a:rPr>
              <a:t>課碼</a:t>
            </a:r>
            <a:r>
              <a:rPr lang="en-US" altLang="zh-CN" sz="3600" dirty="0">
                <a:solidFill>
                  <a:srgbClr val="FFFF00"/>
                </a:solidFill>
                <a:latin typeface="Arial" charset="0"/>
                <a:ea typeface="SimSun" charset="0"/>
                <a:cs typeface="SimSun" charset="0"/>
              </a:rPr>
              <a:t>(Workshop):</a:t>
            </a:r>
            <a:r>
              <a:rPr lang="zh-CN" altLang="en-US" sz="3600" dirty="0">
                <a:solidFill>
                  <a:srgbClr val="FFFF00"/>
                </a:solidFill>
                <a:latin typeface="Arial" charset="0"/>
                <a:ea typeface="SimSun" charset="0"/>
                <a:cs typeface="SimSun" charset="0"/>
              </a:rPr>
              <a:t> </a:t>
            </a:r>
            <a:r>
              <a:rPr lang="en-US" altLang="zh-CN" sz="3600" dirty="0" smtClean="0">
                <a:solidFill>
                  <a:srgbClr val="FFFF00"/>
                </a:solidFill>
                <a:latin typeface="Arial" charset="0"/>
                <a:ea typeface="SimSun" charset="0"/>
                <a:cs typeface="SimSun" charset="0"/>
              </a:rPr>
              <a:t>CE 302</a:t>
            </a:r>
            <a:endParaRPr lang="en-US" altLang="zh-CN" sz="3600" dirty="0">
              <a:solidFill>
                <a:srgbClr val="FFFF00"/>
              </a:solidFill>
              <a:latin typeface="Arial" charset="0"/>
              <a:ea typeface="SimSun" charset="0"/>
              <a:cs typeface="SimSun" charset="0"/>
            </a:endParaRPr>
          </a:p>
          <a:p>
            <a:pPr eaLnBrk="1" hangingPunct="1">
              <a:buFontTx/>
              <a:buNone/>
              <a:defRPr/>
            </a:pPr>
            <a:r>
              <a:rPr lang="zh-CN" altLang="en-US" sz="3600" dirty="0">
                <a:solidFill>
                  <a:srgbClr val="FFFF00"/>
                </a:solidFill>
                <a:latin typeface="Arial" charset="0"/>
                <a:ea typeface="SimSun" charset="0"/>
                <a:cs typeface="SimSun" charset="0"/>
              </a:rPr>
              <a:t>教室</a:t>
            </a:r>
            <a:r>
              <a:rPr lang="en-US" altLang="zh-CN" sz="3600" dirty="0">
                <a:solidFill>
                  <a:srgbClr val="FFFF00"/>
                </a:solidFill>
                <a:latin typeface="Arial" charset="0"/>
                <a:ea typeface="SimSun" charset="0"/>
                <a:cs typeface="SimSun" charset="0"/>
              </a:rPr>
              <a:t>(Room #)</a:t>
            </a:r>
            <a:r>
              <a:rPr lang="en-US" altLang="zh-CN" sz="3600" dirty="0" smtClean="0">
                <a:solidFill>
                  <a:srgbClr val="FFFF00"/>
                </a:solidFill>
                <a:latin typeface="Arial" charset="0"/>
                <a:ea typeface="SimSun" charset="0"/>
                <a:cs typeface="SimSun" charset="0"/>
              </a:rPr>
              <a:t>: 109 G</a:t>
            </a:r>
            <a:endParaRPr lang="en-US" altLang="zh-CN" sz="3600" dirty="0">
              <a:solidFill>
                <a:srgbClr val="FFFF00"/>
              </a:solidFill>
              <a:latin typeface="Arial" charset="0"/>
              <a:ea typeface="SimSun" charset="0"/>
              <a:cs typeface="SimSun" charset="0"/>
            </a:endParaRPr>
          </a:p>
          <a:p>
            <a:pPr eaLnBrk="1" hangingPunct="1">
              <a:buFontTx/>
              <a:buNone/>
              <a:defRPr/>
            </a:pPr>
            <a:r>
              <a:rPr lang="zh-TW" altLang="en-US" sz="3600" dirty="0">
                <a:solidFill>
                  <a:srgbClr val="FFFF00"/>
                </a:solidFill>
                <a:latin typeface="Arial" charset="0"/>
                <a:ea typeface="新細明體" charset="0"/>
                <a:cs typeface="新細明體" charset="0"/>
              </a:rPr>
              <a:t>講員</a:t>
            </a:r>
            <a:r>
              <a:rPr lang="en-US" altLang="zh-TW" sz="3600" dirty="0">
                <a:solidFill>
                  <a:srgbClr val="FFFF00"/>
                </a:solidFill>
                <a:latin typeface="Arial" charset="0"/>
                <a:ea typeface="新細明體" charset="0"/>
                <a:cs typeface="新細明體" charset="0"/>
              </a:rPr>
              <a:t>(Speaker): </a:t>
            </a:r>
            <a:r>
              <a:rPr lang="zh-TW" altLang="en-US" sz="3600" dirty="0" smtClean="0">
                <a:solidFill>
                  <a:srgbClr val="FFFF00"/>
                </a:solidFill>
                <a:latin typeface="Arial" charset="0"/>
                <a:ea typeface="新細明體" charset="0"/>
                <a:cs typeface="新細明體" charset="0"/>
              </a:rPr>
              <a:t>孟蘇倫牧師</a:t>
            </a:r>
            <a:endParaRPr lang="en-US" altLang="zh-TW" sz="3600" dirty="0">
              <a:solidFill>
                <a:srgbClr val="FFFF00"/>
              </a:solidFill>
              <a:latin typeface="Arial" charset="0"/>
              <a:ea typeface="新細明體" charset="0"/>
              <a:cs typeface="新細明體" charset="0"/>
            </a:endParaRPr>
          </a:p>
          <a:p>
            <a:pPr eaLnBrk="1" hangingPunct="1">
              <a:buFontTx/>
              <a:buNone/>
              <a:defRPr/>
            </a:pPr>
            <a:r>
              <a:rPr lang="zh-CN" altLang="en-US" sz="3600" b="1" dirty="0">
                <a:solidFill>
                  <a:srgbClr val="FFFF00"/>
                </a:solidFill>
                <a:latin typeface="Arial" charset="0"/>
                <a:ea typeface="新細明體" charset="0"/>
                <a:cs typeface="新細明體" charset="0"/>
              </a:rPr>
              <a:t>授課語言</a:t>
            </a:r>
            <a:r>
              <a:rPr lang="en-US" altLang="zh-CN" sz="3600" b="1" dirty="0">
                <a:solidFill>
                  <a:srgbClr val="FFFF00"/>
                </a:solidFill>
                <a:latin typeface="Arial" charset="0"/>
                <a:ea typeface="新細明體" charset="0"/>
                <a:cs typeface="新細明體" charset="0"/>
              </a:rPr>
              <a:t>:</a:t>
            </a:r>
            <a:r>
              <a:rPr lang="en-US" altLang="zh-CN" sz="3600" dirty="0">
                <a:solidFill>
                  <a:srgbClr val="FFFF00"/>
                </a:solidFill>
                <a:latin typeface="Arial" charset="0"/>
                <a:ea typeface="SimSun" charset="0"/>
                <a:cs typeface="SimSun" charset="0"/>
              </a:rPr>
              <a:t> </a:t>
            </a:r>
            <a:r>
              <a:rPr lang="zh-CN" altLang="en-US" sz="3600" dirty="0" smtClean="0">
                <a:solidFill>
                  <a:srgbClr val="FFFF00"/>
                </a:solidFill>
                <a:latin typeface="Arial" charset="0"/>
                <a:ea typeface="SimSun" charset="0"/>
                <a:cs typeface="SimSun" charset="0"/>
              </a:rPr>
              <a:t>中文</a:t>
            </a:r>
            <a:endParaRPr lang="en-US" altLang="zh-CN" sz="3600" dirty="0">
              <a:solidFill>
                <a:srgbClr val="FFFF00"/>
              </a:solidFill>
              <a:latin typeface="Arial" charset="0"/>
              <a:ea typeface="SimSun" charset="0"/>
              <a:cs typeface="SimSun" charset="0"/>
            </a:endParaRPr>
          </a:p>
          <a:p>
            <a:pPr eaLnBrk="1" hangingPunct="1">
              <a:buFontTx/>
              <a:buNone/>
              <a:defRPr/>
            </a:pPr>
            <a:r>
              <a:rPr lang="zh-TW" altLang="en-US" sz="3600" dirty="0">
                <a:solidFill>
                  <a:srgbClr val="FFFF00"/>
                </a:solidFill>
                <a:latin typeface="Arial" charset="0"/>
                <a:ea typeface="新細明體" charset="0"/>
                <a:cs typeface="新細明體" charset="0"/>
              </a:rPr>
              <a:t>題目</a:t>
            </a:r>
            <a:r>
              <a:rPr lang="en-US" altLang="zh-TW" sz="3600" dirty="0">
                <a:solidFill>
                  <a:srgbClr val="FFFF00"/>
                </a:solidFill>
                <a:latin typeface="Arial" charset="0"/>
                <a:ea typeface="新細明體" charset="0"/>
                <a:cs typeface="新細明體" charset="0"/>
              </a:rPr>
              <a:t>(Topic): </a:t>
            </a:r>
            <a:r>
              <a:rPr lang="en-US" altLang="zh-TW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新細明體" charset="0"/>
                <a:cs typeface="新細明體" charset="0"/>
              </a:rPr>
              <a:t> </a:t>
            </a:r>
            <a:r>
              <a:rPr lang="zh-TW" alt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新細明體" charset="0"/>
                <a:cs typeface="新細明體" charset="0"/>
              </a:rPr>
              <a:t>身臨其境學聖經</a:t>
            </a:r>
            <a:endParaRPr lang="en-US" altLang="zh-CN" sz="3600" dirty="0">
              <a:solidFill>
                <a:srgbClr val="FFFF00"/>
              </a:solidFill>
              <a:latin typeface="Arial" charset="0"/>
              <a:ea typeface="SimSun" charset="0"/>
              <a:cs typeface="SimSun" charset="0"/>
            </a:endParaRPr>
          </a:p>
          <a:p>
            <a:pPr>
              <a:buNone/>
              <a:defRPr/>
            </a:pPr>
            <a:r>
              <a:rPr lang="zh-CN" altLang="en-US" sz="3600" dirty="0">
                <a:solidFill>
                  <a:srgbClr val="FFFF00"/>
                </a:solidFill>
                <a:latin typeface="Arial" charset="0"/>
                <a:ea typeface="SimSun" charset="0"/>
                <a:cs typeface="SimSun" charset="0"/>
              </a:rPr>
              <a:t>專題簡介</a:t>
            </a:r>
            <a:r>
              <a:rPr lang="en-US" altLang="zh-CN" sz="3600" dirty="0">
                <a:solidFill>
                  <a:srgbClr val="FFFF00"/>
                </a:solidFill>
                <a:latin typeface="Arial" charset="0"/>
                <a:ea typeface="SimSun" charset="0"/>
                <a:cs typeface="SimSun" charset="0"/>
              </a:rPr>
              <a:t>:</a:t>
            </a:r>
            <a:r>
              <a:rPr lang="zh-TW" altLang="en-US" sz="3600" dirty="0">
                <a:solidFill>
                  <a:srgbClr val="FFFF00"/>
                </a:solidFill>
                <a:latin typeface="Arial" charset="0"/>
                <a:ea typeface="SimSun" charset="0"/>
                <a:cs typeface="SimSun" charset="0"/>
              </a:rPr>
              <a:t> </a:t>
            </a:r>
            <a:r>
              <a:rPr lang="en-US" sz="3600" dirty="0">
                <a:solidFill>
                  <a:srgbClr val="FFFF00"/>
                </a:solidFill>
                <a:latin typeface="新細明體"/>
                <a:ea typeface="新細明體"/>
                <a:cs typeface="新細明體"/>
              </a:rPr>
              <a:t>認識並選擇多媒體聖經教材</a:t>
            </a:r>
            <a:r>
              <a:rPr lang="en-US" sz="3600" dirty="0" smtClean="0">
                <a:solidFill>
                  <a:srgbClr val="FFFF00"/>
                </a:solidFill>
                <a:latin typeface="新細明體"/>
                <a:ea typeface="新細明體"/>
                <a:cs typeface="新細明體"/>
              </a:rPr>
              <a:t>，</a:t>
            </a:r>
          </a:p>
          <a:p>
            <a:pPr>
              <a:buNone/>
              <a:defRPr/>
            </a:pPr>
            <a:r>
              <a:rPr lang="en-US" sz="3600" dirty="0" smtClean="0">
                <a:solidFill>
                  <a:srgbClr val="FFFF00"/>
                </a:solidFill>
                <a:latin typeface="新細明體"/>
                <a:ea typeface="新細明體"/>
                <a:cs typeface="新細明體"/>
              </a:rPr>
              <a:t>用</a:t>
            </a:r>
            <a:r>
              <a:rPr lang="en-US" sz="3600" dirty="0">
                <a:solidFill>
                  <a:srgbClr val="FFFF00"/>
                </a:solidFill>
                <a:latin typeface="新細明體"/>
                <a:ea typeface="新細明體"/>
                <a:cs typeface="新細明體"/>
              </a:rPr>
              <a:t>在主日學和小組查經</a:t>
            </a:r>
            <a:r>
              <a:rPr lang="en-US" sz="3600" dirty="0" smtClean="0">
                <a:solidFill>
                  <a:srgbClr val="FFFF00"/>
                </a:solidFill>
                <a:latin typeface="新細明體"/>
                <a:ea typeface="新細明體"/>
                <a:cs typeface="新細明體"/>
              </a:rPr>
              <a:t>，</a:t>
            </a:r>
          </a:p>
          <a:p>
            <a:pPr>
              <a:buNone/>
              <a:defRPr/>
            </a:pPr>
            <a:r>
              <a:rPr lang="en-US" sz="3600" dirty="0" smtClean="0">
                <a:solidFill>
                  <a:srgbClr val="FFFF00"/>
                </a:solidFill>
                <a:latin typeface="新細明體"/>
                <a:ea typeface="新細明體"/>
                <a:cs typeface="新細明體"/>
              </a:rPr>
              <a:t>將</a:t>
            </a:r>
            <a:r>
              <a:rPr lang="en-US" sz="3600" dirty="0">
                <a:solidFill>
                  <a:srgbClr val="FFFF00"/>
                </a:solidFill>
                <a:latin typeface="新細明體"/>
                <a:ea typeface="新細明體"/>
                <a:cs typeface="新細明體"/>
              </a:rPr>
              <a:t>神的話實踐在生活中，靈命成長，傳福音。</a:t>
            </a:r>
            <a:endParaRPr lang="en-US" altLang="zh-CN" sz="3600" dirty="0">
              <a:solidFill>
                <a:srgbClr val="FFFF00"/>
              </a:solidFill>
              <a:latin typeface="新細明體"/>
              <a:ea typeface="新細明體"/>
              <a:cs typeface="新細明體"/>
            </a:endParaRP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114800" y="266581"/>
            <a:ext cx="4419600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askerville Old Face" charset="0"/>
                <a:ea typeface="新細明體" charset="0"/>
                <a:cs typeface="新細明體" charset="0"/>
              </a:rPr>
              <a:t> 北美華人基督徒教育大會</a:t>
            </a:r>
            <a:endParaRPr lang="en-US" sz="2800" dirty="0" smtClean="0">
              <a:solidFill>
                <a:srgbClr val="00FF00"/>
              </a:solidFill>
              <a:latin typeface="Baskerville Old Face" charset="0"/>
              <a:cs typeface="+mn-cs"/>
            </a:endParaRPr>
          </a:p>
          <a:p>
            <a:pPr>
              <a:defRPr/>
            </a:pPr>
            <a:r>
              <a:rPr lang="en-US" sz="1800" dirty="0" smtClean="0">
                <a:solidFill>
                  <a:srgbClr val="00FF00"/>
                </a:solidFill>
                <a:latin typeface="Baskerville Old Face" charset="0"/>
                <a:cs typeface="+mn-cs"/>
              </a:rPr>
              <a:t>             </a:t>
            </a:r>
            <a:r>
              <a:rPr lang="en-US" sz="1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charset="0"/>
                <a:ea typeface="MS Gothic" charset="0"/>
                <a:cs typeface="MS Gothic" charset="0"/>
              </a:rPr>
              <a:t>A</a:t>
            </a:r>
            <a:r>
              <a:rPr lang="en-US" sz="1800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charset="0"/>
                <a:ea typeface="MS Gothic" charset="0"/>
                <a:cs typeface="MS Gothic" charset="0"/>
              </a:rPr>
              <a:t>ccess </a:t>
            </a:r>
            <a:r>
              <a:rPr lang="en-US" sz="1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charset="0"/>
                <a:ea typeface="MS Gothic" charset="0"/>
                <a:cs typeface="MS Gothic" charset="0"/>
              </a:rPr>
              <a:t>B</a:t>
            </a:r>
            <a:r>
              <a:rPr lang="en-US" sz="1800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charset="0"/>
                <a:ea typeface="MS Gothic" charset="0"/>
                <a:cs typeface="MS Gothic" charset="0"/>
              </a:rPr>
              <a:t>ible </a:t>
            </a:r>
            <a:r>
              <a:rPr lang="en-US" sz="1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charset="0"/>
                <a:ea typeface="MS Gothic" charset="0"/>
                <a:cs typeface="MS Gothic" charset="0"/>
              </a:rPr>
              <a:t>C</a:t>
            </a:r>
            <a:r>
              <a:rPr lang="en-US" sz="1800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charset="0"/>
                <a:ea typeface="MS Gothic" charset="0"/>
                <a:cs typeface="MS Gothic" charset="0"/>
              </a:rPr>
              <a:t>onvention</a:t>
            </a:r>
            <a:r>
              <a:rPr lang="en-US" sz="1800" dirty="0" smtClean="0">
                <a:solidFill>
                  <a:srgbClr val="00FF00"/>
                </a:solidFill>
                <a:latin typeface="Baskerville Old Face" charset="0"/>
                <a:cs typeface="+mn-cs"/>
              </a:rPr>
              <a:t> </a:t>
            </a:r>
          </a:p>
        </p:txBody>
      </p:sp>
      <p:pic>
        <p:nvPicPr>
          <p:cNvPr id="14340" name="Picture 5" descr="abc logo_color (2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7620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1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282575"/>
            <a:ext cx="8382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11006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09217" y="1828800"/>
            <a:ext cx="7767983" cy="4191220"/>
          </a:xfrm>
          <a:solidFill>
            <a:schemeClr val="lt1">
              <a:alpha val="79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  <a:defRPr/>
            </a:pPr>
            <a:r>
              <a:rPr kumimoji="1" lang="zh-TW" altLang="zh-CN" sz="4400" b="1" dirty="0">
                <a:solidFill>
                  <a:schemeClr val="tx1"/>
                </a:solidFill>
                <a:latin typeface="华文楷体"/>
                <a:ea typeface="华文楷体"/>
                <a:cs typeface="华文楷体"/>
              </a:rPr>
              <a:t>2</a:t>
            </a:r>
            <a:r>
              <a:rPr kumimoji="1" lang="en-US" altLang="zh-TW" sz="4400" b="1" dirty="0">
                <a:solidFill>
                  <a:schemeClr val="tx1"/>
                </a:solidFill>
                <a:latin typeface="华文楷体"/>
                <a:ea typeface="华文楷体"/>
                <a:cs typeface="华文楷体"/>
              </a:rPr>
              <a:t>1</a:t>
            </a:r>
            <a:r>
              <a:rPr kumimoji="1" lang="zh-TW" altLang="en-US" sz="4400" b="1" dirty="0">
                <a:solidFill>
                  <a:schemeClr val="tx1"/>
                </a:solidFill>
                <a:latin typeface="华文楷体"/>
                <a:ea typeface="华文楷体"/>
                <a:cs typeface="华文楷体"/>
              </a:rPr>
              <a:t>世紀，</a:t>
            </a:r>
            <a:r>
              <a:rPr kumimoji="1" lang="zh-TW" altLang="en-US" sz="4400" b="1" dirty="0" smtClean="0">
                <a:solidFill>
                  <a:schemeClr val="tx1"/>
                </a:solidFill>
                <a:latin typeface="华文楷体"/>
                <a:ea typeface="华文楷体"/>
                <a:cs typeface="华文楷体"/>
              </a:rPr>
              <a:t>在全球</a:t>
            </a:r>
            <a:r>
              <a:rPr kumimoji="1" lang="en-US" altLang="zh-TW" sz="4400" b="1" dirty="0" smtClean="0">
                <a:solidFill>
                  <a:schemeClr val="tx1"/>
                </a:solidFill>
                <a:latin typeface="华文楷体"/>
                <a:ea typeface="华文楷体"/>
                <a:cs typeface="华文楷体"/>
              </a:rPr>
              <a:t> </a:t>
            </a:r>
            <a:r>
              <a:rPr kumimoji="1" lang="zh-TW" altLang="en-US" sz="4400" b="1" dirty="0" smtClean="0">
                <a:solidFill>
                  <a:srgbClr val="C0504D"/>
                </a:solidFill>
                <a:latin typeface="华文楷体"/>
                <a:ea typeface="华文楷体"/>
                <a:cs typeface="华文楷体"/>
              </a:rPr>
              <a:t>科技</a:t>
            </a:r>
            <a:r>
              <a:rPr kumimoji="1" lang="en-US" altLang="zh-TW" sz="4400" b="1" dirty="0" smtClean="0">
                <a:solidFill>
                  <a:srgbClr val="C0504D"/>
                </a:solidFill>
                <a:latin typeface="华文楷体"/>
                <a:ea typeface="华文楷体"/>
                <a:cs typeface="华文楷体"/>
              </a:rPr>
              <a:t> </a:t>
            </a:r>
            <a:r>
              <a:rPr kumimoji="1" lang="zh-TW" altLang="en-US" sz="4400" b="1" dirty="0" smtClean="0">
                <a:solidFill>
                  <a:schemeClr val="tx1"/>
                </a:solidFill>
                <a:latin typeface="华文楷体"/>
                <a:ea typeface="华文楷体"/>
                <a:cs typeface="华文楷体"/>
              </a:rPr>
              <a:t>和</a:t>
            </a:r>
            <a:r>
              <a:rPr kumimoji="1" lang="en-US" altLang="zh-TW" sz="4400" b="1" dirty="0" smtClean="0">
                <a:solidFill>
                  <a:schemeClr val="tx1"/>
                </a:solidFill>
                <a:latin typeface="华文楷体"/>
                <a:ea typeface="华文楷体"/>
                <a:cs typeface="华文楷体"/>
              </a:rPr>
              <a:t> </a:t>
            </a:r>
            <a:r>
              <a:rPr kumimoji="1" lang="zh-TW" altLang="en-US" sz="4400" b="1" dirty="0" smtClean="0">
                <a:solidFill>
                  <a:srgbClr val="C0504D"/>
                </a:solidFill>
                <a:latin typeface="华文楷体"/>
                <a:ea typeface="华文楷体"/>
                <a:cs typeface="华文楷体"/>
              </a:rPr>
              <a:t>教育方法</a:t>
            </a:r>
            <a:r>
              <a:rPr kumimoji="1" lang="en-US" altLang="zh-TW" sz="4400" b="1" dirty="0" smtClean="0">
                <a:solidFill>
                  <a:srgbClr val="C0504D"/>
                </a:solidFill>
                <a:latin typeface="华文楷体"/>
                <a:ea typeface="华文楷体"/>
                <a:cs typeface="华文楷体"/>
              </a:rPr>
              <a:t> </a:t>
            </a:r>
            <a:r>
              <a:rPr kumimoji="1" lang="zh-TW" altLang="en-US" sz="4400" b="1" dirty="0" smtClean="0">
                <a:solidFill>
                  <a:schemeClr val="tx1"/>
                </a:solidFill>
                <a:latin typeface="华文楷体"/>
                <a:ea typeface="华文楷体"/>
                <a:cs typeface="华文楷体"/>
              </a:rPr>
              <a:t>不斷革新的</a:t>
            </a:r>
            <a:r>
              <a:rPr kumimoji="1" lang="zh-TW" altLang="en-US" sz="4400" b="1" dirty="0">
                <a:solidFill>
                  <a:schemeClr val="tx1"/>
                </a:solidFill>
                <a:latin typeface="华文楷体"/>
                <a:ea typeface="华文楷体"/>
                <a:cs typeface="华文楷体"/>
              </a:rPr>
              <a:t>趨勢影響下，</a:t>
            </a:r>
            <a:r>
              <a:rPr kumimoji="1" lang="zh-TW" altLang="en-US" sz="4400" b="1" dirty="0" smtClean="0">
                <a:solidFill>
                  <a:srgbClr val="C0504D"/>
                </a:solidFill>
                <a:latin typeface="华文楷体"/>
                <a:ea typeface="华文楷体"/>
                <a:cs typeface="华文楷体"/>
              </a:rPr>
              <a:t>教育領域</a:t>
            </a:r>
            <a:r>
              <a:rPr kumimoji="1" lang="zh-TW" altLang="en-US" sz="4400" b="1" dirty="0" smtClean="0">
                <a:solidFill>
                  <a:schemeClr val="tx1"/>
                </a:solidFill>
                <a:latin typeface="华文楷体"/>
                <a:ea typeface="华文楷体"/>
                <a:cs typeface="华文楷体"/>
              </a:rPr>
              <a:t>正在經歷一場</a:t>
            </a:r>
            <a:r>
              <a:rPr kumimoji="1" lang="zh-TW" altLang="en-US" sz="4400" b="1" dirty="0" smtClean="0">
                <a:solidFill>
                  <a:schemeClr val="accent2"/>
                </a:solidFill>
                <a:latin typeface="华文楷体"/>
                <a:ea typeface="华文楷体"/>
                <a:cs typeface="华文楷体"/>
              </a:rPr>
              <a:t>變</a:t>
            </a:r>
            <a:r>
              <a:rPr kumimoji="1" lang="zh-TW" altLang="en-US" sz="4400" b="1" dirty="0">
                <a:solidFill>
                  <a:schemeClr val="accent2"/>
                </a:solidFill>
                <a:latin typeface="华文楷体"/>
                <a:ea typeface="华文楷体"/>
                <a:cs typeface="华文楷体"/>
              </a:rPr>
              <a:t>革</a:t>
            </a:r>
            <a:r>
              <a:rPr kumimoji="1" lang="zh-TW" altLang="en-US" sz="4400" b="1" dirty="0">
                <a:solidFill>
                  <a:schemeClr val="tx1"/>
                </a:solidFill>
                <a:latin typeface="华文楷体"/>
                <a:ea typeface="华文楷体"/>
                <a:cs typeface="华文楷体"/>
              </a:rPr>
              <a:t>，從傳統的教室教學模式，</a:t>
            </a:r>
            <a:r>
              <a:rPr kumimoji="1" lang="zh-TW" altLang="en-US" sz="4400" b="1" dirty="0" smtClean="0">
                <a:solidFill>
                  <a:schemeClr val="tx1"/>
                </a:solidFill>
                <a:latin typeface="华文楷体"/>
                <a:ea typeface="华文楷体"/>
                <a:cs typeface="华文楷体"/>
              </a:rPr>
              <a:t>逐步到</a:t>
            </a:r>
            <a:r>
              <a:rPr kumimoji="1" lang="zh-TW" altLang="en-US" sz="4400" b="1" dirty="0" smtClean="0">
                <a:solidFill>
                  <a:srgbClr val="C0504D"/>
                </a:solidFill>
                <a:latin typeface="华文楷体"/>
                <a:ea typeface="华文楷体"/>
                <a:cs typeface="华文楷体"/>
              </a:rPr>
              <a:t>多媒體形式</a:t>
            </a:r>
            <a:r>
              <a:rPr kumimoji="1" lang="zh-TW" altLang="en-US" sz="4400" b="1" dirty="0" smtClean="0">
                <a:solidFill>
                  <a:schemeClr val="tx1"/>
                </a:solidFill>
                <a:latin typeface="华文楷体"/>
                <a:ea typeface="华文楷体"/>
                <a:cs typeface="华文楷体"/>
              </a:rPr>
              <a:t>的開放教學</a:t>
            </a:r>
            <a:r>
              <a:rPr kumimoji="1" lang="zh-TW" altLang="en-US" sz="4400" b="1" dirty="0">
                <a:solidFill>
                  <a:schemeClr val="tx1"/>
                </a:solidFill>
                <a:latin typeface="华文楷体"/>
                <a:ea typeface="华文楷体"/>
                <a:cs typeface="华文楷体"/>
              </a:rPr>
              <a:t>模式。</a:t>
            </a:r>
            <a:endParaRPr kumimoji="1" lang="zh-CN" altLang="en-US" sz="4400" b="1" dirty="0">
              <a:latin typeface="华文楷体"/>
              <a:ea typeface="华文楷体"/>
              <a:cs typeface="华文楷体"/>
            </a:endParaRPr>
          </a:p>
          <a:p>
            <a:pPr marL="0" indent="0" algn="r">
              <a:buNone/>
            </a:pPr>
            <a:r>
              <a:rPr lang="en-US" altLang="zh-CN" dirty="0" smtClean="0">
                <a:solidFill>
                  <a:schemeClr val="tx1"/>
                </a:solidFill>
                <a:latin typeface="Arial"/>
                <a:cs typeface="Arial"/>
              </a:rPr>
              <a:t>(Source: 2015 Cisco Studies) </a:t>
            </a:r>
          </a:p>
        </p:txBody>
      </p:sp>
      <p:sp>
        <p:nvSpPr>
          <p:cNvPr id="4" name="Text Placeholder 4"/>
          <p:cNvSpPr txBox="1">
            <a:spLocks/>
          </p:cNvSpPr>
          <p:nvPr/>
        </p:nvSpPr>
        <p:spPr>
          <a:xfrm>
            <a:off x="309217" y="533400"/>
            <a:ext cx="7767983" cy="791335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100000"/>
                  <a:shade val="100000"/>
                  <a:satMod val="130000"/>
                  <a:alpha val="60000"/>
                </a:schemeClr>
              </a:gs>
              <a:gs pos="100000">
                <a:schemeClr val="accent2">
                  <a:tint val="50000"/>
                  <a:shade val="100000"/>
                  <a:satMod val="350000"/>
                  <a:alpha val="60000"/>
                </a:schemeClr>
              </a:gs>
            </a:gsLst>
            <a:lin ang="16200000" scaled="0"/>
            <a:tileRect/>
          </a:gradFill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4400" dirty="0" smtClean="0">
                <a:latin typeface="华文黑体"/>
                <a:ea typeface="华文黑体"/>
                <a:cs typeface="华文黑体"/>
              </a:rPr>
              <a:t>多媒體學習是未來發展</a:t>
            </a:r>
            <a:r>
              <a:rPr lang="zh-TW" altLang="en-US" sz="4400" dirty="0">
                <a:latin typeface="华文黑体"/>
                <a:ea typeface="华文黑体"/>
                <a:cs typeface="华文黑体"/>
              </a:rPr>
              <a:t>趨勢</a:t>
            </a:r>
            <a:endParaRPr lang="en-US" altLang="zh-CN" sz="4400" dirty="0">
              <a:latin typeface="华文黑体"/>
              <a:ea typeface="华文黑体"/>
              <a:cs typeface="华文黑体"/>
            </a:endParaRPr>
          </a:p>
        </p:txBody>
      </p:sp>
    </p:spTree>
    <p:extLst>
      <p:ext uri="{BB962C8B-B14F-4D97-AF65-F5344CB8AC3E}">
        <p14:creationId xmlns:p14="http://schemas.microsoft.com/office/powerpoint/2010/main" val="22806090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/>
          <p:cNvSpPr txBox="1">
            <a:spLocks/>
          </p:cNvSpPr>
          <p:nvPr/>
        </p:nvSpPr>
        <p:spPr>
          <a:xfrm>
            <a:off x="309217" y="533400"/>
            <a:ext cx="7691783" cy="791335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100000"/>
                  <a:shade val="100000"/>
                  <a:satMod val="130000"/>
                  <a:alpha val="60000"/>
                </a:schemeClr>
              </a:gs>
              <a:gs pos="100000">
                <a:schemeClr val="accent2">
                  <a:tint val="50000"/>
                  <a:shade val="100000"/>
                  <a:satMod val="350000"/>
                  <a:alpha val="60000"/>
                </a:schemeClr>
              </a:gs>
            </a:gsLst>
            <a:lin ang="16200000" scaled="0"/>
            <a:tileRect/>
          </a:gradFill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4400" dirty="0" smtClean="0">
                <a:latin typeface="华文黑体"/>
                <a:ea typeface="华文黑体"/>
                <a:cs typeface="华文黑体"/>
              </a:rPr>
              <a:t>多媒體學習是近年來的趨勢</a:t>
            </a:r>
            <a:endParaRPr lang="en-US" altLang="zh-CN" sz="4400" dirty="0">
              <a:latin typeface="华文黑体"/>
              <a:ea typeface="华文黑体"/>
              <a:cs typeface="华文黑体"/>
            </a:endParaRPr>
          </a:p>
        </p:txBody>
      </p:sp>
      <p:pic>
        <p:nvPicPr>
          <p:cNvPr id="8" name="图片 7" descr="Pyj1Go3UNssAAAAASUVORK5CYII=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4061592"/>
            <a:ext cx="4379710" cy="2796408"/>
          </a:xfrm>
          <a:prstGeom prst="rect">
            <a:avLst/>
          </a:prstGeom>
        </p:spPr>
      </p:pic>
      <p:pic>
        <p:nvPicPr>
          <p:cNvPr id="9" name="图片 8" descr="a+MsGsTXArpUCirWoc7E1z+CC6oyxtBI9fkHmic4FEF8ZOnVfWu3xxhtv2FUkrTmpu5xen4cx0CspvgcBCEAAAhCAAAQgAAEIQAACEIAABCAAAQhAAAIQyIAAxkAGSaQKEIAABCAAAQhAAAIQgAAEIAABCEAAAhCAAAQgAIFeCWAM9EqK70EAAhCAAAQgAAEIQAACEIAABCAAAQhAAAIQgAAEMiCAMZBBEqkCBCAAAQhAAAIQgAAEIAABC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371601"/>
            <a:ext cx="4648199" cy="2942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9340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/>
          <p:cNvSpPr txBox="1">
            <a:spLocks/>
          </p:cNvSpPr>
          <p:nvPr/>
        </p:nvSpPr>
        <p:spPr>
          <a:xfrm>
            <a:off x="228600" y="457200"/>
            <a:ext cx="7844183" cy="867535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100000"/>
                  <a:shade val="100000"/>
                  <a:satMod val="130000"/>
                  <a:alpha val="60000"/>
                </a:schemeClr>
              </a:gs>
              <a:gs pos="100000">
                <a:schemeClr val="accent2">
                  <a:tint val="50000"/>
                  <a:shade val="100000"/>
                  <a:satMod val="350000"/>
                  <a:alpha val="60000"/>
                </a:schemeClr>
              </a:gs>
            </a:gsLst>
            <a:lin ang="16200000" scaled="0"/>
            <a:tileRect/>
          </a:gradFill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4400" dirty="0" smtClean="0">
                <a:latin typeface="华文黑体"/>
                <a:ea typeface="华文黑体"/>
                <a:cs typeface="华文黑体"/>
              </a:rPr>
              <a:t>多媒體學習是未來發展</a:t>
            </a:r>
            <a:r>
              <a:rPr lang="zh-TW" altLang="en-US" sz="4400" dirty="0">
                <a:latin typeface="华文黑体"/>
                <a:ea typeface="华文黑体"/>
                <a:cs typeface="华文黑体"/>
              </a:rPr>
              <a:t>趨勢</a:t>
            </a:r>
            <a:endParaRPr lang="en-US" altLang="zh-CN" sz="4400" dirty="0">
              <a:latin typeface="华文黑体"/>
              <a:ea typeface="华文黑体"/>
              <a:cs typeface="华文黑体"/>
            </a:endParaRPr>
          </a:p>
        </p:txBody>
      </p:sp>
      <p:pic>
        <p:nvPicPr>
          <p:cNvPr id="2" name="图片 1" descr="sandvine-year-end-201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81200"/>
            <a:ext cx="4480560" cy="3657600"/>
          </a:xfrm>
          <a:prstGeom prst="rect">
            <a:avLst/>
          </a:prstGeom>
        </p:spPr>
      </p:pic>
      <p:pic>
        <p:nvPicPr>
          <p:cNvPr id="3" name="图片 2" descr="sandvine-mobile-2015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8302" y="1981200"/>
            <a:ext cx="449755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2418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09217" y="1752600"/>
            <a:ext cx="7691783" cy="4145311"/>
          </a:xfrm>
          <a:solidFill>
            <a:schemeClr val="lt1">
              <a:alpha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zh-TW" altLang="en-US" sz="4000" b="1" dirty="0" smtClean="0">
                <a:latin typeface="华文黑体"/>
                <a:ea typeface="华文黑体"/>
                <a:cs typeface="华文黑体"/>
              </a:rPr>
              <a:t>多媒體教材</a:t>
            </a:r>
            <a:r>
              <a:rPr kumimoji="1" lang="zh-TW" altLang="en-US" sz="4000" b="1" dirty="0" smtClean="0">
                <a:latin typeface="华文黑体"/>
                <a:ea typeface="华文黑体"/>
                <a:cs typeface="华文黑体"/>
              </a:rPr>
              <a:t>的運用</a:t>
            </a:r>
            <a:r>
              <a:rPr kumimoji="1" lang="zh-TW" altLang="en-US" sz="4000" b="1" dirty="0" smtClean="0">
                <a:latin typeface="华文楷体"/>
                <a:ea typeface="华文楷体"/>
                <a:cs typeface="华文楷体"/>
              </a:rPr>
              <a:t>：</a:t>
            </a:r>
            <a:endParaRPr kumimoji="1" lang="en-US" altLang="zh-TW" sz="4000" b="1" dirty="0">
              <a:latin typeface="华文楷体"/>
              <a:ea typeface="华文楷体"/>
              <a:cs typeface="华文楷体"/>
            </a:endParaRPr>
          </a:p>
          <a:p>
            <a:r>
              <a:rPr kumimoji="1" lang="en-US" altLang="zh-TW" sz="4000" b="1" dirty="0" smtClean="0">
                <a:latin typeface="华文楷体"/>
                <a:ea typeface="华文楷体"/>
                <a:cs typeface="华文楷体"/>
              </a:rPr>
              <a:t>-- </a:t>
            </a:r>
            <a:r>
              <a:rPr kumimoji="1" lang="zh-TW" altLang="en-US" sz="4000" b="1" dirty="0" smtClean="0">
                <a:solidFill>
                  <a:srgbClr val="C0504D"/>
                </a:solidFill>
                <a:latin typeface="华文楷体"/>
                <a:ea typeface="华文楷体"/>
                <a:cs typeface="华文楷体"/>
              </a:rPr>
              <a:t>視覺學習工具</a:t>
            </a:r>
            <a:endParaRPr kumimoji="1" lang="en-US" altLang="zh-TW" sz="4000" b="1" dirty="0">
              <a:solidFill>
                <a:srgbClr val="C0504D"/>
              </a:solidFill>
              <a:latin typeface="华文楷体"/>
              <a:ea typeface="华文楷体"/>
              <a:cs typeface="华文楷体"/>
            </a:endParaRPr>
          </a:p>
          <a:p>
            <a:r>
              <a:rPr kumimoji="1" lang="en-US" altLang="zh-TW" sz="4000" b="1" dirty="0" smtClean="0">
                <a:latin typeface="华文楷体"/>
                <a:ea typeface="华文楷体"/>
                <a:cs typeface="华文楷体"/>
              </a:rPr>
              <a:t>-- </a:t>
            </a:r>
            <a:r>
              <a:rPr kumimoji="1" lang="zh-TW" altLang="en-US" sz="4000" b="1" dirty="0" smtClean="0">
                <a:solidFill>
                  <a:srgbClr val="C0504D"/>
                </a:solidFill>
                <a:latin typeface="华文楷体"/>
                <a:ea typeface="华文楷体"/>
                <a:cs typeface="华文楷体"/>
              </a:rPr>
              <a:t>互動分享的</a:t>
            </a:r>
            <a:r>
              <a:rPr kumimoji="1" lang="zh-TW" altLang="en-US" sz="4000" b="1" dirty="0">
                <a:solidFill>
                  <a:srgbClr val="C0504D"/>
                </a:solidFill>
                <a:latin typeface="华文楷体"/>
                <a:ea typeface="华文楷体"/>
                <a:cs typeface="华文楷体"/>
              </a:rPr>
              <a:t>媒介</a:t>
            </a:r>
            <a:endParaRPr kumimoji="1" lang="en-US" altLang="zh-TW" sz="4000" b="1" dirty="0">
              <a:solidFill>
                <a:srgbClr val="C0504D"/>
              </a:solidFill>
              <a:latin typeface="华文楷体"/>
              <a:ea typeface="华文楷体"/>
              <a:cs typeface="华文楷体"/>
            </a:endParaRPr>
          </a:p>
          <a:p>
            <a:r>
              <a:rPr kumimoji="1" lang="en-US" altLang="zh-TW" sz="4000" b="1" dirty="0" smtClean="0">
                <a:latin typeface="华文楷体"/>
                <a:ea typeface="华文楷体"/>
                <a:cs typeface="华文楷体"/>
              </a:rPr>
              <a:t>-- </a:t>
            </a:r>
            <a:r>
              <a:rPr kumimoji="1" lang="zh-TW" altLang="en-US" sz="4000" b="1" dirty="0" smtClean="0">
                <a:solidFill>
                  <a:srgbClr val="C0504D"/>
                </a:solidFill>
                <a:latin typeface="华文楷体"/>
                <a:ea typeface="华文楷体"/>
                <a:cs typeface="华文楷体"/>
              </a:rPr>
              <a:t>身臨其境的感受</a:t>
            </a:r>
            <a:endParaRPr kumimoji="1" lang="en-US" altLang="zh-TW" sz="4000" b="1" dirty="0" smtClean="0">
              <a:solidFill>
                <a:srgbClr val="C0504D"/>
              </a:solidFill>
              <a:latin typeface="华文楷体"/>
              <a:ea typeface="华文楷体"/>
              <a:cs typeface="华文楷体"/>
            </a:endParaRPr>
          </a:p>
          <a:p>
            <a:r>
              <a:rPr kumimoji="1" lang="en-US" altLang="zh-TW" sz="4000" b="1" dirty="0">
                <a:latin typeface="华文楷体"/>
                <a:ea typeface="华文楷体"/>
                <a:cs typeface="华文楷体"/>
              </a:rPr>
              <a:t>--</a:t>
            </a:r>
            <a:r>
              <a:rPr kumimoji="1" lang="zh-TW" altLang="en-US" sz="4000" b="1" dirty="0" smtClean="0">
                <a:solidFill>
                  <a:srgbClr val="C0504D"/>
                </a:solidFill>
                <a:latin typeface="华文楷体"/>
                <a:ea typeface="华文楷体"/>
                <a:cs typeface="华文楷体"/>
              </a:rPr>
              <a:t>突破語言障礙的隔閡</a:t>
            </a:r>
            <a:endParaRPr kumimoji="1" lang="en-US" altLang="zh-TW" sz="4000" b="1" dirty="0">
              <a:solidFill>
                <a:srgbClr val="C0504D"/>
              </a:solidFill>
              <a:latin typeface="华文楷体"/>
              <a:ea typeface="华文楷体"/>
              <a:cs typeface="华文楷体"/>
            </a:endParaRPr>
          </a:p>
          <a:p>
            <a:pPr marL="0" indent="0" algn="r">
              <a:buNone/>
            </a:pPr>
            <a:r>
              <a:rPr lang="en-US" altLang="zh-CN" b="1" dirty="0" smtClean="0">
                <a:solidFill>
                  <a:schemeClr val="tx1"/>
                </a:solidFill>
                <a:latin typeface="Arial"/>
                <a:cs typeface="Arial"/>
              </a:rPr>
              <a:t>(</a:t>
            </a:r>
            <a:r>
              <a:rPr lang="en-US" altLang="zh-CN" b="1" dirty="0">
                <a:solidFill>
                  <a:schemeClr val="tx1"/>
                </a:solidFill>
                <a:latin typeface="Arial"/>
                <a:cs typeface="Arial"/>
              </a:rPr>
              <a:t>Source: Cisco Studies) </a:t>
            </a:r>
          </a:p>
          <a:p>
            <a:pPr marL="0" indent="0" algn="r">
              <a:buNone/>
            </a:pPr>
            <a:endParaRPr kumimoji="1" lang="zh-CN" altLang="en-US" sz="40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4" name="Text Placeholder 4"/>
          <p:cNvSpPr txBox="1">
            <a:spLocks/>
          </p:cNvSpPr>
          <p:nvPr/>
        </p:nvSpPr>
        <p:spPr>
          <a:xfrm>
            <a:off x="304801" y="457200"/>
            <a:ext cx="7696200" cy="931049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100000"/>
                  <a:shade val="100000"/>
                  <a:satMod val="130000"/>
                  <a:alpha val="60000"/>
                </a:schemeClr>
              </a:gs>
              <a:gs pos="100000">
                <a:schemeClr val="accent2">
                  <a:tint val="50000"/>
                  <a:shade val="100000"/>
                  <a:satMod val="350000"/>
                  <a:alpha val="60000"/>
                </a:schemeClr>
              </a:gs>
            </a:gsLst>
            <a:lin ang="16200000" scaled="0"/>
            <a:tileRect/>
          </a:gradFill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4400" dirty="0" smtClean="0">
                <a:latin typeface="华文黑体"/>
                <a:ea typeface="华文黑体"/>
                <a:cs typeface="华文黑体"/>
              </a:rPr>
              <a:t>多媒體學習是未來發展</a:t>
            </a:r>
            <a:r>
              <a:rPr lang="zh-TW" altLang="en-US" sz="4400" dirty="0">
                <a:latin typeface="华文黑体"/>
                <a:ea typeface="华文黑体"/>
                <a:cs typeface="华文黑体"/>
              </a:rPr>
              <a:t>趨勢</a:t>
            </a:r>
            <a:endParaRPr lang="en-US" altLang="zh-CN" sz="4400" dirty="0">
              <a:latin typeface="华文黑体"/>
              <a:ea typeface="华文黑体"/>
              <a:cs typeface="华文黑体"/>
            </a:endParaRPr>
          </a:p>
        </p:txBody>
      </p:sp>
    </p:spTree>
    <p:extLst>
      <p:ext uri="{BB962C8B-B14F-4D97-AF65-F5344CB8AC3E}">
        <p14:creationId xmlns:p14="http://schemas.microsoft.com/office/powerpoint/2010/main" val="5440048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415644"/>
            <a:ext cx="8042276" cy="1336956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/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Rev. Dr. David </a:t>
            </a:r>
            <a:r>
              <a:rPr lang="en-US" dirty="0" err="1" smtClean="0">
                <a:solidFill>
                  <a:schemeClr val="bg1"/>
                </a:solidFill>
              </a:rPr>
              <a:t>Pawson</a:t>
            </a:r>
            <a:r>
              <a:rPr lang="en-US" dirty="0" smtClean="0">
                <a:solidFill>
                  <a:schemeClr val="bg1"/>
                </a:solidFill>
              </a:rPr>
              <a:t/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新舊約聖經綜覽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Content Placeholder 3" descr="David Pawson imag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38" b="13538"/>
          <a:stretch>
            <a:fillRect/>
          </a:stretch>
        </p:blipFill>
        <p:spPr>
          <a:xfrm>
            <a:off x="76200" y="1905000"/>
            <a:ext cx="8042276" cy="4343400"/>
          </a:xfrm>
        </p:spPr>
      </p:pic>
    </p:spTree>
    <p:extLst>
      <p:ext uri="{BB962C8B-B14F-4D97-AF65-F5344CB8AC3E}">
        <p14:creationId xmlns:p14="http://schemas.microsoft.com/office/powerpoint/2010/main" val="17620056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63244"/>
            <a:ext cx="8591551" cy="1336956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 Ray Vander </a:t>
            </a:r>
            <a:r>
              <a:rPr lang="en-US" dirty="0" err="1" smtClean="0">
                <a:solidFill>
                  <a:srgbClr val="FFFFFF"/>
                </a:solidFill>
              </a:rPr>
              <a:t>Laan</a:t>
            </a:r>
            <a:r>
              <a:rPr lang="en-US" dirty="0" smtClean="0">
                <a:solidFill>
                  <a:srgbClr val="FFFFFF"/>
                </a:solidFill>
              </a:rPr>
              <a:t/>
            </a:r>
            <a:br>
              <a:rPr lang="en-US" dirty="0" smtClean="0">
                <a:solidFill>
                  <a:srgbClr val="FFFFFF"/>
                </a:solidFill>
              </a:rPr>
            </a:br>
            <a:r>
              <a:rPr lang="en-US" dirty="0">
                <a:solidFill>
                  <a:srgbClr val="FFFFFF"/>
                </a:solidFill>
              </a:rPr>
              <a:t>讓全世界都</a:t>
            </a:r>
            <a:r>
              <a:rPr lang="en-US" dirty="0" smtClean="0">
                <a:solidFill>
                  <a:srgbClr val="FFFFFF"/>
                </a:solidFill>
              </a:rPr>
              <a:t>知道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4" name="图片 3" descr="Z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843350"/>
            <a:ext cx="6235700" cy="4709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3394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93376"/>
            <a:ext cx="8591551" cy="1111624"/>
          </a:xfrm>
        </p:spPr>
        <p:txBody>
          <a:bodyPr/>
          <a:lstStyle/>
          <a:p>
            <a:r>
              <a:rPr lang="en-US" sz="5400" dirty="0" smtClean="0">
                <a:solidFill>
                  <a:srgbClr val="FFFFFF"/>
                </a:solidFill>
              </a:rPr>
              <a:t>Spring of Water</a:t>
            </a:r>
            <a:br>
              <a:rPr lang="en-US" sz="5400" dirty="0" smtClean="0">
                <a:solidFill>
                  <a:srgbClr val="FFFFFF"/>
                </a:solidFill>
              </a:rPr>
            </a:br>
            <a:r>
              <a:rPr lang="en-US" sz="5400" dirty="0" smtClean="0">
                <a:solidFill>
                  <a:srgbClr val="FFFFFF"/>
                </a:solidFill>
              </a:rPr>
              <a:t>多媒體查經系列</a:t>
            </a:r>
            <a:endParaRPr lang="en-US" sz="5400" b="1" dirty="0">
              <a:solidFill>
                <a:srgbClr val="FFFFFF"/>
              </a:solidFill>
            </a:endParaRPr>
          </a:p>
        </p:txBody>
      </p:sp>
      <p:pic>
        <p:nvPicPr>
          <p:cNvPr id="3" name="图片 2" descr="9k=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147887"/>
            <a:ext cx="7696200" cy="4329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9026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Learning chart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533400"/>
            <a:ext cx="7914132" cy="5829932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4038600" y="2209800"/>
            <a:ext cx="2819400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kumimoji="1" lang="zh-TW" altLang="en-US" b="1" dirty="0" smtClean="0"/>
              <a:t>閱讀</a:t>
            </a:r>
            <a:r>
              <a:rPr kumimoji="1" lang="en-US" altLang="zh-TW" b="1" dirty="0" smtClean="0"/>
              <a:t>  10%</a:t>
            </a:r>
            <a:endParaRPr kumimoji="1" lang="zh-CN" altLang="en-US" b="1" dirty="0"/>
          </a:p>
        </p:txBody>
      </p:sp>
      <p:sp>
        <p:nvSpPr>
          <p:cNvPr id="6" name="文本框 5"/>
          <p:cNvSpPr txBox="1"/>
          <p:nvPr/>
        </p:nvSpPr>
        <p:spPr>
          <a:xfrm>
            <a:off x="4343400" y="2743200"/>
            <a:ext cx="2743200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kumimoji="1" lang="zh-TW" altLang="en-US" b="1" dirty="0" smtClean="0"/>
              <a:t>聽講</a:t>
            </a:r>
            <a:r>
              <a:rPr kumimoji="1" lang="en-US" altLang="zh-TW" b="1" dirty="0" smtClean="0"/>
              <a:t>  20%</a:t>
            </a:r>
            <a:endParaRPr kumimoji="1" lang="zh-CN" altLang="en-US" b="1" dirty="0"/>
          </a:p>
        </p:txBody>
      </p:sp>
      <p:sp>
        <p:nvSpPr>
          <p:cNvPr id="7" name="文本框 6"/>
          <p:cNvSpPr txBox="1"/>
          <p:nvPr/>
        </p:nvSpPr>
        <p:spPr>
          <a:xfrm>
            <a:off x="4648200" y="3276600"/>
            <a:ext cx="2667000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kumimoji="1" lang="zh-TW" altLang="en-US" b="1" dirty="0" smtClean="0"/>
              <a:t>觀賞</a:t>
            </a:r>
            <a:r>
              <a:rPr kumimoji="1" lang="en-US" altLang="zh-TW" b="1" dirty="0" smtClean="0"/>
              <a:t>  30%</a:t>
            </a:r>
            <a:endParaRPr kumimoji="1" lang="zh-CN" altLang="en-US" b="1" dirty="0"/>
          </a:p>
        </p:txBody>
      </p:sp>
      <p:sp>
        <p:nvSpPr>
          <p:cNvPr id="8" name="文本框 7"/>
          <p:cNvSpPr txBox="1"/>
          <p:nvPr/>
        </p:nvSpPr>
        <p:spPr>
          <a:xfrm>
            <a:off x="5181600" y="3886200"/>
            <a:ext cx="2133600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kumimoji="1" lang="zh-TW" altLang="en-US" b="1" dirty="0" smtClean="0"/>
              <a:t>視聽結合</a:t>
            </a:r>
            <a:r>
              <a:rPr kumimoji="1" lang="en-US" altLang="zh-TW" b="1" dirty="0" smtClean="0"/>
              <a:t>  50%</a:t>
            </a:r>
          </a:p>
          <a:p>
            <a:pPr algn="ctr"/>
            <a:endParaRPr kumimoji="1" lang="en-US" altLang="zh-TW" b="1" dirty="0" smtClean="0"/>
          </a:p>
        </p:txBody>
      </p:sp>
      <p:sp>
        <p:nvSpPr>
          <p:cNvPr id="9" name="文本框 8"/>
          <p:cNvSpPr txBox="1"/>
          <p:nvPr/>
        </p:nvSpPr>
        <p:spPr>
          <a:xfrm>
            <a:off x="5715000" y="4876800"/>
            <a:ext cx="1752600" cy="41549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zh-TW" altLang="en-US" b="1" dirty="0" smtClean="0"/>
              <a:t>討論結合</a:t>
            </a:r>
            <a:r>
              <a:rPr kumimoji="1" lang="en-US" altLang="zh-TW" b="1" dirty="0" smtClean="0"/>
              <a:t>  70%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6096000" y="5562600"/>
            <a:ext cx="1371600" cy="41549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zh-TW" altLang="en-US" b="1" dirty="0" smtClean="0"/>
              <a:t>行動</a:t>
            </a:r>
            <a:r>
              <a:rPr kumimoji="1" lang="en-US" altLang="zh-TW" b="1" dirty="0"/>
              <a:t> </a:t>
            </a:r>
            <a:r>
              <a:rPr kumimoji="1" lang="en-US" altLang="zh-TW" b="1" dirty="0" smtClean="0"/>
              <a:t>90%</a:t>
            </a:r>
          </a:p>
        </p:txBody>
      </p:sp>
    </p:spTree>
    <p:extLst>
      <p:ext uri="{BB962C8B-B14F-4D97-AF65-F5344CB8AC3E}">
        <p14:creationId xmlns:p14="http://schemas.microsoft.com/office/powerpoint/2010/main" val="41861601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teaching5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320" y="3962400"/>
            <a:ext cx="3294978" cy="2196652"/>
          </a:xfrm>
          <a:prstGeom prst="rect">
            <a:avLst/>
          </a:prstGeom>
        </p:spPr>
      </p:pic>
      <p:pic>
        <p:nvPicPr>
          <p:cNvPr id="5" name="Picture 3" descr="teaching2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1447800"/>
            <a:ext cx="3299937" cy="1856214"/>
          </a:xfrm>
          <a:prstGeom prst="rect">
            <a:avLst/>
          </a:prstGeom>
        </p:spPr>
      </p:pic>
      <p:pic>
        <p:nvPicPr>
          <p:cNvPr id="6" name="Picture 5" descr="teaching6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3505200"/>
            <a:ext cx="4141320" cy="276088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304800" y="2667000"/>
            <a:ext cx="38651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n-US" alt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黑体"/>
                <a:ea typeface="华文黑体"/>
                <a:cs typeface="华文黑体"/>
              </a:rPr>
              <a:t>參與方式</a:t>
            </a:r>
            <a:r>
              <a:rPr lang="zh-TW" alt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黑体"/>
                <a:ea typeface="华文黑体"/>
                <a:cs typeface="华文黑体"/>
              </a:rPr>
              <a:t>多樣化</a:t>
            </a:r>
            <a:endParaRPr lang="en-US" altLang="zh-CN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华文黑体"/>
              <a:ea typeface="华文黑体"/>
              <a:cs typeface="华文黑体"/>
            </a:endParaRPr>
          </a:p>
        </p:txBody>
      </p:sp>
      <p:sp>
        <p:nvSpPr>
          <p:cNvPr id="8" name="TextBox 1"/>
          <p:cNvSpPr txBox="1"/>
          <p:nvPr/>
        </p:nvSpPr>
        <p:spPr>
          <a:xfrm>
            <a:off x="288319" y="1784503"/>
            <a:ext cx="42836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zh-TW" alt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黑体"/>
                <a:ea typeface="华文黑体"/>
                <a:cs typeface="华文黑体"/>
              </a:rPr>
              <a:t>學習形式視覺化</a:t>
            </a:r>
            <a:endParaRPr lang="en-US" altLang="zh-TW" sz="36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华文黑体"/>
              <a:ea typeface="华文黑体"/>
              <a:cs typeface="华文黑体"/>
            </a:endParaRPr>
          </a:p>
        </p:txBody>
      </p:sp>
      <p:sp>
        <p:nvSpPr>
          <p:cNvPr id="9" name="TextBox 4"/>
          <p:cNvSpPr txBox="1"/>
          <p:nvPr/>
        </p:nvSpPr>
        <p:spPr>
          <a:xfrm>
            <a:off x="1677624" y="347825"/>
            <a:ext cx="4975718" cy="769441"/>
          </a:xfrm>
          <a:prstGeom prst="rect">
            <a:avLst/>
          </a:prstGeom>
          <a:gradFill flip="none" rotWithShape="1">
            <a:gsLst>
              <a:gs pos="0">
                <a:schemeClr val="accent3">
                  <a:tint val="100000"/>
                  <a:shade val="100000"/>
                  <a:satMod val="130000"/>
                  <a:alpha val="61000"/>
                </a:schemeClr>
              </a:gs>
              <a:gs pos="100000">
                <a:schemeClr val="accent3">
                  <a:tint val="50000"/>
                  <a:shade val="100000"/>
                  <a:satMod val="350000"/>
                  <a:alpha val="61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chemeClr val="bg1"/>
                </a:solidFill>
                <a:latin typeface="华文黑体"/>
                <a:ea typeface="华文黑体"/>
                <a:cs typeface="华文黑体"/>
              </a:rPr>
              <a:t>身臨其境學聖經</a:t>
            </a:r>
            <a:endParaRPr lang="en-US" sz="4400" dirty="0">
              <a:solidFill>
                <a:schemeClr val="bg1"/>
              </a:solidFill>
              <a:latin typeface="华文黑体"/>
              <a:ea typeface="华文黑体"/>
              <a:cs typeface="华文黑体"/>
            </a:endParaRPr>
          </a:p>
        </p:txBody>
      </p:sp>
    </p:spTree>
    <p:extLst>
      <p:ext uri="{BB962C8B-B14F-4D97-AF65-F5344CB8AC3E}">
        <p14:creationId xmlns:p14="http://schemas.microsoft.com/office/powerpoint/2010/main" val="3260688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fld id="{A789E5EA-91C2-BB45-B60B-C0FF32A8EA9A}" type="slidenum">
              <a:rPr lang="en-US" sz="1000">
                <a:solidFill>
                  <a:schemeClr val="tx2"/>
                </a:solidFill>
                <a:latin typeface="Candara" charset="0"/>
                <a:cs typeface="Arial" charset="0"/>
              </a:rPr>
              <a:pPr eaLnBrk="1" hangingPunct="1"/>
              <a:t>19</a:t>
            </a:fld>
            <a:endParaRPr lang="en-US" sz="1000">
              <a:solidFill>
                <a:schemeClr val="tx2"/>
              </a:solidFill>
              <a:latin typeface="Candara" charset="0"/>
              <a:cs typeface="Arial" charset="0"/>
            </a:endParaRPr>
          </a:p>
        </p:txBody>
      </p:sp>
      <p:sp>
        <p:nvSpPr>
          <p:cNvPr id="11268" name="Content Placeholder 2"/>
          <p:cNvSpPr>
            <a:spLocks noGrp="1"/>
          </p:cNvSpPr>
          <p:nvPr>
            <p:ph idx="4294967295"/>
          </p:nvPr>
        </p:nvSpPr>
        <p:spPr>
          <a:xfrm>
            <a:off x="228600" y="1752600"/>
            <a:ext cx="8229600" cy="4648200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buFont typeface="Wingdings" charset="0"/>
              <a:buChar char="§"/>
            </a:pPr>
            <a:r>
              <a:rPr lang="zh-TW" altLang="en-US" sz="4000" dirty="0">
                <a:solidFill>
                  <a:srgbClr val="FFFFFF"/>
                </a:solidFill>
                <a:latin typeface="儷黑 Pro" charset="0"/>
                <a:ea typeface="儷黑 Pro" charset="0"/>
                <a:cs typeface="儷黑 Pro" charset="0"/>
              </a:rPr>
              <a:t>嚴謹釋經</a:t>
            </a:r>
            <a:r>
              <a:rPr lang="en-US" altLang="zh-TW" sz="4000" dirty="0" smtClean="0">
                <a:solidFill>
                  <a:srgbClr val="FFFFFF"/>
                </a:solidFill>
                <a:latin typeface="儷黑 Pro" charset="0"/>
                <a:ea typeface="儷黑 Pro" charset="0"/>
                <a:cs typeface="儷黑 Pro" charset="0"/>
              </a:rPr>
              <a:t>: </a:t>
            </a:r>
            <a:r>
              <a:rPr lang="zh-TW" altLang="en-US" sz="4000" dirty="0" smtClean="0">
                <a:solidFill>
                  <a:srgbClr val="FFFFFF"/>
                </a:solidFill>
                <a:latin typeface="儷黑 Pro" charset="0"/>
                <a:ea typeface="儷黑 Pro" charset="0"/>
                <a:cs typeface="儷黑 Pro" charset="0"/>
              </a:rPr>
              <a:t>新舊約聖經綜覧</a:t>
            </a:r>
            <a:endParaRPr lang="en-US" altLang="zh-TW" sz="4000" dirty="0" smtClean="0">
              <a:solidFill>
                <a:srgbClr val="FFFFFF"/>
              </a:solidFill>
              <a:latin typeface="儷黑 Pro" charset="0"/>
              <a:ea typeface="儷黑 Pro" charset="0"/>
              <a:cs typeface="儷黑 Pro" charset="0"/>
            </a:endParaRPr>
          </a:p>
          <a:p>
            <a:pPr>
              <a:lnSpc>
                <a:spcPct val="110000"/>
              </a:lnSpc>
              <a:buFont typeface="Wingdings" charset="0"/>
              <a:buChar char="§"/>
            </a:pPr>
            <a:r>
              <a:rPr lang="zh-TW" altLang="en-US" sz="4000" dirty="0">
                <a:solidFill>
                  <a:srgbClr val="FFFFFF"/>
                </a:solidFill>
                <a:latin typeface="儷黑 Pro" charset="0"/>
                <a:ea typeface="儷黑 Pro" charset="0"/>
                <a:cs typeface="儷黑 Pro" charset="0"/>
              </a:rPr>
              <a:t>實景呈</a:t>
            </a:r>
            <a:r>
              <a:rPr lang="zh-TW" altLang="en-US" sz="4000" dirty="0" smtClean="0">
                <a:solidFill>
                  <a:srgbClr val="FFFFFF"/>
                </a:solidFill>
                <a:latin typeface="儷黑 Pro" charset="0"/>
                <a:ea typeface="儷黑 Pro" charset="0"/>
                <a:cs typeface="儷黑 Pro" charset="0"/>
              </a:rPr>
              <a:t>現</a:t>
            </a:r>
            <a:r>
              <a:rPr lang="en-US" altLang="zh-TW" sz="4000" dirty="0" smtClean="0">
                <a:solidFill>
                  <a:srgbClr val="FFFFFF"/>
                </a:solidFill>
                <a:latin typeface="儷黑 Pro" charset="0"/>
                <a:ea typeface="儷黑 Pro" charset="0"/>
                <a:cs typeface="儷黑 Pro" charset="0"/>
              </a:rPr>
              <a:t>: </a:t>
            </a:r>
            <a:r>
              <a:rPr lang="zh-TW" altLang="en-US" sz="4000" dirty="0" smtClean="0">
                <a:solidFill>
                  <a:srgbClr val="FFFFFF"/>
                </a:solidFill>
                <a:latin typeface="儷黑 Pro" charset="0"/>
                <a:ea typeface="儷黑 Pro" charset="0"/>
                <a:cs typeface="儷黑 Pro" charset="0"/>
              </a:rPr>
              <a:t>讓全世界都知道</a:t>
            </a:r>
            <a:endParaRPr lang="en-US" altLang="zh-TW" sz="4000" dirty="0" smtClean="0">
              <a:solidFill>
                <a:srgbClr val="FFFFFF"/>
              </a:solidFill>
              <a:latin typeface="儷黑 Pro" charset="0"/>
              <a:ea typeface="儷黑 Pro" charset="0"/>
              <a:cs typeface="儷黑 Pro" charset="0"/>
            </a:endParaRPr>
          </a:p>
          <a:p>
            <a:pPr>
              <a:lnSpc>
                <a:spcPct val="110000"/>
              </a:lnSpc>
              <a:buFont typeface="Wingdings" charset="0"/>
              <a:buChar char="§"/>
            </a:pPr>
            <a:r>
              <a:rPr lang="zh-TW" altLang="en-US" sz="4000" dirty="0" smtClean="0">
                <a:solidFill>
                  <a:srgbClr val="FFFFFF"/>
                </a:solidFill>
                <a:latin typeface="儷黑 Pro" charset="0"/>
                <a:ea typeface="儷黑 Pro" charset="0"/>
                <a:cs typeface="儷黑 Pro" charset="0"/>
              </a:rPr>
              <a:t>釋經</a:t>
            </a:r>
            <a:r>
              <a:rPr lang="en-US" altLang="zh-TW" sz="4000" dirty="0" smtClean="0">
                <a:solidFill>
                  <a:srgbClr val="FFFFFF"/>
                </a:solidFill>
                <a:latin typeface="儷黑 Pro" charset="0"/>
                <a:ea typeface="儷黑 Pro" charset="0"/>
                <a:cs typeface="儷黑 Pro" charset="0"/>
              </a:rPr>
              <a:t>+</a:t>
            </a:r>
            <a:r>
              <a:rPr lang="zh-TW" altLang="en-US" sz="4000" dirty="0">
                <a:solidFill>
                  <a:srgbClr val="FFFFFF"/>
                </a:solidFill>
                <a:latin typeface="儷黑 Pro" charset="0"/>
                <a:ea typeface="儷黑 Pro" charset="0"/>
                <a:cs typeface="儷黑 Pro" charset="0"/>
              </a:rPr>
              <a:t>實景</a:t>
            </a:r>
            <a:r>
              <a:rPr lang="en-US" altLang="zh-TW" sz="4000" dirty="0" smtClean="0">
                <a:solidFill>
                  <a:srgbClr val="FFFFFF"/>
                </a:solidFill>
                <a:latin typeface="儷黑 Pro" charset="0"/>
                <a:ea typeface="儷黑 Pro" charset="0"/>
                <a:cs typeface="儷黑 Pro" charset="0"/>
              </a:rPr>
              <a:t>: </a:t>
            </a:r>
            <a:r>
              <a:rPr lang="zh-TW" altLang="en-US" sz="4000" dirty="0" smtClean="0">
                <a:solidFill>
                  <a:srgbClr val="FFFFFF"/>
                </a:solidFill>
                <a:latin typeface="儷黑 Pro" charset="0"/>
                <a:ea typeface="儷黑 Pro" charset="0"/>
                <a:cs typeface="儷黑 Pro" charset="0"/>
              </a:rPr>
              <a:t>播種查經系列</a:t>
            </a:r>
            <a:r>
              <a:rPr lang="en-US" altLang="zh-TW" sz="4000" dirty="0" smtClean="0">
                <a:solidFill>
                  <a:srgbClr val="FFFFFF"/>
                </a:solidFill>
                <a:latin typeface="儷黑 Pro" charset="0"/>
                <a:ea typeface="儷黑 Pro" charset="0"/>
                <a:cs typeface="儷黑 Pro" charset="0"/>
              </a:rPr>
              <a:t> </a:t>
            </a:r>
          </a:p>
          <a:p>
            <a:pPr>
              <a:lnSpc>
                <a:spcPct val="110000"/>
              </a:lnSpc>
              <a:buFont typeface="Wingdings" charset="0"/>
              <a:buChar char="§"/>
            </a:pPr>
            <a:r>
              <a:rPr lang="en-US" sz="4400" dirty="0" smtClean="0">
                <a:solidFill>
                  <a:srgbClr val="FFFFFF"/>
                </a:solidFill>
                <a:latin typeface="儷黑 Pro" charset="0"/>
                <a:ea typeface="儷黑 Pro" charset="0"/>
                <a:cs typeface="儷黑 Pro" charset="0"/>
              </a:rPr>
              <a:t>親身體會丶分享討論丶共同學習丶靈命成長丶福音廣傳</a:t>
            </a:r>
            <a:endParaRPr lang="en-US" altLang="zh-TW" sz="3600" dirty="0">
              <a:solidFill>
                <a:srgbClr val="FFFFFF"/>
              </a:solidFill>
              <a:latin typeface="儷黑 Pro" charset="0"/>
              <a:ea typeface="儷黑 Pro" charset="0"/>
              <a:cs typeface="儷黑 Pro" charset="0"/>
            </a:endParaRPr>
          </a:p>
        </p:txBody>
      </p:sp>
      <p:sp>
        <p:nvSpPr>
          <p:cNvPr id="11269" name="TextBox 3"/>
          <p:cNvSpPr txBox="1">
            <a:spLocks noChangeArrowheads="1"/>
          </p:cNvSpPr>
          <p:nvPr/>
        </p:nvSpPr>
        <p:spPr bwMode="auto">
          <a:xfrm>
            <a:off x="-1287463" y="3140075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endParaRPr lang="en-US" sz="1800">
              <a:latin typeface="Constantia" charset="0"/>
              <a:ea typeface="標楷體" charset="0"/>
              <a:cs typeface="標楷體" charset="0"/>
            </a:endParaRPr>
          </a:p>
        </p:txBody>
      </p:sp>
      <p:sp>
        <p:nvSpPr>
          <p:cNvPr id="7" name="TextBox 4"/>
          <p:cNvSpPr txBox="1"/>
          <p:nvPr/>
        </p:nvSpPr>
        <p:spPr>
          <a:xfrm>
            <a:off x="1677624" y="347825"/>
            <a:ext cx="4975718" cy="769441"/>
          </a:xfrm>
          <a:prstGeom prst="rect">
            <a:avLst/>
          </a:prstGeom>
          <a:gradFill flip="none" rotWithShape="1">
            <a:gsLst>
              <a:gs pos="0">
                <a:schemeClr val="accent3">
                  <a:tint val="100000"/>
                  <a:shade val="100000"/>
                  <a:satMod val="130000"/>
                  <a:alpha val="61000"/>
                </a:schemeClr>
              </a:gs>
              <a:gs pos="100000">
                <a:schemeClr val="accent3">
                  <a:tint val="50000"/>
                  <a:shade val="100000"/>
                  <a:satMod val="350000"/>
                  <a:alpha val="61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chemeClr val="bg1"/>
                </a:solidFill>
                <a:latin typeface="华文黑体"/>
                <a:ea typeface="华文黑体"/>
                <a:cs typeface="华文黑体"/>
              </a:rPr>
              <a:t>身臨其境學聖經</a:t>
            </a:r>
            <a:endParaRPr lang="en-US" sz="4400" dirty="0">
              <a:solidFill>
                <a:schemeClr val="bg1"/>
              </a:solidFill>
              <a:latin typeface="华文黑体"/>
              <a:ea typeface="华文黑体"/>
              <a:cs typeface="华文黑体"/>
            </a:endParaRPr>
          </a:p>
        </p:txBody>
      </p:sp>
    </p:spTree>
    <p:extLst>
      <p:ext uri="{BB962C8B-B14F-4D97-AF65-F5344CB8AC3E}">
        <p14:creationId xmlns:p14="http://schemas.microsoft.com/office/powerpoint/2010/main" val="3796957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8003_excavations holy to Samaritans on Mount Gerizim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797473"/>
          </a:xfrm>
          <a:prstGeom prst="rect">
            <a:avLst/>
          </a:prstGeom>
        </p:spPr>
      </p:pic>
      <p:sp>
        <p:nvSpPr>
          <p:cNvPr id="9" name="标题 1"/>
          <p:cNvSpPr txBox="1">
            <a:spLocks/>
          </p:cNvSpPr>
          <p:nvPr/>
        </p:nvSpPr>
        <p:spPr>
          <a:xfrm>
            <a:off x="0" y="2590800"/>
            <a:ext cx="9144000" cy="266700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kumimoji="1" lang="en-US" altLang="zh-CN" sz="60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华文黑体"/>
              <a:ea typeface="华文黑体"/>
              <a:cs typeface="华文黑体"/>
            </a:endParaRPr>
          </a:p>
          <a:p>
            <a:pPr>
              <a:lnSpc>
                <a:spcPct val="150000"/>
              </a:lnSpc>
            </a:pPr>
            <a:r>
              <a:rPr kumimoji="1" lang="zh-CN" altLang="en-US" sz="5400" dirty="0" smtClean="0">
                <a:ln w="18415" cmpd="sng">
                  <a:noFill/>
                  <a:prstDash val="solid"/>
                </a:ln>
                <a:solidFill>
                  <a:srgbClr val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黑体"/>
                <a:ea typeface="华文黑体"/>
                <a:cs typeface="华文黑体"/>
              </a:rPr>
              <a:t>身臨其境學聖經</a:t>
            </a:r>
            <a:endParaRPr kumimoji="1" lang="en-US" altLang="zh-CN" sz="5400" dirty="0" smtClean="0">
              <a:ln w="18415" cmpd="sng">
                <a:noFill/>
                <a:prstDash val="solid"/>
              </a:ln>
              <a:solidFill>
                <a:srgbClr val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华文黑体"/>
              <a:ea typeface="华文黑体"/>
              <a:cs typeface="华文黑体"/>
            </a:endParaRPr>
          </a:p>
          <a:p>
            <a:pPr>
              <a:lnSpc>
                <a:spcPct val="150000"/>
              </a:lnSpc>
            </a:pPr>
            <a:r>
              <a:rPr kumimoji="1" lang="en-US" altLang="zh-CN" sz="4400" dirty="0" smtClean="0">
                <a:ln w="18415" cmpd="sng">
                  <a:noFill/>
                  <a:prstDash val="solid"/>
                </a:ln>
                <a:solidFill>
                  <a:srgbClr val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黑体"/>
                <a:ea typeface="华文黑体"/>
                <a:cs typeface="华文黑体"/>
              </a:rPr>
              <a:t>-  </a:t>
            </a:r>
            <a:r>
              <a:rPr kumimoji="1" lang="zh-CN" altLang="en-US" sz="4400" dirty="0" smtClean="0">
                <a:ln w="18415" cmpd="sng">
                  <a:noFill/>
                  <a:prstDash val="solid"/>
                </a:ln>
                <a:solidFill>
                  <a:srgbClr val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黑体"/>
                <a:ea typeface="华文黑体"/>
                <a:cs typeface="华文黑体"/>
              </a:rPr>
              <a:t>由聖地丶文物丶史蹟</a:t>
            </a:r>
            <a:r>
              <a:rPr kumimoji="1" lang="en-US" altLang="zh-CN" sz="4400" dirty="0" smtClean="0">
                <a:ln w="18415" cmpd="sng">
                  <a:noFill/>
                  <a:prstDash val="solid"/>
                </a:ln>
                <a:solidFill>
                  <a:srgbClr val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黑体"/>
                <a:ea typeface="华文黑体"/>
                <a:cs typeface="华文黑体"/>
              </a:rPr>
              <a:t>  -</a:t>
            </a:r>
          </a:p>
          <a:p>
            <a:r>
              <a:rPr kumimoji="1" lang="en-US" altLang="zh-CN" sz="4400" dirty="0" smtClean="0">
                <a:ln w="18415" cmpd="sng">
                  <a:noFill/>
                  <a:prstDash val="solid"/>
                </a:ln>
                <a:solidFill>
                  <a:srgbClr val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黑体"/>
                <a:ea typeface="华文黑体"/>
                <a:cs typeface="华文黑体"/>
              </a:rPr>
              <a:t>-  </a:t>
            </a:r>
            <a:r>
              <a:rPr kumimoji="1" lang="zh-CN" altLang="en-US" sz="4400" dirty="0" smtClean="0">
                <a:ln w="18415" cmpd="sng">
                  <a:noFill/>
                  <a:prstDash val="solid"/>
                </a:ln>
                <a:solidFill>
                  <a:srgbClr val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黑体"/>
                <a:ea typeface="华文黑体"/>
                <a:cs typeface="华文黑体"/>
              </a:rPr>
              <a:t>學習聖經</a:t>
            </a:r>
            <a:r>
              <a:rPr kumimoji="1" lang="en-US" altLang="zh-CN" sz="4400" dirty="0" smtClean="0">
                <a:ln w="18415" cmpd="sng">
                  <a:noFill/>
                  <a:prstDash val="solid"/>
                </a:ln>
                <a:solidFill>
                  <a:srgbClr val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黑体"/>
                <a:ea typeface="华文黑体"/>
                <a:cs typeface="华文黑体"/>
              </a:rPr>
              <a:t>  -</a:t>
            </a:r>
            <a:endParaRPr kumimoji="1" lang="zh-CN" altLang="en-US" sz="4400" dirty="0">
              <a:ln w="18415" cmpd="sng">
                <a:noFill/>
                <a:prstDash val="solid"/>
              </a:ln>
              <a:solidFill>
                <a:srgbClr val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华文黑体"/>
              <a:ea typeface="华文黑体"/>
              <a:cs typeface="华文黑体"/>
            </a:endParaRPr>
          </a:p>
        </p:txBody>
      </p:sp>
    </p:spTree>
    <p:extLst>
      <p:ext uri="{BB962C8B-B14F-4D97-AF65-F5344CB8AC3E}">
        <p14:creationId xmlns:p14="http://schemas.microsoft.com/office/powerpoint/2010/main" val="7952270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VD2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2" t="6030" r="7744" b="4966"/>
          <a:stretch/>
        </p:blipFill>
        <p:spPr>
          <a:xfrm>
            <a:off x="533400" y="1524000"/>
            <a:ext cx="3603439" cy="2378373"/>
          </a:xfrm>
          <a:prstGeom prst="rect">
            <a:avLst/>
          </a:prstGeom>
        </p:spPr>
      </p:pic>
      <p:pic>
        <p:nvPicPr>
          <p:cNvPr id="6" name="Picture 5" descr="DVD3.pn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57" r="1" b="15650"/>
          <a:stretch/>
        </p:blipFill>
        <p:spPr>
          <a:xfrm>
            <a:off x="4419600" y="1524000"/>
            <a:ext cx="3646380" cy="2378373"/>
          </a:xfrm>
          <a:prstGeom prst="rect">
            <a:avLst/>
          </a:prstGeom>
        </p:spPr>
      </p:pic>
      <p:pic>
        <p:nvPicPr>
          <p:cNvPr id="7" name="Picture 6" descr="DVD4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8" t="9422" r="24486" b="10828"/>
          <a:stretch/>
        </p:blipFill>
        <p:spPr>
          <a:xfrm>
            <a:off x="457200" y="4114800"/>
            <a:ext cx="3603439" cy="2378373"/>
          </a:xfrm>
          <a:prstGeom prst="rect">
            <a:avLst/>
          </a:prstGeom>
        </p:spPr>
      </p:pic>
      <p:pic>
        <p:nvPicPr>
          <p:cNvPr id="8" name="Picture 7" descr="DVD5.jpg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02" t="5915" r="8095" b="5141"/>
          <a:stretch/>
        </p:blipFill>
        <p:spPr>
          <a:xfrm>
            <a:off x="4419600" y="4114800"/>
            <a:ext cx="3646380" cy="237837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70407" y="3486845"/>
            <a:ext cx="1689696" cy="36590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實地拍攝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4317447" y="3486845"/>
            <a:ext cx="1689696" cy="36590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地圖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570407" y="6082188"/>
            <a:ext cx="1689696" cy="36590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時間軸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4317447" y="6082188"/>
            <a:ext cx="1689696" cy="36590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動畫</a:t>
            </a:r>
            <a:endParaRPr lang="en-US" dirty="0"/>
          </a:p>
        </p:txBody>
      </p:sp>
      <p:sp>
        <p:nvSpPr>
          <p:cNvPr id="13" name="TextBox 4"/>
          <p:cNvSpPr txBox="1"/>
          <p:nvPr/>
        </p:nvSpPr>
        <p:spPr>
          <a:xfrm>
            <a:off x="1677624" y="347825"/>
            <a:ext cx="4975718" cy="769441"/>
          </a:xfrm>
          <a:prstGeom prst="rect">
            <a:avLst/>
          </a:prstGeom>
          <a:gradFill flip="none" rotWithShape="1">
            <a:gsLst>
              <a:gs pos="0">
                <a:schemeClr val="accent3">
                  <a:tint val="100000"/>
                  <a:shade val="100000"/>
                  <a:satMod val="130000"/>
                  <a:alpha val="61000"/>
                </a:schemeClr>
              </a:gs>
              <a:gs pos="100000">
                <a:schemeClr val="accent3">
                  <a:tint val="50000"/>
                  <a:shade val="100000"/>
                  <a:satMod val="350000"/>
                  <a:alpha val="61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chemeClr val="bg1"/>
                </a:solidFill>
                <a:latin typeface="华文黑体"/>
                <a:ea typeface="华文黑体"/>
                <a:cs typeface="华文黑体"/>
              </a:rPr>
              <a:t>身臨其境學聖經</a:t>
            </a:r>
            <a:endParaRPr lang="en-US" sz="4400" dirty="0">
              <a:solidFill>
                <a:schemeClr val="bg1"/>
              </a:solidFill>
              <a:latin typeface="华文黑体"/>
              <a:ea typeface="华文黑体"/>
              <a:cs typeface="华文黑体"/>
            </a:endParaRPr>
          </a:p>
        </p:txBody>
      </p:sp>
    </p:spTree>
    <p:extLst>
      <p:ext uri="{BB962C8B-B14F-4D97-AF65-F5344CB8AC3E}">
        <p14:creationId xmlns:p14="http://schemas.microsoft.com/office/powerpoint/2010/main" val="42052739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1600200" y="152400"/>
            <a:ext cx="5867399" cy="923330"/>
          </a:xfrm>
          <a:prstGeom prst="rect">
            <a:avLst/>
          </a:prstGeom>
          <a:ln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华文黑体"/>
                <a:ea typeface="华文黑体"/>
                <a:cs typeface="华文黑体"/>
              </a:rPr>
              <a:t>身臨其境學聖經</a:t>
            </a:r>
            <a:endParaRPr lang="en-US" sz="5400" dirty="0">
              <a:solidFill>
                <a:schemeClr val="bg1"/>
              </a:solidFill>
              <a:latin typeface="华文黑体"/>
              <a:ea typeface="华文黑体"/>
              <a:cs typeface="华文黑体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5187" y="4765534"/>
            <a:ext cx="2765936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2800" dirty="0" smtClean="0">
                <a:latin typeface="华文黑体"/>
                <a:ea typeface="华文黑体"/>
                <a:cs typeface="华文黑体"/>
              </a:rPr>
              <a:t>聖經知識的構架</a:t>
            </a:r>
            <a:endParaRPr lang="en-US" sz="2800" dirty="0">
              <a:latin typeface="华文黑体"/>
              <a:ea typeface="华文黑体"/>
              <a:cs typeface="华文黑体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74154" y="4765534"/>
            <a:ext cx="2701363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2800" dirty="0" smtClean="0">
                <a:latin typeface="华文黑体"/>
                <a:ea typeface="华文黑体"/>
                <a:cs typeface="华文黑体"/>
              </a:rPr>
              <a:t>討論流程的向導</a:t>
            </a:r>
            <a:endParaRPr lang="en-US" sz="2800" dirty="0">
              <a:latin typeface="华文黑体"/>
              <a:ea typeface="华文黑体"/>
              <a:cs typeface="华文黑体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4800" y="5410200"/>
            <a:ext cx="8381999" cy="132343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华文黑体"/>
                <a:ea typeface="华文黑体"/>
                <a:cs typeface="华文黑体"/>
              </a:rPr>
              <a:t>幫助小組查經帶領活潑又實際，教會主日學紮根建造屬靈生命的根基。</a:t>
            </a:r>
            <a:endParaRPr lang="en-US" sz="4000" dirty="0">
              <a:latin typeface="华文黑体"/>
              <a:ea typeface="华文黑体"/>
              <a:cs typeface="华文黑体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1000" y="1371600"/>
            <a:ext cx="3886200" cy="175432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3600" dirty="0" smtClean="0">
                <a:latin typeface="华文黑体"/>
                <a:ea typeface="华文黑体"/>
                <a:cs typeface="华文黑体"/>
              </a:rPr>
              <a:t>全備經文解説，圖解註釋清晰，靈命更新信心成長。</a:t>
            </a:r>
            <a:endParaRPr lang="en-US" sz="3600" dirty="0">
              <a:latin typeface="华文黑体"/>
              <a:ea typeface="华文黑体"/>
              <a:cs typeface="华文黑体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72001" y="1371600"/>
            <a:ext cx="3887854" cy="175432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3600" dirty="0" smtClean="0">
                <a:latin typeface="华文黑体"/>
                <a:ea typeface="华文黑体"/>
                <a:cs typeface="华文黑体"/>
              </a:rPr>
              <a:t>課程內容明確，流</a:t>
            </a:r>
            <a:r>
              <a:rPr lang="zh-TW" altLang="en-US" sz="3600" dirty="0">
                <a:latin typeface="华文黑体"/>
                <a:ea typeface="华文黑体"/>
                <a:cs typeface="华文黑体"/>
              </a:rPr>
              <a:t>程</a:t>
            </a:r>
            <a:r>
              <a:rPr lang="zh-TW" altLang="en-US" sz="3600" dirty="0" smtClean="0">
                <a:latin typeface="华文黑体"/>
                <a:ea typeface="华文黑体"/>
                <a:cs typeface="华文黑体"/>
              </a:rPr>
              <a:t>設計完程，問答討論深入淺出。</a:t>
            </a:r>
            <a:endParaRPr lang="en-US" sz="3600" dirty="0">
              <a:latin typeface="华文黑体"/>
              <a:ea typeface="华文黑体"/>
              <a:cs typeface="华文黑体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80999" y="3516868"/>
            <a:ext cx="1149047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dirty="0" smtClean="0"/>
              <a:t>經文講解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19841" y="3440668"/>
            <a:ext cx="1165415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dirty="0" smtClean="0"/>
              <a:t>背景介紹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19102" y="4126468"/>
            <a:ext cx="1566154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dirty="0" smtClean="0"/>
              <a:t>時間軸、地圖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2880999" y="4202668"/>
            <a:ext cx="1165253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dirty="0" smtClean="0"/>
              <a:t>神學理論</a:t>
            </a:r>
            <a:endParaRPr lang="en-US" dirty="0"/>
          </a:p>
        </p:txBody>
      </p:sp>
      <p:sp>
        <p:nvSpPr>
          <p:cNvPr id="13" name="Down Arrow 12"/>
          <p:cNvSpPr/>
          <p:nvPr/>
        </p:nvSpPr>
        <p:spPr>
          <a:xfrm>
            <a:off x="2133600" y="3200400"/>
            <a:ext cx="592218" cy="152400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966372" y="3593068"/>
            <a:ext cx="1438514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dirty="0" smtClean="0"/>
              <a:t>破冰、引言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5188857" y="3593068"/>
            <a:ext cx="1136953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dirty="0" smtClean="0"/>
              <a:t>課程大綱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209801" y="4202668"/>
            <a:ext cx="1116009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dirty="0" smtClean="0"/>
              <a:t>問題設計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6966372" y="4202668"/>
            <a:ext cx="1103620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dirty="0" smtClean="0"/>
              <a:t>參考答案</a:t>
            </a:r>
            <a:endParaRPr lang="en-US" dirty="0"/>
          </a:p>
        </p:txBody>
      </p:sp>
      <p:sp>
        <p:nvSpPr>
          <p:cNvPr id="18" name="Down Arrow 17"/>
          <p:cNvSpPr/>
          <p:nvPr/>
        </p:nvSpPr>
        <p:spPr>
          <a:xfrm>
            <a:off x="6400800" y="3200400"/>
            <a:ext cx="565572" cy="152400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83654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5" grpId="0" animBg="1"/>
      <p:bldP spid="6" grpId="0" animBg="1"/>
      <p:bldP spid="7" grpId="0" animBg="1"/>
      <p:bldP spid="8" grpId="0" animBg="1"/>
      <p:bldP spid="9" grpId="0" animBg="1"/>
      <p:bldP spid="2" grpId="0" animBg="1"/>
      <p:bldP spid="3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381000" y="1524000"/>
            <a:ext cx="7467600" cy="48768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457200" y="2819400"/>
            <a:ext cx="7315200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TW" sz="6000" b="1" dirty="0" smtClean="0">
                <a:latin typeface="华文黑体"/>
                <a:ea typeface="华文黑体"/>
                <a:cs typeface="华文黑体"/>
              </a:rPr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6477837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講員介紹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1"/>
            <a:ext cx="8042276" cy="4343400"/>
          </a:xfrm>
        </p:spPr>
        <p:txBody>
          <a:bodyPr>
            <a:normAutofit lnSpcReduction="10000"/>
          </a:bodyPr>
          <a:lstStyle/>
          <a:p>
            <a:pPr>
              <a:buFont typeface="Wingdings" charset="2"/>
              <a:buChar char="§"/>
            </a:pPr>
            <a:r>
              <a:rPr lang="zh-CN" altLang="en-US" sz="3600" b="1" dirty="0" smtClean="0">
                <a:solidFill>
                  <a:srgbClr val="FFFFFF"/>
                </a:solidFill>
                <a:cs typeface="Arial"/>
              </a:rPr>
              <a:t>孟蘇倫牧師</a:t>
            </a:r>
            <a:r>
              <a:rPr lang="en-US" altLang="zh-CN" sz="3600" b="1" dirty="0" smtClean="0">
                <a:solidFill>
                  <a:srgbClr val="FFFFFF"/>
                </a:solidFill>
                <a:cs typeface="Arial"/>
              </a:rPr>
              <a:t> (Pastor Susan </a:t>
            </a:r>
            <a:r>
              <a:rPr lang="en-US" altLang="zh-CN" sz="3600" b="1" dirty="0">
                <a:solidFill>
                  <a:srgbClr val="FFFFFF"/>
                </a:solidFill>
                <a:cs typeface="Arial"/>
              </a:rPr>
              <a:t>Chen)</a:t>
            </a:r>
            <a:endParaRPr lang="en-US" altLang="zh-CN" sz="3600" b="1" dirty="0" smtClean="0">
              <a:solidFill>
                <a:srgbClr val="FFFFFF"/>
              </a:solidFill>
              <a:cs typeface="Arial"/>
            </a:endParaRPr>
          </a:p>
          <a:p>
            <a:pPr>
              <a:buFont typeface="Wingdings" charset="2"/>
              <a:buChar char="§"/>
            </a:pPr>
            <a:r>
              <a:rPr lang="en-US" altLang="en-US" sz="3600" dirty="0" smtClean="0">
                <a:solidFill>
                  <a:srgbClr val="FFFFFF"/>
                </a:solidFill>
                <a:latin typeface="PingFang TC Medium"/>
                <a:cs typeface="PingFang TC Medium"/>
              </a:rPr>
              <a:t>播種</a:t>
            </a:r>
            <a:r>
              <a:rPr lang="zh-CN" altLang="en-US" sz="3600" dirty="0" smtClean="0">
                <a:solidFill>
                  <a:srgbClr val="FFFFFF"/>
                </a:solidFill>
                <a:latin typeface="PingFang TC Medium"/>
                <a:cs typeface="PingFang TC Medium"/>
              </a:rPr>
              <a:t>國際事工創辦負責人</a:t>
            </a:r>
            <a:endParaRPr lang="en-US" altLang="zh-CN" sz="3600" dirty="0" smtClean="0">
              <a:solidFill>
                <a:srgbClr val="FFFFFF"/>
              </a:solidFill>
              <a:latin typeface="PingFang TC Medium"/>
              <a:cs typeface="PingFang TC Medium"/>
            </a:endParaRPr>
          </a:p>
          <a:p>
            <a:pPr>
              <a:buFont typeface="Wingdings" charset="2"/>
              <a:buChar char="§"/>
            </a:pPr>
            <a:r>
              <a:rPr lang="en-US" altLang="en-US" sz="3600" dirty="0">
                <a:solidFill>
                  <a:srgbClr val="FFFFFF"/>
                </a:solidFill>
                <a:latin typeface="PingFang TC Medium"/>
                <a:cs typeface="PingFang TC Medium"/>
              </a:rPr>
              <a:t>播種</a:t>
            </a:r>
            <a:r>
              <a:rPr lang="zh-CN" altLang="en-US" sz="3600" dirty="0">
                <a:solidFill>
                  <a:srgbClr val="FFFFFF"/>
                </a:solidFill>
                <a:latin typeface="PingFang TC Medium"/>
                <a:cs typeface="PingFang TC Medium"/>
              </a:rPr>
              <a:t>國際事工</a:t>
            </a:r>
            <a:r>
              <a:rPr lang="zh-CN" altLang="en-US" sz="3600" dirty="0" smtClean="0">
                <a:solidFill>
                  <a:srgbClr val="FFFFFF"/>
                </a:solidFill>
                <a:latin typeface="PingFang TC Medium"/>
                <a:cs typeface="PingFang TC Medium"/>
              </a:rPr>
              <a:t>終身</a:t>
            </a:r>
            <a:r>
              <a:rPr lang="zh-CN" altLang="en-US" sz="3600" dirty="0">
                <a:solidFill>
                  <a:srgbClr val="FFFFFF"/>
                </a:solidFill>
                <a:latin typeface="PingFang TC Medium"/>
                <a:cs typeface="PingFang TC Medium"/>
              </a:rPr>
              <a:t>義工</a:t>
            </a:r>
            <a:endParaRPr lang="en-US" sz="3600" dirty="0">
              <a:solidFill>
                <a:srgbClr val="FFFFFF"/>
              </a:solidFill>
              <a:latin typeface="PingFang TC Medium"/>
              <a:cs typeface="PingFang TC Medium"/>
            </a:endParaRPr>
          </a:p>
          <a:p>
            <a:pPr>
              <a:buFont typeface="Wingdings" charset="2"/>
              <a:buChar char="§"/>
            </a:pPr>
            <a:r>
              <a:rPr lang="zh-CN" altLang="en-US" sz="3600" dirty="0" smtClean="0">
                <a:solidFill>
                  <a:srgbClr val="FFFFFF"/>
                </a:solidFill>
                <a:latin typeface="PingFang TC Medium"/>
                <a:cs typeface="PingFang TC Medium"/>
              </a:rPr>
              <a:t>富勒神學院</a:t>
            </a:r>
            <a:r>
              <a:rPr lang="en-US" altLang="zh-CN" sz="3600" dirty="0" smtClean="0">
                <a:solidFill>
                  <a:srgbClr val="FFFFFF"/>
                </a:solidFill>
                <a:latin typeface="PingFang TC Medium"/>
                <a:cs typeface="PingFang TC Medium"/>
              </a:rPr>
              <a:t>- </a:t>
            </a:r>
            <a:r>
              <a:rPr lang="zh-CN" altLang="en-US" sz="3600" dirty="0" smtClean="0">
                <a:solidFill>
                  <a:srgbClr val="FFFFFF"/>
                </a:solidFill>
                <a:latin typeface="PingFang TC Medium"/>
                <a:cs typeface="PingFang TC Medium"/>
              </a:rPr>
              <a:t>聖經研究神學碩士</a:t>
            </a:r>
            <a:endParaRPr lang="en-US" altLang="zh-CN" sz="3600" dirty="0" smtClean="0">
              <a:solidFill>
                <a:srgbClr val="FFFFFF"/>
              </a:solidFill>
              <a:latin typeface="PingFang TC Medium"/>
              <a:cs typeface="PingFang TC Medium"/>
            </a:endParaRPr>
          </a:p>
          <a:p>
            <a:pPr>
              <a:buFont typeface="Wingdings" charset="2"/>
              <a:buChar char="§"/>
            </a:pPr>
            <a:r>
              <a:rPr lang="en-US" altLang="zh-CN" sz="3600" b="1" dirty="0" smtClean="0">
                <a:solidFill>
                  <a:srgbClr val="FFFFFF"/>
                </a:solidFill>
                <a:latin typeface="Arial"/>
                <a:cs typeface="Arial"/>
              </a:rPr>
              <a:t>Master of Theology - Biblical Studies</a:t>
            </a:r>
            <a:endParaRPr lang="en-US" altLang="zh-CN" sz="3600" b="1" dirty="0">
              <a:solidFill>
                <a:srgbClr val="FFFFFF"/>
              </a:solidFill>
              <a:latin typeface="Arial"/>
              <a:cs typeface="Arial"/>
            </a:endParaRPr>
          </a:p>
          <a:p>
            <a:endParaRPr lang="en-US" altLang="zh-CN" b="1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082491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7451725" cy="1336956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學習聖經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275" y="1600201"/>
            <a:ext cx="7223125" cy="4343400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zh-CHT" altLang="en-US" sz="4000" dirty="0">
                <a:solidFill>
                  <a:srgbClr val="FFFFFF"/>
                </a:solidFill>
              </a:rPr>
              <a:t>聖經都是神所默示</a:t>
            </a:r>
            <a:r>
              <a:rPr lang="zh-CHT" altLang="en-US" sz="4000" dirty="0" smtClean="0">
                <a:solidFill>
                  <a:srgbClr val="FFFFFF"/>
                </a:solidFill>
              </a:rPr>
              <a:t>的，</a:t>
            </a:r>
            <a:r>
              <a:rPr lang="zh-CHT" altLang="en-US" sz="4000" dirty="0">
                <a:solidFill>
                  <a:srgbClr val="FFFFFF"/>
                </a:solidFill>
              </a:rPr>
              <a:t>於教訓、督責、使人歸正、教導人學義都是有益的</a:t>
            </a:r>
            <a:r>
              <a:rPr lang="zh-CHT" altLang="en-US" sz="4000" dirty="0" smtClean="0">
                <a:solidFill>
                  <a:srgbClr val="FFFFFF"/>
                </a:solidFill>
              </a:rPr>
              <a:t>，</a:t>
            </a:r>
            <a:r>
              <a:rPr lang="zh-CHT" altLang="en-US" sz="4000" dirty="0">
                <a:solidFill>
                  <a:srgbClr val="FFFFFF"/>
                </a:solidFill>
              </a:rPr>
              <a:t>叫屬神的人得以完全，預備行各樣的善事。 </a:t>
            </a:r>
            <a:r>
              <a:rPr lang="zh-CHT" altLang="en-US" sz="4000" dirty="0" smtClean="0">
                <a:solidFill>
                  <a:srgbClr val="FFFFFF"/>
                </a:solidFill>
              </a:rPr>
              <a:t> </a:t>
            </a:r>
            <a:endParaRPr lang="zh-CHT" altLang="en-US" sz="4000" dirty="0">
              <a:solidFill>
                <a:srgbClr val="FFFFFF"/>
              </a:solidFill>
            </a:endParaRPr>
          </a:p>
          <a:p>
            <a:pPr marL="0" indent="0">
              <a:buNone/>
            </a:pPr>
            <a:r>
              <a:rPr lang="en-US" sz="3200" dirty="0" smtClean="0">
                <a:solidFill>
                  <a:srgbClr val="FFFFFF"/>
                </a:solidFill>
              </a:rPr>
              <a:t>   (提摩太後書三章16節)</a:t>
            </a:r>
            <a:endParaRPr lang="en-US" sz="32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11386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1305352" y="265255"/>
            <a:ext cx="6390848" cy="830997"/>
          </a:xfrm>
          <a:prstGeom prst="rect">
            <a:avLst/>
          </a:prstGeom>
          <a:ln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rgbClr val="FFFFFF"/>
                </a:solidFill>
                <a:latin typeface="+mj-lt"/>
                <a:ea typeface="儷黑 Pro"/>
                <a:cs typeface="儷黑 Pro"/>
              </a:rPr>
              <a:t>學習聖經遇到的難處</a:t>
            </a:r>
            <a:endParaRPr lang="en-US" sz="4800" dirty="0">
              <a:solidFill>
                <a:srgbClr val="FFFFFF"/>
              </a:solidFill>
              <a:latin typeface="+mj-lt"/>
              <a:ea typeface="儷黑 Pro"/>
              <a:cs typeface="儷黑 Pro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1" y="5344180"/>
            <a:ext cx="3429000" cy="58477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华文黑体"/>
                <a:ea typeface="华文黑体"/>
                <a:cs typeface="华文黑体"/>
              </a:rPr>
              <a:t>無法明白聖經深義</a:t>
            </a:r>
            <a:endParaRPr lang="en-US" sz="3200" b="1" dirty="0">
              <a:latin typeface="华文黑体"/>
              <a:ea typeface="华文黑体"/>
              <a:cs typeface="华文黑体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0" y="5344180"/>
            <a:ext cx="3657600" cy="58477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华文黑体"/>
                <a:ea typeface="华文黑体"/>
                <a:cs typeface="华文黑体"/>
              </a:rPr>
              <a:t>失去讀聖經的興趣</a:t>
            </a:r>
            <a:endParaRPr lang="en-US" sz="3200" b="1" dirty="0">
              <a:latin typeface="华文黑体"/>
              <a:ea typeface="华文黑体"/>
              <a:cs typeface="华文黑体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9372" y="1498656"/>
            <a:ext cx="3487016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FFFF"/>
                </a:solidFill>
                <a:latin typeface="黑体" charset="0"/>
                <a:ea typeface="黑体" charset="0"/>
                <a:cs typeface="黑体" charset="0"/>
              </a:rPr>
              <a:t>只看</a:t>
            </a:r>
            <a:r>
              <a:rPr lang="en-US" sz="3600" b="1" dirty="0" smtClean="0">
                <a:solidFill>
                  <a:srgbClr val="FFFFFF"/>
                </a:solidFill>
                <a:latin typeface="黑体" charset="0"/>
                <a:ea typeface="黑体" charset="0"/>
                <a:cs typeface="黑体" charset="0"/>
              </a:rPr>
              <a:t>文字，</a:t>
            </a:r>
          </a:p>
          <a:p>
            <a:pPr algn="ctr"/>
            <a:r>
              <a:rPr lang="en-US" sz="3600" b="1" dirty="0" smtClean="0">
                <a:solidFill>
                  <a:srgbClr val="FFFFFF"/>
                </a:solidFill>
                <a:latin typeface="黑体" charset="0"/>
                <a:ea typeface="黑体" charset="0"/>
                <a:cs typeface="黑体" charset="0"/>
              </a:rPr>
              <a:t>難以體會</a:t>
            </a:r>
            <a:endParaRPr lang="en-US" sz="3600" dirty="0">
              <a:solidFill>
                <a:srgbClr val="FFFFFF"/>
              </a:solidFill>
              <a:latin typeface="华文黑体"/>
              <a:ea typeface="华文黑体"/>
              <a:cs typeface="华文黑体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32929" y="1507571"/>
            <a:ext cx="3626925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FFFF"/>
                </a:solidFill>
                <a:latin typeface="黑体" charset="0"/>
                <a:ea typeface="黑体" charset="0"/>
                <a:cs typeface="黑体" charset="0"/>
              </a:rPr>
              <a:t>經文敍述，</a:t>
            </a:r>
          </a:p>
          <a:p>
            <a:pPr algn="ctr"/>
            <a:r>
              <a:rPr lang="en-US" sz="3600" b="1" dirty="0" smtClean="0">
                <a:solidFill>
                  <a:srgbClr val="FFFFFF"/>
                </a:solidFill>
                <a:latin typeface="黑体" charset="0"/>
                <a:ea typeface="黑体" charset="0"/>
                <a:cs typeface="黑体" charset="0"/>
              </a:rPr>
              <a:t>單調重覆</a:t>
            </a:r>
            <a:endParaRPr lang="en-US" sz="3600" dirty="0">
              <a:solidFill>
                <a:srgbClr val="FFFFFF"/>
              </a:solidFill>
              <a:latin typeface="华文黑体"/>
              <a:ea typeface="华文黑体"/>
              <a:cs typeface="华文黑体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62000" y="3048000"/>
            <a:ext cx="3276600" cy="58477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/>
              <a:t>例:路得記</a:t>
            </a:r>
            <a:r>
              <a:rPr lang="en-US" sz="3200" dirty="0" smtClean="0"/>
              <a:t> 2:19</a:t>
            </a:r>
            <a:endParaRPr lang="en-US" sz="3200" dirty="0"/>
          </a:p>
        </p:txBody>
      </p:sp>
      <p:sp>
        <p:nvSpPr>
          <p:cNvPr id="13" name="Down Arrow 12"/>
          <p:cNvSpPr/>
          <p:nvPr/>
        </p:nvSpPr>
        <p:spPr>
          <a:xfrm>
            <a:off x="2133600" y="3910784"/>
            <a:ext cx="592218" cy="1118416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4800600" y="2996624"/>
            <a:ext cx="3733800" cy="58477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dirty="0"/>
              <a:t>例:尼</a:t>
            </a:r>
            <a:r>
              <a:rPr lang="en-US" sz="3200" dirty="0" smtClean="0"/>
              <a:t>希米記3:1-32</a:t>
            </a:r>
            <a:endParaRPr lang="en-US" sz="3200" dirty="0"/>
          </a:p>
        </p:txBody>
      </p:sp>
      <p:sp>
        <p:nvSpPr>
          <p:cNvPr id="18" name="Down Arrow 17"/>
          <p:cNvSpPr/>
          <p:nvPr/>
        </p:nvSpPr>
        <p:spPr>
          <a:xfrm>
            <a:off x="6325810" y="3822282"/>
            <a:ext cx="640562" cy="1130718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1759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5" grpId="0" animBg="1"/>
      <p:bldP spid="6" grpId="0" animBg="1"/>
      <p:bldP spid="8" grpId="0" animBg="1"/>
      <p:bldP spid="9" grpId="0" animBg="1"/>
      <p:bldP spid="2" grpId="0" animBg="1"/>
      <p:bldP spid="13" grpId="0" animBg="1"/>
      <p:bldP spid="14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1305352" y="265255"/>
            <a:ext cx="6390848" cy="830997"/>
          </a:xfrm>
          <a:prstGeom prst="rect">
            <a:avLst/>
          </a:prstGeom>
          <a:ln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rgbClr val="FFFFFF"/>
                </a:solidFill>
                <a:latin typeface="+mj-lt"/>
                <a:ea typeface="儷黑 Pro"/>
                <a:cs typeface="儷黑 Pro"/>
              </a:rPr>
              <a:t>學習聖經遇到的難處</a:t>
            </a:r>
            <a:endParaRPr lang="en-US" sz="4800" dirty="0">
              <a:solidFill>
                <a:srgbClr val="FFFFFF"/>
              </a:solidFill>
              <a:latin typeface="+mj-lt"/>
              <a:ea typeface="儷黑 Pro"/>
              <a:cs typeface="儷黑 Pro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5267980"/>
            <a:ext cx="4038600" cy="58477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ja-JP" altLang="en-US" sz="3200" dirty="0" smtClean="0">
                <a:solidFill>
                  <a:srgbClr val="FFFFFF"/>
                </a:solidFill>
                <a:latin typeface="华文黑体"/>
                <a:ea typeface="华文黑体"/>
                <a:cs typeface="华文黑体"/>
              </a:rPr>
              <a:t>覺得聖經內容不可靠</a:t>
            </a:r>
            <a:endParaRPr lang="en-US" altLang="ja-JP" sz="3200" dirty="0">
              <a:solidFill>
                <a:srgbClr val="FFFFFF"/>
              </a:solidFill>
              <a:latin typeface="华文黑体"/>
              <a:ea typeface="华文黑体"/>
              <a:cs typeface="华文黑体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19600" y="5267980"/>
            <a:ext cx="4495800" cy="58477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dirty="0" smtClean="0">
                <a:latin typeface="华文黑体"/>
                <a:ea typeface="华文黑体"/>
                <a:cs typeface="华文黑体"/>
              </a:rPr>
              <a:t>前後經文無法融會貫通</a:t>
            </a:r>
            <a:endParaRPr lang="en-US" sz="3200" dirty="0">
              <a:latin typeface="华文黑体"/>
              <a:ea typeface="华文黑体"/>
              <a:cs typeface="华文黑体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14400" y="1498656"/>
            <a:ext cx="2743200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FFFF"/>
                </a:solidFill>
                <a:latin typeface="黑体" charset="0"/>
                <a:ea typeface="黑体" charset="0"/>
                <a:cs typeface="黑体" charset="0"/>
              </a:rPr>
              <a:t>文化不同,</a:t>
            </a:r>
          </a:p>
          <a:p>
            <a:pPr algn="ctr"/>
            <a:r>
              <a:rPr lang="en-US" sz="3600" b="1" dirty="0" smtClean="0">
                <a:solidFill>
                  <a:srgbClr val="FFFFFF"/>
                </a:solidFill>
                <a:latin typeface="黑体" charset="0"/>
                <a:ea typeface="黑体" charset="0"/>
                <a:cs typeface="黑体" charset="0"/>
              </a:rPr>
              <a:t>時代久遠</a:t>
            </a:r>
            <a:endParaRPr lang="en-US" sz="3600" dirty="0">
              <a:solidFill>
                <a:srgbClr val="FFFFFF"/>
              </a:solidFill>
              <a:latin typeface="华文黑体"/>
              <a:ea typeface="华文黑体"/>
              <a:cs typeface="华文黑体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105400" y="1507571"/>
            <a:ext cx="2819400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FFFF"/>
                </a:solidFill>
                <a:latin typeface="黑体" charset="0"/>
                <a:ea typeface="黑体" charset="0"/>
                <a:cs typeface="黑体" charset="0"/>
              </a:rPr>
              <a:t>地名人名,</a:t>
            </a:r>
          </a:p>
          <a:p>
            <a:pPr algn="ctr"/>
            <a:r>
              <a:rPr lang="en-US" sz="3600" b="1" dirty="0" smtClean="0">
                <a:solidFill>
                  <a:srgbClr val="FFFFFF"/>
                </a:solidFill>
                <a:latin typeface="黑体" charset="0"/>
                <a:ea typeface="黑体" charset="0"/>
                <a:cs typeface="黑体" charset="0"/>
              </a:rPr>
              <a:t>漫無頭緒</a:t>
            </a:r>
            <a:endParaRPr lang="en-US" sz="3600" dirty="0">
              <a:solidFill>
                <a:srgbClr val="FFFFFF"/>
              </a:solidFill>
              <a:latin typeface="华文黑体"/>
              <a:ea typeface="华文黑体"/>
              <a:cs typeface="华文黑体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81000" y="2996624"/>
            <a:ext cx="3657600" cy="58477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 err="1">
                <a:latin typeface="华文黑体"/>
                <a:ea typeface="华文黑体"/>
                <a:cs typeface="华文黑体"/>
              </a:rPr>
              <a:t>例</a:t>
            </a:r>
            <a:r>
              <a:rPr lang="en-US" sz="3200" b="1" dirty="0" err="1" smtClean="0">
                <a:latin typeface="华文黑体"/>
                <a:ea typeface="华文黑体"/>
                <a:cs typeface="华文黑体"/>
              </a:rPr>
              <a:t>:以斯拉記</a:t>
            </a:r>
            <a:r>
              <a:rPr lang="en-US" sz="3200" b="1" dirty="0" smtClean="0">
                <a:latin typeface="华文黑体"/>
                <a:ea typeface="华文黑体"/>
                <a:cs typeface="华文黑体"/>
              </a:rPr>
              <a:t> </a:t>
            </a:r>
            <a:r>
              <a:rPr lang="en-US" sz="3200" b="1" dirty="0">
                <a:latin typeface="华文黑体"/>
                <a:ea typeface="华文黑体"/>
                <a:cs typeface="华文黑体"/>
              </a:rPr>
              <a:t>9</a:t>
            </a:r>
            <a:r>
              <a:rPr lang="en-US" sz="3200" b="1" dirty="0" smtClean="0">
                <a:latin typeface="华文黑体"/>
                <a:ea typeface="华文黑体"/>
                <a:cs typeface="华文黑体"/>
              </a:rPr>
              <a:t>:1-3</a:t>
            </a:r>
            <a:endParaRPr lang="en-US" sz="3200" b="1" dirty="0">
              <a:latin typeface="华文黑体"/>
              <a:ea typeface="华文黑体"/>
              <a:cs typeface="华文黑体"/>
            </a:endParaRPr>
          </a:p>
        </p:txBody>
      </p:sp>
      <p:sp>
        <p:nvSpPr>
          <p:cNvPr id="13" name="Down Arrow 12"/>
          <p:cNvSpPr/>
          <p:nvPr/>
        </p:nvSpPr>
        <p:spPr>
          <a:xfrm>
            <a:off x="1905000" y="3834584"/>
            <a:ext cx="640562" cy="1194616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4572000" y="2996624"/>
            <a:ext cx="3886200" cy="58477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latin typeface="华文黑体"/>
                <a:ea typeface="华文黑体"/>
                <a:cs typeface="华文黑体"/>
              </a:rPr>
              <a:t>例:約</a:t>
            </a:r>
            <a:r>
              <a:rPr lang="en-US" sz="3200" b="1" dirty="0" smtClean="0">
                <a:latin typeface="华文黑体"/>
                <a:ea typeface="华文黑体"/>
                <a:cs typeface="华文黑体"/>
              </a:rPr>
              <a:t>書亞記13:1-62</a:t>
            </a:r>
            <a:endParaRPr lang="en-US" sz="3200" b="1" dirty="0">
              <a:latin typeface="华文黑体"/>
              <a:ea typeface="华文黑体"/>
              <a:cs typeface="华文黑体"/>
            </a:endParaRPr>
          </a:p>
        </p:txBody>
      </p:sp>
      <p:sp>
        <p:nvSpPr>
          <p:cNvPr id="18" name="Down Arrow 17"/>
          <p:cNvSpPr/>
          <p:nvPr/>
        </p:nvSpPr>
        <p:spPr>
          <a:xfrm>
            <a:off x="6325810" y="3898482"/>
            <a:ext cx="640562" cy="1206918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0805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5" grpId="0" animBg="1"/>
      <p:bldP spid="6" grpId="0" animBg="1"/>
      <p:bldP spid="8" grpId="0" animBg="1"/>
      <p:bldP spid="9" grpId="0" animBg="1"/>
      <p:bldP spid="2" grpId="0" animBg="1"/>
      <p:bldP spid="13" grpId="0" animBg="1"/>
      <p:bldP spid="14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3C92DB2-278A-0E45-BB0E-59C02AEBACAF}" type="slidenum">
              <a:rPr lang="en-US" sz="1000">
                <a:solidFill>
                  <a:schemeClr val="tx2"/>
                </a:solidFill>
                <a:latin typeface="Candara" charset="0"/>
                <a:cs typeface="Arial" charset="0"/>
              </a:rPr>
              <a:pPr eaLnBrk="1" hangingPunct="1"/>
              <a:t>7</a:t>
            </a:fld>
            <a:endParaRPr lang="en-US" sz="1000">
              <a:solidFill>
                <a:schemeClr val="tx2"/>
              </a:solidFill>
              <a:latin typeface="Candara" charset="0"/>
              <a:cs typeface="Arial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57200" y="549275"/>
            <a:ext cx="7589837" cy="930275"/>
          </a:xfrm>
          <a:prstGeom prst="roundRect">
            <a:avLst>
              <a:gd name="adj" fmla="val 10000"/>
            </a:avLst>
          </a:prstGeom>
          <a:solidFill>
            <a:schemeClr val="accent1">
              <a:lumMod val="5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9459" name="Group 5"/>
          <p:cNvGrpSpPr>
            <a:grpSpLocks/>
          </p:cNvGrpSpPr>
          <p:nvPr/>
        </p:nvGrpSpPr>
        <p:grpSpPr bwMode="auto">
          <a:xfrm>
            <a:off x="0" y="696913"/>
            <a:ext cx="8212137" cy="930275"/>
            <a:chOff x="1110809" y="527626"/>
            <a:chExt cx="5940588" cy="929998"/>
          </a:xfrm>
        </p:grpSpPr>
        <p:sp>
          <p:nvSpPr>
            <p:cNvPr id="7" name="Rounded Rectangle 6"/>
            <p:cNvSpPr/>
            <p:nvPr/>
          </p:nvSpPr>
          <p:spPr>
            <a:xfrm>
              <a:off x="1284215" y="527626"/>
              <a:ext cx="5493867" cy="929998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Rounded Rectangle 4"/>
            <p:cNvSpPr/>
            <p:nvPr/>
          </p:nvSpPr>
          <p:spPr>
            <a:xfrm>
              <a:off x="1110809" y="554605"/>
              <a:ext cx="5940588" cy="8760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82880" tIns="182880" rIns="182880" bIns="182880" spcCol="1270" anchor="ctr"/>
            <a:lstStyle/>
            <a:p>
              <a:pPr algn="ctr" defTabSz="21336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zh-TW" altLang="en-US" sz="4800" b="1" dirty="0" smtClean="0">
                  <a:latin typeface="Heiti TC Light"/>
                  <a:ea typeface="Heiti TC Light"/>
                  <a:cs typeface="Heiti TC Light"/>
                </a:rPr>
                <a:t>基督徒經常使用的研經教材</a:t>
              </a:r>
              <a:r>
                <a:rPr lang="en-US" altLang="zh-TW" sz="4800" b="1" dirty="0" smtClean="0">
                  <a:latin typeface="Heiti TC Light"/>
                  <a:ea typeface="Heiti TC Light"/>
                  <a:cs typeface="Heiti TC Light"/>
                </a:rPr>
                <a:t> </a:t>
              </a:r>
              <a:endParaRPr lang="en-US" sz="4800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1828800" y="2217605"/>
            <a:ext cx="3867507" cy="3867507"/>
            <a:chOff x="1356654" y="425886"/>
            <a:chExt cx="3867507" cy="3867507"/>
          </a:xfrm>
        </p:grpSpPr>
        <p:sp>
          <p:nvSpPr>
            <p:cNvPr id="10" name="Pie 9"/>
            <p:cNvSpPr/>
            <p:nvPr/>
          </p:nvSpPr>
          <p:spPr>
            <a:xfrm>
              <a:off x="1356654" y="425886"/>
              <a:ext cx="3867507" cy="3867507"/>
            </a:xfrm>
            <a:prstGeom prst="pie">
              <a:avLst>
                <a:gd name="adj1" fmla="val 9000000"/>
                <a:gd name="adj2" fmla="val 16200000"/>
              </a:avLst>
            </a:prstGeom>
            <a:solidFill>
              <a:schemeClr val="accent4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Pie 4"/>
            <p:cNvSpPr/>
            <p:nvPr/>
          </p:nvSpPr>
          <p:spPr>
            <a:xfrm>
              <a:off x="1509054" y="1185575"/>
              <a:ext cx="1752600" cy="128916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6830" tIns="36830" rIns="36830" bIns="36830" numCol="1" spcCol="1270" anchor="ctr" anchorCtr="0">
              <a:noAutofit/>
            </a:bodyPr>
            <a:lstStyle/>
            <a:p>
              <a:pPr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900" kern="1200" dirty="0" smtClean="0"/>
                <a:t>歐美</a:t>
              </a:r>
              <a:endParaRPr lang="en-US" altLang="zh-TW" sz="2900" kern="1200" dirty="0" smtClean="0"/>
            </a:p>
            <a:p>
              <a:pPr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900" kern="1200" dirty="0" smtClean="0"/>
                <a:t>翻譯</a:t>
              </a:r>
              <a:r>
                <a:rPr lang="zh-TW" altLang="en-US" sz="2900" dirty="0"/>
                <a:t>教材</a:t>
              </a:r>
              <a:endParaRPr lang="en-US" sz="2900" dirty="0"/>
            </a:p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900" kern="1200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133600" y="2533293"/>
            <a:ext cx="3867507" cy="3867507"/>
            <a:chOff x="1369339" y="425886"/>
            <a:chExt cx="3867507" cy="3867507"/>
          </a:xfrm>
        </p:grpSpPr>
        <p:sp>
          <p:nvSpPr>
            <p:cNvPr id="13" name="Pie 12"/>
            <p:cNvSpPr/>
            <p:nvPr/>
          </p:nvSpPr>
          <p:spPr>
            <a:xfrm>
              <a:off x="1369339" y="425886"/>
              <a:ext cx="3867507" cy="3867507"/>
            </a:xfrm>
            <a:prstGeom prst="pie">
              <a:avLst>
                <a:gd name="adj1" fmla="val 1800000"/>
                <a:gd name="adj2" fmla="val 9000000"/>
              </a:avLst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Pie 4"/>
            <p:cNvSpPr/>
            <p:nvPr/>
          </p:nvSpPr>
          <p:spPr>
            <a:xfrm>
              <a:off x="2428300" y="2866099"/>
              <a:ext cx="1749586" cy="119708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6830" tIns="36830" rIns="36830" bIns="36830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900" kern="1200" dirty="0" smtClean="0"/>
                <a:t>韓國教會</a:t>
              </a:r>
            </a:p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900" kern="1200" dirty="0" smtClean="0"/>
                <a:t>教材</a:t>
              </a:r>
              <a:endParaRPr lang="en-US" sz="2900" kern="1200" dirty="0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286000" y="2228493"/>
            <a:ext cx="3867507" cy="3867507"/>
            <a:chOff x="1628608" y="345318"/>
            <a:chExt cx="3867507" cy="3867507"/>
          </a:xfrm>
        </p:grpSpPr>
        <p:sp>
          <p:nvSpPr>
            <p:cNvPr id="17" name="Pie 16"/>
            <p:cNvSpPr/>
            <p:nvPr/>
          </p:nvSpPr>
          <p:spPr>
            <a:xfrm>
              <a:off x="1628608" y="345318"/>
              <a:ext cx="3867507" cy="3867507"/>
            </a:xfrm>
            <a:prstGeom prst="pie">
              <a:avLst>
                <a:gd name="adj1" fmla="val 16200000"/>
                <a:gd name="adj2" fmla="val 1800000"/>
              </a:avLst>
            </a:prstGeom>
            <a:solidFill>
              <a:srgbClr val="FF66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Pie 4"/>
            <p:cNvSpPr/>
            <p:nvPr/>
          </p:nvSpPr>
          <p:spPr>
            <a:xfrm>
              <a:off x="3731335" y="1058966"/>
              <a:ext cx="1312190" cy="128916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6830" tIns="36830" rIns="36830" bIns="36830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900" kern="1200" dirty="0" smtClean="0"/>
                <a:t>華人編寫製作的教材</a:t>
              </a:r>
              <a:endParaRPr lang="en-US" sz="29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5162917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 txBox="1">
            <a:spLocks/>
          </p:cNvSpPr>
          <p:nvPr/>
        </p:nvSpPr>
        <p:spPr>
          <a:xfrm>
            <a:off x="309217" y="457200"/>
            <a:ext cx="7844183" cy="867535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100000"/>
                  <a:shade val="100000"/>
                  <a:satMod val="130000"/>
                  <a:alpha val="60000"/>
                </a:schemeClr>
              </a:gs>
              <a:gs pos="100000">
                <a:schemeClr val="accent2">
                  <a:tint val="50000"/>
                  <a:shade val="100000"/>
                  <a:satMod val="350000"/>
                  <a:alpha val="60000"/>
                </a:schemeClr>
              </a:gs>
            </a:gsLst>
            <a:lin ang="16200000" scaled="0"/>
            <a:tileRect/>
          </a:gradFill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4400" dirty="0" smtClean="0">
                <a:latin typeface="华文黑体"/>
                <a:ea typeface="华文黑体"/>
                <a:cs typeface="华文黑体"/>
              </a:rPr>
              <a:t>多媒體學習</a:t>
            </a:r>
            <a:endParaRPr lang="en-US" altLang="zh-CN" sz="4400" dirty="0">
              <a:latin typeface="华文黑体"/>
              <a:ea typeface="华文黑体"/>
              <a:cs typeface="华文黑体"/>
            </a:endParaRPr>
          </a:p>
        </p:txBody>
      </p:sp>
      <p:pic>
        <p:nvPicPr>
          <p:cNvPr id="3" name="图片 2" descr="Learning chart1_c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828800"/>
            <a:ext cx="7830420" cy="432547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286000" y="1828800"/>
            <a:ext cx="4876800" cy="533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863816" y="3897868"/>
            <a:ext cx="1422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視覺學習</a:t>
            </a:r>
            <a:endParaRPr lang="en-US" sz="24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76800" y="2895600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sz="2400" b="1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情境</a:t>
            </a:r>
            <a:r>
              <a:rPr lang="zh-CN" altLang="en-US" sz="2400" b="1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學習</a:t>
            </a:r>
            <a:endParaRPr lang="en-US" sz="2400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53000" y="5024735"/>
            <a:ext cx="1422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rgbClr val="C00000"/>
                </a:solidFill>
              </a:rPr>
              <a:t>聽覺學習</a:t>
            </a:r>
            <a:endParaRPr lang="en-US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24354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earning chart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375" y="1828799"/>
            <a:ext cx="7186865" cy="4528549"/>
          </a:xfrm>
          <a:prstGeom prst="rect">
            <a:avLst/>
          </a:prstGeom>
        </p:spPr>
      </p:pic>
      <p:sp>
        <p:nvSpPr>
          <p:cNvPr id="5" name="Text Placeholder 4"/>
          <p:cNvSpPr txBox="1">
            <a:spLocks/>
          </p:cNvSpPr>
          <p:nvPr/>
        </p:nvSpPr>
        <p:spPr>
          <a:xfrm>
            <a:off x="309217" y="609600"/>
            <a:ext cx="7539383" cy="741225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100000"/>
                  <a:shade val="100000"/>
                  <a:satMod val="130000"/>
                  <a:alpha val="60000"/>
                </a:schemeClr>
              </a:gs>
              <a:gs pos="100000">
                <a:schemeClr val="accent2">
                  <a:tint val="50000"/>
                  <a:shade val="100000"/>
                  <a:satMod val="350000"/>
                  <a:alpha val="60000"/>
                </a:schemeClr>
              </a:gs>
            </a:gsLst>
            <a:lin ang="16200000" scaled="0"/>
            <a:tileRect/>
          </a:gradFill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4400" dirty="0" smtClean="0">
                <a:latin typeface="华文黑体"/>
                <a:ea typeface="华文黑体"/>
                <a:cs typeface="华文黑体"/>
              </a:rPr>
              <a:t>多媒體學習是未來發展</a:t>
            </a:r>
            <a:r>
              <a:rPr lang="zh-TW" altLang="en-US" sz="4400" dirty="0">
                <a:latin typeface="华文黑体"/>
                <a:ea typeface="华文黑体"/>
                <a:cs typeface="华文黑体"/>
              </a:rPr>
              <a:t>趨勢</a:t>
            </a:r>
            <a:endParaRPr lang="en-US" altLang="zh-CN" sz="4400" dirty="0">
              <a:latin typeface="华文黑体"/>
              <a:ea typeface="华文黑体"/>
              <a:cs typeface="华文黑体"/>
            </a:endParaRPr>
          </a:p>
        </p:txBody>
      </p:sp>
    </p:spTree>
    <p:extLst>
      <p:ext uri="{BB962C8B-B14F-4D97-AF65-F5344CB8AC3E}">
        <p14:creationId xmlns:p14="http://schemas.microsoft.com/office/powerpoint/2010/main" val="14556779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微风">
  <a:themeElements>
    <a:clrScheme name="微风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微风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微风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微风.thmx</Template>
  <TotalTime>0</TotalTime>
  <Words>1004</Words>
  <Application>Microsoft Macintosh PowerPoint</Application>
  <PresentationFormat>On-screen Show (4:3)</PresentationFormat>
  <Paragraphs>150</Paragraphs>
  <Slides>22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微风</vt:lpstr>
      <vt:lpstr>     ABC  2015     </vt:lpstr>
      <vt:lpstr>PowerPoint Presentation</vt:lpstr>
      <vt:lpstr>講員介紹</vt:lpstr>
      <vt:lpstr>學習聖經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Rev. Dr. David Pawson 新舊約聖經綜覽</vt:lpstr>
      <vt:lpstr> Ray Vander Laan 讓全世界都知道</vt:lpstr>
      <vt:lpstr>Spring of Water 多媒體查經系列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1</cp:revision>
  <dcterms:modified xsi:type="dcterms:W3CDTF">2016-09-16T21:38:17Z</dcterms:modified>
</cp:coreProperties>
</file>