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24" r:id="rId2"/>
    <p:sldId id="325" r:id="rId3"/>
    <p:sldId id="329" r:id="rId4"/>
    <p:sldId id="333" r:id="rId5"/>
    <p:sldId id="337" r:id="rId6"/>
    <p:sldId id="334" r:id="rId7"/>
    <p:sldId id="338" r:id="rId8"/>
    <p:sldId id="350" r:id="rId9"/>
    <p:sldId id="359" r:id="rId10"/>
    <p:sldId id="358" r:id="rId11"/>
    <p:sldId id="357" r:id="rId12"/>
    <p:sldId id="360" r:id="rId13"/>
    <p:sldId id="361" r:id="rId14"/>
    <p:sldId id="362" r:id="rId15"/>
    <p:sldId id="363" r:id="rId16"/>
    <p:sldId id="364" r:id="rId17"/>
    <p:sldId id="365" r:id="rId18"/>
    <p:sldId id="366" r:id="rId19"/>
    <p:sldId id="341" r:id="rId20"/>
    <p:sldId id="342" r:id="rId21"/>
    <p:sldId id="343" r:id="rId22"/>
    <p:sldId id="336" r:id="rId23"/>
    <p:sldId id="370" r:id="rId24"/>
    <p:sldId id="332" r:id="rId25"/>
    <p:sldId id="368" r:id="rId26"/>
    <p:sldId id="369" r:id="rId27"/>
    <p:sldId id="344" r:id="rId28"/>
    <p:sldId id="346" r:id="rId29"/>
    <p:sldId id="326" r:id="rId30"/>
    <p:sldId id="331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askerville Old Fac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00"/>
    <a:srgbClr val="008000"/>
    <a:srgbClr val="00CC00"/>
    <a:srgbClr val="CC0099"/>
    <a:srgbClr val="FF0000"/>
    <a:srgbClr val="FF9900"/>
    <a:srgbClr val="0000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82D656F-17A1-480D-AA3E-95952F46A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479DE-4534-4FF8-A79E-161BF76D6583}" type="slidenum">
              <a:rPr lang="en-US" altLang="en-US" smtClean="0"/>
              <a:pPr/>
              <a:t>1</a:t>
            </a:fld>
            <a:endParaRPr lang="en-US" altLang="en-US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10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11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13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14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15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16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17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18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19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20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21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23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24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25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26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27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28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1446BD-3B2F-4101-AB2F-7DA2221FC322}" type="slidenum">
              <a:rPr lang="en-US" altLang="en-US" smtClean="0"/>
              <a:pPr/>
              <a:t>29</a:t>
            </a:fld>
            <a:endParaRPr lang="en-US" alt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30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4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5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6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7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8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F7E533-9BE5-49D2-9679-FCE215D1E373}" type="slidenum">
              <a:rPr lang="en-US" altLang="en-US" smtClean="0"/>
              <a:pPr/>
              <a:t>9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9E7AD-DF7C-4E2E-AAED-AC30435ED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73A60-57A1-4920-BFEF-0CEE3868A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1D048-F30D-4F84-87C0-147C880CF0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7277A-6D60-4CBE-A70D-B9815A93BB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D5358-ECC2-4C49-8F3F-C585075A6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8117D-3CF0-4B81-AC72-08246BD999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145C1-3612-4AEB-B070-8B918BDE7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126D1-0552-4C34-8AE1-8519ACDD1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00B2-7A89-47AC-95D5-CDF73D530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E896E-5166-4378-807B-42A7F77E4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5B570-6A5E-4566-9FC5-6261661A3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945C1C5-BBDE-4042-B547-598FFD9CB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):3CM-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4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Room#):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(Speaker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):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吳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達霖牧師</a:t>
            </a: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粵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(Topic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):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如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何面對哀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傷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  <a:endParaRPr lang="en-US" altLang="zh-TW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耶穌在登山寶訓說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『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哀慟的人有福了。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』</a:t>
            </a: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信仰如何幫助人在面對失業、病重、喪親，或任何生命重大打擊時持有這份福氣，勇敢的面對人生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?</a:t>
            </a:r>
            <a:endParaRPr lang="en-US" altLang="zh-CN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6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他就與兩個兒婦起身，要從摩押地歸回；因為他在摩押地聽見耶和華眷顧自己的百姓，賜糧食與他們。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7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於是他和兩個兒婦起行離開所住的地方，要回猶大地去。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8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拿俄米對兩個兒婦說：你們各人回娘家去罷。願耶和華恩待你們，像你們恩待已死的人與我一樣！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9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願耶和華使你們各在新夫家中得平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安！於是拿俄米與他們親嘴。他們就放聲而哭，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10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說：不然，我們必與你一同回你本國去。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11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拿俄米說：我女兒們哪，回去罷！為何要跟我去呢？我還能生子作你們的丈夫麼？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12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我女兒們哪，回去罷！我年紀老邁，不能再有丈夫；即或說，我還有指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望，今夜有丈夫可以生子，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13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你們豈能等著他們長大呢？你們豈能等著他們不嫁別人呢？我女兒們哪，不要這樣。我為你們的緣故甚是愁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苦，因為耶和華伸手攻擊我。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14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兩個兒婦又放聲而哭，俄珥巴與婆婆親嘴而別，只是路得捨不得拿俄米。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15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拿俄米說：看哪，你嫂子已經回他本國和他所拜的神那裡去了，你也跟著你嫂子回去罷！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16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路得說：不要催我回去不跟隨你。你往哪裡去，我也往那裡去；你在哪裡住宿，我也在那裡住宿；你的國就是我的國，你的神就是我的神。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17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你在哪裡死，我也在那裡死，也葬在那裡。除非死能使你我相離！不然，願耶和華重重地降罰與我。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18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拿俄米見路得定意要跟隨自己去，就不再勸他了。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19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於是二人同行，來到伯利恆。他們到了伯利恆，合城的人就都驚訝。婦女們說：這是拿俄米麼？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20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拿俄米對他們說：不要叫我拿俄米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(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就是甜的意思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)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，要叫我瑪拉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(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就是苦的意思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)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，因為全能者使我受了大苦。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21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我滿滿地出去，耶和華使我空空地回來。耶和華降禍與我，全能者使我受苦。既是這樣，你們為何還叫我拿俄米呢？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22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拿俄米和他兒婦摩押女子路得，從摩押地回來到伯利恆，正是動手割大麥的時候。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22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拿俄米和他兒婦摩押女子路得，從摩押地回來到伯利恆，正是動手割大麥的時候。</a:t>
            </a: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zh-TW" sz="4000" dirty="0" err="1" smtClean="0">
                <a:solidFill>
                  <a:srgbClr val="FFFF00"/>
                </a:solidFill>
                <a:ea typeface="新細明體" pitchFamily="18" charset="-120"/>
              </a:rPr>
              <a:t>ElizabethKubler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-Ross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不能接受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憤怒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討價還價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抑鬱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接受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7200" b="1" dirty="0" smtClean="0">
                <a:solidFill>
                  <a:srgbClr val="FFFF00"/>
                </a:solidFill>
                <a:latin typeface="KaiTi" pitchFamily="49" charset="-122"/>
                <a:ea typeface="KaiTi" pitchFamily="49" charset="-122"/>
              </a:rPr>
              <a:t>如何面對哀</a:t>
            </a:r>
            <a:r>
              <a:rPr lang="zh-TW" altLang="en-US" sz="7200" b="1" dirty="0" smtClean="0">
                <a:solidFill>
                  <a:srgbClr val="FFFF00"/>
                </a:solidFill>
                <a:latin typeface="KaiTi" pitchFamily="49" charset="-122"/>
                <a:ea typeface="KaiTi" pitchFamily="49" charset="-122"/>
              </a:rPr>
              <a:t>傷</a:t>
            </a:r>
            <a:endParaRPr lang="en-US" altLang="zh-CN" sz="7200" b="1" dirty="0" smtClean="0">
              <a:solidFill>
                <a:srgbClr val="FFFF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華人文化的困局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節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=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制哀傷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在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傳統民間宗教信仰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家人過渡的哭泣會讓亡靈停留在遺體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而不願離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去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哀傷的因由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外在因素：週遭發生的事，如失業，小孩生病，配偶離我而去，家人離世，面對攻擊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內在因素：內心世界的紛亂，恐懼，疑惑，失去對神的信心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典形的哀傷過程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否認</a:t>
            </a:r>
            <a:r>
              <a:rPr lang="en-US" altLang="zh-TW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/</a:t>
            </a: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自我</a:t>
            </a:r>
            <a:r>
              <a:rPr lang="zh-CN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孤</a:t>
            </a: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立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憤怒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討價還價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抑鬱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>
              <a:buFontTx/>
              <a:buAutoNum type="arabicPeriod"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44958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典形的哀傷過程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1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否認</a:t>
            </a:r>
            <a:r>
              <a:rPr lang="en-US" altLang="zh-TW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/</a:t>
            </a: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自我</a:t>
            </a:r>
            <a:r>
              <a:rPr lang="zh-CN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孤</a:t>
            </a: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立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憤怒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討價還價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spcBef>
                <a:spcPct val="0"/>
              </a:spcBef>
              <a:buFontTx/>
              <a:buAutoNum type="arabicPeriod"/>
            </a:pPr>
            <a:r>
              <a:rPr lang="zh-TW" altLang="en-US" sz="4000" kern="1200" dirty="0" smtClean="0">
                <a:solidFill>
                  <a:srgbClr val="FFFF00"/>
                </a:solidFill>
                <a:latin typeface="Baskerville Old Face" pitchFamily="18" charset="0"/>
                <a:ea typeface="新細明體" pitchFamily="18" charset="-120"/>
              </a:rPr>
              <a:t>抑鬱</a:t>
            </a:r>
            <a:endParaRPr lang="en-US" altLang="zh-TW" sz="4000" kern="1200" dirty="0" smtClean="0">
              <a:solidFill>
                <a:srgbClr val="FF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marL="742950" indent="-742950" eaLnBrk="1" hangingPunct="1"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>
              <a:buFontTx/>
              <a:buAutoNum type="arabicPeriod"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48200" y="1219200"/>
            <a:ext cx="4495800" cy="56388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合乎聖經的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哀傷過程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>
              <a:buFontTx/>
              <a:buAutoNum type="arabicPeriod"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勇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敢面對自我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>
              <a:buFontTx/>
              <a:buAutoNum type="arabicPeriod"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勇敢面對上主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>
              <a:buFontTx/>
              <a:buAutoNum type="arabicPeriod"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向上主求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助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>
              <a:buFontTx/>
              <a:buAutoNum type="arabicPeriod"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得安慰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eaLnBrk="1" hangingPunct="1"/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詩篇</a:t>
            </a:r>
            <a:r>
              <a:rPr lang="en-US" altLang="en-US" sz="4000" dirty="0" smtClean="0">
                <a:solidFill>
                  <a:srgbClr val="FFFF00"/>
                </a:solidFill>
                <a:ea typeface="新細明體" pitchFamily="18" charset="-120"/>
              </a:rPr>
              <a:t>13</a:t>
            </a: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耶和華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啊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忘記我要到幾時呢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要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到永遠麼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掩面不顧我要到幾時呢？</a:t>
            </a: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心裡籌算，終日愁苦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要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到幾時呢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的仇敵升高壓制我，要到幾時呢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？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詩 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篇</a:t>
            </a:r>
            <a:r>
              <a:rPr lang="en-US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</a:t>
            </a:r>
            <a:r>
              <a:rPr lang="en-US" altLang="en-US" sz="4000" dirty="0" smtClean="0">
                <a:solidFill>
                  <a:srgbClr val="FFFF00"/>
                </a:solidFill>
                <a:ea typeface="新細明體" pitchFamily="18" charset="-120"/>
              </a:rPr>
              <a:t>13</a:t>
            </a:r>
          </a:p>
          <a:p>
            <a:pPr>
              <a:buNone/>
            </a:pP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耶和華 </a:t>
            </a:r>
            <a:r>
              <a:rPr lang="en-US" altLang="en-US" sz="4000" dirty="0" smtClean="0">
                <a:solidFill>
                  <a:srgbClr val="FFFF00"/>
                </a:solidFill>
                <a:ea typeface="新細明體" pitchFamily="18" charset="-120"/>
              </a:rPr>
              <a:t>─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的神啊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求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你看顧我，應允我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！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marL="742950" indent="-742950"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使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我眼目光明，免得我沉睡至死；</a:t>
            </a: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免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得我的仇敵說：我勝了他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；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免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得我的敵人在我搖動的時候喜樂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。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sz="4000" b="1" baseline="30000" dirty="0" smtClean="0"/>
              <a:t>5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但我倚靠你的慈愛；我的心因你的救恩快樂。</a:t>
            </a: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sz="4000" b="1" baseline="30000" dirty="0" smtClean="0"/>
              <a:t>6</a:t>
            </a:r>
            <a:r>
              <a:rPr lang="zh-TW" altLang="en-US" sz="4000" dirty="0" smtClean="0"/>
              <a:t>我要向耶和華歌唱，因他用厚恩待我</a:t>
            </a:r>
            <a:r>
              <a:rPr lang="zh-TW" altLang="en-US" sz="4000" dirty="0" smtClean="0"/>
              <a:t>。</a:t>
            </a:r>
            <a:endParaRPr lang="en-US" altLang="zh-CN" sz="4000" b="1" dirty="0" smtClean="0">
              <a:solidFill>
                <a:srgbClr val="FFFF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詩 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篇</a:t>
            </a:r>
            <a:r>
              <a:rPr lang="en-US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</a:t>
            </a:r>
            <a:r>
              <a:rPr lang="en-US" altLang="en-US" sz="4000" dirty="0" smtClean="0">
                <a:solidFill>
                  <a:srgbClr val="FFFF00"/>
                </a:solidFill>
                <a:ea typeface="新細明體" pitchFamily="18" charset="-120"/>
              </a:rPr>
              <a:t>13</a:t>
            </a:r>
          </a:p>
          <a:p>
            <a:pPr>
              <a:buNone/>
            </a:pP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但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我倚靠你的慈愛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；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的心因你的救恩快樂。</a:t>
            </a:r>
            <a:endParaRPr lang="en-US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要向耶和華歌唱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，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/>
            </a:r>
            <a:b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</a:b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因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他用厚恩待我。</a:t>
            </a:r>
            <a:endParaRPr lang="en-US" altLang="zh-CN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信仰如何幫助人在面對失業、病重、喪偶，或任何重大改變中持有這份福氣，勇敢的面對人生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?</a:t>
            </a:r>
            <a:endParaRPr lang="en-US" altLang="zh-CN" sz="4000" b="1" dirty="0" smtClean="0">
              <a:solidFill>
                <a:srgbClr val="FFFF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在痛苦中人　人會放手　交託給神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神要賜予我們禮物，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但我們捉緊我們所有的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以致我們手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奧古斯丁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CN" sz="4000" b="1" dirty="0" smtClean="0">
              <a:solidFill>
                <a:srgbClr val="FFFF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91600" cy="57912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以賽亞書 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61:3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賜華冠與錫安悲哀的人，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代替灰塵；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喜樂油代替悲哀；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讚美衣代替憂傷之靈；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使他們稱為公義樹，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是耶和華所栽的，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spcBef>
                <a:spcPts val="600"/>
              </a:spcBef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叫他得榮耀。</a:t>
            </a:r>
            <a:endParaRPr lang="en-US" altLang="zh-CN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4101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410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耶穌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『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哀慟的人有福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了，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因為他們必得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安慰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。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』</a:t>
            </a:r>
          </a:p>
          <a:p>
            <a:pPr algn="ctr" eaLnBrk="1" hangingPunct="1">
              <a:buFontTx/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(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太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5: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４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)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7200" b="1" dirty="0" smtClean="0">
                <a:solidFill>
                  <a:srgbClr val="FFFF00"/>
                </a:solidFill>
                <a:latin typeface="KaiTi" pitchFamily="49" charset="-122"/>
                <a:ea typeface="KaiTi" pitchFamily="49" charset="-122"/>
              </a:rPr>
              <a:t>如何面對哀</a:t>
            </a:r>
            <a:r>
              <a:rPr lang="zh-TW" altLang="en-US" sz="7200" b="1" dirty="0" smtClean="0">
                <a:solidFill>
                  <a:srgbClr val="FFFF00"/>
                </a:solidFill>
                <a:latin typeface="KaiTi" pitchFamily="49" charset="-122"/>
                <a:ea typeface="KaiTi" pitchFamily="49" charset="-122"/>
              </a:rPr>
              <a:t>傷</a:t>
            </a:r>
            <a:endParaRPr lang="en-US" altLang="zh-CN" sz="7200" b="1" dirty="0" smtClean="0">
              <a:solidFill>
                <a:srgbClr val="FFFF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=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			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失去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有價值的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人或事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物時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的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情緒反應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Someone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or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 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something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valuable</a:t>
            </a: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zh-TW" altLang="en-US" sz="4000" b="1" u="sng" dirty="0" smtClean="0">
                <a:solidFill>
                  <a:srgbClr val="FFFF00"/>
                </a:solidFill>
                <a:ea typeface="新細明體" pitchFamily="18" charset="-120"/>
              </a:rPr>
              <a:t>有價值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</a:p>
          <a:p>
            <a:pPr eaLnBrk="1" hangingPunct="1"/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心愛的人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/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婚姻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/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物質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/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金錢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/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地位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/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與神的關係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/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???</a:t>
            </a: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/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哀傷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被排斥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痛悔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喪親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哀慟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/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哀傷</a:t>
            </a: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失落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無助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絕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望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當士師秉政的時候，國中遭遇饑荒。在猶大、伯利恆，有一個人帶著妻子和兩個兒子往摩押地去寄居。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這人名叫以利米勒，他的妻名叫拿俄米；他兩個兒子，一個名叫瑪倫，一個名叫基連，都是猶大的伯利恆的以法他人。他們到了摩押地，就住在那裡。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3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後來拿俄米的丈夫以利米勒死了，剩下婦人和他兩個兒子。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4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這兩個兒子娶了摩押女子為妻，一個名叫俄珥巴，一個名叫路得，在那裡住了約有十年。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5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瑪倫和基連二人也死了，剩下拿俄米，沒有丈夫，也沒有兒子。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6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他就與兩個兒婦起身，要從摩押地歸回；因為他在摩押地聽見耶和華眷顧自己的百姓，賜糧食與他們。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7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於是他和兩個兒婦起行離開所住的地方，要回猶大地去。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8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拿俄米對兩個兒婦說：你們各人回娘家去罷。願耶和華恩待你們，像你們恩待已死的人與我一樣！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9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願耶和華使你們各在新夫家中得平安！於是拿俄米與他們親嘴。他們就放聲而哭，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10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說：不然，我們必與你一同回你本國去。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11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拿俄米說：我女兒們哪，回去罷！為何要跟我去呢？我還能生子作你們的丈夫麼？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12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我女兒們哪，回去罷！我年紀老邁，不能再有丈夫；即或說，我還有指望，今夜有丈夫可以生子，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13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你們豈能等著他們長大呢？你們豈能等著他們不嫁別人呢？我女兒們哪，不要這樣。我為你們的緣故甚是愁苦，因為耶和華伸手攻擊我。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14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兩個兒婦又放聲而哭，俄珥巴與婆婆親嘴而別，只是路得捨不得拿俄米。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15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拿俄米說：看哪，你嫂子已經回他本國和他所拜的神那裡去了，你也跟著你嫂子回去罷！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16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路得說：不要催我回去不跟隨你。你往哪裡去，我也往那裡去；你在哪裡住宿，我也在那裡住宿；你的國就是我的國，你的神就是我的神。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17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你在哪裡死，我也在那裡死，也葬在那裡。除非死能使你我相離！不然，願耶和華重重地降罰與我。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18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拿俄米見路得定意要跟隨自己去，就不再勸他了。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19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於是二人同行，來到伯利恆。他們到了伯利恆，合城的人就都驚訝。婦女們說：這是拿俄米麼？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20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拿俄米對他們說：不要叫我拿俄米（就是甜的意思），要叫我瑪拉（就是苦的意思），因為全能者使我受了大苦。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21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我滿滿地出去，耶和華使我空空地回來。耶和華降禍與我，全能者使我受苦。既是這樣，你們為何還叫我拿俄米呢？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22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拿俄米和他兒婦摩押女子路得，從摩押地回來到伯利恆，正是動手割大麥的時候。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algn="ctr" eaLnBrk="1" hangingPunct="1">
              <a:buFontTx/>
              <a:buNone/>
            </a:pP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2017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路得記一章</a:t>
            </a:r>
            <a:endParaRPr lang="en-US" altLang="zh-TW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3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後來拿俄米的丈夫以利米勒死了，剩下婦人和他兩個兒子。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4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這兩個兒子娶了摩押女子為妻，一個名叫俄珥巴，一個名叫路得，在那裡住了約有十年。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>
              <a:buNone/>
            </a:pPr>
            <a:r>
              <a:rPr lang="en-US" altLang="zh-TW" sz="4000" dirty="0" smtClean="0">
                <a:solidFill>
                  <a:srgbClr val="FFFF00"/>
                </a:solidFill>
                <a:ea typeface="新細明體" pitchFamily="18" charset="-120"/>
              </a:rPr>
              <a:t>5</a:t>
            </a:r>
            <a:r>
              <a:rPr lang="zh-TW" altLang="en-US" sz="4000" dirty="0" smtClean="0">
                <a:solidFill>
                  <a:srgbClr val="FFFF00"/>
                </a:solidFill>
                <a:ea typeface="新細明體" pitchFamily="18" charset="-120"/>
              </a:rPr>
              <a:t>瑪倫和基連二人也死了，剩下拿俄米，沒有丈夫，也沒有兒子。</a:t>
            </a:r>
            <a:endParaRPr lang="zh-TW" altLang="en-US" sz="4000" dirty="0" smtClean="0">
              <a:solidFill>
                <a:srgbClr val="FFFF00"/>
              </a:solidFill>
              <a:ea typeface="新細明體" pitchFamily="18" charset="-120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北</a:t>
            </a: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美華人基督徒教育大會</a:t>
            </a:r>
            <a:endParaRPr lang="en-US" sz="2800" dirty="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err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endParaRPr lang="en-US" dirty="0" smtClean="0">
              <a:solidFill>
                <a:srgbClr val="00FF00"/>
              </a:solidFill>
            </a:endParaRPr>
          </a:p>
        </p:txBody>
      </p:sp>
      <p:pic>
        <p:nvPicPr>
          <p:cNvPr id="3077" name="Picture 5" descr="abc logo_color (2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3078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3624</TotalTime>
  <Words>2706</Words>
  <Application>Microsoft Office PowerPoint</Application>
  <PresentationFormat>On-screen Show (4:3)</PresentationFormat>
  <Paragraphs>296</Paragraphs>
  <Slides>30</Slides>
  <Notes>30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Default Design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  <vt:lpstr>ABC2017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2009  北美華人基督徒教育大會</dc:title>
  <dc:creator>James Chuang</dc:creator>
  <cp:lastModifiedBy>DarwinNg</cp:lastModifiedBy>
  <cp:revision>189</cp:revision>
  <dcterms:created xsi:type="dcterms:W3CDTF">2009-08-08T18:10:28Z</dcterms:created>
  <dcterms:modified xsi:type="dcterms:W3CDTF">2017-09-16T21:17:35Z</dcterms:modified>
</cp:coreProperties>
</file>