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Lst>
  <p:notesMasterIdLst>
    <p:notesMasterId r:id="rId35"/>
  </p:notesMasterIdLst>
  <p:sldIdLst>
    <p:sldId id="395" r:id="rId3"/>
    <p:sldId id="313" r:id="rId4"/>
    <p:sldId id="389" r:id="rId5"/>
    <p:sldId id="378" r:id="rId6"/>
    <p:sldId id="363" r:id="rId7"/>
    <p:sldId id="370" r:id="rId8"/>
    <p:sldId id="371" r:id="rId9"/>
    <p:sldId id="372" r:id="rId10"/>
    <p:sldId id="390" r:id="rId11"/>
    <p:sldId id="391" r:id="rId12"/>
    <p:sldId id="374" r:id="rId13"/>
    <p:sldId id="376" r:id="rId14"/>
    <p:sldId id="393" r:id="rId15"/>
    <p:sldId id="396" r:id="rId16"/>
    <p:sldId id="397" r:id="rId17"/>
    <p:sldId id="398" r:id="rId18"/>
    <p:sldId id="392" r:id="rId19"/>
    <p:sldId id="375" r:id="rId20"/>
    <p:sldId id="394" r:id="rId21"/>
    <p:sldId id="399" r:id="rId22"/>
    <p:sldId id="379" r:id="rId23"/>
    <p:sldId id="400" r:id="rId24"/>
    <p:sldId id="401" r:id="rId25"/>
    <p:sldId id="402" r:id="rId26"/>
    <p:sldId id="388" r:id="rId27"/>
    <p:sldId id="404" r:id="rId28"/>
    <p:sldId id="384" r:id="rId29"/>
    <p:sldId id="406" r:id="rId30"/>
    <p:sldId id="405" r:id="rId31"/>
    <p:sldId id="407" r:id="rId32"/>
    <p:sldId id="385" r:id="rId33"/>
    <p:sldId id="35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CDC320-E4FD-4F50-8C8C-4F4E1051A199}">
          <p14:sldIdLst>
            <p14:sldId id="395"/>
            <p14:sldId id="313"/>
            <p14:sldId id="389"/>
            <p14:sldId id="378"/>
            <p14:sldId id="363"/>
            <p14:sldId id="370"/>
            <p14:sldId id="371"/>
            <p14:sldId id="372"/>
            <p14:sldId id="390"/>
            <p14:sldId id="391"/>
            <p14:sldId id="374"/>
            <p14:sldId id="376"/>
            <p14:sldId id="393"/>
            <p14:sldId id="396"/>
            <p14:sldId id="397"/>
            <p14:sldId id="398"/>
            <p14:sldId id="392"/>
            <p14:sldId id="375"/>
            <p14:sldId id="394"/>
            <p14:sldId id="399"/>
            <p14:sldId id="379"/>
            <p14:sldId id="400"/>
            <p14:sldId id="401"/>
            <p14:sldId id="402"/>
            <p14:sldId id="388"/>
            <p14:sldId id="404"/>
            <p14:sldId id="384"/>
            <p14:sldId id="406"/>
            <p14:sldId id="405"/>
            <p14:sldId id="407"/>
            <p14:sldId id="385"/>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73" autoAdjust="0"/>
  </p:normalViewPr>
  <p:slideViewPr>
    <p:cSldViewPr>
      <p:cViewPr>
        <p:scale>
          <a:sx n="78" d="100"/>
          <a:sy n="78" d="100"/>
        </p:scale>
        <p:origin x="-78"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BD8DA-C5B4-4B14-853E-27E3E6C8FAD7}" type="datetimeFigureOut">
              <a:rPr lang="en-US" smtClean="0"/>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EEABA-83C9-41FF-9FEE-DCC5A424823B}" type="slidenum">
              <a:rPr lang="en-US" smtClean="0"/>
              <a:t>‹#›</a:t>
            </a:fld>
            <a:endParaRPr lang="en-US"/>
          </a:p>
        </p:txBody>
      </p:sp>
    </p:spTree>
    <p:extLst>
      <p:ext uri="{BB962C8B-B14F-4D97-AF65-F5344CB8AC3E}">
        <p14:creationId xmlns:p14="http://schemas.microsoft.com/office/powerpoint/2010/main" val="48661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fld id="{0FB9CDFF-B682-4BF0-AB73-AFC779DE7B02}" type="slidenum">
              <a:rPr lang="en-US" altLang="en-US">
                <a:solidFill>
                  <a:prstClr val="black"/>
                </a:solidFill>
                <a:latin typeface="Arial" charset="0"/>
              </a:rPr>
              <a:pPr eaLnBrk="1" hangingPunct="1"/>
              <a:t>1</a:t>
            </a:fld>
            <a:endParaRPr lang="en-US" altLang="en-US">
              <a:solidFill>
                <a:prstClr val="black"/>
              </a:solidFill>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t>10</a:t>
            </a:fld>
            <a:endParaRPr lang="en-US"/>
          </a:p>
        </p:txBody>
      </p:sp>
    </p:spTree>
    <p:extLst>
      <p:ext uri="{BB962C8B-B14F-4D97-AF65-F5344CB8AC3E}">
        <p14:creationId xmlns:p14="http://schemas.microsoft.com/office/powerpoint/2010/main" val="412611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people are tempted to assess the value of their looks, experiences, and achievements by how many ‘likes’ they receive on any given post.” (Anthony, 2015, p.50)</a:t>
            </a:r>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2:50</a:t>
            </a:r>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3:40</a:t>
            </a:r>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4543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EEABA-83C9-41FF-9FEE-DCC5A424823B}" type="slidenum">
              <a:rPr lang="en-US" smtClean="0"/>
              <a:t>3</a:t>
            </a:fld>
            <a:endParaRPr lang="en-US"/>
          </a:p>
        </p:txBody>
      </p:sp>
    </p:spTree>
    <p:extLst>
      <p:ext uri="{BB962C8B-B14F-4D97-AF65-F5344CB8AC3E}">
        <p14:creationId xmlns:p14="http://schemas.microsoft.com/office/powerpoint/2010/main" val="324861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smtClean="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D1394-63ED-466B-AD0F-9A871BB20CE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9193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92445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547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2806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98208-E9AB-41A2-BC63-478F2D29B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41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671F1-4351-4830-AD71-6F4F57E2A6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498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014774-CF9D-494A-B9D9-87A0F129AB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06055D-82A3-44BB-A3EA-7269BE1E1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91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39C072-6F13-42EB-A6A9-76A391F99F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843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9A288A-A69F-4741-8A5C-651C53083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406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F37A58-7750-497D-8D2E-C43E7CE453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523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B0135F-7A01-4970-8A0A-A4C7017194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3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1469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271C2F-830B-4647-A857-C6D7667C64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090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B51568-6C19-4887-AC83-CF0BD66BAC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569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67FE6A-4938-4BE5-AF59-53B087778B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90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27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80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6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5465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1636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8102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898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32EDC61-51B9-450D-B744-BC0F3C25F86A}" type="datetimeFigureOut">
              <a:rPr lang="en-US" smtClean="0">
                <a:solidFill>
                  <a:prstClr val="black">
                    <a:lumMod val="65000"/>
                    <a:lumOff val="35000"/>
                  </a:prstClr>
                </a:solidFill>
              </a:rPr>
              <a:pPr/>
              <a:t>9/16/2015</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6125977-4A3D-44DE-B828-3D5376A5E73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99141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CED19596-6267-4426-8B94-00C2F1099D3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61110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chicagowind.com/m/2015/0417/3242.html%20(&#20013;&#25991;&#65289;"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2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228600"/>
            <a:ext cx="8839200" cy="762000"/>
          </a:xfrm>
          <a:solidFill>
            <a:schemeClr val="accent2"/>
          </a:solidFill>
          <a:ln w="76200" cmpd="tri">
            <a:solidFill>
              <a:schemeClr val="bg1"/>
            </a:solidFill>
            <a:miter lim="800000"/>
            <a:headEnd/>
            <a:tailEnd/>
          </a:ln>
        </p:spPr>
        <p:txBody>
          <a:bodyPr/>
          <a:lstStyle/>
          <a:p>
            <a:pPr algn="l" eaLnBrk="1" hangingPunct="1"/>
            <a:r>
              <a:rPr lang="en-US" altLang="en-US" sz="4000" b="1" i="1" smtClean="0">
                <a:solidFill>
                  <a:srgbClr val="FFFF00"/>
                </a:solidFill>
                <a:latin typeface="Matura MT Script Capitals" pitchFamily="66" charset="0"/>
                <a:ea typeface="Batang" pitchFamily="18" charset="-127"/>
              </a:rPr>
              <a:t>     ABC</a:t>
            </a:r>
            <a:r>
              <a:rPr lang="en-US" altLang="en-US" sz="4000" smtClean="0">
                <a:solidFill>
                  <a:srgbClr val="FFFF00"/>
                </a:solidFill>
                <a:latin typeface="Matura MT Script Capitals" pitchFamily="66" charset="0"/>
              </a:rPr>
              <a:t>  2015 </a:t>
            </a:r>
            <a:r>
              <a:rPr lang="zh-TW" altLang="en-US" sz="4000" smtClean="0">
                <a:ea typeface="新細明體" pitchFamily="18" charset="-120"/>
              </a:rPr>
              <a:t>    </a:t>
            </a:r>
            <a:endParaRPr lang="en-US" alt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dirty="0" smtClean="0">
                <a:solidFill>
                  <a:srgbClr val="FFFF00"/>
                </a:solidFill>
                <a:ea typeface="SimSun" pitchFamily="2" charset="-122"/>
              </a:rPr>
              <a:t>課碼</a:t>
            </a:r>
            <a:r>
              <a:rPr lang="en-US" altLang="zh-CN" dirty="0" smtClean="0">
                <a:solidFill>
                  <a:srgbClr val="FFFF00"/>
                </a:solidFill>
                <a:ea typeface="SimSun" pitchFamily="2" charset="-122"/>
              </a:rPr>
              <a:t>(Workshop):</a:t>
            </a:r>
            <a:r>
              <a:rPr lang="zh-CN" altLang="en-US" dirty="0" smtClean="0">
                <a:solidFill>
                  <a:srgbClr val="FFFF00"/>
                </a:solidFill>
                <a:ea typeface="SimSun" pitchFamily="2" charset="-122"/>
              </a:rPr>
              <a:t> </a:t>
            </a:r>
            <a:r>
              <a:rPr lang="en-US" altLang="zh-CN" dirty="0" smtClean="0">
                <a:solidFill>
                  <a:srgbClr val="FFFF00"/>
                </a:solidFill>
                <a:ea typeface="SimSun" pitchFamily="2" charset="-122"/>
              </a:rPr>
              <a:t>F-302</a:t>
            </a:r>
          </a:p>
          <a:p>
            <a:pPr eaLnBrk="1" hangingPunct="1">
              <a:buFontTx/>
              <a:buNone/>
              <a:defRPr/>
            </a:pPr>
            <a:r>
              <a:rPr lang="zh-CN" altLang="en-US" dirty="0" smtClean="0">
                <a:solidFill>
                  <a:srgbClr val="FFFF00"/>
                </a:solidFill>
                <a:ea typeface="SimSun" pitchFamily="2" charset="-122"/>
              </a:rPr>
              <a:t>教室</a:t>
            </a:r>
            <a:r>
              <a:rPr lang="en-US" altLang="zh-CN" dirty="0" smtClean="0">
                <a:solidFill>
                  <a:srgbClr val="FFFF00"/>
                </a:solidFill>
                <a:ea typeface="SimSun" pitchFamily="2" charset="-122"/>
              </a:rPr>
              <a:t>(Room #):</a:t>
            </a:r>
            <a:r>
              <a:rPr lang="zh-TW" altLang="en-US" dirty="0">
                <a:solidFill>
                  <a:srgbClr val="FFFF00"/>
                </a:solidFill>
                <a:ea typeface="SimSun" pitchFamily="2" charset="-122"/>
              </a:rPr>
              <a:t>  南</a:t>
            </a:r>
            <a:r>
              <a:rPr lang="en-US" altLang="zh-TW" dirty="0">
                <a:solidFill>
                  <a:srgbClr val="FFFF00"/>
                </a:solidFill>
                <a:ea typeface="SimSun" pitchFamily="2" charset="-122"/>
              </a:rPr>
              <a:t>S2</a:t>
            </a:r>
          </a:p>
          <a:p>
            <a:pPr eaLnBrk="1" hangingPunct="1">
              <a:buFontTx/>
              <a:buNone/>
              <a:defRPr/>
            </a:pPr>
            <a:r>
              <a:rPr lang="zh-TW" altLang="en-US" dirty="0" smtClean="0">
                <a:solidFill>
                  <a:srgbClr val="FFFF00"/>
                </a:solidFill>
                <a:ea typeface="新細明體" pitchFamily="18" charset="-120"/>
              </a:rPr>
              <a:t>講員</a:t>
            </a:r>
            <a:r>
              <a:rPr lang="en-US" altLang="zh-TW" dirty="0" smtClean="0">
                <a:solidFill>
                  <a:srgbClr val="FFFF00"/>
                </a:solidFill>
                <a:ea typeface="新細明體" pitchFamily="18" charset="-120"/>
              </a:rPr>
              <a:t>(Speaker): </a:t>
            </a:r>
            <a:r>
              <a:rPr lang="zh-TW" altLang="en-US" dirty="0" smtClean="0">
                <a:solidFill>
                  <a:srgbClr val="FFFF00"/>
                </a:solidFill>
                <a:ea typeface="新細明體" pitchFamily="18" charset="-120"/>
              </a:rPr>
              <a:t>彭淑鈴  </a:t>
            </a:r>
            <a:r>
              <a:rPr lang="en-US" altLang="zh-TW" dirty="0" err="1" smtClean="0">
                <a:solidFill>
                  <a:srgbClr val="FFFF00"/>
                </a:solidFill>
                <a:ea typeface="新細明體" pitchFamily="18" charset="-120"/>
              </a:rPr>
              <a:t>Shuling</a:t>
            </a:r>
            <a:r>
              <a:rPr lang="en-US" altLang="zh-TW" dirty="0" smtClean="0">
                <a:solidFill>
                  <a:srgbClr val="FFFF00"/>
                </a:solidFill>
                <a:ea typeface="新細明體" pitchFamily="18" charset="-120"/>
              </a:rPr>
              <a:t> Peng</a:t>
            </a:r>
          </a:p>
          <a:p>
            <a:pPr eaLnBrk="1" hangingPunct="1">
              <a:buFontTx/>
              <a:buNone/>
              <a:defRPr/>
            </a:pPr>
            <a:r>
              <a:rPr lang="zh-CN" altLang="en-US" b="1" dirty="0" smtClean="0">
                <a:solidFill>
                  <a:srgbClr val="FFFF00"/>
                </a:solidFill>
                <a:ea typeface="新細明體" pitchFamily="18" charset="-120"/>
              </a:rPr>
              <a:t>授課語言</a:t>
            </a:r>
            <a:r>
              <a:rPr lang="en-US" altLang="zh-CN" b="1" dirty="0" smtClean="0">
                <a:solidFill>
                  <a:srgbClr val="FFFF00"/>
                </a:solidFill>
                <a:ea typeface="新細明體" pitchFamily="18" charset="-120"/>
              </a:rPr>
              <a:t>:</a:t>
            </a:r>
            <a:r>
              <a:rPr lang="en-US" altLang="zh-CN" dirty="0" smtClean="0">
                <a:solidFill>
                  <a:srgbClr val="FFFF00"/>
                </a:solidFill>
                <a:ea typeface="SimSun" pitchFamily="2" charset="-122"/>
              </a:rPr>
              <a:t> </a:t>
            </a:r>
            <a:r>
              <a:rPr lang="zh-CN" altLang="en-US" dirty="0" smtClean="0">
                <a:solidFill>
                  <a:srgbClr val="FFFF00"/>
                </a:solidFill>
                <a:ea typeface="SimSun" pitchFamily="2" charset="-122"/>
              </a:rPr>
              <a:t>華語</a:t>
            </a:r>
            <a:endParaRPr lang="en-US" altLang="zh-CN" dirty="0" smtClean="0">
              <a:solidFill>
                <a:srgbClr val="FFFF00"/>
              </a:solidFill>
              <a:ea typeface="SimSun" pitchFamily="2" charset="-122"/>
            </a:endParaRPr>
          </a:p>
          <a:p>
            <a:pPr eaLnBrk="1" hangingPunct="1">
              <a:buFontTx/>
              <a:buNone/>
              <a:defRPr/>
            </a:pPr>
            <a:r>
              <a:rPr lang="zh-TW" altLang="en-US" dirty="0" smtClean="0">
                <a:solidFill>
                  <a:srgbClr val="FFFF00"/>
                </a:solidFill>
                <a:ea typeface="新細明體" pitchFamily="18" charset="-120"/>
              </a:rPr>
              <a:t>題目</a:t>
            </a:r>
            <a:r>
              <a:rPr lang="en-US" altLang="zh-TW" dirty="0" smtClean="0">
                <a:solidFill>
                  <a:srgbClr val="FFFF00"/>
                </a:solidFill>
                <a:ea typeface="新細明體" pitchFamily="18" charset="-120"/>
              </a:rPr>
              <a:t>(Topic): </a:t>
            </a:r>
            <a:r>
              <a:rPr lang="en-US" altLang="zh-TW" b="1" dirty="0" smtClean="0">
                <a:solidFill>
                  <a:srgbClr val="FFFF00"/>
                </a:solidFill>
                <a:effectLst>
                  <a:outerShdw blurRad="38100" dist="38100" dir="2700000" algn="tl">
                    <a:srgbClr val="000000"/>
                  </a:outerShdw>
                </a:effectLst>
                <a:ea typeface="新細明體" pitchFamily="18" charset="-120"/>
              </a:rPr>
              <a:t> </a:t>
            </a:r>
            <a:r>
              <a:rPr lang="zh-TW" altLang="en-US" b="1" dirty="0">
                <a:solidFill>
                  <a:srgbClr val="FFFF00"/>
                </a:solidFill>
                <a:effectLst>
                  <a:outerShdw blurRad="38100" dist="38100" dir="2700000" algn="tl">
                    <a:srgbClr val="000000"/>
                  </a:outerShdw>
                </a:effectLst>
                <a:ea typeface="新細明體" pitchFamily="18" charset="-120"/>
              </a:rPr>
              <a:t>移民家庭與世代差異</a:t>
            </a:r>
            <a:r>
              <a:rPr lang="en-US" altLang="zh-TW" b="1" dirty="0" smtClean="0">
                <a:solidFill>
                  <a:srgbClr val="FFFF00"/>
                </a:solidFill>
                <a:effectLst>
                  <a:outerShdw blurRad="38100" dist="38100" dir="2700000" algn="tl">
                    <a:srgbClr val="000000"/>
                  </a:outerShdw>
                </a:effectLst>
                <a:ea typeface="新細明體" pitchFamily="18" charset="-120"/>
              </a:rPr>
              <a:t>:  </a:t>
            </a:r>
            <a:r>
              <a:rPr lang="zh-TW" altLang="en-US" b="1" dirty="0" smtClean="0">
                <a:solidFill>
                  <a:srgbClr val="FFFF00"/>
                </a:solidFill>
                <a:effectLst>
                  <a:outerShdw blurRad="38100" dist="38100" dir="2700000" algn="tl">
                    <a:srgbClr val="000000"/>
                  </a:outerShdw>
                </a:effectLst>
                <a:ea typeface="新細明體" pitchFamily="18" charset="-120"/>
              </a:rPr>
              <a:t>談</a:t>
            </a:r>
            <a:r>
              <a:rPr lang="zh-TW" altLang="en-US" b="1" dirty="0">
                <a:solidFill>
                  <a:srgbClr val="FFFF00"/>
                </a:solidFill>
                <a:effectLst>
                  <a:outerShdw blurRad="38100" dist="38100" dir="2700000" algn="tl">
                    <a:srgbClr val="000000"/>
                  </a:outerShdw>
                </a:effectLst>
                <a:ea typeface="新細明體" pitchFamily="18" charset="-120"/>
              </a:rPr>
              <a:t>親職回應</a:t>
            </a:r>
            <a:endParaRPr lang="en-US" altLang="zh-CN" dirty="0" smtClean="0">
              <a:solidFill>
                <a:srgbClr val="FFFF00"/>
              </a:solidFill>
              <a:ea typeface="SimSun" pitchFamily="2" charset="-122"/>
            </a:endParaRPr>
          </a:p>
          <a:p>
            <a:pPr eaLnBrk="1" hangingPunct="1">
              <a:buFontTx/>
              <a:buNone/>
              <a:defRPr/>
            </a:pPr>
            <a:r>
              <a:rPr lang="zh-CN" altLang="en-US" dirty="0" smtClean="0">
                <a:solidFill>
                  <a:srgbClr val="FFFF00"/>
                </a:solidFill>
                <a:ea typeface="SimSun" pitchFamily="2" charset="-122"/>
              </a:rPr>
              <a:t>專題簡介</a:t>
            </a:r>
            <a:r>
              <a:rPr lang="en-US" altLang="zh-CN" dirty="0" smtClean="0">
                <a:solidFill>
                  <a:srgbClr val="FFFF00"/>
                </a:solidFill>
                <a:ea typeface="SimSun" pitchFamily="2" charset="-122"/>
              </a:rPr>
              <a:t>:</a:t>
            </a:r>
            <a:r>
              <a:rPr lang="zh-TW" altLang="en-US" dirty="0" smtClean="0">
                <a:solidFill>
                  <a:srgbClr val="FFFF00"/>
                </a:solidFill>
                <a:ea typeface="SimSun" pitchFamily="2" charset="-122"/>
              </a:rPr>
              <a:t> 透</a:t>
            </a:r>
            <a:r>
              <a:rPr lang="zh-TW" altLang="en-US" dirty="0">
                <a:solidFill>
                  <a:srgbClr val="FFFF00"/>
                </a:solidFill>
                <a:ea typeface="SimSun" pitchFamily="2" charset="-122"/>
              </a:rPr>
              <a:t>過探討世代差異來理解青少年孩子面臨的挑戰與需要，並對移民父母能將信仰價值觀傳承下一代做有效的建議。</a:t>
            </a: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fontAlgn="base" hangingPunct="1">
              <a:spcBef>
                <a:spcPct val="0"/>
              </a:spcBef>
              <a:spcAft>
                <a:spcPct val="0"/>
              </a:spcAft>
              <a:defRPr/>
            </a:pPr>
            <a:r>
              <a:rPr lang="zh-TW" altLang="en-US" sz="2800" b="1" smtClean="0">
                <a:solidFill>
                  <a:srgbClr val="FFFFFF"/>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fontAlgn="base" hangingPunct="1">
              <a:spcBef>
                <a:spcPct val="0"/>
              </a:spcBef>
              <a:spcAft>
                <a:spcPct val="0"/>
              </a:spcAft>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2053" name="Picture 5" descr="abc logo_colo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685800" cy="609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82575"/>
            <a:ext cx="685800" cy="685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44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5482660" cy="532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62400" y="6248400"/>
            <a:ext cx="2690480" cy="369332"/>
          </a:xfrm>
          <a:prstGeom prst="rect">
            <a:avLst/>
          </a:prstGeom>
        </p:spPr>
        <p:txBody>
          <a:bodyPr wrap="none">
            <a:spAutoFit/>
          </a:bodyPr>
          <a:lstStyle/>
          <a:p>
            <a:r>
              <a:rPr lang="en-US" dirty="0"/>
              <a:t>Photo credit: Sidney Yen</a:t>
            </a:r>
          </a:p>
        </p:txBody>
      </p:sp>
    </p:spTree>
    <p:extLst>
      <p:ext uri="{BB962C8B-B14F-4D97-AF65-F5344CB8AC3E}">
        <p14:creationId xmlns:p14="http://schemas.microsoft.com/office/powerpoint/2010/main" val="2417457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914399"/>
            <a:ext cx="8763000" cy="5644622"/>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indent="-342900">
              <a:spcBef>
                <a:spcPct val="20000"/>
              </a:spcBef>
              <a:buFont typeface="Wingdings" panose="05000000000000000000" pitchFamily="2" charset="2"/>
              <a:buChar char="q"/>
            </a:pPr>
            <a:r>
              <a:rPr lang="en-US" sz="2600" b="1" dirty="0" smtClean="0">
                <a:effectLst>
                  <a:outerShdw blurRad="63500" dist="38100" dir="5400000" algn="t" rotWithShape="0">
                    <a:prstClr val="black">
                      <a:alpha val="25000"/>
                    </a:prstClr>
                  </a:outerShdw>
                </a:effectLst>
                <a:ea typeface="+mj-ea"/>
                <a:cs typeface="+mj-cs"/>
              </a:rPr>
              <a:t>Disconnected </a:t>
            </a:r>
            <a:r>
              <a:rPr lang="en-US" sz="2600" b="1" dirty="0">
                <a:effectLst>
                  <a:outerShdw blurRad="63500" dist="38100" dir="5400000" algn="t" rotWithShape="0">
                    <a:prstClr val="black">
                      <a:alpha val="25000"/>
                    </a:prstClr>
                  </a:outerShdw>
                </a:effectLst>
                <a:ea typeface="+mj-ea"/>
                <a:cs typeface="+mj-cs"/>
              </a:rPr>
              <a:t>Generation</a:t>
            </a:r>
            <a:r>
              <a:rPr lang="en-US" sz="2600" dirty="0">
                <a:effectLst>
                  <a:outerShdw blurRad="63500" dist="38100" dir="5400000" algn="t" rotWithShape="0">
                    <a:prstClr val="black">
                      <a:alpha val="25000"/>
                    </a:prstClr>
                  </a:outerShdw>
                </a:effectLst>
                <a:ea typeface="+mj-ea"/>
                <a:cs typeface="+mj-cs"/>
              </a:rPr>
              <a:t> (McDowell, 2000</a:t>
            </a:r>
            <a:r>
              <a:rPr lang="en-US" sz="2600" dirty="0" smtClean="0">
                <a:effectLst>
                  <a:outerShdw blurRad="63500" dist="38100" dir="5400000" algn="t" rotWithShape="0">
                    <a:prstClr val="black">
                      <a:alpha val="25000"/>
                    </a:prstClr>
                  </a:outerShdw>
                </a:effectLst>
                <a:ea typeface="+mj-ea"/>
                <a:cs typeface="+mj-cs"/>
              </a:rPr>
              <a:t>) </a:t>
            </a:r>
            <a:r>
              <a:rPr lang="zh-CN" altLang="en-US" sz="2600" b="1" dirty="0" smtClean="0">
                <a:effectLst>
                  <a:outerShdw blurRad="63500" dist="38100" dir="5400000" algn="t" rotWithShape="0">
                    <a:prstClr val="black">
                      <a:alpha val="25000"/>
                    </a:prstClr>
                  </a:outerShdw>
                </a:effectLst>
                <a:cs typeface="+mj-cs"/>
              </a:rPr>
              <a:t>斷</a:t>
            </a:r>
            <a:r>
              <a:rPr lang="zh-CN" altLang="en-US" sz="2600" b="1" dirty="0">
                <a:effectLst>
                  <a:outerShdw blurRad="63500" dist="38100" dir="5400000" algn="t" rotWithShape="0">
                    <a:prstClr val="black">
                      <a:alpha val="25000"/>
                    </a:prstClr>
                  </a:outerShdw>
                </a:effectLst>
                <a:cs typeface="+mj-cs"/>
              </a:rPr>
              <a:t>鏈</a:t>
            </a:r>
            <a:r>
              <a:rPr lang="zh-CN" altLang="en-US" sz="2600" b="1" dirty="0" smtClean="0">
                <a:effectLst>
                  <a:outerShdw blurRad="63500" dist="38100" dir="5400000" algn="t" rotWithShape="0">
                    <a:prstClr val="black">
                      <a:alpha val="25000"/>
                    </a:prstClr>
                  </a:outerShdw>
                </a:effectLst>
                <a:cs typeface="+mj-cs"/>
              </a:rPr>
              <a:t>的</a:t>
            </a:r>
            <a:r>
              <a:rPr lang="zh-CN" altLang="en-US" sz="2600" b="1" dirty="0">
                <a:effectLst>
                  <a:outerShdw blurRad="63500" dist="38100" dir="5400000" algn="t" rotWithShape="0">
                    <a:prstClr val="black">
                      <a:alpha val="25000"/>
                    </a:prstClr>
                  </a:outerShdw>
                </a:effectLst>
                <a:cs typeface="+mj-cs"/>
              </a:rPr>
              <a:t>世</a:t>
            </a:r>
            <a:r>
              <a:rPr lang="zh-CN" altLang="en-US" sz="2600" b="1" dirty="0" smtClean="0">
                <a:effectLst>
                  <a:outerShdw blurRad="63500" dist="38100" dir="5400000" algn="t" rotWithShape="0">
                    <a:prstClr val="black">
                      <a:alpha val="25000"/>
                    </a:prstClr>
                  </a:outerShdw>
                </a:effectLst>
                <a:cs typeface="+mj-cs"/>
              </a:rPr>
              <a:t>代</a:t>
            </a:r>
            <a:endParaRPr lang="en-US" altLang="zh-CN" sz="2600" b="1" dirty="0" smtClean="0">
              <a:effectLst>
                <a:outerShdw blurRad="63500" dist="38100" dir="5400000" algn="t" rotWithShape="0">
                  <a:prstClr val="black">
                    <a:alpha val="25000"/>
                  </a:prstClr>
                </a:outerShdw>
              </a:effectLst>
              <a:cs typeface="+mj-cs"/>
            </a:endParaRPr>
          </a:p>
          <a:p>
            <a:pPr marL="342900" lvl="0" indent="-342900">
              <a:spcBef>
                <a:spcPct val="20000"/>
              </a:spcBef>
              <a:buFont typeface="Arial" panose="020B0604020202020204" pitchFamily="34" charset="0"/>
              <a:buChar char="•"/>
            </a:pPr>
            <a:r>
              <a:rPr lang="zh-TW" altLang="en-US" sz="2800" b="1" dirty="0">
                <a:solidFill>
                  <a:srgbClr val="2F5897">
                    <a:lumMod val="75000"/>
                  </a:srgbClr>
                </a:solidFill>
                <a:latin typeface="Century Gothic"/>
              </a:rPr>
              <a:t>質</a:t>
            </a:r>
            <a:r>
              <a:rPr lang="zh-CN" altLang="en-US" sz="2800" b="1" dirty="0">
                <a:solidFill>
                  <a:srgbClr val="2F5897">
                    <a:lumMod val="75000"/>
                  </a:srgbClr>
                </a:solidFill>
                <a:latin typeface="Century Gothic"/>
              </a:rPr>
              <a:t>疑</a:t>
            </a:r>
            <a:r>
              <a:rPr lang="zh-TW" altLang="en-US" sz="2800" b="1" dirty="0">
                <a:solidFill>
                  <a:srgbClr val="2F5897">
                    <a:lumMod val="75000"/>
                  </a:srgbClr>
                </a:solidFill>
                <a:latin typeface="Century Gothic"/>
              </a:rPr>
              <a:t>權柄</a:t>
            </a:r>
            <a:r>
              <a:rPr lang="zh-CN" altLang="en-US" sz="2800" b="1" dirty="0">
                <a:solidFill>
                  <a:srgbClr val="2F5897">
                    <a:lumMod val="75000"/>
                  </a:srgbClr>
                </a:solidFill>
                <a:latin typeface="Century Gothic"/>
              </a:rPr>
              <a:t> </a:t>
            </a:r>
            <a:r>
              <a:rPr lang="en-US" altLang="zh-CN" sz="2800" b="1" dirty="0">
                <a:solidFill>
                  <a:srgbClr val="2F5897">
                    <a:lumMod val="75000"/>
                  </a:srgbClr>
                </a:solidFill>
                <a:latin typeface="Century Gothic"/>
              </a:rPr>
              <a:t>skepticism of authority</a:t>
            </a:r>
            <a:r>
              <a:rPr lang="zh-CN" altLang="en-US" sz="2800" dirty="0">
                <a:solidFill>
                  <a:srgbClr val="2F5897">
                    <a:lumMod val="75000"/>
                  </a:srgbClr>
                </a:solidFill>
                <a:latin typeface="Century Gothic"/>
              </a:rPr>
              <a:t>（</a:t>
            </a:r>
            <a:r>
              <a:rPr lang="en-US" altLang="zh-CN" sz="2800" dirty="0" err="1">
                <a:solidFill>
                  <a:srgbClr val="2F5897">
                    <a:lumMod val="75000"/>
                  </a:srgbClr>
                </a:solidFill>
                <a:latin typeface="Century Gothic"/>
              </a:rPr>
              <a:t>Kinnaman</a:t>
            </a:r>
            <a:r>
              <a:rPr lang="en-US" altLang="zh-CN" sz="2800" dirty="0">
                <a:solidFill>
                  <a:srgbClr val="2F5897">
                    <a:lumMod val="75000"/>
                  </a:srgbClr>
                </a:solidFill>
                <a:latin typeface="Century Gothic"/>
              </a:rPr>
              <a:t>, 2011)</a:t>
            </a:r>
          </a:p>
          <a:p>
            <a:pPr lvl="0">
              <a:lnSpc>
                <a:spcPct val="120000"/>
              </a:lnSpc>
              <a:spcBef>
                <a:spcPct val="20000"/>
              </a:spcBef>
            </a:pPr>
            <a:r>
              <a:rPr lang="en-US" altLang="zh-CN" sz="2800" dirty="0">
                <a:solidFill>
                  <a:srgbClr val="2F5897">
                    <a:lumMod val="75000"/>
                  </a:srgbClr>
                </a:solidFill>
                <a:latin typeface="Century Gothic"/>
              </a:rPr>
              <a:t>   </a:t>
            </a:r>
            <a:r>
              <a:rPr lang="zh-CN" altLang="en-US" sz="2800" dirty="0">
                <a:solidFill>
                  <a:srgbClr val="2F5897">
                    <a:lumMod val="75000"/>
                  </a:srgbClr>
                </a:solidFill>
                <a:latin typeface="Century Gothic"/>
              </a:rPr>
              <a:t>處於後現代的年輕</a:t>
            </a:r>
            <a:r>
              <a:rPr lang="zh-TW" altLang="en-US" sz="2800" dirty="0">
                <a:solidFill>
                  <a:srgbClr val="2F5897">
                    <a:lumMod val="75000"/>
                  </a:srgbClr>
                </a:solidFill>
                <a:latin typeface="Century Gothic"/>
              </a:rPr>
              <a:t>人，時</a:t>
            </a:r>
            <a:r>
              <a:rPr lang="zh-CN" altLang="en-US" sz="2800" dirty="0">
                <a:solidFill>
                  <a:srgbClr val="2F5897">
                    <a:lumMod val="75000"/>
                  </a:srgbClr>
                </a:solidFill>
                <a:latin typeface="Century Gothic"/>
              </a:rPr>
              <a:t>代</a:t>
            </a:r>
            <a:r>
              <a:rPr lang="zh-TW" altLang="en-US" sz="2800" dirty="0">
                <a:solidFill>
                  <a:srgbClr val="2F5897">
                    <a:lumMod val="75000"/>
                  </a:srgbClr>
                </a:solidFill>
                <a:latin typeface="Century Gothic"/>
              </a:rPr>
              <a:t>背景影響他們對聖經、屬靈權柄的信任，甚至會懷疑有沒有真理存在。</a:t>
            </a:r>
            <a:endParaRPr lang="en-US" altLang="zh-TW" sz="2800" dirty="0">
              <a:solidFill>
                <a:srgbClr val="2F5897">
                  <a:lumMod val="75000"/>
                </a:srgbClr>
              </a:solidFill>
              <a:latin typeface="Century Gothic"/>
            </a:endParaRPr>
          </a:p>
          <a:p>
            <a:pPr lvl="0">
              <a:lnSpc>
                <a:spcPct val="120000"/>
              </a:lnSpc>
              <a:spcBef>
                <a:spcPct val="20000"/>
              </a:spcBef>
            </a:pPr>
            <a:r>
              <a:rPr lang="zh-TW" altLang="en-US" sz="2800" dirty="0">
                <a:solidFill>
                  <a:srgbClr val="2F5897">
                    <a:lumMod val="75000"/>
                  </a:srgbClr>
                </a:solidFill>
                <a:latin typeface="Century Gothic"/>
              </a:rPr>
              <a:t>     </a:t>
            </a:r>
            <a:r>
              <a:rPr lang="en-US" altLang="zh-TW" sz="2800" dirty="0">
                <a:solidFill>
                  <a:srgbClr val="2F5897">
                    <a:lumMod val="75000"/>
                  </a:srgbClr>
                </a:solidFill>
                <a:latin typeface="Century Gothic"/>
              </a:rPr>
              <a:t>-</a:t>
            </a:r>
            <a:r>
              <a:rPr lang="zh-TW" altLang="en-US" sz="2800" dirty="0">
                <a:solidFill>
                  <a:srgbClr val="2F5897">
                    <a:lumMod val="75000"/>
                  </a:srgbClr>
                </a:solidFill>
                <a:latin typeface="Century Gothic"/>
              </a:rPr>
              <a:t> 喜歡諮詢同</a:t>
            </a:r>
            <a:r>
              <a:rPr lang="zh-TW" altLang="en-US" sz="2800" dirty="0" smtClean="0">
                <a:solidFill>
                  <a:srgbClr val="2F5897">
                    <a:lumMod val="75000"/>
                  </a:srgbClr>
                </a:solidFill>
                <a:latin typeface="Century Gothic"/>
              </a:rPr>
              <a:t>儕</a:t>
            </a:r>
            <a:r>
              <a:rPr lang="zh-CN" altLang="en-US" sz="2800" dirty="0" smtClean="0">
                <a:solidFill>
                  <a:srgbClr val="2F5897">
                    <a:lumMod val="75000"/>
                  </a:srgbClr>
                </a:solidFill>
                <a:latin typeface="Century Gothic"/>
              </a:rPr>
              <a:t>（</a:t>
            </a:r>
            <a:r>
              <a:rPr lang="zh-TW" altLang="en-US" sz="2800" dirty="0" smtClean="0">
                <a:solidFill>
                  <a:srgbClr val="2F5897">
                    <a:lumMod val="75000"/>
                  </a:srgbClr>
                </a:solidFill>
                <a:latin typeface="Century Gothic"/>
              </a:rPr>
              <a:t>或</a:t>
            </a:r>
            <a:r>
              <a:rPr lang="en-US" altLang="zh-TW" sz="2800" dirty="0" smtClean="0">
                <a:solidFill>
                  <a:srgbClr val="2F5897">
                    <a:lumMod val="75000"/>
                  </a:srgbClr>
                </a:solidFill>
                <a:latin typeface="Century Gothic"/>
              </a:rPr>
              <a:t>google)</a:t>
            </a:r>
            <a:r>
              <a:rPr lang="zh-TW" altLang="en-US" sz="2800" dirty="0" smtClean="0">
                <a:solidFill>
                  <a:srgbClr val="2F5897">
                    <a:lumMod val="75000"/>
                  </a:srgbClr>
                </a:solidFill>
                <a:latin typeface="Century Gothic"/>
              </a:rPr>
              <a:t>而</a:t>
            </a:r>
            <a:r>
              <a:rPr lang="zh-TW" altLang="en-US" sz="2800" dirty="0">
                <a:solidFill>
                  <a:srgbClr val="2F5897">
                    <a:lumMod val="75000"/>
                  </a:srgbClr>
                </a:solidFill>
                <a:latin typeface="Century Gothic"/>
              </a:rPr>
              <a:t>非父母或長輩。</a:t>
            </a:r>
            <a:endParaRPr lang="en-US" altLang="zh-TW" sz="2800" dirty="0">
              <a:solidFill>
                <a:srgbClr val="2F5897">
                  <a:lumMod val="75000"/>
                </a:srgbClr>
              </a:solidFill>
              <a:latin typeface="Century Gothic"/>
            </a:endParaRPr>
          </a:p>
          <a:p>
            <a:pPr lvl="0">
              <a:lnSpc>
                <a:spcPct val="120000"/>
              </a:lnSpc>
              <a:spcBef>
                <a:spcPct val="20000"/>
              </a:spcBef>
            </a:pPr>
            <a:r>
              <a:rPr lang="zh-TW" altLang="en-US" sz="2800" dirty="0">
                <a:solidFill>
                  <a:srgbClr val="2F5897">
                    <a:lumMod val="75000"/>
                  </a:srgbClr>
                </a:solidFill>
                <a:latin typeface="Century Gothic"/>
              </a:rPr>
              <a:t>     </a:t>
            </a:r>
            <a:r>
              <a:rPr lang="en-US" altLang="zh-TW" sz="2800" dirty="0">
                <a:solidFill>
                  <a:srgbClr val="2F5897">
                    <a:lumMod val="75000"/>
                  </a:srgbClr>
                </a:solidFill>
                <a:latin typeface="Century Gothic"/>
              </a:rPr>
              <a:t>-  </a:t>
            </a:r>
            <a:r>
              <a:rPr lang="zh-CN" altLang="en-US" sz="2800" dirty="0">
                <a:solidFill>
                  <a:srgbClr val="2F5897">
                    <a:lumMod val="75000"/>
                  </a:srgbClr>
                </a:solidFill>
                <a:latin typeface="Century Gothic"/>
              </a:rPr>
              <a:t>許多</a:t>
            </a:r>
            <a:r>
              <a:rPr lang="en-US" altLang="zh-CN" sz="2800" dirty="0">
                <a:solidFill>
                  <a:srgbClr val="2F5897">
                    <a:lumMod val="75000"/>
                  </a:srgbClr>
                </a:solidFill>
                <a:latin typeface="Century Gothic"/>
              </a:rPr>
              <a:t>Y</a:t>
            </a:r>
            <a:r>
              <a:rPr lang="en-US" altLang="zh-TW" sz="2800" dirty="0">
                <a:solidFill>
                  <a:srgbClr val="2F5897">
                    <a:lumMod val="75000"/>
                  </a:srgbClr>
                </a:solidFill>
                <a:latin typeface="Century Gothic"/>
              </a:rPr>
              <a:t>A</a:t>
            </a:r>
            <a:r>
              <a:rPr lang="zh-TW" altLang="en-US" sz="2800" dirty="0">
                <a:solidFill>
                  <a:srgbClr val="2F5897">
                    <a:lumMod val="75000"/>
                  </a:srgbClr>
                </a:solidFill>
                <a:latin typeface="Century Gothic"/>
              </a:rPr>
              <a:t> 並無長輩來幫助他們邁向</a:t>
            </a:r>
            <a:r>
              <a:rPr lang="zh-TW" altLang="en-US" sz="2800" dirty="0" smtClean="0">
                <a:solidFill>
                  <a:srgbClr val="2F5897">
                    <a:lumMod val="75000"/>
                  </a:srgbClr>
                </a:solidFill>
                <a:latin typeface="Century Gothic"/>
              </a:rPr>
              <a:t>成</a:t>
            </a:r>
            <a:r>
              <a:rPr lang="zh-TW" altLang="en-US" sz="2800" dirty="0">
                <a:solidFill>
                  <a:srgbClr val="2F5897">
                    <a:lumMod val="75000"/>
                  </a:srgbClr>
                </a:solidFill>
                <a:latin typeface="Century Gothic"/>
              </a:rPr>
              <a:t>熟</a:t>
            </a:r>
            <a:endParaRPr lang="en-US" altLang="zh-TW" sz="2800" dirty="0">
              <a:solidFill>
                <a:srgbClr val="2F5897">
                  <a:lumMod val="75000"/>
                </a:srgbClr>
              </a:solidFill>
              <a:latin typeface="Century Gothic"/>
            </a:endParaRPr>
          </a:p>
          <a:p>
            <a:pPr lvl="0">
              <a:lnSpc>
                <a:spcPct val="120000"/>
              </a:lnSpc>
              <a:spcBef>
                <a:spcPct val="20000"/>
              </a:spcBef>
            </a:pPr>
            <a:r>
              <a:rPr lang="zh-TW" altLang="en-US" sz="2800" dirty="0">
                <a:solidFill>
                  <a:srgbClr val="2F5897">
                    <a:lumMod val="75000"/>
                  </a:srgbClr>
                </a:solidFill>
                <a:latin typeface="Century Gothic"/>
              </a:rPr>
              <a:t>     </a:t>
            </a:r>
            <a:r>
              <a:rPr lang="en-US" altLang="zh-TW" sz="2800" dirty="0">
                <a:solidFill>
                  <a:srgbClr val="2F5897">
                    <a:lumMod val="75000"/>
                  </a:srgbClr>
                </a:solidFill>
                <a:latin typeface="Century Gothic"/>
              </a:rPr>
              <a:t>-  </a:t>
            </a:r>
            <a:r>
              <a:rPr lang="zh-CN" altLang="en-US" sz="2800" dirty="0">
                <a:solidFill>
                  <a:srgbClr val="2F5897">
                    <a:lumMod val="75000"/>
                  </a:srgbClr>
                </a:solidFill>
                <a:latin typeface="Century Gothic"/>
              </a:rPr>
              <a:t>婚姻家庭觀以實用為取向 （</a:t>
            </a:r>
            <a:r>
              <a:rPr lang="zh-TW" altLang="en-US" sz="2800" dirty="0">
                <a:solidFill>
                  <a:srgbClr val="2F5897">
                    <a:lumMod val="75000"/>
                  </a:srgbClr>
                </a:solidFill>
                <a:latin typeface="Century Gothic"/>
              </a:rPr>
              <a:t>例</a:t>
            </a:r>
            <a:r>
              <a:rPr lang="en-US" altLang="zh-TW" sz="2800" dirty="0">
                <a:solidFill>
                  <a:srgbClr val="2F5897">
                    <a:lumMod val="75000"/>
                  </a:srgbClr>
                </a:solidFill>
                <a:latin typeface="Century Gothic"/>
              </a:rPr>
              <a:t>: </a:t>
            </a:r>
            <a:r>
              <a:rPr lang="zh-TW" altLang="en-US" sz="2800" dirty="0">
                <a:solidFill>
                  <a:srgbClr val="2F5897">
                    <a:lumMod val="75000"/>
                  </a:srgbClr>
                </a:solidFill>
                <a:latin typeface="Century Gothic"/>
              </a:rPr>
              <a:t>對自己方便就好</a:t>
            </a:r>
            <a:r>
              <a:rPr lang="en-US" altLang="zh-TW" sz="2800" dirty="0">
                <a:solidFill>
                  <a:srgbClr val="2F5897">
                    <a:lumMod val="75000"/>
                  </a:srgbClr>
                </a:solidFill>
                <a:latin typeface="Century Gothic"/>
              </a:rPr>
              <a:t>)</a:t>
            </a:r>
          </a:p>
          <a:p>
            <a:pPr marL="342900" indent="-342900">
              <a:spcBef>
                <a:spcPct val="20000"/>
              </a:spcBef>
              <a:buFont typeface="Wingdings" panose="05000000000000000000" pitchFamily="2" charset="2"/>
              <a:buChar char="q"/>
            </a:pPr>
            <a:endParaRPr lang="en-US" altLang="zh-CN" sz="2800" dirty="0">
              <a:solidFill>
                <a:srgbClr val="2F5897">
                  <a:lumMod val="75000"/>
                </a:srgbClr>
              </a:solidFill>
              <a:latin typeface="Century Gothic"/>
            </a:endParaRPr>
          </a:p>
        </p:txBody>
      </p:sp>
    </p:spTree>
    <p:extLst>
      <p:ext uri="{BB962C8B-B14F-4D97-AF65-F5344CB8AC3E}">
        <p14:creationId xmlns:p14="http://schemas.microsoft.com/office/powerpoint/2010/main" val="358090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5096" y="381000"/>
            <a:ext cx="8839200" cy="6463308"/>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indent="-342900">
              <a:spcBef>
                <a:spcPct val="20000"/>
              </a:spcBef>
              <a:buFont typeface="Wingdings" panose="05000000000000000000" pitchFamily="2" charset="2"/>
              <a:buChar char="q"/>
            </a:pPr>
            <a:r>
              <a:rPr lang="en-US" sz="2600" b="1" dirty="0" smtClean="0">
                <a:effectLst>
                  <a:outerShdw blurRad="63500" dist="38100" dir="5400000" algn="t" rotWithShape="0">
                    <a:prstClr val="black">
                      <a:alpha val="25000"/>
                    </a:prstClr>
                  </a:outerShdw>
                </a:effectLst>
              </a:rPr>
              <a:t>Disconnected </a:t>
            </a:r>
            <a:r>
              <a:rPr lang="en-US" sz="2600" b="1" dirty="0">
                <a:effectLst>
                  <a:outerShdw blurRad="63500" dist="38100" dir="5400000" algn="t" rotWithShape="0">
                    <a:prstClr val="black">
                      <a:alpha val="25000"/>
                    </a:prstClr>
                  </a:outerShdw>
                </a:effectLst>
              </a:rPr>
              <a:t>Generation</a:t>
            </a:r>
            <a:r>
              <a:rPr lang="en-US" sz="2600" dirty="0">
                <a:effectLst>
                  <a:outerShdw blurRad="63500" dist="38100" dir="5400000" algn="t" rotWithShape="0">
                    <a:prstClr val="black">
                      <a:alpha val="25000"/>
                    </a:prstClr>
                  </a:outerShdw>
                </a:effectLst>
              </a:rPr>
              <a:t> </a:t>
            </a:r>
            <a:r>
              <a:rPr lang="zh-CN" altLang="en-US" sz="2600" b="1" dirty="0" smtClean="0">
                <a:effectLst>
                  <a:outerShdw blurRad="63500" dist="38100" dir="5400000" algn="t" rotWithShape="0">
                    <a:prstClr val="black">
                      <a:alpha val="25000"/>
                    </a:prstClr>
                  </a:outerShdw>
                </a:effectLst>
              </a:rPr>
              <a:t>斷</a:t>
            </a:r>
            <a:r>
              <a:rPr lang="zh-CN" altLang="en-US" sz="2600" b="1" dirty="0">
                <a:effectLst>
                  <a:outerShdw blurRad="63500" dist="38100" dir="5400000" algn="t" rotWithShape="0">
                    <a:prstClr val="black">
                      <a:alpha val="25000"/>
                    </a:prstClr>
                  </a:outerShdw>
                </a:effectLst>
              </a:rPr>
              <a:t>鏈</a:t>
            </a:r>
            <a:r>
              <a:rPr lang="zh-CN" altLang="en-US" sz="2600" b="1" dirty="0" smtClean="0">
                <a:effectLst>
                  <a:outerShdw blurRad="63500" dist="38100" dir="5400000" algn="t" rotWithShape="0">
                    <a:prstClr val="black">
                      <a:alpha val="25000"/>
                    </a:prstClr>
                  </a:outerShdw>
                </a:effectLst>
              </a:rPr>
              <a:t>的</a:t>
            </a:r>
            <a:r>
              <a:rPr lang="zh-CN" altLang="en-US" sz="2600" b="1" dirty="0">
                <a:effectLst>
                  <a:outerShdw blurRad="63500" dist="38100" dir="5400000" algn="t" rotWithShape="0">
                    <a:prstClr val="black">
                      <a:alpha val="25000"/>
                    </a:prstClr>
                  </a:outerShdw>
                </a:effectLst>
              </a:rPr>
              <a:t>世</a:t>
            </a:r>
            <a:r>
              <a:rPr lang="zh-CN" altLang="en-US" sz="2600" b="1" dirty="0" smtClean="0">
                <a:effectLst>
                  <a:outerShdw blurRad="63500" dist="38100" dir="5400000" algn="t" rotWithShape="0">
                    <a:prstClr val="black">
                      <a:alpha val="25000"/>
                    </a:prstClr>
                  </a:outerShdw>
                </a:effectLst>
              </a:rPr>
              <a:t>代</a:t>
            </a:r>
            <a:endParaRPr lang="en-US" altLang="zh-CN" sz="2600" b="1" dirty="0" smtClean="0">
              <a:effectLst>
                <a:outerShdw blurRad="63500" dist="38100" dir="5400000" algn="t" rotWithShape="0">
                  <a:prstClr val="black">
                    <a:alpha val="25000"/>
                  </a:prstClr>
                </a:outerShdw>
              </a:effectLst>
            </a:endParaRPr>
          </a:p>
          <a:p>
            <a:pPr marL="914400" lvl="1" indent="-457200">
              <a:spcBef>
                <a:spcPct val="20000"/>
              </a:spcBef>
              <a:buFont typeface="Wingdings" panose="05000000000000000000" pitchFamily="2" charset="2"/>
              <a:buChar char="§"/>
            </a:pPr>
            <a:r>
              <a:rPr lang="zh-CN" altLang="en-US" sz="2800" b="1" dirty="0" smtClean="0">
                <a:solidFill>
                  <a:srgbClr val="2F5897">
                    <a:lumMod val="75000"/>
                  </a:srgbClr>
                </a:solidFill>
                <a:latin typeface="Century Gothic"/>
              </a:rPr>
              <a:t>關</a:t>
            </a:r>
            <a:r>
              <a:rPr lang="zh-CN" altLang="en-US" sz="2800" b="1" dirty="0">
                <a:solidFill>
                  <a:srgbClr val="2F5897">
                    <a:lumMod val="75000"/>
                  </a:srgbClr>
                </a:solidFill>
                <a:latin typeface="Century Gothic"/>
              </a:rPr>
              <a:t>係的失落</a:t>
            </a:r>
            <a:endParaRPr lang="en-US" altLang="zh-CN" sz="2800" b="1" dirty="0">
              <a:solidFill>
                <a:srgbClr val="2F5897">
                  <a:lumMod val="75000"/>
                </a:srgbClr>
              </a:solidFill>
              <a:latin typeface="Century Gothic"/>
            </a:endParaRPr>
          </a:p>
          <a:p>
            <a:pPr lvl="0">
              <a:spcBef>
                <a:spcPct val="20000"/>
              </a:spcBef>
            </a:pPr>
            <a:r>
              <a:rPr lang="zh-TW" altLang="en-US" sz="2800" dirty="0" smtClean="0">
                <a:solidFill>
                  <a:srgbClr val="2F5897">
                    <a:lumMod val="75000"/>
                  </a:srgbClr>
                </a:solidFill>
                <a:latin typeface="Century Gothic"/>
              </a:rPr>
              <a:t>    </a:t>
            </a:r>
            <a:r>
              <a:rPr lang="en-US" altLang="zh-TW" sz="2800" dirty="0">
                <a:solidFill>
                  <a:srgbClr val="2F5897">
                    <a:lumMod val="75000"/>
                  </a:srgbClr>
                </a:solidFill>
                <a:latin typeface="Century Gothic"/>
              </a:rPr>
              <a:t> </a:t>
            </a:r>
            <a:r>
              <a:rPr lang="en-US" altLang="zh-TW" sz="2800" dirty="0" smtClean="0">
                <a:solidFill>
                  <a:srgbClr val="2F5897">
                    <a:lumMod val="75000"/>
                  </a:srgbClr>
                </a:solidFill>
                <a:latin typeface="Century Gothic"/>
              </a:rPr>
              <a:t>      </a:t>
            </a:r>
            <a:r>
              <a:rPr lang="zh-TW" altLang="en-US" sz="2800" dirty="0" smtClean="0">
                <a:solidFill>
                  <a:srgbClr val="2F5897">
                    <a:lumMod val="75000"/>
                  </a:srgbClr>
                </a:solidFill>
                <a:latin typeface="Century Gothic"/>
              </a:rPr>
              <a:t>泛</a:t>
            </a:r>
            <a:r>
              <a:rPr lang="zh-TW" altLang="en-US" sz="2800" dirty="0">
                <a:solidFill>
                  <a:srgbClr val="2F5897">
                    <a:lumMod val="75000"/>
                  </a:srgbClr>
                </a:solidFill>
                <a:latin typeface="Century Gothic"/>
              </a:rPr>
              <a:t>泛之</a:t>
            </a:r>
            <a:r>
              <a:rPr lang="zh-TW" altLang="en-US" sz="2800" dirty="0" smtClean="0">
                <a:solidFill>
                  <a:srgbClr val="2F5897">
                    <a:lumMod val="75000"/>
                  </a:srgbClr>
                </a:solidFill>
                <a:latin typeface="Century Gothic"/>
              </a:rPr>
              <a:t>交</a:t>
            </a:r>
            <a:r>
              <a:rPr lang="zh-TW" altLang="en-US" sz="2800" dirty="0">
                <a:solidFill>
                  <a:srgbClr val="2F5897">
                    <a:lumMod val="75000"/>
                  </a:srgbClr>
                </a:solidFill>
                <a:latin typeface="Century Gothic"/>
              </a:rPr>
              <a:t>成千上百</a:t>
            </a:r>
            <a:r>
              <a:rPr lang="zh-TW" altLang="en-US" sz="2800" dirty="0" smtClean="0">
                <a:solidFill>
                  <a:srgbClr val="2F5897">
                    <a:lumMod val="75000"/>
                  </a:srgbClr>
                </a:solidFill>
                <a:latin typeface="Century Gothic"/>
              </a:rPr>
              <a:t>，</a:t>
            </a:r>
            <a:r>
              <a:rPr lang="zh-TW" altLang="en-US" sz="2800" dirty="0">
                <a:solidFill>
                  <a:srgbClr val="2F5897">
                    <a:lumMod val="75000"/>
                  </a:srgbClr>
                </a:solidFill>
                <a:latin typeface="Century Gothic"/>
              </a:rPr>
              <a:t>知己良友</a:t>
            </a:r>
            <a:r>
              <a:rPr lang="zh-TW" altLang="en-US" sz="2800" dirty="0" smtClean="0">
                <a:solidFill>
                  <a:srgbClr val="2F5897">
                    <a:lumMod val="75000"/>
                  </a:srgbClr>
                </a:solidFill>
                <a:latin typeface="Century Gothic"/>
              </a:rPr>
              <a:t>卻</a:t>
            </a:r>
            <a:r>
              <a:rPr lang="zh-TW" altLang="en-US" sz="2800" dirty="0">
                <a:solidFill>
                  <a:srgbClr val="2F5897">
                    <a:lumMod val="75000"/>
                  </a:srgbClr>
                </a:solidFill>
                <a:latin typeface="Century Gothic"/>
              </a:rPr>
              <a:t>寥寥無幾</a:t>
            </a:r>
            <a:endParaRPr lang="en-US" altLang="zh-TW" sz="2800" dirty="0" smtClean="0">
              <a:solidFill>
                <a:srgbClr val="2F5897">
                  <a:lumMod val="75000"/>
                </a:srgbClr>
              </a:solidFill>
              <a:latin typeface="Century Gothic"/>
            </a:endParaRPr>
          </a:p>
          <a:p>
            <a:pPr marL="914400" lvl="1" indent="-457200">
              <a:lnSpc>
                <a:spcPct val="110000"/>
              </a:lnSpc>
              <a:spcBef>
                <a:spcPct val="20000"/>
              </a:spcBef>
              <a:buFont typeface="Wingdings" panose="05000000000000000000" pitchFamily="2" charset="2"/>
              <a:buChar char="§"/>
            </a:pPr>
            <a:r>
              <a:rPr lang="zh-CN" altLang="en-US" sz="2800" b="1" dirty="0">
                <a:solidFill>
                  <a:srgbClr val="2F5897">
                    <a:lumMod val="75000"/>
                  </a:srgbClr>
                </a:solidFill>
                <a:latin typeface="新細明體" panose="02020500000000000000" pitchFamily="18" charset="-120"/>
                <a:ea typeface="新細明體" panose="02020500000000000000" pitchFamily="18" charset="-120"/>
              </a:rPr>
              <a:t>戀</a:t>
            </a:r>
            <a:r>
              <a:rPr lang="zh-TW" altLang="en-US" sz="2800" b="1" dirty="0">
                <a:solidFill>
                  <a:srgbClr val="2F5897">
                    <a:lumMod val="75000"/>
                  </a:srgbClr>
                </a:solidFill>
                <a:latin typeface="新細明體" panose="02020500000000000000" pitchFamily="18" charset="-120"/>
              </a:rPr>
              <a:t>愛與性</a:t>
            </a:r>
            <a:endParaRPr lang="en-US" altLang="zh-CN" sz="2800" b="1" dirty="0">
              <a:solidFill>
                <a:srgbClr val="2F5897">
                  <a:lumMod val="75000"/>
                </a:srgbClr>
              </a:solidFill>
              <a:latin typeface="新細明體" panose="02020500000000000000" pitchFamily="18" charset="-120"/>
              <a:ea typeface="新細明體" panose="02020500000000000000" pitchFamily="18" charset="-120"/>
            </a:endParaRPr>
          </a:p>
          <a:p>
            <a:pPr marL="1371600" lvl="2" indent="-457200">
              <a:spcBef>
                <a:spcPct val="20000"/>
              </a:spcBef>
              <a:buFont typeface="Arial" panose="020B0604020202020204" pitchFamily="34" charset="0"/>
              <a:buChar char="•"/>
            </a:pPr>
            <a:r>
              <a:rPr lang="zh-TW" altLang="en-US" sz="2800" dirty="0">
                <a:solidFill>
                  <a:srgbClr val="2F5897">
                    <a:lumMod val="75000"/>
                  </a:srgbClr>
                </a:solidFill>
                <a:latin typeface="Century Gothic"/>
              </a:rPr>
              <a:t> 情慾的試探在現今延長的青春期現象中更普遍</a:t>
            </a:r>
            <a:endParaRPr lang="en-US" altLang="zh-TW" sz="2800" dirty="0">
              <a:solidFill>
                <a:srgbClr val="2F5897">
                  <a:lumMod val="75000"/>
                </a:srgbClr>
              </a:solidFill>
              <a:latin typeface="Century Gothic"/>
            </a:endParaRPr>
          </a:p>
          <a:p>
            <a:pPr marL="1371600" lvl="2" indent="-457200">
              <a:spcBef>
                <a:spcPct val="20000"/>
              </a:spcBef>
              <a:buFont typeface="Arial" panose="020B0604020202020204" pitchFamily="34" charset="0"/>
              <a:buChar char="•"/>
            </a:pPr>
            <a:r>
              <a:rPr lang="en-US" altLang="zh-TW" sz="2800" dirty="0">
                <a:solidFill>
                  <a:srgbClr val="2F5897">
                    <a:lumMod val="75000"/>
                  </a:srgbClr>
                </a:solidFill>
                <a:latin typeface="Century Gothic"/>
              </a:rPr>
              <a:t> </a:t>
            </a:r>
            <a:r>
              <a:rPr lang="zh-CN" altLang="en-US" sz="2800" dirty="0">
                <a:solidFill>
                  <a:srgbClr val="2F5897">
                    <a:lumMod val="75000"/>
                  </a:srgbClr>
                </a:solidFill>
                <a:latin typeface="Century Gothic"/>
              </a:rPr>
              <a:t>對什麼是真愛不了解</a:t>
            </a:r>
            <a:endParaRPr lang="en-US" altLang="zh-CN" sz="2800" dirty="0">
              <a:solidFill>
                <a:srgbClr val="2F5897">
                  <a:lumMod val="75000"/>
                </a:srgbClr>
              </a:solidFill>
              <a:latin typeface="Century Gothic"/>
            </a:endParaRPr>
          </a:p>
          <a:p>
            <a:pPr marL="1371600" lvl="2" indent="-457200">
              <a:spcBef>
                <a:spcPct val="20000"/>
              </a:spcBef>
              <a:buFont typeface="Arial" panose="020B0604020202020204" pitchFamily="34" charset="0"/>
              <a:buChar char="•"/>
            </a:pPr>
            <a:r>
              <a:rPr lang="en-US" altLang="zh-CN" sz="2800" dirty="0">
                <a:solidFill>
                  <a:srgbClr val="2F5897">
                    <a:lumMod val="75000"/>
                  </a:srgbClr>
                </a:solidFill>
                <a:latin typeface="Century Gothic"/>
              </a:rPr>
              <a:t> </a:t>
            </a:r>
            <a:r>
              <a:rPr lang="zh-CN" altLang="en-US" sz="2800" b="1" dirty="0">
                <a:solidFill>
                  <a:srgbClr val="2F5897">
                    <a:lumMod val="75000"/>
                  </a:srgbClr>
                </a:solidFill>
                <a:latin typeface="Century Gothic"/>
              </a:rPr>
              <a:t>性的壓力</a:t>
            </a:r>
            <a:endParaRPr lang="en-US" altLang="zh-CN" sz="2800" b="1" dirty="0">
              <a:solidFill>
                <a:srgbClr val="2F5897">
                  <a:lumMod val="75000"/>
                </a:srgbClr>
              </a:solidFill>
              <a:latin typeface="Century Gothic"/>
            </a:endParaRPr>
          </a:p>
          <a:p>
            <a:pPr lvl="0">
              <a:spcBef>
                <a:spcPct val="20000"/>
              </a:spcBef>
            </a:pPr>
            <a:r>
              <a:rPr lang="en-US" altLang="zh-CN" sz="2800" dirty="0">
                <a:solidFill>
                  <a:srgbClr val="2F5897">
                    <a:lumMod val="75000"/>
                  </a:srgbClr>
                </a:solidFill>
                <a:latin typeface="Century Gothic"/>
              </a:rPr>
              <a:t>            -  </a:t>
            </a:r>
            <a:r>
              <a:rPr lang="zh-CN" altLang="en-US" sz="2800" dirty="0">
                <a:solidFill>
                  <a:srgbClr val="2F5897">
                    <a:lumMod val="75000"/>
                  </a:srgbClr>
                </a:solidFill>
                <a:latin typeface="Century Gothic"/>
              </a:rPr>
              <a:t>青少年來自同儕及媒體對於“性”的誘惑是 </a:t>
            </a:r>
            <a:endParaRPr lang="en-US" altLang="zh-CN" sz="2800" dirty="0">
              <a:solidFill>
                <a:srgbClr val="2F5897">
                  <a:lumMod val="75000"/>
                </a:srgbClr>
              </a:solidFill>
              <a:latin typeface="Century Gothic"/>
            </a:endParaRPr>
          </a:p>
          <a:p>
            <a:pPr lvl="0">
              <a:spcBef>
                <a:spcPct val="20000"/>
              </a:spcBef>
            </a:pPr>
            <a:r>
              <a:rPr lang="en-US" altLang="zh-CN" sz="2800" dirty="0">
                <a:solidFill>
                  <a:srgbClr val="2F5897">
                    <a:lumMod val="75000"/>
                  </a:srgbClr>
                </a:solidFill>
                <a:latin typeface="Century Gothic"/>
              </a:rPr>
              <a:t>             </a:t>
            </a:r>
            <a:r>
              <a:rPr lang="zh-CN" altLang="en-US" sz="2800" dirty="0">
                <a:solidFill>
                  <a:srgbClr val="2F5897">
                    <a:lumMod val="75000"/>
                  </a:srgbClr>
                </a:solidFill>
                <a:latin typeface="Century Gothic"/>
              </a:rPr>
              <a:t>很驚人的</a:t>
            </a:r>
            <a:endParaRPr lang="en-US" altLang="zh-CN" sz="2800" dirty="0">
              <a:solidFill>
                <a:srgbClr val="2F5897">
                  <a:lumMod val="75000"/>
                </a:srgbClr>
              </a:solidFill>
              <a:latin typeface="Century Gothic"/>
            </a:endParaRPr>
          </a:p>
          <a:p>
            <a:pPr lvl="0">
              <a:spcBef>
                <a:spcPct val="20000"/>
              </a:spcBef>
            </a:pPr>
            <a:r>
              <a:rPr lang="en-US" altLang="zh-CN" sz="2800" dirty="0">
                <a:solidFill>
                  <a:srgbClr val="2F5897">
                    <a:lumMod val="75000"/>
                  </a:srgbClr>
                </a:solidFill>
                <a:latin typeface="Century Gothic"/>
              </a:rPr>
              <a:t>           -  </a:t>
            </a:r>
            <a:r>
              <a:rPr lang="zh-CN" altLang="en-US" sz="2800" dirty="0">
                <a:solidFill>
                  <a:srgbClr val="2F5897">
                    <a:lumMod val="75000"/>
                  </a:srgbClr>
                </a:solidFill>
                <a:latin typeface="Century Gothic"/>
              </a:rPr>
              <a:t>對不少人來說</a:t>
            </a:r>
            <a:r>
              <a:rPr lang="zh-TW" altLang="en-US" sz="2800" dirty="0">
                <a:solidFill>
                  <a:srgbClr val="2F5897">
                    <a:lumMod val="75000"/>
                  </a:srgbClr>
                </a:solidFill>
                <a:latin typeface="Century Gothic"/>
              </a:rPr>
              <a:t>，性就像禁藥</a:t>
            </a:r>
            <a:r>
              <a:rPr lang="en-US" altLang="zh-TW" sz="2800" dirty="0">
                <a:solidFill>
                  <a:srgbClr val="2F5897">
                    <a:lumMod val="75000"/>
                  </a:srgbClr>
                </a:solidFill>
                <a:latin typeface="Century Gothic"/>
              </a:rPr>
              <a:t>(</a:t>
            </a:r>
            <a:r>
              <a:rPr lang="zh-TW" altLang="en-US" sz="2800" dirty="0">
                <a:solidFill>
                  <a:srgbClr val="2F5897">
                    <a:lumMod val="75000"/>
                  </a:srgbClr>
                </a:solidFill>
                <a:latin typeface="Century Gothic"/>
              </a:rPr>
              <a:t>毒品</a:t>
            </a:r>
            <a:r>
              <a:rPr lang="en-US" altLang="zh-TW" sz="2800" dirty="0">
                <a:solidFill>
                  <a:srgbClr val="2F5897">
                    <a:lumMod val="75000"/>
                  </a:srgbClr>
                </a:solidFill>
                <a:latin typeface="Century Gothic"/>
              </a:rPr>
              <a:t>)</a:t>
            </a:r>
            <a:r>
              <a:rPr lang="zh-TW" altLang="en-US" sz="2800" dirty="0">
                <a:solidFill>
                  <a:srgbClr val="2F5897">
                    <a:lumMod val="75000"/>
                  </a:srgbClr>
                </a:solidFill>
                <a:latin typeface="Century Gothic"/>
              </a:rPr>
              <a:t>一樣將他   </a:t>
            </a:r>
            <a:endParaRPr lang="en-US" altLang="zh-TW" sz="2800" dirty="0">
              <a:solidFill>
                <a:srgbClr val="2F5897">
                  <a:lumMod val="75000"/>
                </a:srgbClr>
              </a:solidFill>
              <a:latin typeface="Century Gothic"/>
            </a:endParaRPr>
          </a:p>
          <a:p>
            <a:pPr lvl="0">
              <a:spcBef>
                <a:spcPct val="20000"/>
              </a:spcBef>
            </a:pPr>
            <a:r>
              <a:rPr lang="en-US" altLang="zh-TW" sz="2800" dirty="0">
                <a:solidFill>
                  <a:srgbClr val="2F5897">
                    <a:lumMod val="75000"/>
                  </a:srgbClr>
                </a:solidFill>
                <a:latin typeface="Century Gothic"/>
              </a:rPr>
              <a:t>             </a:t>
            </a:r>
            <a:r>
              <a:rPr lang="zh-TW" altLang="en-US" sz="2800" dirty="0">
                <a:solidFill>
                  <a:srgbClr val="2F5897">
                    <a:lumMod val="75000"/>
                  </a:srgbClr>
                </a:solidFill>
                <a:latin typeface="Century Gothic"/>
              </a:rPr>
              <a:t>們從情感的空虛終暫時救拔出來</a:t>
            </a:r>
            <a:r>
              <a:rPr lang="zh-TW" altLang="en-US" sz="2800" dirty="0" smtClean="0">
                <a:solidFill>
                  <a:srgbClr val="2F5897">
                    <a:lumMod val="75000"/>
                  </a:srgbClr>
                </a:solidFill>
                <a:latin typeface="Century Gothic"/>
              </a:rPr>
              <a:t>。</a:t>
            </a:r>
            <a:endParaRPr lang="en-US" altLang="zh-CN" sz="2800" dirty="0">
              <a:solidFill>
                <a:srgbClr val="2F5897">
                  <a:lumMod val="75000"/>
                </a:srgbClr>
              </a:solidFill>
              <a:latin typeface="Century Gothic"/>
            </a:endParaRPr>
          </a:p>
        </p:txBody>
      </p:sp>
    </p:spTree>
    <p:extLst>
      <p:ext uri="{BB962C8B-B14F-4D97-AF65-F5344CB8AC3E}">
        <p14:creationId xmlns:p14="http://schemas.microsoft.com/office/powerpoint/2010/main" val="22972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5096" y="381000"/>
            <a:ext cx="8839200" cy="6487930"/>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indent="-342900">
              <a:spcBef>
                <a:spcPct val="20000"/>
              </a:spcBef>
              <a:buFont typeface="Wingdings" panose="05000000000000000000" pitchFamily="2" charset="2"/>
              <a:buChar char="q"/>
            </a:pPr>
            <a:r>
              <a:rPr lang="en-US" sz="2600" b="1" dirty="0" smtClean="0">
                <a:solidFill>
                  <a:prstClr val="black"/>
                </a:solidFill>
                <a:effectLst>
                  <a:outerShdw blurRad="63500" dist="38100" dir="5400000" algn="t" rotWithShape="0">
                    <a:prstClr val="black">
                      <a:alpha val="25000"/>
                    </a:prstClr>
                  </a:outerShdw>
                </a:effectLst>
              </a:rPr>
              <a:t>Disconnected </a:t>
            </a:r>
            <a:r>
              <a:rPr lang="en-US" sz="2600" b="1" dirty="0">
                <a:solidFill>
                  <a:prstClr val="black"/>
                </a:solidFill>
                <a:effectLst>
                  <a:outerShdw blurRad="63500" dist="38100" dir="5400000" algn="t" rotWithShape="0">
                    <a:prstClr val="black">
                      <a:alpha val="25000"/>
                    </a:prstClr>
                  </a:outerShdw>
                </a:effectLst>
              </a:rPr>
              <a:t>Generation</a:t>
            </a:r>
            <a:r>
              <a:rPr lang="en-US" sz="2600" dirty="0">
                <a:solidFill>
                  <a:prstClr val="black"/>
                </a:solidFill>
                <a:effectLst>
                  <a:outerShdw blurRad="63500" dist="38100" dir="5400000" algn="t" rotWithShape="0">
                    <a:prstClr val="black">
                      <a:alpha val="25000"/>
                    </a:prstClr>
                  </a:outerShdw>
                </a:effectLst>
              </a:rPr>
              <a:t> </a:t>
            </a:r>
            <a:r>
              <a:rPr lang="en-US" sz="2600" dirty="0" smtClean="0">
                <a:solidFill>
                  <a:prstClr val="black"/>
                </a:solidFill>
                <a:effectLst>
                  <a:outerShdw blurRad="63500" dist="38100" dir="5400000" algn="t" rotWithShape="0">
                    <a:prstClr val="black">
                      <a:alpha val="25000"/>
                    </a:prstClr>
                  </a:outerShdw>
                </a:effectLst>
              </a:rPr>
              <a:t> </a:t>
            </a:r>
            <a:r>
              <a:rPr lang="zh-CN" altLang="en-US" sz="2600" b="1" dirty="0" smtClean="0">
                <a:solidFill>
                  <a:prstClr val="black"/>
                </a:solidFill>
                <a:effectLst>
                  <a:outerShdw blurRad="63500" dist="38100" dir="5400000" algn="t" rotWithShape="0">
                    <a:prstClr val="black">
                      <a:alpha val="25000"/>
                    </a:prstClr>
                  </a:outerShdw>
                </a:effectLst>
              </a:rPr>
              <a:t>斷</a:t>
            </a:r>
            <a:r>
              <a:rPr lang="zh-CN" altLang="en-US" sz="2600" b="1" dirty="0">
                <a:solidFill>
                  <a:prstClr val="black"/>
                </a:solidFill>
                <a:effectLst>
                  <a:outerShdw blurRad="63500" dist="38100" dir="5400000" algn="t" rotWithShape="0">
                    <a:prstClr val="black">
                      <a:alpha val="25000"/>
                    </a:prstClr>
                  </a:outerShdw>
                </a:effectLst>
              </a:rPr>
              <a:t>鏈</a:t>
            </a:r>
            <a:r>
              <a:rPr lang="zh-CN" altLang="en-US" sz="2600" b="1" dirty="0" smtClean="0">
                <a:solidFill>
                  <a:prstClr val="black"/>
                </a:solidFill>
                <a:effectLst>
                  <a:outerShdw blurRad="63500" dist="38100" dir="5400000" algn="t" rotWithShape="0">
                    <a:prstClr val="black">
                      <a:alpha val="25000"/>
                    </a:prstClr>
                  </a:outerShdw>
                </a:effectLst>
              </a:rPr>
              <a:t>的</a:t>
            </a:r>
            <a:r>
              <a:rPr lang="zh-CN" altLang="en-US" sz="2600" b="1" dirty="0">
                <a:solidFill>
                  <a:prstClr val="black"/>
                </a:solidFill>
                <a:effectLst>
                  <a:outerShdw blurRad="63500" dist="38100" dir="5400000" algn="t" rotWithShape="0">
                    <a:prstClr val="black">
                      <a:alpha val="25000"/>
                    </a:prstClr>
                  </a:outerShdw>
                </a:effectLst>
              </a:rPr>
              <a:t>世</a:t>
            </a:r>
            <a:r>
              <a:rPr lang="zh-CN" altLang="en-US" sz="2600" b="1" dirty="0" smtClean="0">
                <a:solidFill>
                  <a:prstClr val="black"/>
                </a:solidFill>
                <a:effectLst>
                  <a:outerShdw blurRad="63500" dist="38100" dir="5400000" algn="t" rotWithShape="0">
                    <a:prstClr val="black">
                      <a:alpha val="25000"/>
                    </a:prstClr>
                  </a:outerShdw>
                </a:effectLst>
              </a:rPr>
              <a:t>代</a:t>
            </a:r>
            <a:endParaRPr lang="en-US" altLang="zh-CN" sz="2600" b="1" dirty="0" smtClean="0">
              <a:solidFill>
                <a:prstClr val="black"/>
              </a:solidFill>
              <a:effectLst>
                <a:outerShdw blurRad="63500" dist="38100" dir="5400000" algn="t" rotWithShape="0">
                  <a:prstClr val="black">
                    <a:alpha val="25000"/>
                  </a:prstClr>
                </a:outerShdw>
              </a:effectLst>
            </a:endParaRPr>
          </a:p>
          <a:p>
            <a:pPr marL="914400" lvl="1" indent="-457200">
              <a:lnSpc>
                <a:spcPct val="110000"/>
              </a:lnSpc>
              <a:spcBef>
                <a:spcPct val="20000"/>
              </a:spcBef>
              <a:buFont typeface="Wingdings" panose="05000000000000000000" pitchFamily="2" charset="2"/>
              <a:buChar char="§"/>
            </a:pPr>
            <a:r>
              <a:rPr lang="zh-CN" altLang="en-US" sz="2800" b="1" dirty="0" smtClean="0">
                <a:solidFill>
                  <a:srgbClr val="2F5897">
                    <a:lumMod val="75000"/>
                  </a:srgbClr>
                </a:solidFill>
                <a:latin typeface="新細明體" panose="02020500000000000000" pitchFamily="18" charset="-120"/>
                <a:ea typeface="新細明體" panose="02020500000000000000" pitchFamily="18" charset="-120"/>
              </a:rPr>
              <a:t>戀</a:t>
            </a:r>
            <a:r>
              <a:rPr lang="zh-TW" altLang="en-US" sz="2800" b="1" dirty="0">
                <a:solidFill>
                  <a:srgbClr val="2F5897">
                    <a:lumMod val="75000"/>
                  </a:srgbClr>
                </a:solidFill>
                <a:latin typeface="新細明體" panose="02020500000000000000" pitchFamily="18" charset="-120"/>
              </a:rPr>
              <a:t>愛與</a:t>
            </a:r>
            <a:r>
              <a:rPr lang="zh-TW" altLang="en-US" sz="2800" b="1" dirty="0" smtClean="0">
                <a:solidFill>
                  <a:srgbClr val="2F5897">
                    <a:lumMod val="75000"/>
                  </a:srgbClr>
                </a:solidFill>
                <a:latin typeface="新細明體" panose="02020500000000000000" pitchFamily="18" charset="-120"/>
              </a:rPr>
              <a:t>性</a:t>
            </a:r>
            <a:r>
              <a:rPr lang="en-US" altLang="zh-TW" sz="2800" b="1" dirty="0">
                <a:solidFill>
                  <a:srgbClr val="2F5897">
                    <a:lumMod val="75000"/>
                  </a:srgbClr>
                </a:solidFill>
                <a:latin typeface="新細明體" panose="02020500000000000000" pitchFamily="18" charset="-120"/>
              </a:rPr>
              <a:t> </a:t>
            </a:r>
            <a:r>
              <a:rPr lang="en-US" altLang="zh-TW" sz="2800" b="1" dirty="0" smtClean="0">
                <a:solidFill>
                  <a:srgbClr val="2F5897">
                    <a:lumMod val="75000"/>
                  </a:srgbClr>
                </a:solidFill>
                <a:latin typeface="新細明體" panose="02020500000000000000" pitchFamily="18" charset="-120"/>
              </a:rPr>
              <a:t>(</a:t>
            </a:r>
            <a:r>
              <a:rPr lang="zh-CN" altLang="en-US" sz="2800" b="1" dirty="0" smtClean="0">
                <a:solidFill>
                  <a:srgbClr val="2F5897">
                    <a:lumMod val="75000"/>
                  </a:srgbClr>
                </a:solidFill>
                <a:latin typeface="新細明體" panose="02020500000000000000" pitchFamily="18" charset="-120"/>
              </a:rPr>
              <a:t>續）</a:t>
            </a:r>
            <a:endParaRPr lang="en-US" altLang="zh-CN" sz="2800" b="1" dirty="0">
              <a:solidFill>
                <a:srgbClr val="2F5897">
                  <a:lumMod val="75000"/>
                </a:srgbClr>
              </a:solidFill>
              <a:latin typeface="新細明體" panose="02020500000000000000" pitchFamily="18" charset="-120"/>
              <a:ea typeface="新細明體" panose="02020500000000000000" pitchFamily="18" charset="-120"/>
            </a:endParaRPr>
          </a:p>
          <a:p>
            <a:pPr marL="1371600" lvl="2" indent="-457200">
              <a:lnSpc>
                <a:spcPct val="110000"/>
              </a:lnSpc>
              <a:spcBef>
                <a:spcPct val="20000"/>
              </a:spcBef>
              <a:buFont typeface="Arial" panose="020B0604020202020204" pitchFamily="34" charset="0"/>
              <a:buChar char="•"/>
            </a:pPr>
            <a:r>
              <a:rPr lang="zh-CN" altLang="en-US" sz="2800" b="1" dirty="0" smtClean="0">
                <a:solidFill>
                  <a:srgbClr val="2F5897">
                    <a:lumMod val="75000"/>
                  </a:srgbClr>
                </a:solidFill>
                <a:latin typeface="Century Gothic"/>
              </a:rPr>
              <a:t>性</a:t>
            </a:r>
            <a:r>
              <a:rPr lang="zh-CN" altLang="en-US" sz="2800" b="1" dirty="0">
                <a:solidFill>
                  <a:srgbClr val="2F5897">
                    <a:lumMod val="75000"/>
                  </a:srgbClr>
                </a:solidFill>
                <a:latin typeface="Century Gothic"/>
              </a:rPr>
              <a:t>的壓力</a:t>
            </a:r>
            <a:endParaRPr lang="en-US" altLang="zh-CN" sz="2800" b="1" dirty="0">
              <a:solidFill>
                <a:srgbClr val="2F5897">
                  <a:lumMod val="75000"/>
                </a:srgbClr>
              </a:solidFill>
              <a:latin typeface="Century Gothic"/>
            </a:endParaRPr>
          </a:p>
          <a:p>
            <a:pPr>
              <a:lnSpc>
                <a:spcPct val="110000"/>
              </a:lnSpc>
              <a:spcBef>
                <a:spcPct val="20000"/>
              </a:spcBef>
            </a:pPr>
            <a:r>
              <a:rPr lang="en-US" altLang="zh-CN" sz="2800" dirty="0">
                <a:solidFill>
                  <a:srgbClr val="2F5897">
                    <a:lumMod val="75000"/>
                  </a:srgbClr>
                </a:solidFill>
                <a:latin typeface="Century Gothic"/>
              </a:rPr>
              <a:t>      </a:t>
            </a:r>
            <a:r>
              <a:rPr lang="en-US" altLang="zh-CN" sz="2800" dirty="0" smtClean="0">
                <a:solidFill>
                  <a:srgbClr val="2F5897">
                    <a:lumMod val="75000"/>
                  </a:srgbClr>
                </a:solidFill>
                <a:latin typeface="Century Gothic"/>
              </a:rPr>
              <a:t>《</a:t>
            </a:r>
            <a:r>
              <a:rPr lang="zh-CN" altLang="en-US" sz="2800" dirty="0">
                <a:solidFill>
                  <a:srgbClr val="2F5897">
                    <a:lumMod val="75000"/>
                  </a:srgbClr>
                </a:solidFill>
                <a:latin typeface="Century Gothic"/>
              </a:rPr>
              <a:t>個</a:t>
            </a:r>
            <a:r>
              <a:rPr lang="zh-CN" altLang="en-US" sz="2800" dirty="0" smtClean="0">
                <a:solidFill>
                  <a:srgbClr val="2F5897">
                    <a:lumMod val="75000"/>
                  </a:srgbClr>
                </a:solidFill>
                <a:latin typeface="Century Gothic"/>
              </a:rPr>
              <a:t>案</a:t>
            </a:r>
            <a:r>
              <a:rPr lang="en-US" altLang="zh-CN" sz="2600" b="1" dirty="0" smtClean="0">
                <a:solidFill>
                  <a:srgbClr val="2F5897">
                    <a:lumMod val="75000"/>
                  </a:srgbClr>
                </a:solidFill>
                <a:latin typeface="Century Gothic"/>
              </a:rPr>
              <a:t>》</a:t>
            </a:r>
            <a:r>
              <a:rPr lang="en-US" sz="2600" b="1" dirty="0" smtClean="0">
                <a:solidFill>
                  <a:srgbClr val="2F5897">
                    <a:lumMod val="75000"/>
                  </a:srgbClr>
                </a:solidFill>
                <a:latin typeface="Century Gothic"/>
              </a:rPr>
              <a:t> </a:t>
            </a:r>
            <a:r>
              <a:rPr lang="zh-TW" altLang="en-US" sz="2600" b="1" dirty="0" smtClean="0">
                <a:solidFill>
                  <a:srgbClr val="2F5897">
                    <a:lumMod val="75000"/>
                  </a:srgbClr>
                </a:solidFill>
                <a:latin typeface="Century Gothic"/>
                <a:hlinkClick r:id="rId5" action="ppaction://hlinksldjump"/>
              </a:rPr>
              <a:t>教會聲明：不曾犯錯的青年 陷入不妥當戀情</a:t>
            </a:r>
            <a:endParaRPr lang="en-US" altLang="zh-TW" sz="2600" b="1" dirty="0" smtClean="0">
              <a:solidFill>
                <a:srgbClr val="2F5897">
                  <a:lumMod val="75000"/>
                </a:srgbClr>
              </a:solidFill>
              <a:latin typeface="Century Gothic"/>
            </a:endParaRPr>
          </a:p>
          <a:p>
            <a:pPr>
              <a:lnSpc>
                <a:spcPct val="110000"/>
              </a:lnSpc>
              <a:spcBef>
                <a:spcPct val="20000"/>
              </a:spcBef>
            </a:pPr>
            <a:r>
              <a:rPr lang="en-US" altLang="zh-TW" sz="2600" b="1" dirty="0" smtClean="0">
                <a:solidFill>
                  <a:srgbClr val="2F5897">
                    <a:lumMod val="75000"/>
                  </a:srgbClr>
                </a:solidFill>
                <a:latin typeface="Century Gothic"/>
              </a:rPr>
              <a:t>             </a:t>
            </a:r>
            <a:r>
              <a:rPr lang="en-US" altLang="zh-CN" sz="2600" b="1" dirty="0" smtClean="0">
                <a:solidFill>
                  <a:srgbClr val="2F5897">
                    <a:lumMod val="75000"/>
                  </a:srgbClr>
                </a:solidFill>
                <a:latin typeface="Century Gothic"/>
              </a:rPr>
              <a:t>- </a:t>
            </a:r>
            <a:r>
              <a:rPr lang="en-US" altLang="zh-TW" sz="2600" b="1" dirty="0" smtClean="0">
                <a:solidFill>
                  <a:srgbClr val="2F5897">
                    <a:lumMod val="75000"/>
                  </a:srgbClr>
                </a:solidFill>
                <a:latin typeface="Century Gothic"/>
              </a:rPr>
              <a:t> </a:t>
            </a:r>
            <a:r>
              <a:rPr lang="zh-CN" altLang="en-US" sz="2600" dirty="0" smtClean="0">
                <a:solidFill>
                  <a:srgbClr val="2F5897">
                    <a:lumMod val="75000"/>
                  </a:srgbClr>
                </a:solidFill>
                <a:latin typeface="Century Gothic"/>
              </a:rPr>
              <a:t>誰該受責備？</a:t>
            </a:r>
            <a:endParaRPr lang="en-US" altLang="zh-TW" sz="2600" dirty="0" smtClean="0">
              <a:solidFill>
                <a:srgbClr val="2F5897">
                  <a:lumMod val="75000"/>
                </a:srgbClr>
              </a:solidFill>
              <a:latin typeface="Century Gothic"/>
            </a:endParaRPr>
          </a:p>
          <a:p>
            <a:pPr>
              <a:lnSpc>
                <a:spcPct val="110000"/>
              </a:lnSpc>
              <a:spcBef>
                <a:spcPct val="20000"/>
              </a:spcBef>
            </a:pPr>
            <a:r>
              <a:rPr lang="en-US" altLang="zh-TW" sz="2600" dirty="0" smtClean="0">
                <a:solidFill>
                  <a:srgbClr val="2F5897">
                    <a:lumMod val="75000"/>
                  </a:srgbClr>
                </a:solidFill>
                <a:latin typeface="Century Gothic"/>
              </a:rPr>
              <a:t>             </a:t>
            </a:r>
            <a:r>
              <a:rPr lang="en-US" altLang="zh-CN" sz="2600" dirty="0" smtClean="0">
                <a:solidFill>
                  <a:srgbClr val="2F5897">
                    <a:lumMod val="75000"/>
                  </a:srgbClr>
                </a:solidFill>
                <a:latin typeface="Century Gothic"/>
              </a:rPr>
              <a:t>-  </a:t>
            </a:r>
            <a:r>
              <a:rPr lang="en-US" altLang="zh-TW" sz="2600" dirty="0" smtClean="0">
                <a:solidFill>
                  <a:srgbClr val="2F5897">
                    <a:lumMod val="75000"/>
                  </a:srgbClr>
                </a:solidFill>
                <a:latin typeface="Century Gothic"/>
              </a:rPr>
              <a:t>It </a:t>
            </a:r>
            <a:r>
              <a:rPr lang="en-US" altLang="zh-TW" sz="2600" dirty="0">
                <a:solidFill>
                  <a:srgbClr val="2F5897">
                    <a:lumMod val="75000"/>
                  </a:srgbClr>
                </a:solidFill>
                <a:latin typeface="Century Gothic"/>
              </a:rPr>
              <a:t>t</a:t>
            </a:r>
            <a:r>
              <a:rPr lang="en-US" altLang="zh-TW" sz="2600" dirty="0" smtClean="0">
                <a:solidFill>
                  <a:srgbClr val="2F5897">
                    <a:lumMod val="75000"/>
                  </a:srgbClr>
                </a:solidFill>
                <a:latin typeface="Century Gothic"/>
              </a:rPr>
              <a:t>akes </a:t>
            </a:r>
            <a:r>
              <a:rPr lang="en-US" altLang="zh-TW" sz="2600" dirty="0">
                <a:solidFill>
                  <a:srgbClr val="2F5897">
                    <a:lumMod val="75000"/>
                  </a:srgbClr>
                </a:solidFill>
                <a:latin typeface="Century Gothic"/>
              </a:rPr>
              <a:t>a </a:t>
            </a:r>
            <a:r>
              <a:rPr lang="en-US" altLang="zh-TW" sz="2600" dirty="0" smtClean="0">
                <a:solidFill>
                  <a:srgbClr val="2F5897">
                    <a:lumMod val="75000"/>
                  </a:srgbClr>
                </a:solidFill>
                <a:latin typeface="Century Gothic"/>
              </a:rPr>
              <a:t>whole village </a:t>
            </a:r>
            <a:r>
              <a:rPr lang="en-US" altLang="zh-TW" sz="2600" dirty="0">
                <a:solidFill>
                  <a:srgbClr val="2F5897">
                    <a:lumMod val="75000"/>
                  </a:srgbClr>
                </a:solidFill>
                <a:latin typeface="Century Gothic"/>
              </a:rPr>
              <a:t>to r</a:t>
            </a:r>
            <a:r>
              <a:rPr lang="en-US" altLang="zh-TW" sz="2600" dirty="0" smtClean="0">
                <a:solidFill>
                  <a:srgbClr val="2F5897">
                    <a:lumMod val="75000"/>
                  </a:srgbClr>
                </a:solidFill>
                <a:latin typeface="Century Gothic"/>
              </a:rPr>
              <a:t>aise </a:t>
            </a:r>
            <a:r>
              <a:rPr lang="en-US" altLang="zh-TW" sz="2600" dirty="0">
                <a:solidFill>
                  <a:srgbClr val="2F5897">
                    <a:lumMod val="75000"/>
                  </a:srgbClr>
                </a:solidFill>
                <a:latin typeface="Century Gothic"/>
              </a:rPr>
              <a:t>a </a:t>
            </a:r>
            <a:r>
              <a:rPr lang="en-US" altLang="zh-TW" sz="2600" dirty="0" smtClean="0">
                <a:solidFill>
                  <a:srgbClr val="2F5897">
                    <a:lumMod val="75000"/>
                  </a:srgbClr>
                </a:solidFill>
                <a:latin typeface="Century Gothic"/>
              </a:rPr>
              <a:t>child. </a:t>
            </a:r>
          </a:p>
          <a:p>
            <a:pPr>
              <a:lnSpc>
                <a:spcPct val="110000"/>
              </a:lnSpc>
              <a:spcBef>
                <a:spcPct val="20000"/>
              </a:spcBef>
            </a:pPr>
            <a:r>
              <a:rPr lang="en-US" altLang="zh-TW" sz="2600" dirty="0">
                <a:solidFill>
                  <a:srgbClr val="2F5897">
                    <a:lumMod val="75000"/>
                  </a:srgbClr>
                </a:solidFill>
                <a:latin typeface="Century Gothic"/>
              </a:rPr>
              <a:t> </a:t>
            </a:r>
            <a:r>
              <a:rPr lang="en-US" altLang="zh-TW" sz="2600" dirty="0" smtClean="0">
                <a:solidFill>
                  <a:srgbClr val="2F5897">
                    <a:lumMod val="75000"/>
                  </a:srgbClr>
                </a:solidFill>
                <a:latin typeface="Century Gothic"/>
              </a:rPr>
              <a:t>              </a:t>
            </a:r>
          </a:p>
          <a:p>
            <a:pPr>
              <a:lnSpc>
                <a:spcPct val="110000"/>
              </a:lnSpc>
              <a:spcBef>
                <a:spcPct val="20000"/>
              </a:spcBef>
            </a:pPr>
            <a:r>
              <a:rPr lang="en-US" altLang="zh-TW" sz="2600" dirty="0">
                <a:solidFill>
                  <a:srgbClr val="2F5897">
                    <a:lumMod val="75000"/>
                  </a:srgbClr>
                </a:solidFill>
                <a:latin typeface="Century Gothic"/>
              </a:rPr>
              <a:t> </a:t>
            </a:r>
            <a:r>
              <a:rPr lang="en-US" altLang="zh-TW" sz="2600" dirty="0" smtClean="0">
                <a:solidFill>
                  <a:srgbClr val="2F5897">
                    <a:lumMod val="75000"/>
                  </a:srgbClr>
                </a:solidFill>
                <a:latin typeface="Century Gothic"/>
              </a:rPr>
              <a:t> </a:t>
            </a:r>
            <a:endParaRPr lang="zh-TW" altLang="en-US" sz="2600" dirty="0" smtClean="0">
              <a:solidFill>
                <a:srgbClr val="2F5897">
                  <a:lumMod val="75000"/>
                </a:srgbClr>
              </a:solidFill>
              <a:latin typeface="Century Gothic"/>
            </a:endParaRPr>
          </a:p>
          <a:p>
            <a:pPr>
              <a:spcBef>
                <a:spcPct val="20000"/>
              </a:spcBef>
            </a:pPr>
            <a:endParaRPr lang="en-US" altLang="zh-TW" sz="2800" dirty="0">
              <a:solidFill>
                <a:srgbClr val="2F5897">
                  <a:lumMod val="75000"/>
                </a:srgbClr>
              </a:solidFill>
              <a:latin typeface="Century Gothic"/>
            </a:endParaRPr>
          </a:p>
          <a:p>
            <a:pPr>
              <a:spcBef>
                <a:spcPct val="20000"/>
              </a:spcBef>
            </a:pPr>
            <a:endParaRPr lang="en-US" altLang="zh-TW" sz="2600" dirty="0" smtClean="0">
              <a:solidFill>
                <a:srgbClr val="2F5897">
                  <a:lumMod val="75000"/>
                </a:srgbClr>
              </a:solidFill>
              <a:latin typeface="Century Gothic"/>
            </a:endParaRPr>
          </a:p>
          <a:p>
            <a:pPr>
              <a:spcBef>
                <a:spcPct val="20000"/>
              </a:spcBef>
            </a:pPr>
            <a:endParaRPr lang="en-US" altLang="zh-TW" sz="2600" dirty="0">
              <a:solidFill>
                <a:srgbClr val="2F5897">
                  <a:lumMod val="75000"/>
                </a:srgbClr>
              </a:solidFill>
              <a:latin typeface="Century Gothic"/>
            </a:endParaRPr>
          </a:p>
        </p:txBody>
      </p:sp>
    </p:spTree>
    <p:extLst>
      <p:ext uri="{BB962C8B-B14F-4D97-AF65-F5344CB8AC3E}">
        <p14:creationId xmlns:p14="http://schemas.microsoft.com/office/powerpoint/2010/main" val="293081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903514"/>
          </a:xfrm>
        </p:spPr>
        <p:txBody>
          <a:bodyPr/>
          <a:lstStyle/>
          <a:p>
            <a:r>
              <a:rPr lang="zh-CN" altLang="en-US" dirty="0" smtClean="0"/>
              <a:t>他</a:t>
            </a:r>
            <a:endParaRPr lang="en-US" dirty="0"/>
          </a:p>
        </p:txBody>
      </p:sp>
      <p:sp>
        <p:nvSpPr>
          <p:cNvPr id="3" name="Content Placeholder 2"/>
          <p:cNvSpPr>
            <a:spLocks noGrp="1"/>
          </p:cNvSpPr>
          <p:nvPr>
            <p:ph idx="1"/>
          </p:nvPr>
        </p:nvSpPr>
        <p:spPr>
          <a:xfrm>
            <a:off x="381000" y="1066800"/>
            <a:ext cx="8305800" cy="5059363"/>
          </a:xfrm>
        </p:spPr>
        <p:txBody>
          <a:bodyPr>
            <a:normAutofit/>
          </a:bodyPr>
          <a:lstStyle/>
          <a:p>
            <a:r>
              <a:rPr lang="zh-TW" altLang="en-US" sz="2800" dirty="0" smtClean="0"/>
              <a:t>他於</a:t>
            </a:r>
            <a:r>
              <a:rPr lang="en-US" altLang="zh-TW" sz="2800" dirty="0" smtClean="0"/>
              <a:t>2006</a:t>
            </a:r>
            <a:r>
              <a:rPr lang="zh-TW" altLang="en-US" sz="2800" dirty="0" smtClean="0"/>
              <a:t>年</a:t>
            </a:r>
            <a:r>
              <a:rPr lang="en-US" altLang="zh-TW" sz="2800" dirty="0" smtClean="0"/>
              <a:t>15</a:t>
            </a:r>
            <a:r>
              <a:rPr lang="zh-TW" altLang="en-US" sz="2800" dirty="0" smtClean="0"/>
              <a:t>歲時加入教會，一直是一個典範型人物，友善且負責任，從不曾犯過自毀其聲譽的過錯，教會所有成員都可以替他作證，他是一個極受人們喜愛的年輕人。</a:t>
            </a:r>
          </a:p>
          <a:p>
            <a:r>
              <a:rPr lang="zh-TW" altLang="en-US" sz="2800" dirty="0" smtClean="0"/>
              <a:t>在教會多年，</a:t>
            </a:r>
            <a:r>
              <a:rPr lang="en-US" altLang="zh-TW" sz="2800" dirty="0" smtClean="0"/>
              <a:t>Eric</a:t>
            </a:r>
            <a:r>
              <a:rPr lang="zh-TW" altLang="en-US" sz="2800" dirty="0" smtClean="0"/>
              <a:t>贏得在教會擔任志工活動負責人、協助領導年輕華人成員的榮銜，也是教會行政工作小組志工。</a:t>
            </a:r>
          </a:p>
          <a:p>
            <a:r>
              <a:rPr lang="en-US" altLang="zh-TW" sz="2800" dirty="0" smtClean="0"/>
              <a:t>Eric</a:t>
            </a:r>
            <a:r>
              <a:rPr lang="zh-TW" altLang="en-US" sz="2800" dirty="0" smtClean="0"/>
              <a:t>為教會所做的一切，純粹出於自願義務，但一時判斷有誤讓他陷入一段不妥當的戀情，最終導致犯下於法不容的行為。</a:t>
            </a:r>
          </a:p>
          <a:p>
            <a:endParaRPr lang="en-US" dirty="0"/>
          </a:p>
        </p:txBody>
      </p:sp>
    </p:spTree>
    <p:extLst>
      <p:ext uri="{BB962C8B-B14F-4D97-AF65-F5344CB8AC3E}">
        <p14:creationId xmlns:p14="http://schemas.microsoft.com/office/powerpoint/2010/main" val="3478481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zh-CN" altLang="en-US" dirty="0" smtClean="0"/>
              <a:t>她</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zh-TW" altLang="en-US" sz="2800" dirty="0" smtClean="0"/>
              <a:t>至於涉案未成年女孩，加入教會僅六個月，她定期參加中文少年團契，雖認識她不久，但發現她是一位非常好的女孩，友善、成熟且彬彬有禮。她的判斷失誤導致她陷入一段不妥當的戀情，她對愛缺乏瞭解使得她做出有害行為。</a:t>
            </a:r>
          </a:p>
          <a:p>
            <a:pPr marL="0" indent="0">
              <a:buNone/>
            </a:pPr>
            <a:endParaRPr lang="en-US" dirty="0"/>
          </a:p>
        </p:txBody>
      </p:sp>
    </p:spTree>
    <p:extLst>
      <p:ext uri="{BB962C8B-B14F-4D97-AF65-F5344CB8AC3E}">
        <p14:creationId xmlns:p14="http://schemas.microsoft.com/office/powerpoint/2010/main" val="16684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143000"/>
            <a:ext cx="8153400" cy="5715000"/>
          </a:xfrm>
        </p:spPr>
        <p:txBody>
          <a:bodyPr>
            <a:normAutofit/>
          </a:bodyPr>
          <a:lstStyle/>
          <a:p>
            <a:r>
              <a:rPr lang="zh-TW" altLang="en-US" sz="3000" dirty="0" smtClean="0"/>
              <a:t>聲明表示，「很不幸地，教會在</a:t>
            </a:r>
            <a:r>
              <a:rPr lang="zh-CN" altLang="en-US" sz="3000" dirty="0" smtClean="0"/>
              <a:t>他</a:t>
            </a:r>
            <a:r>
              <a:rPr lang="zh-TW" altLang="en-US" sz="3000" dirty="0" smtClean="0"/>
              <a:t>被捕之前對他們這段戀情毫無所知。</a:t>
            </a:r>
            <a:r>
              <a:rPr lang="zh-TW" altLang="en-US" sz="3000" dirty="0" smtClean="0">
                <a:solidFill>
                  <a:srgbClr val="FF0000"/>
                </a:solidFill>
              </a:rPr>
              <a:t>教會理當更好地監督這一代年輕人。</a:t>
            </a:r>
            <a:r>
              <a:rPr lang="zh-TW" altLang="en-US" sz="3000" dirty="0" smtClean="0"/>
              <a:t>當今社會未成年人性行為相當普遍，我們必須加強我們的教育。女孩的家長知道</a:t>
            </a:r>
            <a:r>
              <a:rPr lang="zh-CN" altLang="en-US" sz="3000" dirty="0" smtClean="0"/>
              <a:t>他</a:t>
            </a:r>
            <a:r>
              <a:rPr lang="zh-TW" altLang="en-US" sz="3000" dirty="0" smtClean="0"/>
              <a:t>與他們的女兒出去約會，然而，我不相信他們知道兩人有不妥當的性關係，那是</a:t>
            </a:r>
            <a:r>
              <a:rPr lang="zh-CN" altLang="en-US" sz="3000" dirty="0" smtClean="0"/>
              <a:t>他</a:t>
            </a:r>
            <a:r>
              <a:rPr lang="zh-TW" altLang="en-US" sz="3000" dirty="0" smtClean="0"/>
              <a:t>被捕後才曝光的。」</a:t>
            </a:r>
          </a:p>
          <a:p>
            <a:r>
              <a:rPr lang="zh-TW" altLang="en-US" sz="3000" dirty="0" smtClean="0"/>
              <a:t>「我完全瞭解</a:t>
            </a:r>
            <a:r>
              <a:rPr lang="zh-CN" altLang="en-US" sz="3000" dirty="0" smtClean="0"/>
              <a:t>他</a:t>
            </a:r>
            <a:r>
              <a:rPr lang="zh-TW" altLang="en-US" sz="3000" dirty="0" smtClean="0"/>
              <a:t>犯了性侵罪，但他的動機是被誤導的愛情，沒有自我約束。兩個年輕人已鑄成大錯，我希望我們不要永遠指責他們，犯罪者需要為其罪行付出代價，但也必須對此前不曾犯錯的他們慈悲為懷。」</a:t>
            </a:r>
          </a:p>
          <a:p>
            <a:endParaRPr lang="en-US" dirty="0"/>
          </a:p>
        </p:txBody>
      </p:sp>
    </p:spTree>
    <p:extLst>
      <p:ext uri="{BB962C8B-B14F-4D97-AF65-F5344CB8AC3E}">
        <p14:creationId xmlns:p14="http://schemas.microsoft.com/office/powerpoint/2010/main" val="3148888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5280" y="685800"/>
            <a:ext cx="8839200" cy="5447645"/>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indent="-342900">
              <a:spcBef>
                <a:spcPct val="20000"/>
              </a:spcBef>
              <a:buFont typeface="Wingdings" panose="05000000000000000000" pitchFamily="2" charset="2"/>
              <a:buChar char="q"/>
            </a:pPr>
            <a:r>
              <a:rPr lang="en-US" sz="2600" b="1" dirty="0" smtClean="0">
                <a:solidFill>
                  <a:prstClr val="black"/>
                </a:solidFill>
                <a:effectLst>
                  <a:outerShdw blurRad="63500" dist="38100" dir="5400000" algn="t" rotWithShape="0">
                    <a:prstClr val="black">
                      <a:alpha val="25000"/>
                    </a:prstClr>
                  </a:outerShdw>
                </a:effectLst>
              </a:rPr>
              <a:t>Disconnected </a:t>
            </a:r>
            <a:r>
              <a:rPr lang="en-US" sz="2600" b="1" dirty="0">
                <a:solidFill>
                  <a:prstClr val="black"/>
                </a:solidFill>
                <a:effectLst>
                  <a:outerShdw blurRad="63500" dist="38100" dir="5400000" algn="t" rotWithShape="0">
                    <a:prstClr val="black">
                      <a:alpha val="25000"/>
                    </a:prstClr>
                  </a:outerShdw>
                </a:effectLst>
              </a:rPr>
              <a:t>Generation</a:t>
            </a:r>
            <a:r>
              <a:rPr lang="en-US" sz="2600" dirty="0">
                <a:solidFill>
                  <a:prstClr val="black"/>
                </a:solidFill>
                <a:effectLst>
                  <a:outerShdw blurRad="63500" dist="38100" dir="5400000" algn="t" rotWithShape="0">
                    <a:prstClr val="black">
                      <a:alpha val="25000"/>
                    </a:prstClr>
                  </a:outerShdw>
                </a:effectLst>
              </a:rPr>
              <a:t> (McDowell, 2000</a:t>
            </a:r>
            <a:r>
              <a:rPr lang="en-US" sz="2600" dirty="0" smtClean="0">
                <a:solidFill>
                  <a:prstClr val="black"/>
                </a:solidFill>
                <a:effectLst>
                  <a:outerShdw blurRad="63500" dist="38100" dir="5400000" algn="t" rotWithShape="0">
                    <a:prstClr val="black">
                      <a:alpha val="25000"/>
                    </a:prstClr>
                  </a:outerShdw>
                </a:effectLst>
              </a:rPr>
              <a:t>) </a:t>
            </a:r>
            <a:r>
              <a:rPr lang="zh-CN" altLang="en-US" sz="2600" b="1" dirty="0" smtClean="0">
                <a:solidFill>
                  <a:prstClr val="black"/>
                </a:solidFill>
                <a:effectLst>
                  <a:outerShdw blurRad="63500" dist="38100" dir="5400000" algn="t" rotWithShape="0">
                    <a:prstClr val="black">
                      <a:alpha val="25000"/>
                    </a:prstClr>
                  </a:outerShdw>
                </a:effectLst>
              </a:rPr>
              <a:t>斷</a:t>
            </a:r>
            <a:r>
              <a:rPr lang="zh-CN" altLang="en-US" sz="2600" b="1" dirty="0">
                <a:solidFill>
                  <a:prstClr val="black"/>
                </a:solidFill>
                <a:effectLst>
                  <a:outerShdw blurRad="63500" dist="38100" dir="5400000" algn="t" rotWithShape="0">
                    <a:prstClr val="black">
                      <a:alpha val="25000"/>
                    </a:prstClr>
                  </a:outerShdw>
                </a:effectLst>
              </a:rPr>
              <a:t>鏈</a:t>
            </a:r>
            <a:r>
              <a:rPr lang="zh-CN" altLang="en-US" sz="2600" b="1" dirty="0" smtClean="0">
                <a:solidFill>
                  <a:prstClr val="black"/>
                </a:solidFill>
                <a:effectLst>
                  <a:outerShdw blurRad="63500" dist="38100" dir="5400000" algn="t" rotWithShape="0">
                    <a:prstClr val="black">
                      <a:alpha val="25000"/>
                    </a:prstClr>
                  </a:outerShdw>
                </a:effectLst>
              </a:rPr>
              <a:t>的</a:t>
            </a:r>
            <a:r>
              <a:rPr lang="zh-CN" altLang="en-US" sz="2600" b="1" dirty="0">
                <a:solidFill>
                  <a:prstClr val="black"/>
                </a:solidFill>
                <a:effectLst>
                  <a:outerShdw blurRad="63500" dist="38100" dir="5400000" algn="t" rotWithShape="0">
                    <a:prstClr val="black">
                      <a:alpha val="25000"/>
                    </a:prstClr>
                  </a:outerShdw>
                </a:effectLst>
              </a:rPr>
              <a:t>世</a:t>
            </a:r>
            <a:r>
              <a:rPr lang="zh-CN" altLang="en-US" sz="2600" b="1" dirty="0" smtClean="0">
                <a:solidFill>
                  <a:prstClr val="black"/>
                </a:solidFill>
                <a:effectLst>
                  <a:outerShdw blurRad="63500" dist="38100" dir="5400000" algn="t" rotWithShape="0">
                    <a:prstClr val="black">
                      <a:alpha val="25000"/>
                    </a:prstClr>
                  </a:outerShdw>
                </a:effectLst>
              </a:rPr>
              <a:t>代</a:t>
            </a:r>
            <a:endParaRPr lang="en-US" altLang="zh-CN" sz="2600" b="1" dirty="0" smtClean="0">
              <a:solidFill>
                <a:prstClr val="black"/>
              </a:solidFill>
              <a:effectLst>
                <a:outerShdw blurRad="63500" dist="38100" dir="5400000" algn="t" rotWithShape="0">
                  <a:prstClr val="black">
                    <a:alpha val="25000"/>
                  </a:prstClr>
                </a:outerShdw>
              </a:effectLst>
            </a:endParaRPr>
          </a:p>
          <a:p>
            <a:pPr marL="914400" lvl="1" indent="-457200">
              <a:spcBef>
                <a:spcPct val="20000"/>
              </a:spcBef>
              <a:buFont typeface="Wingdings" panose="05000000000000000000" pitchFamily="2" charset="2"/>
              <a:buChar char="§"/>
            </a:pPr>
            <a:r>
              <a:rPr lang="zh-CN" altLang="en-US" sz="2800" b="1" dirty="0" smtClean="0">
                <a:solidFill>
                  <a:srgbClr val="2F5897">
                    <a:lumMod val="75000"/>
                  </a:srgbClr>
                </a:solidFill>
                <a:latin typeface="Century Gothic"/>
              </a:rPr>
              <a:t>失</a:t>
            </a:r>
            <a:r>
              <a:rPr lang="zh-CN" altLang="en-US" sz="2800" b="1" dirty="0">
                <a:solidFill>
                  <a:srgbClr val="2F5897">
                    <a:lumMod val="75000"/>
                  </a:srgbClr>
                </a:solidFill>
                <a:latin typeface="Century Gothic"/>
              </a:rPr>
              <a:t>望沮喪感 </a:t>
            </a:r>
            <a:endParaRPr lang="en-US" altLang="zh-CN" sz="2800" b="1" dirty="0">
              <a:solidFill>
                <a:srgbClr val="2F5897">
                  <a:lumMod val="75000"/>
                </a:srgbClr>
              </a:solidFill>
              <a:latin typeface="Century Gothic"/>
            </a:endParaRPr>
          </a:p>
          <a:p>
            <a:pPr marL="1257300" lvl="2" indent="-342900">
              <a:lnSpc>
                <a:spcPct val="120000"/>
              </a:lnSpc>
              <a:spcBef>
                <a:spcPct val="20000"/>
              </a:spcBef>
              <a:buFont typeface="Arial" panose="020B0604020202020204" pitchFamily="34" charset="0"/>
              <a:buChar char="•"/>
            </a:pPr>
            <a:r>
              <a:rPr lang="en-US" altLang="zh-TW" sz="2800" dirty="0">
                <a:solidFill>
                  <a:srgbClr val="2F5897">
                    <a:lumMod val="75000"/>
                  </a:srgbClr>
                </a:solidFill>
                <a:latin typeface="Century Gothic"/>
              </a:rPr>
              <a:t> </a:t>
            </a:r>
            <a:r>
              <a:rPr lang="en-US" altLang="zh-CN" sz="2800" dirty="0" smtClean="0">
                <a:solidFill>
                  <a:srgbClr val="2F5897">
                    <a:lumMod val="75000"/>
                  </a:srgbClr>
                </a:solidFill>
                <a:latin typeface="Century Gothic"/>
              </a:rPr>
              <a:t>Social </a:t>
            </a:r>
            <a:r>
              <a:rPr lang="en-US" altLang="zh-CN" sz="2800" dirty="0">
                <a:solidFill>
                  <a:srgbClr val="2F5897">
                    <a:lumMod val="75000"/>
                  </a:srgbClr>
                </a:solidFill>
                <a:latin typeface="Century Gothic"/>
              </a:rPr>
              <a:t>media </a:t>
            </a:r>
            <a:r>
              <a:rPr lang="zh-TW" altLang="en-US" sz="2800" dirty="0">
                <a:solidFill>
                  <a:srgbClr val="2F5897">
                    <a:lumMod val="75000"/>
                  </a:srgbClr>
                </a:solidFill>
                <a:latin typeface="Century Gothic"/>
              </a:rPr>
              <a:t>帶來人際競爭（外表、經歷、成就</a:t>
            </a:r>
            <a:r>
              <a:rPr lang="en-US" altLang="zh-TW" sz="2800" dirty="0">
                <a:solidFill>
                  <a:srgbClr val="2F5897">
                    <a:lumMod val="75000"/>
                  </a:srgbClr>
                </a:solidFill>
                <a:latin typeface="Century Gothic"/>
              </a:rPr>
              <a:t>)</a:t>
            </a:r>
            <a:r>
              <a:rPr lang="zh-TW" altLang="en-US" sz="2800" dirty="0">
                <a:solidFill>
                  <a:srgbClr val="2F5897">
                    <a:lumMod val="75000"/>
                  </a:srgbClr>
                </a:solidFill>
                <a:latin typeface="Century Gothic"/>
              </a:rPr>
              <a:t>的壓力 </a:t>
            </a:r>
            <a:r>
              <a:rPr lang="en-US" altLang="zh-TW" sz="2800" dirty="0">
                <a:solidFill>
                  <a:srgbClr val="2F5897">
                    <a:lumMod val="75000"/>
                  </a:srgbClr>
                </a:solidFill>
                <a:latin typeface="Century Gothic"/>
              </a:rPr>
              <a:t>(</a:t>
            </a:r>
            <a:r>
              <a:rPr lang="en-US" altLang="zh-CN" sz="2800" dirty="0">
                <a:solidFill>
                  <a:srgbClr val="2F5897">
                    <a:lumMod val="75000"/>
                  </a:srgbClr>
                </a:solidFill>
                <a:latin typeface="Century Gothic"/>
              </a:rPr>
              <a:t>Anthony, 2015</a:t>
            </a:r>
            <a:r>
              <a:rPr lang="en-US" altLang="zh-CN" sz="2800" dirty="0" smtClean="0">
                <a:solidFill>
                  <a:srgbClr val="2F5897">
                    <a:lumMod val="75000"/>
                  </a:srgbClr>
                </a:solidFill>
                <a:latin typeface="Century Gothic"/>
              </a:rPr>
              <a:t>)</a:t>
            </a:r>
          </a:p>
          <a:p>
            <a:pPr marL="1257300" lvl="2" indent="-342900">
              <a:lnSpc>
                <a:spcPct val="120000"/>
              </a:lnSpc>
              <a:spcBef>
                <a:spcPct val="20000"/>
              </a:spcBef>
              <a:buFont typeface="Arial" panose="020B0604020202020204" pitchFamily="34" charset="0"/>
              <a:buChar char="•"/>
            </a:pPr>
            <a:r>
              <a:rPr lang="en-US" altLang="zh-CN" sz="2800" dirty="0">
                <a:solidFill>
                  <a:srgbClr val="2F5897">
                    <a:lumMod val="75000"/>
                  </a:srgbClr>
                </a:solidFill>
                <a:latin typeface="Century Gothic"/>
              </a:rPr>
              <a:t> </a:t>
            </a:r>
            <a:r>
              <a:rPr lang="zh-CN" altLang="en-US" sz="2800" dirty="0" smtClean="0">
                <a:solidFill>
                  <a:srgbClr val="2F5897">
                    <a:lumMod val="75000"/>
                  </a:srgbClr>
                </a:solidFill>
                <a:latin typeface="Century Gothic"/>
              </a:rPr>
              <a:t>憂鬱</a:t>
            </a:r>
            <a:r>
              <a:rPr lang="zh-TW" altLang="en-US" sz="2800" dirty="0" smtClean="0">
                <a:solidFill>
                  <a:srgbClr val="2F5897">
                    <a:lumMod val="75000"/>
                  </a:srgbClr>
                </a:solidFill>
                <a:latin typeface="Century Gothic"/>
              </a:rPr>
              <a:t>、網路成</a:t>
            </a:r>
            <a:r>
              <a:rPr lang="zh-TW" altLang="en-US" sz="2800" dirty="0">
                <a:solidFill>
                  <a:srgbClr val="2F5897">
                    <a:lumMod val="75000"/>
                  </a:srgbClr>
                </a:solidFill>
                <a:latin typeface="Century Gothic"/>
              </a:rPr>
              <a:t>癮、霸凌、自殘、毒癮等等</a:t>
            </a:r>
            <a:endParaRPr lang="en-US" altLang="zh-CN" sz="2800" dirty="0">
              <a:solidFill>
                <a:srgbClr val="2F5897">
                  <a:lumMod val="75000"/>
                </a:srgbClr>
              </a:solidFill>
              <a:latin typeface="Century Gothic"/>
            </a:endParaRPr>
          </a:p>
          <a:p>
            <a:pPr>
              <a:spcBef>
                <a:spcPct val="20000"/>
              </a:spcBef>
            </a:pPr>
            <a:r>
              <a:rPr lang="en-US" altLang="zh-CN" sz="2800" dirty="0">
                <a:solidFill>
                  <a:srgbClr val="2F5897">
                    <a:lumMod val="75000"/>
                  </a:srgbClr>
                </a:solidFill>
                <a:latin typeface="Century Gothic"/>
              </a:rPr>
              <a:t>     </a:t>
            </a:r>
            <a:r>
              <a:rPr lang="en-US" altLang="zh-TW" sz="2600" dirty="0" smtClean="0">
                <a:solidFill>
                  <a:srgbClr val="2F5897">
                    <a:lumMod val="75000"/>
                  </a:srgbClr>
                </a:solidFill>
                <a:latin typeface="Century Gothic"/>
                <a:hlinkClick r:id="rId5"/>
              </a:rPr>
              <a:t> </a:t>
            </a:r>
            <a:r>
              <a:rPr lang="en-US" altLang="zh-TW" sz="2600" dirty="0" smtClean="0">
                <a:solidFill>
                  <a:srgbClr val="2F5897">
                    <a:lumMod val="75000"/>
                  </a:srgbClr>
                </a:solidFill>
                <a:latin typeface="Century Gothic"/>
              </a:rPr>
              <a:t>                </a:t>
            </a:r>
            <a:r>
              <a:rPr lang="zh-TW" altLang="en-US" sz="2600" dirty="0" smtClean="0">
                <a:solidFill>
                  <a:srgbClr val="2F5897">
                    <a:lumMod val="75000"/>
                  </a:srgbClr>
                </a:solidFill>
                <a:latin typeface="Century Gothic"/>
              </a:rPr>
              <a:t>例</a:t>
            </a:r>
            <a:r>
              <a:rPr lang="en-US" altLang="zh-TW" sz="2600" dirty="0" smtClean="0">
                <a:solidFill>
                  <a:srgbClr val="2F5897">
                    <a:lumMod val="75000"/>
                  </a:srgbClr>
                </a:solidFill>
                <a:latin typeface="Century Gothic"/>
              </a:rPr>
              <a:t>: </a:t>
            </a:r>
            <a:r>
              <a:rPr lang="zh-TW" altLang="en-US" sz="2600" dirty="0" smtClean="0">
                <a:solidFill>
                  <a:srgbClr val="2F5897">
                    <a:lumMod val="75000"/>
                  </a:srgbClr>
                </a:solidFill>
                <a:latin typeface="Century Gothic"/>
              </a:rPr>
              <a:t>加</a:t>
            </a:r>
            <a:r>
              <a:rPr lang="zh-TW" altLang="en-US" sz="2600" dirty="0">
                <a:solidFill>
                  <a:srgbClr val="2F5897">
                    <a:lumMod val="75000"/>
                  </a:srgbClr>
                </a:solidFill>
                <a:latin typeface="Century Gothic"/>
              </a:rPr>
              <a:t>州小留學生的集體凌虐事件</a:t>
            </a:r>
            <a:endParaRPr lang="en-US" altLang="zh-TW" sz="2600" dirty="0">
              <a:solidFill>
                <a:srgbClr val="2F5897">
                  <a:lumMod val="75000"/>
                </a:srgbClr>
              </a:solidFill>
              <a:latin typeface="Century Gothic"/>
            </a:endParaRPr>
          </a:p>
          <a:p>
            <a:pPr marL="1371600" lvl="2" indent="-457200">
              <a:spcBef>
                <a:spcPct val="20000"/>
              </a:spcBef>
              <a:buFont typeface="Arial" panose="020B0604020202020204" pitchFamily="34" charset="0"/>
              <a:buChar char="•"/>
            </a:pPr>
            <a:r>
              <a:rPr lang="zh-CN" altLang="en-US" sz="2600" dirty="0" smtClean="0">
                <a:solidFill>
                  <a:srgbClr val="2F5897">
                    <a:lumMod val="75000"/>
                  </a:srgbClr>
                </a:solidFill>
                <a:latin typeface="Century Gothic"/>
              </a:rPr>
              <a:t>父母的忽略</a:t>
            </a:r>
            <a:endParaRPr lang="en-US" altLang="zh-TW" sz="2600" dirty="0">
              <a:solidFill>
                <a:srgbClr val="2F5897">
                  <a:lumMod val="75000"/>
                </a:srgbClr>
              </a:solidFill>
              <a:latin typeface="Century Gothic"/>
            </a:endParaRPr>
          </a:p>
          <a:p>
            <a:pPr>
              <a:spcBef>
                <a:spcPct val="20000"/>
              </a:spcBef>
            </a:pPr>
            <a:endParaRPr lang="en-US" altLang="zh-TW" sz="2600" dirty="0" smtClean="0">
              <a:solidFill>
                <a:srgbClr val="2F5897">
                  <a:lumMod val="75000"/>
                </a:srgbClr>
              </a:solidFill>
              <a:latin typeface="Century Gothic"/>
            </a:endParaRPr>
          </a:p>
          <a:p>
            <a:pPr>
              <a:spcBef>
                <a:spcPct val="20000"/>
              </a:spcBef>
            </a:pPr>
            <a:endParaRPr lang="en-US" altLang="zh-TW" sz="2600" dirty="0">
              <a:solidFill>
                <a:srgbClr val="2F5897">
                  <a:lumMod val="75000"/>
                </a:srgbClr>
              </a:solidFill>
              <a:latin typeface="Century Gothic"/>
            </a:endParaRPr>
          </a:p>
        </p:txBody>
      </p:sp>
    </p:spTree>
    <p:extLst>
      <p:ext uri="{BB962C8B-B14F-4D97-AF65-F5344CB8AC3E}">
        <p14:creationId xmlns:p14="http://schemas.microsoft.com/office/powerpoint/2010/main" val="202780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39624"/>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228600"/>
            <a:ext cx="8305800" cy="6334042"/>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indent="-342900">
              <a:spcBef>
                <a:spcPct val="20000"/>
              </a:spcBef>
              <a:buFont typeface="Wingdings" panose="05000000000000000000" pitchFamily="2" charset="2"/>
              <a:buChar char="q"/>
            </a:pPr>
            <a:r>
              <a:rPr lang="en-US" sz="2600" b="1" dirty="0" smtClean="0">
                <a:effectLst>
                  <a:outerShdw blurRad="63500" dist="38100" dir="5400000" algn="t" rotWithShape="0">
                    <a:prstClr val="black">
                      <a:alpha val="25000"/>
                    </a:prstClr>
                  </a:outerShdw>
                </a:effectLst>
              </a:rPr>
              <a:t>Disconnected </a:t>
            </a:r>
            <a:r>
              <a:rPr lang="en-US" sz="2600" b="1" dirty="0">
                <a:effectLst>
                  <a:outerShdw blurRad="63500" dist="38100" dir="5400000" algn="t" rotWithShape="0">
                    <a:prstClr val="black">
                      <a:alpha val="25000"/>
                    </a:prstClr>
                  </a:outerShdw>
                </a:effectLst>
              </a:rPr>
              <a:t>Generation</a:t>
            </a:r>
            <a:r>
              <a:rPr lang="en-US" sz="2600" dirty="0">
                <a:effectLst>
                  <a:outerShdw blurRad="63500" dist="38100" dir="5400000" algn="t" rotWithShape="0">
                    <a:prstClr val="black">
                      <a:alpha val="25000"/>
                    </a:prstClr>
                  </a:outerShdw>
                </a:effectLst>
              </a:rPr>
              <a:t> </a:t>
            </a:r>
            <a:r>
              <a:rPr lang="en-US" dirty="0">
                <a:effectLst>
                  <a:outerShdw blurRad="63500" dist="38100" dir="5400000" algn="t" rotWithShape="0">
                    <a:prstClr val="black">
                      <a:alpha val="25000"/>
                    </a:prstClr>
                  </a:outerShdw>
                </a:effectLst>
              </a:rPr>
              <a:t>(McDowell, 2000</a:t>
            </a:r>
            <a:r>
              <a:rPr lang="en-US" dirty="0" smtClean="0">
                <a:effectLst>
                  <a:outerShdw blurRad="63500" dist="38100" dir="5400000" algn="t" rotWithShape="0">
                    <a:prstClr val="black">
                      <a:alpha val="25000"/>
                    </a:prstClr>
                  </a:outerShdw>
                </a:effectLst>
              </a:rPr>
              <a:t>) </a:t>
            </a:r>
            <a:r>
              <a:rPr lang="zh-CN" altLang="en-US" sz="2600" b="1" dirty="0" smtClean="0">
                <a:effectLst>
                  <a:outerShdw blurRad="63500" dist="38100" dir="5400000" algn="t" rotWithShape="0">
                    <a:prstClr val="black">
                      <a:alpha val="25000"/>
                    </a:prstClr>
                  </a:outerShdw>
                </a:effectLst>
              </a:rPr>
              <a:t>斷</a:t>
            </a:r>
            <a:r>
              <a:rPr lang="zh-CN" altLang="en-US" sz="2600" b="1" dirty="0">
                <a:effectLst>
                  <a:outerShdw blurRad="63500" dist="38100" dir="5400000" algn="t" rotWithShape="0">
                    <a:prstClr val="black">
                      <a:alpha val="25000"/>
                    </a:prstClr>
                  </a:outerShdw>
                </a:effectLst>
              </a:rPr>
              <a:t>鏈</a:t>
            </a:r>
            <a:r>
              <a:rPr lang="zh-CN" altLang="en-US" sz="2600" b="1" dirty="0" smtClean="0">
                <a:effectLst>
                  <a:outerShdw blurRad="63500" dist="38100" dir="5400000" algn="t" rotWithShape="0">
                    <a:prstClr val="black">
                      <a:alpha val="25000"/>
                    </a:prstClr>
                  </a:outerShdw>
                </a:effectLst>
              </a:rPr>
              <a:t>的</a:t>
            </a:r>
            <a:r>
              <a:rPr lang="zh-CN" altLang="en-US" sz="2600" b="1" dirty="0">
                <a:effectLst>
                  <a:outerShdw blurRad="63500" dist="38100" dir="5400000" algn="t" rotWithShape="0">
                    <a:prstClr val="black">
                      <a:alpha val="25000"/>
                    </a:prstClr>
                  </a:outerShdw>
                </a:effectLst>
              </a:rPr>
              <a:t>世</a:t>
            </a:r>
            <a:r>
              <a:rPr lang="zh-CN" altLang="en-US" sz="2600" b="1" dirty="0" smtClean="0">
                <a:effectLst>
                  <a:outerShdw blurRad="63500" dist="38100" dir="5400000" algn="t" rotWithShape="0">
                    <a:prstClr val="black">
                      <a:alpha val="25000"/>
                    </a:prstClr>
                  </a:outerShdw>
                </a:effectLst>
              </a:rPr>
              <a:t>代</a:t>
            </a:r>
            <a:endParaRPr lang="en-US" altLang="zh-CN" sz="2600" b="1" dirty="0" smtClean="0">
              <a:effectLst>
                <a:outerShdw blurRad="63500" dist="38100" dir="5400000" algn="t" rotWithShape="0">
                  <a:prstClr val="black">
                    <a:alpha val="25000"/>
                  </a:prstClr>
                </a:outerShdw>
              </a:effectLst>
            </a:endParaRPr>
          </a:p>
          <a:p>
            <a:pPr marL="800100" lvl="1" indent="-342900">
              <a:lnSpc>
                <a:spcPct val="120000"/>
              </a:lnSpc>
              <a:spcBef>
                <a:spcPct val="20000"/>
              </a:spcBef>
              <a:buFont typeface="Wingdings" panose="05000000000000000000" pitchFamily="2" charset="2"/>
              <a:buChar char="§"/>
            </a:pPr>
            <a:r>
              <a:rPr lang="zh-CN" altLang="en-US" sz="2800" b="1" dirty="0" smtClean="0">
                <a:solidFill>
                  <a:srgbClr val="2F5897">
                    <a:lumMod val="75000"/>
                  </a:srgbClr>
                </a:solidFill>
                <a:latin typeface="Century Gothic"/>
              </a:rPr>
              <a:t>失</a:t>
            </a:r>
            <a:r>
              <a:rPr lang="zh-CN" altLang="en-US" sz="2800" b="1" dirty="0">
                <a:solidFill>
                  <a:srgbClr val="2F5897">
                    <a:lumMod val="75000"/>
                  </a:srgbClr>
                </a:solidFill>
                <a:latin typeface="Century Gothic"/>
              </a:rPr>
              <a:t>望沮喪</a:t>
            </a:r>
            <a:r>
              <a:rPr lang="zh-CN" altLang="en-US" sz="2800" b="1" dirty="0" smtClean="0">
                <a:solidFill>
                  <a:srgbClr val="2F5897">
                    <a:lumMod val="75000"/>
                  </a:srgbClr>
                </a:solidFill>
                <a:latin typeface="Century Gothic"/>
              </a:rPr>
              <a:t>感 （續）</a:t>
            </a:r>
            <a:endParaRPr lang="en-US" altLang="zh-CN" sz="2800" b="1" dirty="0">
              <a:solidFill>
                <a:srgbClr val="2F5897">
                  <a:lumMod val="75000"/>
                </a:srgbClr>
              </a:solidFill>
              <a:latin typeface="Century Gothic"/>
            </a:endParaRPr>
          </a:p>
          <a:p>
            <a:pPr marL="1257300" lvl="2" indent="-342900">
              <a:lnSpc>
                <a:spcPct val="120000"/>
              </a:lnSpc>
              <a:spcBef>
                <a:spcPct val="20000"/>
              </a:spcBef>
              <a:buFont typeface="Arial" panose="020B0604020202020204" pitchFamily="34" charset="0"/>
              <a:buChar char="•"/>
            </a:pPr>
            <a:r>
              <a:rPr lang="zh-TW" altLang="en-US" sz="2800" b="1" dirty="0" smtClean="0">
                <a:solidFill>
                  <a:srgbClr val="2F5897">
                    <a:lumMod val="75000"/>
                  </a:srgbClr>
                </a:solidFill>
                <a:latin typeface="Century Gothic"/>
              </a:rPr>
              <a:t>衝</a:t>
            </a:r>
            <a:r>
              <a:rPr lang="zh-TW" altLang="en-US" sz="2800" b="1" dirty="0">
                <a:solidFill>
                  <a:srgbClr val="2F5897">
                    <a:lumMod val="75000"/>
                  </a:srgbClr>
                </a:solidFill>
                <a:latin typeface="Century Gothic"/>
              </a:rPr>
              <a:t>突</a:t>
            </a:r>
          </a:p>
          <a:p>
            <a:pPr lvl="0">
              <a:lnSpc>
                <a:spcPct val="120000"/>
              </a:lnSpc>
              <a:spcBef>
                <a:spcPct val="20000"/>
              </a:spcBef>
            </a:pPr>
            <a:r>
              <a:rPr lang="zh-TW" altLang="en-US" sz="2800" dirty="0">
                <a:solidFill>
                  <a:srgbClr val="2F5897">
                    <a:lumMod val="75000"/>
                  </a:srgbClr>
                </a:solidFill>
                <a:latin typeface="Century Gothic"/>
              </a:rPr>
              <a:t>   </a:t>
            </a:r>
            <a:r>
              <a:rPr lang="en-US" altLang="zh-TW" sz="2800" dirty="0">
                <a:solidFill>
                  <a:srgbClr val="2F5897">
                    <a:lumMod val="75000"/>
                  </a:srgbClr>
                </a:solidFill>
                <a:latin typeface="Century Gothic"/>
              </a:rPr>
              <a:t> </a:t>
            </a:r>
            <a:r>
              <a:rPr lang="en-US" altLang="zh-TW" sz="2800" dirty="0" smtClean="0">
                <a:solidFill>
                  <a:srgbClr val="2F5897">
                    <a:lumMod val="75000"/>
                  </a:srgbClr>
                </a:solidFill>
                <a:latin typeface="Century Gothic"/>
              </a:rPr>
              <a:t>      </a:t>
            </a:r>
            <a:r>
              <a:rPr lang="zh-TW" altLang="en-US" sz="2800" dirty="0" smtClean="0">
                <a:solidFill>
                  <a:srgbClr val="2F5897">
                    <a:lumMod val="75000"/>
                  </a:srgbClr>
                </a:solidFill>
                <a:latin typeface="Century Gothic"/>
              </a:rPr>
              <a:t>父</a:t>
            </a:r>
            <a:r>
              <a:rPr lang="zh-TW" altLang="en-US" sz="2800" dirty="0">
                <a:solidFill>
                  <a:srgbClr val="2F5897">
                    <a:lumMod val="75000"/>
                  </a:srgbClr>
                </a:solidFill>
                <a:latin typeface="Century Gothic"/>
              </a:rPr>
              <a:t>母對孩子的一切，舉凡音樂、衣著、髮型、朋友</a:t>
            </a:r>
            <a:r>
              <a:rPr lang="zh-TW" altLang="en-US" sz="2800" dirty="0" smtClean="0">
                <a:solidFill>
                  <a:srgbClr val="2F5897">
                    <a:lumMod val="75000"/>
                  </a:srgbClr>
                </a:solidFill>
                <a:latin typeface="Century Gothic"/>
              </a:rPr>
              <a:t>等  看</a:t>
            </a:r>
            <a:r>
              <a:rPr lang="zh-TW" altLang="en-US" sz="2800" dirty="0">
                <a:solidFill>
                  <a:srgbClr val="2F5897">
                    <a:lumMod val="75000"/>
                  </a:srgbClr>
                </a:solidFill>
                <a:latin typeface="Century Gothic"/>
              </a:rPr>
              <a:t>不順眼而批評。</a:t>
            </a:r>
          </a:p>
          <a:p>
            <a:pPr marL="1257300" lvl="2" indent="-342900">
              <a:lnSpc>
                <a:spcPct val="120000"/>
              </a:lnSpc>
              <a:spcBef>
                <a:spcPct val="20000"/>
              </a:spcBef>
              <a:buFont typeface="Arial" panose="020B0604020202020204" pitchFamily="34" charset="0"/>
              <a:buChar char="•"/>
            </a:pPr>
            <a:r>
              <a:rPr lang="zh-CN" altLang="en-US" sz="2800" b="1" dirty="0" smtClean="0">
                <a:solidFill>
                  <a:srgbClr val="2F5897">
                    <a:lumMod val="75000"/>
                  </a:srgbClr>
                </a:solidFill>
                <a:latin typeface="Century Gothic"/>
              </a:rPr>
              <a:t>父母高度期待的問題</a:t>
            </a:r>
            <a:r>
              <a:rPr lang="en-US" altLang="zh-CN" sz="2800" b="1" dirty="0" smtClean="0">
                <a:solidFill>
                  <a:srgbClr val="2F5897">
                    <a:lumMod val="75000"/>
                  </a:srgbClr>
                </a:solidFill>
                <a:latin typeface="Century Gothic"/>
              </a:rPr>
              <a:t>:  </a:t>
            </a:r>
            <a:r>
              <a:rPr lang="zh-TW" altLang="en-US" sz="2800" dirty="0" smtClean="0">
                <a:solidFill>
                  <a:srgbClr val="2F5897">
                    <a:lumMod val="75000"/>
                  </a:srgbClr>
                </a:solidFill>
                <a:latin typeface="Century Gothic"/>
              </a:rPr>
              <a:t>父母忽略了時代環境的改變，不能同理。</a:t>
            </a:r>
            <a:endParaRPr lang="en-US" altLang="zh-TW" sz="2800" dirty="0" smtClean="0">
              <a:solidFill>
                <a:srgbClr val="2F5897">
                  <a:lumMod val="75000"/>
                </a:srgbClr>
              </a:solidFill>
              <a:latin typeface="Century Gothic"/>
            </a:endParaRPr>
          </a:p>
          <a:p>
            <a:pPr lvl="2">
              <a:lnSpc>
                <a:spcPct val="120000"/>
              </a:lnSpc>
              <a:spcBef>
                <a:spcPct val="20000"/>
              </a:spcBef>
            </a:pPr>
            <a:r>
              <a:rPr lang="en-US" altLang="zh-TW" sz="2800" dirty="0">
                <a:solidFill>
                  <a:srgbClr val="2F5897">
                    <a:lumMod val="75000"/>
                  </a:srgbClr>
                </a:solidFill>
                <a:latin typeface="Century Gothic"/>
              </a:rPr>
              <a:t> </a:t>
            </a:r>
            <a:r>
              <a:rPr lang="en-US" altLang="zh-TW" sz="2800" dirty="0" smtClean="0">
                <a:solidFill>
                  <a:srgbClr val="2F5897">
                    <a:lumMod val="75000"/>
                  </a:srgbClr>
                </a:solidFill>
                <a:latin typeface="Century Gothic"/>
              </a:rPr>
              <a:t>  </a:t>
            </a:r>
            <a:r>
              <a:rPr lang="zh-CN" altLang="en-US" sz="2800" dirty="0" smtClean="0">
                <a:solidFill>
                  <a:srgbClr val="2F5897">
                    <a:lumMod val="75000"/>
                  </a:srgbClr>
                </a:solidFill>
                <a:latin typeface="Century Gothic"/>
              </a:rPr>
              <a:t>例：受“萬般皆下品，唯有讀書高”文化的華人父母</a:t>
            </a:r>
            <a:r>
              <a:rPr lang="zh-TW" altLang="en-US" sz="2800" dirty="0" smtClean="0">
                <a:solidFill>
                  <a:srgbClr val="2F5897">
                    <a:lumMod val="75000"/>
                  </a:srgbClr>
                </a:solidFill>
                <a:latin typeface="Century Gothic"/>
              </a:rPr>
              <a:t> </a:t>
            </a:r>
            <a:r>
              <a:rPr lang="en-US" altLang="zh-TW" sz="2800" dirty="0" smtClean="0">
                <a:solidFill>
                  <a:srgbClr val="2F5897">
                    <a:lumMod val="75000"/>
                  </a:srgbClr>
                </a:solidFill>
                <a:latin typeface="Century Gothic"/>
              </a:rPr>
              <a:t>vs. </a:t>
            </a:r>
            <a:r>
              <a:rPr lang="zh-CN" altLang="en-US" sz="2800" dirty="0" smtClean="0">
                <a:solidFill>
                  <a:srgbClr val="2F5897">
                    <a:lumMod val="75000"/>
                  </a:srgbClr>
                </a:solidFill>
                <a:latin typeface="Century Gothic"/>
              </a:rPr>
              <a:t>成長於強調自我探索的美國文化</a:t>
            </a:r>
            <a:r>
              <a:rPr lang="zh-TW" altLang="en-US" sz="2800" dirty="0" smtClean="0">
                <a:solidFill>
                  <a:srgbClr val="2F5897">
                    <a:lumMod val="75000"/>
                  </a:srgbClr>
                </a:solidFill>
                <a:latin typeface="Century Gothic"/>
              </a:rPr>
              <a:t>的第二代 </a:t>
            </a:r>
            <a:endParaRPr lang="en-US" altLang="zh-TW" sz="2800" dirty="0" smtClean="0">
              <a:solidFill>
                <a:srgbClr val="2F5897">
                  <a:lumMod val="75000"/>
                </a:srgbClr>
              </a:solidFill>
              <a:latin typeface="Century Gothic"/>
            </a:endParaRPr>
          </a:p>
        </p:txBody>
      </p:sp>
    </p:spTree>
    <p:extLst>
      <p:ext uri="{BB962C8B-B14F-4D97-AF65-F5344CB8AC3E}">
        <p14:creationId xmlns:p14="http://schemas.microsoft.com/office/powerpoint/2010/main" val="23228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39624"/>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228600"/>
            <a:ext cx="8534400" cy="8071953"/>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indent="-342900">
              <a:spcBef>
                <a:spcPct val="20000"/>
              </a:spcBef>
              <a:buFont typeface="Wingdings" panose="05000000000000000000" pitchFamily="2" charset="2"/>
              <a:buChar char="q"/>
            </a:pPr>
            <a:r>
              <a:rPr lang="en-US" sz="2600" b="1" dirty="0" smtClean="0">
                <a:solidFill>
                  <a:prstClr val="black"/>
                </a:solidFill>
                <a:effectLst>
                  <a:outerShdw blurRad="63500" dist="38100" dir="5400000" algn="t" rotWithShape="0">
                    <a:prstClr val="black">
                      <a:alpha val="25000"/>
                    </a:prstClr>
                  </a:outerShdw>
                </a:effectLst>
              </a:rPr>
              <a:t>Disconnected </a:t>
            </a:r>
            <a:r>
              <a:rPr lang="en-US" sz="2600" b="1" dirty="0">
                <a:solidFill>
                  <a:prstClr val="black"/>
                </a:solidFill>
                <a:effectLst>
                  <a:outerShdw blurRad="63500" dist="38100" dir="5400000" algn="t" rotWithShape="0">
                    <a:prstClr val="black">
                      <a:alpha val="25000"/>
                    </a:prstClr>
                  </a:outerShdw>
                </a:effectLst>
              </a:rPr>
              <a:t>Generation</a:t>
            </a:r>
            <a:r>
              <a:rPr lang="en-US" sz="2600" dirty="0">
                <a:solidFill>
                  <a:prstClr val="black"/>
                </a:solidFill>
                <a:effectLst>
                  <a:outerShdw blurRad="63500" dist="38100" dir="5400000" algn="t" rotWithShape="0">
                    <a:prstClr val="black">
                      <a:alpha val="25000"/>
                    </a:prstClr>
                  </a:outerShdw>
                </a:effectLst>
              </a:rPr>
              <a:t> </a:t>
            </a:r>
            <a:r>
              <a:rPr lang="en-US" dirty="0">
                <a:solidFill>
                  <a:prstClr val="black"/>
                </a:solidFill>
                <a:effectLst>
                  <a:outerShdw blurRad="63500" dist="38100" dir="5400000" algn="t" rotWithShape="0">
                    <a:prstClr val="black">
                      <a:alpha val="25000"/>
                    </a:prstClr>
                  </a:outerShdw>
                </a:effectLst>
              </a:rPr>
              <a:t>(McDowell, 2000</a:t>
            </a:r>
            <a:r>
              <a:rPr lang="en-US" dirty="0" smtClean="0">
                <a:solidFill>
                  <a:prstClr val="black"/>
                </a:solidFill>
                <a:effectLst>
                  <a:outerShdw blurRad="63500" dist="38100" dir="5400000" algn="t" rotWithShape="0">
                    <a:prstClr val="black">
                      <a:alpha val="25000"/>
                    </a:prstClr>
                  </a:outerShdw>
                </a:effectLst>
              </a:rPr>
              <a:t>) </a:t>
            </a:r>
            <a:r>
              <a:rPr lang="zh-CN" altLang="en-US" sz="2600" b="1" dirty="0" smtClean="0">
                <a:solidFill>
                  <a:prstClr val="black"/>
                </a:solidFill>
                <a:effectLst>
                  <a:outerShdw blurRad="63500" dist="38100" dir="5400000" algn="t" rotWithShape="0">
                    <a:prstClr val="black">
                      <a:alpha val="25000"/>
                    </a:prstClr>
                  </a:outerShdw>
                </a:effectLst>
              </a:rPr>
              <a:t>斷</a:t>
            </a:r>
            <a:r>
              <a:rPr lang="zh-CN" altLang="en-US" sz="2600" b="1" dirty="0">
                <a:solidFill>
                  <a:prstClr val="black"/>
                </a:solidFill>
                <a:effectLst>
                  <a:outerShdw blurRad="63500" dist="38100" dir="5400000" algn="t" rotWithShape="0">
                    <a:prstClr val="black">
                      <a:alpha val="25000"/>
                    </a:prstClr>
                  </a:outerShdw>
                </a:effectLst>
              </a:rPr>
              <a:t>鏈</a:t>
            </a:r>
            <a:r>
              <a:rPr lang="zh-CN" altLang="en-US" sz="2600" b="1" dirty="0" smtClean="0">
                <a:solidFill>
                  <a:prstClr val="black"/>
                </a:solidFill>
                <a:effectLst>
                  <a:outerShdw blurRad="63500" dist="38100" dir="5400000" algn="t" rotWithShape="0">
                    <a:prstClr val="black">
                      <a:alpha val="25000"/>
                    </a:prstClr>
                  </a:outerShdw>
                </a:effectLst>
              </a:rPr>
              <a:t>的</a:t>
            </a:r>
            <a:r>
              <a:rPr lang="zh-CN" altLang="en-US" sz="2600" b="1" dirty="0">
                <a:solidFill>
                  <a:prstClr val="black"/>
                </a:solidFill>
                <a:effectLst>
                  <a:outerShdw blurRad="63500" dist="38100" dir="5400000" algn="t" rotWithShape="0">
                    <a:prstClr val="black">
                      <a:alpha val="25000"/>
                    </a:prstClr>
                  </a:outerShdw>
                </a:effectLst>
              </a:rPr>
              <a:t>世</a:t>
            </a:r>
            <a:r>
              <a:rPr lang="zh-CN" altLang="en-US" sz="2600" b="1" dirty="0" smtClean="0">
                <a:solidFill>
                  <a:prstClr val="black"/>
                </a:solidFill>
                <a:effectLst>
                  <a:outerShdw blurRad="63500" dist="38100" dir="5400000" algn="t" rotWithShape="0">
                    <a:prstClr val="black">
                      <a:alpha val="25000"/>
                    </a:prstClr>
                  </a:outerShdw>
                </a:effectLst>
              </a:rPr>
              <a:t>代</a:t>
            </a:r>
            <a:endParaRPr lang="en-US" altLang="zh-CN" sz="2600" b="1" dirty="0" smtClean="0">
              <a:solidFill>
                <a:prstClr val="black"/>
              </a:solidFill>
              <a:effectLst>
                <a:outerShdw blurRad="63500" dist="38100" dir="5400000" algn="t" rotWithShape="0">
                  <a:prstClr val="black">
                    <a:alpha val="25000"/>
                  </a:prstClr>
                </a:outerShdw>
              </a:effectLst>
            </a:endParaRPr>
          </a:p>
          <a:p>
            <a:pPr marL="800100" lvl="1" indent="-342900">
              <a:lnSpc>
                <a:spcPct val="120000"/>
              </a:lnSpc>
              <a:spcBef>
                <a:spcPct val="20000"/>
              </a:spcBef>
              <a:buFont typeface="Wingdings" panose="05000000000000000000" pitchFamily="2" charset="2"/>
              <a:buChar char="§"/>
            </a:pPr>
            <a:r>
              <a:rPr lang="zh-CN" altLang="en-US" sz="2800" b="1" dirty="0" smtClean="0">
                <a:solidFill>
                  <a:srgbClr val="2F5897">
                    <a:lumMod val="75000"/>
                  </a:srgbClr>
                </a:solidFill>
                <a:latin typeface="Century Gothic"/>
              </a:rPr>
              <a:t>失</a:t>
            </a:r>
            <a:r>
              <a:rPr lang="zh-CN" altLang="en-US" sz="2800" b="1" dirty="0">
                <a:solidFill>
                  <a:srgbClr val="2F5897">
                    <a:lumMod val="75000"/>
                  </a:srgbClr>
                </a:solidFill>
                <a:latin typeface="Century Gothic"/>
              </a:rPr>
              <a:t>望沮喪</a:t>
            </a:r>
            <a:r>
              <a:rPr lang="zh-CN" altLang="en-US" sz="2800" b="1" dirty="0" smtClean="0">
                <a:solidFill>
                  <a:srgbClr val="2F5897">
                    <a:lumMod val="75000"/>
                  </a:srgbClr>
                </a:solidFill>
                <a:latin typeface="Century Gothic"/>
              </a:rPr>
              <a:t>感 （續）</a:t>
            </a:r>
            <a:endParaRPr lang="en-US" altLang="zh-CN" sz="2800" b="1" dirty="0">
              <a:solidFill>
                <a:srgbClr val="2F5897">
                  <a:lumMod val="75000"/>
                </a:srgbClr>
              </a:solidFill>
              <a:latin typeface="Century Gothic"/>
            </a:endParaRPr>
          </a:p>
          <a:p>
            <a:pPr marL="1257300" lvl="2" indent="-342900">
              <a:lnSpc>
                <a:spcPct val="120000"/>
              </a:lnSpc>
              <a:spcBef>
                <a:spcPct val="20000"/>
              </a:spcBef>
              <a:buFont typeface="Arial" panose="020B0604020202020204" pitchFamily="34" charset="0"/>
              <a:buChar char="•"/>
            </a:pPr>
            <a:r>
              <a:rPr lang="zh-CN" altLang="en-US" sz="2800" b="1" dirty="0" smtClean="0">
                <a:solidFill>
                  <a:srgbClr val="2F5897">
                    <a:lumMod val="75000"/>
                  </a:srgbClr>
                </a:solidFill>
                <a:latin typeface="Century Gothic"/>
              </a:rPr>
              <a:t>移民的</a:t>
            </a:r>
            <a:r>
              <a:rPr lang="zh-TW" altLang="en-US" sz="2800" b="1" dirty="0">
                <a:solidFill>
                  <a:srgbClr val="2F5897">
                    <a:lumMod val="75000"/>
                  </a:srgbClr>
                </a:solidFill>
                <a:latin typeface="Century Gothic"/>
              </a:rPr>
              <a:t>親職</a:t>
            </a:r>
            <a:r>
              <a:rPr lang="zh-TW" altLang="en-US" sz="2800" b="1" dirty="0" smtClean="0">
                <a:solidFill>
                  <a:srgbClr val="2F5897">
                    <a:lumMod val="75000"/>
                  </a:srgbClr>
                </a:solidFill>
                <a:latin typeface="Century Gothic"/>
              </a:rPr>
              <a:t>挑戰</a:t>
            </a:r>
            <a:r>
              <a:rPr lang="zh-CN" altLang="en-US" sz="2800" b="1" dirty="0" smtClean="0">
                <a:solidFill>
                  <a:srgbClr val="2F5897">
                    <a:lumMod val="75000"/>
                  </a:srgbClr>
                </a:solidFill>
                <a:latin typeface="Century Gothic"/>
              </a:rPr>
              <a:t>加碼 </a:t>
            </a:r>
            <a:endParaRPr lang="en-US" altLang="zh-CN" sz="2800" dirty="0">
              <a:solidFill>
                <a:srgbClr val="2F5897">
                  <a:lumMod val="75000"/>
                </a:srgbClr>
              </a:solidFill>
              <a:latin typeface="Century Gothic"/>
            </a:endParaRPr>
          </a:p>
          <a:p>
            <a:pPr lvl="2">
              <a:lnSpc>
                <a:spcPct val="120000"/>
              </a:lnSpc>
              <a:spcBef>
                <a:spcPct val="20000"/>
              </a:spcBef>
            </a:pPr>
            <a:r>
              <a:rPr lang="zh-TW" altLang="en-US" sz="2800" dirty="0" smtClean="0">
                <a:solidFill>
                  <a:srgbClr val="2F5897">
                    <a:lumMod val="75000"/>
                  </a:srgbClr>
                </a:solidFill>
                <a:latin typeface="Century Gothic"/>
              </a:rPr>
              <a:t>   華</a:t>
            </a:r>
            <a:r>
              <a:rPr lang="zh-TW" altLang="en-US" sz="2800" dirty="0">
                <a:solidFill>
                  <a:srgbClr val="2F5897">
                    <a:lumMod val="75000"/>
                  </a:srgbClr>
                </a:solidFill>
                <a:latin typeface="Century Gothic"/>
              </a:rPr>
              <a:t>裔父母對孩子的生涯選擇的過度期</a:t>
            </a:r>
            <a:r>
              <a:rPr lang="zh-TW" altLang="en-US" sz="2800" dirty="0" smtClean="0">
                <a:solidFill>
                  <a:srgbClr val="2F5897">
                    <a:lumMod val="75000"/>
                  </a:srgbClr>
                </a:solidFill>
                <a:latin typeface="Century Gothic"/>
              </a:rPr>
              <a:t>望與干預。</a:t>
            </a:r>
            <a:r>
              <a:rPr lang="zh-TW" altLang="en-US" sz="2800" b="1" dirty="0" smtClean="0">
                <a:solidFill>
                  <a:srgbClr val="2F5897">
                    <a:lumMod val="75000"/>
                  </a:srgbClr>
                </a:solidFill>
                <a:latin typeface="Century Gothic"/>
              </a:rPr>
              <a:t>      </a:t>
            </a:r>
            <a:endParaRPr lang="en-US" altLang="zh-TW" sz="2800" b="1" dirty="0" smtClean="0">
              <a:solidFill>
                <a:srgbClr val="2F5897">
                  <a:lumMod val="75000"/>
                </a:srgbClr>
              </a:solidFill>
              <a:latin typeface="Century Gothic"/>
            </a:endParaRPr>
          </a:p>
          <a:p>
            <a:pPr lvl="2">
              <a:lnSpc>
                <a:spcPct val="120000"/>
              </a:lnSpc>
              <a:spcBef>
                <a:spcPct val="20000"/>
              </a:spcBef>
            </a:pPr>
            <a:r>
              <a:rPr lang="zh-TW" altLang="en-US" sz="2800" b="1" dirty="0">
                <a:solidFill>
                  <a:srgbClr val="2F5897">
                    <a:lumMod val="75000"/>
                  </a:srgbClr>
                </a:solidFill>
                <a:latin typeface="Century Gothic"/>
              </a:rPr>
              <a:t> </a:t>
            </a:r>
            <a:r>
              <a:rPr lang="zh-TW" altLang="en-US" sz="2800" b="1" dirty="0" smtClean="0">
                <a:solidFill>
                  <a:srgbClr val="2F5897">
                    <a:lumMod val="75000"/>
                  </a:srgbClr>
                </a:solidFill>
                <a:latin typeface="Century Gothic"/>
              </a:rPr>
              <a:t>  </a:t>
            </a:r>
            <a:r>
              <a:rPr lang="zh-TW" altLang="en-US" sz="2800" b="1" dirty="0" smtClean="0">
                <a:solidFill>
                  <a:srgbClr val="FF0000"/>
                </a:solidFill>
                <a:latin typeface="Century Gothic"/>
              </a:rPr>
              <a:t>虎媽現象是真的嗎</a:t>
            </a:r>
            <a:r>
              <a:rPr lang="en-US" altLang="zh-TW" sz="2800" b="1" dirty="0" smtClean="0">
                <a:solidFill>
                  <a:srgbClr val="FF0000"/>
                </a:solidFill>
                <a:latin typeface="Century Gothic"/>
              </a:rPr>
              <a:t>?</a:t>
            </a:r>
          </a:p>
          <a:p>
            <a:pPr>
              <a:spcBef>
                <a:spcPts val="400"/>
              </a:spcBef>
              <a:buClr>
                <a:srgbClr val="2DA2BF"/>
              </a:buClr>
              <a:buSzPct val="68000"/>
              <a:defRPr/>
            </a:pPr>
            <a:r>
              <a:rPr lang="en-US" altLang="zh-CN" sz="2400" b="1" dirty="0" smtClean="0">
                <a:solidFill>
                  <a:srgbClr val="2F5897">
                    <a:lumMod val="75000"/>
                  </a:srgbClr>
                </a:solidFill>
                <a:latin typeface="Century Gothic"/>
              </a:rPr>
              <a:t>      </a:t>
            </a:r>
            <a:r>
              <a:rPr lang="zh-TW" altLang="en-US" sz="2400" b="1" dirty="0" smtClean="0">
                <a:solidFill>
                  <a:srgbClr val="2F5897">
                    <a:lumMod val="75000"/>
                  </a:srgbClr>
                </a:solidFill>
                <a:latin typeface="Century Gothic"/>
              </a:rPr>
              <a:t>         例一</a:t>
            </a:r>
            <a:r>
              <a:rPr lang="en-US" altLang="zh-TW" sz="2400" b="1" dirty="0" smtClean="0">
                <a:solidFill>
                  <a:srgbClr val="2F5897">
                    <a:lumMod val="75000"/>
                  </a:srgbClr>
                </a:solidFill>
                <a:latin typeface="Century Gothic"/>
              </a:rPr>
              <a:t>:  </a:t>
            </a:r>
            <a:r>
              <a:rPr lang="zh-CN" altLang="en-US" sz="2400" b="1" dirty="0" smtClean="0">
                <a:solidFill>
                  <a:srgbClr val="2F5897">
                    <a:lumMod val="75000"/>
                  </a:srgbClr>
                </a:solidFill>
                <a:latin typeface="Century Gothic"/>
              </a:rPr>
              <a:t>鄰居少女的吶喊</a:t>
            </a:r>
            <a:r>
              <a:rPr lang="zh-TW" altLang="en-US" sz="2400" b="1" dirty="0" smtClean="0">
                <a:solidFill>
                  <a:srgbClr val="2F5897">
                    <a:lumMod val="75000"/>
                  </a:srgbClr>
                </a:solidFill>
                <a:latin typeface="Century Gothic"/>
              </a:rPr>
              <a:t>    </a:t>
            </a:r>
            <a:r>
              <a:rPr lang="en-US" altLang="zh-CN" sz="2600" dirty="0" smtClean="0">
                <a:solidFill>
                  <a:srgbClr val="2F5897">
                    <a:lumMod val="75000"/>
                  </a:srgbClr>
                </a:solidFill>
                <a:latin typeface="Century Gothic"/>
              </a:rPr>
              <a:t>”</a:t>
            </a:r>
            <a:r>
              <a:rPr lang="en-US" altLang="zh-CN" sz="2600" i="1" dirty="0" smtClean="0">
                <a:solidFill>
                  <a:prstClr val="black"/>
                </a:solidFill>
                <a:latin typeface="Lucida Sans Unicode"/>
                <a:ea typeface="黑体"/>
              </a:rPr>
              <a:t>I've </a:t>
            </a:r>
            <a:r>
              <a:rPr lang="en-US" altLang="zh-CN" sz="2600" i="1" dirty="0">
                <a:solidFill>
                  <a:prstClr val="black"/>
                </a:solidFill>
                <a:latin typeface="Lucida Sans Unicode"/>
                <a:ea typeface="黑体"/>
              </a:rPr>
              <a:t>so had it with my parents.. I'm so done.. I can't take it anymore..! I want to be an adult! I know it's hard when being an adult but just staying here will just get me dead.. </a:t>
            </a:r>
            <a:r>
              <a:rPr lang="en-US" altLang="zh-CN" sz="2600" i="1" dirty="0">
                <a:solidFill>
                  <a:srgbClr val="FF0000"/>
                </a:solidFill>
                <a:latin typeface="Lucida Sans Unicode"/>
                <a:ea typeface="黑体"/>
              </a:rPr>
              <a:t>They say so many things and they don't even know they are hurting me</a:t>
            </a:r>
            <a:r>
              <a:rPr lang="en-US" altLang="zh-CN" sz="2600" i="1" dirty="0">
                <a:solidFill>
                  <a:prstClr val="black"/>
                </a:solidFill>
                <a:latin typeface="Lucida Sans Unicode"/>
                <a:ea typeface="黑体"/>
              </a:rPr>
              <a:t>.. So many things</a:t>
            </a:r>
            <a:r>
              <a:rPr lang="en-US" altLang="zh-CN" sz="2600" i="1" dirty="0" smtClean="0">
                <a:solidFill>
                  <a:prstClr val="black"/>
                </a:solidFill>
                <a:latin typeface="Lucida Sans Unicode"/>
                <a:ea typeface="黑体"/>
              </a:rPr>
              <a:t>..” </a:t>
            </a:r>
            <a:r>
              <a:rPr lang="en-US" altLang="zh-CN" sz="2000" i="1" dirty="0" smtClean="0">
                <a:solidFill>
                  <a:prstClr val="black"/>
                </a:solidFill>
                <a:latin typeface="Lucida Sans Unicode"/>
                <a:ea typeface="黑体"/>
              </a:rPr>
              <a:t> (Sept 4, 2015)</a:t>
            </a:r>
            <a:endParaRPr lang="en-US" altLang="zh-CN" sz="2000" i="1" dirty="0">
              <a:solidFill>
                <a:prstClr val="black"/>
              </a:solidFill>
              <a:latin typeface="Lucida Sans Unicode"/>
              <a:ea typeface="黑体"/>
            </a:endParaRPr>
          </a:p>
          <a:p>
            <a:pPr>
              <a:lnSpc>
                <a:spcPct val="120000"/>
              </a:lnSpc>
              <a:spcBef>
                <a:spcPct val="20000"/>
              </a:spcBef>
            </a:pPr>
            <a:r>
              <a:rPr lang="en-US" altLang="zh-CN" sz="2400" dirty="0" smtClean="0">
                <a:solidFill>
                  <a:srgbClr val="2F5897">
                    <a:lumMod val="75000"/>
                  </a:srgbClr>
                </a:solidFill>
                <a:latin typeface="Century Gothic"/>
              </a:rPr>
              <a:t>           </a:t>
            </a:r>
            <a:r>
              <a:rPr lang="zh-TW" altLang="en-US" sz="2400" dirty="0" smtClean="0">
                <a:solidFill>
                  <a:srgbClr val="2F5897">
                    <a:lumMod val="75000"/>
                  </a:srgbClr>
                </a:solidFill>
                <a:latin typeface="Century Gothic"/>
              </a:rPr>
              <a:t>      </a:t>
            </a:r>
            <a:r>
              <a:rPr lang="zh-TW" altLang="en-US" sz="2400" b="1" dirty="0" smtClean="0">
                <a:solidFill>
                  <a:srgbClr val="2F5897">
                    <a:lumMod val="75000"/>
                  </a:srgbClr>
                </a:solidFill>
                <a:latin typeface="Century Gothic"/>
              </a:rPr>
              <a:t>例二</a:t>
            </a:r>
            <a:r>
              <a:rPr lang="en-US" altLang="zh-TW" sz="2400" b="1" dirty="0" smtClean="0">
                <a:solidFill>
                  <a:srgbClr val="2F5897">
                    <a:lumMod val="75000"/>
                  </a:srgbClr>
                </a:solidFill>
                <a:latin typeface="Century Gothic"/>
              </a:rPr>
              <a:t>: </a:t>
            </a:r>
            <a:r>
              <a:rPr lang="zh-TW" altLang="en-US" sz="2400" b="1" dirty="0" smtClean="0">
                <a:solidFill>
                  <a:srgbClr val="2F5897">
                    <a:lumMod val="75000"/>
                  </a:srgbClr>
                </a:solidFill>
                <a:latin typeface="Century Gothic"/>
                <a:hlinkClick r:id="rId5" action="ppaction://hlinksldjump"/>
              </a:rPr>
              <a:t>一</a:t>
            </a:r>
            <a:r>
              <a:rPr lang="zh-TW" altLang="en-US" sz="2400" b="1" dirty="0">
                <a:solidFill>
                  <a:srgbClr val="2F5897">
                    <a:lumMod val="75000"/>
                  </a:srgbClr>
                </a:solidFill>
                <a:latin typeface="Century Gothic"/>
                <a:hlinkClick r:id="rId5" action="ppaction://hlinksldjump"/>
              </a:rPr>
              <a:t>個女兒的“報復</a:t>
            </a:r>
            <a:r>
              <a:rPr lang="zh-TW" altLang="en-US" sz="2400" b="1" dirty="0" smtClean="0">
                <a:solidFill>
                  <a:srgbClr val="2F5897">
                    <a:lumMod val="75000"/>
                  </a:srgbClr>
                </a:solidFill>
                <a:latin typeface="Century Gothic"/>
                <a:hlinkClick r:id="rId5" action="ppaction://hlinksldjump"/>
              </a:rPr>
              <a:t>”</a:t>
            </a:r>
            <a:endParaRPr lang="en-US" altLang="zh-TW" sz="2400" b="1" dirty="0" smtClean="0">
              <a:solidFill>
                <a:srgbClr val="2F5897">
                  <a:lumMod val="75000"/>
                </a:srgbClr>
              </a:solidFill>
              <a:latin typeface="Century Gothic"/>
            </a:endParaRPr>
          </a:p>
          <a:p>
            <a:pPr>
              <a:lnSpc>
                <a:spcPct val="120000"/>
              </a:lnSpc>
              <a:spcBef>
                <a:spcPct val="20000"/>
              </a:spcBef>
            </a:pPr>
            <a:endParaRPr lang="zh-TW" altLang="en-US" sz="2400" dirty="0">
              <a:solidFill>
                <a:srgbClr val="2F5897">
                  <a:lumMod val="75000"/>
                </a:srgbClr>
              </a:solidFill>
              <a:latin typeface="Century Gothic"/>
            </a:endParaRPr>
          </a:p>
          <a:p>
            <a:pPr>
              <a:spcBef>
                <a:spcPct val="20000"/>
              </a:spcBef>
            </a:pPr>
            <a:r>
              <a:rPr lang="en-US" altLang="zh-CN" sz="2400" dirty="0" smtClean="0">
                <a:solidFill>
                  <a:srgbClr val="2F5897">
                    <a:lumMod val="75000"/>
                  </a:srgbClr>
                </a:solidFill>
                <a:latin typeface="Century Gothic"/>
              </a:rPr>
              <a:t> </a:t>
            </a:r>
            <a:endParaRPr lang="zh-TW" altLang="en-US" sz="2600" dirty="0">
              <a:solidFill>
                <a:srgbClr val="2F5897">
                  <a:lumMod val="75000"/>
                </a:srgbClr>
              </a:solidFill>
              <a:latin typeface="Century Gothic"/>
            </a:endParaRPr>
          </a:p>
          <a:p>
            <a:pPr>
              <a:spcBef>
                <a:spcPct val="20000"/>
              </a:spcBef>
            </a:pPr>
            <a:endParaRPr lang="en-US" altLang="zh-CN" sz="2600" dirty="0">
              <a:solidFill>
                <a:srgbClr val="2F5897">
                  <a:lumMod val="75000"/>
                </a:srgbClr>
              </a:solidFill>
              <a:latin typeface="Century Gothic"/>
            </a:endParaRPr>
          </a:p>
        </p:txBody>
      </p:sp>
    </p:spTree>
    <p:extLst>
      <p:ext uri="{BB962C8B-B14F-4D97-AF65-F5344CB8AC3E}">
        <p14:creationId xmlns:p14="http://schemas.microsoft.com/office/powerpoint/2010/main" val="359088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52400"/>
            <a:ext cx="9144000" cy="707989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71600" y="2133599"/>
            <a:ext cx="7239000" cy="4468916"/>
          </a:xfrm>
          <a:prstGeom prst="rect">
            <a:avLst/>
          </a:prstGeom>
        </p:spPr>
        <p:txBody>
          <a:bodyPr wrap="square">
            <a:spAutoFit/>
          </a:bodyPr>
          <a:lstStyle/>
          <a:p>
            <a:pPr algn="ctr">
              <a:spcBef>
                <a:spcPct val="20000"/>
              </a:spcBef>
            </a:pPr>
            <a:r>
              <a:rPr lang="zh-TW" altLang="en-US" sz="5000" b="1" dirty="0">
                <a:solidFill>
                  <a:schemeClr val="accent1">
                    <a:lumMod val="75000"/>
                  </a:schemeClr>
                </a:solidFill>
                <a:latin typeface="Arial Black" panose="020B0A04020102020204" pitchFamily="34" charset="0"/>
              </a:rPr>
              <a:t>移民家庭與世代差異</a:t>
            </a:r>
            <a:r>
              <a:rPr lang="en-US" altLang="zh-TW" sz="5000" b="1" dirty="0">
                <a:solidFill>
                  <a:schemeClr val="accent1">
                    <a:lumMod val="75000"/>
                  </a:schemeClr>
                </a:solidFill>
                <a:latin typeface="Arial Black" panose="020B0A04020102020204" pitchFamily="34" charset="0"/>
              </a:rPr>
              <a:t>:</a:t>
            </a:r>
            <a:br>
              <a:rPr lang="en-US" altLang="zh-TW" sz="5000" b="1" dirty="0">
                <a:solidFill>
                  <a:schemeClr val="accent1">
                    <a:lumMod val="75000"/>
                  </a:schemeClr>
                </a:solidFill>
                <a:latin typeface="Arial Black" panose="020B0A04020102020204" pitchFamily="34" charset="0"/>
              </a:rPr>
            </a:br>
            <a:r>
              <a:rPr lang="zh-TW" altLang="en-US" sz="5000" b="1" dirty="0">
                <a:solidFill>
                  <a:schemeClr val="accent1">
                    <a:lumMod val="75000"/>
                  </a:schemeClr>
                </a:solidFill>
                <a:latin typeface="Arial Black" panose="020B0A04020102020204" pitchFamily="34" charset="0"/>
              </a:rPr>
              <a:t>談親職回應</a:t>
            </a:r>
            <a:r>
              <a:rPr lang="zh-TW" altLang="en-US" sz="5000" b="1" dirty="0">
                <a:solidFill>
                  <a:srgbClr val="6076B4">
                    <a:lumMod val="75000"/>
                  </a:srgbClr>
                </a:solidFill>
                <a:latin typeface="Arial Black" panose="020B0A04020102020204" pitchFamily="34" charset="0"/>
              </a:rPr>
              <a:t/>
            </a:r>
            <a:br>
              <a:rPr lang="zh-TW" altLang="en-US" sz="5000" b="1" dirty="0">
                <a:solidFill>
                  <a:srgbClr val="6076B4">
                    <a:lumMod val="75000"/>
                  </a:srgbClr>
                </a:solidFill>
                <a:latin typeface="Arial Black" panose="020B0A04020102020204" pitchFamily="34" charset="0"/>
              </a:rPr>
            </a:br>
            <a:r>
              <a:rPr lang="en-US" altLang="zh-TW" sz="5000" b="1" dirty="0" smtClean="0">
                <a:solidFill>
                  <a:srgbClr val="6076B4">
                    <a:lumMod val="75000"/>
                  </a:srgbClr>
                </a:solidFill>
                <a:latin typeface="Arial Black" panose="020B0A04020102020204" pitchFamily="34" charset="0"/>
              </a:rPr>
              <a:t>       </a:t>
            </a:r>
          </a:p>
          <a:p>
            <a:pPr marR="36576" lvl="0" algn="ctr">
              <a:lnSpc>
                <a:spcPct val="120000"/>
              </a:lnSpc>
              <a:buClr>
                <a:srgbClr val="D16349"/>
              </a:buClr>
              <a:buSzPct val="80000"/>
            </a:pPr>
            <a:r>
              <a:rPr lang="en-US" sz="2400" dirty="0" err="1">
                <a:ln>
                  <a:solidFill>
                    <a:srgbClr val="646B86"/>
                  </a:solidFill>
                </a:ln>
                <a:solidFill>
                  <a:schemeClr val="accent1">
                    <a:lumMod val="75000"/>
                  </a:schemeClr>
                </a:solidFill>
                <a:latin typeface="Century Gothic"/>
              </a:rPr>
              <a:t>Shuling</a:t>
            </a:r>
            <a:r>
              <a:rPr lang="en-US" sz="2400" dirty="0">
                <a:ln>
                  <a:solidFill>
                    <a:srgbClr val="646B86"/>
                  </a:solidFill>
                </a:ln>
                <a:solidFill>
                  <a:schemeClr val="accent1">
                    <a:lumMod val="75000"/>
                  </a:schemeClr>
                </a:solidFill>
                <a:latin typeface="Century Gothic"/>
              </a:rPr>
              <a:t> Peng, Ph.D.</a:t>
            </a:r>
          </a:p>
          <a:p>
            <a:pPr marR="36576" lvl="0" algn="ctr">
              <a:lnSpc>
                <a:spcPct val="120000"/>
              </a:lnSpc>
              <a:buClr>
                <a:srgbClr val="D16349"/>
              </a:buClr>
              <a:buSzPct val="80000"/>
            </a:pPr>
            <a:r>
              <a:rPr lang="en-US" altLang="zh-TW" sz="2400" dirty="0" smtClean="0">
                <a:ln>
                  <a:solidFill>
                    <a:srgbClr val="646B86"/>
                  </a:solidFill>
                </a:ln>
                <a:solidFill>
                  <a:schemeClr val="accent1">
                    <a:lumMod val="75000"/>
                  </a:schemeClr>
                </a:solidFill>
                <a:latin typeface="Century Gothic"/>
                <a:ea typeface="微軟正黑體"/>
              </a:rPr>
              <a:t>Sept. </a:t>
            </a:r>
            <a:r>
              <a:rPr lang="en-US" altLang="zh-TW" sz="2400" dirty="0">
                <a:ln>
                  <a:solidFill>
                    <a:srgbClr val="646B86"/>
                  </a:solidFill>
                </a:ln>
                <a:solidFill>
                  <a:schemeClr val="accent1">
                    <a:lumMod val="75000"/>
                  </a:schemeClr>
                </a:solidFill>
                <a:latin typeface="Century Gothic"/>
                <a:ea typeface="微軟正黑體"/>
              </a:rPr>
              <a:t>19</a:t>
            </a:r>
            <a:r>
              <a:rPr lang="en-US" sz="2400" dirty="0">
                <a:ln>
                  <a:solidFill>
                    <a:srgbClr val="646B86"/>
                  </a:solidFill>
                </a:ln>
                <a:solidFill>
                  <a:schemeClr val="accent1">
                    <a:lumMod val="75000"/>
                  </a:schemeClr>
                </a:solidFill>
                <a:latin typeface="Century Gothic"/>
              </a:rPr>
              <a:t>, 2015</a:t>
            </a:r>
          </a:p>
          <a:p>
            <a:pPr marR="36576" lvl="0" algn="ctr">
              <a:lnSpc>
                <a:spcPct val="120000"/>
              </a:lnSpc>
              <a:buClr>
                <a:srgbClr val="D16349"/>
              </a:buClr>
              <a:buSzPct val="80000"/>
            </a:pPr>
            <a:r>
              <a:rPr lang="en-US" sz="2400" dirty="0">
                <a:ln>
                  <a:solidFill>
                    <a:srgbClr val="646B86"/>
                  </a:solidFill>
                </a:ln>
                <a:solidFill>
                  <a:schemeClr val="bg2">
                    <a:lumMod val="50000"/>
                  </a:schemeClr>
                </a:solidFill>
                <a:latin typeface="Century Gothic"/>
              </a:rPr>
              <a:t> </a:t>
            </a:r>
            <a:r>
              <a:rPr lang="en-US" sz="2400" dirty="0" smtClean="0">
                <a:ln>
                  <a:solidFill>
                    <a:srgbClr val="646B86"/>
                  </a:solidFill>
                </a:ln>
                <a:solidFill>
                  <a:schemeClr val="bg2">
                    <a:lumMod val="50000"/>
                  </a:schemeClr>
                </a:solidFill>
                <a:latin typeface="Century Gothic"/>
              </a:rPr>
              <a:t>2:30-3:45pm</a:t>
            </a:r>
            <a:endParaRPr lang="en-US" sz="2400" dirty="0">
              <a:ln>
                <a:solidFill>
                  <a:srgbClr val="646B86"/>
                </a:solidFill>
              </a:ln>
              <a:solidFill>
                <a:schemeClr val="bg2">
                  <a:lumMod val="50000"/>
                </a:schemeClr>
              </a:solidFill>
              <a:latin typeface="Century Gothic"/>
            </a:endParaRPr>
          </a:p>
          <a:p>
            <a:pPr algn="ctr">
              <a:spcBef>
                <a:spcPct val="20000"/>
              </a:spcBef>
            </a:pPr>
            <a:r>
              <a:rPr lang="en-US" sz="4000" b="1" dirty="0" smtClean="0">
                <a:solidFill>
                  <a:prstClr val="black"/>
                </a:solidFill>
                <a:latin typeface="Century Gothic"/>
              </a:rPr>
              <a:t>      </a:t>
            </a:r>
            <a:endParaRPr lang="en-US" sz="4000" b="1" dirty="0">
              <a:solidFill>
                <a:prstClr val="white"/>
              </a:solidFill>
              <a:latin typeface="Century Gothic"/>
            </a:endParaRPr>
          </a:p>
        </p:txBody>
      </p:sp>
    </p:spTree>
    <p:extLst>
      <p:ext uri="{BB962C8B-B14F-4D97-AF65-F5344CB8AC3E}">
        <p14:creationId xmlns:p14="http://schemas.microsoft.com/office/powerpoint/2010/main" val="2931424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219200"/>
            <a:ext cx="8153400" cy="4906963"/>
          </a:xfrm>
        </p:spPr>
        <p:txBody>
          <a:bodyPr/>
          <a:lstStyle/>
          <a:p>
            <a:pPr marL="0" indent="0">
              <a:buNone/>
            </a:pPr>
            <a:r>
              <a:rPr lang="zh-CN" altLang="en-US" b="1" dirty="0" smtClean="0">
                <a:effectLst/>
              </a:rPr>
              <a:t>女儿的复仇</a:t>
            </a:r>
          </a:p>
          <a:p>
            <a:r>
              <a:rPr lang="en-US" altLang="zh-CN" dirty="0" smtClean="0">
                <a:effectLst/>
              </a:rPr>
              <a:t>Jennifer Pan</a:t>
            </a:r>
            <a:r>
              <a:rPr lang="zh-CN" altLang="en-US" dirty="0" smtClean="0">
                <a:effectLst/>
              </a:rPr>
              <a:t>曾是个好孩子，她聪明、刻苦、听话。可后来，她却雇了三个人去杀害自己的父母</a:t>
            </a:r>
            <a:r>
              <a:rPr lang="en-US" altLang="zh-CN" dirty="0" smtClean="0">
                <a:effectLst/>
              </a:rPr>
              <a:t>…</a:t>
            </a:r>
            <a:endParaRPr lang="zh-CN" altLang="en-US" dirty="0" smtClean="0">
              <a:effectLst/>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954" y="3200400"/>
            <a:ext cx="5205046" cy="330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35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5356" y="1447800"/>
            <a:ext cx="8331444" cy="4678363"/>
          </a:xfrm>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55356" y="410825"/>
            <a:ext cx="8745414" cy="6370975"/>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TW" altLang="en-US" sz="2800" dirty="0" smtClean="0">
                <a:effectLst>
                  <a:outerShdw blurRad="63500" dist="38100" dir="5400000" algn="t" rotWithShape="0">
                    <a:prstClr val="black">
                      <a:alpha val="25000"/>
                    </a:prstClr>
                  </a:outerShdw>
                </a:effectLst>
              </a:rPr>
              <a:t> 重</a:t>
            </a:r>
            <a:r>
              <a:rPr lang="zh-TW" altLang="en-US" sz="2800" dirty="0">
                <a:effectLst>
                  <a:outerShdw blurRad="63500" dist="38100" dir="5400000" algn="t" rotWithShape="0">
                    <a:prstClr val="black">
                      <a:alpha val="25000"/>
                    </a:prstClr>
                  </a:outerShdw>
                </a:effectLst>
              </a:rPr>
              <a:t>新建立連</a:t>
            </a:r>
            <a:r>
              <a:rPr lang="zh-TW" altLang="en-US" sz="2800" dirty="0" smtClean="0">
                <a:effectLst>
                  <a:outerShdw blurRad="63500" dist="38100" dir="5400000" algn="t" rotWithShape="0">
                    <a:prstClr val="black">
                      <a:alpha val="25000"/>
                    </a:prstClr>
                  </a:outerShdw>
                </a:effectLst>
              </a:rPr>
              <a:t>結</a:t>
            </a:r>
            <a:endParaRPr lang="en-US" altLang="zh-TW" sz="2800" dirty="0" smtClean="0">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TW" altLang="en-US" sz="2800" dirty="0" smtClean="0">
                <a:effectLst>
                  <a:outerShdw blurRad="63500" dist="38100" dir="5400000" algn="t" rotWithShape="0">
                    <a:prstClr val="black">
                      <a:alpha val="25000"/>
                    </a:prstClr>
                  </a:outerShdw>
                </a:effectLst>
              </a:rPr>
              <a:t>連結 </a:t>
            </a:r>
            <a:r>
              <a:rPr lang="zh-CN" altLang="en-US" sz="2800" dirty="0" smtClean="0">
                <a:effectLst>
                  <a:outerShdw blurRad="63500" dist="38100" dir="5400000" algn="t" rotWithShape="0">
                    <a:prstClr val="black">
                      <a:alpha val="25000"/>
                    </a:prstClr>
                  </a:outerShdw>
                </a:effectLst>
              </a:rPr>
              <a:t>（</a:t>
            </a:r>
            <a:r>
              <a:rPr lang="en-US" altLang="zh-CN" sz="2800" dirty="0" smtClean="0">
                <a:effectLst>
                  <a:outerShdw blurRad="63500" dist="38100" dir="5400000" algn="t" rotWithShape="0">
                    <a:prstClr val="black">
                      <a:alpha val="25000"/>
                    </a:prstClr>
                  </a:outerShdw>
                </a:effectLst>
              </a:rPr>
              <a:t>connection) </a:t>
            </a:r>
            <a:r>
              <a:rPr lang="en-US" altLang="zh-TW" sz="2800" dirty="0" smtClean="0">
                <a:effectLst>
                  <a:outerShdw blurRad="63500" dist="38100" dir="5400000" algn="t" rotWithShape="0">
                    <a:prstClr val="black">
                      <a:alpha val="25000"/>
                    </a:prstClr>
                  </a:outerShdw>
                </a:effectLst>
              </a:rPr>
              <a:t>vs. </a:t>
            </a:r>
            <a:r>
              <a:rPr lang="zh-CN" altLang="en-US" sz="2800" dirty="0">
                <a:effectLst>
                  <a:outerShdw blurRad="63500" dist="38100" dir="5400000" algn="t" rotWithShape="0">
                    <a:prstClr val="black">
                      <a:alpha val="25000"/>
                    </a:prstClr>
                  </a:outerShdw>
                </a:effectLst>
              </a:rPr>
              <a:t>糾</a:t>
            </a:r>
            <a:r>
              <a:rPr lang="zh-CN" altLang="en-US" sz="2800" dirty="0" smtClean="0">
                <a:effectLst>
                  <a:outerShdw blurRad="63500" dist="38100" dir="5400000" algn="t" rotWithShape="0">
                    <a:prstClr val="black">
                      <a:alpha val="25000"/>
                    </a:prstClr>
                  </a:outerShdw>
                </a:effectLst>
              </a:rPr>
              <a:t>正 </a:t>
            </a:r>
            <a:r>
              <a:rPr lang="en-US" altLang="zh-CN" sz="2800" dirty="0" smtClean="0">
                <a:effectLst>
                  <a:outerShdw blurRad="63500" dist="38100" dir="5400000" algn="t" rotWithShape="0">
                    <a:prstClr val="black">
                      <a:alpha val="25000"/>
                    </a:prstClr>
                  </a:outerShdw>
                </a:effectLst>
              </a:rPr>
              <a:t>(correction)</a:t>
            </a:r>
            <a:r>
              <a:rPr lang="en-US" altLang="zh-CN" sz="2800" baseline="30000" dirty="0" smtClean="0">
                <a:effectLst>
                  <a:outerShdw blurRad="63500" dist="38100" dir="5400000" algn="t" rotWithShape="0">
                    <a:prstClr val="black">
                      <a:alpha val="25000"/>
                    </a:prstClr>
                  </a:outerShdw>
                </a:effectLst>
              </a:rPr>
              <a:t>2</a:t>
            </a:r>
            <a:endParaRPr lang="en-US" altLang="zh-TW" sz="2800" baseline="30000" dirty="0" smtClean="0">
              <a:effectLst>
                <a:outerShdw blurRad="63500" dist="38100" dir="5400000" algn="t" rotWithShape="0">
                  <a:prstClr val="black">
                    <a:alpha val="25000"/>
                  </a:prstClr>
                </a:outerShdw>
              </a:effectLst>
            </a:endParaRPr>
          </a:p>
          <a:p>
            <a:r>
              <a:rPr lang="en-US" altLang="zh-TW" sz="2800" dirty="0" smtClean="0">
                <a:effectLst>
                  <a:outerShdw blurRad="63500" dist="38100" dir="5400000" algn="t" rotWithShape="0">
                    <a:prstClr val="black">
                      <a:alpha val="25000"/>
                    </a:prstClr>
                  </a:outerShdw>
                </a:effectLst>
              </a:rPr>
              <a:t>    </a:t>
            </a:r>
          </a:p>
          <a:p>
            <a:pPr marL="1828800" lvl="3" indent="-457200">
              <a:buFont typeface="Arial" panose="020B0604020202020204" pitchFamily="34" charset="0"/>
              <a:buChar char="•"/>
            </a:pPr>
            <a:r>
              <a:rPr lang="zh-CN" altLang="en-US" sz="2800" dirty="0" smtClean="0">
                <a:effectLst>
                  <a:outerShdw blurRad="63500" dist="38100" dir="5400000" algn="t" rotWithShape="0">
                    <a:prstClr val="black">
                      <a:alpha val="25000"/>
                    </a:prstClr>
                  </a:outerShdw>
                </a:effectLst>
              </a:rPr>
              <a:t>時機</a:t>
            </a:r>
            <a:endParaRPr lang="en-US" altLang="zh-CN" sz="2800" dirty="0" smtClean="0">
              <a:effectLst>
                <a:outerShdw blurRad="63500" dist="38100" dir="5400000" algn="t" rotWithShape="0">
                  <a:prstClr val="black">
                    <a:alpha val="25000"/>
                  </a:prstClr>
                </a:outerShdw>
              </a:effectLst>
            </a:endParaRPr>
          </a:p>
          <a:p>
            <a:pPr marL="1828800" lvl="3" indent="-457200">
              <a:buFont typeface="Arial" panose="020B0604020202020204" pitchFamily="34" charset="0"/>
              <a:buChar char="•"/>
            </a:pPr>
            <a:r>
              <a:rPr lang="zh-TW" altLang="en-US" sz="2800" dirty="0">
                <a:effectLst>
                  <a:outerShdw blurRad="63500" dist="38100" dir="5400000" algn="t" rotWithShape="0">
                    <a:prstClr val="black">
                      <a:alpha val="25000"/>
                    </a:prstClr>
                  </a:outerShdw>
                </a:effectLst>
              </a:rPr>
              <a:t>情</a:t>
            </a:r>
            <a:r>
              <a:rPr lang="zh-TW" altLang="en-US" sz="2800" dirty="0" smtClean="0">
                <a:effectLst>
                  <a:outerShdw blurRad="63500" dist="38100" dir="5400000" algn="t" rotWithShape="0">
                    <a:prstClr val="black">
                      <a:alpha val="25000"/>
                    </a:prstClr>
                  </a:outerShdw>
                </a:effectLst>
              </a:rPr>
              <a:t>境</a:t>
            </a:r>
            <a:endParaRPr lang="en-US" altLang="zh-TW" sz="2800" dirty="0" smtClean="0">
              <a:effectLst>
                <a:outerShdw blurRad="63500" dist="38100" dir="5400000" algn="t" rotWithShape="0">
                  <a:prstClr val="black">
                    <a:alpha val="25000"/>
                  </a:prstClr>
                </a:outerShdw>
              </a:effectLst>
            </a:endParaRPr>
          </a:p>
          <a:p>
            <a:pPr marL="1828800" lvl="3" indent="-457200">
              <a:buFont typeface="Arial" panose="020B0604020202020204" pitchFamily="34" charset="0"/>
              <a:buChar char="•"/>
            </a:pPr>
            <a:r>
              <a:rPr lang="zh-TW" altLang="en-US" sz="2800" dirty="0">
                <a:effectLst>
                  <a:outerShdw blurRad="63500" dist="38100" dir="5400000" algn="t" rotWithShape="0">
                    <a:prstClr val="black">
                      <a:alpha val="25000"/>
                    </a:prstClr>
                  </a:outerShdw>
                </a:effectLst>
              </a:rPr>
              <a:t>孩子</a:t>
            </a:r>
            <a:r>
              <a:rPr lang="zh-TW" altLang="en-US" sz="2800" dirty="0" smtClean="0">
                <a:effectLst>
                  <a:outerShdw blurRad="63500" dist="38100" dir="5400000" algn="t" rotWithShape="0">
                    <a:prstClr val="black">
                      <a:alpha val="25000"/>
                    </a:prstClr>
                  </a:outerShdw>
                </a:effectLst>
              </a:rPr>
              <a:t>的</a:t>
            </a:r>
            <a:r>
              <a:rPr lang="zh-TW" altLang="en-US" sz="2800" dirty="0">
                <a:effectLst>
                  <a:outerShdw blurRad="63500" dist="38100" dir="5400000" algn="t" rotWithShape="0">
                    <a:prstClr val="black">
                      <a:alpha val="25000"/>
                    </a:prstClr>
                  </a:outerShdw>
                </a:effectLst>
              </a:rPr>
              <a:t>發展</a:t>
            </a:r>
            <a:r>
              <a:rPr lang="zh-TW" altLang="en-US" sz="2800" dirty="0" smtClean="0">
                <a:effectLst>
                  <a:outerShdw blurRad="63500" dist="38100" dir="5400000" algn="t" rotWithShape="0">
                    <a:prstClr val="black">
                      <a:alpha val="25000"/>
                    </a:prstClr>
                  </a:outerShdw>
                </a:effectLst>
              </a:rPr>
              <a:t>階</a:t>
            </a:r>
            <a:r>
              <a:rPr lang="zh-TW" altLang="en-US" sz="2800" dirty="0">
                <a:effectLst>
                  <a:outerShdw blurRad="63500" dist="38100" dir="5400000" algn="t" rotWithShape="0">
                    <a:prstClr val="black">
                      <a:alpha val="25000"/>
                    </a:prstClr>
                  </a:outerShdw>
                </a:effectLst>
              </a:rPr>
              <a:t>段</a:t>
            </a:r>
            <a:endParaRPr lang="en-US" altLang="zh-CN" sz="2800" dirty="0" smtClean="0">
              <a:effectLst>
                <a:outerShdw blurRad="63500" dist="38100" dir="5400000" algn="t" rotWithShape="0">
                  <a:prstClr val="black">
                    <a:alpha val="25000"/>
                  </a:prstClr>
                </a:outerShdw>
              </a:effectLst>
            </a:endParaRPr>
          </a:p>
          <a:p>
            <a:endParaRPr lang="en-US" altLang="zh-CN" sz="2800" dirty="0" smtClean="0">
              <a:effectLst>
                <a:outerShdw blurRad="63500" dist="38100" dir="5400000" algn="t" rotWithShape="0">
                  <a:prstClr val="black">
                    <a:alpha val="25000"/>
                  </a:prstClr>
                </a:outerShdw>
              </a:effectLst>
            </a:endParaRPr>
          </a:p>
          <a:p>
            <a:r>
              <a:rPr lang="en-US" altLang="zh-TW" sz="2800" b="1" baseline="30000" dirty="0">
                <a:solidFill>
                  <a:srgbClr val="000000"/>
                </a:solidFill>
                <a:latin typeface="Arial"/>
              </a:rPr>
              <a:t> </a:t>
            </a:r>
            <a:r>
              <a:rPr lang="en-US" altLang="zh-TW" sz="2800" b="1" dirty="0" smtClean="0">
                <a:solidFill>
                  <a:srgbClr val="000000"/>
                </a:solidFill>
                <a:latin typeface="Arial"/>
              </a:rPr>
              <a:t>     </a:t>
            </a:r>
            <a:r>
              <a:rPr lang="zh-TW" altLang="en-US" sz="2800" b="1" spc="-300" dirty="0" smtClean="0">
                <a:solidFill>
                  <a:srgbClr val="002060"/>
                </a:solidFill>
                <a:latin typeface="Helvetica Neue"/>
              </a:rPr>
              <a:t>你 </a:t>
            </a:r>
            <a:r>
              <a:rPr lang="zh-TW" altLang="en-US" sz="2800" b="1" spc="-300" dirty="0">
                <a:solidFill>
                  <a:srgbClr val="002060"/>
                </a:solidFill>
                <a:latin typeface="Helvetica Neue"/>
              </a:rPr>
              <a:t>們 作 父 親 的 ， 不 要 惹 兒 女 的 氣 ， 恐 怕 他 們 失 </a:t>
            </a:r>
            <a:r>
              <a:rPr lang="zh-TW" altLang="en-US" sz="2800" b="1" spc="-300" dirty="0" smtClean="0">
                <a:solidFill>
                  <a:srgbClr val="002060"/>
                </a:solidFill>
                <a:latin typeface="Helvetica Neue"/>
              </a:rPr>
              <a:t>             了 </a:t>
            </a:r>
            <a:r>
              <a:rPr lang="zh-TW" altLang="en-US" sz="2800" b="1" spc="-300" dirty="0">
                <a:solidFill>
                  <a:srgbClr val="002060"/>
                </a:solidFill>
                <a:latin typeface="Helvetica Neue"/>
              </a:rPr>
              <a:t>志 氣 </a:t>
            </a:r>
            <a:r>
              <a:rPr lang="zh-TW" altLang="en-US" sz="2800" b="1" spc="-300" dirty="0" smtClean="0">
                <a:solidFill>
                  <a:srgbClr val="002060"/>
                </a:solidFill>
                <a:latin typeface="Helvetica Neue"/>
              </a:rPr>
              <a:t>。</a:t>
            </a:r>
            <a:r>
              <a:rPr lang="en-US" altLang="zh-TW" sz="2200" dirty="0" smtClean="0">
                <a:solidFill>
                  <a:srgbClr val="000000"/>
                </a:solidFill>
                <a:latin typeface="Helvetica Neue"/>
              </a:rPr>
              <a:t>(</a:t>
            </a:r>
            <a:r>
              <a:rPr lang="zh-CN" altLang="en-US" sz="2200" dirty="0" smtClean="0">
                <a:solidFill>
                  <a:srgbClr val="000000"/>
                </a:solidFill>
                <a:latin typeface="Helvetica Neue"/>
              </a:rPr>
              <a:t>西 </a:t>
            </a:r>
            <a:r>
              <a:rPr lang="en-US" altLang="zh-CN" sz="2200" dirty="0" smtClean="0">
                <a:solidFill>
                  <a:srgbClr val="000000"/>
                </a:solidFill>
                <a:latin typeface="Helvetica Neue"/>
              </a:rPr>
              <a:t>3</a:t>
            </a:r>
            <a:r>
              <a:rPr lang="zh-CN" altLang="en-US" sz="2200" dirty="0" smtClean="0">
                <a:solidFill>
                  <a:srgbClr val="000000"/>
                </a:solidFill>
                <a:latin typeface="Helvetica Neue"/>
              </a:rPr>
              <a:t>：</a:t>
            </a:r>
            <a:r>
              <a:rPr lang="en-US" altLang="zh-CN" sz="2200" dirty="0" smtClean="0">
                <a:solidFill>
                  <a:srgbClr val="000000"/>
                </a:solidFill>
                <a:latin typeface="Helvetica Neue"/>
              </a:rPr>
              <a:t>21</a:t>
            </a:r>
            <a:r>
              <a:rPr lang="zh-CN" altLang="en-US" sz="2200" dirty="0" smtClean="0">
                <a:solidFill>
                  <a:srgbClr val="000000"/>
                </a:solidFill>
                <a:latin typeface="Helvetica Neue"/>
              </a:rPr>
              <a:t>）</a:t>
            </a:r>
            <a:endParaRPr lang="en-US" altLang="zh-TW" sz="2200" dirty="0" smtClean="0">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endParaRPr lang="en-US" altLang="zh-TW" sz="2800" dirty="0">
              <a:effectLst>
                <a:outerShdw blurRad="63500" dist="38100" dir="5400000" algn="t" rotWithShape="0">
                  <a:prstClr val="black">
                    <a:alpha val="25000"/>
                  </a:prstClr>
                </a:outerShdw>
              </a:effectLst>
            </a:endParaRPr>
          </a:p>
          <a:p>
            <a:r>
              <a:rPr lang="en-US" altLang="zh-CN" sz="2800" dirty="0" smtClean="0">
                <a:effectLst>
                  <a:outerShdw blurRad="63500" dist="38100" dir="5400000" algn="t" rotWithShape="0">
                    <a:prstClr val="black">
                      <a:alpha val="25000"/>
                    </a:prstClr>
                  </a:outerShdw>
                </a:effectLst>
              </a:rPr>
              <a:t>                        </a:t>
            </a:r>
          </a:p>
          <a:p>
            <a:r>
              <a:rPr lang="en-US" altLang="zh-CN" sz="2800" dirty="0">
                <a:effectLst>
                  <a:outerShdw blurRad="63500" dist="38100" dir="5400000" algn="t" rotWithShape="0">
                    <a:prstClr val="black">
                      <a:alpha val="25000"/>
                    </a:prstClr>
                  </a:outerShdw>
                </a:effectLst>
              </a:rPr>
              <a:t> </a:t>
            </a:r>
            <a:r>
              <a:rPr lang="en-US" altLang="zh-CN" sz="2800" dirty="0" smtClean="0">
                <a:effectLst>
                  <a:outerShdw blurRad="63500" dist="38100" dir="5400000" algn="t" rotWithShape="0">
                    <a:prstClr val="black">
                      <a:alpha val="25000"/>
                    </a:prstClr>
                  </a:outerShdw>
                </a:effectLst>
              </a:rPr>
              <a:t>                                    </a:t>
            </a:r>
            <a:r>
              <a:rPr lang="en-US" altLang="zh-CN" sz="2200" baseline="30000" dirty="0" smtClean="0">
                <a:effectLst>
                  <a:outerShdw blurRad="63500" dist="38100" dir="5400000" algn="t" rotWithShape="0">
                    <a:prstClr val="black">
                      <a:alpha val="25000"/>
                    </a:prstClr>
                  </a:outerShdw>
                </a:effectLst>
              </a:rPr>
              <a:t>2</a:t>
            </a:r>
            <a:r>
              <a:rPr lang="en-US" altLang="zh-CN" sz="2200" dirty="0" smtClean="0">
                <a:effectLst>
                  <a:outerShdw blurRad="63500" dist="38100" dir="5400000" algn="t" rotWithShape="0">
                    <a:prstClr val="black">
                      <a:alpha val="25000"/>
                    </a:prstClr>
                  </a:outerShdw>
                </a:effectLst>
              </a:rPr>
              <a:t>Hughes</a:t>
            </a:r>
            <a:r>
              <a:rPr lang="zh-CN" altLang="en-US" sz="2200" dirty="0" smtClean="0">
                <a:effectLst>
                  <a:outerShdw blurRad="63500" dist="38100" dir="5400000" algn="t" rotWithShape="0">
                    <a:prstClr val="black">
                      <a:alpha val="25000"/>
                    </a:prstClr>
                  </a:outerShdw>
                </a:effectLst>
              </a:rPr>
              <a:t>，</a:t>
            </a:r>
            <a:r>
              <a:rPr lang="en-US" altLang="zh-CN" sz="2200" dirty="0" smtClean="0">
                <a:effectLst>
                  <a:outerShdw blurRad="63500" dist="38100" dir="5400000" algn="t" rotWithShape="0">
                    <a:prstClr val="black">
                      <a:alpha val="25000"/>
                    </a:prstClr>
                  </a:outerShdw>
                </a:effectLst>
              </a:rPr>
              <a:t>2009. </a:t>
            </a:r>
            <a:r>
              <a:rPr lang="zh-CN" altLang="en-US" sz="2200" dirty="0" smtClean="0">
                <a:effectLst>
                  <a:outerShdw blurRad="63500" dist="38100" dir="5400000" algn="t" rotWithShape="0">
                    <a:prstClr val="black">
                      <a:alpha val="25000"/>
                    </a:prstClr>
                  </a:outerShdw>
                </a:effectLst>
              </a:rPr>
              <a:t> </a:t>
            </a:r>
            <a:endParaRPr lang="en-US" sz="2200" b="1" dirty="0">
              <a:solidFill>
                <a:prstClr val="black"/>
              </a:solidFill>
            </a:endParaRPr>
          </a:p>
        </p:txBody>
      </p:sp>
    </p:spTree>
    <p:extLst>
      <p:ext uri="{BB962C8B-B14F-4D97-AF65-F5344CB8AC3E}">
        <p14:creationId xmlns:p14="http://schemas.microsoft.com/office/powerpoint/2010/main" val="32625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5356" y="1447800"/>
            <a:ext cx="8331444" cy="4678363"/>
          </a:xfrm>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55356" y="410825"/>
            <a:ext cx="8745414" cy="6703374"/>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TW" altLang="en-US" sz="2800" dirty="0" smtClean="0">
                <a:solidFill>
                  <a:prstClr val="black"/>
                </a:solidFill>
                <a:effectLst>
                  <a:outerShdw blurRad="63500" dist="38100" dir="5400000" algn="t" rotWithShape="0">
                    <a:prstClr val="black">
                      <a:alpha val="25000"/>
                    </a:prstClr>
                  </a:outerShdw>
                </a:effectLst>
              </a:rPr>
              <a:t> 重</a:t>
            </a:r>
            <a:r>
              <a:rPr lang="zh-TW" altLang="en-US" sz="2800" dirty="0">
                <a:solidFill>
                  <a:prstClr val="black"/>
                </a:solidFill>
                <a:effectLst>
                  <a:outerShdw blurRad="63500" dist="38100" dir="5400000" algn="t" rotWithShape="0">
                    <a:prstClr val="black">
                      <a:alpha val="25000"/>
                    </a:prstClr>
                  </a:outerShdw>
                </a:effectLst>
              </a:rPr>
              <a:t>新建立連</a:t>
            </a:r>
            <a:r>
              <a:rPr lang="zh-TW" altLang="en-US" sz="2800" dirty="0" smtClean="0">
                <a:solidFill>
                  <a:prstClr val="black"/>
                </a:solidFill>
                <a:effectLst>
                  <a:outerShdw blurRad="63500" dist="38100" dir="5400000" algn="t" rotWithShape="0">
                    <a:prstClr val="black">
                      <a:alpha val="25000"/>
                    </a:prstClr>
                  </a:outerShdw>
                </a:effectLst>
              </a:rPr>
              <a:t>結</a:t>
            </a:r>
            <a:endParaRPr lang="en-US" altLang="zh-TW" sz="2800" dirty="0" smtClean="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TW" altLang="en-US" sz="2800" dirty="0" smtClean="0">
                <a:solidFill>
                  <a:prstClr val="black"/>
                </a:solidFill>
                <a:effectLst>
                  <a:outerShdw blurRad="63500" dist="38100" dir="5400000" algn="t" rotWithShape="0">
                    <a:prstClr val="black">
                      <a:alpha val="25000"/>
                    </a:prstClr>
                  </a:outerShdw>
                </a:effectLst>
              </a:rPr>
              <a:t>連結 </a:t>
            </a:r>
            <a:r>
              <a:rPr lang="zh-CN" altLang="en-US" sz="2800" dirty="0" smtClean="0">
                <a:solidFill>
                  <a:prstClr val="black"/>
                </a:solidFill>
                <a:effectLst>
                  <a:outerShdw blurRad="63500" dist="38100" dir="5400000" algn="t" rotWithShape="0">
                    <a:prstClr val="black">
                      <a:alpha val="25000"/>
                    </a:prstClr>
                  </a:outerShdw>
                </a:effectLst>
              </a:rPr>
              <a:t>（</a:t>
            </a:r>
            <a:r>
              <a:rPr lang="en-US" altLang="zh-CN" sz="2800" dirty="0" smtClean="0">
                <a:solidFill>
                  <a:prstClr val="black"/>
                </a:solidFill>
                <a:effectLst>
                  <a:outerShdw blurRad="63500" dist="38100" dir="5400000" algn="t" rotWithShape="0">
                    <a:prstClr val="black">
                      <a:alpha val="25000"/>
                    </a:prstClr>
                  </a:outerShdw>
                </a:effectLst>
              </a:rPr>
              <a:t>connection) </a:t>
            </a:r>
            <a:r>
              <a:rPr lang="en-US" altLang="zh-TW" sz="2800" dirty="0" smtClean="0">
                <a:solidFill>
                  <a:prstClr val="black"/>
                </a:solidFill>
                <a:effectLst>
                  <a:outerShdw blurRad="63500" dist="38100" dir="5400000" algn="t" rotWithShape="0">
                    <a:prstClr val="black">
                      <a:alpha val="25000"/>
                    </a:prstClr>
                  </a:outerShdw>
                </a:effectLst>
              </a:rPr>
              <a:t>vs. </a:t>
            </a:r>
            <a:r>
              <a:rPr lang="zh-CN" altLang="en-US" sz="2800" dirty="0">
                <a:solidFill>
                  <a:prstClr val="black"/>
                </a:solidFill>
                <a:effectLst>
                  <a:outerShdw blurRad="63500" dist="38100" dir="5400000" algn="t" rotWithShape="0">
                    <a:prstClr val="black">
                      <a:alpha val="25000"/>
                    </a:prstClr>
                  </a:outerShdw>
                </a:effectLst>
              </a:rPr>
              <a:t>糾</a:t>
            </a:r>
            <a:r>
              <a:rPr lang="zh-CN" altLang="en-US" sz="2800" dirty="0" smtClean="0">
                <a:solidFill>
                  <a:prstClr val="black"/>
                </a:solidFill>
                <a:effectLst>
                  <a:outerShdw blurRad="63500" dist="38100" dir="5400000" algn="t" rotWithShape="0">
                    <a:prstClr val="black">
                      <a:alpha val="25000"/>
                    </a:prstClr>
                  </a:outerShdw>
                </a:effectLst>
              </a:rPr>
              <a:t>正 </a:t>
            </a:r>
            <a:r>
              <a:rPr lang="en-US" altLang="zh-CN" sz="2800" dirty="0" smtClean="0">
                <a:solidFill>
                  <a:prstClr val="black"/>
                </a:solidFill>
                <a:effectLst>
                  <a:outerShdw blurRad="63500" dist="38100" dir="5400000" algn="t" rotWithShape="0">
                    <a:prstClr val="black">
                      <a:alpha val="25000"/>
                    </a:prstClr>
                  </a:outerShdw>
                </a:effectLst>
              </a:rPr>
              <a:t>(correction)</a:t>
            </a:r>
            <a:endParaRPr lang="en-US" altLang="zh-TW" sz="2800" baseline="30000" dirty="0" smtClean="0">
              <a:solidFill>
                <a:prstClr val="black"/>
              </a:solidFill>
              <a:effectLst>
                <a:outerShdw blurRad="63500" dist="38100" dir="5400000" algn="t" rotWithShape="0">
                  <a:prstClr val="black">
                    <a:alpha val="25000"/>
                  </a:prstClr>
                </a:outerShdw>
              </a:effectLst>
            </a:endParaRPr>
          </a:p>
          <a:p>
            <a:pPr marL="114300" lvl="0">
              <a:spcBef>
                <a:spcPct val="20000"/>
              </a:spcBef>
              <a:buClr>
                <a:srgbClr val="93A299"/>
              </a:buClr>
            </a:pPr>
            <a:r>
              <a:rPr lang="zh-TW" altLang="en-US" sz="2400" dirty="0" smtClean="0">
                <a:solidFill>
                  <a:srgbClr val="564B3C"/>
                </a:solidFill>
                <a:latin typeface="Century Gothic"/>
                <a:ea typeface="微軟正黑體"/>
              </a:rPr>
              <a:t>       個</a:t>
            </a:r>
            <a:r>
              <a:rPr lang="zh-TW" altLang="en-US" sz="2400" dirty="0">
                <a:solidFill>
                  <a:srgbClr val="564B3C"/>
                </a:solidFill>
                <a:latin typeface="Century Gothic"/>
                <a:ea typeface="微軟正黑體"/>
              </a:rPr>
              <a:t>案研究：雖然媽媽要他做完指定的家務才能看電視，九歲的 </a:t>
            </a:r>
            <a:r>
              <a:rPr lang="en-US" altLang="zh-TW" sz="2400" dirty="0">
                <a:solidFill>
                  <a:srgbClr val="564B3C"/>
                </a:solidFill>
                <a:latin typeface="Century Gothic"/>
                <a:ea typeface="微軟正黑體"/>
              </a:rPr>
              <a:t>Tommy </a:t>
            </a:r>
            <a:r>
              <a:rPr lang="zh-TW" altLang="en-US" sz="2400" dirty="0">
                <a:solidFill>
                  <a:srgbClr val="564B3C"/>
                </a:solidFill>
                <a:latin typeface="Century Gothic"/>
                <a:ea typeface="微軟正黑體"/>
              </a:rPr>
              <a:t>沒做完就在看</a:t>
            </a:r>
            <a:r>
              <a:rPr lang="en-US" altLang="zh-TW" sz="2400" dirty="0">
                <a:solidFill>
                  <a:srgbClr val="564B3C"/>
                </a:solidFill>
                <a:latin typeface="Century Gothic"/>
                <a:ea typeface="微軟正黑體"/>
              </a:rPr>
              <a:t>….</a:t>
            </a:r>
          </a:p>
          <a:p>
            <a:pPr marL="640080" lvl="1" indent="-228600">
              <a:spcBef>
                <a:spcPct val="20000"/>
              </a:spcBef>
              <a:buClr>
                <a:srgbClr val="FF0000"/>
              </a:buClr>
              <a:buFont typeface="Arial" pitchFamily="34" charset="0"/>
              <a:buChar char="•"/>
            </a:pPr>
            <a:r>
              <a:rPr lang="zh-TW" altLang="en-US" sz="2400" b="1" dirty="0" smtClean="0">
                <a:solidFill>
                  <a:srgbClr val="564B3C"/>
                </a:solidFill>
                <a:latin typeface="Century Gothic"/>
                <a:ea typeface="微軟正黑體"/>
              </a:rPr>
              <a:t>你</a:t>
            </a:r>
            <a:r>
              <a:rPr lang="zh-TW" altLang="en-US" sz="2400" b="1" dirty="0">
                <a:solidFill>
                  <a:srgbClr val="564B3C"/>
                </a:solidFill>
                <a:latin typeface="Century Gothic"/>
                <a:ea typeface="微軟正黑體"/>
              </a:rPr>
              <a:t>是他父母你如何</a:t>
            </a:r>
            <a:r>
              <a:rPr lang="zh-TW" altLang="en-US" sz="2400" b="1" dirty="0" smtClean="0">
                <a:solidFill>
                  <a:srgbClr val="564B3C"/>
                </a:solidFill>
                <a:latin typeface="Century Gothic"/>
                <a:ea typeface="微軟正黑體"/>
              </a:rPr>
              <a:t>解</a:t>
            </a:r>
            <a:r>
              <a:rPr lang="zh-TW" altLang="en-US" sz="2400" b="1" dirty="0">
                <a:solidFill>
                  <a:srgbClr val="564B3C"/>
                </a:solidFill>
                <a:latin typeface="Century Gothic"/>
                <a:ea typeface="微軟正黑體"/>
              </a:rPr>
              <a:t>讀</a:t>
            </a:r>
            <a:r>
              <a:rPr lang="en-US" altLang="zh-TW" sz="2400" b="1" dirty="0">
                <a:solidFill>
                  <a:srgbClr val="564B3C"/>
                </a:solidFill>
                <a:latin typeface="Century Gothic"/>
                <a:ea typeface="微軟正黑體"/>
              </a:rPr>
              <a:t>?</a:t>
            </a:r>
            <a:endParaRPr lang="en-US" altLang="zh-TW" sz="2400" b="1" dirty="0" smtClean="0">
              <a:solidFill>
                <a:srgbClr val="564B3C"/>
              </a:solidFill>
              <a:latin typeface="Century Gothic"/>
              <a:ea typeface="微軟正黑體"/>
            </a:endParaRPr>
          </a:p>
          <a:p>
            <a:pPr marL="411480" lvl="1">
              <a:spcBef>
                <a:spcPct val="20000"/>
              </a:spcBef>
              <a:buClr>
                <a:srgbClr val="FF0000"/>
              </a:buClr>
            </a:pPr>
            <a:r>
              <a:rPr lang="zh-TW" altLang="en-US" sz="2400" dirty="0">
                <a:solidFill>
                  <a:srgbClr val="564B3C"/>
                </a:solidFill>
                <a:latin typeface="Century Gothic"/>
                <a:ea typeface="微軟正黑體"/>
              </a:rPr>
              <a:t> </a:t>
            </a:r>
            <a:r>
              <a:rPr lang="zh-TW" altLang="en-US" sz="2400" dirty="0" smtClean="0">
                <a:solidFill>
                  <a:srgbClr val="564B3C"/>
                </a:solidFill>
                <a:latin typeface="Century Gothic"/>
                <a:ea typeface="微軟正黑體"/>
              </a:rPr>
              <a:t>    </a:t>
            </a:r>
            <a:r>
              <a:rPr lang="en-US" altLang="zh-TW" sz="2400" dirty="0" smtClean="0">
                <a:solidFill>
                  <a:srgbClr val="564B3C"/>
                </a:solidFill>
                <a:latin typeface="Century Gothic"/>
                <a:ea typeface="微軟正黑體"/>
              </a:rPr>
              <a:t>-- </a:t>
            </a:r>
            <a:r>
              <a:rPr lang="zh-TW" altLang="en-US" sz="2400" dirty="0">
                <a:solidFill>
                  <a:srgbClr val="564B3C"/>
                </a:solidFill>
                <a:latin typeface="Century Gothic"/>
                <a:ea typeface="微軟正黑體"/>
              </a:rPr>
              <a:t>他這</a:t>
            </a:r>
            <a:r>
              <a:rPr lang="zh-CN" altLang="en-US" sz="2400" dirty="0">
                <a:solidFill>
                  <a:srgbClr val="564B3C"/>
                </a:solidFill>
                <a:latin typeface="Century Gothic"/>
                <a:ea typeface="微軟正黑體"/>
              </a:rPr>
              <a:t>是</a:t>
            </a:r>
            <a:r>
              <a:rPr lang="zh-TW" altLang="en-US" sz="2400" dirty="0">
                <a:solidFill>
                  <a:srgbClr val="564B3C"/>
                </a:solidFill>
                <a:latin typeface="Century Gothic"/>
                <a:ea typeface="微軟正黑體"/>
              </a:rPr>
              <a:t>投機？叛逆？不敬？ </a:t>
            </a:r>
            <a:endParaRPr lang="en-US" altLang="zh-TW" sz="2400" dirty="0">
              <a:solidFill>
                <a:srgbClr val="564B3C"/>
              </a:solidFill>
              <a:latin typeface="Century Gothic"/>
              <a:ea typeface="微軟正黑體"/>
            </a:endParaRPr>
          </a:p>
          <a:p>
            <a:pPr marL="640080" lvl="1" indent="-228600">
              <a:spcBef>
                <a:spcPct val="20000"/>
              </a:spcBef>
              <a:buClr>
                <a:srgbClr val="FF0000"/>
              </a:buClr>
              <a:buFont typeface="Arial" pitchFamily="34" charset="0"/>
              <a:buChar char="•"/>
            </a:pPr>
            <a:r>
              <a:rPr lang="zh-TW" altLang="en-US" sz="2400" b="1" dirty="0" smtClean="0">
                <a:solidFill>
                  <a:srgbClr val="564B3C"/>
                </a:solidFill>
                <a:latin typeface="Century Gothic"/>
                <a:ea typeface="微軟正黑體"/>
              </a:rPr>
              <a:t>負</a:t>
            </a:r>
            <a:r>
              <a:rPr lang="zh-TW" altLang="en-US" sz="2400" b="1" dirty="0">
                <a:solidFill>
                  <a:srgbClr val="564B3C"/>
                </a:solidFill>
                <a:latin typeface="Century Gothic"/>
                <a:ea typeface="微軟正黑體"/>
              </a:rPr>
              <a:t>面的解釋： 不順服？懶？自私</a:t>
            </a:r>
            <a:r>
              <a:rPr lang="zh-TW" altLang="en-US" sz="2400" b="1" dirty="0" smtClean="0">
                <a:solidFill>
                  <a:srgbClr val="564B3C"/>
                </a:solidFill>
                <a:latin typeface="Century Gothic"/>
                <a:ea typeface="微軟正黑體"/>
              </a:rPr>
              <a:t>？</a:t>
            </a:r>
            <a:endParaRPr lang="en-US" altLang="zh-TW" sz="2400" b="1" dirty="0" smtClean="0">
              <a:solidFill>
                <a:srgbClr val="564B3C"/>
              </a:solidFill>
              <a:latin typeface="Century Gothic"/>
              <a:ea typeface="微軟正黑體"/>
            </a:endParaRPr>
          </a:p>
          <a:p>
            <a:pPr marL="411480" lvl="1">
              <a:spcBef>
                <a:spcPct val="20000"/>
              </a:spcBef>
              <a:buClr>
                <a:srgbClr val="FF0000"/>
              </a:buClr>
            </a:pPr>
            <a:r>
              <a:rPr lang="zh-TW" altLang="en-US" sz="2400" dirty="0">
                <a:solidFill>
                  <a:srgbClr val="564B3C"/>
                </a:solidFill>
                <a:latin typeface="Century Gothic"/>
                <a:ea typeface="微軟正黑體"/>
              </a:rPr>
              <a:t> </a:t>
            </a:r>
            <a:r>
              <a:rPr lang="zh-TW" altLang="en-US" sz="2400" dirty="0" smtClean="0">
                <a:solidFill>
                  <a:srgbClr val="564B3C"/>
                </a:solidFill>
                <a:latin typeface="Century Gothic"/>
                <a:ea typeface="微軟正黑體"/>
              </a:rPr>
              <a:t>    </a:t>
            </a:r>
            <a:r>
              <a:rPr lang="en-US" altLang="zh-TW" sz="2400" dirty="0" smtClean="0">
                <a:solidFill>
                  <a:srgbClr val="564B3C"/>
                </a:solidFill>
                <a:latin typeface="Century Gothic"/>
                <a:ea typeface="微軟正黑體"/>
              </a:rPr>
              <a:t>-- </a:t>
            </a:r>
            <a:r>
              <a:rPr lang="zh-TW" altLang="en-US" sz="2400" dirty="0" smtClean="0">
                <a:solidFill>
                  <a:srgbClr val="564B3C"/>
                </a:solidFill>
                <a:latin typeface="Century Gothic"/>
                <a:ea typeface="微軟正黑體"/>
              </a:rPr>
              <a:t>你</a:t>
            </a:r>
            <a:r>
              <a:rPr lang="zh-TW" altLang="en-US" sz="2400" dirty="0">
                <a:solidFill>
                  <a:srgbClr val="564B3C"/>
                </a:solidFill>
                <a:latin typeface="Century Gothic"/>
                <a:ea typeface="微軟正黑體"/>
              </a:rPr>
              <a:t>如此貼標籤，他就如此認為自己就是樣的行為</a:t>
            </a:r>
            <a:r>
              <a:rPr lang="zh-TW" altLang="en-US" sz="2400" dirty="0" smtClean="0">
                <a:solidFill>
                  <a:srgbClr val="564B3C"/>
                </a:solidFill>
                <a:latin typeface="Century Gothic"/>
                <a:ea typeface="微軟正黑體"/>
              </a:rPr>
              <a:t>？</a:t>
            </a:r>
            <a:endParaRPr lang="en-US" altLang="zh-TW" sz="2400" dirty="0">
              <a:solidFill>
                <a:srgbClr val="564B3C"/>
              </a:solidFill>
              <a:latin typeface="Century Gothic"/>
              <a:ea typeface="微軟正黑體"/>
            </a:endParaRPr>
          </a:p>
          <a:p>
            <a:pPr marL="640080" lvl="1" indent="-228600">
              <a:spcBef>
                <a:spcPct val="20000"/>
              </a:spcBef>
              <a:buClr>
                <a:srgbClr val="FF0000"/>
              </a:buClr>
              <a:buFont typeface="Arial" pitchFamily="34" charset="0"/>
              <a:buChar char="•"/>
            </a:pPr>
            <a:r>
              <a:rPr lang="zh-CN" altLang="en-US" sz="2400" b="1" dirty="0" smtClean="0">
                <a:solidFill>
                  <a:srgbClr val="564B3C"/>
                </a:solidFill>
                <a:latin typeface="Century Gothic"/>
                <a:ea typeface="微軟正黑體"/>
              </a:rPr>
              <a:t>同</a:t>
            </a:r>
            <a:r>
              <a:rPr lang="zh-TW" altLang="en-US" sz="2400" b="1" dirty="0" smtClean="0">
                <a:solidFill>
                  <a:srgbClr val="564B3C"/>
                </a:solidFill>
                <a:latin typeface="Century Gothic"/>
                <a:ea typeface="微軟正黑體"/>
              </a:rPr>
              <a:t>理</a:t>
            </a:r>
            <a:r>
              <a:rPr lang="zh-CN" altLang="en-US" sz="2400" b="1" dirty="0" smtClean="0">
                <a:solidFill>
                  <a:srgbClr val="564B3C"/>
                </a:solidFill>
                <a:latin typeface="Century Gothic"/>
                <a:ea typeface="微軟正黑體"/>
              </a:rPr>
              <a:t>共情</a:t>
            </a:r>
            <a:r>
              <a:rPr lang="zh-TW" altLang="en-US" sz="2400" b="1" dirty="0" smtClean="0">
                <a:solidFill>
                  <a:srgbClr val="564B3C"/>
                </a:solidFill>
                <a:latin typeface="Century Gothic"/>
                <a:ea typeface="微軟正黑體"/>
              </a:rPr>
              <a:t>的</a:t>
            </a:r>
            <a:r>
              <a:rPr lang="zh-TW" altLang="en-US" sz="2400" b="1" dirty="0">
                <a:solidFill>
                  <a:srgbClr val="564B3C"/>
                </a:solidFill>
                <a:latin typeface="Century Gothic"/>
                <a:ea typeface="微軟正黑體"/>
              </a:rPr>
              <a:t>解</a:t>
            </a:r>
            <a:r>
              <a:rPr lang="zh-TW" altLang="en-US" sz="2400" b="1" dirty="0" smtClean="0">
                <a:solidFill>
                  <a:srgbClr val="564B3C"/>
                </a:solidFill>
                <a:latin typeface="Century Gothic"/>
                <a:ea typeface="微軟正黑體"/>
              </a:rPr>
              <a:t>釋</a:t>
            </a:r>
            <a:endParaRPr lang="en-US" altLang="zh-TW" sz="2400" b="1" dirty="0">
              <a:solidFill>
                <a:srgbClr val="564B3C"/>
              </a:solidFill>
              <a:latin typeface="Century Gothic"/>
              <a:ea typeface="微軟正黑體"/>
            </a:endParaRPr>
          </a:p>
          <a:p>
            <a:pPr marL="411480" lvl="1">
              <a:spcBef>
                <a:spcPct val="20000"/>
              </a:spcBef>
              <a:buClr>
                <a:srgbClr val="FF0000"/>
              </a:buClr>
            </a:pPr>
            <a:r>
              <a:rPr lang="zh-TW" altLang="en-US" sz="2400" b="1" dirty="0" smtClean="0">
                <a:solidFill>
                  <a:srgbClr val="564B3C"/>
                </a:solidFill>
                <a:latin typeface="Century Gothic"/>
                <a:ea typeface="微軟正黑體"/>
              </a:rPr>
              <a:t>     </a:t>
            </a:r>
            <a:r>
              <a:rPr lang="en-US" altLang="zh-CN" sz="2400" b="1" dirty="0" smtClean="0">
                <a:solidFill>
                  <a:srgbClr val="564B3C"/>
                </a:solidFill>
                <a:latin typeface="Century Gothic"/>
                <a:ea typeface="微軟正黑體"/>
              </a:rPr>
              <a:t>-- </a:t>
            </a:r>
            <a:r>
              <a:rPr lang="zh-TW" altLang="en-US" sz="2400" dirty="0" smtClean="0">
                <a:solidFill>
                  <a:srgbClr val="564B3C"/>
                </a:solidFill>
                <a:latin typeface="Century Gothic"/>
                <a:ea typeface="微軟正黑體"/>
              </a:rPr>
              <a:t>媽</a:t>
            </a:r>
            <a:r>
              <a:rPr lang="zh-TW" altLang="en-US" sz="2400" dirty="0">
                <a:solidFill>
                  <a:srgbClr val="564B3C"/>
                </a:solidFill>
                <a:latin typeface="Century Gothic"/>
                <a:ea typeface="微軟正黑體"/>
              </a:rPr>
              <a:t>媽若視為這是一個九歲孩子經過辛苦的一天之後想放鬆一下很自然的行為，那就是他的行為無非就是一個平常兒童的常規行為。</a:t>
            </a:r>
            <a:r>
              <a:rPr lang="en-US" altLang="zh-TW" sz="2400" dirty="0">
                <a:solidFill>
                  <a:srgbClr val="564B3C"/>
                </a:solidFill>
                <a:latin typeface="Century Gothic"/>
                <a:ea typeface="微軟正黑體"/>
              </a:rPr>
              <a:t>     </a:t>
            </a:r>
            <a:endParaRPr lang="zh-TW" altLang="en-US" sz="2400" dirty="0">
              <a:solidFill>
                <a:srgbClr val="564B3C"/>
              </a:solidFill>
              <a:latin typeface="Century Gothic"/>
              <a:ea typeface="微軟正黑體"/>
            </a:endParaRPr>
          </a:p>
          <a:p>
            <a:endParaRPr lang="en-US" altLang="zh-TW" sz="2800" dirty="0" smtClean="0">
              <a:solidFill>
                <a:prstClr val="black"/>
              </a:solidFill>
              <a:effectLst>
                <a:outerShdw blurRad="63500" dist="38100" dir="5400000" algn="t" rotWithShape="0">
                  <a:prstClr val="black">
                    <a:alpha val="25000"/>
                  </a:prstClr>
                </a:outerShdw>
              </a:effectLst>
            </a:endParaRPr>
          </a:p>
        </p:txBody>
      </p:sp>
    </p:spTree>
    <p:extLst>
      <p:ext uri="{BB962C8B-B14F-4D97-AF65-F5344CB8AC3E}">
        <p14:creationId xmlns:p14="http://schemas.microsoft.com/office/powerpoint/2010/main" val="28006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5356" y="1447800"/>
            <a:ext cx="8331444" cy="4678363"/>
          </a:xfrm>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55356" y="228600"/>
            <a:ext cx="8745414" cy="7220438"/>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TW" altLang="en-US" sz="2800" dirty="0" smtClean="0">
                <a:solidFill>
                  <a:prstClr val="black"/>
                </a:solidFill>
                <a:effectLst>
                  <a:outerShdw blurRad="63500" dist="38100" dir="5400000" algn="t" rotWithShape="0">
                    <a:prstClr val="black">
                      <a:alpha val="25000"/>
                    </a:prstClr>
                  </a:outerShdw>
                </a:effectLst>
              </a:rPr>
              <a:t> 重</a:t>
            </a:r>
            <a:r>
              <a:rPr lang="zh-TW" altLang="en-US" sz="2800" dirty="0">
                <a:solidFill>
                  <a:prstClr val="black"/>
                </a:solidFill>
                <a:effectLst>
                  <a:outerShdw blurRad="63500" dist="38100" dir="5400000" algn="t" rotWithShape="0">
                    <a:prstClr val="black">
                      <a:alpha val="25000"/>
                    </a:prstClr>
                  </a:outerShdw>
                </a:effectLst>
              </a:rPr>
              <a:t>新建立連</a:t>
            </a:r>
            <a:r>
              <a:rPr lang="zh-TW" altLang="en-US" sz="2800" dirty="0" smtClean="0">
                <a:solidFill>
                  <a:prstClr val="black"/>
                </a:solidFill>
                <a:effectLst>
                  <a:outerShdw blurRad="63500" dist="38100" dir="5400000" algn="t" rotWithShape="0">
                    <a:prstClr val="black">
                      <a:alpha val="25000"/>
                    </a:prstClr>
                  </a:outerShdw>
                </a:effectLst>
              </a:rPr>
              <a:t>結</a:t>
            </a:r>
            <a:endParaRPr lang="en-US" altLang="zh-TW" sz="2800" dirty="0" smtClean="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TW" altLang="en-US" sz="2800" dirty="0" smtClean="0">
                <a:solidFill>
                  <a:prstClr val="black"/>
                </a:solidFill>
                <a:effectLst>
                  <a:outerShdw blurRad="63500" dist="38100" dir="5400000" algn="t" rotWithShape="0">
                    <a:prstClr val="black">
                      <a:alpha val="25000"/>
                    </a:prstClr>
                  </a:outerShdw>
                </a:effectLst>
              </a:rPr>
              <a:t>連結 </a:t>
            </a:r>
            <a:r>
              <a:rPr lang="zh-CN" altLang="en-US" sz="2800" dirty="0" smtClean="0">
                <a:solidFill>
                  <a:prstClr val="black"/>
                </a:solidFill>
                <a:effectLst>
                  <a:outerShdw blurRad="63500" dist="38100" dir="5400000" algn="t" rotWithShape="0">
                    <a:prstClr val="black">
                      <a:alpha val="25000"/>
                    </a:prstClr>
                  </a:outerShdw>
                </a:effectLst>
              </a:rPr>
              <a:t>（</a:t>
            </a:r>
            <a:r>
              <a:rPr lang="en-US" altLang="zh-CN" sz="2800" dirty="0" smtClean="0">
                <a:solidFill>
                  <a:prstClr val="black"/>
                </a:solidFill>
                <a:effectLst>
                  <a:outerShdw blurRad="63500" dist="38100" dir="5400000" algn="t" rotWithShape="0">
                    <a:prstClr val="black">
                      <a:alpha val="25000"/>
                    </a:prstClr>
                  </a:outerShdw>
                </a:effectLst>
              </a:rPr>
              <a:t>connection) </a:t>
            </a:r>
            <a:r>
              <a:rPr lang="en-US" altLang="zh-TW" sz="2800" dirty="0" smtClean="0">
                <a:solidFill>
                  <a:prstClr val="black"/>
                </a:solidFill>
                <a:effectLst>
                  <a:outerShdw blurRad="63500" dist="38100" dir="5400000" algn="t" rotWithShape="0">
                    <a:prstClr val="black">
                      <a:alpha val="25000"/>
                    </a:prstClr>
                  </a:outerShdw>
                </a:effectLst>
              </a:rPr>
              <a:t>vs. </a:t>
            </a:r>
            <a:r>
              <a:rPr lang="zh-CN" altLang="en-US" sz="2800" dirty="0">
                <a:solidFill>
                  <a:prstClr val="black"/>
                </a:solidFill>
                <a:effectLst>
                  <a:outerShdw blurRad="63500" dist="38100" dir="5400000" algn="t" rotWithShape="0">
                    <a:prstClr val="black">
                      <a:alpha val="25000"/>
                    </a:prstClr>
                  </a:outerShdw>
                </a:effectLst>
              </a:rPr>
              <a:t>糾</a:t>
            </a:r>
            <a:r>
              <a:rPr lang="zh-CN" altLang="en-US" sz="2800" dirty="0" smtClean="0">
                <a:solidFill>
                  <a:prstClr val="black"/>
                </a:solidFill>
                <a:effectLst>
                  <a:outerShdw blurRad="63500" dist="38100" dir="5400000" algn="t" rotWithShape="0">
                    <a:prstClr val="black">
                      <a:alpha val="25000"/>
                    </a:prstClr>
                  </a:outerShdw>
                </a:effectLst>
              </a:rPr>
              <a:t>正 </a:t>
            </a:r>
            <a:r>
              <a:rPr lang="en-US" altLang="zh-CN" sz="2800" dirty="0" smtClean="0">
                <a:solidFill>
                  <a:prstClr val="black"/>
                </a:solidFill>
                <a:effectLst>
                  <a:outerShdw blurRad="63500" dist="38100" dir="5400000" algn="t" rotWithShape="0">
                    <a:prstClr val="black">
                      <a:alpha val="25000"/>
                    </a:prstClr>
                  </a:outerShdw>
                </a:effectLst>
              </a:rPr>
              <a:t>(correction)</a:t>
            </a:r>
            <a:endParaRPr lang="en-US" altLang="zh-TW" sz="2800" baseline="30000" dirty="0" smtClean="0">
              <a:solidFill>
                <a:prstClr val="black"/>
              </a:solidFill>
              <a:effectLst>
                <a:outerShdw blurRad="63500" dist="38100" dir="5400000" algn="t" rotWithShape="0">
                  <a:prstClr val="black">
                    <a:alpha val="25000"/>
                  </a:prstClr>
                </a:outerShdw>
              </a:effectLst>
            </a:endParaRPr>
          </a:p>
          <a:p>
            <a:pPr marL="114300">
              <a:spcBef>
                <a:spcPct val="20000"/>
              </a:spcBef>
              <a:buClr>
                <a:srgbClr val="93A299"/>
              </a:buClr>
            </a:pPr>
            <a:r>
              <a:rPr lang="zh-TW" altLang="en-US" sz="2400" dirty="0" smtClean="0">
                <a:solidFill>
                  <a:srgbClr val="564B3C"/>
                </a:solidFill>
                <a:latin typeface="Century Gothic"/>
                <a:ea typeface="微軟正黑體"/>
              </a:rPr>
              <a:t>       個</a:t>
            </a:r>
            <a:r>
              <a:rPr lang="zh-TW" altLang="en-US" sz="2400" dirty="0">
                <a:solidFill>
                  <a:srgbClr val="564B3C"/>
                </a:solidFill>
                <a:latin typeface="Century Gothic"/>
                <a:ea typeface="微軟正黑體"/>
              </a:rPr>
              <a:t>案研</a:t>
            </a:r>
            <a:r>
              <a:rPr lang="zh-TW" altLang="en-US" sz="2400" dirty="0" smtClean="0">
                <a:solidFill>
                  <a:srgbClr val="564B3C"/>
                </a:solidFill>
                <a:latin typeface="Century Gothic"/>
                <a:ea typeface="微軟正黑體"/>
              </a:rPr>
              <a:t>究 </a:t>
            </a:r>
            <a:r>
              <a:rPr lang="en-US" altLang="zh-TW" sz="2400" dirty="0" smtClean="0">
                <a:solidFill>
                  <a:srgbClr val="564B3C"/>
                </a:solidFill>
                <a:latin typeface="Century Gothic"/>
                <a:ea typeface="微軟正黑體"/>
              </a:rPr>
              <a:t>(</a:t>
            </a:r>
            <a:r>
              <a:rPr lang="zh-TW" altLang="en-US" sz="2400" dirty="0" smtClean="0">
                <a:solidFill>
                  <a:srgbClr val="564B3C"/>
                </a:solidFill>
                <a:latin typeface="Century Gothic"/>
                <a:ea typeface="微軟正黑體"/>
              </a:rPr>
              <a:t>續</a:t>
            </a:r>
            <a:r>
              <a:rPr lang="en-US" altLang="zh-TW" sz="2400" dirty="0" smtClean="0">
                <a:solidFill>
                  <a:srgbClr val="564B3C"/>
                </a:solidFill>
                <a:latin typeface="Century Gothic"/>
                <a:ea typeface="微軟正黑體"/>
              </a:rPr>
              <a:t>)</a:t>
            </a:r>
            <a:r>
              <a:rPr lang="zh-TW" altLang="en-US" sz="2400" dirty="0" smtClean="0">
                <a:solidFill>
                  <a:srgbClr val="564B3C"/>
                </a:solidFill>
                <a:latin typeface="Century Gothic"/>
                <a:ea typeface="微軟正黑體"/>
              </a:rPr>
              <a:t>：</a:t>
            </a:r>
            <a:endParaRPr lang="en-US" altLang="zh-TW" sz="2400" dirty="0" smtClean="0">
              <a:solidFill>
                <a:srgbClr val="564B3C"/>
              </a:solidFill>
              <a:latin typeface="Century Gothic"/>
              <a:ea typeface="微軟正黑體"/>
            </a:endParaRPr>
          </a:p>
          <a:p>
            <a:pPr marL="640080" lvl="1" indent="-228600">
              <a:spcBef>
                <a:spcPct val="20000"/>
              </a:spcBef>
              <a:buClr>
                <a:srgbClr val="FF0000"/>
              </a:buClr>
              <a:buFont typeface="Arial" pitchFamily="34" charset="0"/>
              <a:buChar char="•"/>
            </a:pPr>
            <a:r>
              <a:rPr lang="zh-TW" altLang="en-US" sz="2400" b="1" dirty="0" smtClean="0">
                <a:solidFill>
                  <a:srgbClr val="002060"/>
                </a:solidFill>
                <a:latin typeface="Century Gothic"/>
                <a:ea typeface="微軟正黑體"/>
              </a:rPr>
              <a:t>媽</a:t>
            </a:r>
            <a:r>
              <a:rPr lang="en-US" altLang="zh-TW" sz="2400" dirty="0" smtClean="0">
                <a:solidFill>
                  <a:srgbClr val="002060"/>
                </a:solidFill>
                <a:latin typeface="Century Gothic"/>
                <a:ea typeface="微軟正黑體"/>
              </a:rPr>
              <a:t>: </a:t>
            </a:r>
            <a:r>
              <a:rPr lang="zh-TW" altLang="en-US" sz="2400" dirty="0" smtClean="0">
                <a:solidFill>
                  <a:srgbClr val="002060"/>
                </a:solidFill>
                <a:latin typeface="Century Gothic"/>
                <a:ea typeface="微軟正黑體"/>
              </a:rPr>
              <a:t>我看你並沒有把東西收拾整理好。</a:t>
            </a:r>
          </a:p>
          <a:p>
            <a:pPr marL="640080" lvl="1" indent="-228600">
              <a:spcBef>
                <a:spcPct val="20000"/>
              </a:spcBef>
              <a:buClr>
                <a:srgbClr val="FF0000"/>
              </a:buClr>
              <a:buFont typeface="Arial" pitchFamily="34" charset="0"/>
              <a:buChar char="•"/>
            </a:pPr>
            <a:r>
              <a:rPr lang="zh-TW" altLang="en-US" sz="2400" b="1" dirty="0" smtClean="0">
                <a:solidFill>
                  <a:srgbClr val="002060"/>
                </a:solidFill>
                <a:latin typeface="Century Gothic"/>
                <a:ea typeface="微軟正黑體"/>
              </a:rPr>
              <a:t> </a:t>
            </a:r>
            <a:r>
              <a:rPr lang="en-US" altLang="zh-TW" sz="2400" b="1" dirty="0" smtClean="0">
                <a:solidFill>
                  <a:srgbClr val="002060"/>
                </a:solidFill>
                <a:latin typeface="Century Gothic"/>
                <a:ea typeface="微軟正黑體"/>
              </a:rPr>
              <a:t>T</a:t>
            </a:r>
            <a:r>
              <a:rPr lang="en-US" altLang="zh-TW" sz="2400" dirty="0" smtClean="0">
                <a:solidFill>
                  <a:srgbClr val="002060"/>
                </a:solidFill>
                <a:latin typeface="Century Gothic"/>
                <a:ea typeface="微軟正黑體"/>
              </a:rPr>
              <a:t> </a:t>
            </a:r>
            <a:r>
              <a:rPr lang="en-US" altLang="zh-TW" sz="2400" dirty="0">
                <a:solidFill>
                  <a:srgbClr val="002060"/>
                </a:solidFill>
                <a:latin typeface="Century Gothic"/>
                <a:ea typeface="微軟正黑體"/>
              </a:rPr>
              <a:t>:  </a:t>
            </a:r>
            <a:r>
              <a:rPr lang="zh-TW" altLang="en-US" sz="2400" dirty="0">
                <a:solidFill>
                  <a:srgbClr val="002060"/>
                </a:solidFill>
                <a:latin typeface="Century Gothic"/>
                <a:ea typeface="微軟正黑體"/>
              </a:rPr>
              <a:t>媽，我知道，我看完這</a:t>
            </a:r>
            <a:r>
              <a:rPr lang="en-US" altLang="zh-TW" sz="2400" dirty="0">
                <a:solidFill>
                  <a:srgbClr val="002060"/>
                </a:solidFill>
                <a:latin typeface="Century Gothic"/>
                <a:ea typeface="微軟正黑體"/>
              </a:rPr>
              <a:t>show </a:t>
            </a:r>
            <a:r>
              <a:rPr lang="zh-TW" altLang="en-US" sz="2400" dirty="0">
                <a:solidFill>
                  <a:srgbClr val="002060"/>
                </a:solidFill>
                <a:latin typeface="Century Gothic"/>
                <a:ea typeface="微軟正黑體"/>
              </a:rPr>
              <a:t>就去收拾。</a:t>
            </a:r>
          </a:p>
          <a:p>
            <a:pPr marL="640080" lvl="1" indent="-228600">
              <a:spcBef>
                <a:spcPct val="20000"/>
              </a:spcBef>
              <a:buClr>
                <a:srgbClr val="FF0000"/>
              </a:buClr>
              <a:buFont typeface="Arial" pitchFamily="34" charset="0"/>
              <a:buChar char="•"/>
            </a:pPr>
            <a:r>
              <a:rPr lang="zh-TW" altLang="en-US" sz="2400" b="1" dirty="0" smtClean="0">
                <a:solidFill>
                  <a:srgbClr val="002060"/>
                </a:solidFill>
                <a:latin typeface="Century Gothic"/>
                <a:ea typeface="微軟正黑體"/>
              </a:rPr>
              <a:t>媽</a:t>
            </a:r>
            <a:r>
              <a:rPr lang="en-US" altLang="zh-TW" sz="2400" dirty="0">
                <a:solidFill>
                  <a:srgbClr val="002060"/>
                </a:solidFill>
                <a:latin typeface="Century Gothic"/>
                <a:ea typeface="微軟正黑體"/>
              </a:rPr>
              <a:t>: </a:t>
            </a:r>
            <a:r>
              <a:rPr lang="zh-TW" altLang="en-US" sz="2400" dirty="0" smtClean="0">
                <a:solidFill>
                  <a:srgbClr val="002060"/>
                </a:solidFill>
                <a:latin typeface="Century Gothic"/>
                <a:ea typeface="微軟正黑體"/>
              </a:rPr>
              <a:t>  我</a:t>
            </a:r>
            <a:r>
              <a:rPr lang="zh-TW" altLang="en-US" sz="2400" dirty="0">
                <a:solidFill>
                  <a:srgbClr val="002060"/>
                </a:solidFill>
                <a:latin typeface="Century Gothic"/>
                <a:ea typeface="微軟正黑體"/>
              </a:rPr>
              <a:t>們曾談過要先收好東西，到底為什麼你沒有辦法 </a:t>
            </a:r>
          </a:p>
          <a:p>
            <a:pPr marL="411480" lvl="1">
              <a:spcBef>
                <a:spcPct val="20000"/>
              </a:spcBef>
              <a:buClr>
                <a:srgbClr val="FF0000"/>
              </a:buClr>
            </a:pPr>
            <a:r>
              <a:rPr lang="zh-TW" altLang="en-US" sz="2400" dirty="0">
                <a:solidFill>
                  <a:srgbClr val="002060"/>
                </a:solidFill>
                <a:latin typeface="Century Gothic"/>
                <a:ea typeface="微軟正黑體"/>
              </a:rPr>
              <a:t>          在看電視之前就先收好東西</a:t>
            </a:r>
            <a:r>
              <a:rPr lang="en-US" altLang="zh-TW" sz="2400" dirty="0">
                <a:solidFill>
                  <a:srgbClr val="002060"/>
                </a:solidFill>
                <a:latin typeface="Century Gothic"/>
                <a:ea typeface="微軟正黑體"/>
              </a:rPr>
              <a:t>?  </a:t>
            </a:r>
            <a:r>
              <a:rPr lang="zh-TW" altLang="en-US" sz="2400" dirty="0">
                <a:solidFill>
                  <a:srgbClr val="002060"/>
                </a:solidFill>
                <a:latin typeface="Century Gothic"/>
                <a:ea typeface="微軟正黑體"/>
              </a:rPr>
              <a:t>你該有足夠時間的。</a:t>
            </a:r>
          </a:p>
          <a:p>
            <a:pPr marL="640080" lvl="1" indent="-228600">
              <a:spcBef>
                <a:spcPct val="20000"/>
              </a:spcBef>
              <a:buClr>
                <a:srgbClr val="FF0000"/>
              </a:buClr>
              <a:buFont typeface="Arial" pitchFamily="34" charset="0"/>
              <a:buChar char="•"/>
            </a:pPr>
            <a:r>
              <a:rPr lang="zh-TW" altLang="en-US" sz="2400" dirty="0" smtClean="0">
                <a:solidFill>
                  <a:srgbClr val="002060"/>
                </a:solidFill>
                <a:latin typeface="Century Gothic"/>
                <a:ea typeface="微軟正黑體"/>
              </a:rPr>
              <a:t> </a:t>
            </a:r>
            <a:r>
              <a:rPr lang="en-US" altLang="zh-TW" sz="2400" b="1" dirty="0" smtClean="0">
                <a:solidFill>
                  <a:srgbClr val="002060"/>
                </a:solidFill>
                <a:latin typeface="Century Gothic"/>
                <a:ea typeface="微軟正黑體"/>
              </a:rPr>
              <a:t>T </a:t>
            </a:r>
            <a:r>
              <a:rPr lang="en-US" altLang="zh-TW" sz="2400" dirty="0" smtClean="0">
                <a:solidFill>
                  <a:srgbClr val="002060"/>
                </a:solidFill>
                <a:latin typeface="Century Gothic"/>
                <a:ea typeface="微軟正黑體"/>
              </a:rPr>
              <a:t>:   </a:t>
            </a:r>
            <a:r>
              <a:rPr lang="zh-TW" altLang="en-US" sz="2400" dirty="0">
                <a:solidFill>
                  <a:srgbClr val="002060"/>
                </a:solidFill>
                <a:latin typeface="Century Gothic"/>
                <a:ea typeface="微軟正黑體"/>
              </a:rPr>
              <a:t>我知道了，我正在看一本書，沒注意到時間。</a:t>
            </a:r>
          </a:p>
          <a:p>
            <a:pPr marL="640080" lvl="1" indent="-228600">
              <a:spcBef>
                <a:spcPct val="20000"/>
              </a:spcBef>
              <a:buClr>
                <a:srgbClr val="FF0000"/>
              </a:buClr>
              <a:buFont typeface="Arial" pitchFamily="34" charset="0"/>
              <a:buChar char="•"/>
            </a:pPr>
            <a:r>
              <a:rPr lang="zh-TW" altLang="en-US" sz="2400" b="1" dirty="0" smtClean="0">
                <a:solidFill>
                  <a:srgbClr val="002060"/>
                </a:solidFill>
                <a:latin typeface="Century Gothic"/>
                <a:ea typeface="微軟正黑體"/>
              </a:rPr>
              <a:t>媽</a:t>
            </a:r>
            <a:r>
              <a:rPr lang="en-US" altLang="zh-TW" sz="2400" dirty="0">
                <a:solidFill>
                  <a:srgbClr val="002060"/>
                </a:solidFill>
                <a:latin typeface="Century Gothic"/>
                <a:ea typeface="微軟正黑體"/>
              </a:rPr>
              <a:t>: OK</a:t>
            </a:r>
            <a:r>
              <a:rPr lang="zh-TW" altLang="en-US" sz="2400" dirty="0">
                <a:solidFill>
                  <a:srgbClr val="002060"/>
                </a:solidFill>
                <a:latin typeface="Century Gothic"/>
                <a:ea typeface="微軟正黑體"/>
              </a:rPr>
              <a:t>，</a:t>
            </a:r>
            <a:r>
              <a:rPr lang="en-US" altLang="zh-TW" sz="2400" dirty="0">
                <a:solidFill>
                  <a:srgbClr val="002060"/>
                </a:solidFill>
                <a:latin typeface="Century Gothic"/>
                <a:ea typeface="微軟正黑體"/>
              </a:rPr>
              <a:t>Tommy </a:t>
            </a:r>
            <a:r>
              <a:rPr lang="zh-TW" altLang="en-US" sz="2400" dirty="0">
                <a:solidFill>
                  <a:srgbClr val="002060"/>
                </a:solidFill>
                <a:latin typeface="Century Gothic"/>
                <a:ea typeface="微軟正黑體"/>
              </a:rPr>
              <a:t>你就看完這節目，然後把東西收好， </a:t>
            </a:r>
            <a:endParaRPr lang="zh-TW" altLang="en-US" sz="2400" dirty="0" smtClean="0">
              <a:solidFill>
                <a:srgbClr val="002060"/>
              </a:solidFill>
              <a:latin typeface="Century Gothic"/>
              <a:ea typeface="微軟正黑體"/>
            </a:endParaRPr>
          </a:p>
          <a:p>
            <a:pPr marL="411480" lvl="1">
              <a:spcBef>
                <a:spcPct val="20000"/>
              </a:spcBef>
              <a:buClr>
                <a:srgbClr val="FF0000"/>
              </a:buClr>
            </a:pPr>
            <a:r>
              <a:rPr lang="zh-TW" altLang="en-US" sz="2400" dirty="0" smtClean="0">
                <a:solidFill>
                  <a:srgbClr val="002060"/>
                </a:solidFill>
                <a:latin typeface="Century Gothic"/>
                <a:ea typeface="微軟正黑體"/>
              </a:rPr>
              <a:t>         再告訴媽媽這本書寫甚麼，好像很有趣的樣子</a:t>
            </a:r>
            <a:r>
              <a:rPr lang="en-US" altLang="zh-TW" sz="2400" dirty="0" smtClean="0">
                <a:solidFill>
                  <a:srgbClr val="002060"/>
                </a:solidFill>
                <a:latin typeface="Century Gothic"/>
                <a:ea typeface="微軟正黑體"/>
              </a:rPr>
              <a:t>!</a:t>
            </a:r>
          </a:p>
          <a:p>
            <a:pPr marL="411480" lvl="1">
              <a:spcBef>
                <a:spcPct val="20000"/>
              </a:spcBef>
              <a:buClr>
                <a:srgbClr val="FF0000"/>
              </a:buClr>
            </a:pPr>
            <a:r>
              <a:rPr lang="zh-CN" altLang="en-US" sz="2400" dirty="0" smtClean="0">
                <a:solidFill>
                  <a:srgbClr val="002060"/>
                </a:solidFill>
                <a:latin typeface="Century Gothic"/>
                <a:ea typeface="微軟正黑體"/>
              </a:rPr>
              <a:t>（</a:t>
            </a:r>
            <a:r>
              <a:rPr lang="en-US" altLang="zh-TW" sz="2400" dirty="0" smtClean="0">
                <a:solidFill>
                  <a:srgbClr val="002060"/>
                </a:solidFill>
                <a:latin typeface="Century Gothic"/>
                <a:ea typeface="微軟正黑體"/>
              </a:rPr>
              <a:t>Tommy </a:t>
            </a:r>
            <a:r>
              <a:rPr lang="zh-TW" altLang="en-US" sz="2400" dirty="0">
                <a:solidFill>
                  <a:srgbClr val="002060"/>
                </a:solidFill>
                <a:latin typeface="Century Gothic"/>
                <a:ea typeface="微軟正黑體"/>
              </a:rPr>
              <a:t>的媽媽發現因為他比較對書以及</a:t>
            </a:r>
            <a:r>
              <a:rPr lang="en-US" altLang="zh-TW" sz="2400" dirty="0">
                <a:solidFill>
                  <a:srgbClr val="002060"/>
                </a:solidFill>
                <a:latin typeface="Century Gothic"/>
                <a:ea typeface="微軟正黑體"/>
              </a:rPr>
              <a:t>TV show </a:t>
            </a:r>
            <a:r>
              <a:rPr lang="zh-TW" altLang="en-US" sz="2400" dirty="0">
                <a:solidFill>
                  <a:srgbClr val="002060"/>
                </a:solidFill>
                <a:latin typeface="Century Gothic"/>
                <a:ea typeface="微軟正黑體"/>
              </a:rPr>
              <a:t>感興趣，結果他沒有剩多少時間做家務，她進一步想</a:t>
            </a:r>
            <a:r>
              <a:rPr lang="en-US" altLang="zh-TW" sz="2400" dirty="0">
                <a:solidFill>
                  <a:srgbClr val="002060"/>
                </a:solidFill>
                <a:latin typeface="Century Gothic"/>
                <a:ea typeface="微軟正黑體"/>
              </a:rPr>
              <a:t>: </a:t>
            </a:r>
            <a:r>
              <a:rPr lang="zh-TW" altLang="en-US" sz="2400" dirty="0">
                <a:solidFill>
                  <a:srgbClr val="002060"/>
                </a:solidFill>
                <a:latin typeface="Century Gothic"/>
                <a:ea typeface="微軟正黑體"/>
              </a:rPr>
              <a:t>他很少違反規定，讓他看完他喜歡的電視節目，這不致鼓勵他以後都違規</a:t>
            </a:r>
            <a:r>
              <a:rPr lang="zh-TW" altLang="en-US" sz="2400" dirty="0" smtClean="0">
                <a:solidFill>
                  <a:srgbClr val="002060"/>
                </a:solidFill>
                <a:latin typeface="Century Gothic"/>
                <a:ea typeface="微軟正黑體"/>
              </a:rPr>
              <a:t>。</a:t>
            </a:r>
            <a:r>
              <a:rPr lang="zh-CN" altLang="en-US" sz="2400" dirty="0" smtClean="0">
                <a:solidFill>
                  <a:srgbClr val="564B3C"/>
                </a:solidFill>
                <a:latin typeface="Century Gothic"/>
                <a:ea typeface="微軟正黑體"/>
              </a:rPr>
              <a:t>）</a:t>
            </a:r>
            <a:endParaRPr lang="zh-TW" altLang="en-US" sz="2400" dirty="0">
              <a:solidFill>
                <a:srgbClr val="564B3C"/>
              </a:solidFill>
              <a:latin typeface="Century Gothic"/>
              <a:ea typeface="微軟正黑體"/>
            </a:endParaRPr>
          </a:p>
          <a:p>
            <a:endParaRPr lang="en-US" altLang="zh-TW" sz="2800" dirty="0" smtClean="0">
              <a:solidFill>
                <a:prstClr val="black"/>
              </a:solidFill>
              <a:effectLst>
                <a:outerShdw blurRad="63500" dist="38100" dir="5400000" algn="t" rotWithShape="0">
                  <a:prstClr val="black">
                    <a:alpha val="25000"/>
                  </a:prstClr>
                </a:outerShdw>
              </a:effectLst>
            </a:endParaRPr>
          </a:p>
        </p:txBody>
      </p:sp>
    </p:spTree>
    <p:extLst>
      <p:ext uri="{BB962C8B-B14F-4D97-AF65-F5344CB8AC3E}">
        <p14:creationId xmlns:p14="http://schemas.microsoft.com/office/powerpoint/2010/main" val="16092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5356" y="1447800"/>
            <a:ext cx="8331444" cy="4678363"/>
          </a:xfrm>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55356" y="410825"/>
            <a:ext cx="8745414" cy="4647426"/>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TW" altLang="en-US" sz="2800" dirty="0" smtClean="0">
                <a:solidFill>
                  <a:prstClr val="black"/>
                </a:solidFill>
                <a:effectLst>
                  <a:outerShdw blurRad="63500" dist="38100" dir="5400000" algn="t" rotWithShape="0">
                    <a:prstClr val="black">
                      <a:alpha val="25000"/>
                    </a:prstClr>
                  </a:outerShdw>
                </a:effectLst>
              </a:rPr>
              <a:t> 重</a:t>
            </a:r>
            <a:r>
              <a:rPr lang="zh-TW" altLang="en-US" sz="2800" dirty="0">
                <a:solidFill>
                  <a:prstClr val="black"/>
                </a:solidFill>
                <a:effectLst>
                  <a:outerShdw blurRad="63500" dist="38100" dir="5400000" algn="t" rotWithShape="0">
                    <a:prstClr val="black">
                      <a:alpha val="25000"/>
                    </a:prstClr>
                  </a:outerShdw>
                </a:effectLst>
              </a:rPr>
              <a:t>新建立連</a:t>
            </a:r>
            <a:r>
              <a:rPr lang="zh-TW" altLang="en-US" sz="2800" dirty="0" smtClean="0">
                <a:solidFill>
                  <a:prstClr val="black"/>
                </a:solidFill>
                <a:effectLst>
                  <a:outerShdw blurRad="63500" dist="38100" dir="5400000" algn="t" rotWithShape="0">
                    <a:prstClr val="black">
                      <a:alpha val="25000"/>
                    </a:prstClr>
                  </a:outerShdw>
                </a:effectLst>
              </a:rPr>
              <a:t>結</a:t>
            </a:r>
            <a:endParaRPr lang="en-US" altLang="zh-TW" sz="2800" dirty="0" smtClean="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TW" altLang="en-US" sz="2800" dirty="0" smtClean="0">
                <a:solidFill>
                  <a:prstClr val="black"/>
                </a:solidFill>
                <a:effectLst>
                  <a:outerShdw blurRad="63500" dist="38100" dir="5400000" algn="t" rotWithShape="0">
                    <a:prstClr val="black">
                      <a:alpha val="25000"/>
                    </a:prstClr>
                  </a:outerShdw>
                </a:effectLst>
              </a:rPr>
              <a:t>連結 </a:t>
            </a:r>
            <a:r>
              <a:rPr lang="zh-CN" altLang="en-US" sz="2800" dirty="0" smtClean="0">
                <a:solidFill>
                  <a:prstClr val="black"/>
                </a:solidFill>
                <a:effectLst>
                  <a:outerShdw blurRad="63500" dist="38100" dir="5400000" algn="t" rotWithShape="0">
                    <a:prstClr val="black">
                      <a:alpha val="25000"/>
                    </a:prstClr>
                  </a:outerShdw>
                </a:effectLst>
              </a:rPr>
              <a:t>（</a:t>
            </a:r>
            <a:r>
              <a:rPr lang="en-US" altLang="zh-CN" sz="2800" dirty="0" smtClean="0">
                <a:solidFill>
                  <a:prstClr val="black"/>
                </a:solidFill>
                <a:effectLst>
                  <a:outerShdw blurRad="63500" dist="38100" dir="5400000" algn="t" rotWithShape="0">
                    <a:prstClr val="black">
                      <a:alpha val="25000"/>
                    </a:prstClr>
                  </a:outerShdw>
                </a:effectLst>
              </a:rPr>
              <a:t>connection) </a:t>
            </a:r>
            <a:r>
              <a:rPr lang="en-US" altLang="zh-TW" sz="2800" dirty="0" smtClean="0">
                <a:solidFill>
                  <a:prstClr val="black"/>
                </a:solidFill>
                <a:effectLst>
                  <a:outerShdw blurRad="63500" dist="38100" dir="5400000" algn="t" rotWithShape="0">
                    <a:prstClr val="black">
                      <a:alpha val="25000"/>
                    </a:prstClr>
                  </a:outerShdw>
                </a:effectLst>
              </a:rPr>
              <a:t>vs. </a:t>
            </a:r>
            <a:r>
              <a:rPr lang="zh-CN" altLang="en-US" sz="2800" dirty="0">
                <a:solidFill>
                  <a:prstClr val="black"/>
                </a:solidFill>
                <a:effectLst>
                  <a:outerShdw blurRad="63500" dist="38100" dir="5400000" algn="t" rotWithShape="0">
                    <a:prstClr val="black">
                      <a:alpha val="25000"/>
                    </a:prstClr>
                  </a:outerShdw>
                </a:effectLst>
              </a:rPr>
              <a:t>糾</a:t>
            </a:r>
            <a:r>
              <a:rPr lang="zh-CN" altLang="en-US" sz="2800" dirty="0" smtClean="0">
                <a:solidFill>
                  <a:prstClr val="black"/>
                </a:solidFill>
                <a:effectLst>
                  <a:outerShdw blurRad="63500" dist="38100" dir="5400000" algn="t" rotWithShape="0">
                    <a:prstClr val="black">
                      <a:alpha val="25000"/>
                    </a:prstClr>
                  </a:outerShdw>
                </a:effectLst>
              </a:rPr>
              <a:t>正 </a:t>
            </a:r>
            <a:r>
              <a:rPr lang="en-US" altLang="zh-CN" sz="2800" dirty="0" smtClean="0">
                <a:solidFill>
                  <a:prstClr val="black"/>
                </a:solidFill>
                <a:effectLst>
                  <a:outerShdw blurRad="63500" dist="38100" dir="5400000" algn="t" rotWithShape="0">
                    <a:prstClr val="black">
                      <a:alpha val="25000"/>
                    </a:prstClr>
                  </a:outerShdw>
                </a:effectLst>
              </a:rPr>
              <a:t>(</a:t>
            </a:r>
            <a:r>
              <a:rPr lang="en-US" altLang="zh-CN" sz="2800" smtClean="0">
                <a:solidFill>
                  <a:prstClr val="black"/>
                </a:solidFill>
                <a:effectLst>
                  <a:outerShdw blurRad="63500" dist="38100" dir="5400000" algn="t" rotWithShape="0">
                    <a:prstClr val="black">
                      <a:alpha val="25000"/>
                    </a:prstClr>
                  </a:outerShdw>
                </a:effectLst>
              </a:rPr>
              <a:t>correction)</a:t>
            </a:r>
            <a:endParaRPr lang="en-US" altLang="zh-TW" sz="2800" baseline="30000" dirty="0" smtClean="0">
              <a:solidFill>
                <a:prstClr val="black"/>
              </a:solidFill>
              <a:effectLst>
                <a:outerShdw blurRad="63500" dist="38100" dir="5400000" algn="t" rotWithShape="0">
                  <a:prstClr val="black">
                    <a:alpha val="25000"/>
                  </a:prstClr>
                </a:outerShdw>
              </a:effectLst>
            </a:endParaRPr>
          </a:p>
          <a:p>
            <a:r>
              <a:rPr lang="en-US" altLang="zh-TW" sz="2800" dirty="0" smtClean="0">
                <a:solidFill>
                  <a:prstClr val="black"/>
                </a:solidFill>
                <a:effectLst>
                  <a:outerShdw blurRad="63500" dist="38100" dir="5400000" algn="t" rotWithShape="0">
                    <a:prstClr val="black">
                      <a:alpha val="25000"/>
                    </a:prstClr>
                  </a:outerShdw>
                </a:effectLst>
              </a:rPr>
              <a:t>    </a:t>
            </a:r>
            <a:endParaRPr lang="en-US" altLang="zh-CN" sz="2800" dirty="0" smtClean="0">
              <a:solidFill>
                <a:prstClr val="black"/>
              </a:solidFill>
              <a:effectLst>
                <a:outerShdw blurRad="63500" dist="38100" dir="5400000" algn="t" rotWithShape="0">
                  <a:prstClr val="black">
                    <a:alpha val="25000"/>
                  </a:prstClr>
                </a:outerShdw>
              </a:effectLst>
            </a:endParaRPr>
          </a:p>
          <a:p>
            <a:r>
              <a:rPr lang="en-US" altLang="zh-TW" sz="2800" dirty="0">
                <a:solidFill>
                  <a:prstClr val="black"/>
                </a:solidFill>
                <a:effectLst>
                  <a:outerShdw blurRad="63500" dist="38100" dir="5400000" algn="t" rotWithShape="0">
                    <a:prstClr val="black">
                      <a:alpha val="25000"/>
                    </a:prstClr>
                  </a:outerShdw>
                </a:effectLst>
              </a:rPr>
              <a:t> </a:t>
            </a:r>
            <a:r>
              <a:rPr lang="en-US" altLang="zh-TW" sz="2800" dirty="0" smtClean="0">
                <a:solidFill>
                  <a:prstClr val="black"/>
                </a:solidFill>
                <a:effectLst>
                  <a:outerShdw blurRad="63500" dist="38100" dir="5400000" algn="t" rotWithShape="0">
                    <a:prstClr val="black">
                      <a:alpha val="25000"/>
                    </a:prstClr>
                  </a:outerShdw>
                </a:effectLst>
              </a:rPr>
              <a:t>     &lt;</a:t>
            </a:r>
            <a:r>
              <a:rPr lang="zh-TW" altLang="en-US" sz="2800" dirty="0" smtClean="0">
                <a:solidFill>
                  <a:prstClr val="black"/>
                </a:solidFill>
                <a:effectLst>
                  <a:outerShdw blurRad="63500" dist="38100" dir="5400000" algn="t" rotWithShape="0">
                    <a:prstClr val="black">
                      <a:alpha val="25000"/>
                    </a:prstClr>
                  </a:outerShdw>
                </a:effectLst>
                <a:hlinkClick r:id="rId3" action="ppaction://hlinksldjump"/>
              </a:rPr>
              <a:t>個案</a:t>
            </a:r>
            <a:r>
              <a:rPr lang="zh-CN" altLang="en-US" sz="2800" dirty="0">
                <a:solidFill>
                  <a:prstClr val="black"/>
                </a:solidFill>
                <a:effectLst>
                  <a:outerShdw blurRad="63500" dist="38100" dir="5400000" algn="t" rotWithShape="0">
                    <a:prstClr val="black">
                      <a:alpha val="25000"/>
                    </a:prstClr>
                  </a:outerShdw>
                </a:effectLst>
                <a:hlinkClick r:id="rId3" action="ppaction://hlinksldjump"/>
              </a:rPr>
              <a:t>討論</a:t>
            </a:r>
            <a:r>
              <a:rPr lang="en-US" altLang="zh-TW" sz="2800" dirty="0" smtClean="0">
                <a:solidFill>
                  <a:prstClr val="black"/>
                </a:solidFill>
                <a:effectLst>
                  <a:outerShdw blurRad="63500" dist="38100" dir="5400000" algn="t" rotWithShape="0">
                    <a:prstClr val="black">
                      <a:alpha val="25000"/>
                    </a:prstClr>
                  </a:outerShdw>
                </a:effectLst>
              </a:rPr>
              <a:t>&gt; </a:t>
            </a:r>
            <a:r>
              <a:rPr lang="en-US" altLang="zh-CN" sz="2800" dirty="0" smtClean="0">
                <a:solidFill>
                  <a:prstClr val="black"/>
                </a:solidFill>
                <a:effectLst>
                  <a:outerShdw blurRad="63500" dist="38100" dir="5400000" algn="t" rotWithShape="0">
                    <a:prstClr val="black">
                      <a:alpha val="25000"/>
                    </a:prstClr>
                  </a:outerShdw>
                </a:effectLst>
              </a:rPr>
              <a:t>Jennifer Pan </a:t>
            </a:r>
            <a:r>
              <a:rPr lang="zh-CN" altLang="en-US" sz="2800" dirty="0" smtClean="0">
                <a:solidFill>
                  <a:prstClr val="black"/>
                </a:solidFill>
                <a:effectLst>
                  <a:outerShdw blurRad="63500" dist="38100" dir="5400000" algn="t" rotWithShape="0">
                    <a:prstClr val="black">
                      <a:alpha val="25000"/>
                    </a:prstClr>
                  </a:outerShdw>
                </a:effectLst>
              </a:rPr>
              <a:t>的父母如何可以與陷入沮喪的她建立情緒的連結？</a:t>
            </a:r>
            <a:endParaRPr lang="en-US" altLang="zh-TW" sz="2800" dirty="0">
              <a:solidFill>
                <a:prstClr val="black"/>
              </a:solidFill>
              <a:effectLst>
                <a:outerShdw blurRad="63500" dist="38100" dir="5400000" algn="t" rotWithShape="0">
                  <a:prstClr val="black">
                    <a:alpha val="25000"/>
                  </a:prstClr>
                </a:outerShdw>
              </a:effectLst>
            </a:endParaRPr>
          </a:p>
          <a:p>
            <a:endParaRPr lang="en-US" altLang="zh-TW" sz="2800" dirty="0" smtClean="0">
              <a:solidFill>
                <a:prstClr val="black"/>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endParaRPr lang="en-US" altLang="zh-TW" sz="2800" dirty="0">
              <a:solidFill>
                <a:prstClr val="black"/>
              </a:solidFill>
              <a:effectLst>
                <a:outerShdw blurRad="63500" dist="38100" dir="5400000" algn="t" rotWithShape="0">
                  <a:prstClr val="black">
                    <a:alpha val="25000"/>
                  </a:prstClr>
                </a:outerShdw>
              </a:effectLst>
            </a:endParaRPr>
          </a:p>
          <a:p>
            <a:r>
              <a:rPr lang="en-US" altLang="zh-CN" sz="2800" dirty="0" smtClean="0">
                <a:solidFill>
                  <a:prstClr val="black"/>
                </a:solidFill>
                <a:effectLst>
                  <a:outerShdw blurRad="63500" dist="38100" dir="5400000" algn="t" rotWithShape="0">
                    <a:prstClr val="black">
                      <a:alpha val="25000"/>
                    </a:prstClr>
                  </a:outerShdw>
                </a:effectLst>
              </a:rPr>
              <a:t>                         </a:t>
            </a:r>
            <a:endParaRPr lang="en-US" sz="2800" b="1" dirty="0">
              <a:solidFill>
                <a:prstClr val="black"/>
              </a:solidFill>
            </a:endParaRPr>
          </a:p>
        </p:txBody>
      </p:sp>
    </p:spTree>
    <p:extLst>
      <p:ext uri="{BB962C8B-B14F-4D97-AF65-F5344CB8AC3E}">
        <p14:creationId xmlns:p14="http://schemas.microsoft.com/office/powerpoint/2010/main" val="209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1066800"/>
          </a:xfrm>
        </p:spPr>
        <p:txBody>
          <a:bodyPr/>
          <a:lstStyle/>
          <a:p>
            <a:r>
              <a:rPr lang="en-US" altLang="zh-TW" dirty="0" smtClean="0"/>
              <a:t>Inside of Jennifer Pan  </a:t>
            </a:r>
            <a:endParaRPr lang="en-US" dirty="0"/>
          </a:p>
        </p:txBody>
      </p:sp>
      <p:sp>
        <p:nvSpPr>
          <p:cNvPr id="3" name="Content Placeholder 2"/>
          <p:cNvSpPr>
            <a:spLocks noGrp="1"/>
          </p:cNvSpPr>
          <p:nvPr>
            <p:ph idx="1"/>
          </p:nvPr>
        </p:nvSpPr>
        <p:spPr>
          <a:xfrm>
            <a:off x="304800" y="1219200"/>
            <a:ext cx="8839200" cy="5791200"/>
          </a:xfrm>
          <a:ln>
            <a:solidFill>
              <a:schemeClr val="accent1"/>
            </a:solidFill>
          </a:ln>
        </p:spPr>
        <p:txBody>
          <a:bodyPr>
            <a:normAutofit/>
          </a:bodyPr>
          <a:lstStyle/>
          <a:p>
            <a:pPr marL="0" indent="0">
              <a:buNone/>
            </a:pPr>
            <a:r>
              <a:rPr lang="en-US" altLang="zh-TW" dirty="0" smtClean="0">
                <a:solidFill>
                  <a:schemeClr val="accent1"/>
                </a:solidFill>
              </a:rPr>
              <a:t>“</a:t>
            </a:r>
            <a:r>
              <a:rPr lang="zh-CN" altLang="en-US" dirty="0" smtClean="0">
                <a:solidFill>
                  <a:schemeClr val="accent1"/>
                </a:solidFill>
              </a:rPr>
              <a:t>夫</a:t>
            </a:r>
            <a:r>
              <a:rPr lang="zh-CN" altLang="en-US" dirty="0">
                <a:solidFill>
                  <a:schemeClr val="accent1"/>
                </a:solidFill>
              </a:rPr>
              <a:t>妻二人希望自己的一双儿女能像他们一样在加拿大努力开创自己的生活。他们已经打好了基础，孩子们只需要更上一层楼。在</a:t>
            </a:r>
            <a:r>
              <a:rPr lang="en-US" altLang="zh-CN" dirty="0">
                <a:solidFill>
                  <a:schemeClr val="accent1"/>
                </a:solidFill>
              </a:rPr>
              <a:t>Jennifer</a:t>
            </a:r>
            <a:r>
              <a:rPr lang="zh-CN" altLang="en-US" dirty="0">
                <a:solidFill>
                  <a:schemeClr val="accent1"/>
                </a:solidFill>
              </a:rPr>
              <a:t>四岁时，他们就给她报了钢琴班，女儿也没有让人失望，到小学时获得的各种奖杯就已经摆满了一柜子。</a:t>
            </a:r>
            <a:r>
              <a:rPr lang="en-US" altLang="zh-CN" dirty="0">
                <a:solidFill>
                  <a:schemeClr val="accent1"/>
                </a:solidFill>
              </a:rPr>
              <a:t>Jennifer</a:t>
            </a:r>
            <a:r>
              <a:rPr lang="zh-CN" altLang="en-US" dirty="0">
                <a:solidFill>
                  <a:schemeClr val="accent1"/>
                </a:solidFill>
              </a:rPr>
              <a:t>还参加花样滑冰培训班，曾希望自己能参加国家级竞赛，而且目标直指</a:t>
            </a:r>
            <a:r>
              <a:rPr lang="en-US" altLang="zh-CN" dirty="0">
                <a:solidFill>
                  <a:schemeClr val="accent1"/>
                </a:solidFill>
              </a:rPr>
              <a:t>2010</a:t>
            </a:r>
            <a:r>
              <a:rPr lang="zh-CN" altLang="en-US" dirty="0">
                <a:solidFill>
                  <a:schemeClr val="accent1"/>
                </a:solidFill>
              </a:rPr>
              <a:t>年温哥华冬季奥运会，但这都是在她膝盖韧带撕裂前的事了。在小学时，</a:t>
            </a:r>
            <a:r>
              <a:rPr lang="en-US" altLang="zh-CN" dirty="0">
                <a:solidFill>
                  <a:schemeClr val="accent1"/>
                </a:solidFill>
              </a:rPr>
              <a:t>Jennifer</a:t>
            </a:r>
            <a:r>
              <a:rPr lang="zh-CN" altLang="en-US" dirty="0">
                <a:solidFill>
                  <a:schemeClr val="accent1"/>
                </a:solidFill>
              </a:rPr>
              <a:t>有时晚上练滑冰到</a:t>
            </a:r>
            <a:r>
              <a:rPr lang="en-US" altLang="zh-CN" dirty="0">
                <a:solidFill>
                  <a:schemeClr val="accent1"/>
                </a:solidFill>
              </a:rPr>
              <a:t>10</a:t>
            </a:r>
            <a:r>
              <a:rPr lang="zh-CN" altLang="en-US" dirty="0">
                <a:solidFill>
                  <a:schemeClr val="accent1"/>
                </a:solidFill>
              </a:rPr>
              <a:t>点才能回家，回家后做作业做到半夜，然后才能上床睡觉，压力十分大。</a:t>
            </a:r>
            <a:r>
              <a:rPr lang="zh-CN" altLang="en-US" b="1" dirty="0">
                <a:solidFill>
                  <a:schemeClr val="accent1"/>
                </a:solidFill>
              </a:rPr>
              <a:t>她开始割伤自己，一道道水平小割口出现在她的前臂上。</a:t>
            </a:r>
          </a:p>
          <a:p>
            <a:pPr marL="0" indent="0">
              <a:buNone/>
            </a:pPr>
            <a:r>
              <a:rPr lang="zh-CN" altLang="en-US" dirty="0">
                <a:solidFill>
                  <a:schemeClr val="accent1"/>
                </a:solidFill>
              </a:rPr>
              <a:t>到八年级快毕业的时候，</a:t>
            </a:r>
            <a:r>
              <a:rPr lang="en-US" altLang="zh-CN" dirty="0">
                <a:solidFill>
                  <a:schemeClr val="accent1"/>
                </a:solidFill>
              </a:rPr>
              <a:t>Jennifer</a:t>
            </a:r>
            <a:r>
              <a:rPr lang="zh-CN" altLang="en-US" dirty="0">
                <a:solidFill>
                  <a:schemeClr val="accent1"/>
                </a:solidFill>
              </a:rPr>
              <a:t>希望自己能被选为学生代表致告别词，也希望自己能以优秀的学业成绩获得几个奖章。</a:t>
            </a:r>
            <a:r>
              <a:rPr lang="zh-CN" altLang="en-US" b="1" dirty="0">
                <a:solidFill>
                  <a:schemeClr val="accent1"/>
                </a:solidFill>
              </a:rPr>
              <a:t>但这都落空了</a:t>
            </a:r>
            <a:r>
              <a:rPr lang="zh-CN" altLang="en-US" dirty="0">
                <a:solidFill>
                  <a:schemeClr val="accent1"/>
                </a:solidFill>
              </a:rPr>
              <a:t>，既没有获得奖章，也没有成为毕业生代表，</a:t>
            </a:r>
            <a:r>
              <a:rPr lang="zh-CN" altLang="en-US" b="1" dirty="0">
                <a:solidFill>
                  <a:schemeClr val="accent1"/>
                </a:solidFill>
              </a:rPr>
              <a:t>这让她深受打击</a:t>
            </a:r>
            <a:r>
              <a:rPr lang="zh-CN" altLang="en-US" dirty="0">
                <a:solidFill>
                  <a:schemeClr val="accent1"/>
                </a:solidFill>
              </a:rPr>
              <a:t>。得不到认可的努力又有什么意义呢？</a:t>
            </a:r>
            <a:r>
              <a:rPr lang="en-US" altLang="zh-CN" dirty="0">
                <a:solidFill>
                  <a:schemeClr val="accent1"/>
                </a:solidFill>
              </a:rPr>
              <a:t>Jennifer</a:t>
            </a:r>
            <a:r>
              <a:rPr lang="zh-CN" altLang="en-US" dirty="0">
                <a:solidFill>
                  <a:schemeClr val="accent1"/>
                </a:solidFill>
              </a:rPr>
              <a:t>虽然心里这样苦恼，但却没有表现出任何愤懑，别人问时她总是说自己很好</a:t>
            </a:r>
            <a:r>
              <a:rPr lang="en-US" altLang="zh-CN" dirty="0">
                <a:solidFill>
                  <a:schemeClr val="accent1"/>
                </a:solidFill>
              </a:rPr>
              <a:t>——</a:t>
            </a:r>
            <a:r>
              <a:rPr lang="zh-CN" altLang="en-US" dirty="0">
                <a:solidFill>
                  <a:schemeClr val="accent1"/>
                </a:solidFill>
              </a:rPr>
              <a:t>这也是她自称</a:t>
            </a:r>
            <a:r>
              <a:rPr lang="zh-CN" altLang="en-US" dirty="0" smtClean="0">
                <a:solidFill>
                  <a:schemeClr val="accent1"/>
                </a:solidFill>
              </a:rPr>
              <a:t>的 </a:t>
            </a:r>
            <a:r>
              <a:rPr lang="en-US" altLang="zh-CN" dirty="0" smtClean="0">
                <a:solidFill>
                  <a:schemeClr val="accent1"/>
                </a:solidFill>
              </a:rPr>
              <a:t>‘</a:t>
            </a:r>
            <a:r>
              <a:rPr lang="zh-CN" altLang="en-US" dirty="0" smtClean="0">
                <a:solidFill>
                  <a:schemeClr val="accent1"/>
                </a:solidFill>
              </a:rPr>
              <a:t>幸</a:t>
            </a:r>
            <a:r>
              <a:rPr lang="zh-CN" altLang="en-US" dirty="0">
                <a:solidFill>
                  <a:schemeClr val="accent1"/>
                </a:solidFill>
              </a:rPr>
              <a:t>福面</a:t>
            </a:r>
            <a:r>
              <a:rPr lang="zh-CN" altLang="en-US" dirty="0" smtClean="0">
                <a:solidFill>
                  <a:schemeClr val="accent1"/>
                </a:solidFill>
              </a:rPr>
              <a:t>具</a:t>
            </a:r>
            <a:r>
              <a:rPr lang="en-US" altLang="zh-CN" dirty="0" smtClean="0">
                <a:solidFill>
                  <a:schemeClr val="accent1"/>
                </a:solidFill>
              </a:rPr>
              <a:t>’</a:t>
            </a:r>
            <a:r>
              <a:rPr lang="zh-CN" altLang="en-US" dirty="0" smtClean="0">
                <a:solidFill>
                  <a:schemeClr val="accent1"/>
                </a:solidFill>
              </a:rPr>
              <a:t>。</a:t>
            </a:r>
            <a:r>
              <a:rPr lang="en-US" altLang="zh-CN" dirty="0" smtClean="0">
                <a:solidFill>
                  <a:schemeClr val="accent1"/>
                </a:solidFill>
              </a:rPr>
              <a:t>”</a:t>
            </a:r>
            <a:endParaRPr lang="zh-CN" altLang="en-US" dirty="0">
              <a:solidFill>
                <a:schemeClr val="accent1"/>
              </a:solidFill>
              <a:effectLst/>
            </a:endParaRPr>
          </a:p>
        </p:txBody>
      </p:sp>
    </p:spTree>
    <p:extLst>
      <p:ext uri="{BB962C8B-B14F-4D97-AF65-F5344CB8AC3E}">
        <p14:creationId xmlns:p14="http://schemas.microsoft.com/office/powerpoint/2010/main" val="3610254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60558" y="609600"/>
            <a:ext cx="8745414" cy="4216539"/>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CN" altLang="en-US" sz="2800" dirty="0" smtClean="0">
                <a:solidFill>
                  <a:prstClr val="black"/>
                </a:solidFill>
                <a:effectLst>
                  <a:outerShdw blurRad="63500" dist="38100" dir="5400000" algn="t" rotWithShape="0">
                    <a:prstClr val="black">
                      <a:alpha val="25000"/>
                    </a:prstClr>
                  </a:outerShdw>
                </a:effectLst>
              </a:rPr>
              <a:t>從教養到</a:t>
            </a:r>
            <a:r>
              <a:rPr lang="zh-CN" altLang="en-US" sz="2800" dirty="0">
                <a:solidFill>
                  <a:prstClr val="black"/>
                </a:solidFill>
                <a:effectLst>
                  <a:outerShdw blurRad="63500" dist="38100" dir="5400000" algn="t" rotWithShape="0">
                    <a:prstClr val="black">
                      <a:alpha val="25000"/>
                    </a:prstClr>
                  </a:outerShdw>
                </a:effectLst>
              </a:rPr>
              <a:t>牧</a:t>
            </a:r>
            <a:r>
              <a:rPr lang="zh-CN" altLang="en-US" sz="2800" dirty="0" smtClean="0">
                <a:solidFill>
                  <a:prstClr val="black"/>
                </a:solidFill>
                <a:effectLst>
                  <a:outerShdw blurRad="63500" dist="38100" dir="5400000" algn="t" rotWithShape="0">
                    <a:prstClr val="black">
                      <a:alpha val="25000"/>
                    </a:prstClr>
                  </a:outerShdw>
                </a:effectLst>
              </a:rPr>
              <a:t>養：</a:t>
            </a:r>
            <a:endParaRPr lang="zh-CN" altLang="en-US" sz="2800" dirty="0">
              <a:solidFill>
                <a:prstClr val="black"/>
              </a:solidFill>
              <a:effectLst>
                <a:outerShdw blurRad="63500" dist="38100" dir="5400000" algn="t" rotWithShape="0">
                  <a:prstClr val="black">
                    <a:alpha val="25000"/>
                  </a:prstClr>
                </a:outerShdw>
              </a:effectLst>
            </a:endParaRPr>
          </a:p>
          <a:p>
            <a:r>
              <a:rPr lang="en-US" altLang="zh-CN" sz="2800" dirty="0">
                <a:solidFill>
                  <a:prstClr val="black"/>
                </a:solidFill>
                <a:effectLst>
                  <a:outerShdw blurRad="63500" dist="38100" dir="5400000" algn="t" rotWithShape="0">
                    <a:prstClr val="black">
                      <a:alpha val="25000"/>
                    </a:prstClr>
                  </a:outerShdw>
                </a:effectLst>
              </a:rPr>
              <a:t>     Spiritual parenting  </a:t>
            </a:r>
            <a:r>
              <a:rPr lang="zh-TW" altLang="en-US" sz="2800" dirty="0">
                <a:solidFill>
                  <a:prstClr val="black"/>
                </a:solidFill>
                <a:effectLst>
                  <a:outerShdw blurRad="63500" dist="38100" dir="5400000" algn="t" rotWithShape="0">
                    <a:prstClr val="black">
                      <a:alpha val="25000"/>
                    </a:prstClr>
                  </a:outerShdw>
                </a:effectLst>
              </a:rPr>
              <a:t>屬靈親職</a:t>
            </a:r>
            <a:r>
              <a:rPr lang="zh-TW" altLang="en-US" sz="2200" dirty="0">
                <a:solidFill>
                  <a:prstClr val="black"/>
                </a:solidFill>
                <a:effectLst>
                  <a:outerShdw blurRad="63500" dist="38100" dir="5400000" algn="t" rotWithShape="0">
                    <a:prstClr val="black">
                      <a:alpha val="25000"/>
                    </a:prstClr>
                  </a:outerShdw>
                </a:effectLst>
              </a:rPr>
              <a:t>（</a:t>
            </a:r>
            <a:r>
              <a:rPr lang="en-US" altLang="zh-CN" sz="2200" dirty="0">
                <a:solidFill>
                  <a:prstClr val="black"/>
                </a:solidFill>
                <a:effectLst>
                  <a:outerShdw blurRad="63500" dist="38100" dir="5400000" algn="t" rotWithShape="0">
                    <a:prstClr val="black">
                      <a:alpha val="25000"/>
                    </a:prstClr>
                  </a:outerShdw>
                </a:effectLst>
              </a:rPr>
              <a:t>Anthony &amp; </a:t>
            </a:r>
            <a:r>
              <a:rPr lang="en-US" altLang="zh-CN" sz="2200" dirty="0" err="1">
                <a:solidFill>
                  <a:prstClr val="black"/>
                </a:solidFill>
                <a:effectLst>
                  <a:outerShdw blurRad="63500" dist="38100" dir="5400000" algn="t" rotWithShape="0">
                    <a:prstClr val="black">
                      <a:alpha val="25000"/>
                    </a:prstClr>
                  </a:outerShdw>
                </a:effectLst>
              </a:rPr>
              <a:t>Marshman</a:t>
            </a:r>
            <a:r>
              <a:rPr lang="en-US" altLang="zh-CN" sz="2200" dirty="0">
                <a:solidFill>
                  <a:prstClr val="black"/>
                </a:solidFill>
                <a:effectLst>
                  <a:outerShdw blurRad="63500" dist="38100" dir="5400000" algn="t" rotWithShape="0">
                    <a:prstClr val="black">
                      <a:alpha val="25000"/>
                    </a:prstClr>
                  </a:outerShdw>
                </a:effectLst>
              </a:rPr>
              <a:t>, 2015</a:t>
            </a:r>
            <a:r>
              <a:rPr lang="en-US" altLang="zh-CN" sz="2200" dirty="0" smtClean="0">
                <a:solidFill>
                  <a:prstClr val="black"/>
                </a:solidFill>
                <a:effectLst>
                  <a:outerShdw blurRad="63500" dist="38100" dir="5400000" algn="t" rotWithShape="0">
                    <a:prstClr val="black">
                      <a:alpha val="25000"/>
                    </a:prstClr>
                  </a:outerShdw>
                </a:effectLst>
              </a:rPr>
              <a:t>): </a:t>
            </a:r>
            <a:r>
              <a:rPr lang="zh-CN" altLang="en-US" sz="2800" dirty="0" smtClean="0">
                <a:solidFill>
                  <a:prstClr val="black"/>
                </a:solidFill>
                <a:effectLst>
                  <a:outerShdw blurRad="63500" dist="38100" dir="5400000" algn="t" rotWithShape="0">
                    <a:prstClr val="black">
                      <a:alpha val="25000"/>
                    </a:prstClr>
                  </a:outerShdw>
                </a:effectLst>
              </a:rPr>
              <a:t>以培養屬靈的堅韌力</a:t>
            </a:r>
            <a:endParaRPr lang="en-US" altLang="zh-CN" sz="2800" dirty="0" smtClean="0">
              <a:solidFill>
                <a:prstClr val="black"/>
              </a:solidFill>
              <a:effectLst>
                <a:outerShdw blurRad="63500" dist="38100" dir="5400000" algn="t" rotWithShape="0">
                  <a:prstClr val="black">
                    <a:alpha val="25000"/>
                  </a:prstClr>
                </a:outerShdw>
              </a:effectLst>
            </a:endParaRPr>
          </a:p>
          <a:p>
            <a:endParaRPr lang="en-US" altLang="zh-CN" sz="2800" dirty="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CN" altLang="en-US" sz="2800" dirty="0" smtClean="0">
                <a:solidFill>
                  <a:prstClr val="black"/>
                </a:solidFill>
                <a:effectLst>
                  <a:outerShdw blurRad="63500" dist="38100" dir="5400000" algn="t" rotWithShape="0">
                    <a:prstClr val="black">
                      <a:alpha val="25000"/>
                    </a:prstClr>
                  </a:outerShdw>
                </a:effectLst>
              </a:rPr>
              <a:t>強調身教</a:t>
            </a:r>
            <a:endParaRPr lang="en-US" altLang="zh-CN" sz="2800" dirty="0" smtClean="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CN" altLang="en-US" sz="2800" dirty="0" smtClean="0">
                <a:solidFill>
                  <a:prstClr val="black"/>
                </a:solidFill>
                <a:effectLst>
                  <a:outerShdw blurRad="63500" dist="38100" dir="5400000" algn="t" rotWithShape="0">
                    <a:prstClr val="black">
                      <a:alpha val="25000"/>
                    </a:prstClr>
                  </a:outerShdw>
                </a:effectLst>
              </a:rPr>
              <a:t>著重關係</a:t>
            </a:r>
            <a:endParaRPr lang="en-US" altLang="zh-CN" sz="2800" dirty="0" smtClean="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CN" altLang="en-US" sz="2800" dirty="0" smtClean="0">
                <a:solidFill>
                  <a:prstClr val="black"/>
                </a:solidFill>
                <a:effectLst>
                  <a:outerShdw blurRad="63500" dist="38100" dir="5400000" algn="t" rotWithShape="0">
                    <a:prstClr val="black">
                      <a:alpha val="25000"/>
                    </a:prstClr>
                  </a:outerShdw>
                </a:effectLst>
              </a:rPr>
              <a:t>重視門徒訓練</a:t>
            </a:r>
            <a:endParaRPr lang="en-US" altLang="zh-CN" sz="2800" dirty="0" smtClean="0">
              <a:solidFill>
                <a:prstClr val="black"/>
              </a:solidFill>
              <a:effectLst>
                <a:outerShdw blurRad="63500" dist="38100" dir="5400000" algn="t" rotWithShape="0">
                  <a:prstClr val="black">
                    <a:alpha val="25000"/>
                  </a:prstClr>
                </a:outerShdw>
              </a:effectLst>
            </a:endParaRPr>
          </a:p>
        </p:txBody>
      </p:sp>
    </p:spTree>
    <p:extLst>
      <p:ext uri="{BB962C8B-B14F-4D97-AF65-F5344CB8AC3E}">
        <p14:creationId xmlns:p14="http://schemas.microsoft.com/office/powerpoint/2010/main" val="624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60558" y="609600"/>
            <a:ext cx="8745414" cy="4216539"/>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CN" altLang="en-US" sz="2800" dirty="0" smtClean="0">
                <a:solidFill>
                  <a:prstClr val="black"/>
                </a:solidFill>
                <a:effectLst>
                  <a:outerShdw blurRad="63500" dist="38100" dir="5400000" algn="t" rotWithShape="0">
                    <a:prstClr val="black">
                      <a:alpha val="25000"/>
                    </a:prstClr>
                  </a:outerShdw>
                </a:effectLst>
              </a:rPr>
              <a:t>從教養到</a:t>
            </a:r>
            <a:r>
              <a:rPr lang="zh-CN" altLang="en-US" sz="2800" dirty="0">
                <a:solidFill>
                  <a:prstClr val="black"/>
                </a:solidFill>
                <a:effectLst>
                  <a:outerShdw blurRad="63500" dist="38100" dir="5400000" algn="t" rotWithShape="0">
                    <a:prstClr val="black">
                      <a:alpha val="25000"/>
                    </a:prstClr>
                  </a:outerShdw>
                </a:effectLst>
              </a:rPr>
              <a:t>牧</a:t>
            </a:r>
            <a:r>
              <a:rPr lang="zh-CN" altLang="en-US" sz="2800" dirty="0" smtClean="0">
                <a:solidFill>
                  <a:prstClr val="black"/>
                </a:solidFill>
                <a:effectLst>
                  <a:outerShdw blurRad="63500" dist="38100" dir="5400000" algn="t" rotWithShape="0">
                    <a:prstClr val="black">
                      <a:alpha val="25000"/>
                    </a:prstClr>
                  </a:outerShdw>
                </a:effectLst>
              </a:rPr>
              <a:t>養：（續）</a:t>
            </a:r>
            <a:endParaRPr lang="en-US" altLang="zh-CN" sz="2800" dirty="0" smtClean="0">
              <a:solidFill>
                <a:prstClr val="black"/>
              </a:solidFill>
              <a:effectLst>
                <a:outerShdw blurRad="63500" dist="38100" dir="5400000" algn="t" rotWithShape="0">
                  <a:prstClr val="black">
                    <a:alpha val="25000"/>
                  </a:prstClr>
                </a:outerShdw>
              </a:effectLst>
            </a:endParaRPr>
          </a:p>
          <a:p>
            <a:endParaRPr lang="zh-CN" altLang="en-US" sz="2800" dirty="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TW" altLang="en-US" sz="2800" dirty="0">
                <a:solidFill>
                  <a:prstClr val="black"/>
                </a:solidFill>
                <a:effectLst>
                  <a:outerShdw blurRad="63500" dist="38100" dir="5400000" algn="t" rotWithShape="0">
                    <a:prstClr val="black">
                      <a:alpha val="25000"/>
                    </a:prstClr>
                  </a:outerShdw>
                </a:effectLst>
              </a:rPr>
              <a:t>著重關係</a:t>
            </a:r>
          </a:p>
          <a:p>
            <a:pPr marL="1371600" lvl="2" indent="-457200">
              <a:buFont typeface="Arial" panose="020B0604020202020204" pitchFamily="34" charset="0"/>
              <a:buChar char="•"/>
            </a:pPr>
            <a:r>
              <a:rPr lang="zh-CN" altLang="en-US" sz="2800" dirty="0" smtClean="0">
                <a:solidFill>
                  <a:prstClr val="black"/>
                </a:solidFill>
              </a:rPr>
              <a:t>不</a:t>
            </a:r>
            <a:r>
              <a:rPr lang="zh-CN" altLang="en-US" sz="2800" dirty="0">
                <a:solidFill>
                  <a:prstClr val="black"/>
                </a:solidFill>
              </a:rPr>
              <a:t>是只有知識</a:t>
            </a:r>
            <a:r>
              <a:rPr lang="zh-TW" altLang="en-US" sz="2800" dirty="0">
                <a:solidFill>
                  <a:prstClr val="black"/>
                </a:solidFill>
              </a:rPr>
              <a:t>，還強調關</a:t>
            </a:r>
            <a:r>
              <a:rPr lang="zh-TW" altLang="en-US" sz="2800" dirty="0" smtClean="0">
                <a:solidFill>
                  <a:prstClr val="black"/>
                </a:solidFill>
              </a:rPr>
              <a:t>係</a:t>
            </a:r>
            <a:endParaRPr lang="en-US" altLang="zh-TW" sz="2800" dirty="0" smtClean="0">
              <a:solidFill>
                <a:prstClr val="black"/>
              </a:solidFill>
            </a:endParaRPr>
          </a:p>
          <a:p>
            <a:pPr marL="1371600" lvl="2" indent="-457200">
              <a:buFont typeface="Arial" panose="020B0604020202020204" pitchFamily="34" charset="0"/>
              <a:buChar char="•"/>
            </a:pPr>
            <a:r>
              <a:rPr lang="zh-CN" altLang="en-US" sz="2800" dirty="0">
                <a:solidFill>
                  <a:prstClr val="black"/>
                </a:solidFill>
              </a:rPr>
              <a:t>情</a:t>
            </a:r>
            <a:r>
              <a:rPr lang="zh-CN" altLang="en-US" sz="2800" dirty="0" smtClean="0">
                <a:solidFill>
                  <a:prstClr val="black"/>
                </a:solidFill>
              </a:rPr>
              <a:t>緒的連結</a:t>
            </a:r>
            <a:endParaRPr lang="en-US" altLang="zh-CN" sz="2800" dirty="0" smtClean="0">
              <a:solidFill>
                <a:prstClr val="black"/>
              </a:solidFill>
            </a:endParaRPr>
          </a:p>
          <a:p>
            <a:pPr marL="1371600" lvl="2" indent="-457200">
              <a:buFont typeface="Arial" panose="020B0604020202020204" pitchFamily="34" charset="0"/>
              <a:buChar char="•"/>
            </a:pPr>
            <a:r>
              <a:rPr lang="zh-CN" altLang="en-US" sz="2800" dirty="0" smtClean="0">
                <a:solidFill>
                  <a:prstClr val="black"/>
                </a:solidFill>
              </a:rPr>
              <a:t>恩典的氛圍中成全孩子</a:t>
            </a:r>
            <a:endParaRPr lang="en-US" altLang="zh-TW" sz="2800" dirty="0" smtClean="0">
              <a:solidFill>
                <a:prstClr val="black"/>
              </a:solidFill>
            </a:endParaRPr>
          </a:p>
          <a:p>
            <a:pPr lvl="2"/>
            <a:r>
              <a:rPr lang="en-US" altLang="zh-CN" sz="2800" dirty="0" smtClean="0">
                <a:solidFill>
                  <a:prstClr val="black"/>
                </a:solidFill>
                <a:effectLst>
                  <a:outerShdw blurRad="63500" dist="38100" dir="5400000" algn="t" rotWithShape="0">
                    <a:prstClr val="black">
                      <a:alpha val="25000"/>
                    </a:prstClr>
                  </a:outerShdw>
                </a:effectLst>
              </a:rPr>
              <a:t>     </a:t>
            </a:r>
          </a:p>
        </p:txBody>
      </p:sp>
    </p:spTree>
    <p:extLst>
      <p:ext uri="{BB962C8B-B14F-4D97-AF65-F5344CB8AC3E}">
        <p14:creationId xmlns:p14="http://schemas.microsoft.com/office/powerpoint/2010/main" val="32952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60558" y="609600"/>
            <a:ext cx="8745414" cy="4647426"/>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CN" altLang="en-US" sz="2800" dirty="0" smtClean="0">
                <a:solidFill>
                  <a:prstClr val="black"/>
                </a:solidFill>
                <a:effectLst>
                  <a:outerShdw blurRad="63500" dist="38100" dir="5400000" algn="t" rotWithShape="0">
                    <a:prstClr val="black">
                      <a:alpha val="25000"/>
                    </a:prstClr>
                  </a:outerShdw>
                </a:effectLst>
              </a:rPr>
              <a:t>從教養到</a:t>
            </a:r>
            <a:r>
              <a:rPr lang="zh-CN" altLang="en-US" sz="2800" dirty="0">
                <a:solidFill>
                  <a:prstClr val="black"/>
                </a:solidFill>
                <a:effectLst>
                  <a:outerShdw blurRad="63500" dist="38100" dir="5400000" algn="t" rotWithShape="0">
                    <a:prstClr val="black">
                      <a:alpha val="25000"/>
                    </a:prstClr>
                  </a:outerShdw>
                </a:effectLst>
              </a:rPr>
              <a:t>牧</a:t>
            </a:r>
            <a:r>
              <a:rPr lang="zh-CN" altLang="en-US" sz="2800" dirty="0" smtClean="0">
                <a:solidFill>
                  <a:prstClr val="black"/>
                </a:solidFill>
                <a:effectLst>
                  <a:outerShdw blurRad="63500" dist="38100" dir="5400000" algn="t" rotWithShape="0">
                    <a:prstClr val="black">
                      <a:alpha val="25000"/>
                    </a:prstClr>
                  </a:outerShdw>
                </a:effectLst>
              </a:rPr>
              <a:t>養：（續）</a:t>
            </a:r>
            <a:endParaRPr lang="en-US" altLang="zh-CN" sz="2800" dirty="0" smtClean="0">
              <a:solidFill>
                <a:prstClr val="black"/>
              </a:solidFill>
              <a:effectLst>
                <a:outerShdw blurRad="63500" dist="38100" dir="5400000" algn="t" rotWithShape="0">
                  <a:prstClr val="black">
                    <a:alpha val="25000"/>
                  </a:prstClr>
                </a:outerShdw>
              </a:effectLst>
            </a:endParaRPr>
          </a:p>
          <a:p>
            <a:endParaRPr lang="zh-CN" altLang="en-US" sz="2800" dirty="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CN" altLang="en-US" sz="2800" dirty="0" smtClean="0">
                <a:solidFill>
                  <a:prstClr val="black"/>
                </a:solidFill>
                <a:effectLst>
                  <a:outerShdw blurRad="63500" dist="38100" dir="5400000" algn="t" rotWithShape="0">
                    <a:prstClr val="black">
                      <a:alpha val="25000"/>
                    </a:prstClr>
                  </a:outerShdw>
                </a:effectLst>
              </a:rPr>
              <a:t>強調身教</a:t>
            </a:r>
            <a:endParaRPr lang="en-US" altLang="zh-CN" sz="2800" dirty="0" smtClean="0">
              <a:solidFill>
                <a:prstClr val="black"/>
              </a:solidFill>
              <a:effectLst>
                <a:outerShdw blurRad="63500" dist="38100" dir="5400000" algn="t" rotWithShape="0">
                  <a:prstClr val="black">
                    <a:alpha val="25000"/>
                  </a:prstClr>
                </a:outerShdw>
              </a:effectLst>
            </a:endParaRPr>
          </a:p>
          <a:p>
            <a:pPr marL="1371600" lvl="2" indent="-457200">
              <a:buFont typeface="Arial" panose="020B0604020202020204" pitchFamily="34" charset="0"/>
              <a:buChar char="•"/>
            </a:pPr>
            <a:r>
              <a:rPr lang="zh-TW" altLang="en-US" sz="2800" dirty="0">
                <a:solidFill>
                  <a:prstClr val="black"/>
                </a:solidFill>
                <a:effectLst>
                  <a:outerShdw blurRad="63500" dist="38100" dir="5400000" algn="t" rotWithShape="0">
                    <a:prstClr val="black">
                      <a:alpha val="25000"/>
                    </a:prstClr>
                  </a:outerShdw>
                </a:effectLst>
              </a:rPr>
              <a:t>孩子從父母身上認識 神的本性、祂的良</a:t>
            </a:r>
            <a:r>
              <a:rPr lang="zh-TW" altLang="en-US" sz="2800" dirty="0" smtClean="0">
                <a:solidFill>
                  <a:prstClr val="black"/>
                </a:solidFill>
                <a:effectLst>
                  <a:outerShdw blurRad="63500" dist="38100" dir="5400000" algn="t" rotWithShape="0">
                    <a:prstClr val="black">
                      <a:alpha val="25000"/>
                    </a:prstClr>
                  </a:outerShdw>
                </a:effectLst>
              </a:rPr>
              <a:t>善</a:t>
            </a:r>
            <a:endParaRPr lang="en-US" altLang="zh-TW" sz="2800" dirty="0" smtClean="0">
              <a:solidFill>
                <a:prstClr val="black"/>
              </a:solidFill>
              <a:effectLst>
                <a:outerShdw blurRad="63500" dist="38100" dir="5400000" algn="t" rotWithShape="0">
                  <a:prstClr val="black">
                    <a:alpha val="25000"/>
                  </a:prstClr>
                </a:outerShdw>
              </a:effectLst>
            </a:endParaRPr>
          </a:p>
          <a:p>
            <a:pPr marL="1371600" lvl="2" indent="-457200">
              <a:buFont typeface="Arial" panose="020B0604020202020204" pitchFamily="34" charset="0"/>
              <a:buChar char="•"/>
            </a:pPr>
            <a:r>
              <a:rPr lang="zh-CN" altLang="en-US" sz="2800" dirty="0" smtClean="0">
                <a:solidFill>
                  <a:prstClr val="black"/>
                </a:solidFill>
                <a:effectLst>
                  <a:outerShdw blurRad="63500" dist="38100" dir="5400000" algn="t" rotWithShape="0">
                    <a:prstClr val="black">
                      <a:alpha val="25000"/>
                    </a:prstClr>
                  </a:outerShdw>
                </a:effectLst>
              </a:rPr>
              <a:t>屬靈價值觀的傳承</a:t>
            </a:r>
            <a:endParaRPr lang="en-US" altLang="zh-CN" sz="2800" dirty="0" smtClean="0">
              <a:solidFill>
                <a:prstClr val="black"/>
              </a:solidFill>
              <a:effectLst>
                <a:outerShdw blurRad="63500" dist="38100" dir="5400000" algn="t" rotWithShape="0">
                  <a:prstClr val="black">
                    <a:alpha val="25000"/>
                  </a:prstClr>
                </a:outerShdw>
              </a:effectLst>
            </a:endParaRPr>
          </a:p>
          <a:p>
            <a:pPr lvl="3"/>
            <a:r>
              <a:rPr lang="zh-CN" altLang="en-US" sz="2800" dirty="0" smtClean="0">
                <a:solidFill>
                  <a:prstClr val="black"/>
                </a:solidFill>
                <a:effectLst>
                  <a:outerShdw blurRad="63500" dist="38100" dir="5400000" algn="t" rotWithShape="0">
                    <a:prstClr val="black">
                      <a:alpha val="25000"/>
                    </a:prstClr>
                  </a:outerShdw>
                </a:effectLst>
              </a:rPr>
              <a:t>改革現況：牧前親職最大危機</a:t>
            </a:r>
            <a:r>
              <a:rPr lang="en-US" altLang="zh-CN" sz="2800" dirty="0" smtClean="0">
                <a:solidFill>
                  <a:prstClr val="black"/>
                </a:solidFill>
                <a:effectLst>
                  <a:outerShdw blurRad="63500" dist="38100" dir="5400000" algn="t" rotWithShape="0">
                    <a:prstClr val="black">
                      <a:alpha val="25000"/>
                    </a:prstClr>
                  </a:outerShdw>
                </a:effectLst>
              </a:rPr>
              <a:t>-- </a:t>
            </a:r>
            <a:r>
              <a:rPr lang="zh-TW" altLang="en-US" sz="2800" dirty="0" smtClean="0">
                <a:solidFill>
                  <a:prstClr val="black"/>
                </a:solidFill>
                <a:effectLst>
                  <a:outerShdw blurRad="63500" dist="38100" dir="5400000" algn="t" rotWithShape="0">
                    <a:prstClr val="black">
                      <a:alpha val="25000"/>
                    </a:prstClr>
                  </a:outerShdw>
                </a:effectLst>
              </a:rPr>
              <a:t>父</a:t>
            </a:r>
            <a:r>
              <a:rPr lang="zh-TW" altLang="en-US" sz="2800" dirty="0">
                <a:solidFill>
                  <a:prstClr val="black"/>
                </a:solidFill>
                <a:effectLst>
                  <a:outerShdw blurRad="63500" dist="38100" dir="5400000" algn="t" rotWithShape="0">
                    <a:prstClr val="black">
                      <a:alpha val="25000"/>
                    </a:prstClr>
                  </a:outerShdw>
                </a:effectLst>
              </a:rPr>
              <a:t>母附從世界對成功的標準 </a:t>
            </a:r>
            <a:r>
              <a:rPr lang="zh-TW" altLang="en-US" sz="2200" dirty="0">
                <a:solidFill>
                  <a:prstClr val="black"/>
                </a:solidFill>
                <a:effectLst>
                  <a:outerShdw blurRad="63500" dist="38100" dir="5400000" algn="t" rotWithShape="0">
                    <a:prstClr val="black">
                      <a:alpha val="25000"/>
                    </a:prstClr>
                  </a:outerShdw>
                </a:effectLst>
              </a:rPr>
              <a:t>（</a:t>
            </a:r>
            <a:r>
              <a:rPr lang="en-US" altLang="zh-TW" sz="2200" dirty="0" err="1">
                <a:solidFill>
                  <a:prstClr val="black"/>
                </a:solidFill>
                <a:effectLst>
                  <a:outerShdw blurRad="63500" dist="38100" dir="5400000" algn="t" rotWithShape="0">
                    <a:prstClr val="black">
                      <a:alpha val="25000"/>
                    </a:prstClr>
                  </a:outerShdw>
                </a:effectLst>
              </a:rPr>
              <a:t>Barna</a:t>
            </a:r>
            <a:r>
              <a:rPr lang="en-US" altLang="zh-TW" sz="2200" dirty="0">
                <a:solidFill>
                  <a:prstClr val="black"/>
                </a:solidFill>
                <a:effectLst>
                  <a:outerShdw blurRad="63500" dist="38100" dir="5400000" algn="t" rotWithShape="0">
                    <a:prstClr val="black">
                      <a:alpha val="25000"/>
                    </a:prstClr>
                  </a:outerShdw>
                </a:effectLst>
              </a:rPr>
              <a:t>, </a:t>
            </a:r>
            <a:r>
              <a:rPr lang="en-US" altLang="zh-TW" sz="2200" dirty="0" smtClean="0">
                <a:solidFill>
                  <a:prstClr val="black"/>
                </a:solidFill>
                <a:effectLst>
                  <a:outerShdw blurRad="63500" dist="38100" dir="5400000" algn="t" rotWithShape="0">
                    <a:prstClr val="black">
                      <a:alpha val="25000"/>
                    </a:prstClr>
                  </a:outerShdw>
                </a:effectLst>
              </a:rPr>
              <a:t>2004)</a:t>
            </a:r>
            <a:endParaRPr lang="en-US" altLang="zh-TW" sz="2200" dirty="0">
              <a:solidFill>
                <a:prstClr val="black"/>
              </a:solidFill>
              <a:effectLst>
                <a:outerShdw blurRad="63500" dist="38100" dir="5400000" algn="t" rotWithShape="0">
                  <a:prstClr val="black">
                    <a:alpha val="25000"/>
                  </a:prstClr>
                </a:outerShdw>
              </a:effectLst>
            </a:endParaRPr>
          </a:p>
          <a:p>
            <a:pPr lvl="3"/>
            <a:endParaRPr lang="en-US" altLang="zh-CN" sz="2200" dirty="0" smtClean="0">
              <a:solidFill>
                <a:prstClr val="black"/>
              </a:solidFill>
              <a:effectLst>
                <a:outerShdw blurRad="63500" dist="38100" dir="5400000" algn="t" rotWithShape="0">
                  <a:prstClr val="black">
                    <a:alpha val="25000"/>
                  </a:prstClr>
                </a:outerShdw>
              </a:effectLst>
            </a:endParaRPr>
          </a:p>
        </p:txBody>
      </p:sp>
    </p:spTree>
    <p:extLst>
      <p:ext uri="{BB962C8B-B14F-4D97-AF65-F5344CB8AC3E}">
        <p14:creationId xmlns:p14="http://schemas.microsoft.com/office/powerpoint/2010/main" val="31309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60558" y="609600"/>
            <a:ext cx="8745414" cy="7571303"/>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CN" altLang="en-US" sz="2800" dirty="0" smtClean="0">
                <a:solidFill>
                  <a:prstClr val="black"/>
                </a:solidFill>
                <a:effectLst>
                  <a:outerShdw blurRad="63500" dist="38100" dir="5400000" algn="t" rotWithShape="0">
                    <a:prstClr val="black">
                      <a:alpha val="25000"/>
                    </a:prstClr>
                  </a:outerShdw>
                </a:effectLst>
              </a:rPr>
              <a:t>從教養到</a:t>
            </a:r>
            <a:r>
              <a:rPr lang="zh-CN" altLang="en-US" sz="2800" dirty="0">
                <a:solidFill>
                  <a:prstClr val="black"/>
                </a:solidFill>
                <a:effectLst>
                  <a:outerShdw blurRad="63500" dist="38100" dir="5400000" algn="t" rotWithShape="0">
                    <a:prstClr val="black">
                      <a:alpha val="25000"/>
                    </a:prstClr>
                  </a:outerShdw>
                </a:effectLst>
              </a:rPr>
              <a:t>牧</a:t>
            </a:r>
            <a:r>
              <a:rPr lang="zh-CN" altLang="en-US" sz="2800" dirty="0" smtClean="0">
                <a:solidFill>
                  <a:prstClr val="black"/>
                </a:solidFill>
                <a:effectLst>
                  <a:outerShdw blurRad="63500" dist="38100" dir="5400000" algn="t" rotWithShape="0">
                    <a:prstClr val="black">
                      <a:alpha val="25000"/>
                    </a:prstClr>
                  </a:outerShdw>
                </a:effectLst>
              </a:rPr>
              <a:t>養：（續）</a:t>
            </a:r>
            <a:endParaRPr lang="en-US" altLang="zh-CN" sz="2800" dirty="0" smtClean="0">
              <a:solidFill>
                <a:prstClr val="black"/>
              </a:solidFill>
              <a:effectLst>
                <a:outerShdw blurRad="63500" dist="38100" dir="5400000" algn="t" rotWithShape="0">
                  <a:prstClr val="black">
                    <a:alpha val="25000"/>
                  </a:prstClr>
                </a:outerShdw>
              </a:effectLst>
            </a:endParaRPr>
          </a:p>
          <a:p>
            <a:endParaRPr lang="zh-CN" altLang="en-US" sz="2800" dirty="0">
              <a:solidFill>
                <a:prstClr val="black"/>
              </a:solidFill>
              <a:effectLst>
                <a:outerShdw blurRad="63500" dist="38100" dir="5400000" algn="t" rotWithShape="0">
                  <a:prstClr val="black">
                    <a:alpha val="25000"/>
                  </a:prstClr>
                </a:outerShdw>
              </a:effectLst>
            </a:endParaRPr>
          </a:p>
          <a:p>
            <a:pPr marL="914400" lvl="1" indent="-457200">
              <a:buFont typeface="Wingdings" panose="05000000000000000000" pitchFamily="2" charset="2"/>
              <a:buChar char="§"/>
            </a:pPr>
            <a:r>
              <a:rPr lang="zh-CN" altLang="en-US" sz="2800" dirty="0" smtClean="0">
                <a:solidFill>
                  <a:prstClr val="black"/>
                </a:solidFill>
                <a:effectLst>
                  <a:outerShdw blurRad="63500" dist="38100" dir="5400000" algn="t" rotWithShape="0">
                    <a:prstClr val="black">
                      <a:alpha val="25000"/>
                    </a:prstClr>
                  </a:outerShdw>
                </a:effectLst>
              </a:rPr>
              <a:t>重視門徒訓練</a:t>
            </a:r>
            <a:endParaRPr lang="en-US" altLang="zh-CN" sz="2800" dirty="0" smtClean="0">
              <a:solidFill>
                <a:prstClr val="black"/>
              </a:solidFill>
              <a:effectLst>
                <a:outerShdw blurRad="63500" dist="38100" dir="5400000" algn="t" rotWithShape="0">
                  <a:prstClr val="black">
                    <a:alpha val="25000"/>
                  </a:prstClr>
                </a:outerShdw>
              </a:effectLst>
            </a:endParaRPr>
          </a:p>
          <a:p>
            <a:pPr marL="1371600" lvl="2" indent="-457200">
              <a:buFont typeface="Arial" panose="020B0604020202020204" pitchFamily="34" charset="0"/>
              <a:buChar char="•"/>
            </a:pPr>
            <a:r>
              <a:rPr lang="zh-CN" altLang="en-US" sz="2800" dirty="0" smtClean="0">
                <a:solidFill>
                  <a:prstClr val="black"/>
                </a:solidFill>
                <a:effectLst>
                  <a:outerShdw blurRad="63500" dist="38100" dir="5400000" algn="t" rotWithShape="0">
                    <a:prstClr val="black">
                      <a:alpha val="25000"/>
                    </a:prstClr>
                  </a:outerShdw>
                </a:effectLst>
              </a:rPr>
              <a:t>從品格教育</a:t>
            </a:r>
            <a:r>
              <a:rPr lang="en-US" altLang="zh-CN" sz="2800" dirty="0" smtClean="0">
                <a:solidFill>
                  <a:prstClr val="black"/>
                </a:solidFill>
                <a:effectLst>
                  <a:outerShdw blurRad="63500" dist="38100" dir="5400000" algn="t" rotWithShape="0">
                    <a:prstClr val="black">
                      <a:alpha val="25000"/>
                    </a:prstClr>
                  </a:outerShdw>
                </a:effectLst>
                <a:sym typeface="Wingdings" panose="05000000000000000000" pitchFamily="2" charset="2"/>
              </a:rPr>
              <a:t></a:t>
            </a:r>
            <a:r>
              <a:rPr lang="zh-TW" altLang="en-US" sz="2800" dirty="0" smtClean="0">
                <a:solidFill>
                  <a:prstClr val="black"/>
                </a:solidFill>
                <a:effectLst>
                  <a:outerShdw blurRad="63500" dist="38100" dir="5400000" algn="t" rotWithShape="0">
                    <a:prstClr val="black">
                      <a:alpha val="25000"/>
                    </a:prstClr>
                  </a:outerShdw>
                </a:effectLst>
                <a:sym typeface="Wingdings" panose="05000000000000000000" pitchFamily="2" charset="2"/>
              </a:rPr>
              <a:t>門徒訓練</a:t>
            </a:r>
            <a:endParaRPr lang="en-US" altLang="zh-CN" sz="2800" dirty="0" smtClean="0">
              <a:solidFill>
                <a:prstClr val="black"/>
              </a:solidFill>
              <a:effectLst>
                <a:outerShdw blurRad="63500" dist="38100" dir="5400000" algn="t" rotWithShape="0">
                  <a:prstClr val="black">
                    <a:alpha val="25000"/>
                  </a:prstClr>
                </a:outerShdw>
              </a:effectLst>
            </a:endParaRPr>
          </a:p>
          <a:p>
            <a:pPr marL="1371600" lvl="2" indent="-457200">
              <a:buFont typeface="Arial" panose="020B0604020202020204" pitchFamily="34" charset="0"/>
              <a:buChar char="•"/>
            </a:pPr>
            <a:r>
              <a:rPr lang="zh-CN" altLang="en-US" sz="2800" dirty="0" smtClean="0">
                <a:solidFill>
                  <a:prstClr val="black"/>
                </a:solidFill>
                <a:effectLst>
                  <a:outerShdw blurRad="63500" dist="38100" dir="5400000" algn="t" rotWithShape="0">
                    <a:prstClr val="black">
                      <a:alpha val="25000"/>
                    </a:prstClr>
                  </a:outerShdw>
                </a:effectLst>
              </a:rPr>
              <a:t>強調神國子民的身份去克服認同危機</a:t>
            </a:r>
            <a:endParaRPr lang="en-US" altLang="zh-CN" sz="2800" dirty="0" smtClean="0">
              <a:solidFill>
                <a:prstClr val="black"/>
              </a:solidFill>
              <a:effectLst>
                <a:outerShdw blurRad="63500" dist="38100" dir="5400000" algn="t" rotWithShape="0">
                  <a:prstClr val="black">
                    <a:alpha val="25000"/>
                  </a:prstClr>
                </a:outerShdw>
              </a:effectLst>
            </a:endParaRPr>
          </a:p>
          <a:p>
            <a:pPr lvl="2"/>
            <a:r>
              <a:rPr lang="zh-CN" altLang="en-US" sz="2800" dirty="0" smtClean="0">
                <a:solidFill>
                  <a:prstClr val="black"/>
                </a:solidFill>
                <a:effectLst>
                  <a:outerShdw blurRad="63500" dist="38100" dir="5400000" algn="t" rotWithShape="0">
                    <a:prstClr val="black">
                      <a:alpha val="25000"/>
                    </a:prstClr>
                  </a:outerShdw>
                </a:effectLst>
              </a:rPr>
              <a:t>      </a:t>
            </a:r>
            <a:r>
              <a:rPr lang="en-US" altLang="zh-CN" sz="2800" dirty="0" smtClean="0">
                <a:solidFill>
                  <a:prstClr val="black"/>
                </a:solidFill>
                <a:effectLst>
                  <a:outerShdw blurRad="63500" dist="38100" dir="5400000" algn="t" rotWithShape="0">
                    <a:prstClr val="black">
                      <a:alpha val="25000"/>
                    </a:prstClr>
                  </a:outerShdw>
                </a:effectLst>
              </a:rPr>
              <a:t>- </a:t>
            </a:r>
            <a:r>
              <a:rPr lang="zh-CN" altLang="en-US" sz="2800" dirty="0" smtClean="0">
                <a:solidFill>
                  <a:prstClr val="black"/>
                </a:solidFill>
                <a:effectLst>
                  <a:outerShdw blurRad="63500" dist="38100" dir="5400000" algn="t" rotWithShape="0">
                    <a:prstClr val="black">
                      <a:alpha val="25000"/>
                    </a:prstClr>
                  </a:outerShdw>
                </a:effectLst>
              </a:rPr>
              <a:t>移</a:t>
            </a:r>
            <a:r>
              <a:rPr lang="zh-TW" altLang="en-US" sz="2800" dirty="0" smtClean="0">
                <a:solidFill>
                  <a:prstClr val="black"/>
                </a:solidFill>
                <a:effectLst>
                  <a:outerShdw blurRad="63500" dist="38100" dir="5400000" algn="t" rotWithShape="0">
                    <a:prstClr val="black">
                      <a:alpha val="25000"/>
                    </a:prstClr>
                  </a:outerShdw>
                </a:effectLst>
              </a:rPr>
              <a:t>民</a:t>
            </a:r>
            <a:r>
              <a:rPr lang="zh-TW" altLang="en-US" sz="2800" dirty="0">
                <a:solidFill>
                  <a:prstClr val="black"/>
                </a:solidFill>
                <a:effectLst>
                  <a:outerShdw blurRad="63500" dist="38100" dir="5400000" algn="t" rotWithShape="0">
                    <a:prstClr val="black">
                      <a:alpha val="25000"/>
                    </a:prstClr>
                  </a:outerShdw>
                </a:effectLst>
              </a:rPr>
              <a:t>父母的堅持：語言文化？神國子民的身份？</a:t>
            </a:r>
          </a:p>
          <a:p>
            <a:pPr lvl="1"/>
            <a:r>
              <a:rPr lang="zh-TW" altLang="en-US" sz="2800" dirty="0">
                <a:solidFill>
                  <a:prstClr val="black"/>
                </a:solidFill>
                <a:effectLst>
                  <a:outerShdw blurRad="63500" dist="38100" dir="5400000" algn="t" rotWithShape="0">
                    <a:prstClr val="black">
                      <a:alpha val="25000"/>
                    </a:prstClr>
                  </a:outerShdw>
                </a:effectLst>
              </a:rPr>
              <a:t>      </a:t>
            </a:r>
            <a:r>
              <a:rPr lang="en-US" altLang="zh-TW" sz="2800" dirty="0">
                <a:solidFill>
                  <a:prstClr val="black"/>
                </a:solidFill>
                <a:effectLst>
                  <a:outerShdw blurRad="63500" dist="38100" dir="5400000" algn="t" rotWithShape="0">
                    <a:prstClr val="black">
                      <a:alpha val="25000"/>
                    </a:prstClr>
                  </a:outerShdw>
                </a:effectLst>
              </a:rPr>
              <a:t>《</a:t>
            </a:r>
            <a:r>
              <a:rPr lang="zh-TW" altLang="en-US" sz="2800" dirty="0">
                <a:solidFill>
                  <a:prstClr val="black"/>
                </a:solidFill>
                <a:effectLst>
                  <a:outerShdw blurRad="63500" dist="38100" dir="5400000" algn="t" rotWithShape="0">
                    <a:prstClr val="black">
                      <a:alpha val="25000"/>
                    </a:prstClr>
                  </a:outerShdw>
                </a:effectLst>
              </a:rPr>
              <a:t>個案</a:t>
            </a:r>
            <a:r>
              <a:rPr lang="en-US" altLang="zh-TW" sz="2800" dirty="0">
                <a:solidFill>
                  <a:prstClr val="black"/>
                </a:solidFill>
                <a:effectLst>
                  <a:outerShdw blurRad="63500" dist="38100" dir="5400000" algn="t" rotWithShape="0">
                    <a:prstClr val="black">
                      <a:alpha val="25000"/>
                    </a:prstClr>
                  </a:outerShdw>
                </a:effectLst>
              </a:rPr>
              <a:t>》</a:t>
            </a:r>
            <a:r>
              <a:rPr lang="zh-TW" altLang="en-US" sz="2800" dirty="0">
                <a:solidFill>
                  <a:prstClr val="black"/>
                </a:solidFill>
                <a:effectLst>
                  <a:outerShdw blurRad="63500" dist="38100" dir="5400000" algn="t" rotWithShape="0">
                    <a:prstClr val="black">
                      <a:alpha val="25000"/>
                    </a:prstClr>
                  </a:outerShdw>
                </a:effectLst>
              </a:rPr>
              <a:t>兒童主日學家長堅持用台語唱奉獻歌</a:t>
            </a:r>
          </a:p>
          <a:p>
            <a:pPr lvl="1"/>
            <a:endParaRPr lang="zh-TW" altLang="en-US" sz="2800" dirty="0">
              <a:solidFill>
                <a:prstClr val="black"/>
              </a:solidFill>
              <a:effectLst>
                <a:outerShdw blurRad="63500" dist="38100" dir="5400000" algn="t" rotWithShape="0">
                  <a:prstClr val="black">
                    <a:alpha val="25000"/>
                  </a:prstClr>
                </a:outerShdw>
              </a:effectLst>
            </a:endParaRPr>
          </a:p>
          <a:p>
            <a:pPr lvl="1"/>
            <a:r>
              <a:rPr lang="zh-TW" altLang="en-US" sz="2600" b="1" spc="-300" dirty="0" smtClean="0">
                <a:solidFill>
                  <a:schemeClr val="tx2"/>
                </a:solidFill>
                <a:effectLst>
                  <a:outerShdw blurRad="63500" dist="38100" dir="5400000" algn="t" rotWithShape="0">
                    <a:prstClr val="black">
                      <a:alpha val="25000"/>
                    </a:prstClr>
                  </a:outerShdw>
                </a:effectLst>
              </a:rPr>
              <a:t>惟 </a:t>
            </a:r>
            <a:r>
              <a:rPr lang="zh-TW" altLang="en-US" sz="2600" b="1" spc="-300" dirty="0">
                <a:solidFill>
                  <a:schemeClr val="tx2"/>
                </a:solidFill>
                <a:effectLst>
                  <a:outerShdw blurRad="63500" dist="38100" dir="5400000" algn="t" rotWithShape="0">
                    <a:prstClr val="black">
                      <a:alpha val="25000"/>
                    </a:prstClr>
                  </a:outerShdw>
                </a:effectLst>
              </a:rPr>
              <a:t>有 你 們 是 被 揀 選 的 族 類 ， 是 有 君 尊 的 祭 司 ， 是 聖 潔 的 國 度 ， 是 屬 神 的 子 民 ， 要 叫 你 們 宣 揚 那 召 你 們 出 黑 暗 入 奇 妙 光 明 者 的 美 德 </a:t>
            </a:r>
            <a:r>
              <a:rPr lang="zh-TW" altLang="en-US" sz="2600" b="1" spc="-300" dirty="0" smtClean="0">
                <a:solidFill>
                  <a:schemeClr val="tx2"/>
                </a:solidFill>
                <a:effectLst>
                  <a:outerShdw blurRad="63500" dist="38100" dir="5400000" algn="t" rotWithShape="0">
                    <a:prstClr val="black">
                      <a:alpha val="25000"/>
                    </a:prstClr>
                  </a:outerShdw>
                </a:effectLst>
              </a:rPr>
              <a:t>。 </a:t>
            </a:r>
            <a:r>
              <a:rPr lang="zh-CN" altLang="en-US" sz="2400" dirty="0" smtClean="0">
                <a:solidFill>
                  <a:prstClr val="black"/>
                </a:solidFill>
                <a:effectLst>
                  <a:outerShdw blurRad="63500" dist="38100" dir="5400000" algn="t" rotWithShape="0">
                    <a:prstClr val="black">
                      <a:alpha val="25000"/>
                    </a:prstClr>
                  </a:outerShdw>
                </a:effectLst>
              </a:rPr>
              <a:t>（彼前</a:t>
            </a:r>
            <a:r>
              <a:rPr lang="en-US" altLang="zh-CN" sz="2400" dirty="0" smtClean="0">
                <a:solidFill>
                  <a:prstClr val="black"/>
                </a:solidFill>
                <a:effectLst>
                  <a:outerShdw blurRad="63500" dist="38100" dir="5400000" algn="t" rotWithShape="0">
                    <a:prstClr val="black">
                      <a:alpha val="25000"/>
                    </a:prstClr>
                  </a:outerShdw>
                </a:effectLst>
              </a:rPr>
              <a:t>2</a:t>
            </a:r>
            <a:r>
              <a:rPr lang="en-US" altLang="zh-TW" sz="2400" dirty="0" smtClean="0">
                <a:solidFill>
                  <a:prstClr val="black"/>
                </a:solidFill>
                <a:effectLst>
                  <a:outerShdw blurRad="63500" dist="38100" dir="5400000" algn="t" rotWithShape="0">
                    <a:prstClr val="black">
                      <a:alpha val="25000"/>
                    </a:prstClr>
                  </a:outerShdw>
                </a:effectLst>
              </a:rPr>
              <a:t>:9)</a:t>
            </a:r>
            <a:endParaRPr lang="zh-TW" altLang="en-US" sz="2400" dirty="0">
              <a:solidFill>
                <a:prstClr val="black"/>
              </a:solidFill>
              <a:effectLst>
                <a:outerShdw blurRad="63500" dist="38100" dir="5400000" algn="t" rotWithShape="0">
                  <a:prstClr val="black">
                    <a:alpha val="25000"/>
                  </a:prstClr>
                </a:outerShdw>
              </a:effectLst>
            </a:endParaRPr>
          </a:p>
          <a:p>
            <a:pPr lvl="1"/>
            <a:endParaRPr lang="zh-TW" altLang="en-US" sz="2800" dirty="0">
              <a:solidFill>
                <a:prstClr val="black"/>
              </a:solidFill>
              <a:effectLst>
                <a:outerShdw blurRad="63500" dist="38100" dir="5400000" algn="t" rotWithShape="0">
                  <a:prstClr val="black">
                    <a:alpha val="25000"/>
                  </a:prstClr>
                </a:outerShdw>
              </a:effectLst>
            </a:endParaRPr>
          </a:p>
          <a:p>
            <a:pPr lvl="1"/>
            <a:r>
              <a:rPr lang="zh-TW" altLang="en-US" sz="2800" dirty="0">
                <a:solidFill>
                  <a:prstClr val="black"/>
                </a:solidFill>
                <a:effectLst>
                  <a:outerShdw blurRad="63500" dist="38100" dir="5400000" algn="t" rotWithShape="0">
                    <a:prstClr val="black">
                      <a:alpha val="25000"/>
                    </a:prstClr>
                  </a:outerShdw>
                </a:effectLst>
              </a:rPr>
              <a:t> </a:t>
            </a:r>
          </a:p>
          <a:p>
            <a:pPr lvl="1"/>
            <a:endParaRPr lang="en-US" altLang="zh-CN" sz="2800" dirty="0" smtClean="0">
              <a:solidFill>
                <a:prstClr val="black"/>
              </a:solidFill>
              <a:effectLst>
                <a:outerShdw blurRad="63500" dist="38100" dir="5400000" algn="t" rotWithShape="0">
                  <a:prstClr val="black">
                    <a:alpha val="25000"/>
                  </a:prstClr>
                </a:outerShdw>
              </a:effectLst>
            </a:endParaRPr>
          </a:p>
        </p:txBody>
      </p:sp>
    </p:spTree>
    <p:extLst>
      <p:ext uri="{BB962C8B-B14F-4D97-AF65-F5344CB8AC3E}">
        <p14:creationId xmlns:p14="http://schemas.microsoft.com/office/powerpoint/2010/main" val="146844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endParaRPr lang="en-US" dirty="0"/>
          </a:p>
        </p:txBody>
      </p:sp>
      <p:sp>
        <p:nvSpPr>
          <p:cNvPr id="3" name="Content Placeholder 2"/>
          <p:cNvSpPr>
            <a:spLocks noGrp="1"/>
          </p:cNvSpPr>
          <p:nvPr>
            <p:ph idx="1"/>
          </p:nvPr>
        </p:nvSpPr>
        <p:spPr>
          <a:xfrm>
            <a:off x="228600" y="914400"/>
            <a:ext cx="8915400" cy="7086600"/>
          </a:xfrm>
        </p:spPr>
        <p:txBody>
          <a:bodyPr>
            <a:normAutofit fontScale="55000" lnSpcReduction="20000"/>
          </a:bodyPr>
          <a:lstStyle/>
          <a:p>
            <a:r>
              <a:rPr lang="zh-TW" altLang="en-US" sz="5800" b="1" dirty="0" smtClean="0">
                <a:solidFill>
                  <a:schemeClr val="accent1"/>
                </a:solidFill>
              </a:rPr>
              <a:t>破冰</a:t>
            </a:r>
            <a:r>
              <a:rPr lang="en-US" altLang="zh-TW" sz="5800" b="1" dirty="0" smtClean="0">
                <a:solidFill>
                  <a:schemeClr val="accent1"/>
                </a:solidFill>
              </a:rPr>
              <a:t>:</a:t>
            </a:r>
            <a:r>
              <a:rPr lang="zh-TW" altLang="en-US" sz="5800" b="1" dirty="0" smtClean="0">
                <a:solidFill>
                  <a:schemeClr val="accent1"/>
                </a:solidFill>
              </a:rPr>
              <a:t>　我們都是一家人</a:t>
            </a:r>
            <a:r>
              <a:rPr lang="zh-CN" altLang="en-US" sz="5800" b="1" dirty="0" smtClean="0">
                <a:solidFill>
                  <a:schemeClr val="accent1"/>
                </a:solidFill>
              </a:rPr>
              <a:t> </a:t>
            </a:r>
            <a:endParaRPr lang="en-US" altLang="zh-CN" sz="5800" b="1" dirty="0" smtClean="0">
              <a:solidFill>
                <a:schemeClr val="accent1"/>
              </a:solidFill>
            </a:endParaRPr>
          </a:p>
          <a:p>
            <a:pPr marL="0" indent="0">
              <a:buNone/>
            </a:pPr>
            <a:r>
              <a:rPr lang="en-US" altLang="zh-CN" sz="5100" dirty="0">
                <a:solidFill>
                  <a:schemeClr val="accent1"/>
                </a:solidFill>
              </a:rPr>
              <a:t> </a:t>
            </a:r>
            <a:r>
              <a:rPr lang="en-US" altLang="zh-CN" sz="5100" dirty="0" smtClean="0">
                <a:solidFill>
                  <a:schemeClr val="accent1"/>
                </a:solidFill>
              </a:rPr>
              <a:t>          </a:t>
            </a:r>
          </a:p>
          <a:p>
            <a:pPr marL="0" indent="0">
              <a:buNone/>
            </a:pPr>
            <a:r>
              <a:rPr lang="en-US" altLang="zh-CN" sz="5100" dirty="0" smtClean="0">
                <a:solidFill>
                  <a:schemeClr val="accent1"/>
                </a:solidFill>
              </a:rPr>
              <a:t> </a:t>
            </a:r>
            <a:r>
              <a:rPr lang="zh-TW" altLang="en-US" sz="5100" dirty="0" smtClean="0">
                <a:solidFill>
                  <a:schemeClr val="accent1"/>
                </a:solidFill>
              </a:rPr>
              <a:t>　　　</a:t>
            </a:r>
            <a:r>
              <a:rPr lang="en-US" altLang="zh-CN" sz="5100" b="1" dirty="0" smtClean="0">
                <a:solidFill>
                  <a:schemeClr val="accent1"/>
                </a:solidFill>
              </a:rPr>
              <a:t>1. </a:t>
            </a:r>
            <a:r>
              <a:rPr lang="zh-CN" altLang="en-US" sz="5100" b="1" dirty="0" smtClean="0">
                <a:solidFill>
                  <a:schemeClr val="accent1"/>
                </a:solidFill>
              </a:rPr>
              <a:t>分組</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2. </a:t>
            </a:r>
            <a:r>
              <a:rPr lang="zh-CN" altLang="en-US" sz="5100" b="1" dirty="0" smtClean="0">
                <a:solidFill>
                  <a:schemeClr val="accent1"/>
                </a:solidFill>
              </a:rPr>
              <a:t>按著主題找手機裡的照片</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3. 30 </a:t>
            </a:r>
            <a:r>
              <a:rPr lang="zh-CN" altLang="en-US" sz="5100" b="1" dirty="0" smtClean="0">
                <a:solidFill>
                  <a:schemeClr val="accent1"/>
                </a:solidFill>
              </a:rPr>
              <a:t>秒之內</a:t>
            </a:r>
            <a:r>
              <a:rPr lang="zh-TW" altLang="en-US" sz="5100" b="1" dirty="0" smtClean="0">
                <a:solidFill>
                  <a:schemeClr val="accent1"/>
                </a:solidFill>
              </a:rPr>
              <a:t>找出</a:t>
            </a:r>
            <a:endParaRPr lang="en-US" altLang="zh-CN" sz="5100" b="1" dirty="0" smtClean="0">
              <a:solidFill>
                <a:schemeClr val="accent1"/>
              </a:solidFill>
            </a:endParaRPr>
          </a:p>
          <a:p>
            <a:pPr marL="0" indent="0">
              <a:buNone/>
            </a:pPr>
            <a:endParaRPr lang="en-US" altLang="zh-CN" sz="5100" b="1" dirty="0">
              <a:solidFill>
                <a:schemeClr val="accent1"/>
              </a:solidFill>
            </a:endParaRPr>
          </a:p>
          <a:p>
            <a:pPr marL="0" indent="0">
              <a:buNone/>
            </a:pPr>
            <a:r>
              <a:rPr lang="en-US" altLang="zh-CN" sz="5100" b="1" dirty="0" smtClean="0">
                <a:solidFill>
                  <a:schemeClr val="accent1"/>
                </a:solidFill>
              </a:rPr>
              <a:t>                  -  </a:t>
            </a:r>
            <a:r>
              <a:rPr lang="zh-CN" altLang="en-US" sz="5100" b="1" dirty="0" smtClean="0">
                <a:solidFill>
                  <a:schemeClr val="accent1"/>
                </a:solidFill>
              </a:rPr>
              <a:t>幼兒吃東西</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  </a:t>
            </a:r>
            <a:r>
              <a:rPr lang="zh-CN" altLang="en-US" sz="5100" b="1" dirty="0" smtClean="0">
                <a:solidFill>
                  <a:schemeClr val="accent1"/>
                </a:solidFill>
              </a:rPr>
              <a:t>孩子運動</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  </a:t>
            </a:r>
            <a:r>
              <a:rPr lang="zh-CN" altLang="en-US" sz="5100" b="1" dirty="0">
                <a:solidFill>
                  <a:schemeClr val="accent1"/>
                </a:solidFill>
              </a:rPr>
              <a:t>家</a:t>
            </a:r>
            <a:r>
              <a:rPr lang="zh-CN" altLang="en-US" sz="5100" b="1" dirty="0" smtClean="0">
                <a:solidFill>
                  <a:schemeClr val="accent1"/>
                </a:solidFill>
              </a:rPr>
              <a:t>族慶生照</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  </a:t>
            </a:r>
            <a:r>
              <a:rPr lang="zh-CN" altLang="en-US" sz="5100" b="1" dirty="0" smtClean="0">
                <a:solidFill>
                  <a:schemeClr val="accent1"/>
                </a:solidFill>
              </a:rPr>
              <a:t>家庭旅遊照：要有山或有水</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  </a:t>
            </a:r>
            <a:r>
              <a:rPr lang="zh-CN" altLang="en-US" sz="5100" b="1" dirty="0" smtClean="0">
                <a:solidFill>
                  <a:schemeClr val="accent1"/>
                </a:solidFill>
              </a:rPr>
              <a:t>你和兒子（女兒）的合照</a:t>
            </a:r>
            <a:endParaRPr lang="en-US" altLang="zh-CN" sz="5100" b="1" dirty="0" smtClean="0">
              <a:solidFill>
                <a:schemeClr val="accent1"/>
              </a:solidFill>
            </a:endParaRPr>
          </a:p>
          <a:p>
            <a:pPr marL="0" indent="0">
              <a:buNone/>
            </a:pPr>
            <a:r>
              <a:rPr lang="en-US" altLang="zh-CN" sz="5100" b="1" dirty="0">
                <a:solidFill>
                  <a:schemeClr val="accent1"/>
                </a:solidFill>
              </a:rPr>
              <a:t> </a:t>
            </a:r>
            <a:r>
              <a:rPr lang="en-US" altLang="zh-CN" sz="5100" b="1" dirty="0" smtClean="0">
                <a:solidFill>
                  <a:schemeClr val="accent1"/>
                </a:solidFill>
              </a:rPr>
              <a:t>                 -  </a:t>
            </a:r>
            <a:r>
              <a:rPr lang="zh-CN" altLang="en-US" sz="5100" b="1" dirty="0" smtClean="0">
                <a:solidFill>
                  <a:schemeClr val="accent1"/>
                </a:solidFill>
              </a:rPr>
              <a:t>孩子與他（她）朋友的合照</a:t>
            </a:r>
            <a:r>
              <a:rPr lang="en-US" altLang="zh-CN" sz="5100" b="1" dirty="0" smtClean="0">
                <a:solidFill>
                  <a:schemeClr val="accent1"/>
                </a:solidFill>
              </a:rPr>
              <a:t> </a:t>
            </a:r>
          </a:p>
          <a:p>
            <a:pPr marL="0" indent="0">
              <a:buNone/>
            </a:pPr>
            <a:endParaRPr lang="en-US" altLang="zh-CN" sz="5100" dirty="0">
              <a:solidFill>
                <a:schemeClr val="accent1"/>
              </a:solidFill>
            </a:endParaRPr>
          </a:p>
          <a:p>
            <a:pPr marL="0" indent="0">
              <a:buNone/>
            </a:pPr>
            <a:endParaRPr lang="en-US" altLang="zh-CN" sz="5100" dirty="0" smtClean="0">
              <a:solidFill>
                <a:schemeClr val="accent1"/>
              </a:solidFill>
            </a:endParaRPr>
          </a:p>
          <a:p>
            <a:endParaRPr lang="en-US" altLang="zh-CN" sz="5100" dirty="0" smtClean="0">
              <a:solidFill>
                <a:schemeClr val="accent1"/>
              </a:solidFill>
            </a:endParaRPr>
          </a:p>
          <a:p>
            <a:pPr marL="0" indent="0">
              <a:buNone/>
            </a:pPr>
            <a:r>
              <a:rPr lang="zh-CN" altLang="en-US" sz="3300" dirty="0" smtClean="0"/>
              <a:t>                   </a:t>
            </a:r>
            <a:endParaRPr lang="en-US" sz="3300" dirty="0"/>
          </a:p>
        </p:txBody>
      </p:sp>
    </p:spTree>
    <p:extLst>
      <p:ext uri="{BB962C8B-B14F-4D97-AF65-F5344CB8AC3E}">
        <p14:creationId xmlns:p14="http://schemas.microsoft.com/office/powerpoint/2010/main" val="2850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sp>
        <p:nvSpPr>
          <p:cNvPr id="4" name="Rectangle 3"/>
          <p:cNvSpPr/>
          <p:nvPr/>
        </p:nvSpPr>
        <p:spPr>
          <a:xfrm>
            <a:off x="360558" y="609600"/>
            <a:ext cx="8745414" cy="5078313"/>
          </a:xfrm>
          <a:prstGeom prst="rect">
            <a:avLst/>
          </a:prstGeom>
        </p:spPr>
        <p:txBody>
          <a:bodyPr wrap="square">
            <a:spAutoFit/>
          </a:bodyPr>
          <a:lstStyle/>
          <a:p>
            <a:pPr algn="ctr"/>
            <a:r>
              <a:rPr lang="zh-CN" altLang="en-US" sz="4400" b="1" dirty="0" smtClean="0">
                <a:solidFill>
                  <a:srgbClr val="2F5897"/>
                </a:solidFill>
                <a:effectLst>
                  <a:outerShdw blurRad="63500" dist="38100" dir="5400000" algn="t" rotWithShape="0">
                    <a:prstClr val="black">
                      <a:alpha val="25000"/>
                    </a:prstClr>
                  </a:outerShdw>
                </a:effectLst>
              </a:rPr>
              <a:t>親職回應</a:t>
            </a:r>
            <a:endParaRPr lang="en-US" altLang="zh-CN" sz="4400" b="1" dirty="0" smtClean="0">
              <a:solidFill>
                <a:srgbClr val="2F5897"/>
              </a:solidFill>
              <a:effectLst>
                <a:outerShdw blurRad="63500" dist="38100" dir="5400000" algn="t" rotWithShape="0">
                  <a:prstClr val="black">
                    <a:alpha val="25000"/>
                  </a:prstClr>
                </a:outerShdw>
              </a:effectLst>
            </a:endParaRPr>
          </a:p>
          <a:p>
            <a:endParaRPr lang="en-US" altLang="zh-CN" sz="2800" b="1" dirty="0" smtClean="0">
              <a:solidFill>
                <a:srgbClr val="2F5897"/>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r>
              <a:rPr lang="zh-CN" altLang="en-US" sz="2800" dirty="0" smtClean="0">
                <a:solidFill>
                  <a:prstClr val="black"/>
                </a:solidFill>
                <a:effectLst>
                  <a:outerShdw blurRad="63500" dist="38100" dir="5400000" algn="t" rotWithShape="0">
                    <a:prstClr val="black">
                      <a:alpha val="25000"/>
                    </a:prstClr>
                  </a:outerShdw>
                </a:effectLst>
              </a:rPr>
              <a:t>從教養到</a:t>
            </a:r>
            <a:r>
              <a:rPr lang="zh-CN" altLang="en-US" sz="2800" dirty="0">
                <a:solidFill>
                  <a:prstClr val="black"/>
                </a:solidFill>
                <a:effectLst>
                  <a:outerShdw blurRad="63500" dist="38100" dir="5400000" algn="t" rotWithShape="0">
                    <a:prstClr val="black">
                      <a:alpha val="25000"/>
                    </a:prstClr>
                  </a:outerShdw>
                </a:effectLst>
              </a:rPr>
              <a:t>牧</a:t>
            </a:r>
            <a:r>
              <a:rPr lang="zh-CN" altLang="en-US" sz="2800" dirty="0" smtClean="0">
                <a:solidFill>
                  <a:prstClr val="black"/>
                </a:solidFill>
                <a:effectLst>
                  <a:outerShdw blurRad="63500" dist="38100" dir="5400000" algn="t" rotWithShape="0">
                    <a:prstClr val="black">
                      <a:alpha val="25000"/>
                    </a:prstClr>
                  </a:outerShdw>
                </a:effectLst>
              </a:rPr>
              <a:t>養：（續）</a:t>
            </a:r>
            <a:endParaRPr lang="en-US" altLang="zh-CN" sz="2800" dirty="0" smtClean="0">
              <a:solidFill>
                <a:prstClr val="black"/>
              </a:solidFill>
              <a:effectLst>
                <a:outerShdw blurRad="63500" dist="38100" dir="5400000" algn="t" rotWithShape="0">
                  <a:prstClr val="black">
                    <a:alpha val="25000"/>
                  </a:prstClr>
                </a:outerShdw>
              </a:effectLst>
            </a:endParaRPr>
          </a:p>
          <a:p>
            <a:pPr marL="457200" indent="-457200">
              <a:buFont typeface="Wingdings" panose="05000000000000000000" pitchFamily="2" charset="2"/>
              <a:buChar char="q"/>
            </a:pPr>
            <a:endParaRPr lang="en-US" altLang="zh-CN" sz="2800" dirty="0">
              <a:solidFill>
                <a:prstClr val="black"/>
              </a:solidFill>
              <a:effectLst>
                <a:outerShdw blurRad="63500" dist="38100" dir="5400000" algn="t" rotWithShape="0">
                  <a:prstClr val="black">
                    <a:alpha val="25000"/>
                  </a:prstClr>
                </a:outerShdw>
              </a:effectLst>
            </a:endParaRPr>
          </a:p>
          <a:p>
            <a:pPr lvl="0"/>
            <a:r>
              <a:rPr lang="zh-TW" altLang="en-US" sz="2800" dirty="0" smtClean="0">
                <a:solidFill>
                  <a:prstClr val="black"/>
                </a:solidFill>
              </a:rPr>
              <a:t>    </a:t>
            </a:r>
            <a:r>
              <a:rPr lang="en-US" altLang="zh-CN" sz="2800" dirty="0" smtClean="0">
                <a:solidFill>
                  <a:prstClr val="black"/>
                </a:solidFill>
              </a:rPr>
              <a:t>《</a:t>
            </a:r>
            <a:r>
              <a:rPr lang="zh-CN" altLang="en-US" sz="2800" dirty="0">
                <a:solidFill>
                  <a:prstClr val="black"/>
                </a:solidFill>
              </a:rPr>
              <a:t>討論</a:t>
            </a:r>
            <a:r>
              <a:rPr lang="en-US" altLang="zh-CN" sz="2800" dirty="0">
                <a:solidFill>
                  <a:prstClr val="black"/>
                </a:solidFill>
              </a:rPr>
              <a:t>》</a:t>
            </a:r>
            <a:r>
              <a:rPr lang="zh-CN" altLang="en-US" sz="2800" dirty="0">
                <a:solidFill>
                  <a:prstClr val="black"/>
                </a:solidFill>
              </a:rPr>
              <a:t>孩子都要（已經）大學畢業了</a:t>
            </a:r>
            <a:r>
              <a:rPr lang="zh-CN" altLang="en-US" sz="2800" dirty="0" smtClean="0">
                <a:solidFill>
                  <a:prstClr val="black"/>
                </a:solidFill>
              </a:rPr>
              <a:t>，</a:t>
            </a:r>
            <a:r>
              <a:rPr lang="zh-TW" altLang="en-US" sz="2800" dirty="0" smtClean="0">
                <a:solidFill>
                  <a:prstClr val="black"/>
                </a:solidFill>
              </a:rPr>
              <a:t>                                          </a:t>
            </a:r>
            <a:r>
              <a:rPr lang="zh-CN" altLang="en-US" sz="2800" dirty="0" smtClean="0">
                <a:solidFill>
                  <a:prstClr val="black"/>
                </a:solidFill>
              </a:rPr>
              <a:t>還</a:t>
            </a:r>
            <a:r>
              <a:rPr lang="zh-CN" altLang="en-US" sz="2800" dirty="0">
                <a:solidFill>
                  <a:prstClr val="black"/>
                </a:solidFill>
              </a:rPr>
              <a:t>不知道要做甚麽</a:t>
            </a:r>
            <a:r>
              <a:rPr lang="zh-TW" altLang="en-US" sz="2800" dirty="0" smtClean="0">
                <a:solidFill>
                  <a:prstClr val="black"/>
                </a:solidFill>
              </a:rPr>
              <a:t>。你如何用今天所習得的連結、牧養的親職觀去回</a:t>
            </a:r>
            <a:r>
              <a:rPr lang="zh-CN" altLang="en-US" sz="2800" dirty="0" smtClean="0">
                <a:solidFill>
                  <a:prstClr val="black"/>
                </a:solidFill>
              </a:rPr>
              <a:t>應？ </a:t>
            </a:r>
            <a:endParaRPr lang="en-US" altLang="zh-TW" sz="2800" dirty="0" smtClean="0">
              <a:solidFill>
                <a:prstClr val="black"/>
              </a:solidFill>
            </a:endParaRPr>
          </a:p>
          <a:p>
            <a:pPr lvl="0"/>
            <a:endParaRPr lang="en-US" altLang="zh-CN" sz="2800" dirty="0">
              <a:solidFill>
                <a:prstClr val="black"/>
              </a:solidFill>
            </a:endParaRPr>
          </a:p>
          <a:p>
            <a:pPr lvl="0"/>
            <a:r>
              <a:rPr lang="en-US" sz="2800" dirty="0">
                <a:solidFill>
                  <a:prstClr val="black"/>
                </a:solidFill>
              </a:rPr>
              <a:t>     </a:t>
            </a:r>
          </a:p>
          <a:p>
            <a:pPr lvl="1"/>
            <a:endParaRPr lang="en-US" altLang="zh-CN" sz="2800" dirty="0" smtClean="0">
              <a:solidFill>
                <a:prstClr val="black"/>
              </a:solidFill>
              <a:effectLst>
                <a:outerShdw blurRad="63500" dist="38100" dir="5400000" algn="t" rotWithShape="0">
                  <a:prstClr val="black">
                    <a:alpha val="25000"/>
                  </a:prstClr>
                </a:outerShdw>
              </a:effectLst>
            </a:endParaRPr>
          </a:p>
          <a:p>
            <a:endParaRPr lang="zh-CN" altLang="en-US" sz="2800" dirty="0">
              <a:solidFill>
                <a:prstClr val="black"/>
              </a:solidFill>
              <a:effectLst>
                <a:outerShdw blurRad="63500" dist="38100" dir="5400000" algn="t" rotWithShape="0">
                  <a:prstClr val="black">
                    <a:alpha val="25000"/>
                  </a:prstClr>
                </a:outerShdw>
              </a:effectLst>
            </a:endParaRPr>
          </a:p>
        </p:txBody>
      </p:sp>
    </p:spTree>
    <p:extLst>
      <p:ext uri="{BB962C8B-B14F-4D97-AF65-F5344CB8AC3E}">
        <p14:creationId xmlns:p14="http://schemas.microsoft.com/office/powerpoint/2010/main" val="4129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089" y="-53163"/>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609601"/>
            <a:ext cx="8745415" cy="769441"/>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a:t>
            </a:r>
            <a:r>
              <a:rPr lang="zh-TW" altLang="en-US" sz="4400" b="1" dirty="0" smtClean="0">
                <a:effectLst>
                  <a:outerShdw blurRad="63500" dist="38100" dir="5400000" algn="t" rotWithShape="0">
                    <a:prstClr val="black">
                      <a:alpha val="25000"/>
                    </a:prstClr>
                  </a:outerShdw>
                </a:effectLst>
              </a:rPr>
              <a:t>結   語</a:t>
            </a:r>
            <a:endParaRPr lang="en-US" b="1" dirty="0"/>
          </a:p>
        </p:txBody>
      </p:sp>
      <p:sp>
        <p:nvSpPr>
          <p:cNvPr id="6" name="Rectangle 5"/>
          <p:cNvSpPr/>
          <p:nvPr/>
        </p:nvSpPr>
        <p:spPr>
          <a:xfrm>
            <a:off x="685800" y="1905000"/>
            <a:ext cx="8001000" cy="2371803"/>
          </a:xfrm>
          <a:prstGeom prst="rect">
            <a:avLst/>
          </a:prstGeom>
        </p:spPr>
        <p:txBody>
          <a:bodyPr wrap="square">
            <a:spAutoFit/>
          </a:bodyPr>
          <a:lstStyle/>
          <a:p>
            <a:pPr marL="521208" lvl="0" indent="-457200">
              <a:lnSpc>
                <a:spcPct val="120000"/>
              </a:lnSpc>
              <a:spcBef>
                <a:spcPct val="20000"/>
              </a:spcBef>
              <a:buClr>
                <a:srgbClr val="D16349"/>
              </a:buClr>
              <a:buSzPct val="80000"/>
              <a:buFont typeface="Wingdings" panose="05000000000000000000" pitchFamily="2" charset="2"/>
              <a:buChar char="q"/>
            </a:pPr>
            <a:r>
              <a:rPr lang="zh-TW" altLang="en-US" sz="2800" dirty="0">
                <a:latin typeface="Century Gothic"/>
                <a:ea typeface="微軟正黑體"/>
              </a:rPr>
              <a:t>教會的世代的合一，端賴家庭</a:t>
            </a:r>
            <a:r>
              <a:rPr lang="zh-TW" altLang="en-US" sz="2800" dirty="0" smtClean="0">
                <a:latin typeface="Century Gothic"/>
                <a:ea typeface="微軟正黑體"/>
              </a:rPr>
              <a:t>代</a:t>
            </a:r>
            <a:r>
              <a:rPr lang="zh-CN" altLang="en-US" sz="2800" dirty="0" smtClean="0">
                <a:latin typeface="Century Gothic"/>
                <a:ea typeface="微軟正黑體"/>
              </a:rPr>
              <a:t>際</a:t>
            </a:r>
            <a:r>
              <a:rPr lang="zh-TW" altLang="en-US" sz="2800" dirty="0" smtClean="0">
                <a:latin typeface="Century Gothic"/>
                <a:ea typeface="微軟正黑體"/>
              </a:rPr>
              <a:t>的</a:t>
            </a:r>
            <a:r>
              <a:rPr lang="zh-TW" altLang="en-US" sz="2800" dirty="0">
                <a:latin typeface="Century Gothic"/>
                <a:ea typeface="微軟正黑體"/>
              </a:rPr>
              <a:t>重新連結。</a:t>
            </a:r>
            <a:endParaRPr lang="en-US" altLang="zh-TW" sz="2800" dirty="0">
              <a:latin typeface="Century Gothic"/>
              <a:ea typeface="微軟正黑體"/>
            </a:endParaRPr>
          </a:p>
          <a:p>
            <a:pPr marL="64008" lvl="0">
              <a:lnSpc>
                <a:spcPct val="120000"/>
              </a:lnSpc>
              <a:spcBef>
                <a:spcPct val="20000"/>
              </a:spcBef>
              <a:buClr>
                <a:srgbClr val="D16349"/>
              </a:buClr>
              <a:buSzPct val="80000"/>
            </a:pPr>
            <a:r>
              <a:rPr lang="en-US" altLang="zh-CN" sz="2800" dirty="0">
                <a:latin typeface="Century Gothic"/>
                <a:ea typeface="微軟正黑體"/>
              </a:rPr>
              <a:t>     -  </a:t>
            </a:r>
            <a:r>
              <a:rPr lang="zh-CN" altLang="en-US" sz="2800" dirty="0">
                <a:latin typeface="Century Gothic"/>
                <a:ea typeface="微軟正黑體"/>
              </a:rPr>
              <a:t>移民家庭經歷更大的挑戰</a:t>
            </a:r>
            <a:r>
              <a:rPr lang="zh-TW" altLang="en-US" sz="2800" dirty="0">
                <a:latin typeface="Century Gothic"/>
                <a:ea typeface="微軟正黑體"/>
              </a:rPr>
              <a:t>、連結的需要更大</a:t>
            </a:r>
            <a:r>
              <a:rPr lang="zh-TW" altLang="en-US" sz="2800" dirty="0" smtClean="0">
                <a:latin typeface="Century Gothic"/>
                <a:ea typeface="微軟正黑體"/>
              </a:rPr>
              <a:t>。</a:t>
            </a:r>
            <a:endParaRPr lang="en-US" altLang="zh-TW" sz="2800" dirty="0" smtClean="0">
              <a:latin typeface="Century Gothic"/>
              <a:ea typeface="微軟正黑體"/>
            </a:endParaRPr>
          </a:p>
          <a:p>
            <a:pPr marL="64008" lvl="0">
              <a:lnSpc>
                <a:spcPct val="120000"/>
              </a:lnSpc>
              <a:spcBef>
                <a:spcPct val="20000"/>
              </a:spcBef>
              <a:buClr>
                <a:srgbClr val="D16349"/>
              </a:buClr>
              <a:buSzPct val="80000"/>
            </a:pPr>
            <a:endParaRPr lang="en-US" altLang="zh-TW" sz="2800" dirty="0" smtClean="0">
              <a:latin typeface="Century Gothic"/>
              <a:ea typeface="微軟正黑體"/>
            </a:endParaRPr>
          </a:p>
          <a:p>
            <a:pPr marL="521208" lvl="0" indent="-457200">
              <a:lnSpc>
                <a:spcPct val="120000"/>
              </a:lnSpc>
              <a:spcBef>
                <a:spcPct val="20000"/>
              </a:spcBef>
              <a:buClr>
                <a:srgbClr val="D16349"/>
              </a:buClr>
              <a:buSzPct val="80000"/>
              <a:buFont typeface="Wingdings" panose="05000000000000000000" pitchFamily="2" charset="2"/>
              <a:buChar char="q"/>
            </a:pPr>
            <a:r>
              <a:rPr lang="zh-CN" altLang="en-US" sz="2800" dirty="0" smtClean="0">
                <a:latin typeface="Century Gothic"/>
                <a:ea typeface="微軟正黑體"/>
              </a:rPr>
              <a:t>親職的危機也是轉機</a:t>
            </a:r>
            <a:r>
              <a:rPr lang="zh-TW" altLang="en-US" sz="2800" dirty="0" smtClean="0">
                <a:latin typeface="Century Gothic"/>
                <a:ea typeface="微軟正黑體"/>
              </a:rPr>
              <a:t>。</a:t>
            </a:r>
            <a:endParaRPr lang="en-US" altLang="zh-CN" sz="2800" dirty="0">
              <a:latin typeface="Century Gothic"/>
            </a:endParaRPr>
          </a:p>
        </p:txBody>
      </p:sp>
    </p:spTree>
    <p:extLst>
      <p:ext uri="{BB962C8B-B14F-4D97-AF65-F5344CB8AC3E}">
        <p14:creationId xmlns:p14="http://schemas.microsoft.com/office/powerpoint/2010/main" val="28468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References</a:t>
            </a:r>
            <a:endParaRPr lang="en-US" dirty="0"/>
          </a:p>
        </p:txBody>
      </p:sp>
      <p:sp>
        <p:nvSpPr>
          <p:cNvPr id="3" name="Content Placeholder 2"/>
          <p:cNvSpPr>
            <a:spLocks noGrp="1"/>
          </p:cNvSpPr>
          <p:nvPr>
            <p:ph idx="1"/>
          </p:nvPr>
        </p:nvSpPr>
        <p:spPr>
          <a:xfrm>
            <a:off x="381000" y="1295400"/>
            <a:ext cx="8305800" cy="4830763"/>
          </a:xfrm>
        </p:spPr>
        <p:txBody>
          <a:bodyPr>
            <a:normAutofit lnSpcReduction="10000"/>
          </a:bodyPr>
          <a:lstStyle/>
          <a:p>
            <a:pPr marL="457200" indent="-457200">
              <a:buAutoNum type="arabicPeriod"/>
            </a:pPr>
            <a:r>
              <a:rPr lang="en-US" altLang="zh-CN" dirty="0" smtClean="0">
                <a:solidFill>
                  <a:schemeClr val="tx1"/>
                </a:solidFill>
              </a:rPr>
              <a:t>Anthony, M. </a:t>
            </a:r>
            <a:r>
              <a:rPr lang="en-US" altLang="zh-CN" dirty="0">
                <a:solidFill>
                  <a:schemeClr val="tx1"/>
                </a:solidFill>
              </a:rPr>
              <a:t>(2010). Spiritual p</a:t>
            </a:r>
            <a:r>
              <a:rPr lang="en-US" altLang="zh-CN" dirty="0" smtClean="0">
                <a:solidFill>
                  <a:schemeClr val="tx1"/>
                </a:solidFill>
              </a:rPr>
              <a:t>arenting</a:t>
            </a:r>
            <a:r>
              <a:rPr lang="en-US" altLang="zh-CN" dirty="0">
                <a:solidFill>
                  <a:schemeClr val="tx1"/>
                </a:solidFill>
              </a:rPr>
              <a:t>: An </a:t>
            </a:r>
            <a:r>
              <a:rPr lang="en-US" altLang="zh-CN" dirty="0" smtClean="0">
                <a:solidFill>
                  <a:schemeClr val="tx1"/>
                </a:solidFill>
              </a:rPr>
              <a:t>awakening </a:t>
            </a:r>
            <a:r>
              <a:rPr lang="en-US" altLang="zh-CN" dirty="0">
                <a:solidFill>
                  <a:schemeClr val="tx1"/>
                </a:solidFill>
              </a:rPr>
              <a:t>for </a:t>
            </a:r>
            <a:r>
              <a:rPr lang="en-US" altLang="zh-CN" dirty="0" smtClean="0">
                <a:solidFill>
                  <a:schemeClr val="tx1"/>
                </a:solidFill>
              </a:rPr>
              <a:t>today's families, Colorado Springs, CO: David C. Cook. </a:t>
            </a:r>
          </a:p>
          <a:p>
            <a:pPr marL="457200" indent="-457200">
              <a:buAutoNum type="arabicPeriod"/>
            </a:pPr>
            <a:r>
              <a:rPr lang="en-US" altLang="zh-TW" dirty="0" err="1" smtClean="0">
                <a:solidFill>
                  <a:schemeClr val="tx1"/>
                </a:solidFill>
              </a:rPr>
              <a:t>Barna</a:t>
            </a:r>
            <a:r>
              <a:rPr lang="en-US" altLang="zh-TW" dirty="0">
                <a:solidFill>
                  <a:schemeClr val="tx1"/>
                </a:solidFill>
              </a:rPr>
              <a:t>, G. (2004). </a:t>
            </a:r>
            <a:r>
              <a:rPr lang="en-US" altLang="zh-TW" i="1" dirty="0">
                <a:solidFill>
                  <a:schemeClr val="tx1"/>
                </a:solidFill>
              </a:rPr>
              <a:t>Revolutionary parenting</a:t>
            </a:r>
            <a:r>
              <a:rPr lang="en-US" altLang="zh-TW" dirty="0">
                <a:solidFill>
                  <a:schemeClr val="tx1"/>
                </a:solidFill>
              </a:rPr>
              <a:t>, </a:t>
            </a:r>
            <a:r>
              <a:rPr lang="en-US" altLang="zh-TW" dirty="0" err="1">
                <a:solidFill>
                  <a:schemeClr val="tx1"/>
                </a:solidFill>
              </a:rPr>
              <a:t>Barna</a:t>
            </a:r>
            <a:r>
              <a:rPr lang="en-US" altLang="zh-TW" dirty="0">
                <a:solidFill>
                  <a:schemeClr val="tx1"/>
                </a:solidFill>
              </a:rPr>
              <a:t> Books. (</a:t>
            </a:r>
            <a:r>
              <a:rPr lang="zh-TW" altLang="en-US" dirty="0">
                <a:solidFill>
                  <a:schemeClr val="tx1"/>
                </a:solidFill>
              </a:rPr>
              <a:t>中文譯本</a:t>
            </a:r>
            <a:r>
              <a:rPr lang="en-US" altLang="zh-TW" dirty="0">
                <a:solidFill>
                  <a:schemeClr val="tx1"/>
                </a:solidFill>
              </a:rPr>
              <a:t>:</a:t>
            </a:r>
            <a:r>
              <a:rPr lang="zh-TW" altLang="en-US" dirty="0">
                <a:solidFill>
                  <a:schemeClr val="tx1"/>
                </a:solidFill>
              </a:rPr>
              <a:t>親職也革命，天道書樓，</a:t>
            </a:r>
            <a:r>
              <a:rPr lang="en-US" altLang="zh-TW" dirty="0">
                <a:solidFill>
                  <a:schemeClr val="tx1"/>
                </a:solidFill>
              </a:rPr>
              <a:t>2008</a:t>
            </a:r>
            <a:r>
              <a:rPr lang="zh-TW" altLang="en-US" dirty="0">
                <a:solidFill>
                  <a:schemeClr val="tx1"/>
                </a:solidFill>
              </a:rPr>
              <a:t>。</a:t>
            </a:r>
            <a:r>
              <a:rPr lang="en-US" altLang="zh-TW" dirty="0" smtClean="0">
                <a:solidFill>
                  <a:schemeClr val="tx1"/>
                </a:solidFill>
              </a:rPr>
              <a:t>)</a:t>
            </a:r>
          </a:p>
          <a:p>
            <a:pPr marL="457200" indent="-457200">
              <a:buAutoNum type="arabicPeriod"/>
            </a:pPr>
            <a:r>
              <a:rPr lang="en-US" altLang="zh-TW" dirty="0" smtClean="0">
                <a:solidFill>
                  <a:schemeClr val="tx1"/>
                </a:solidFill>
              </a:rPr>
              <a:t>Clark</a:t>
            </a:r>
            <a:r>
              <a:rPr lang="en-US" altLang="zh-TW" dirty="0">
                <a:solidFill>
                  <a:schemeClr val="tx1"/>
                </a:solidFill>
              </a:rPr>
              <a:t>, C. (</a:t>
            </a:r>
            <a:r>
              <a:rPr lang="en-US" altLang="zh-TW" dirty="0" smtClean="0">
                <a:solidFill>
                  <a:schemeClr val="tx1"/>
                </a:solidFill>
              </a:rPr>
              <a:t>2004). </a:t>
            </a:r>
            <a:r>
              <a:rPr lang="en-US" altLang="zh-TW" i="1" dirty="0" smtClean="0">
                <a:solidFill>
                  <a:schemeClr val="tx1"/>
                </a:solidFill>
              </a:rPr>
              <a:t>Hurt: </a:t>
            </a:r>
            <a:r>
              <a:rPr lang="en-US" altLang="zh-TW" i="1" dirty="0">
                <a:solidFill>
                  <a:schemeClr val="tx1"/>
                </a:solidFill>
              </a:rPr>
              <a:t>Inside the world of today's teenagers (youth, family, and culture). </a:t>
            </a:r>
            <a:r>
              <a:rPr lang="en-US" altLang="zh-TW" dirty="0">
                <a:solidFill>
                  <a:schemeClr val="tx1"/>
                </a:solidFill>
              </a:rPr>
              <a:t>Grand Rapids, MI: Baker Books. (</a:t>
            </a:r>
            <a:r>
              <a:rPr lang="zh-TW" altLang="en-US" dirty="0">
                <a:solidFill>
                  <a:schemeClr val="tx1"/>
                </a:solidFill>
              </a:rPr>
              <a:t>中文翻譯本</a:t>
            </a:r>
            <a:r>
              <a:rPr lang="en-US" altLang="zh-TW" dirty="0">
                <a:solidFill>
                  <a:schemeClr val="tx1"/>
                </a:solidFill>
              </a:rPr>
              <a:t>:</a:t>
            </a:r>
            <a:r>
              <a:rPr lang="zh-TW" altLang="en-US" dirty="0">
                <a:solidFill>
                  <a:schemeClr val="tx1"/>
                </a:solidFill>
              </a:rPr>
              <a:t>我們的孩子都受了傷，校園出版</a:t>
            </a:r>
            <a:r>
              <a:rPr lang="en-US" altLang="zh-TW" dirty="0">
                <a:solidFill>
                  <a:schemeClr val="tx1"/>
                </a:solidFill>
              </a:rPr>
              <a:t>, 2008</a:t>
            </a:r>
            <a:r>
              <a:rPr lang="en-US" altLang="zh-TW" dirty="0" smtClean="0">
                <a:solidFill>
                  <a:schemeClr val="tx1"/>
                </a:solidFill>
              </a:rPr>
              <a:t>)</a:t>
            </a:r>
          </a:p>
          <a:p>
            <a:pPr marL="457200" indent="-457200">
              <a:buAutoNum type="arabicPeriod"/>
            </a:pPr>
            <a:r>
              <a:rPr lang="en-US" dirty="0" smtClean="0">
                <a:solidFill>
                  <a:schemeClr val="tx1"/>
                </a:solidFill>
              </a:rPr>
              <a:t>Hughes, D. A. (2009). </a:t>
            </a:r>
            <a:r>
              <a:rPr lang="en-US" i="1" dirty="0" smtClean="0">
                <a:solidFill>
                  <a:schemeClr val="tx1"/>
                </a:solidFill>
              </a:rPr>
              <a:t>Attachment-focused parenting. </a:t>
            </a:r>
            <a:r>
              <a:rPr lang="en-US" dirty="0" smtClean="0">
                <a:solidFill>
                  <a:schemeClr val="tx1"/>
                </a:solidFill>
              </a:rPr>
              <a:t>New York, NY: Norton.</a:t>
            </a:r>
          </a:p>
          <a:p>
            <a:pPr marL="457200" indent="-457200">
              <a:buAutoNum type="arabicPeriod"/>
            </a:pPr>
            <a:r>
              <a:rPr lang="en-US" dirty="0">
                <a:solidFill>
                  <a:schemeClr val="tx1"/>
                </a:solidFill>
              </a:rPr>
              <a:t> </a:t>
            </a:r>
            <a:r>
              <a:rPr lang="en-US" dirty="0" smtClean="0">
                <a:solidFill>
                  <a:schemeClr val="tx1"/>
                </a:solidFill>
              </a:rPr>
              <a:t>McDowell</a:t>
            </a:r>
            <a:r>
              <a:rPr lang="en-US" dirty="0">
                <a:solidFill>
                  <a:schemeClr val="tx1"/>
                </a:solidFill>
              </a:rPr>
              <a:t>, J. (2000 ). </a:t>
            </a:r>
            <a:r>
              <a:rPr lang="en-US" i="1" dirty="0">
                <a:solidFill>
                  <a:schemeClr val="tx1"/>
                </a:solidFill>
              </a:rPr>
              <a:t>The disconnected generation. </a:t>
            </a:r>
            <a:r>
              <a:rPr lang="en-US" dirty="0">
                <a:solidFill>
                  <a:schemeClr val="tx1"/>
                </a:solidFill>
              </a:rPr>
              <a:t>Nashville, TN: Word Publishing. </a:t>
            </a:r>
          </a:p>
        </p:txBody>
      </p:sp>
    </p:spTree>
    <p:extLst>
      <p:ext uri="{BB962C8B-B14F-4D97-AF65-F5344CB8AC3E}">
        <p14:creationId xmlns:p14="http://schemas.microsoft.com/office/powerpoint/2010/main" val="417277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26" y="0"/>
            <a:ext cx="9144000" cy="6858000"/>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228600"/>
            <a:ext cx="8610600" cy="5213735"/>
          </a:xfrm>
          <a:prstGeom prst="rect">
            <a:avLst/>
          </a:prstGeom>
        </p:spPr>
        <p:txBody>
          <a:bodyPr wrap="square">
            <a:spAutoFit/>
          </a:bodyPr>
          <a:lstStyle/>
          <a:p>
            <a:pPr marL="64008" lvl="0">
              <a:spcBef>
                <a:spcPct val="20000"/>
              </a:spcBef>
              <a:buClr>
                <a:srgbClr val="D16349"/>
              </a:buClr>
              <a:buSzPct val="80000"/>
            </a:pPr>
            <a:endParaRPr lang="en-US" altLang="zh-TW" sz="2800" b="1" dirty="0" smtClean="0">
              <a:solidFill>
                <a:schemeClr val="accent1">
                  <a:lumMod val="75000"/>
                </a:schemeClr>
              </a:solidFill>
              <a:latin typeface="Century Gothic"/>
            </a:endParaRPr>
          </a:p>
          <a:p>
            <a:pPr marL="64008" lvl="0">
              <a:spcBef>
                <a:spcPct val="20000"/>
              </a:spcBef>
              <a:buClr>
                <a:srgbClr val="D16349"/>
              </a:buClr>
              <a:buSzPct val="80000"/>
            </a:pPr>
            <a:r>
              <a:rPr lang="en-US" altLang="zh-TW" sz="2800" b="1" dirty="0">
                <a:solidFill>
                  <a:schemeClr val="accent1">
                    <a:lumMod val="75000"/>
                  </a:schemeClr>
                </a:solidFill>
                <a:latin typeface="Century Gothic"/>
              </a:rPr>
              <a:t> </a:t>
            </a:r>
            <a:r>
              <a:rPr lang="en-US" altLang="zh-TW" sz="2800" b="1" dirty="0" smtClean="0">
                <a:solidFill>
                  <a:schemeClr val="accent1">
                    <a:lumMod val="75000"/>
                  </a:schemeClr>
                </a:solidFill>
                <a:latin typeface="Century Gothic"/>
              </a:rPr>
              <a:t>                                   </a:t>
            </a:r>
            <a:r>
              <a:rPr lang="zh-TW" altLang="en-US" sz="4000" b="1" dirty="0" smtClean="0">
                <a:solidFill>
                  <a:schemeClr val="accent1">
                    <a:lumMod val="75000"/>
                  </a:schemeClr>
                </a:solidFill>
                <a:latin typeface="Century Gothic"/>
              </a:rPr>
              <a:t>前</a:t>
            </a:r>
            <a:r>
              <a:rPr lang="zh-TW" altLang="en-US" sz="4000" b="1" dirty="0">
                <a:solidFill>
                  <a:schemeClr val="accent1">
                    <a:lumMod val="75000"/>
                  </a:schemeClr>
                </a:solidFill>
                <a:latin typeface="Century Gothic"/>
              </a:rPr>
              <a:t>言</a:t>
            </a:r>
          </a:p>
          <a:p>
            <a:pPr marL="64008" lvl="0">
              <a:spcBef>
                <a:spcPct val="20000"/>
              </a:spcBef>
              <a:buClr>
                <a:srgbClr val="D16349"/>
              </a:buClr>
              <a:buSzPct val="80000"/>
            </a:pPr>
            <a:endParaRPr lang="en-US" altLang="zh-CN" sz="2800" b="1" dirty="0" smtClean="0">
              <a:solidFill>
                <a:schemeClr val="accent1">
                  <a:lumMod val="75000"/>
                </a:schemeClr>
              </a:solidFill>
              <a:latin typeface="Century Gothic"/>
            </a:endParaRPr>
          </a:p>
          <a:p>
            <a:pPr marL="448056" lvl="0" indent="-384048">
              <a:spcBef>
                <a:spcPct val="20000"/>
              </a:spcBef>
              <a:buClr>
                <a:srgbClr val="D16349"/>
              </a:buClr>
              <a:buSzPct val="80000"/>
              <a:buFont typeface="Wingdings 2"/>
              <a:buChar char=""/>
            </a:pPr>
            <a:r>
              <a:rPr lang="zh-CN" altLang="en-US" sz="2800" b="1" dirty="0" smtClean="0">
                <a:solidFill>
                  <a:schemeClr val="accent1">
                    <a:lumMod val="75000"/>
                  </a:schemeClr>
                </a:solidFill>
                <a:latin typeface="Century Gothic"/>
              </a:rPr>
              <a:t>三</a:t>
            </a:r>
            <a:r>
              <a:rPr lang="zh-CN" altLang="en-US" sz="2800" b="1" dirty="0">
                <a:solidFill>
                  <a:schemeClr val="accent1">
                    <a:lumMod val="75000"/>
                  </a:schemeClr>
                </a:solidFill>
                <a:latin typeface="Century Gothic"/>
              </a:rPr>
              <a:t>個例子</a:t>
            </a:r>
            <a:endParaRPr lang="en-US" altLang="zh-CN" sz="2800" b="1" dirty="0">
              <a:solidFill>
                <a:schemeClr val="accent1">
                  <a:lumMod val="75000"/>
                </a:schemeClr>
              </a:solidFill>
              <a:latin typeface="Century Gothic"/>
            </a:endParaRPr>
          </a:p>
          <a:p>
            <a:pPr marL="64008" lvl="0">
              <a:spcBef>
                <a:spcPct val="20000"/>
              </a:spcBef>
              <a:buClr>
                <a:srgbClr val="D16349"/>
              </a:buClr>
              <a:buSzPct val="80000"/>
            </a:pPr>
            <a:r>
              <a:rPr lang="zh-TW" altLang="en-US" sz="2800" b="1" dirty="0">
                <a:solidFill>
                  <a:schemeClr val="accent1">
                    <a:lumMod val="75000"/>
                  </a:schemeClr>
                </a:solidFill>
                <a:latin typeface="Century Gothic"/>
                <a:ea typeface="微軟正黑體"/>
              </a:rPr>
              <a:t>   </a:t>
            </a:r>
            <a:r>
              <a:rPr lang="en-US" altLang="zh-CN" sz="2800" b="1" dirty="0" smtClean="0">
                <a:solidFill>
                  <a:schemeClr val="accent1">
                    <a:lumMod val="75000"/>
                  </a:schemeClr>
                </a:solidFill>
                <a:latin typeface="Century Gothic"/>
              </a:rPr>
              <a:t>-  </a:t>
            </a:r>
            <a:r>
              <a:rPr lang="zh-CN" altLang="en-US" sz="2600" b="1" dirty="0">
                <a:solidFill>
                  <a:schemeClr val="accent1">
                    <a:lumMod val="75000"/>
                  </a:schemeClr>
                </a:solidFill>
                <a:latin typeface="Century Gothic"/>
              </a:rPr>
              <a:t>中西部教會留學生，自成一個別人打不進的圈圈</a:t>
            </a:r>
            <a:r>
              <a:rPr lang="en-US" sz="2600" b="1" dirty="0">
                <a:solidFill>
                  <a:schemeClr val="accent1">
                    <a:lumMod val="75000"/>
                  </a:schemeClr>
                </a:solidFill>
                <a:latin typeface="Century Gothic"/>
              </a:rPr>
              <a:t>  </a:t>
            </a:r>
          </a:p>
          <a:p>
            <a:pPr marL="64008" lvl="0">
              <a:spcBef>
                <a:spcPct val="20000"/>
              </a:spcBef>
              <a:buClr>
                <a:srgbClr val="D16349"/>
              </a:buClr>
              <a:buSzPct val="80000"/>
            </a:pPr>
            <a:r>
              <a:rPr lang="en-US" sz="2600" b="1" dirty="0">
                <a:solidFill>
                  <a:schemeClr val="accent1">
                    <a:lumMod val="75000"/>
                  </a:schemeClr>
                </a:solidFill>
                <a:latin typeface="Century Gothic"/>
              </a:rPr>
              <a:t>   </a:t>
            </a:r>
            <a:r>
              <a:rPr lang="en-US" altLang="zh-CN" sz="2600" b="1" dirty="0">
                <a:solidFill>
                  <a:schemeClr val="accent1">
                    <a:lumMod val="75000"/>
                  </a:schemeClr>
                </a:solidFill>
                <a:latin typeface="Century Gothic"/>
              </a:rPr>
              <a:t>-   </a:t>
            </a:r>
            <a:r>
              <a:rPr lang="zh-CN" altLang="en-US" sz="2600" b="1" dirty="0">
                <a:solidFill>
                  <a:schemeClr val="accent1">
                    <a:lumMod val="75000"/>
                  </a:schemeClr>
                </a:solidFill>
                <a:latin typeface="Century Gothic"/>
              </a:rPr>
              <a:t>西文傳道</a:t>
            </a:r>
            <a:r>
              <a:rPr lang="zh-CN" altLang="en-US" sz="2600" b="1" dirty="0" smtClean="0">
                <a:solidFill>
                  <a:schemeClr val="accent1">
                    <a:lumMod val="75000"/>
                  </a:schemeClr>
                </a:solidFill>
                <a:latin typeface="Century Gothic"/>
              </a:rPr>
              <a:t>：長</a:t>
            </a:r>
            <a:r>
              <a:rPr lang="zh-CN" altLang="en-US" sz="2600" b="1" dirty="0">
                <a:solidFill>
                  <a:schemeClr val="accent1">
                    <a:lumMod val="75000"/>
                  </a:schemeClr>
                </a:solidFill>
                <a:latin typeface="Century Gothic"/>
              </a:rPr>
              <a:t>輩說我們懶</a:t>
            </a:r>
            <a:r>
              <a:rPr lang="zh-TW" altLang="en-US" sz="2600" b="1" dirty="0">
                <a:solidFill>
                  <a:schemeClr val="accent1">
                    <a:lumMod val="75000"/>
                  </a:schemeClr>
                </a:solidFill>
                <a:latin typeface="Century Gothic"/>
                <a:ea typeface="微軟正黑體"/>
              </a:rPr>
              <a:t>，別在意，</a:t>
            </a:r>
            <a:r>
              <a:rPr lang="zh-CN" altLang="en-US" sz="2600" b="1" dirty="0">
                <a:solidFill>
                  <a:schemeClr val="accent1">
                    <a:lumMod val="75000"/>
                  </a:schemeClr>
                </a:solidFill>
                <a:latin typeface="Century Gothic"/>
              </a:rPr>
              <a:t>我們</a:t>
            </a:r>
            <a:r>
              <a:rPr lang="zh-TW" altLang="en-US" sz="2600" b="1" dirty="0">
                <a:solidFill>
                  <a:schemeClr val="accent1">
                    <a:lumMod val="75000"/>
                  </a:schemeClr>
                </a:solidFill>
                <a:latin typeface="Century Gothic"/>
                <a:ea typeface="微軟正黑體"/>
              </a:rPr>
              <a:t>只是 </a:t>
            </a:r>
            <a:endParaRPr lang="en-US" altLang="zh-TW" sz="2600" b="1" dirty="0">
              <a:solidFill>
                <a:schemeClr val="accent1">
                  <a:lumMod val="75000"/>
                </a:schemeClr>
              </a:solidFill>
              <a:latin typeface="Century Gothic"/>
              <a:ea typeface="微軟正黑體"/>
            </a:endParaRPr>
          </a:p>
          <a:p>
            <a:pPr marL="64008" lvl="0">
              <a:spcBef>
                <a:spcPct val="20000"/>
              </a:spcBef>
              <a:buClr>
                <a:srgbClr val="D16349"/>
              </a:buClr>
              <a:buSzPct val="80000"/>
            </a:pPr>
            <a:r>
              <a:rPr lang="en-US" altLang="zh-TW" sz="2600" b="1" dirty="0">
                <a:solidFill>
                  <a:schemeClr val="accent1">
                    <a:lumMod val="75000"/>
                  </a:schemeClr>
                </a:solidFill>
                <a:latin typeface="Century Gothic"/>
                <a:ea typeface="微軟正黑體"/>
              </a:rPr>
              <a:t>       </a:t>
            </a:r>
            <a:r>
              <a:rPr lang="zh-TW" altLang="en-US" sz="2600" b="1" dirty="0">
                <a:solidFill>
                  <a:schemeClr val="accent1">
                    <a:lumMod val="75000"/>
                  </a:schemeClr>
                </a:solidFill>
                <a:latin typeface="Century Gothic"/>
                <a:ea typeface="微軟正黑體"/>
              </a:rPr>
              <a:t>觀點不同而已。</a:t>
            </a:r>
            <a:endParaRPr lang="en-US" altLang="zh-TW" sz="2600" b="1" dirty="0">
              <a:solidFill>
                <a:schemeClr val="accent1">
                  <a:lumMod val="75000"/>
                </a:schemeClr>
              </a:solidFill>
              <a:latin typeface="Century Gothic"/>
              <a:ea typeface="微軟正黑體"/>
            </a:endParaRPr>
          </a:p>
          <a:p>
            <a:pPr marL="64008" lvl="0">
              <a:spcBef>
                <a:spcPct val="20000"/>
              </a:spcBef>
              <a:buClr>
                <a:srgbClr val="D16349"/>
              </a:buClr>
              <a:buSzPct val="80000"/>
            </a:pPr>
            <a:r>
              <a:rPr lang="zh-TW" altLang="en-US" sz="2600" b="1" dirty="0">
                <a:solidFill>
                  <a:schemeClr val="accent1">
                    <a:lumMod val="75000"/>
                  </a:schemeClr>
                </a:solidFill>
                <a:latin typeface="Century Gothic"/>
                <a:ea typeface="微軟正黑體"/>
              </a:rPr>
              <a:t>   </a:t>
            </a:r>
            <a:r>
              <a:rPr lang="en-US" altLang="zh-TW" sz="2600" b="1" dirty="0">
                <a:solidFill>
                  <a:schemeClr val="accent1">
                    <a:lumMod val="75000"/>
                  </a:schemeClr>
                </a:solidFill>
                <a:latin typeface="Century Gothic"/>
                <a:ea typeface="微軟正黑體"/>
              </a:rPr>
              <a:t>-   YA </a:t>
            </a:r>
            <a:r>
              <a:rPr lang="zh-CN" altLang="en-US" sz="2600" b="1" dirty="0">
                <a:solidFill>
                  <a:schemeClr val="accent1">
                    <a:lumMod val="75000"/>
                  </a:schemeClr>
                </a:solidFill>
                <a:latin typeface="Century Gothic"/>
              </a:rPr>
              <a:t>（出入教會多年，父母未信）堅持不讓父 </a:t>
            </a:r>
            <a:endParaRPr lang="en-US" altLang="zh-CN" sz="2600" b="1" dirty="0">
              <a:solidFill>
                <a:schemeClr val="accent1">
                  <a:lumMod val="75000"/>
                </a:schemeClr>
              </a:solidFill>
              <a:latin typeface="Century Gothic"/>
            </a:endParaRPr>
          </a:p>
          <a:p>
            <a:pPr marL="64008" lvl="0">
              <a:spcBef>
                <a:spcPct val="20000"/>
              </a:spcBef>
              <a:buClr>
                <a:srgbClr val="D16349"/>
              </a:buClr>
              <a:buSzPct val="80000"/>
            </a:pPr>
            <a:r>
              <a:rPr lang="en-US" altLang="zh-CN" sz="2600" b="1" dirty="0">
                <a:solidFill>
                  <a:schemeClr val="accent1">
                    <a:lumMod val="75000"/>
                  </a:schemeClr>
                </a:solidFill>
                <a:latin typeface="Century Gothic"/>
              </a:rPr>
              <a:t>       </a:t>
            </a:r>
            <a:r>
              <a:rPr lang="zh-CN" altLang="en-US" sz="2600" b="1" dirty="0">
                <a:solidFill>
                  <a:schemeClr val="accent1">
                    <a:lumMod val="75000"/>
                  </a:schemeClr>
                </a:solidFill>
                <a:latin typeface="Century Gothic"/>
              </a:rPr>
              <a:t>母去他所參加的教會</a:t>
            </a:r>
            <a:r>
              <a:rPr lang="zh-TW" altLang="en-US" sz="2600" b="1" dirty="0">
                <a:solidFill>
                  <a:schemeClr val="accent1">
                    <a:lumMod val="75000"/>
                  </a:schemeClr>
                </a:solidFill>
                <a:latin typeface="Century Gothic"/>
                <a:ea typeface="微軟正黑體"/>
              </a:rPr>
              <a:t>。</a:t>
            </a:r>
            <a:endParaRPr lang="en-US" altLang="zh-TW" sz="2600" b="1" dirty="0">
              <a:solidFill>
                <a:schemeClr val="accent1">
                  <a:lumMod val="75000"/>
                </a:schemeClr>
              </a:solidFill>
              <a:latin typeface="Century Gothic"/>
              <a:ea typeface="微軟正黑體"/>
            </a:endParaRPr>
          </a:p>
          <a:p>
            <a:pPr marL="64008" lvl="0">
              <a:spcBef>
                <a:spcPct val="20000"/>
              </a:spcBef>
              <a:buClr>
                <a:srgbClr val="D16349"/>
              </a:buClr>
              <a:buSzPct val="80000"/>
            </a:pPr>
            <a:endParaRPr lang="en-US" altLang="zh-TW" sz="2600" b="1" dirty="0">
              <a:solidFill>
                <a:schemeClr val="accent1">
                  <a:lumMod val="75000"/>
                </a:schemeClr>
              </a:solidFill>
              <a:latin typeface="Century Gothic"/>
              <a:ea typeface="微軟正黑體"/>
            </a:endParaRPr>
          </a:p>
        </p:txBody>
      </p:sp>
    </p:spTree>
    <p:extLst>
      <p:ext uri="{BB962C8B-B14F-4D97-AF65-F5344CB8AC3E}">
        <p14:creationId xmlns:p14="http://schemas.microsoft.com/office/powerpoint/2010/main" val="4347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2362200"/>
            <a:ext cx="7924800" cy="1778949"/>
          </a:xfrm>
          <a:prstGeom prst="rect">
            <a:avLst/>
          </a:prstGeom>
        </p:spPr>
        <p:txBody>
          <a:bodyPr wrap="square">
            <a:spAutoFit/>
          </a:bodyPr>
          <a:lstStyle/>
          <a:p>
            <a:pPr lvl="0">
              <a:spcBef>
                <a:spcPct val="20000"/>
              </a:spcBef>
            </a:pPr>
            <a:r>
              <a:rPr lang="zh-CN" altLang="en-US" sz="2800" b="1" dirty="0" smtClean="0">
                <a:solidFill>
                  <a:srgbClr val="2F5897">
                    <a:lumMod val="75000"/>
                  </a:srgbClr>
                </a:solidFill>
                <a:latin typeface="Century Gothic"/>
                <a:sym typeface="Wingdings"/>
              </a:rPr>
              <a:t> </a:t>
            </a:r>
            <a:r>
              <a:rPr lang="zh-CN" altLang="en-US" sz="2800" b="1" dirty="0" smtClean="0">
                <a:solidFill>
                  <a:srgbClr val="2F5897">
                    <a:lumMod val="75000"/>
                  </a:srgbClr>
                </a:solidFill>
                <a:latin typeface="Century Gothic"/>
              </a:rPr>
              <a:t>分</a:t>
            </a:r>
            <a:r>
              <a:rPr lang="zh-CN" altLang="en-US" sz="2800" b="1" dirty="0">
                <a:solidFill>
                  <a:srgbClr val="2F5897">
                    <a:lumMod val="75000"/>
                  </a:srgbClr>
                </a:solidFill>
                <a:latin typeface="Century Gothic"/>
              </a:rPr>
              <a:t>享：</a:t>
            </a:r>
            <a:r>
              <a:rPr lang="zh-TW" altLang="en-US" sz="2800" b="1" dirty="0">
                <a:solidFill>
                  <a:srgbClr val="2F5897">
                    <a:lumMod val="75000"/>
                  </a:srgbClr>
                </a:solidFill>
                <a:latin typeface="Century Gothic"/>
              </a:rPr>
              <a:t>請用一句話描述當今青少年所 生長</a:t>
            </a:r>
            <a:endParaRPr lang="en-US" altLang="zh-TW" sz="2800" b="1" dirty="0">
              <a:solidFill>
                <a:srgbClr val="2F5897">
                  <a:lumMod val="75000"/>
                </a:srgbClr>
              </a:solidFill>
              <a:latin typeface="Century Gothic"/>
            </a:endParaRPr>
          </a:p>
          <a:p>
            <a:pPr lvl="0">
              <a:spcBef>
                <a:spcPct val="20000"/>
              </a:spcBef>
            </a:pPr>
            <a:r>
              <a:rPr lang="zh-TW" altLang="en-US" sz="2800" b="1" dirty="0">
                <a:solidFill>
                  <a:srgbClr val="2F5897">
                    <a:lumMod val="75000"/>
                  </a:srgbClr>
                </a:solidFill>
                <a:latin typeface="Century Gothic"/>
              </a:rPr>
              <a:t>                           的世代。</a:t>
            </a:r>
            <a:endParaRPr lang="en-US" sz="2800" b="1" dirty="0">
              <a:solidFill>
                <a:srgbClr val="2F5897">
                  <a:lumMod val="75000"/>
                </a:srgbClr>
              </a:solidFill>
              <a:latin typeface="Century Gothic"/>
            </a:endParaRPr>
          </a:p>
          <a:p>
            <a:pPr algn="ctr">
              <a:spcBef>
                <a:spcPct val="20000"/>
              </a:spcBef>
            </a:pPr>
            <a:r>
              <a:rPr lang="en-US" sz="4000" b="1" dirty="0" smtClean="0">
                <a:solidFill>
                  <a:prstClr val="black"/>
                </a:solidFill>
                <a:latin typeface="Century Gothic"/>
              </a:rPr>
              <a:t>      </a:t>
            </a:r>
            <a:endParaRPr lang="en-US" sz="4000" b="1" dirty="0">
              <a:solidFill>
                <a:prstClr val="white"/>
              </a:solidFill>
              <a:latin typeface="Century Gothic"/>
            </a:endParaRPr>
          </a:p>
        </p:txBody>
      </p:sp>
    </p:spTree>
    <p:extLst>
      <p:ext uri="{BB962C8B-B14F-4D97-AF65-F5344CB8AC3E}">
        <p14:creationId xmlns:p14="http://schemas.microsoft.com/office/powerpoint/2010/main" val="66726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914400"/>
            <a:ext cx="7924800" cy="6149376"/>
          </a:xfrm>
          <a:prstGeom prst="rect">
            <a:avLst/>
          </a:prstGeom>
        </p:spPr>
        <p:txBody>
          <a:bodyPr wrap="square">
            <a:spAutoFit/>
          </a:bodyPr>
          <a:lstStyle/>
          <a:p>
            <a:pPr lvl="0"/>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lvl="0" indent="-342900">
              <a:spcBef>
                <a:spcPct val="20000"/>
              </a:spcBef>
              <a:buFont typeface="Wingdings" panose="05000000000000000000" pitchFamily="2" charset="2"/>
              <a:buChar char="q"/>
            </a:pPr>
            <a:endParaRPr lang="en-US" altLang="zh-TW" sz="2600" b="1" dirty="0" smtClean="0">
              <a:solidFill>
                <a:srgbClr val="2F5897">
                  <a:lumMod val="75000"/>
                </a:srgbClr>
              </a:solidFill>
              <a:latin typeface="+mn-ea"/>
            </a:endParaRPr>
          </a:p>
          <a:p>
            <a:pPr marL="342900" lvl="0" indent="-342900">
              <a:spcBef>
                <a:spcPct val="20000"/>
              </a:spcBef>
              <a:buFont typeface="Wingdings" panose="05000000000000000000" pitchFamily="2" charset="2"/>
              <a:buChar char="q"/>
            </a:pPr>
            <a:r>
              <a:rPr lang="zh-TW" altLang="en-US" sz="2600" b="1" dirty="0" smtClean="0">
                <a:solidFill>
                  <a:srgbClr val="2F5897">
                    <a:lumMod val="75000"/>
                  </a:srgbClr>
                </a:solidFill>
                <a:latin typeface="+mn-ea"/>
              </a:rPr>
              <a:t>匆</a:t>
            </a:r>
            <a:r>
              <a:rPr lang="zh-CN" altLang="en-US" sz="2600" b="1" dirty="0" smtClean="0">
                <a:solidFill>
                  <a:srgbClr val="2F5897">
                    <a:lumMod val="75000"/>
                  </a:srgbClr>
                </a:solidFill>
                <a:latin typeface="+mn-ea"/>
              </a:rPr>
              <a:t>促</a:t>
            </a:r>
            <a:r>
              <a:rPr lang="zh-TW" altLang="en-US" sz="2600" b="1" dirty="0">
                <a:solidFill>
                  <a:srgbClr val="2F5897">
                    <a:lumMod val="75000"/>
                  </a:srgbClr>
                </a:solidFill>
                <a:latin typeface="+mn-ea"/>
              </a:rPr>
              <a:t>孩提 </a:t>
            </a:r>
            <a:r>
              <a:rPr lang="en-US" altLang="zh-TW" sz="2600" b="1" dirty="0">
                <a:solidFill>
                  <a:srgbClr val="2F5897">
                    <a:lumMod val="75000"/>
                  </a:srgbClr>
                </a:solidFill>
                <a:latin typeface="Calibri" panose="020F0502020204030204" pitchFamily="34" charset="0"/>
              </a:rPr>
              <a:t>(Hurried Childhood) </a:t>
            </a:r>
            <a:r>
              <a:rPr lang="zh-TW" altLang="en-US" sz="2600" b="1" dirty="0">
                <a:solidFill>
                  <a:srgbClr val="2F5897">
                    <a:lumMod val="75000"/>
                  </a:srgbClr>
                </a:solidFill>
                <a:latin typeface="+mn-ea"/>
              </a:rPr>
              <a:t>的世代</a:t>
            </a:r>
            <a:r>
              <a:rPr lang="zh-TW" altLang="en-US" sz="2600" dirty="0">
                <a:solidFill>
                  <a:srgbClr val="2F5897">
                    <a:lumMod val="75000"/>
                  </a:srgbClr>
                </a:solidFill>
                <a:latin typeface="+mn-ea"/>
              </a:rPr>
              <a:t> </a:t>
            </a:r>
            <a:r>
              <a:rPr lang="zh-TW" altLang="en-US" sz="2600" dirty="0" smtClean="0">
                <a:solidFill>
                  <a:srgbClr val="2F5897">
                    <a:lumMod val="75000"/>
                  </a:srgbClr>
                </a:solidFill>
                <a:latin typeface="+mn-ea"/>
              </a:rPr>
              <a:t> </a:t>
            </a:r>
            <a:r>
              <a:rPr lang="en-US" altLang="zh-TW" sz="2600" dirty="0" smtClean="0">
                <a:solidFill>
                  <a:srgbClr val="2F5897">
                    <a:lumMod val="75000"/>
                  </a:srgbClr>
                </a:solidFill>
                <a:latin typeface="Calibri" panose="020F0502020204030204" pitchFamily="34" charset="0"/>
              </a:rPr>
              <a:t>(</a:t>
            </a:r>
            <a:r>
              <a:rPr lang="en-US" altLang="zh-TW" sz="2600" dirty="0" err="1">
                <a:solidFill>
                  <a:srgbClr val="2F5897">
                    <a:lumMod val="75000"/>
                  </a:srgbClr>
                </a:solidFill>
                <a:latin typeface="Calibri" panose="020F0502020204030204" pitchFamily="34" charset="0"/>
              </a:rPr>
              <a:t>Elkind</a:t>
            </a:r>
            <a:r>
              <a:rPr lang="en-US" altLang="zh-TW" sz="2600" dirty="0">
                <a:solidFill>
                  <a:srgbClr val="2F5897">
                    <a:lumMod val="75000"/>
                  </a:srgbClr>
                </a:solidFill>
                <a:latin typeface="Calibri" panose="020F0502020204030204" pitchFamily="34" charset="0"/>
              </a:rPr>
              <a:t>, 2001) </a:t>
            </a:r>
            <a:r>
              <a:rPr lang="en-US" altLang="zh-TW" sz="2600" dirty="0">
                <a:solidFill>
                  <a:srgbClr val="2F5897">
                    <a:lumMod val="75000"/>
                  </a:srgbClr>
                </a:solidFill>
                <a:latin typeface="+mn-ea"/>
              </a:rPr>
              <a:t>:</a:t>
            </a:r>
          </a:p>
          <a:p>
            <a:pPr marL="914400" lvl="1" indent="-457200">
              <a:spcBef>
                <a:spcPct val="20000"/>
              </a:spcBef>
              <a:buFont typeface="Wingdings" panose="05000000000000000000" pitchFamily="2" charset="2"/>
              <a:buChar char="§"/>
            </a:pPr>
            <a:r>
              <a:rPr lang="zh-TW" altLang="en-US" sz="2600" dirty="0" smtClean="0">
                <a:solidFill>
                  <a:srgbClr val="2F5897">
                    <a:lumMod val="75000"/>
                  </a:srgbClr>
                </a:solidFill>
                <a:latin typeface="+mn-ea"/>
              </a:rPr>
              <a:t>父</a:t>
            </a:r>
            <a:r>
              <a:rPr lang="zh-TW" altLang="en-US" sz="2600" dirty="0">
                <a:solidFill>
                  <a:srgbClr val="2F5897">
                    <a:lumMod val="75000"/>
                  </a:srgbClr>
                </a:solidFill>
                <a:latin typeface="+mn-ea"/>
              </a:rPr>
              <a:t>母</a:t>
            </a:r>
            <a:r>
              <a:rPr lang="en-US" altLang="zh-TW" sz="2600" dirty="0">
                <a:solidFill>
                  <a:srgbClr val="2F5897">
                    <a:lumMod val="75000"/>
                  </a:srgbClr>
                </a:solidFill>
                <a:latin typeface="Calibri" panose="020F0502020204030204" pitchFamily="34" charset="0"/>
              </a:rPr>
              <a:t>overscheduled </a:t>
            </a:r>
            <a:r>
              <a:rPr lang="zh-CN" altLang="en-US" sz="2600" dirty="0">
                <a:solidFill>
                  <a:srgbClr val="2F5897">
                    <a:lumMod val="75000"/>
                  </a:srgbClr>
                </a:solidFill>
                <a:latin typeface="+mn-ea"/>
              </a:rPr>
              <a:t>孩子（安排滿檔）</a:t>
            </a:r>
            <a:endParaRPr lang="en-US" altLang="zh-TW" sz="2600" dirty="0">
              <a:solidFill>
                <a:srgbClr val="2F5897">
                  <a:lumMod val="75000"/>
                </a:srgbClr>
              </a:solidFill>
              <a:latin typeface="+mn-ea"/>
            </a:endParaRPr>
          </a:p>
          <a:p>
            <a:pPr lvl="0">
              <a:spcBef>
                <a:spcPct val="20000"/>
              </a:spcBef>
            </a:pPr>
            <a:endParaRPr lang="en-US" altLang="zh-TW" sz="2600" dirty="0">
              <a:solidFill>
                <a:srgbClr val="2F5897">
                  <a:lumMod val="75000"/>
                </a:srgbClr>
              </a:solidFill>
              <a:latin typeface="+mn-ea"/>
            </a:endParaRPr>
          </a:p>
          <a:p>
            <a:pPr marL="342900" lvl="0" indent="-342900">
              <a:spcBef>
                <a:spcPct val="20000"/>
              </a:spcBef>
              <a:buFont typeface="Wingdings" panose="05000000000000000000" pitchFamily="2" charset="2"/>
              <a:buChar char="q"/>
            </a:pPr>
            <a:r>
              <a:rPr lang="en-US" altLang="zh-TW" sz="2600" dirty="0">
                <a:solidFill>
                  <a:srgbClr val="2F5897">
                    <a:lumMod val="75000"/>
                  </a:srgbClr>
                </a:solidFill>
                <a:latin typeface="+mn-ea"/>
              </a:rPr>
              <a:t> </a:t>
            </a:r>
            <a:r>
              <a:rPr lang="zh-TW" altLang="en-US" sz="2600" b="1" dirty="0">
                <a:solidFill>
                  <a:srgbClr val="2F5897">
                    <a:lumMod val="75000"/>
                  </a:srgbClr>
                </a:solidFill>
                <a:latin typeface="+mn-ea"/>
              </a:rPr>
              <a:t>“被棄”</a:t>
            </a:r>
            <a:r>
              <a:rPr lang="en-US" altLang="zh-TW" sz="2600" b="1" dirty="0">
                <a:solidFill>
                  <a:srgbClr val="2F5897">
                    <a:lumMod val="75000"/>
                  </a:srgbClr>
                </a:solidFill>
                <a:latin typeface="Calibri" panose="020F0502020204030204" pitchFamily="34" charset="0"/>
              </a:rPr>
              <a:t>(Abandoned) </a:t>
            </a:r>
            <a:r>
              <a:rPr lang="zh-CN" altLang="en-US" sz="2600" b="1" dirty="0">
                <a:solidFill>
                  <a:srgbClr val="2F5897">
                    <a:lumMod val="75000"/>
                  </a:srgbClr>
                </a:solidFill>
                <a:latin typeface="+mn-ea"/>
              </a:rPr>
              <a:t>的世代 </a:t>
            </a:r>
            <a:r>
              <a:rPr lang="zh-CN" altLang="en-US" sz="2600" dirty="0">
                <a:solidFill>
                  <a:srgbClr val="2F5897">
                    <a:lumMod val="75000"/>
                  </a:srgbClr>
                </a:solidFill>
                <a:latin typeface="+mn-ea"/>
              </a:rPr>
              <a:t>（</a:t>
            </a:r>
            <a:r>
              <a:rPr lang="en-US" altLang="zh-CN" sz="2600" dirty="0">
                <a:solidFill>
                  <a:srgbClr val="2F5897">
                    <a:lumMod val="75000"/>
                  </a:srgbClr>
                </a:solidFill>
                <a:latin typeface="Calibri" panose="020F0502020204030204" pitchFamily="34" charset="0"/>
              </a:rPr>
              <a:t>Clark, 2004)</a:t>
            </a:r>
          </a:p>
          <a:p>
            <a:pPr lvl="0">
              <a:spcBef>
                <a:spcPct val="20000"/>
              </a:spcBef>
            </a:pPr>
            <a:endParaRPr lang="en-US" altLang="zh-CN" sz="2600" dirty="0">
              <a:solidFill>
                <a:srgbClr val="2F5897">
                  <a:lumMod val="75000"/>
                </a:srgbClr>
              </a:solidFill>
              <a:latin typeface="Calibri" panose="020F0502020204030204" pitchFamily="34" charset="0"/>
            </a:endParaRPr>
          </a:p>
          <a:p>
            <a:pPr marL="914400" lvl="1" indent="-457200">
              <a:spcBef>
                <a:spcPct val="20000"/>
              </a:spcBef>
              <a:buFont typeface="Wingdings" panose="05000000000000000000" pitchFamily="2" charset="2"/>
              <a:buChar char="§"/>
            </a:pPr>
            <a:r>
              <a:rPr lang="en-US" altLang="zh-CN" sz="2600" dirty="0">
                <a:solidFill>
                  <a:srgbClr val="2F5897">
                    <a:lumMod val="75000"/>
                  </a:srgbClr>
                </a:solidFill>
                <a:latin typeface="+mn-ea"/>
              </a:rPr>
              <a:t>90 </a:t>
            </a:r>
            <a:r>
              <a:rPr lang="zh-CN" altLang="en-US" sz="2600" dirty="0">
                <a:solidFill>
                  <a:srgbClr val="2F5897">
                    <a:lumMod val="75000"/>
                  </a:srgbClr>
                </a:solidFill>
                <a:latin typeface="+mn-ea"/>
              </a:rPr>
              <a:t>年代成長的孩子</a:t>
            </a:r>
            <a:r>
              <a:rPr lang="zh-TW" altLang="en-US" sz="2600" dirty="0">
                <a:solidFill>
                  <a:srgbClr val="2F5897">
                    <a:lumMod val="75000"/>
                  </a:srgbClr>
                </a:solidFill>
                <a:latin typeface="+mn-ea"/>
              </a:rPr>
              <a:t>，比以往世代的青少年更</a:t>
            </a:r>
            <a:r>
              <a:rPr lang="zh-CN" altLang="en-US" sz="2600" dirty="0">
                <a:solidFill>
                  <a:srgbClr val="2F5897">
                    <a:lumMod val="75000"/>
                  </a:srgbClr>
                </a:solidFill>
                <a:latin typeface="+mn-ea"/>
              </a:rPr>
              <a:t>孤獨</a:t>
            </a:r>
            <a:r>
              <a:rPr lang="zh-TW" altLang="en-US" sz="2600" dirty="0">
                <a:solidFill>
                  <a:srgbClr val="2F5897">
                    <a:lumMod val="75000"/>
                  </a:srgbClr>
                </a:solidFill>
                <a:latin typeface="+mn-ea"/>
              </a:rPr>
              <a:t>、更欠缺來自父母的照管</a:t>
            </a:r>
            <a:r>
              <a:rPr lang="zh-TW" altLang="en-US" sz="2600" dirty="0" smtClean="0">
                <a:solidFill>
                  <a:srgbClr val="2F5897">
                    <a:lumMod val="75000"/>
                  </a:srgbClr>
                </a:solidFill>
                <a:latin typeface="+mn-ea"/>
              </a:rPr>
              <a:t>。</a:t>
            </a:r>
            <a:endParaRPr lang="en-US" altLang="zh-TW" sz="2600" dirty="0">
              <a:solidFill>
                <a:srgbClr val="2F5897">
                  <a:lumMod val="75000"/>
                </a:srgbClr>
              </a:solidFill>
              <a:latin typeface="+mn-ea"/>
            </a:endParaRPr>
          </a:p>
          <a:p>
            <a:pPr marL="914400" lvl="1" indent="-457200">
              <a:spcBef>
                <a:spcPct val="20000"/>
              </a:spcBef>
              <a:buFont typeface="Wingdings" panose="05000000000000000000" pitchFamily="2" charset="2"/>
              <a:buChar char="§"/>
            </a:pPr>
            <a:r>
              <a:rPr lang="zh-TW" altLang="en-US" sz="2600" dirty="0">
                <a:solidFill>
                  <a:srgbClr val="2F5897">
                    <a:lumMod val="75000"/>
                  </a:srgbClr>
                </a:solidFill>
                <a:latin typeface="+mn-ea"/>
              </a:rPr>
              <a:t>青少年被</a:t>
            </a:r>
            <a:r>
              <a:rPr lang="en-US" altLang="zh-TW" sz="2600" dirty="0">
                <a:solidFill>
                  <a:srgbClr val="2F5897">
                    <a:lumMod val="75000"/>
                  </a:srgbClr>
                </a:solidFill>
                <a:latin typeface="+mn-ea"/>
              </a:rPr>
              <a:t> </a:t>
            </a:r>
            <a:r>
              <a:rPr lang="zh-TW" altLang="en-US" sz="2600" dirty="0">
                <a:solidFill>
                  <a:srgbClr val="2F5897">
                    <a:lumMod val="75000"/>
                  </a:srgbClr>
                </a:solidFill>
                <a:latin typeface="+mn-ea"/>
              </a:rPr>
              <a:t>迫集結同儕成一個與社會其他部分疏離的自己的世界。</a:t>
            </a:r>
          </a:p>
          <a:p>
            <a:pPr algn="ctr">
              <a:spcBef>
                <a:spcPct val="20000"/>
              </a:spcBef>
            </a:pPr>
            <a:r>
              <a:rPr lang="en-US" sz="4000" b="1" dirty="0" smtClean="0">
                <a:solidFill>
                  <a:prstClr val="black"/>
                </a:solidFill>
                <a:latin typeface="Century Gothic"/>
              </a:rPr>
              <a:t>    </a:t>
            </a:r>
            <a:endParaRPr lang="en-US" sz="4000" b="1" dirty="0">
              <a:solidFill>
                <a:prstClr val="white"/>
              </a:solidFill>
              <a:latin typeface="Century Gothic"/>
            </a:endParaRPr>
          </a:p>
        </p:txBody>
      </p:sp>
    </p:spTree>
    <p:extLst>
      <p:ext uri="{BB962C8B-B14F-4D97-AF65-F5344CB8AC3E}">
        <p14:creationId xmlns:p14="http://schemas.microsoft.com/office/powerpoint/2010/main" val="14774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67475"/>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914400"/>
            <a:ext cx="8305800" cy="5903154"/>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lvl="0" indent="-342900">
              <a:spcBef>
                <a:spcPct val="20000"/>
              </a:spcBef>
              <a:buFont typeface="Wingdings" panose="05000000000000000000" pitchFamily="2" charset="2"/>
              <a:buChar char="q"/>
            </a:pPr>
            <a:r>
              <a:rPr lang="zh-TW" altLang="en-US" sz="2800" b="1" dirty="0" smtClean="0">
                <a:solidFill>
                  <a:srgbClr val="2F5897">
                    <a:lumMod val="75000"/>
                  </a:srgbClr>
                </a:solidFill>
                <a:latin typeface="Century Gothic"/>
              </a:rPr>
              <a:t>“</a:t>
            </a:r>
            <a:r>
              <a:rPr lang="zh-TW" altLang="en-US" sz="2800" b="1" dirty="0">
                <a:solidFill>
                  <a:srgbClr val="2F5897">
                    <a:lumMod val="75000"/>
                  </a:srgbClr>
                </a:solidFill>
                <a:latin typeface="Century Gothic"/>
              </a:rPr>
              <a:t>被棄”</a:t>
            </a:r>
            <a:r>
              <a:rPr lang="zh-CN" altLang="en-US" sz="2800" b="1" dirty="0">
                <a:solidFill>
                  <a:srgbClr val="2F5897">
                    <a:lumMod val="75000"/>
                  </a:srgbClr>
                </a:solidFill>
                <a:latin typeface="Century Gothic"/>
              </a:rPr>
              <a:t>的世代 </a:t>
            </a:r>
            <a:endParaRPr lang="en-US" altLang="zh-CN" sz="2800" dirty="0">
              <a:solidFill>
                <a:srgbClr val="2F5897">
                  <a:lumMod val="75000"/>
                </a:srgbClr>
              </a:solidFill>
              <a:latin typeface="Century Gothic"/>
            </a:endParaRPr>
          </a:p>
          <a:p>
            <a:pPr marL="914400" lvl="1" indent="-457200">
              <a:spcBef>
                <a:spcPct val="20000"/>
              </a:spcBef>
              <a:buFont typeface="Wingdings" panose="05000000000000000000" pitchFamily="2" charset="2"/>
              <a:buChar char="§"/>
            </a:pPr>
            <a:r>
              <a:rPr lang="zh-TW" altLang="en-US" sz="2800" b="1" dirty="0" smtClean="0">
                <a:solidFill>
                  <a:srgbClr val="2F5897"/>
                </a:solidFill>
                <a:latin typeface="Century Gothic"/>
              </a:rPr>
              <a:t>   家</a:t>
            </a:r>
            <a:r>
              <a:rPr lang="zh-TW" altLang="en-US" sz="2800" b="1" dirty="0">
                <a:solidFill>
                  <a:srgbClr val="2F5897"/>
                </a:solidFill>
                <a:latin typeface="Century Gothic"/>
              </a:rPr>
              <a:t>庭系統的變化</a:t>
            </a:r>
            <a:endParaRPr lang="en-US" altLang="zh-TW" sz="2800" b="1" dirty="0">
              <a:solidFill>
                <a:srgbClr val="2F5897"/>
              </a:solidFill>
              <a:latin typeface="Century Gothic"/>
            </a:endParaRPr>
          </a:p>
          <a:p>
            <a:pPr lvl="0">
              <a:spcBef>
                <a:spcPct val="20000"/>
              </a:spcBef>
            </a:pPr>
            <a:r>
              <a:rPr lang="zh-TW" altLang="en-US" sz="2800" dirty="0">
                <a:solidFill>
                  <a:srgbClr val="2F5897">
                    <a:lumMod val="75000"/>
                  </a:srgbClr>
                </a:solidFill>
                <a:latin typeface="Century Gothic"/>
              </a:rPr>
              <a:t>     青少年一方面要面對延長的青春期，一方面被迫要去</a:t>
            </a:r>
            <a:r>
              <a:rPr lang="zh-TW" altLang="en-US" sz="2800" dirty="0" smtClean="0">
                <a:solidFill>
                  <a:srgbClr val="2F5897">
                    <a:lumMod val="75000"/>
                  </a:srgbClr>
                </a:solidFill>
                <a:latin typeface="Century Gothic"/>
              </a:rPr>
              <a:t>面對</a:t>
            </a:r>
            <a:r>
              <a:rPr lang="zh-TW" altLang="en-US" sz="2800" dirty="0">
                <a:solidFill>
                  <a:srgbClr val="2F5897">
                    <a:lumMod val="75000"/>
                  </a:srgbClr>
                </a:solidFill>
                <a:latin typeface="Century Gothic"/>
              </a:rPr>
              <a:t>跟家庭有關的矛盾衝突信息。</a:t>
            </a:r>
            <a:endParaRPr lang="en-US" altLang="zh-TW" sz="2800" dirty="0">
              <a:solidFill>
                <a:srgbClr val="2F5897">
                  <a:lumMod val="75000"/>
                </a:srgbClr>
              </a:solidFill>
              <a:latin typeface="Century Gothic"/>
            </a:endParaRPr>
          </a:p>
          <a:p>
            <a:pPr marL="914400" lvl="1" indent="-457200">
              <a:spcBef>
                <a:spcPct val="20000"/>
              </a:spcBef>
              <a:buFont typeface="Wingdings" panose="05000000000000000000" pitchFamily="2" charset="2"/>
              <a:buChar char="§"/>
            </a:pPr>
            <a:r>
              <a:rPr lang="zh-TW" altLang="en-US" sz="2800" dirty="0">
                <a:solidFill>
                  <a:srgbClr val="2F5897">
                    <a:lumMod val="75000"/>
                  </a:srgbClr>
                </a:solidFill>
                <a:latin typeface="Century Gothic"/>
              </a:rPr>
              <a:t>    </a:t>
            </a:r>
            <a:r>
              <a:rPr lang="zh-TW" altLang="en-US" sz="2800" dirty="0" smtClean="0">
                <a:solidFill>
                  <a:srgbClr val="2F5897">
                    <a:lumMod val="75000"/>
                  </a:srgbClr>
                </a:solidFill>
                <a:latin typeface="新細明體" panose="02020500000000000000" pitchFamily="18" charset="-120"/>
                <a:ea typeface="新細明體" panose="02020500000000000000" pitchFamily="18" charset="-120"/>
              </a:rPr>
              <a:t>家</a:t>
            </a:r>
            <a:r>
              <a:rPr lang="zh-TW" altLang="en-US" sz="2800" dirty="0">
                <a:solidFill>
                  <a:srgbClr val="2F5897">
                    <a:lumMod val="75000"/>
                  </a:srgbClr>
                </a:solidFill>
                <a:latin typeface="新細明體" panose="02020500000000000000" pitchFamily="18" charset="-120"/>
                <a:ea typeface="新細明體" panose="02020500000000000000" pitchFamily="18" charset="-120"/>
              </a:rPr>
              <a:t>庭價值的瓦解、</a:t>
            </a:r>
            <a:r>
              <a:rPr lang="zh-CN" altLang="en-US" sz="2800" dirty="0">
                <a:solidFill>
                  <a:srgbClr val="2F5897">
                    <a:lumMod val="75000"/>
                  </a:srgbClr>
                </a:solidFill>
                <a:latin typeface="新細明體" panose="02020500000000000000" pitchFamily="18" charset="-120"/>
                <a:ea typeface="新細明體" panose="02020500000000000000" pitchFamily="18" charset="-120"/>
              </a:rPr>
              <a:t>關係的不穩</a:t>
            </a:r>
            <a:r>
              <a:rPr lang="zh-TW" altLang="en-US" sz="2800" dirty="0">
                <a:solidFill>
                  <a:srgbClr val="2F5897">
                    <a:lumMod val="75000"/>
                  </a:srgbClr>
                </a:solidFill>
                <a:latin typeface="新細明體" panose="02020500000000000000" pitchFamily="18" charset="-120"/>
                <a:ea typeface="新細明體" panose="02020500000000000000" pitchFamily="18" charset="-120"/>
              </a:rPr>
              <a:t>、失去安全感</a:t>
            </a:r>
            <a:endParaRPr lang="en-US" altLang="zh-TW" sz="2800" dirty="0">
              <a:solidFill>
                <a:srgbClr val="2F5897">
                  <a:lumMod val="75000"/>
                </a:srgbClr>
              </a:solidFill>
              <a:latin typeface="新細明體" panose="02020500000000000000" pitchFamily="18" charset="-120"/>
              <a:ea typeface="新細明體" panose="02020500000000000000" pitchFamily="18" charset="-120"/>
            </a:endParaRPr>
          </a:p>
          <a:p>
            <a:pPr marL="914400" lvl="1" indent="-457200">
              <a:spcBef>
                <a:spcPct val="20000"/>
              </a:spcBef>
              <a:buFont typeface="Wingdings" panose="05000000000000000000" pitchFamily="2" charset="2"/>
              <a:buChar char="§"/>
            </a:pPr>
            <a:r>
              <a:rPr lang="zh-TW" altLang="en-US" sz="2800" dirty="0">
                <a:solidFill>
                  <a:srgbClr val="2F5897">
                    <a:lumMod val="75000"/>
                  </a:srgbClr>
                </a:solidFill>
                <a:latin typeface="Century Gothic"/>
              </a:rPr>
              <a:t>    </a:t>
            </a:r>
            <a:r>
              <a:rPr lang="zh-CN" altLang="en-US" sz="2800" dirty="0" smtClean="0">
                <a:solidFill>
                  <a:srgbClr val="2F5897">
                    <a:lumMod val="75000"/>
                  </a:srgbClr>
                </a:solidFill>
                <a:latin typeface="Century Gothic"/>
              </a:rPr>
              <a:t>青</a:t>
            </a:r>
            <a:r>
              <a:rPr lang="zh-CN" altLang="en-US" sz="2800" dirty="0">
                <a:solidFill>
                  <a:srgbClr val="2F5897">
                    <a:lumMod val="75000"/>
                  </a:srgbClr>
                </a:solidFill>
                <a:latin typeface="Century Gothic"/>
              </a:rPr>
              <a:t>春期提早開始（</a:t>
            </a:r>
            <a:r>
              <a:rPr lang="en-US" altLang="zh-CN" sz="2800" dirty="0">
                <a:solidFill>
                  <a:srgbClr val="2F5897">
                    <a:lumMod val="75000"/>
                  </a:srgbClr>
                </a:solidFill>
                <a:latin typeface="Century Gothic"/>
              </a:rPr>
              <a:t>10</a:t>
            </a:r>
            <a:r>
              <a:rPr lang="zh-CN" altLang="en-US" sz="2800" dirty="0">
                <a:solidFill>
                  <a:srgbClr val="2F5897">
                    <a:lumMod val="75000"/>
                  </a:srgbClr>
                </a:solidFill>
                <a:latin typeface="Century Gothic"/>
              </a:rPr>
              <a:t>歲）</a:t>
            </a:r>
            <a:r>
              <a:rPr lang="zh-TW" altLang="en-US" sz="2800" dirty="0">
                <a:solidFill>
                  <a:srgbClr val="2F5897">
                    <a:lumMod val="75000"/>
                  </a:srgbClr>
                </a:solidFill>
                <a:latin typeface="Century Gothic"/>
              </a:rPr>
              <a:t>，延長到大學畢業研究所的</a:t>
            </a:r>
            <a:r>
              <a:rPr lang="en-US" altLang="zh-TW" sz="2800" dirty="0">
                <a:solidFill>
                  <a:srgbClr val="2F5897">
                    <a:lumMod val="75000"/>
                  </a:srgbClr>
                </a:solidFill>
                <a:latin typeface="Century Gothic"/>
              </a:rPr>
              <a:t>young adulthood</a:t>
            </a:r>
          </a:p>
          <a:p>
            <a:pPr marL="914400" lvl="1" indent="-457200">
              <a:spcBef>
                <a:spcPct val="20000"/>
              </a:spcBef>
              <a:buFont typeface="Wingdings" panose="05000000000000000000" pitchFamily="2" charset="2"/>
              <a:buChar char="§"/>
            </a:pPr>
            <a:r>
              <a:rPr lang="en-US" sz="2800" dirty="0">
                <a:solidFill>
                  <a:srgbClr val="2F5897">
                    <a:lumMod val="75000"/>
                  </a:srgbClr>
                </a:solidFill>
                <a:latin typeface="Century Gothic"/>
              </a:rPr>
              <a:t>   </a:t>
            </a:r>
            <a:r>
              <a:rPr lang="zh-CN" altLang="en-US" sz="2800" dirty="0" smtClean="0">
                <a:solidFill>
                  <a:srgbClr val="2F5897">
                    <a:lumMod val="75000"/>
                  </a:srgbClr>
                </a:solidFill>
                <a:latin typeface="Century Gothic"/>
              </a:rPr>
              <a:t>中</a:t>
            </a:r>
            <a:r>
              <a:rPr lang="zh-CN" altLang="en-US" sz="2800" dirty="0">
                <a:solidFill>
                  <a:srgbClr val="2F5897">
                    <a:lumMod val="75000"/>
                  </a:srgbClr>
                </a:solidFill>
                <a:latin typeface="Century Gothic"/>
              </a:rPr>
              <a:t>期青少年約</a:t>
            </a:r>
            <a:r>
              <a:rPr lang="en-US" altLang="zh-CN" sz="2800" dirty="0">
                <a:solidFill>
                  <a:srgbClr val="2F5897">
                    <a:lumMod val="75000"/>
                  </a:srgbClr>
                </a:solidFill>
                <a:latin typeface="Century Gothic"/>
              </a:rPr>
              <a:t>15-18</a:t>
            </a:r>
            <a:r>
              <a:rPr lang="zh-CN" altLang="en-US" sz="2800" dirty="0">
                <a:solidFill>
                  <a:srgbClr val="2F5897">
                    <a:lumMod val="75000"/>
                  </a:srgbClr>
                </a:solidFill>
                <a:latin typeface="Century Gothic"/>
              </a:rPr>
              <a:t>歲（</a:t>
            </a:r>
            <a:r>
              <a:rPr lang="en-US" altLang="zh-CN" sz="2800" dirty="0">
                <a:solidFill>
                  <a:srgbClr val="2F5897">
                    <a:lumMod val="75000"/>
                  </a:srgbClr>
                </a:solidFill>
                <a:latin typeface="Century Gothic"/>
              </a:rPr>
              <a:t>9-12</a:t>
            </a:r>
            <a:r>
              <a:rPr lang="zh-CN" altLang="en-US" sz="2800" dirty="0">
                <a:solidFill>
                  <a:srgbClr val="2F5897">
                    <a:lumMod val="75000"/>
                  </a:srgbClr>
                </a:solidFill>
                <a:latin typeface="Century Gothic"/>
              </a:rPr>
              <a:t>年級）： 多了特權</a:t>
            </a:r>
            <a:r>
              <a:rPr lang="en-US" altLang="zh-CN" sz="2800" dirty="0">
                <a:solidFill>
                  <a:srgbClr val="2F5897">
                    <a:lumMod val="75000"/>
                  </a:srgbClr>
                </a:solidFill>
                <a:latin typeface="Century Gothic"/>
              </a:rPr>
              <a:t>(</a:t>
            </a:r>
            <a:r>
              <a:rPr lang="zh-CN" altLang="en-US" sz="2800" dirty="0">
                <a:solidFill>
                  <a:srgbClr val="2F5897">
                    <a:lumMod val="75000"/>
                  </a:srgbClr>
                </a:solidFill>
                <a:latin typeface="Century Gothic"/>
              </a:rPr>
              <a:t>自由</a:t>
            </a:r>
            <a:r>
              <a:rPr lang="en-US" altLang="zh-CN" sz="2800" dirty="0">
                <a:solidFill>
                  <a:srgbClr val="2F5897">
                    <a:lumMod val="75000"/>
                  </a:srgbClr>
                </a:solidFill>
                <a:latin typeface="Century Gothic"/>
              </a:rPr>
              <a:t>)</a:t>
            </a:r>
            <a:r>
              <a:rPr lang="zh-CN" altLang="en-US" sz="2800" dirty="0">
                <a:solidFill>
                  <a:srgbClr val="2F5897">
                    <a:lumMod val="75000"/>
                  </a:srgbClr>
                </a:solidFill>
                <a:latin typeface="Century Gothic"/>
              </a:rPr>
              <a:t>也相對增加了責任</a:t>
            </a:r>
            <a:endParaRPr lang="en-US" sz="2800" dirty="0">
              <a:solidFill>
                <a:srgbClr val="2F5897">
                  <a:lumMod val="75000"/>
                </a:srgbClr>
              </a:solidFill>
              <a:latin typeface="Century Gothic"/>
            </a:endParaRPr>
          </a:p>
          <a:p>
            <a:pPr algn="ctr">
              <a:spcBef>
                <a:spcPct val="20000"/>
              </a:spcBef>
            </a:pPr>
            <a:r>
              <a:rPr lang="en-US" sz="4000" b="1" dirty="0" smtClean="0">
                <a:solidFill>
                  <a:prstClr val="black"/>
                </a:solidFill>
                <a:latin typeface="Century Gothic"/>
              </a:rPr>
              <a:t>    </a:t>
            </a:r>
            <a:endParaRPr lang="en-US" sz="4000" b="1" dirty="0">
              <a:solidFill>
                <a:prstClr val="white"/>
              </a:solidFill>
              <a:latin typeface="Century Gothic"/>
            </a:endParaRPr>
          </a:p>
        </p:txBody>
      </p:sp>
    </p:spTree>
    <p:extLst>
      <p:ext uri="{BB962C8B-B14F-4D97-AF65-F5344CB8AC3E}">
        <p14:creationId xmlns:p14="http://schemas.microsoft.com/office/powerpoint/2010/main" val="21044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914400"/>
            <a:ext cx="8305800" cy="5349157"/>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marL="342900" lvl="0" indent="-342900">
              <a:spcBef>
                <a:spcPct val="20000"/>
              </a:spcBef>
              <a:buFont typeface="Wingdings" panose="05000000000000000000" pitchFamily="2" charset="2"/>
              <a:buChar char="q"/>
            </a:pPr>
            <a:r>
              <a:rPr lang="zh-TW" altLang="en-US" sz="2400" b="1" dirty="0" smtClean="0">
                <a:solidFill>
                  <a:srgbClr val="2F5897">
                    <a:lumMod val="75000"/>
                  </a:srgbClr>
                </a:solidFill>
                <a:latin typeface="Century Gothic"/>
              </a:rPr>
              <a:t>“</a:t>
            </a:r>
            <a:r>
              <a:rPr lang="zh-TW" altLang="en-US" sz="2800" b="1" dirty="0">
                <a:solidFill>
                  <a:srgbClr val="2F5897">
                    <a:lumMod val="75000"/>
                  </a:srgbClr>
                </a:solidFill>
                <a:latin typeface="Century Gothic"/>
              </a:rPr>
              <a:t>被棄”</a:t>
            </a:r>
            <a:r>
              <a:rPr lang="zh-CN" altLang="en-US" sz="2800" b="1" dirty="0">
                <a:solidFill>
                  <a:srgbClr val="2F5897">
                    <a:lumMod val="75000"/>
                  </a:srgbClr>
                </a:solidFill>
                <a:latin typeface="Century Gothic"/>
              </a:rPr>
              <a:t>的世代 </a:t>
            </a:r>
            <a:endParaRPr lang="en-US" altLang="zh-CN" sz="2800" dirty="0">
              <a:solidFill>
                <a:srgbClr val="2F5897">
                  <a:lumMod val="75000"/>
                </a:srgbClr>
              </a:solidFill>
              <a:latin typeface="Century Gothic"/>
            </a:endParaRPr>
          </a:p>
          <a:p>
            <a:pPr marL="914400" lvl="1" indent="-457200">
              <a:spcBef>
                <a:spcPct val="20000"/>
              </a:spcBef>
              <a:buFont typeface="Wingdings" panose="05000000000000000000" pitchFamily="2" charset="2"/>
              <a:buChar char="§"/>
            </a:pPr>
            <a:r>
              <a:rPr lang="zh-TW" altLang="en-US" sz="2800" b="1" dirty="0" smtClean="0">
                <a:solidFill>
                  <a:srgbClr val="2F5897"/>
                </a:solidFill>
                <a:latin typeface="新細明體"/>
              </a:rPr>
              <a:t>中</a:t>
            </a:r>
            <a:r>
              <a:rPr lang="zh-TW" altLang="en-US" sz="2800" b="1" dirty="0">
                <a:solidFill>
                  <a:srgbClr val="2F5897"/>
                </a:solidFill>
                <a:latin typeface="新細明體"/>
              </a:rPr>
              <a:t>國</a:t>
            </a:r>
            <a:r>
              <a:rPr lang="en-US" altLang="zh-TW" sz="2800" b="1" dirty="0">
                <a:solidFill>
                  <a:srgbClr val="2F5897"/>
                </a:solidFill>
                <a:latin typeface="新細明體"/>
              </a:rPr>
              <a:t>95 </a:t>
            </a:r>
            <a:r>
              <a:rPr lang="zh-CN" altLang="en-US" sz="2800" b="1" dirty="0">
                <a:solidFill>
                  <a:srgbClr val="2F5897"/>
                </a:solidFill>
                <a:latin typeface="宋体"/>
              </a:rPr>
              <a:t>后</a:t>
            </a:r>
            <a:r>
              <a:rPr lang="zh-TW" altLang="en-US" sz="2800" b="1" dirty="0">
                <a:solidFill>
                  <a:srgbClr val="2F5897"/>
                </a:solidFill>
                <a:latin typeface="新細明體"/>
              </a:rPr>
              <a:t>的例子 </a:t>
            </a:r>
            <a:r>
              <a:rPr lang="zh-CN" altLang="en-US" sz="2800" dirty="0">
                <a:solidFill>
                  <a:srgbClr val="2F5897"/>
                </a:solidFill>
                <a:latin typeface="宋体"/>
              </a:rPr>
              <a:t>（陸尊恩，使者）</a:t>
            </a:r>
            <a:endParaRPr lang="en-US" altLang="zh-TW" sz="2800" dirty="0">
              <a:solidFill>
                <a:srgbClr val="2F5897"/>
              </a:solidFill>
              <a:latin typeface="新細明體"/>
            </a:endParaRPr>
          </a:p>
          <a:p>
            <a:pPr marL="1371600" lvl="2" indent="-457200">
              <a:spcBef>
                <a:spcPct val="20000"/>
              </a:spcBef>
              <a:buFont typeface="Arial" panose="020B0604020202020204" pitchFamily="34" charset="0"/>
              <a:buChar char="•"/>
            </a:pPr>
            <a:r>
              <a:rPr lang="zh-CN" altLang="en-US" sz="2800" dirty="0" smtClean="0">
                <a:solidFill>
                  <a:srgbClr val="2F5897"/>
                </a:solidFill>
                <a:latin typeface="新細明體" panose="02020500000000000000" pitchFamily="18" charset="-120"/>
                <a:ea typeface="新細明體" panose="02020500000000000000" pitchFamily="18" charset="-120"/>
              </a:rPr>
              <a:t>成長於中</a:t>
            </a:r>
            <a:r>
              <a:rPr lang="zh-CN" altLang="en-US" sz="2800" dirty="0">
                <a:solidFill>
                  <a:srgbClr val="2F5897"/>
                </a:solidFill>
                <a:latin typeface="新細明體" panose="02020500000000000000" pitchFamily="18" charset="-120"/>
                <a:ea typeface="新細明體" panose="02020500000000000000" pitchFamily="18" charset="-120"/>
              </a:rPr>
              <a:t>國經濟成長最迅速的時代</a:t>
            </a:r>
            <a:endParaRPr lang="en-US" altLang="zh-CN" sz="2800" dirty="0">
              <a:solidFill>
                <a:srgbClr val="2F5897"/>
              </a:solidFill>
              <a:latin typeface="新細明體" panose="02020500000000000000" pitchFamily="18" charset="-120"/>
              <a:ea typeface="新細明體" panose="02020500000000000000" pitchFamily="18" charset="-120"/>
            </a:endParaRPr>
          </a:p>
          <a:p>
            <a:pPr marL="1371600" lvl="2" indent="-457200">
              <a:spcBef>
                <a:spcPct val="20000"/>
              </a:spcBef>
              <a:buFont typeface="Arial" panose="020B0604020202020204" pitchFamily="34" charset="0"/>
              <a:buChar char="•"/>
            </a:pPr>
            <a:r>
              <a:rPr lang="zh-CN" altLang="en-US" sz="2800" dirty="0" smtClean="0">
                <a:solidFill>
                  <a:srgbClr val="2F5897"/>
                </a:solidFill>
                <a:latin typeface="新細明體" panose="02020500000000000000" pitchFamily="18" charset="-120"/>
                <a:ea typeface="新細明體" panose="02020500000000000000" pitchFamily="18" charset="-120"/>
              </a:rPr>
              <a:t>全</a:t>
            </a:r>
            <a:r>
              <a:rPr lang="zh-CN" altLang="en-US" sz="2800" dirty="0">
                <a:solidFill>
                  <a:srgbClr val="2F5897"/>
                </a:solidFill>
                <a:latin typeface="新細明體" panose="02020500000000000000" pitchFamily="18" charset="-120"/>
                <a:ea typeface="新細明體" panose="02020500000000000000" pitchFamily="18" charset="-120"/>
              </a:rPr>
              <a:t>球化</a:t>
            </a:r>
            <a:r>
              <a:rPr lang="zh-TW" altLang="en-US" sz="2800" dirty="0">
                <a:solidFill>
                  <a:srgbClr val="2F5897"/>
                </a:solidFill>
                <a:latin typeface="新細明體" panose="02020500000000000000" pitchFamily="18" charset="-120"/>
                <a:ea typeface="新細明體" panose="02020500000000000000" pitchFamily="18" charset="-120"/>
              </a:rPr>
              <a:t>、信息</a:t>
            </a:r>
            <a:r>
              <a:rPr lang="zh-TW" altLang="en-US" sz="2800" dirty="0" smtClean="0">
                <a:solidFill>
                  <a:srgbClr val="2F5897"/>
                </a:solidFill>
                <a:latin typeface="新細明體" panose="02020500000000000000" pitchFamily="18" charset="-120"/>
                <a:ea typeface="新細明體" panose="02020500000000000000" pitchFamily="18" charset="-120"/>
              </a:rPr>
              <a:t>化</a:t>
            </a:r>
            <a:endParaRPr lang="en-US" altLang="zh-TW" sz="2800" dirty="0" smtClean="0">
              <a:solidFill>
                <a:srgbClr val="2F5897"/>
              </a:solidFill>
              <a:latin typeface="新細明體" panose="02020500000000000000" pitchFamily="18" charset="-120"/>
              <a:ea typeface="新細明體" panose="02020500000000000000" pitchFamily="18" charset="-120"/>
            </a:endParaRPr>
          </a:p>
          <a:p>
            <a:pPr marL="1371600" lvl="2" indent="-457200">
              <a:spcBef>
                <a:spcPct val="20000"/>
              </a:spcBef>
              <a:buFont typeface="Arial" panose="020B0604020202020204" pitchFamily="34" charset="0"/>
              <a:buChar char="•"/>
            </a:pPr>
            <a:r>
              <a:rPr lang="zh-CN" altLang="en-US" sz="2800" dirty="0" smtClean="0">
                <a:solidFill>
                  <a:srgbClr val="2F5897"/>
                </a:solidFill>
                <a:latin typeface="新細明體" panose="02020500000000000000" pitchFamily="18" charset="-120"/>
                <a:ea typeface="新細明體" panose="02020500000000000000" pitchFamily="18" charset="-120"/>
              </a:rPr>
              <a:t>城</a:t>
            </a:r>
            <a:r>
              <a:rPr lang="zh-CN" altLang="en-US" sz="2800" dirty="0">
                <a:solidFill>
                  <a:srgbClr val="2F5897"/>
                </a:solidFill>
                <a:latin typeface="新細明體" panose="02020500000000000000" pitchFamily="18" charset="-120"/>
                <a:ea typeface="新細明體" panose="02020500000000000000" pitchFamily="18" charset="-120"/>
              </a:rPr>
              <a:t>市父母忙於工作</a:t>
            </a:r>
            <a:r>
              <a:rPr lang="zh-TW" altLang="en-US" sz="2800" dirty="0">
                <a:solidFill>
                  <a:srgbClr val="2F5897"/>
                </a:solidFill>
                <a:latin typeface="新細明體" panose="02020500000000000000" pitchFamily="18" charset="-120"/>
                <a:ea typeface="新細明體" panose="02020500000000000000" pitchFamily="18" charset="-120"/>
              </a:rPr>
              <a:t>、無暇照管兒</a:t>
            </a:r>
            <a:r>
              <a:rPr lang="zh-TW" altLang="en-US" sz="2800" dirty="0" smtClean="0">
                <a:solidFill>
                  <a:srgbClr val="2F5897"/>
                </a:solidFill>
                <a:latin typeface="新細明體" panose="02020500000000000000" pitchFamily="18" charset="-120"/>
                <a:ea typeface="新細明體" panose="02020500000000000000" pitchFamily="18" charset="-120"/>
              </a:rPr>
              <a:t>女</a:t>
            </a:r>
            <a:endParaRPr lang="en-US" altLang="zh-TW" sz="2800" dirty="0" smtClean="0">
              <a:solidFill>
                <a:srgbClr val="2F5897"/>
              </a:solidFill>
              <a:latin typeface="新細明體" panose="02020500000000000000" pitchFamily="18" charset="-120"/>
              <a:ea typeface="新細明體" panose="02020500000000000000" pitchFamily="18" charset="-120"/>
            </a:endParaRPr>
          </a:p>
          <a:p>
            <a:pPr marL="1371600" lvl="2" indent="-457200">
              <a:spcBef>
                <a:spcPct val="20000"/>
              </a:spcBef>
              <a:buFont typeface="Arial" panose="020B0604020202020204" pitchFamily="34" charset="0"/>
              <a:buChar char="•"/>
            </a:pPr>
            <a:r>
              <a:rPr lang="zh-CN" altLang="en-US" sz="2800" dirty="0" smtClean="0">
                <a:solidFill>
                  <a:srgbClr val="2F5897"/>
                </a:solidFill>
                <a:latin typeface="新細明體" panose="02020500000000000000" pitchFamily="18" charset="-120"/>
                <a:ea typeface="新細明體" panose="02020500000000000000" pitchFamily="18" charset="-120"/>
              </a:rPr>
              <a:t>父</a:t>
            </a:r>
            <a:r>
              <a:rPr lang="zh-CN" altLang="en-US" sz="2800" dirty="0">
                <a:solidFill>
                  <a:srgbClr val="2F5897"/>
                </a:solidFill>
                <a:latin typeface="新細明體" panose="02020500000000000000" pitchFamily="18" charset="-120"/>
                <a:ea typeface="新細明體" panose="02020500000000000000" pitchFamily="18" charset="-120"/>
              </a:rPr>
              <a:t>母用物質來滿足孩</a:t>
            </a:r>
            <a:r>
              <a:rPr lang="zh-CN" altLang="en-US" sz="2800" dirty="0" smtClean="0">
                <a:solidFill>
                  <a:srgbClr val="2F5897"/>
                </a:solidFill>
                <a:latin typeface="新細明體" panose="02020500000000000000" pitchFamily="18" charset="-120"/>
                <a:ea typeface="新細明體" panose="02020500000000000000" pitchFamily="18" charset="-120"/>
              </a:rPr>
              <a:t>子</a:t>
            </a:r>
            <a:endParaRPr lang="en-US" altLang="zh-CN" sz="2800" dirty="0" smtClean="0">
              <a:solidFill>
                <a:srgbClr val="2F5897"/>
              </a:solidFill>
              <a:latin typeface="新細明體" panose="02020500000000000000" pitchFamily="18" charset="-120"/>
              <a:ea typeface="新細明體" panose="02020500000000000000" pitchFamily="18" charset="-120"/>
            </a:endParaRPr>
          </a:p>
          <a:p>
            <a:pPr marL="1371600" lvl="2" indent="-457200">
              <a:spcBef>
                <a:spcPct val="20000"/>
              </a:spcBef>
              <a:buFont typeface="Arial" panose="020B0604020202020204" pitchFamily="34" charset="0"/>
              <a:buChar char="•"/>
            </a:pPr>
            <a:r>
              <a:rPr lang="zh-CN" altLang="en-US" sz="2800" dirty="0" smtClean="0">
                <a:solidFill>
                  <a:srgbClr val="2F5897"/>
                </a:solidFill>
                <a:latin typeface="新細明體" panose="02020500000000000000" pitchFamily="18" charset="-120"/>
                <a:ea typeface="新細明體" panose="02020500000000000000" pitchFamily="18" charset="-120"/>
              </a:rPr>
              <a:t>青</a:t>
            </a:r>
            <a:r>
              <a:rPr lang="zh-CN" altLang="en-US" sz="2800" dirty="0">
                <a:solidFill>
                  <a:srgbClr val="2F5897"/>
                </a:solidFill>
                <a:latin typeface="新細明體" panose="02020500000000000000" pitchFamily="18" charset="-120"/>
                <a:ea typeface="新細明體" panose="02020500000000000000" pitchFamily="18" charset="-120"/>
              </a:rPr>
              <a:t>少年過度依賴虛擬世界獲得資</a:t>
            </a:r>
            <a:r>
              <a:rPr lang="zh-CN" altLang="en-US" sz="2800" dirty="0" smtClean="0">
                <a:solidFill>
                  <a:srgbClr val="2F5897"/>
                </a:solidFill>
                <a:latin typeface="新細明體" panose="02020500000000000000" pitchFamily="18" charset="-120"/>
                <a:ea typeface="新細明體" panose="02020500000000000000" pitchFamily="18" charset="-120"/>
              </a:rPr>
              <a:t>訊</a:t>
            </a:r>
            <a:endParaRPr lang="en-US" altLang="zh-CN" sz="2800" dirty="0" smtClean="0">
              <a:solidFill>
                <a:srgbClr val="2F5897"/>
              </a:solidFill>
              <a:latin typeface="新細明體" panose="02020500000000000000" pitchFamily="18" charset="-120"/>
              <a:ea typeface="新細明體" panose="02020500000000000000" pitchFamily="18" charset="-120"/>
            </a:endParaRPr>
          </a:p>
          <a:p>
            <a:pPr marL="1371600" lvl="2" indent="-457200">
              <a:spcBef>
                <a:spcPct val="20000"/>
              </a:spcBef>
              <a:buFont typeface="Arial" panose="020B0604020202020204" pitchFamily="34" charset="0"/>
              <a:buChar char="•"/>
            </a:pPr>
            <a:r>
              <a:rPr lang="en-US" altLang="zh-CN" sz="2800" dirty="0">
                <a:solidFill>
                  <a:srgbClr val="2F5897"/>
                </a:solidFill>
                <a:latin typeface="新細明體" panose="02020500000000000000" pitchFamily="18" charset="-120"/>
                <a:ea typeface="新細明體" panose="02020500000000000000" pitchFamily="18" charset="-120"/>
              </a:rPr>
              <a:t> </a:t>
            </a:r>
            <a:r>
              <a:rPr lang="zh-CN" altLang="en-US" sz="2800" dirty="0" smtClean="0">
                <a:solidFill>
                  <a:srgbClr val="2F5897"/>
                </a:solidFill>
                <a:latin typeface="新細明體" panose="02020500000000000000" pitchFamily="18" charset="-120"/>
                <a:ea typeface="新細明體" panose="02020500000000000000" pitchFamily="18" charset="-120"/>
              </a:rPr>
              <a:t>一</a:t>
            </a:r>
            <a:r>
              <a:rPr lang="zh-CN" altLang="en-US" sz="2800" dirty="0">
                <a:solidFill>
                  <a:srgbClr val="2F5897"/>
                </a:solidFill>
                <a:latin typeface="新細明體" panose="02020500000000000000" pitchFamily="18" charset="-120"/>
                <a:ea typeface="新細明體" panose="02020500000000000000" pitchFamily="18" charset="-120"/>
              </a:rPr>
              <a:t>胎化之下</a:t>
            </a:r>
            <a:r>
              <a:rPr lang="zh-TW" altLang="en-US" sz="2800" dirty="0">
                <a:solidFill>
                  <a:srgbClr val="2F5897"/>
                </a:solidFill>
                <a:latin typeface="新細明體" panose="02020500000000000000" pitchFamily="18" charset="-120"/>
                <a:ea typeface="新細明體" panose="02020500000000000000" pitchFamily="18" charset="-120"/>
              </a:rPr>
              <a:t>，更孤獨，更不會與人溝通</a:t>
            </a:r>
            <a:endParaRPr lang="en-US" altLang="zh-TW" sz="2800" dirty="0">
              <a:solidFill>
                <a:srgbClr val="2F5897"/>
              </a:solidFill>
              <a:latin typeface="新細明體" panose="02020500000000000000" pitchFamily="18" charset="-120"/>
              <a:ea typeface="新細明體" panose="02020500000000000000" pitchFamily="18" charset="-120"/>
            </a:endParaRPr>
          </a:p>
          <a:p>
            <a:pPr lvl="0">
              <a:spcBef>
                <a:spcPct val="20000"/>
              </a:spcBef>
            </a:pPr>
            <a:r>
              <a:rPr lang="en-US" altLang="zh-TW" sz="2400" dirty="0">
                <a:solidFill>
                  <a:srgbClr val="2F5897"/>
                </a:solidFill>
                <a:latin typeface="新細明體" panose="02020500000000000000" pitchFamily="18" charset="-120"/>
                <a:ea typeface="新細明體" panose="02020500000000000000" pitchFamily="18" charset="-120"/>
              </a:rPr>
              <a:t> </a:t>
            </a:r>
            <a:r>
              <a:rPr lang="en-US" altLang="zh-TW" sz="2400" dirty="0" smtClean="0">
                <a:solidFill>
                  <a:srgbClr val="2F5897"/>
                </a:solidFill>
                <a:latin typeface="新細明體" panose="02020500000000000000" pitchFamily="18" charset="-120"/>
                <a:ea typeface="新細明體" panose="02020500000000000000" pitchFamily="18" charset="-120"/>
              </a:rPr>
              <a:t>       </a:t>
            </a:r>
            <a:endParaRPr lang="en-US" sz="4000" b="1" dirty="0">
              <a:solidFill>
                <a:prstClr val="white"/>
              </a:solidFill>
              <a:latin typeface="Century Gothic"/>
            </a:endParaRPr>
          </a:p>
        </p:txBody>
      </p:sp>
    </p:spTree>
    <p:extLst>
      <p:ext uri="{BB962C8B-B14F-4D97-AF65-F5344CB8AC3E}">
        <p14:creationId xmlns:p14="http://schemas.microsoft.com/office/powerpoint/2010/main" val="30752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200" b="1" dirty="0" smtClean="0">
              <a:solidFill>
                <a:schemeClr val="accent1">
                  <a:lumMod val="75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585" y="0"/>
            <a:ext cx="9144000" cy="6911163"/>
          </a:xfrm>
          <a:prstGeom prst="rect">
            <a:avLst/>
          </a:prstGeom>
          <a:noFill/>
          <a:ln>
            <a:noFill/>
          </a:ln>
          <a:effectLst>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914400"/>
            <a:ext cx="8382000" cy="5804666"/>
          </a:xfrm>
          <a:prstGeom prst="rect">
            <a:avLst/>
          </a:prstGeom>
        </p:spPr>
        <p:txBody>
          <a:bodyPr wrap="square">
            <a:spAutoFit/>
          </a:bodyPr>
          <a:lstStyle/>
          <a:p>
            <a:r>
              <a:rPr lang="zh-CN" altLang="en-US" sz="4400" b="1" dirty="0" smtClean="0">
                <a:solidFill>
                  <a:srgbClr val="2F5897"/>
                </a:solidFill>
                <a:effectLst>
                  <a:outerShdw blurRad="63500" dist="38100" dir="5400000" algn="t" rotWithShape="0">
                    <a:prstClr val="black">
                      <a:alpha val="25000"/>
                    </a:prstClr>
                  </a:outerShdw>
                </a:effectLst>
              </a:rPr>
              <a:t>                 變</a:t>
            </a:r>
            <a:r>
              <a:rPr lang="zh-CN" altLang="en-US" sz="4400" b="1" dirty="0">
                <a:solidFill>
                  <a:srgbClr val="2F5897"/>
                </a:solidFill>
                <a:effectLst>
                  <a:outerShdw blurRad="63500" dist="38100" dir="5400000" algn="t" rotWithShape="0">
                    <a:prstClr val="black">
                      <a:alpha val="25000"/>
                    </a:prstClr>
                  </a:outerShdw>
                </a:effectLst>
              </a:rPr>
              <a:t>遷的</a:t>
            </a:r>
            <a:r>
              <a:rPr lang="zh-TW" altLang="en-US" sz="4400" b="1" dirty="0">
                <a:solidFill>
                  <a:srgbClr val="2F5897"/>
                </a:solidFill>
                <a:effectLst>
                  <a:outerShdw blurRad="63500" dist="38100" dir="5400000" algn="t" rotWithShape="0">
                    <a:prstClr val="black">
                      <a:alpha val="25000"/>
                    </a:prstClr>
                  </a:outerShdw>
                </a:effectLst>
                <a:ea typeface="微軟正黑體"/>
              </a:rPr>
              <a:t>世代</a:t>
            </a:r>
            <a:endParaRPr lang="en-US" b="1" dirty="0">
              <a:solidFill>
                <a:prstClr val="black"/>
              </a:solidFill>
            </a:endParaRPr>
          </a:p>
          <a:p>
            <a:pPr>
              <a:spcBef>
                <a:spcPct val="20000"/>
              </a:spcBef>
            </a:pPr>
            <a:r>
              <a:rPr lang="zh-CN" altLang="en-US" sz="2800" b="1" dirty="0" smtClean="0">
                <a:solidFill>
                  <a:srgbClr val="2F5897"/>
                </a:solidFill>
                <a:latin typeface="新細明體" panose="02020500000000000000" pitchFamily="18" charset="-120"/>
                <a:ea typeface="新細明體" panose="02020500000000000000" pitchFamily="18" charset="-120"/>
              </a:rPr>
              <a:t>洛福</a:t>
            </a:r>
            <a:r>
              <a:rPr lang="zh-TW" altLang="en-US" sz="2800" b="1" dirty="0" smtClean="0">
                <a:solidFill>
                  <a:srgbClr val="2F5897"/>
                </a:solidFill>
                <a:latin typeface="新細明體" panose="02020500000000000000" pitchFamily="18" charset="-120"/>
                <a:ea typeface="新細明體" panose="02020500000000000000" pitchFamily="18" charset="-120"/>
              </a:rPr>
              <a:t>董</a:t>
            </a:r>
            <a:r>
              <a:rPr lang="zh-CN" altLang="en-US" sz="2800" b="1" dirty="0" smtClean="0">
                <a:solidFill>
                  <a:srgbClr val="2F5897"/>
                </a:solidFill>
                <a:latin typeface="新細明體" panose="02020500000000000000" pitchFamily="18" charset="-120"/>
                <a:ea typeface="新細明體" panose="02020500000000000000" pitchFamily="18" charset="-120"/>
              </a:rPr>
              <a:t>家驊</a:t>
            </a:r>
            <a:r>
              <a:rPr lang="zh-TW" altLang="en-US" sz="2800" b="1" dirty="0" smtClean="0">
                <a:solidFill>
                  <a:srgbClr val="2F5897"/>
                </a:solidFill>
                <a:latin typeface="新細明體" panose="02020500000000000000" pitchFamily="18" charset="-120"/>
                <a:ea typeface="新細明體" panose="02020500000000000000" pitchFamily="18" charset="-120"/>
              </a:rPr>
              <a:t>牧師</a:t>
            </a:r>
            <a:r>
              <a:rPr lang="zh-CN" altLang="en-US" sz="2800" dirty="0" smtClean="0">
                <a:solidFill>
                  <a:srgbClr val="2F5897"/>
                </a:solidFill>
                <a:latin typeface="新細明體" panose="02020500000000000000" pitchFamily="18" charset="-120"/>
                <a:ea typeface="新細明體" panose="02020500000000000000" pitchFamily="18" charset="-120"/>
              </a:rPr>
              <a:t>：</a:t>
            </a:r>
            <a:endParaRPr lang="en-US" altLang="zh-CN" sz="2800" dirty="0" smtClean="0">
              <a:solidFill>
                <a:srgbClr val="2F5897"/>
              </a:solidFill>
              <a:latin typeface="新細明體" panose="02020500000000000000" pitchFamily="18" charset="-120"/>
              <a:ea typeface="新細明體" panose="02020500000000000000" pitchFamily="18" charset="-120"/>
            </a:endParaRPr>
          </a:p>
          <a:p>
            <a:pPr>
              <a:spcBef>
                <a:spcPct val="20000"/>
              </a:spcBef>
            </a:pPr>
            <a:r>
              <a:rPr lang="zh-CN" altLang="en-US" sz="2800" dirty="0">
                <a:solidFill>
                  <a:srgbClr val="2F5897"/>
                </a:solidFill>
                <a:latin typeface="新細明體" panose="02020500000000000000" pitchFamily="18" charset="-120"/>
                <a:ea typeface="新細明體" panose="02020500000000000000" pitchFamily="18" charset="-120"/>
              </a:rPr>
              <a:t>“</a:t>
            </a:r>
            <a:r>
              <a:rPr lang="zh-TW" altLang="en-US" sz="2800" i="1" dirty="0" smtClean="0">
                <a:solidFill>
                  <a:prstClr val="black"/>
                </a:solidFill>
              </a:rPr>
              <a:t>這</a:t>
            </a:r>
            <a:r>
              <a:rPr lang="zh-TW" altLang="en-US" sz="2800" i="1" dirty="0">
                <a:solidFill>
                  <a:prstClr val="black"/>
                </a:solidFill>
              </a:rPr>
              <a:t>一代的中國青年人，經歷了中國社會的快速轉型和變遷。文革造成代際關係的缺失，代與代之間缺乏緊密的聯繫，而是各自獨立。在年輕人成長的路上，年長者很少給予引導，年輕人也很少尋求長輩的建議</a:t>
            </a:r>
            <a:r>
              <a:rPr lang="zh-TW" altLang="en-US" sz="2800" i="1" dirty="0" smtClean="0">
                <a:solidFill>
                  <a:prstClr val="black"/>
                </a:solidFill>
              </a:rPr>
              <a:t>。</a:t>
            </a:r>
            <a:r>
              <a:rPr lang="zh-CN" altLang="en-US" sz="2800" dirty="0" smtClean="0">
                <a:solidFill>
                  <a:prstClr val="black"/>
                </a:solidFill>
              </a:rPr>
              <a:t>”</a:t>
            </a:r>
            <a:r>
              <a:rPr lang="en-US" altLang="zh-CN" sz="2800" baseline="30000" dirty="0" smtClean="0">
                <a:solidFill>
                  <a:prstClr val="black"/>
                </a:solidFill>
              </a:rPr>
              <a:t>1</a:t>
            </a:r>
            <a:endParaRPr lang="en-US" altLang="zh-TW" sz="2800" baseline="30000" dirty="0">
              <a:solidFill>
                <a:srgbClr val="2F5897"/>
              </a:solidFill>
              <a:latin typeface="新細明體" panose="02020500000000000000" pitchFamily="18" charset="-120"/>
            </a:endParaRPr>
          </a:p>
          <a:p>
            <a:pPr lvl="0">
              <a:spcBef>
                <a:spcPct val="20000"/>
              </a:spcBef>
            </a:pPr>
            <a:r>
              <a:rPr lang="en-US" altLang="zh-TW" sz="2800" dirty="0">
                <a:solidFill>
                  <a:prstClr val="black"/>
                </a:solidFill>
                <a:latin typeface="新細明體" panose="02020500000000000000" pitchFamily="18" charset="-120"/>
                <a:ea typeface="新細明體" panose="02020500000000000000" pitchFamily="18" charset="-120"/>
              </a:rPr>
              <a:t>“</a:t>
            </a:r>
            <a:r>
              <a:rPr lang="en-US" altLang="zh-TW" sz="2800" b="1" i="1" dirty="0">
                <a:solidFill>
                  <a:prstClr val="black"/>
                </a:solidFill>
                <a:latin typeface="新細明體" panose="02020500000000000000" pitchFamily="18" charset="-120"/>
                <a:ea typeface="新細明體" panose="02020500000000000000" pitchFamily="18" charset="-120"/>
              </a:rPr>
              <a:t>We are a culture that has forgotten how to be together. We have lost the ability to spend unstructured down time</a:t>
            </a:r>
            <a:r>
              <a:rPr lang="en-US" altLang="zh-TW" sz="2800" dirty="0">
                <a:solidFill>
                  <a:prstClr val="black"/>
                </a:solidFill>
                <a:latin typeface="新細明體" panose="02020500000000000000" pitchFamily="18" charset="-120"/>
                <a:ea typeface="新細明體" panose="02020500000000000000" pitchFamily="18" charset="-120"/>
              </a:rPr>
              <a:t>.”</a:t>
            </a:r>
            <a:r>
              <a:rPr lang="en-US" altLang="zh-TW" sz="2400" dirty="0">
                <a:solidFill>
                  <a:prstClr val="black"/>
                </a:solidFill>
                <a:latin typeface="新細明體" panose="02020500000000000000" pitchFamily="18" charset="-120"/>
                <a:ea typeface="新細明體" panose="02020500000000000000" pitchFamily="18" charset="-120"/>
              </a:rPr>
              <a:t> (Clark, 2004, p.46)         </a:t>
            </a:r>
          </a:p>
          <a:p>
            <a:pPr lvl="0">
              <a:spcBef>
                <a:spcPct val="20000"/>
              </a:spcBef>
            </a:pPr>
            <a:r>
              <a:rPr lang="en-US" altLang="zh-TW" sz="2400" dirty="0">
                <a:solidFill>
                  <a:prstClr val="black"/>
                </a:solidFill>
                <a:latin typeface="新細明體" panose="02020500000000000000" pitchFamily="18" charset="-120"/>
                <a:ea typeface="新細明體" panose="02020500000000000000" pitchFamily="18" charset="-120"/>
              </a:rPr>
              <a:t>               </a:t>
            </a:r>
            <a:r>
              <a:rPr lang="zh-TW" altLang="en-US" sz="2400" dirty="0" smtClean="0">
                <a:solidFill>
                  <a:prstClr val="black"/>
                </a:solidFill>
                <a:latin typeface="新細明體" panose="02020500000000000000" pitchFamily="18" charset="-120"/>
                <a:ea typeface="新細明體" panose="02020500000000000000" pitchFamily="18" charset="-120"/>
              </a:rPr>
              <a:t>                   </a:t>
            </a:r>
            <a:r>
              <a:rPr lang="en-US" altLang="zh-TW" sz="2400" dirty="0" smtClean="0">
                <a:solidFill>
                  <a:srgbClr val="FF0000"/>
                </a:solidFill>
                <a:latin typeface="新細明體" panose="02020500000000000000" pitchFamily="18" charset="-120"/>
                <a:ea typeface="新細明體" panose="02020500000000000000" pitchFamily="18" charset="-120"/>
                <a:hlinkClick r:id="rId5" action="ppaction://hlinksldjump"/>
              </a:rPr>
              <a:t>“</a:t>
            </a:r>
            <a:r>
              <a:rPr lang="en-US" altLang="zh-TW" sz="2400" b="1" dirty="0">
                <a:solidFill>
                  <a:srgbClr val="FF0000"/>
                </a:solidFill>
                <a:latin typeface="新細明體" panose="02020500000000000000" pitchFamily="18" charset="-120"/>
                <a:ea typeface="新細明體" panose="02020500000000000000" pitchFamily="18" charset="-120"/>
                <a:hlinkClick r:id="rId5" action="ppaction://hlinksldjump"/>
              </a:rPr>
              <a:t>Alone Together”</a:t>
            </a:r>
            <a:endParaRPr lang="en-US" altLang="zh-TW" sz="2400" b="1" dirty="0">
              <a:solidFill>
                <a:srgbClr val="FF0000"/>
              </a:solidFill>
              <a:latin typeface="新細明體" panose="02020500000000000000" pitchFamily="18" charset="-120"/>
              <a:ea typeface="新細明體" panose="02020500000000000000" pitchFamily="18" charset="-120"/>
            </a:endParaRPr>
          </a:p>
          <a:p>
            <a:pPr>
              <a:spcBef>
                <a:spcPct val="20000"/>
              </a:spcBef>
            </a:pPr>
            <a:endParaRPr lang="en-US" altLang="zh-TW" sz="2800" dirty="0">
              <a:solidFill>
                <a:srgbClr val="2F5897"/>
              </a:solidFill>
              <a:latin typeface="新細明體" panose="02020500000000000000" pitchFamily="18" charset="-120"/>
            </a:endParaRPr>
          </a:p>
        </p:txBody>
      </p:sp>
      <p:sp>
        <p:nvSpPr>
          <p:cNvPr id="6" name="Rectangle 5"/>
          <p:cNvSpPr/>
          <p:nvPr/>
        </p:nvSpPr>
        <p:spPr>
          <a:xfrm>
            <a:off x="6019800" y="6294712"/>
            <a:ext cx="2601994" cy="461665"/>
          </a:xfrm>
          <a:prstGeom prst="rect">
            <a:avLst/>
          </a:prstGeom>
        </p:spPr>
        <p:txBody>
          <a:bodyPr wrap="none">
            <a:spAutoFit/>
          </a:bodyPr>
          <a:lstStyle/>
          <a:p>
            <a:pPr lvl="0" algn="ctr">
              <a:spcBef>
                <a:spcPct val="20000"/>
              </a:spcBef>
            </a:pPr>
            <a:r>
              <a:rPr lang="en-US" sz="2400" baseline="30000" dirty="0">
                <a:solidFill>
                  <a:prstClr val="black"/>
                </a:solidFill>
                <a:latin typeface="Century Gothic"/>
              </a:rPr>
              <a:t>1</a:t>
            </a:r>
            <a:r>
              <a:rPr lang="en-US" sz="2400" dirty="0">
                <a:solidFill>
                  <a:prstClr val="black"/>
                </a:solidFill>
                <a:latin typeface="Century Gothic"/>
              </a:rPr>
              <a:t> </a:t>
            </a:r>
            <a:r>
              <a:rPr lang="zh-TW" altLang="en-US" sz="2400" dirty="0">
                <a:solidFill>
                  <a:prstClr val="black"/>
                </a:solidFill>
                <a:latin typeface="Century Gothic"/>
              </a:rPr>
              <a:t>舉目雜誌</a:t>
            </a:r>
            <a:r>
              <a:rPr lang="en-US" altLang="zh-TW" sz="2400" dirty="0">
                <a:solidFill>
                  <a:prstClr val="black"/>
                </a:solidFill>
                <a:latin typeface="Century Gothic"/>
              </a:rPr>
              <a:t>76</a:t>
            </a:r>
            <a:r>
              <a:rPr lang="zh-TW" altLang="en-US" sz="2400" dirty="0">
                <a:solidFill>
                  <a:prstClr val="black"/>
                </a:solidFill>
                <a:latin typeface="Century Gothic"/>
              </a:rPr>
              <a:t>期</a:t>
            </a:r>
            <a:r>
              <a:rPr lang="en-US" sz="2400" dirty="0">
                <a:solidFill>
                  <a:prstClr val="black"/>
                </a:solidFill>
                <a:latin typeface="Century Gothic"/>
              </a:rPr>
              <a:t>    </a:t>
            </a:r>
            <a:endParaRPr lang="en-US" sz="2400" dirty="0">
              <a:solidFill>
                <a:prstClr val="white"/>
              </a:solidFill>
              <a:latin typeface="Century Gothic"/>
            </a:endParaRPr>
          </a:p>
        </p:txBody>
      </p:sp>
    </p:spTree>
    <p:extLst>
      <p:ext uri="{BB962C8B-B14F-4D97-AF65-F5344CB8AC3E}">
        <p14:creationId xmlns:p14="http://schemas.microsoft.com/office/powerpoint/2010/main" val="42078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3" end="3"/>
                                            </p:txEl>
                                          </p:spTgt>
                                        </p:tgtEl>
                                        <p:attrNameLst>
                                          <p:attrName>r</p:attrName>
                                        </p:attrNameLst>
                                      </p:cBhvr>
                                    </p:animRot>
                                    <p:animRot by="-240000">
                                      <p:cBhvr>
                                        <p:cTn id="7" dur="200" fill="hold">
                                          <p:stCondLst>
                                            <p:cond delay="200"/>
                                          </p:stCondLst>
                                        </p:cTn>
                                        <p:tgtEl>
                                          <p:spTgt spid="4">
                                            <p:txEl>
                                              <p:pRg st="3" end="3"/>
                                            </p:txEl>
                                          </p:spTgt>
                                        </p:tgtEl>
                                        <p:attrNameLst>
                                          <p:attrName>r</p:attrName>
                                        </p:attrNameLst>
                                      </p:cBhvr>
                                    </p:animRot>
                                    <p:animRot by="240000">
                                      <p:cBhvr>
                                        <p:cTn id="8" dur="200" fill="hold">
                                          <p:stCondLst>
                                            <p:cond delay="400"/>
                                          </p:stCondLst>
                                        </p:cTn>
                                        <p:tgtEl>
                                          <p:spTgt spid="4">
                                            <p:txEl>
                                              <p:pRg st="3" end="3"/>
                                            </p:txEl>
                                          </p:spTgt>
                                        </p:tgtEl>
                                        <p:attrNameLst>
                                          <p:attrName>r</p:attrName>
                                        </p:attrNameLst>
                                      </p:cBhvr>
                                    </p:animRot>
                                    <p:animRot by="-240000">
                                      <p:cBhvr>
                                        <p:cTn id="9" dur="200" fill="hold">
                                          <p:stCondLst>
                                            <p:cond delay="600"/>
                                          </p:stCondLst>
                                        </p:cTn>
                                        <p:tgtEl>
                                          <p:spTgt spid="4">
                                            <p:txEl>
                                              <p:pRg st="3" end="3"/>
                                            </p:txEl>
                                          </p:spTgt>
                                        </p:tgtEl>
                                        <p:attrNameLst>
                                          <p:attrName>r</p:attrName>
                                        </p:attrNameLst>
                                      </p:cBhvr>
                                    </p:animRot>
                                    <p:animRot by="120000">
                                      <p:cBhvr>
                                        <p:cTn id="10" dur="200" fill="hold">
                                          <p:stCondLst>
                                            <p:cond delay="800"/>
                                          </p:stCondLst>
                                        </p:cTn>
                                        <p:tgtEl>
                                          <p:spTgt spid="4">
                                            <p:txEl>
                                              <p:pRg st="3" end="3"/>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5125</TotalTime>
  <Words>3659</Words>
  <Application>Microsoft Office PowerPoint</Application>
  <PresentationFormat>On-screen Show (4:3)</PresentationFormat>
  <Paragraphs>275</Paragraphs>
  <Slides>32</Slides>
  <Notes>27</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Executive</vt:lpstr>
      <vt:lpstr>Default Design</vt:lpstr>
      <vt:lpstr>     ABC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他</vt:lpstr>
      <vt:lpstr>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Inside of Jennifer Pan  </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家庭的建造與復興</dc:title>
  <dc:creator>Shuling Peng</dc:creator>
  <cp:lastModifiedBy>Stanley Hsiao</cp:lastModifiedBy>
  <cp:revision>159</cp:revision>
  <dcterms:created xsi:type="dcterms:W3CDTF">2015-07-08T23:08:26Z</dcterms:created>
  <dcterms:modified xsi:type="dcterms:W3CDTF">2015-09-16T16:19:31Z</dcterms:modified>
</cp:coreProperties>
</file>