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C73A7-B70A-4B17-848D-CF6F9809BDAB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B53A-A557-4F29-8B6C-818F2BAA7E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A25D4-76EB-4D73-9CF0-081D333D750A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7652E-0CDE-4F2B-8C97-A17F007F08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51BBDF7-FC5A-40DC-A5A3-30BADE79EDD1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B18377-C4A7-41A6-836B-F68901983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1343E4-52F6-4104-B5CC-F753760E3E8A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/imgres?q=learning+disability&amp;num=10&amp;hl=en&amp;safe=active&amp;biw=1280&amp;bih=615&amp;tbm=isch&amp;tbnid=kitNiN32VzFUZM:&amp;imgrefurl=http://www.familyanatomy.com/2010/10/07/october-learning-disabilities-awareness-month/&amp;docid=ClIH4VBBMVZtpM&amp;imgurl=http://www.familyanatomy.com/wp-content/uploads/2010/10/homework.jpg&amp;w=400&amp;h=300&amp;ei=ywpSUKbZFcaXiAKCuoGYDQ&amp;zoom=1&amp;iact=hc&amp;vpx=606&amp;vpy=243&amp;dur=31&amp;hovh=194&amp;hovw=259&amp;tx=169&amp;ty=138&amp;sig=111421263907869164881&amp;page=3&amp;tbnh=138&amp;tbnw=188&amp;start=43&amp;ndsp=24&amp;ved=1t:429,r:21,s:43,i:28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m/imgres?q=communication&amp;start=282&amp;hl=en&amp;safe=active&amp;biw=1280&amp;bih=615&amp;tbm=isch&amp;tbnid=K6xUIUhYcTBH5M:&amp;imgrefurl=http://www.drgrupe.com/podcast/Creating%20Your%20Future/Podcast/C8541E1D-F7E2-4F21-8048-42937F0CEF96.html&amp;docid=AesyXx-nKTIEIM&amp;imgurl=http://www.drgrupe.com/podcast/Creating%20Your%20Future/Images/family%20communication.jpg&amp;w=500&amp;h=500&amp;ei=bAtSULjhIaHKigL9xoDYDg&amp;zoom=1&amp;iact=hc&amp;vpx=462&amp;vpy=2&amp;dur=265&amp;hovh=225&amp;hovw=225&amp;tx=101&amp;ty=81&amp;sig=111421263907869164881&amp;page=13&amp;tbnh=135&amp;tbnw=135&amp;ndsp=24&amp;ved=1t:429,r:14,s:282,i:5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/imgres?q=social+development&amp;start=115&amp;hl=en&amp;safe=active&amp;biw=1280&amp;bih=615&amp;tbm=isch&amp;tbnid=WOBFGjoog2KlsM:&amp;imgrefurl=http://www.everybodyactive.co.uk/6-7/&amp;docid=zhDLIhRBLbQ9xM&amp;imgurl=http://www.everybodyactive.co.uk/images/content/children-with-parachute.png&amp;w=400&amp;h=269&amp;ei=NQxSULbRAsWBiwLN7oDwDA&amp;zoom=1&amp;iact=rc&amp;dur=0&amp;sig=111421263907869164881&amp;page=6&amp;tbnh=113&amp;tbnw=168&amp;ndsp=26&amp;ved=1t:429,r:19,s:115,i:142&amp;tx=75&amp;ty=4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google.com/imgres?q=critical+time&amp;hl=en&amp;safe=active&amp;biw=1280&amp;bih=615&amp;tbm=isch&amp;tbnid=vRxfK--tgyKPuM:&amp;imgrefurl=http://www.ronedmondson.com/2010/11/three-critical-time-elements-for-every-leader.html&amp;docid=GByHULoRuaSd-M&amp;imgurl=http://www.ronedmondson.com/wp-content/uploads/2010/11/clock-300x249.jpg&amp;w=300&amp;h=249&amp;ei=jAxSUJLiBsqeiAKWoICgDg&amp;zoom=1&amp;iact=hc&amp;vpx=123&amp;vpy=277&amp;dur=78&amp;hovh=199&amp;hovw=240&amp;tx=112&amp;ty=133&amp;sig=111421263907869164881&amp;page=1&amp;tbnh=133&amp;tbnw=169&amp;start=0&amp;ndsp=18&amp;ved=1t:429,r:6,s:0,i:9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2012 </a:t>
            </a:r>
            <a:r>
              <a:rPr lang="zh-TW" altLang="en-US" sz="4000" smtClean="0">
                <a:ea typeface="新細明體" pitchFamily="18" charset="-120"/>
              </a:rPr>
              <a:t>    </a:t>
            </a:r>
            <a:endParaRPr lang="en-US" sz="40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	M-102</a:t>
            </a:r>
          </a:p>
          <a:p>
            <a:pPr eaLnBrk="1" hangingPunct="1">
              <a:buFontTx/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		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東 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E-2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(Speaker):  	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吳玲玲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	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董錦蓉</a:t>
            </a: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 	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華語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(Topic):	</a:t>
            </a:r>
            <a:r>
              <a:rPr lang="zh-TW" altLang="en-US" dirty="0" smtClean="0">
                <a:solidFill>
                  <a:srgbClr val="FFFF00"/>
                </a:solidFill>
              </a:rPr>
              <a:t>建造屬靈品格的兒童事工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r>
              <a:rPr lang="zh-TW" altLang="en-US" sz="2000" dirty="0" smtClean="0">
                <a:solidFill>
                  <a:srgbClr val="FFFF00"/>
                </a:solidFill>
              </a:rPr>
              <a:t>根據蘇文隆牧師的「改變生命的基督徒教育」，基督徒教育的神學基礎，必須是</a:t>
            </a:r>
            <a:r>
              <a:rPr lang="en-US" altLang="zh-TW" sz="2000" dirty="0" smtClean="0">
                <a:solidFill>
                  <a:srgbClr val="FFFF00"/>
                </a:solidFill>
              </a:rPr>
              <a:t>(1)</a:t>
            </a:r>
            <a:r>
              <a:rPr lang="zh-TW" altLang="en-US" sz="2000" dirty="0" smtClean="0">
                <a:solidFill>
                  <a:srgbClr val="FFFF00"/>
                </a:solidFill>
              </a:rPr>
              <a:t>以聖經為根基、</a:t>
            </a:r>
            <a:r>
              <a:rPr lang="en-US" sz="2000" dirty="0" smtClean="0">
                <a:solidFill>
                  <a:srgbClr val="FFFF00"/>
                </a:solidFill>
              </a:rPr>
              <a:t>(2)</a:t>
            </a:r>
            <a:r>
              <a:rPr lang="zh-TW" altLang="en-US" sz="2000" dirty="0" smtClean="0">
                <a:solidFill>
                  <a:srgbClr val="FFFF00"/>
                </a:solidFill>
              </a:rPr>
              <a:t>以基督為中心、</a:t>
            </a:r>
            <a:r>
              <a:rPr lang="en-US" sz="2000" dirty="0" smtClean="0">
                <a:solidFill>
                  <a:srgbClr val="FFFF00"/>
                </a:solidFill>
              </a:rPr>
              <a:t>(3)</a:t>
            </a:r>
            <a:r>
              <a:rPr lang="zh-TW" altLang="en-US" sz="2000" dirty="0" smtClean="0">
                <a:solidFill>
                  <a:srgbClr val="FFFF00"/>
                </a:solidFill>
              </a:rPr>
              <a:t>以聖靈為動力，</a:t>
            </a:r>
            <a:r>
              <a:rPr lang="en-US" sz="2000" dirty="0" smtClean="0">
                <a:solidFill>
                  <a:srgbClr val="FFFF00"/>
                </a:solidFill>
              </a:rPr>
              <a:t>(4)</a:t>
            </a:r>
            <a:r>
              <a:rPr lang="zh-TW" altLang="en-US" sz="2000" dirty="0" smtClean="0">
                <a:solidFill>
                  <a:srgbClr val="FFFF00"/>
                </a:solidFill>
              </a:rPr>
              <a:t>以生命為主題。本講座嚐試將這四項原則應用在兒童的事工上，提供具體的方式，使兒童事工更加豐富並有成效。</a:t>
            </a:r>
            <a:endParaRPr lang="en-US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TW" altLang="en-US" sz="2000" dirty="0" smtClean="0">
                <a:solidFill>
                  <a:srgbClr val="FFFF00"/>
                </a:solidFill>
              </a:rPr>
              <a:t>     講座的內容將包括</a:t>
            </a:r>
            <a:r>
              <a:rPr lang="en-US" sz="2000" dirty="0" smtClean="0">
                <a:solidFill>
                  <a:srgbClr val="FFFF00"/>
                </a:solidFill>
              </a:rPr>
              <a:t>(1)</a:t>
            </a:r>
            <a:r>
              <a:rPr lang="zh-TW" altLang="en-US" sz="2000" dirty="0" smtClean="0">
                <a:solidFill>
                  <a:srgbClr val="FFFF00"/>
                </a:solidFill>
              </a:rPr>
              <a:t>教導兒童的靈性發展，</a:t>
            </a:r>
            <a:r>
              <a:rPr lang="en-US" sz="2000" dirty="0" smtClean="0">
                <a:solidFill>
                  <a:srgbClr val="FFFF00"/>
                </a:solidFill>
              </a:rPr>
              <a:t>(2)</a:t>
            </a:r>
            <a:r>
              <a:rPr lang="zh-TW" altLang="en-US" sz="2000" dirty="0" smtClean="0">
                <a:solidFill>
                  <a:srgbClr val="FFFF00"/>
                </a:solidFill>
              </a:rPr>
              <a:t>提供各式各樣的教學活動</a:t>
            </a:r>
            <a:r>
              <a:rPr lang="en-US" sz="2000" dirty="0" smtClean="0">
                <a:solidFill>
                  <a:srgbClr val="FFFF00"/>
                </a:solidFill>
              </a:rPr>
              <a:t>-</a:t>
            </a:r>
            <a:r>
              <a:rPr lang="zh-TW" altLang="en-US" sz="2000" dirty="0" smtClean="0">
                <a:solidFill>
                  <a:srgbClr val="FFFF00"/>
                </a:solidFill>
              </a:rPr>
              <a:t>教導兒童讀經禱告建立與</a:t>
            </a:r>
            <a:r>
              <a:rPr lang="en-US" sz="2000" dirty="0" smtClean="0">
                <a:solidFill>
                  <a:srgbClr val="FFFF00"/>
                </a:solidFill>
              </a:rPr>
              <a:t>  </a:t>
            </a:r>
            <a:r>
              <a:rPr lang="zh-TW" altLang="en-US" sz="2000" dirty="0" smtClean="0">
                <a:solidFill>
                  <a:srgbClr val="FFFF00"/>
                </a:solidFill>
              </a:rPr>
              <a:t>神的關係，活出 神的生命</a:t>
            </a:r>
            <a:r>
              <a:rPr lang="en-US" altLang="zh-TW" sz="2000" dirty="0" smtClean="0">
                <a:solidFill>
                  <a:srgbClr val="FFFF00"/>
                </a:solidFill>
              </a:rPr>
              <a:t>《</a:t>
            </a:r>
            <a:r>
              <a:rPr lang="zh-TW" altLang="en-US" sz="2000" dirty="0" smtClean="0">
                <a:solidFill>
                  <a:srgbClr val="FFFF00"/>
                </a:solidFill>
              </a:rPr>
              <a:t>聖靈的果子</a:t>
            </a:r>
            <a:r>
              <a:rPr lang="en-US" altLang="zh-TW" sz="2000" dirty="0" smtClean="0">
                <a:solidFill>
                  <a:srgbClr val="FFFF00"/>
                </a:solidFill>
              </a:rPr>
              <a:t>》</a:t>
            </a:r>
            <a:r>
              <a:rPr lang="zh-TW" altLang="en-US" sz="2000" dirty="0" smtClean="0">
                <a:solidFill>
                  <a:srgbClr val="FFFF00"/>
                </a:solidFill>
              </a:rPr>
              <a:t>，建立與人的關係，</a:t>
            </a:r>
            <a:r>
              <a:rPr lang="en-US" sz="2000" dirty="0" smtClean="0">
                <a:solidFill>
                  <a:srgbClr val="FFFF00"/>
                </a:solidFill>
              </a:rPr>
              <a:t>(3)</a:t>
            </a:r>
            <a:r>
              <a:rPr lang="zh-TW" altLang="en-US" sz="2000" dirty="0" smtClean="0">
                <a:solidFill>
                  <a:srgbClr val="FFFF00"/>
                </a:solidFill>
              </a:rPr>
              <a:t>與家長合作的方式。</a:t>
            </a:r>
            <a:r>
              <a:rPr lang="en-US" sz="2000" dirty="0" smtClean="0">
                <a:solidFill>
                  <a:srgbClr val="FFFF00"/>
                </a:solidFill>
              </a:rPr>
              <a:t>(4) </a:t>
            </a:r>
            <a:r>
              <a:rPr lang="zh-TW" altLang="en-US" sz="2000" dirty="0" smtClean="0">
                <a:solidFill>
                  <a:srgbClr val="FFFF00"/>
                </a:solidFill>
              </a:rPr>
              <a:t>教禱兒童禱告和親近</a:t>
            </a:r>
            <a:r>
              <a:rPr lang="en-US" sz="2000" dirty="0" smtClean="0">
                <a:solidFill>
                  <a:srgbClr val="FFFF00"/>
                </a:solidFill>
              </a:rPr>
              <a:t>  </a:t>
            </a:r>
            <a:r>
              <a:rPr lang="zh-TW" altLang="en-US" sz="2000" dirty="0" smtClean="0">
                <a:solidFill>
                  <a:srgbClr val="FFFF00"/>
                </a:solidFill>
              </a:rPr>
              <a:t>神。</a:t>
            </a:r>
            <a:endParaRPr lang="en-US" sz="2000" dirty="0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</a:pP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skerville Old Face" pitchFamily="18" charset="0"/>
                <a:ea typeface="新細明體" pitchFamily="18" charset="-120"/>
              </a:rPr>
              <a:t> 北美華人基督徒教育大會</a:t>
            </a:r>
            <a:endParaRPr lang="en-US" sz="2800" smtClean="0">
              <a:solidFill>
                <a:srgbClr val="00FF00"/>
              </a:solidFill>
              <a:latin typeface="Baskerville Old Face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FF00"/>
                </a:solidFill>
                <a:latin typeface="Baskerville Old Face" pitchFamily="18" charset="0"/>
              </a:rPr>
              <a:t>            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smtClean="0">
                <a:solidFill>
                  <a:srgbClr val="00FF00"/>
                </a:solidFill>
                <a:latin typeface="Baskerville Old Face" pitchFamily="18" charset="0"/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特殊兒童主日學＿</a:t>
            </a:r>
            <a:r>
              <a:rPr lang="en-US" altLang="zh-TW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altLang="zh-TW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如</a:t>
            </a:r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何帶領有學習障礙的孩</a:t>
            </a:r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子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語</a:t>
            </a:r>
            <a:r>
              <a:rPr lang="zh-TW" altLang="en-US" sz="2800" dirty="0"/>
              <a:t>言病理學家琳達˙克拉克</a:t>
            </a:r>
            <a:r>
              <a:rPr lang="en-US" sz="2800" dirty="0"/>
              <a:t>Linda Clark</a:t>
            </a:r>
            <a:r>
              <a:rPr lang="zh-TW" altLang="en-US" sz="2800" dirty="0"/>
              <a:t>和凱瑟琳˙愛蘭德</a:t>
            </a:r>
            <a:r>
              <a:rPr lang="en-US" sz="2800" dirty="0"/>
              <a:t>Catherine Ireland</a:t>
            </a:r>
            <a:r>
              <a:rPr lang="zh-TW" altLang="en-US" sz="2800" dirty="0"/>
              <a:t>在</a:t>
            </a:r>
            <a:r>
              <a:rPr lang="en-US" altLang="zh-TW" sz="2800" dirty="0"/>
              <a:t>《</a:t>
            </a:r>
            <a:r>
              <a:rPr lang="zh-TW" altLang="en-US" sz="2800" dirty="0"/>
              <a:t>語文學習影響孩子的一生</a:t>
            </a:r>
            <a:r>
              <a:rPr lang="en-US" sz="2800" i="1" dirty="0"/>
              <a:t>Learning to Talk, Talking to learn</a:t>
            </a:r>
            <a:r>
              <a:rPr lang="en-US" sz="2800" dirty="0"/>
              <a:t> </a:t>
            </a:r>
            <a:r>
              <a:rPr lang="en-US" altLang="zh-TW" sz="2800" dirty="0"/>
              <a:t>》</a:t>
            </a:r>
            <a:r>
              <a:rPr lang="zh-TW" altLang="en-US" sz="2800" dirty="0"/>
              <a:t>中說明：</a:t>
            </a:r>
            <a:r>
              <a:rPr lang="zh-TW" altLang="en-US" sz="2800" b="1" dirty="0" smtClean="0"/>
              <a:t>溝</a:t>
            </a:r>
            <a:r>
              <a:rPr lang="zh-TW" altLang="en-US" sz="2800" b="1" dirty="0"/>
              <a:t>通技巧是我們一生中所能學得的</a:t>
            </a:r>
            <a:r>
              <a:rPr lang="zh-TW" altLang="en-US" sz="2800" b="1" dirty="0" smtClean="0"/>
              <a:t>最重</a:t>
            </a:r>
            <a:r>
              <a:rPr lang="zh-TW" altLang="en-US" sz="2800" b="1" dirty="0"/>
              <a:t>要技</a:t>
            </a:r>
            <a:r>
              <a:rPr lang="zh-TW" altLang="en-US" sz="2800" b="1" dirty="0" smtClean="0"/>
              <a:t>能。</a:t>
            </a:r>
            <a:endParaRPr lang="en-US" altLang="zh-TW" sz="2800" b="1" dirty="0" smtClean="0"/>
          </a:p>
          <a:p>
            <a:endParaRPr lang="en-US" altLang="zh-TW" sz="2800" b="1" dirty="0" smtClean="0"/>
          </a:p>
          <a:p>
            <a:r>
              <a:rPr lang="zh-TW" altLang="en-US" sz="2800" dirty="0"/>
              <a:t>香港理工大學護理及醫療科學系學者黎程正家在</a:t>
            </a:r>
            <a:r>
              <a:rPr lang="en-US" altLang="zh-TW" sz="2800" dirty="0"/>
              <a:t>《</a:t>
            </a:r>
            <a:r>
              <a:rPr lang="zh-TW" altLang="en-US" sz="2800" dirty="0"/>
              <a:t>克服孩子的</a:t>
            </a:r>
            <a:r>
              <a:rPr lang="zh-TW" altLang="en-US" sz="2800" dirty="0" smtClean="0"/>
              <a:t>閱讀</a:t>
            </a:r>
            <a:r>
              <a:rPr lang="zh-TW" altLang="en-US" sz="2800" dirty="0"/>
              <a:t>障礙</a:t>
            </a:r>
            <a:r>
              <a:rPr lang="en-US" altLang="zh-TW" sz="2800" dirty="0"/>
              <a:t>》</a:t>
            </a:r>
            <a:r>
              <a:rPr lang="zh-TW" altLang="en-US" sz="2800" dirty="0"/>
              <a:t>一書中說</a:t>
            </a:r>
            <a:r>
              <a:rPr lang="zh-TW" altLang="en-US" sz="2800" dirty="0" smtClean="0"/>
              <a:t>：</a:t>
            </a:r>
            <a:r>
              <a:rPr lang="zh-TW" altLang="en-US" sz="2800" b="1" dirty="0" smtClean="0"/>
              <a:t>父母和教師必須認清，孩子的學習過程，也是父母和教師成長的機會。</a:t>
            </a:r>
            <a:endParaRPr lang="en-US" sz="2800" b="1" dirty="0"/>
          </a:p>
        </p:txBody>
      </p:sp>
      <p:pic>
        <p:nvPicPr>
          <p:cNvPr id="4" name="rg_hi" descr="http://t1.gstatic.com/images?q=tbn:ANd9GcS1wKSjStXwFGQWgeIjVFJEYyj_E5a1wgRsSVIVIIZrB137Nr2LJ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486400"/>
            <a:ext cx="1704975" cy="1083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溝通的障礙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口齒不清問</a:t>
            </a:r>
            <a:r>
              <a:rPr lang="zh-TW" altLang="en-US" b="1" dirty="0" smtClean="0"/>
              <a:t>題</a:t>
            </a:r>
            <a:endParaRPr lang="en-US" altLang="zh-TW" b="1" dirty="0" smtClean="0"/>
          </a:p>
          <a:p>
            <a:r>
              <a:rPr lang="zh-TW" altLang="en-US" b="1" dirty="0"/>
              <a:t>聽力問</a:t>
            </a:r>
            <a:r>
              <a:rPr lang="zh-TW" altLang="en-US" b="1" dirty="0" smtClean="0"/>
              <a:t>題</a:t>
            </a:r>
            <a:endParaRPr lang="en-US" altLang="zh-TW" b="1" dirty="0" smtClean="0"/>
          </a:p>
          <a:p>
            <a:r>
              <a:rPr lang="zh-TW" altLang="en-US" b="1" dirty="0"/>
              <a:t>口</a:t>
            </a:r>
            <a:r>
              <a:rPr lang="zh-TW" altLang="en-US" b="1" dirty="0" smtClean="0"/>
              <a:t>吃</a:t>
            </a:r>
            <a:endParaRPr lang="en-US" altLang="zh-TW" b="1" dirty="0" smtClean="0"/>
          </a:p>
          <a:p>
            <a:r>
              <a:rPr lang="zh-TW" altLang="en-US" b="1" dirty="0"/>
              <a:t>智</a:t>
            </a:r>
            <a:r>
              <a:rPr lang="zh-TW" altLang="en-US" b="1" dirty="0" smtClean="0"/>
              <a:t>能</a:t>
            </a:r>
            <a:endParaRPr lang="en-US" altLang="zh-TW" b="1" dirty="0" smtClean="0"/>
          </a:p>
          <a:p>
            <a:r>
              <a:rPr lang="zh-TW" altLang="en-US" b="1" dirty="0"/>
              <a:t>口腔協調度很</a:t>
            </a:r>
            <a:r>
              <a:rPr lang="zh-TW" altLang="en-US" b="1" dirty="0" smtClean="0"/>
              <a:t>差</a:t>
            </a:r>
            <a:endParaRPr lang="en-US" altLang="zh-TW" b="1" dirty="0" smtClean="0"/>
          </a:p>
          <a:p>
            <a:endParaRPr lang="en-US" altLang="zh-TW" b="1" dirty="0" smtClean="0"/>
          </a:p>
          <a:p>
            <a:r>
              <a:rPr lang="zh-TW" altLang="en-US" b="1" dirty="0" smtClean="0"/>
              <a:t>如</a:t>
            </a:r>
            <a:r>
              <a:rPr lang="zh-TW" altLang="en-US" b="1" dirty="0"/>
              <a:t>何辨認孩子是否有說話或語文方面的問</a:t>
            </a:r>
            <a:r>
              <a:rPr lang="zh-TW" altLang="en-US" b="1" dirty="0" smtClean="0"/>
              <a:t>題？</a:t>
            </a:r>
            <a:endParaRPr lang="en-US" dirty="0"/>
          </a:p>
        </p:txBody>
      </p:sp>
      <p:pic>
        <p:nvPicPr>
          <p:cNvPr id="4" name="rg_hi" descr="http://t0.gstatic.com/images?q=tbn:ANd9GcT-nAEy-4ppP4gRFTS6AzKAtNvGujcJ1e4oM30JDK-vT-_K_yNbz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209800"/>
            <a:ext cx="2209800" cy="190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克服孩</a:t>
            </a:r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子語</a:t>
            </a:r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文溝通與閱讀學習障礙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zh-TW" b="1" dirty="0" smtClean="0"/>
              <a:t>1. </a:t>
            </a:r>
            <a:r>
              <a:rPr lang="zh-TW" altLang="en-US" b="1" dirty="0" smtClean="0"/>
              <a:t>分</a:t>
            </a:r>
            <a:r>
              <a:rPr lang="zh-TW" altLang="en-US" b="1" dirty="0"/>
              <a:t>辨發展遲滯與特定學習障</a:t>
            </a:r>
            <a:r>
              <a:rPr lang="zh-TW" altLang="en-US" b="1" dirty="0" smtClean="0"/>
              <a:t>礙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2. </a:t>
            </a:r>
            <a:r>
              <a:rPr lang="zh-TW" altLang="en-US" b="1" dirty="0" smtClean="0"/>
              <a:t>父</a:t>
            </a:r>
            <a:r>
              <a:rPr lang="zh-TW" altLang="en-US" b="1" dirty="0"/>
              <a:t>母的態</a:t>
            </a:r>
            <a:r>
              <a:rPr lang="zh-TW" altLang="en-US" b="1" dirty="0" smtClean="0"/>
              <a:t>度＿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/>
              <a:t>	</a:t>
            </a:r>
            <a:r>
              <a:rPr lang="en-US" altLang="zh-TW" b="1" dirty="0" smtClean="0"/>
              <a:t>a. </a:t>
            </a:r>
            <a:r>
              <a:rPr lang="zh-TW" altLang="en-US" b="1" dirty="0" smtClean="0"/>
              <a:t>投</a:t>
            </a:r>
            <a:r>
              <a:rPr lang="zh-TW" altLang="en-US" b="1" dirty="0"/>
              <a:t>入與委</a:t>
            </a:r>
            <a:r>
              <a:rPr lang="zh-TW" altLang="en-US" b="1" dirty="0" smtClean="0"/>
              <a:t>身，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/>
              <a:t>	</a:t>
            </a:r>
            <a:r>
              <a:rPr lang="en-US" altLang="zh-TW" b="1" dirty="0" smtClean="0"/>
              <a:t>b. </a:t>
            </a:r>
            <a:r>
              <a:rPr lang="zh-TW" altLang="en-US" b="1" dirty="0" smtClean="0"/>
              <a:t>每</a:t>
            </a:r>
            <a:r>
              <a:rPr lang="zh-TW" altLang="en-US" b="1" dirty="0"/>
              <a:t>個孩子都能成</a:t>
            </a:r>
            <a:r>
              <a:rPr lang="zh-TW" altLang="en-US" b="1" dirty="0" smtClean="0"/>
              <a:t>功，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/>
              <a:t>	</a:t>
            </a:r>
            <a:r>
              <a:rPr lang="en-US" altLang="zh-TW" b="1" dirty="0" smtClean="0"/>
              <a:t>c. </a:t>
            </a:r>
            <a:r>
              <a:rPr lang="zh-TW" altLang="en-US" b="1" dirty="0" smtClean="0"/>
              <a:t>成</a:t>
            </a:r>
            <a:r>
              <a:rPr lang="zh-TW" altLang="en-US" b="1" dirty="0"/>
              <a:t>年人也要不斷成</a:t>
            </a:r>
            <a:r>
              <a:rPr lang="zh-TW" altLang="en-US" b="1" dirty="0" smtClean="0"/>
              <a:t>長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3. </a:t>
            </a:r>
            <a:r>
              <a:rPr lang="zh-TW" altLang="en-US" b="1" dirty="0" smtClean="0"/>
              <a:t>日</a:t>
            </a:r>
            <a:r>
              <a:rPr lang="zh-TW" altLang="en-US" b="1" dirty="0"/>
              <a:t>常生活特別輔導</a:t>
            </a:r>
            <a:endParaRPr lang="en-US" dirty="0"/>
          </a:p>
        </p:txBody>
      </p:sp>
      <p:pic>
        <p:nvPicPr>
          <p:cNvPr id="10242" name="Picture 2" descr="http://t1.gstatic.com/images?q=tbn:ANd9GcRFm-tawVCSvNhsaju8KkT6mxEOajrMJI7S2zwBB9yD2vbKQHp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657600"/>
            <a:ext cx="2647950" cy="17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日常生活特別輔導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a.</a:t>
            </a:r>
            <a:r>
              <a:rPr lang="zh-TW" altLang="en-US" b="1" dirty="0"/>
              <a:t>提供學習機</a:t>
            </a:r>
            <a:r>
              <a:rPr lang="zh-TW" altLang="en-US" b="1" dirty="0" smtClean="0"/>
              <a:t>會</a:t>
            </a:r>
            <a:endParaRPr lang="en-US" altLang="zh-TW" b="1" dirty="0" smtClean="0"/>
          </a:p>
          <a:p>
            <a:pPr>
              <a:buNone/>
            </a:pPr>
            <a:r>
              <a:rPr lang="en-US" dirty="0" smtClean="0"/>
              <a:t>b.</a:t>
            </a:r>
            <a:r>
              <a:rPr lang="zh-TW" altLang="en-US" b="1" dirty="0"/>
              <a:t>社交應對與溝</a:t>
            </a:r>
            <a:r>
              <a:rPr lang="zh-TW" altLang="en-US" b="1" dirty="0" smtClean="0"/>
              <a:t>通</a:t>
            </a:r>
            <a:endParaRPr lang="en-US" altLang="zh-TW" b="1" dirty="0" smtClean="0"/>
          </a:p>
          <a:p>
            <a:pPr>
              <a:buNone/>
            </a:pPr>
            <a:r>
              <a:rPr lang="en-US" dirty="0" smtClean="0"/>
              <a:t>c.</a:t>
            </a:r>
            <a:r>
              <a:rPr lang="zh-TW" altLang="en-US" b="1" dirty="0"/>
              <a:t>了解孩子自我中心的境</a:t>
            </a:r>
            <a:r>
              <a:rPr lang="zh-TW" altLang="en-US" b="1" dirty="0" smtClean="0"/>
              <a:t>況</a:t>
            </a:r>
            <a:endParaRPr lang="en-US" altLang="zh-TW" b="1" dirty="0" smtClean="0"/>
          </a:p>
          <a:p>
            <a:pPr>
              <a:buNone/>
            </a:pPr>
            <a:r>
              <a:rPr lang="en-US" dirty="0" smtClean="0"/>
              <a:t>d.</a:t>
            </a:r>
            <a:r>
              <a:rPr lang="zh-TW" altLang="en-US" b="1" dirty="0" smtClean="0"/>
              <a:t>角色</a:t>
            </a:r>
            <a:r>
              <a:rPr lang="zh-TW" altLang="en-US" b="1" dirty="0"/>
              <a:t>扮演的理解方</a:t>
            </a:r>
            <a:r>
              <a:rPr lang="zh-TW" altLang="en-US" b="1" dirty="0" smtClean="0"/>
              <a:t>式</a:t>
            </a:r>
            <a:endParaRPr lang="en-US" altLang="zh-TW" b="1" dirty="0" smtClean="0"/>
          </a:p>
          <a:p>
            <a:pPr>
              <a:buNone/>
            </a:pPr>
            <a:r>
              <a:rPr lang="en-US" dirty="0" smtClean="0"/>
              <a:t>e.</a:t>
            </a:r>
            <a:r>
              <a:rPr lang="zh-TW" altLang="en-US" b="1" dirty="0"/>
              <a:t>發</a:t>
            </a:r>
            <a:r>
              <a:rPr lang="zh-TW" altLang="en-US" b="1" dirty="0" smtClean="0"/>
              <a:t>展長處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dirty="0" smtClean="0"/>
              <a:t>f. </a:t>
            </a:r>
            <a:r>
              <a:rPr lang="zh-TW" altLang="en-US" b="1" dirty="0" smtClean="0"/>
              <a:t>培</a:t>
            </a:r>
            <a:r>
              <a:rPr lang="zh-TW" altLang="en-US" b="1" dirty="0"/>
              <a:t>養興</a:t>
            </a:r>
            <a:r>
              <a:rPr lang="zh-TW" altLang="en-US" b="1" dirty="0" smtClean="0"/>
              <a:t>趣</a:t>
            </a:r>
            <a:endParaRPr lang="en-US" altLang="zh-TW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http://t1.gstatic.com/images?q=tbn:ANd9GcQmXJIlCorACXDiZOOv9C_-4DSZo07xUJXKoCXJxET9q-m3eivVnAcXZq17x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495800"/>
            <a:ext cx="2133600" cy="1764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掌握學習與治療的關鍵時刻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每個孩子都有自己的智力成長時間表，只有靠父母透過不斷的觀察，才能了解孩子的成長進度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父母和老師保持密切的溝通，絕對是重要的。通常由老師負起教導有學習困難學生的責任，但父母也應主動與老師連繫，了解孩子的學習進展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最理想的情況是，按該學生的需要，設計一個特別的教導方案，設定個別的學習目標，使該學生能和其他學生一樣，在學校的課室內學習。</a:t>
            </a:r>
            <a:endParaRPr lang="en-US" dirty="0"/>
          </a:p>
          <a:p>
            <a:endParaRPr lang="en-US" dirty="0"/>
          </a:p>
        </p:txBody>
      </p:sp>
      <p:pic>
        <p:nvPicPr>
          <p:cNvPr id="4" name="rg_hi" descr="http://t3.gstatic.com/images?q=tbn:ANd9GcT19uHUDDxgzRxE5LwbTIB3bVbT5UFb4dsaaUoOvpjqhnZhqlqb2w">
            <a:hlinkClick r:id="rId2"/>
          </p:cNvPr>
          <p:cNvPicPr/>
          <p:nvPr/>
        </p:nvPicPr>
        <p:blipFill>
          <a:blip r:embed="rId3" cstate="print"/>
          <a:srcRect l="18750" r="6250"/>
          <a:stretch>
            <a:fillRect/>
          </a:stretch>
        </p:blipFill>
        <p:spPr bwMode="auto">
          <a:xfrm>
            <a:off x="8001000" y="304800"/>
            <a:ext cx="914400" cy="1177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結論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zh-TW" altLang="en-US" b="1" dirty="0"/>
              <a:t>父母和教師必須認清，孩子的學習過程，也是父母和教師成長的機</a:t>
            </a:r>
            <a:r>
              <a:rPr lang="zh-TW" altLang="en-US" b="1" dirty="0" smtClean="0"/>
              <a:t>會。</a:t>
            </a:r>
            <a:endParaRPr lang="en-US" altLang="zh-TW" b="1" dirty="0" smtClean="0"/>
          </a:p>
          <a:p>
            <a:endParaRPr lang="en-US" altLang="zh-TW" sz="1000" b="1" dirty="0" smtClean="0"/>
          </a:p>
          <a:p>
            <a:r>
              <a:rPr lang="zh-TW" altLang="en-US" dirty="0"/>
              <a:t>世界上許多知名之士都有讀寫困難，例如科學家愛因斯坦、發明家愛迪生等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sz="1000" dirty="0" smtClean="0"/>
          </a:p>
          <a:p>
            <a:r>
              <a:rPr lang="zh-TW" altLang="en-US" dirty="0"/>
              <a:t>有讀寫困難並不表示人生失去希望，只要得到家庭和學校的幫助，父母成立支持小組，尋求專業輔導，有讀寫困難的孩子仍能有非常美好的明天。</a:t>
            </a:r>
            <a:endParaRPr lang="en-US" dirty="0"/>
          </a:p>
        </p:txBody>
      </p:sp>
      <p:pic>
        <p:nvPicPr>
          <p:cNvPr id="7170" name="Picture 2" descr="http://t2.gstatic.com/images?q=tbn:ANd9GcRIdbBFWJtVgf7yb-m8z1O4Z_EbexHLGNWo2RnIdA44nwCGBXJ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57200"/>
            <a:ext cx="1060347" cy="1295400"/>
          </a:xfrm>
          <a:prstGeom prst="rect">
            <a:avLst/>
          </a:prstGeom>
          <a:noFill/>
        </p:spPr>
      </p:pic>
      <p:pic>
        <p:nvPicPr>
          <p:cNvPr id="7172" name="Picture 4" descr="http://t1.gstatic.com/images?q=tbn:ANd9GcQuMkyAsLLSzy4n1-aEQYzfENNx7OEHDBuDV1PgEEs6dUKsmqEM3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81000"/>
            <a:ext cx="18796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建造品格的兒童事工</a:t>
            </a:r>
            <a:r>
              <a:rPr lang="en-US" dirty="0"/>
              <a:t/>
            </a:r>
            <a:br>
              <a:rPr lang="en-US" dirty="0"/>
            </a:br>
            <a:r>
              <a:rPr lang="zh-TW" altLang="en-US" dirty="0" smtClean="0"/>
              <a:t>－</a:t>
            </a:r>
            <a:r>
              <a:rPr lang="zh-TW" altLang="en-US" sz="3600" dirty="0" smtClean="0"/>
              <a:t>孩子屬靈生命的養成</a:t>
            </a:r>
            <a:r>
              <a:rPr lang="zh-TW" altLang="en-US" dirty="0" smtClean="0"/>
              <a:t>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ABC 2012</a:t>
            </a:r>
            <a:r>
              <a:rPr lang="zh-TW" altLang="en-US" dirty="0"/>
              <a:t>北美華人基督徒教育大</a:t>
            </a:r>
            <a:r>
              <a:rPr lang="zh-TW" altLang="en-US" dirty="0" smtClean="0"/>
              <a:t>會</a:t>
            </a:r>
            <a:r>
              <a:rPr lang="zh-TW" altLang="en-US" dirty="0"/>
              <a:t>指導教授：蘇文隆牧</a:t>
            </a:r>
            <a:r>
              <a:rPr lang="zh-TW" altLang="en-US" dirty="0" smtClean="0"/>
              <a:t>師</a:t>
            </a:r>
            <a:endParaRPr lang="en-US" altLang="zh-TW" dirty="0" smtClean="0"/>
          </a:p>
          <a:p>
            <a:r>
              <a:rPr lang="zh-TW" altLang="en-US" dirty="0"/>
              <a:t>吳玲玲　</a:t>
            </a:r>
            <a:r>
              <a:rPr lang="zh-TW" altLang="en-US" dirty="0" smtClean="0"/>
              <a:t>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孩子屬靈生命的養</a:t>
            </a:r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成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dirty="0"/>
              <a:t>箴言</a:t>
            </a:r>
            <a:r>
              <a:rPr lang="en-US" dirty="0"/>
              <a:t>20:11-12</a:t>
            </a:r>
            <a:r>
              <a:rPr lang="zh-TW" altLang="en-US" dirty="0"/>
              <a:t>「孩童的動作、是清潔、是正直、都顯明他的本性。能聽的耳、能看的眼、都是耶和華所造的。」　</a:t>
            </a:r>
            <a:endParaRPr lang="en-US" altLang="zh-TW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endParaRPr lang="en-US" altLang="zh-TW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dirty="0" smtClean="0"/>
              <a:t>箴</a:t>
            </a:r>
            <a:r>
              <a:rPr lang="zh-TW" altLang="en-US" dirty="0"/>
              <a:t>言</a:t>
            </a:r>
            <a:r>
              <a:rPr lang="en-US" dirty="0"/>
              <a:t>22:6</a:t>
            </a:r>
            <a:r>
              <a:rPr lang="zh-TW" altLang="en-US" dirty="0"/>
              <a:t>「教養孩童、使他走當行的道、就是到老他也不偏離</a:t>
            </a:r>
            <a:r>
              <a:rPr lang="zh-TW" altLang="en-US" dirty="0" smtClean="0"/>
              <a:t>。」</a:t>
            </a: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zh-TW" altLang="en-US" dirty="0"/>
              <a:t>「教會的主要使命，不是對我們的孩子逐漸灌輸基督徒的性格。教會的工作是幫助人成聖，並接觸未信的人，向他們傳福音。因此自幼逐漸灌輸基督徒性格的責任，實際上是落在為人父母的身上</a:t>
            </a:r>
            <a:r>
              <a:rPr lang="zh-TW" altLang="en-US" dirty="0" smtClean="0"/>
              <a:t>。」＿</a:t>
            </a:r>
            <a:r>
              <a:rPr lang="zh-TW" altLang="en-US" sz="1700" dirty="0"/>
              <a:t>納蘭摩</a:t>
            </a:r>
            <a:r>
              <a:rPr lang="zh-TW" altLang="en-US" sz="1700" dirty="0" smtClean="0"/>
              <a:t>爾</a:t>
            </a:r>
            <a:r>
              <a:rPr lang="en-US" sz="1700" dirty="0" smtClean="0"/>
              <a:t>Bruce </a:t>
            </a:r>
            <a:r>
              <a:rPr lang="en-US" sz="1700" dirty="0" err="1" smtClean="0"/>
              <a:t>Narramore</a:t>
            </a:r>
            <a:r>
              <a:rPr lang="en-US" altLang="zh-TW" sz="1500" dirty="0"/>
              <a:t>《</a:t>
            </a:r>
            <a:r>
              <a:rPr lang="zh-TW" altLang="en-US" sz="1500" dirty="0"/>
              <a:t>如何建立孩子的靈性與品</a:t>
            </a:r>
            <a:r>
              <a:rPr lang="zh-TW" altLang="en-US" sz="1500" dirty="0" smtClean="0"/>
              <a:t>德</a:t>
            </a:r>
            <a:r>
              <a:rPr lang="en-US" altLang="zh-TW" sz="1500" dirty="0" smtClean="0"/>
              <a:t>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基督生命的訓練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一粒屬靈的種</a:t>
            </a:r>
            <a:r>
              <a:rPr lang="zh-TW" altLang="en-US" b="1" dirty="0" smtClean="0"/>
              <a:t>子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體驗神對我們個人的</a:t>
            </a:r>
            <a:r>
              <a:rPr lang="zh-TW" altLang="en-US" b="1" dirty="0" smtClean="0"/>
              <a:t>愛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看神在世界上及個人生命中如何工</a:t>
            </a:r>
            <a:r>
              <a:rPr lang="zh-TW" altLang="en-US" b="1" dirty="0" smtClean="0"/>
              <a:t>作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不要遺忘明顯的</a:t>
            </a:r>
            <a:r>
              <a:rPr lang="zh-TW" altLang="en-US" b="1" dirty="0" smtClean="0"/>
              <a:t>事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富有創意的教</a:t>
            </a:r>
            <a:r>
              <a:rPr lang="zh-TW" altLang="en-US" b="1" dirty="0" smtClean="0"/>
              <a:t>學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發展一種使命</a:t>
            </a:r>
            <a:r>
              <a:rPr lang="zh-TW" altLang="en-US" b="1" dirty="0" smtClean="0"/>
              <a:t>感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讓聖經的道德標準深入內</a:t>
            </a:r>
            <a:r>
              <a:rPr lang="zh-TW" altLang="en-US" b="1" dirty="0" smtClean="0"/>
              <a:t>心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</a:pPr>
            <a:r>
              <a:rPr lang="zh-TW" altLang="en-US" b="1" dirty="0"/>
              <a:t>正式的基督徒訓練也是很重要</a:t>
            </a:r>
            <a:r>
              <a:rPr lang="zh-TW" altLang="en-US" b="1" dirty="0" smtClean="0"/>
              <a:t>的</a:t>
            </a:r>
            <a:endParaRPr lang="en-US" altLang="zh-TW" b="1" dirty="0" smtClean="0"/>
          </a:p>
          <a:p>
            <a:pPr>
              <a:buClr>
                <a:schemeClr val="tx2">
                  <a:lumMod val="90000"/>
                  <a:lumOff val="10000"/>
                </a:schemeClr>
              </a:buClr>
              <a:buNone/>
            </a:pPr>
            <a:r>
              <a:rPr lang="zh-TW" altLang="en-US" b="1" dirty="0"/>
              <a:t>　</a:t>
            </a:r>
            <a:r>
              <a:rPr lang="zh-TW" altLang="en-US" b="1" dirty="0" smtClean="0"/>
              <a:t>＿兒童、青少年主日學</a:t>
            </a:r>
            <a:endParaRPr lang="en-US" dirty="0"/>
          </a:p>
        </p:txBody>
      </p:sp>
      <p:pic>
        <p:nvPicPr>
          <p:cNvPr id="1026" name="Picture 2" descr="C:\Documents and Settings\Jessica\Local Settings\Temporary Internet Files\Content.IE5\5YCFLPN3\MC90043761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5486400"/>
            <a:ext cx="1351136" cy="1130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對神的信念與養成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</a:t>
            </a:r>
            <a:r>
              <a:rPr lang="zh-TW" altLang="en-US" sz="3600" b="1" dirty="0"/>
              <a:t>孩子的良心＿從出生到青年期　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聖</a:t>
            </a:r>
            <a:r>
              <a:rPr lang="zh-TW" altLang="en-US" dirty="0"/>
              <a:t>經提到良心有三種型態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一</a:t>
            </a:r>
            <a:r>
              <a:rPr lang="zh-TW" altLang="en-US" dirty="0"/>
              <a:t>種是</a:t>
            </a:r>
            <a:r>
              <a:rPr lang="zh-TW" altLang="en-US" b="1" dirty="0"/>
              <a:t>無虧的良</a:t>
            </a:r>
            <a:r>
              <a:rPr lang="zh-TW" altLang="en-US" b="1" dirty="0" smtClean="0"/>
              <a:t>心，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似</a:t>
            </a:r>
            <a:r>
              <a:rPr lang="zh-TW" altLang="en-US" dirty="0"/>
              <a:t>乎有一個</a:t>
            </a:r>
            <a:r>
              <a:rPr lang="zh-TW" altLang="en-US" b="1" dirty="0"/>
              <a:t>遲鈍的良</a:t>
            </a:r>
            <a:r>
              <a:rPr lang="zh-TW" altLang="en-US" b="1" dirty="0" smtClean="0"/>
              <a:t>心，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還</a:t>
            </a:r>
            <a:r>
              <a:rPr lang="zh-TW" altLang="en-US" dirty="0"/>
              <a:t>有一些人則有一個</a:t>
            </a:r>
            <a:r>
              <a:rPr lang="zh-TW" altLang="en-US" b="1" dirty="0"/>
              <a:t>軟弱的良</a:t>
            </a:r>
            <a:r>
              <a:rPr lang="zh-TW" altLang="en-US" b="1" dirty="0" smtClean="0"/>
              <a:t>心。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	</a:t>
            </a:r>
            <a:r>
              <a:rPr lang="zh-TW" altLang="en-US" b="1" dirty="0" smtClean="0"/>
              <a:t>第</a:t>
            </a:r>
            <a:r>
              <a:rPr lang="zh-TW" altLang="en-US" b="1" dirty="0"/>
              <a:t>一階段</a:t>
            </a:r>
            <a:r>
              <a:rPr lang="zh-TW" altLang="en-US" dirty="0"/>
              <a:t>：身體受到限</a:t>
            </a:r>
            <a:r>
              <a:rPr lang="zh-TW" altLang="en-US" dirty="0" smtClean="0"/>
              <a:t>制</a:t>
            </a:r>
            <a:endParaRPr lang="en-US" altLang="zh-TW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zh-TW" altLang="en-US" b="1" dirty="0"/>
              <a:t>第二階段</a:t>
            </a:r>
            <a:r>
              <a:rPr lang="zh-TW" altLang="en-US" dirty="0"/>
              <a:t>：害怕和顧</a:t>
            </a:r>
            <a:r>
              <a:rPr lang="zh-TW" altLang="en-US" dirty="0" smtClean="0"/>
              <a:t>慮</a:t>
            </a:r>
            <a:endParaRPr lang="en-US" altLang="zh-TW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zh-TW" altLang="en-US" b="1" dirty="0"/>
              <a:t>第三階段</a:t>
            </a:r>
            <a:r>
              <a:rPr lang="zh-TW" altLang="en-US" dirty="0"/>
              <a:t>：認同父</a:t>
            </a:r>
            <a:r>
              <a:rPr lang="zh-TW" altLang="en-US" dirty="0" smtClean="0"/>
              <a:t>母</a:t>
            </a:r>
            <a:endParaRPr lang="en-US" dirty="0"/>
          </a:p>
        </p:txBody>
      </p:sp>
      <p:pic>
        <p:nvPicPr>
          <p:cNvPr id="2051" name="Picture 3" descr="C:\Documents and Settings\Jessica\Local Settings\Temporary Internet Files\Content.IE5\XC28EZOK\MC9003247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4876800"/>
            <a:ext cx="1829714" cy="15553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對神的信念與養成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</a:t>
            </a:r>
            <a:r>
              <a:rPr lang="zh-TW" altLang="en-US" sz="3600" b="1" dirty="0"/>
              <a:t>孩子的良心＿從青年期到成熟　</a:t>
            </a:r>
            <a:endParaRPr lang="en-US" altLang="zh-TW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zh-TW" altLang="en-US" b="1" dirty="0"/>
              <a:t>第四階段</a:t>
            </a:r>
            <a:r>
              <a:rPr lang="zh-TW" altLang="en-US" dirty="0"/>
              <a:t>：青年期的良</a:t>
            </a:r>
            <a:r>
              <a:rPr lang="zh-TW" altLang="en-US" dirty="0" smtClean="0"/>
              <a:t>心</a:t>
            </a:r>
            <a:endParaRPr lang="en-US" altLang="zh-TW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zh-TW" altLang="en-US" b="1" dirty="0"/>
              <a:t>第五階段</a:t>
            </a:r>
            <a:r>
              <a:rPr lang="zh-TW" altLang="en-US" dirty="0"/>
              <a:t>：成熟</a:t>
            </a:r>
            <a:r>
              <a:rPr lang="zh-TW" altLang="en-US" dirty="0" smtClean="0"/>
              <a:t>的良心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dirty="0" smtClean="0"/>
              <a:t>3.</a:t>
            </a:r>
            <a:r>
              <a:rPr lang="zh-TW" altLang="en-US" sz="3600" b="1" dirty="0"/>
              <a:t>道德成長的障礙　</a:t>
            </a:r>
            <a:endParaRPr lang="en-US" altLang="zh-TW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zh-TW" altLang="en-US" b="1" dirty="0"/>
              <a:t>放任的父</a:t>
            </a:r>
            <a:r>
              <a:rPr lang="zh-TW" altLang="en-US" b="1" dirty="0" smtClean="0"/>
              <a:t>母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	</a:t>
            </a:r>
            <a:r>
              <a:rPr lang="zh-TW" altLang="en-US" b="1" dirty="0" smtClean="0"/>
              <a:t>權</a:t>
            </a:r>
            <a:r>
              <a:rPr lang="zh-TW" altLang="en-US" b="1" dirty="0"/>
              <a:t>威的父</a:t>
            </a:r>
            <a:r>
              <a:rPr lang="zh-TW" altLang="en-US" b="1" dirty="0" smtClean="0"/>
              <a:t>母</a:t>
            </a:r>
            <a:endParaRPr lang="en-US" altLang="zh-TW" b="1" dirty="0" smtClean="0"/>
          </a:p>
        </p:txBody>
      </p:sp>
      <p:pic>
        <p:nvPicPr>
          <p:cNvPr id="3074" name="Picture 2" descr="C:\Documents and Settings\Jessica\Local Settings\Temporary Internet Files\Content.IE5\XC28EZOK\MC9004323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505200"/>
            <a:ext cx="1663700" cy="184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對神的信念與養成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4.</a:t>
            </a:r>
            <a:r>
              <a:rPr lang="zh-TW" altLang="en-US" sz="3600" b="1" dirty="0" smtClean="0"/>
              <a:t>促進道德的成長　</a:t>
            </a:r>
            <a:endParaRPr lang="en-US" sz="3600" dirty="0" smtClean="0"/>
          </a:p>
          <a:p>
            <a:r>
              <a:rPr lang="zh-TW" altLang="en-US" b="1" dirty="0"/>
              <a:t>同理心和</a:t>
            </a:r>
            <a:r>
              <a:rPr lang="zh-TW" altLang="en-US" b="1" dirty="0" smtClean="0"/>
              <a:t>愛</a:t>
            </a:r>
            <a:endParaRPr lang="en-US" altLang="zh-TW" b="1" dirty="0" smtClean="0"/>
          </a:p>
          <a:p>
            <a:r>
              <a:rPr lang="zh-TW" altLang="en-US" b="1" dirty="0"/>
              <a:t>聖經標</a:t>
            </a:r>
            <a:r>
              <a:rPr lang="zh-TW" altLang="en-US" b="1" dirty="0" smtClean="0"/>
              <a:t>準</a:t>
            </a:r>
            <a:endParaRPr lang="en-US" altLang="zh-TW" b="1" dirty="0" smtClean="0"/>
          </a:p>
          <a:p>
            <a:r>
              <a:rPr lang="zh-TW" altLang="en-US" b="1" dirty="0"/>
              <a:t>對行為結果保持警</a:t>
            </a:r>
            <a:r>
              <a:rPr lang="zh-TW" altLang="en-US" b="1" dirty="0" smtClean="0"/>
              <a:t>覺</a:t>
            </a:r>
            <a:endParaRPr lang="en-US" altLang="zh-TW" b="1" dirty="0" smtClean="0"/>
          </a:p>
          <a:p>
            <a:r>
              <a:rPr lang="zh-TW" altLang="en-US" b="1" dirty="0"/>
              <a:t>尊重權</a:t>
            </a:r>
            <a:r>
              <a:rPr lang="zh-TW" altLang="en-US" b="1" dirty="0" smtClean="0"/>
              <a:t>威</a:t>
            </a:r>
            <a:endParaRPr lang="en-US" altLang="zh-TW" b="1" dirty="0" smtClean="0"/>
          </a:p>
          <a:p>
            <a:r>
              <a:rPr lang="zh-TW" altLang="en-US" b="1" dirty="0"/>
              <a:t>有意義的世界</a:t>
            </a:r>
            <a:r>
              <a:rPr lang="zh-TW" altLang="en-US" b="1" dirty="0" smtClean="0"/>
              <a:t>觀</a:t>
            </a:r>
            <a:endParaRPr lang="en-US" altLang="zh-TW" b="1" dirty="0" smtClean="0"/>
          </a:p>
          <a:p>
            <a:r>
              <a:rPr lang="zh-TW" altLang="en-US" b="1" dirty="0"/>
              <a:t>救恩和內在的聖靈</a:t>
            </a:r>
            <a:endParaRPr lang="en-US" dirty="0"/>
          </a:p>
        </p:txBody>
      </p:sp>
      <p:pic>
        <p:nvPicPr>
          <p:cNvPr id="4100" name="Picture 4" descr="C:\Documents and Settings\Jessica\Local Settings\Temporary Internet Files\Content.IE5\3NQSPNVJ\MC9004459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267200"/>
            <a:ext cx="1752600" cy="2118944"/>
          </a:xfrm>
          <a:prstGeom prst="rect">
            <a:avLst/>
          </a:prstGeom>
          <a:noFill/>
        </p:spPr>
      </p:pic>
      <p:pic>
        <p:nvPicPr>
          <p:cNvPr id="4101" name="Picture 5" descr="C:\Documents and Settings\Jessica\Local Settings\Temporary Internet Files\Content.IE5\H42EOSAH\MC9000480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304800"/>
            <a:ext cx="1096366" cy="1622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神的話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約翰寫道：「我小子們哪、我將這些話寫給你們、是要叫你們不犯罪。若有人犯罪、在父那裡我們有一位中保、就是那義者耶穌基督．」（約壹</a:t>
            </a:r>
            <a:r>
              <a:rPr lang="en-US" dirty="0"/>
              <a:t>2:1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希</a:t>
            </a:r>
            <a:r>
              <a:rPr lang="zh-TW" altLang="en-US" dirty="0"/>
              <a:t>伯來書作者寫道</a:t>
            </a:r>
            <a:r>
              <a:rPr lang="zh-TW" altLang="en-US" dirty="0" smtClean="0"/>
              <a:t>：「</a:t>
            </a:r>
            <a:r>
              <a:rPr lang="en-US" altLang="zh-TW" dirty="0"/>
              <a:t>『</a:t>
            </a:r>
            <a:r>
              <a:rPr lang="zh-TW" altLang="en-US" dirty="0" smtClean="0"/>
              <a:t>因</a:t>
            </a:r>
            <a:r>
              <a:rPr lang="zh-TW" altLang="en-US" dirty="0"/>
              <a:t>為主所愛</a:t>
            </a:r>
            <a:r>
              <a:rPr lang="zh-TW" altLang="en-US" dirty="0" smtClean="0"/>
              <a:t>的他</a:t>
            </a:r>
            <a:r>
              <a:rPr lang="zh-TW" altLang="en-US" dirty="0"/>
              <a:t>必管教、又鞭打凡所收納的兒子。</a:t>
            </a:r>
            <a:r>
              <a:rPr lang="en-US" altLang="zh-TW" dirty="0"/>
              <a:t>』</a:t>
            </a:r>
            <a:r>
              <a:rPr lang="zh-TW" altLang="en-US" dirty="0"/>
              <a:t>你們所忍受的、是　神管教你們、待你們如同待兒子．焉有兒子不被父親管教的呢。」（來</a:t>
            </a:r>
            <a:r>
              <a:rPr lang="en-US" dirty="0"/>
              <a:t>12:6-7</a:t>
            </a:r>
            <a:r>
              <a:rPr lang="zh-TW" altLang="en-US" dirty="0"/>
              <a:t>）</a:t>
            </a:r>
            <a:endParaRPr lang="en-US" dirty="0"/>
          </a:p>
        </p:txBody>
      </p:sp>
      <p:pic>
        <p:nvPicPr>
          <p:cNvPr id="5122" name="Picture 2" descr="C:\Documents and Settings\Jessica\Local Settings\Temporary Internet Files\Content.IE5\VGM9AMN3\MC9003009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5586984"/>
            <a:ext cx="1848917" cy="1271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基督徒父母的特性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基</a:t>
            </a:r>
            <a:r>
              <a:rPr lang="zh-TW" altLang="en-US" dirty="0"/>
              <a:t>督</a:t>
            </a:r>
            <a:r>
              <a:rPr lang="zh-TW" altLang="en-US" dirty="0" smtClean="0"/>
              <a:t>徒應</a:t>
            </a:r>
            <a:r>
              <a:rPr lang="zh-TW" altLang="en-US" dirty="0"/>
              <a:t>該兼備兩種特性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1. </a:t>
            </a:r>
            <a:r>
              <a:rPr lang="zh-TW" altLang="en-US" dirty="0" smtClean="0"/>
              <a:t>愛</a:t>
            </a:r>
            <a:r>
              <a:rPr lang="zh-TW" altLang="en-US" dirty="0"/>
              <a:t>的權威（神對待我們如父母的角色</a:t>
            </a:r>
            <a:r>
              <a:rPr lang="zh-TW" altLang="en-US" dirty="0" smtClean="0"/>
              <a:t>），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 </a:t>
            </a:r>
            <a:r>
              <a:rPr lang="zh-TW" altLang="en-US" dirty="0" smtClean="0"/>
              <a:t>合</a:t>
            </a:r>
            <a:r>
              <a:rPr lang="zh-TW" altLang="en-US" dirty="0"/>
              <a:t>理的民主（這是需要的，因為我們沒有神全知的特性）。</a:t>
            </a:r>
            <a:endParaRPr lang="en-US" dirty="0"/>
          </a:p>
          <a:p>
            <a:r>
              <a:rPr lang="zh-TW" altLang="en-US" dirty="0"/>
              <a:t>基督化家庭應該了解神委派父母特定的角色和責</a:t>
            </a:r>
            <a:r>
              <a:rPr lang="zh-TW" altLang="en-US" dirty="0" smtClean="0"/>
              <a:t>任。</a:t>
            </a:r>
            <a:r>
              <a:rPr lang="zh-TW" altLang="en-US" dirty="0"/>
              <a:t>我們追隨神帶我們如父親帶兒女般的榜樣時，可以確信孩子將會發展並持守基督徒信仰和高而有愛心的行為標</a:t>
            </a:r>
            <a:r>
              <a:rPr lang="zh-TW" altLang="en-US" dirty="0" smtClean="0"/>
              <a:t>準。</a:t>
            </a:r>
            <a:endParaRPr lang="en-US" dirty="0"/>
          </a:p>
        </p:txBody>
      </p:sp>
      <p:pic>
        <p:nvPicPr>
          <p:cNvPr id="6146" name="Picture 2" descr="C:\Documents and Settings\Jessica\Local Settings\Temporary Internet Files\Content.IE5\XC28EZOK\MC9000479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914400"/>
            <a:ext cx="1828800" cy="1401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mosa design template">
  <a:themeElements>
    <a:clrScheme name="Default Design 2">
      <a:dk1>
        <a:srgbClr val="000000"/>
      </a:dk1>
      <a:lt1>
        <a:srgbClr val="E8C567"/>
      </a:lt1>
      <a:dk2>
        <a:srgbClr val="2B5502"/>
      </a:dk2>
      <a:lt2>
        <a:srgbClr val="777777"/>
      </a:lt2>
      <a:accent1>
        <a:srgbClr val="909082"/>
      </a:accent1>
      <a:accent2>
        <a:srgbClr val="809EA8"/>
      </a:accent2>
      <a:accent3>
        <a:srgbClr val="F2DFB8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Default Design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E8C567"/>
        </a:lt1>
        <a:dk2>
          <a:srgbClr val="2B5502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2DFB8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8C567"/>
        </a:lt1>
        <a:dk2>
          <a:srgbClr val="2B5502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2DFB8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Mimosa design template</Template>
  <TotalTime>149</TotalTime>
  <Words>1110</Words>
  <Application>Microsoft Office PowerPoint</Application>
  <PresentationFormat>On-screen Show (4:3)</PresentationFormat>
  <Paragraphs>100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Mimosa design template</vt:lpstr>
      <vt:lpstr>Default Design</vt:lpstr>
      <vt:lpstr>     ABC  2012     </vt:lpstr>
      <vt:lpstr>建造品格的兒童事工 －孩子屬靈生命的養成－</vt:lpstr>
      <vt:lpstr>孩子屬靈生命的養成</vt:lpstr>
      <vt:lpstr>基督生命的訓練</vt:lpstr>
      <vt:lpstr>對神的信念與養成</vt:lpstr>
      <vt:lpstr>對神的信念與養成</vt:lpstr>
      <vt:lpstr>對神的信念與養成</vt:lpstr>
      <vt:lpstr>神的話</vt:lpstr>
      <vt:lpstr>基督徒父母的特性</vt:lpstr>
      <vt:lpstr>特殊兒童主日學＿ 如何帶領有學習障礙的孩子</vt:lpstr>
      <vt:lpstr>溝通的障礙</vt:lpstr>
      <vt:lpstr>克服孩子語文溝通與閱讀學習障礙</vt:lpstr>
      <vt:lpstr>日常生活特別輔導</vt:lpstr>
      <vt:lpstr>掌握學習與治療的關鍵時刻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 </cp:lastModifiedBy>
  <cp:revision>37</cp:revision>
  <dcterms:created xsi:type="dcterms:W3CDTF">2012-09-02T05:31:45Z</dcterms:created>
  <dcterms:modified xsi:type="dcterms:W3CDTF">2012-09-13T17:32:56Z</dcterms:modified>
</cp:coreProperties>
</file>