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handoutMasterIdLst>
    <p:handoutMasterId r:id="rId57"/>
  </p:handoutMasterIdLst>
  <p:sldIdLst>
    <p:sldId id="382" r:id="rId3"/>
    <p:sldId id="383" r:id="rId4"/>
    <p:sldId id="384" r:id="rId5"/>
    <p:sldId id="256" r:id="rId6"/>
    <p:sldId id="310" r:id="rId7"/>
    <p:sldId id="335" r:id="rId8"/>
    <p:sldId id="317" r:id="rId9"/>
    <p:sldId id="338" r:id="rId10"/>
    <p:sldId id="339" r:id="rId11"/>
    <p:sldId id="341" r:id="rId12"/>
    <p:sldId id="311" r:id="rId13"/>
    <p:sldId id="316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9" r:id="rId25"/>
    <p:sldId id="364" r:id="rId26"/>
    <p:sldId id="367" r:id="rId27"/>
    <p:sldId id="320" r:id="rId28"/>
    <p:sldId id="368" r:id="rId29"/>
    <p:sldId id="365" r:id="rId30"/>
    <p:sldId id="366" r:id="rId31"/>
    <p:sldId id="370" r:id="rId32"/>
    <p:sldId id="371" r:id="rId33"/>
    <p:sldId id="380" r:id="rId34"/>
    <p:sldId id="321" r:id="rId35"/>
    <p:sldId id="322" r:id="rId36"/>
    <p:sldId id="331" r:id="rId37"/>
    <p:sldId id="385" r:id="rId38"/>
    <p:sldId id="332" r:id="rId39"/>
    <p:sldId id="333" r:id="rId40"/>
    <p:sldId id="387" r:id="rId41"/>
    <p:sldId id="386" r:id="rId42"/>
    <p:sldId id="334" r:id="rId43"/>
    <p:sldId id="346" r:id="rId44"/>
    <p:sldId id="348" r:id="rId45"/>
    <p:sldId id="347" r:id="rId46"/>
    <p:sldId id="349" r:id="rId47"/>
    <p:sldId id="345" r:id="rId48"/>
    <p:sldId id="351" r:id="rId49"/>
    <p:sldId id="353" r:id="rId50"/>
    <p:sldId id="352" r:id="rId51"/>
    <p:sldId id="372" r:id="rId52"/>
    <p:sldId id="373" r:id="rId53"/>
    <p:sldId id="374" r:id="rId54"/>
    <p:sldId id="388" r:id="rId5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9CD686-1D0A-4F7D-A78D-02747F58C54B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B4C213-CBC2-45A5-98A2-1504ED4AA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538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BB03-BDAE-4F99-BA79-49E7D6041548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00866-0557-4AA0-AEF2-363F9EE3C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262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5B5D9-A2BF-4510-8A73-27588B5C4FF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2A23E-7084-43B7-BC03-528670716821}" type="slidenum">
              <a:rPr lang="en-US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80CB9-1E64-4A00-A082-32F86F64D0BE}" type="slidenum">
              <a:rPr lang="en-US">
                <a:latin typeface="Arial" pitchFamily="34" charset="0"/>
              </a:rPr>
              <a:pPr>
                <a:defRPr/>
              </a:pPr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00866-0557-4AA0-AEF2-363F9EE3C23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70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00866-0557-4AA0-AEF2-363F9EE3C23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29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00866-0557-4AA0-AEF2-363F9EE3C234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97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00866-0557-4AA0-AEF2-363F9EE3C234}" type="slidenum">
              <a:rPr lang="zh-TW" altLang="en-US" smtClean="0"/>
              <a:t>52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65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00866-0557-4AA0-AEF2-363F9EE3C234}" type="slidenum">
              <a:rPr lang="zh-TW" altLang="en-US" smtClean="0"/>
              <a:t>53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65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2B06-5E7A-4037-8B3F-C45D3833425C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521489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E82F-6686-49DB-9543-B81686178CA0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357789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DC0D-FEC6-4BF5-B43D-34D33C7AC687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467492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DC03B-83ED-4515-8FDC-9D900EF3C755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B7D12-D1C3-4043-BE75-4B791612263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87300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DDF54-CAF0-4674-BD3D-7C0193302D1F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16FA4-CE99-42C5-BCC9-D29D2BFD2A6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43234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7B484-EEF9-4F61-A74D-F2056F416E5E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F22D4-ECBB-4AF0-9DBC-43B8157EAA7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05775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51D88-62A8-4EA8-BAEC-26A8A8C2FD55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B4CF0-9F4B-41E3-91D1-D326A5A68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19634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DB36B-FE1B-4A0C-BF46-4F6D5E7E0E11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90DF9-2475-4860-944A-A3DFD707A70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18028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49B5-D250-46F1-9CEE-44A03F237232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8F563-DEFE-425B-A294-41336AD1613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67945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CD67-876B-4BDE-A1C0-AD57168FD954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7EDE3-2DCF-4E64-9DE5-367FADE767F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78552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91D03-845B-41C3-B1FA-623A22C2FEB3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FFBCB-967B-4D61-AE82-B1572859FE0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8633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2C54-424F-460B-BAC6-18D66F57E102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235240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6B58-DD5F-4850-A9DC-4EC509CD9E6B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F1739-0462-49EC-9BA1-FA62589F8EF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76480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521-E15A-405C-8F2F-7EBECA6003D1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BB9D6-2F12-432A-A32D-888FB1226C5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83826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6322C-3D93-43AE-B4E1-D8C385B966F5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D5083-F4D4-4474-A4AE-C02C5AA9528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25938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55C1-D308-470A-A267-1FD23893003F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98297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DB68-93B5-46B5-91AB-CD405A0CBB41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9480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16A1-1535-4F12-B073-6D5A034761B3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68519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722-EF41-434E-A47D-6D6F2358118D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92907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1979-4378-4B40-B3AD-5B86C366B050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17332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96B1-3FE4-484F-840F-08373991E4EE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4879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7921-9749-4234-9EC1-199749951EE9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546041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D732-8F08-4465-B520-B313B3B12D75}" type="datetime1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87CD1-4DCD-47C7-9E99-2C6F4CF31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5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10BD4-4A6F-4EAF-9608-DB3BA7118943}" type="datetime1">
              <a:rPr lang="zh-TW" altLang="en-US" smtClean="0">
                <a:solidFill>
                  <a:srgbClr val="000000"/>
                </a:solidFill>
              </a:rPr>
              <a:t>2018/9/15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0AF001-0F32-4443-843C-360ADDF31912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altLang="en-US" sz="4000" smtClean="0">
                <a:solidFill>
                  <a:srgbClr val="FFFF00"/>
                </a:solidFill>
                <a:latin typeface="Matura MT Script Capitals" pitchFamily="66" charset="0"/>
              </a:rPr>
              <a:t>  2018 </a:t>
            </a:r>
            <a:r>
              <a:rPr lang="zh-TW" altLang="en-US" sz="4000" smtClean="0">
                <a:ea typeface="新細明體" charset="-120"/>
              </a:rPr>
              <a:t>    </a:t>
            </a:r>
            <a:endParaRPr lang="en-US" altLang="en-US" sz="4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ea typeface="SimSun" pitchFamily="2" charset="-122"/>
              </a:rPr>
              <a:t>課碼 </a:t>
            </a:r>
            <a:r>
              <a:rPr lang="en-US" altLang="zh-CN" sz="3600" dirty="0" smtClean="0">
                <a:solidFill>
                  <a:srgbClr val="FFFF00"/>
                </a:solidFill>
                <a:ea typeface="SimSun" pitchFamily="2" charset="-122"/>
              </a:rPr>
              <a:t>(Workshop):</a:t>
            </a:r>
            <a:r>
              <a:rPr lang="zh-CN" altLang="en-US" sz="3600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ea typeface="SimSun" pitchFamily="2" charset="-122"/>
              </a:rPr>
              <a:t>3CT-1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ea typeface="SimSun" pitchFamily="2" charset="-122"/>
              </a:rPr>
              <a:t>教室 </a:t>
            </a:r>
            <a:r>
              <a:rPr lang="en-US" altLang="zh-CN" sz="3600" dirty="0" smtClean="0">
                <a:solidFill>
                  <a:srgbClr val="FFFF00"/>
                </a:solidFill>
                <a:ea typeface="SimSun" pitchFamily="2" charset="-122"/>
              </a:rPr>
              <a:t>(Room #):</a:t>
            </a:r>
            <a:r>
              <a:rPr lang="zh-TW" altLang="en-US" sz="3600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  <a:ea typeface="SimSun" pitchFamily="2" charset="-122"/>
              </a:rPr>
              <a:t>115</a:t>
            </a:r>
            <a:endParaRPr lang="en-US" altLang="zh-CN" sz="3600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FFFF00"/>
                </a:solidFill>
                <a:ea typeface="新細明體" pitchFamily="18" charset="-120"/>
              </a:rPr>
              <a:t>講員 </a:t>
            </a:r>
            <a:r>
              <a:rPr lang="en-US" altLang="zh-TW" sz="3600" dirty="0" smtClean="0">
                <a:solidFill>
                  <a:srgbClr val="FFFF00"/>
                </a:solidFill>
                <a:ea typeface="新細明體" pitchFamily="18" charset="-120"/>
              </a:rPr>
              <a:t>(Speaker): </a:t>
            </a:r>
            <a:r>
              <a:rPr lang="zh-TW" altLang="en-US" sz="3600" dirty="0" smtClean="0">
                <a:solidFill>
                  <a:srgbClr val="FFFF00"/>
                </a:solidFill>
                <a:ea typeface="新細明體" pitchFamily="18" charset="-120"/>
              </a:rPr>
              <a:t> </a:t>
            </a:r>
            <a:r>
              <a:rPr lang="zh-TW" altLang="en-US" sz="3600" b="1" dirty="0" smtClean="0">
                <a:solidFill>
                  <a:srgbClr val="FFFF00"/>
                </a:solidFill>
                <a:ea typeface="新細明體" pitchFamily="18" charset="-120"/>
              </a:rPr>
              <a:t>熊聖華 </a:t>
            </a:r>
            <a:r>
              <a:rPr lang="zh-TW" altLang="en-US" sz="2800" b="1" dirty="0" smtClean="0">
                <a:solidFill>
                  <a:srgbClr val="FFFF00"/>
                </a:solidFill>
                <a:ea typeface="新細明體" pitchFamily="18" charset="-120"/>
              </a:rPr>
              <a:t>牧師</a:t>
            </a:r>
            <a:endParaRPr lang="en-US" altLang="zh-TW" sz="2800" b="1" dirty="0" smtClean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ea typeface="新細明體" pitchFamily="18" charset="-120"/>
              </a:rPr>
              <a:t>授課語言</a:t>
            </a:r>
            <a:r>
              <a:rPr lang="en-US" altLang="zh-CN" sz="3600" b="1" dirty="0" smtClean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sz="3600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TW" altLang="en-US" sz="3600" b="1" dirty="0" smtClean="0">
                <a:solidFill>
                  <a:srgbClr val="FFFF00"/>
                </a:solidFill>
                <a:ea typeface="SimSun" pitchFamily="2" charset="-122"/>
              </a:rPr>
              <a:t>華語</a:t>
            </a:r>
            <a:r>
              <a:rPr lang="zh-TW" altLang="en-US" sz="3600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  <a:ea typeface="SimSun" pitchFamily="2" charset="-122"/>
              </a:rPr>
              <a:t>Mandarin</a:t>
            </a:r>
            <a:endParaRPr lang="en-US" altLang="zh-CN" sz="3600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b="1" dirty="0" smtClean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b="1" dirty="0" smtClean="0">
                <a:solidFill>
                  <a:srgbClr val="FFFF00"/>
                </a:solidFill>
                <a:ea typeface="新細明體" pitchFamily="18" charset="-120"/>
              </a:rPr>
              <a:t>(Topic):</a:t>
            </a:r>
            <a:r>
              <a:rPr lang="zh-TW" altLang="en-US" b="1" dirty="0" smtClean="0">
                <a:solidFill>
                  <a:srgbClr val="FFFF00"/>
                </a:solidFill>
                <a:ea typeface="新細明體" pitchFamily="18" charset="-120"/>
              </a:rPr>
              <a:t>  從基督</a:t>
            </a:r>
            <a:r>
              <a:rPr lang="zh-TW" altLang="en-US" b="1" dirty="0">
                <a:solidFill>
                  <a:srgbClr val="FFFF00"/>
                </a:solidFill>
                <a:ea typeface="新細明體" pitchFamily="18" charset="-120"/>
              </a:rPr>
              <a:t>信仰 </a:t>
            </a:r>
            <a:r>
              <a:rPr lang="zh-TW" altLang="en-US" sz="2000" b="1" dirty="0">
                <a:solidFill>
                  <a:srgbClr val="FFFF00"/>
                </a:solidFill>
                <a:ea typeface="新細明體" pitchFamily="18" charset="-120"/>
              </a:rPr>
              <a:t>～</a:t>
            </a:r>
            <a:r>
              <a:rPr lang="zh-TW" altLang="en-US" b="1" dirty="0">
                <a:solidFill>
                  <a:srgbClr val="FFFF00"/>
                </a:solidFill>
                <a:ea typeface="新細明體" pitchFamily="18" charset="-120"/>
              </a:rPr>
              <a:t>淺談</a:t>
            </a:r>
            <a:r>
              <a:rPr lang="zh-TW" altLang="en-US" sz="2000" b="1" dirty="0">
                <a:solidFill>
                  <a:srgbClr val="FFFF00"/>
                </a:solidFill>
                <a:ea typeface="新細明體" pitchFamily="18" charset="-120"/>
              </a:rPr>
              <a:t>～</a:t>
            </a:r>
            <a:r>
              <a:rPr lang="zh-TW" altLang="en-US" b="1" dirty="0">
                <a:solidFill>
                  <a:srgbClr val="FFFF00"/>
                </a:solidFill>
                <a:ea typeface="新細明體" pitchFamily="18" charset="-120"/>
              </a:rPr>
              <a:t> 安樂死</a:t>
            </a:r>
            <a:r>
              <a:rPr lang="en-US" altLang="zh-TW" dirty="0">
                <a:solidFill>
                  <a:srgbClr val="FFFF00"/>
                </a:solidFill>
                <a:ea typeface="新細明體" pitchFamily="18" charset="-120"/>
              </a:rPr>
              <a:t>&amp;</a:t>
            </a:r>
            <a:r>
              <a:rPr lang="zh-TW" altLang="en-US" b="1" dirty="0">
                <a:solidFill>
                  <a:srgbClr val="FFFF00"/>
                </a:solidFill>
                <a:ea typeface="新細明體" pitchFamily="18" charset="-120"/>
              </a:rPr>
              <a:t>自殺</a:t>
            </a:r>
            <a:endParaRPr lang="en-US" altLang="zh-CN" b="1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SimSun" pitchFamily="2" charset="-122"/>
              </a:rPr>
              <a:t>專題簡介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: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    很少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女士不知道</a:t>
            </a:r>
            <a:r>
              <a:rPr lang="en-US" altLang="zh-TW" dirty="0">
                <a:solidFill>
                  <a:srgbClr val="FFFF00"/>
                </a:solidFill>
                <a:ea typeface="SimSun" pitchFamily="2" charset="-122"/>
              </a:rPr>
              <a:t>Kate Spade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皮包，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很少男士沒聽過傅達仁的名字。他們的離世讓人不捨。從基督信仰來淺談「安樂死」與「自殺」，並且提出應對之法與解決之道。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新細明體" charset="-120"/>
              </a:rPr>
              <a:t> 北美華人基督徒教育大會</a:t>
            </a:r>
            <a:endParaRPr lang="zh-TW" altLang="en-US" sz="2800" smtClean="0">
              <a:solidFill>
                <a:srgbClr val="00FF00"/>
              </a:solidFill>
              <a:latin typeface="Baskerville Old Face" pitchFamily="18" charset="0"/>
              <a:ea typeface="新細明體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800" smtClean="0">
                <a:solidFill>
                  <a:srgbClr val="00FF00"/>
                </a:solidFill>
                <a:latin typeface="Baskerville Old Face" pitchFamily="18" charset="0"/>
                <a:ea typeface="新細明體" charset="-120"/>
              </a:rPr>
              <a:t>             </a:t>
            </a:r>
            <a:r>
              <a:rPr lang="en-US" altLang="zh-TW" sz="1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altLang="zh-TW" sz="18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altLang="zh-TW" sz="1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altLang="zh-TW" sz="18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altLang="zh-TW" sz="1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altLang="zh-TW" sz="18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altLang="zh-TW" sz="1800" smtClean="0">
                <a:solidFill>
                  <a:srgbClr val="00FF00"/>
                </a:solidFill>
                <a:latin typeface="Baskerville Old Face" pitchFamily="18" charset="0"/>
                <a:ea typeface="新細明體" charset="-120"/>
              </a:rPr>
              <a:t> </a:t>
            </a:r>
          </a:p>
        </p:txBody>
      </p:sp>
      <p:pic>
        <p:nvPicPr>
          <p:cNvPr id="2053" name="Picture 5" descr="abc logo_colo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94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傅達仁的掙扎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40768"/>
            <a:ext cx="9289032" cy="551723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因為胰臟癌導致嚴重腹痛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每天喝四次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嗎啡每次</a:t>
            </a:r>
            <a:r>
              <a:rPr lang="en-US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40C.C</a:t>
            </a:r>
            <a:r>
              <a:rPr lang="en-US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喝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少了照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痛，痛得無法忍受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喝多站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著都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睡著</a:t>
            </a:r>
            <a:r>
              <a:rPr lang="en-US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/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跌倒</a:t>
            </a:r>
            <a:r>
              <a:rPr lang="en-US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/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嘔吐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1800"/>
              </a:spcBef>
            </a:pPr>
            <a:r>
              <a:rPr lang="en-US" altLang="zh-TW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2018/6/7 … 85</a:t>
            </a: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歲</a:t>
            </a:r>
          </a:p>
          <a:p>
            <a:pPr marL="0" indent="0">
              <a:buNone/>
            </a:pPr>
            <a:endParaRPr lang="zh-TW" altLang="en-US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6648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17" y="-27384"/>
            <a:ext cx="9966369" cy="5606083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806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波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登 不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設限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40768"/>
            <a:ext cx="9289032" cy="551723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美國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名廚 </a:t>
            </a:r>
            <a:r>
              <a:rPr lang="en-US" altLang="zh-TW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Anthony </a:t>
            </a:r>
            <a:r>
              <a:rPr lang="en-US" altLang="zh-TW" sz="5400" dirty="0" err="1">
                <a:solidFill>
                  <a:schemeClr val="bg1"/>
                </a:solidFill>
                <a:ea typeface="華康細圓體" panose="020F0309000000000000" pitchFamily="49" charset="-120"/>
              </a:rPr>
              <a:t>Bourdain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熱愛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探險、美食、與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旅遊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作家</a:t>
            </a:r>
            <a:r>
              <a:rPr lang="en-US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《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廚房機密檔案</a:t>
            </a:r>
            <a:r>
              <a:rPr lang="en-US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》</a:t>
            </a:r>
          </a:p>
          <a:p>
            <a:pPr>
              <a:spcBef>
                <a:spcPts val="600"/>
              </a:spcBef>
            </a:pP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 </a:t>
            </a:r>
            <a:r>
              <a:rPr lang="en-US" altLang="zh-TW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CNN</a:t>
            </a: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 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知名</a:t>
            </a:r>
            <a:r>
              <a:rPr lang="zh-TW" altLang="en-US" sz="2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 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美食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節目</a:t>
            </a:r>
            <a:endParaRPr lang="en-US" altLang="zh-TW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 </a:t>
            </a:r>
            <a:r>
              <a:rPr lang="en-US" altLang="zh-TW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Parts Unknown</a:t>
            </a: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 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節目主持人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2018/6/8 … 61</a:t>
            </a:r>
            <a:r>
              <a:rPr lang="zh-TW" altLang="en-US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歲</a:t>
            </a:r>
          </a:p>
          <a:p>
            <a:pPr marL="0" indent="0">
              <a:buNone/>
            </a:pPr>
            <a:endParaRPr lang="zh-TW" altLang="en-US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7961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關於 自殺在美國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40768"/>
            <a:ext cx="9289032" cy="551723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排名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第</a:t>
            </a:r>
            <a:r>
              <a:rPr lang="en-US" altLang="zh-TW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10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的死亡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原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因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每年約有</a:t>
            </a:r>
            <a:r>
              <a:rPr lang="en-US" altLang="zh-TW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4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萬</a:t>
            </a:r>
            <a:r>
              <a:rPr lang="en-US" altLang="zh-TW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5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千人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自殺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自殺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率比</a:t>
            </a:r>
            <a:r>
              <a:rPr lang="en-US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1999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年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增加</a:t>
            </a:r>
            <a:r>
              <a:rPr lang="en-US" altLang="zh-TW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30%</a:t>
            </a:r>
          </a:p>
          <a:p>
            <a:pPr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每件自殺案的背後，平均就有</a:t>
            </a:r>
            <a:r>
              <a:rPr lang="en-US" altLang="zh-TW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25</a:t>
            </a:r>
            <a:r>
              <a:rPr lang="zh-TW" altLang="en-US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件自殺未遂</a:t>
            </a: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案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ea typeface="華康細圓體" panose="020F0309000000000000" pitchFamily="49" charset="-120"/>
              </a:rPr>
              <a:t>每年超過</a:t>
            </a:r>
            <a:r>
              <a:rPr lang="en-US" altLang="zh-TW" sz="5400" dirty="0">
                <a:solidFill>
                  <a:srgbClr val="FFFF00"/>
                </a:solidFill>
                <a:ea typeface="華康細圓體" panose="020F0309000000000000" pitchFamily="49" charset="-120"/>
              </a:rPr>
              <a:t>100</a:t>
            </a:r>
            <a:r>
              <a:rPr lang="zh-TW" altLang="en-US" sz="5400" dirty="0">
                <a:solidFill>
                  <a:srgbClr val="FFFF00"/>
                </a:solidFill>
                <a:ea typeface="華康細圓體" panose="020F0309000000000000" pitchFamily="49" charset="-120"/>
              </a:rPr>
              <a:t>萬</a:t>
            </a:r>
            <a:r>
              <a:rPr lang="zh-TW" altLang="en-US" sz="5400" dirty="0" smtClean="0">
                <a:solidFill>
                  <a:srgbClr val="FFFF00"/>
                </a:solidFill>
                <a:ea typeface="華康細圓體" panose="020F0309000000000000" pitchFamily="49" charset="-120"/>
              </a:rPr>
              <a:t>人自殺未遂</a:t>
            </a:r>
            <a:endParaRPr lang="zh-TW" altLang="en-US" sz="5400" dirty="0">
              <a:solidFill>
                <a:srgbClr val="FFFF00"/>
              </a:solidFill>
              <a:ea typeface="華康細圓體" panose="020F0309000000000000" pitchFamily="49" charset="-120"/>
            </a:endParaRPr>
          </a:p>
          <a:p>
            <a:pPr marL="0" indent="0">
              <a:buNone/>
            </a:pPr>
            <a:endParaRPr lang="zh-TW" altLang="en-US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7300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自殺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…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人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都受了傷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72816"/>
            <a:ext cx="7560840" cy="504056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人際關係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很難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處理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經濟問題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充滿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壓力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身體無法繼續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健康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rgbClr val="FFFF00"/>
                </a:solidFill>
                <a:ea typeface="華康細圓體" panose="020F0309000000000000" pitchFamily="49" charset="-120"/>
              </a:rPr>
              <a:t>沒有異象</a:t>
            </a:r>
            <a:r>
              <a:rPr lang="zh-TW" altLang="en-US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勝過</a:t>
            </a: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痛苦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就很容易導致</a:t>
            </a:r>
            <a:r>
              <a:rPr lang="zh-TW" altLang="en-US" sz="5400" dirty="0" smtClean="0">
                <a:solidFill>
                  <a:srgbClr val="FFFF00"/>
                </a:solidFill>
                <a:ea typeface="華康細圓體" panose="020F0309000000000000" pitchFamily="49" charset="-120"/>
              </a:rPr>
              <a:t>絕望</a:t>
            </a:r>
            <a:endParaRPr lang="zh-TW" altLang="en-US" sz="5400" dirty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1742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自殺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…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人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都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受影響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68152"/>
            <a:ext cx="7560840" cy="558924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社群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媒體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速食文化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按己意行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馬上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就要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無法</a:t>
            </a: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忍受痛苦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更找不到</a:t>
            </a:r>
            <a:r>
              <a:rPr lang="zh-TW" altLang="en-US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出路</a:t>
            </a:r>
            <a:endParaRPr lang="zh-TW" altLang="en-US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726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幫助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…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受傷的人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00200"/>
            <a:ext cx="7560840" cy="465313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友善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地對待周圍的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花時間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去探望和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傾聽</a:t>
            </a:r>
            <a:endParaRPr lang="en-US" altLang="zh-TW" sz="5400" dirty="0" smtClean="0">
              <a:solidFill>
                <a:srgbClr val="FFFF00"/>
              </a:solidFill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同理心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地陪他一會兒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伴他走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過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人生的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混亂</a:t>
            </a:r>
            <a:endParaRPr lang="zh-TW" altLang="en-US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5385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幫助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…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受傷的人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00200"/>
            <a:ext cx="7560840" cy="465313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自殺不能解決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問題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你是你人生的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主角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人生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總有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高低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起伏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可能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是經歷神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蹟的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機會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自殺就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看不到神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蹟囉！</a:t>
            </a:r>
            <a:endParaRPr lang="zh-TW" altLang="en-US" sz="5400" dirty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4416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幫助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…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受傷的人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00200"/>
            <a:ext cx="7560840" cy="465313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不輕忽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人們的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痛苦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不只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看眼前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問題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應該要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把眼光放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遠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每個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生命都有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意義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都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有著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無限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可能</a:t>
            </a:r>
            <a:endParaRPr lang="zh-TW" altLang="en-US" sz="5400" dirty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2619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幫助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…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受傷的人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00200"/>
            <a:ext cx="7560840" cy="465313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在最深的絕望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中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抱持正面的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期待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耶穌是又真又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活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不論黑夜多漫長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白晝一定會來到</a:t>
            </a:r>
            <a:endParaRPr lang="zh-TW" altLang="en-US" sz="5400" dirty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9015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TW" sz="4000" b="1" i="1" dirty="0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altLang="zh-TW" sz="4000" dirty="0" smtClean="0">
                <a:solidFill>
                  <a:srgbClr val="FFFF00"/>
                </a:solidFill>
                <a:latin typeface="Matura MT Script Capitals" pitchFamily="66" charset="0"/>
                <a:ea typeface="新細明體" charset="-120"/>
              </a:rPr>
              <a:t>  2018 </a:t>
            </a:r>
            <a:r>
              <a:rPr lang="zh-TW" altLang="en-US" sz="4000" dirty="0" smtClean="0">
                <a:ea typeface="新細明體" charset="-120"/>
              </a:rPr>
              <a:t>    </a:t>
            </a:r>
            <a:endParaRPr lang="en-US" altLang="zh-TW" sz="4000" dirty="0" smtClean="0">
              <a:ea typeface="新細明體" charset="-12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FF00"/>
                </a:solidFill>
                <a:ea typeface="新細明體" charset="-120"/>
              </a:rPr>
              <a:t> 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kumimoji="0" lang="en-US" sz="2800" smtClean="0">
              <a:solidFill>
                <a:srgbClr val="00FF00"/>
              </a:solidFill>
              <a:ea typeface="+mn-ea"/>
            </a:endParaRPr>
          </a:p>
          <a:p>
            <a:pPr eaLnBrk="1" hangingPunct="1">
              <a:defRPr/>
            </a:pPr>
            <a:r>
              <a:rPr kumimoji="0" lang="en-US" smtClean="0">
                <a:solidFill>
                  <a:srgbClr val="00FF00"/>
                </a:solidFill>
                <a:ea typeface="+mn-ea"/>
              </a:rPr>
              <a:t>             </a:t>
            </a:r>
            <a:r>
              <a:rPr kumimoji="0"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kumimoji="0"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kumimoji="0"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kumimoji="0"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kumimoji="0"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kumimoji="0"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kumimoji="0" lang="en-US" smtClean="0">
                <a:solidFill>
                  <a:srgbClr val="00FF00"/>
                </a:solidFill>
                <a:ea typeface="+mn-ea"/>
              </a:rPr>
              <a:t> </a:t>
            </a:r>
          </a:p>
        </p:txBody>
      </p:sp>
      <p:pic>
        <p:nvPicPr>
          <p:cNvPr id="43013" name="Picture 5" descr="abc logo_colo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23850" y="1206500"/>
            <a:ext cx="849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6000" b="1" kern="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熊聖華</a:t>
            </a:r>
            <a:r>
              <a:rPr kumimoji="0" lang="zh-TW" altLang="en-US" sz="4800" b="1" kern="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牧師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00063" y="2492375"/>
            <a:ext cx="831373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kumimoji="0" lang="zh-TW" altLang="en-US" sz="48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學士 </a:t>
            </a:r>
            <a:r>
              <a:rPr kumimoji="0" lang="en-US" altLang="zh-TW" sz="36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(B.A.)		</a:t>
            </a:r>
            <a:r>
              <a:rPr kumimoji="0" lang="zh-TW" altLang="en-US" sz="48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心理學 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kumimoji="0" lang="zh-TW" altLang="en-US" sz="48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碩士 </a:t>
            </a:r>
            <a:r>
              <a:rPr kumimoji="0" lang="en-US" altLang="zh-TW" sz="36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(M.S.)		</a:t>
            </a:r>
            <a:r>
              <a:rPr kumimoji="0" lang="zh-TW" altLang="en-US" sz="48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實驗心理學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kumimoji="0" lang="zh-TW" altLang="en-US" sz="48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博士 </a:t>
            </a:r>
            <a:r>
              <a:rPr kumimoji="0" lang="en-US" altLang="zh-TW" sz="36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(Ph.D.)	</a:t>
            </a:r>
            <a:r>
              <a:rPr kumimoji="0" lang="zh-TW" altLang="en-US" sz="4800" b="1" kern="0" dirty="0" smtClean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認知</a:t>
            </a:r>
            <a:r>
              <a:rPr kumimoji="0" lang="zh-TW" altLang="en-US" sz="48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心理學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kumimoji="0" lang="zh-TW" altLang="en-US" sz="48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道學碩士</a:t>
            </a:r>
            <a:r>
              <a:rPr kumimoji="0" lang="en-US" altLang="zh-TW" sz="48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		</a:t>
            </a:r>
            <a:r>
              <a:rPr kumimoji="0" lang="zh-TW" altLang="en-US" sz="48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婚姻與家庭輔導 </a:t>
            </a:r>
            <a:r>
              <a:rPr kumimoji="0" lang="en-US" altLang="zh-TW" sz="36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(M.Div.)</a:t>
            </a:r>
            <a:r>
              <a:rPr kumimoji="0" lang="en-US" altLang="zh-TW" sz="4800" b="1" kern="0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</a:rPr>
              <a:t>從基督信仰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淺談</a:t>
            </a:r>
            <a:r>
              <a:rPr lang="en-US" altLang="zh-TW" smtClean="0">
                <a:solidFill>
                  <a:srgbClr val="000000"/>
                </a:solidFill>
              </a:rPr>
              <a:t>_</a:t>
            </a:r>
            <a:r>
              <a:rPr lang="zh-TW" altLang="en-US" smtClean="0">
                <a:solidFill>
                  <a:srgbClr val="000000"/>
                </a:solidFill>
              </a:rPr>
              <a:t>安樂死</a:t>
            </a:r>
            <a:r>
              <a:rPr lang="en-US" altLang="zh-TW" smtClean="0">
                <a:solidFill>
                  <a:srgbClr val="000000"/>
                </a:solidFill>
              </a:rPr>
              <a:t>&amp;</a:t>
            </a:r>
            <a:r>
              <a:rPr lang="zh-TW" altLang="en-US" smtClean="0">
                <a:solidFill>
                  <a:srgbClr val="000000"/>
                </a:solidFill>
              </a:rPr>
              <a:t>自殺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1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幫助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…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受傷的人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00200"/>
            <a:ext cx="7560840" cy="465313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視角轉換很重要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悲傷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轉化成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力量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必須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放眼在未來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人是有貴重價值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人生是有意義的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6874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 fontScale="90000"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死亡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醫生</a:t>
            </a:r>
            <a:r>
              <a:rPr lang="zh-TW" altLang="en-US" sz="40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（</a:t>
            </a:r>
            <a:r>
              <a:rPr lang="en-US" altLang="zh-TW" sz="40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You don't know Jack</a:t>
            </a:r>
            <a:r>
              <a:rPr lang="zh-TW" altLang="en-US" sz="40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）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556792"/>
            <a:ext cx="7560840" cy="465313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Jack Kevorkian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醫生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en-US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80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年代末到</a:t>
            </a:r>
            <a:r>
              <a:rPr lang="en-US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90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年代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130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重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症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病人安樂死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密西根州法院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判刑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安樂死沒有被接納</a:t>
            </a:r>
            <a:endParaRPr lang="zh-TW" altLang="en-US" sz="5400" dirty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9100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安樂死 是否合法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40768"/>
            <a:ext cx="9289032" cy="4896544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美國少數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州承認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安樂死合法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美國多數州認為安樂死非法</a:t>
            </a:r>
            <a:endParaRPr lang="zh-TW" altLang="en-US" sz="5400" dirty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安樂死合法性牽涉層面甚廣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安樂死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議題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有如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死刑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、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墮胎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難以獲得社會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一致性的共識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6879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7" y="0"/>
            <a:ext cx="9205129" cy="652534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292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安樂死 究竟是什麼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340768"/>
            <a:ext cx="9289032" cy="568863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目的：要讓死亡變得沒有痛苦（使人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避免肉體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的痛苦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）</a:t>
            </a:r>
          </a:p>
          <a:p>
            <a:pPr>
              <a:lnSpc>
                <a:spcPts val="6000"/>
              </a:lnSpc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積極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的安樂死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製造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死亡：藉著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拿走生命，來避免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痛苦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消極的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安樂死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容許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死亡：容許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死亡的發生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，避免痛苦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1471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安樂死 究竟是什麼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196752"/>
            <a:ext cx="9289032" cy="568863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自然的消極安樂死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停止給予非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自然的維生因素（人工心肺</a:t>
            </a:r>
            <a:r>
              <a:rPr lang="en-US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/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醫療儀器），以容許死亡的發生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非自然的消極安樂死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：停止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給予自然的維生因素（空氣</a:t>
            </a:r>
            <a:r>
              <a:rPr lang="en-US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/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水</a:t>
            </a:r>
            <a:r>
              <a:rPr lang="en-US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/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食物）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，容許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死亡的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發生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4219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093238"/>
              </p:ext>
            </p:extLst>
          </p:nvPr>
        </p:nvGraphicFramePr>
        <p:xfrm>
          <a:off x="0" y="1846550"/>
          <a:ext cx="8856984" cy="287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  <a:gridCol w="1944216"/>
                <a:gridCol w="3528392"/>
              </a:tblGrid>
              <a:tr h="536082"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  <a:spcAft>
                          <a:spcPts val="180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積極的安樂死</a:t>
                      </a: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  <a:spcAft>
                          <a:spcPts val="180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消極的安樂死</a:t>
                      </a: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6082">
                <a:tc rowSpan="2"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  <a:spcAft>
                          <a:spcPts val="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拿走生命</a:t>
                      </a:r>
                    </a:p>
                    <a:p>
                      <a:pPr algn="ctr">
                        <a:lnSpc>
                          <a:spcPts val="7000"/>
                        </a:lnSpc>
                        <a:spcAft>
                          <a:spcPts val="180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製造死亡</a:t>
                      </a: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  <a:spcAft>
                          <a:spcPts val="180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容許死亡的發生</a:t>
                      </a: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05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  <a:spcAft>
                          <a:spcPts val="180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自然</a:t>
                      </a:r>
                      <a:r>
                        <a:rPr lang="zh-TW" sz="40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的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  <a:spcAft>
                          <a:spcPts val="180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非自然的因素</a:t>
                      </a: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95613" y="3132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安樂死 究竟是什麼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4130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安樂死的執行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556792"/>
            <a:ext cx="7560840" cy="4752528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自願安樂死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marL="0" indent="0">
              <a:lnSpc>
                <a:spcPts val="6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（</a:t>
            </a:r>
            <a:r>
              <a:rPr lang="en-US" altLang="zh-TW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Voluntary Euthanasia</a:t>
            </a: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）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協助</a:t>
            </a:r>
            <a:r>
              <a:rPr lang="en-US" altLang="zh-TW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/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陪伴式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自殺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marL="719138" indent="-719138">
              <a:lnSpc>
                <a:spcPts val="6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（</a:t>
            </a:r>
            <a:r>
              <a:rPr lang="en-US" altLang="zh-TW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Assisted/Accompanied Suicide</a:t>
            </a:r>
            <a:r>
              <a:rPr lang="zh-TW" altLang="en-US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）</a:t>
            </a:r>
            <a:endParaRPr lang="en-US" altLang="zh-TW" sz="5400" dirty="0">
              <a:solidFill>
                <a:schemeClr val="bg1"/>
              </a:solidFill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9809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安樂死 究竟是什麼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340768"/>
            <a:ext cx="9289032" cy="568863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自願的安樂死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：當事人自己願意選擇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死亡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非自願安樂死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：當事人自己沒有表示要選擇死亡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0713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安樂死 究竟是什麼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340768"/>
            <a:ext cx="9289032" cy="5688632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自己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引發的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安樂死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：自殺？當事人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行動造成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自己的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死亡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非自己引發安樂死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：殺人？藉由非當事人的行動，造成當事人的死亡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1054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TW" sz="4000" b="1" i="1" dirty="0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altLang="zh-TW" sz="4000" dirty="0" smtClean="0">
                <a:solidFill>
                  <a:srgbClr val="FFFF00"/>
                </a:solidFill>
                <a:latin typeface="Matura MT Script Capitals" pitchFamily="66" charset="0"/>
                <a:ea typeface="新細明體" charset="-120"/>
              </a:rPr>
              <a:t>  2018 </a:t>
            </a:r>
            <a:r>
              <a:rPr lang="zh-TW" altLang="en-US" sz="4000" dirty="0" smtClean="0">
                <a:ea typeface="新細明體" charset="-120"/>
              </a:rPr>
              <a:t>    </a:t>
            </a:r>
            <a:endParaRPr lang="en-US" altLang="zh-TW" sz="4000" dirty="0" smtClean="0">
              <a:ea typeface="新細明體" charset="-12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FF00"/>
                </a:solidFill>
                <a:ea typeface="新細明體" charset="-120"/>
              </a:rPr>
              <a:t> 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dirty="0" smtClean="0">
              <a:solidFill>
                <a:srgbClr val="00FF00"/>
              </a:solidFill>
              <a:ea typeface="新細明體" pitchFamily="18" charset="-12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FF00"/>
                </a:solidFill>
                <a:ea typeface="新細明體" pitchFamily="18" charset="-120"/>
              </a:rPr>
              <a:t>          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dirty="0" smtClean="0">
                <a:solidFill>
                  <a:srgbClr val="00FF00"/>
                </a:solidFill>
                <a:ea typeface="新細明體" pitchFamily="18" charset="-120"/>
              </a:rPr>
              <a:t> </a:t>
            </a:r>
          </a:p>
        </p:txBody>
      </p:sp>
      <p:pic>
        <p:nvPicPr>
          <p:cNvPr id="44037" name="Picture 5" descr="abc logo_colo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95536" y="1093861"/>
            <a:ext cx="8726488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心理輔導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(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台北張老師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)		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兩年</a:t>
            </a:r>
          </a:p>
          <a:p>
            <a:pPr>
              <a:spcBef>
                <a:spcPts val="600"/>
              </a:spcBef>
              <a:defRPr/>
            </a:pP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心理輔導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(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宇宙光雜誌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)		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五年</a:t>
            </a:r>
          </a:p>
          <a:p>
            <a:pPr>
              <a:spcBef>
                <a:spcPts val="600"/>
              </a:spcBef>
              <a:defRPr/>
            </a:pP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經理  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(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我們咖啡屋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) 			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五年</a:t>
            </a:r>
          </a:p>
          <a:p>
            <a:pPr>
              <a:spcBef>
                <a:spcPts val="600"/>
              </a:spcBef>
              <a:defRPr/>
            </a:pP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心理輔導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(AZ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州立醫院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)		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半年</a:t>
            </a:r>
          </a:p>
          <a:p>
            <a:pPr>
              <a:spcBef>
                <a:spcPts val="600"/>
              </a:spcBef>
              <a:defRPr/>
            </a:pP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心理輔導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(SWK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拘留所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)		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兩年</a:t>
            </a:r>
          </a:p>
          <a:p>
            <a:pPr>
              <a:spcBef>
                <a:spcPts val="600"/>
              </a:spcBef>
              <a:defRPr/>
            </a:pP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傳道人</a:t>
            </a:r>
            <a:r>
              <a:rPr kumimoji="0" lang="en-US" altLang="zh-TW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(KY</a:t>
            </a:r>
            <a:r>
              <a:rPr kumimoji="0" lang="zh-TW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萊城基督教會</a:t>
            </a:r>
            <a:r>
              <a:rPr kumimoji="0" lang="en-US" altLang="zh-TW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)</a:t>
            </a:r>
            <a:r>
              <a:rPr kumimoji="0" lang="en-US" altLang="zh-TW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		</a:t>
            </a: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兩年</a:t>
            </a:r>
            <a:r>
              <a:rPr kumimoji="0" lang="zh-TW" altLang="en-US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半</a:t>
            </a:r>
            <a:endParaRPr kumimoji="0" lang="en-US" altLang="zh-TW" sz="4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基督</a:t>
            </a:r>
            <a:r>
              <a:rPr lang="zh-TW" altLang="en-US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工人神學院</a:t>
            </a:r>
            <a:r>
              <a:rPr lang="zh-TW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（客座老師） </a:t>
            </a:r>
            <a:r>
              <a:rPr lang="zh-TW" altLang="en-US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兩年</a:t>
            </a:r>
            <a:endParaRPr kumimoji="0" lang="zh-TW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kumimoji="0" lang="zh-TW" alt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牧師</a:t>
            </a:r>
            <a:r>
              <a:rPr kumimoji="0" lang="en-US" altLang="zh-TW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(</a:t>
            </a:r>
            <a:r>
              <a:rPr kumimoji="0" lang="zh-TW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格蘭岱爾羅省基督教會</a:t>
            </a:r>
            <a:r>
              <a:rPr kumimoji="0" lang="en-US" altLang="zh-TW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)</a:t>
            </a:r>
            <a:r>
              <a:rPr kumimoji="0" lang="en-US" altLang="zh-TW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	</a:t>
            </a:r>
            <a:r>
              <a:rPr kumimoji="0" lang="zh-TW" altLang="en-US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十七年</a:t>
            </a:r>
            <a:endParaRPr kumimoji="0" lang="zh-TW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00"/>
                </a:solidFill>
              </a:rPr>
              <a:t>從基督信仰</a:t>
            </a:r>
            <a:r>
              <a:rPr lang="en-US" altLang="zh-TW" dirty="0" smtClean="0">
                <a:solidFill>
                  <a:srgbClr val="000000"/>
                </a:solidFill>
              </a:rPr>
              <a:t>_</a:t>
            </a:r>
            <a:r>
              <a:rPr lang="zh-TW" altLang="en-US" dirty="0" smtClean="0">
                <a:solidFill>
                  <a:srgbClr val="000000"/>
                </a:solidFill>
              </a:rPr>
              <a:t>淺談</a:t>
            </a:r>
            <a:r>
              <a:rPr lang="en-US" altLang="zh-TW" dirty="0" smtClean="0">
                <a:solidFill>
                  <a:srgbClr val="000000"/>
                </a:solidFill>
              </a:rPr>
              <a:t>_</a:t>
            </a:r>
            <a:r>
              <a:rPr lang="zh-TW" altLang="en-US" dirty="0" smtClean="0">
                <a:solidFill>
                  <a:srgbClr val="000000"/>
                </a:solidFill>
              </a:rPr>
              <a:t>安樂死</a:t>
            </a:r>
            <a:r>
              <a:rPr lang="en-US" altLang="zh-TW" dirty="0" smtClean="0">
                <a:solidFill>
                  <a:srgbClr val="000000"/>
                </a:solidFill>
              </a:rPr>
              <a:t>&amp;</a:t>
            </a:r>
            <a:r>
              <a:rPr lang="zh-TW" altLang="en-US" dirty="0" smtClean="0">
                <a:solidFill>
                  <a:srgbClr val="000000"/>
                </a:solidFill>
              </a:rPr>
              <a:t>自殺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054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一般人的價值觀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556792"/>
            <a:ext cx="7056784" cy="432048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無創造主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非被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造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否定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神的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價值觀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決定何為正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確</a:t>
            </a:r>
            <a:r>
              <a:rPr lang="en-US" altLang="zh-TW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…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681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基督徒的價值觀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556792"/>
            <a:ext cx="7056784" cy="432048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有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造物主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是被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造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肯定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神的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價值觀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發現何為正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確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4450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974406"/>
              </p:ext>
            </p:extLst>
          </p:nvPr>
        </p:nvGraphicFramePr>
        <p:xfrm>
          <a:off x="107505" y="1504353"/>
          <a:ext cx="8928992" cy="4156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667"/>
                <a:gridCol w="3813836"/>
                <a:gridCol w="4392489"/>
              </a:tblGrid>
              <a:tr h="831379">
                <a:tc gridSpan="2"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r>
                        <a:rPr lang="zh-TW" sz="36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一般人</a:t>
                      </a:r>
                      <a:r>
                        <a:rPr lang="zh-TW" sz="36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的</a:t>
                      </a:r>
                      <a:r>
                        <a:rPr lang="zh-TW" altLang="en-US" sz="36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價值</a:t>
                      </a:r>
                      <a:r>
                        <a:rPr lang="zh-TW" sz="36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觀</a:t>
                      </a:r>
                      <a:endParaRPr lang="zh-TW" sz="36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r>
                        <a:rPr lang="zh-TW" sz="36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基督徒</a:t>
                      </a:r>
                      <a:r>
                        <a:rPr lang="zh-TW" sz="36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的</a:t>
                      </a:r>
                      <a:r>
                        <a:rPr lang="zh-TW" altLang="en-US" sz="36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價值</a:t>
                      </a:r>
                      <a:r>
                        <a:rPr lang="zh-TW" sz="36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觀</a:t>
                      </a:r>
                      <a:endParaRPr lang="zh-TW" sz="36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379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n-US" sz="2400" baseline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zh-TW" sz="120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華康特粗楷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r>
                        <a:rPr lang="zh-TW" sz="36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沒有造物主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r>
                        <a:rPr lang="zh-TW" sz="36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有造物主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379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n-US" sz="2400" baseline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zh-TW" sz="120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華康特粗楷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r>
                        <a:rPr lang="zh-TW" sz="36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人</a:t>
                      </a:r>
                      <a:r>
                        <a:rPr lang="zh-TW" altLang="en-US" sz="36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不是</a:t>
                      </a:r>
                      <a:r>
                        <a:rPr lang="zh-TW" sz="36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被</a:t>
                      </a:r>
                      <a:r>
                        <a:rPr lang="zh-TW" sz="36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r>
                        <a:rPr lang="zh-TW" sz="36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人是被造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379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n-US" sz="2400" baseline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zh-TW" sz="120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華康特粗楷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r>
                        <a:rPr lang="zh-TW" sz="36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否定神的價值觀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r>
                        <a:rPr lang="zh-TW" sz="36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肯定神的價值觀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379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n-US" sz="2400" baseline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zh-TW" sz="120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華康特粗楷體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r>
                        <a:rPr lang="zh-TW" sz="3600" b="1" baseline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人決定何為正確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0"/>
                        </a:lnSpc>
                        <a:spcBef>
                          <a:spcPts val="3000"/>
                        </a:spcBef>
                        <a:spcAft>
                          <a:spcPts val="600"/>
                        </a:spcAft>
                      </a:pPr>
                      <a:r>
                        <a:rPr lang="zh-TW" sz="36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人發現何為正確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價值觀的比較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0076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29356"/>
              </p:ext>
            </p:extLst>
          </p:nvPr>
        </p:nvGraphicFramePr>
        <p:xfrm>
          <a:off x="179512" y="44624"/>
          <a:ext cx="8856984" cy="6960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7846"/>
                <a:gridCol w="8109138"/>
              </a:tblGrid>
              <a:tr h="1092827">
                <a:tc gridSpan="2"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【贊成安樂死的理由】</a:t>
                      </a: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28552"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en-US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1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尊嚴地死去是道德權利</a:t>
                      </a: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552"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en-US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2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尊嚴地死去是法律對隱私權的保障</a:t>
                      </a: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552"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en-US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3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對受苦的人，這是仁慈的</a:t>
                      </a:r>
                      <a:r>
                        <a:rPr lang="zh-TW" sz="40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做法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552"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en-US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4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對受苦者的親人，這是仁慈的</a:t>
                      </a:r>
                      <a:r>
                        <a:rPr lang="zh-TW" sz="40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做法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552"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en-US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5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解除家人沉重的經濟</a:t>
                      </a:r>
                      <a:r>
                        <a:rPr lang="zh-TW" sz="4000" b="1" baseline="0" dirty="0" smtClean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負擔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552"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en-US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6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減輕社會的重擔</a:t>
                      </a: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8552"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en-US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7</a:t>
                      </a:r>
                      <a:endParaRPr lang="zh-TW" sz="4000" b="1" baseline="0" dirty="0">
                        <a:solidFill>
                          <a:schemeClr val="bg1"/>
                        </a:solidFill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zh-TW" sz="4000" b="1" baseline="0" dirty="0">
                          <a:solidFill>
                            <a:schemeClr val="bg1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這是合乎人道的做法</a:t>
                      </a: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8100" y="2308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642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83134"/>
              </p:ext>
            </p:extLst>
          </p:nvPr>
        </p:nvGraphicFramePr>
        <p:xfrm>
          <a:off x="179512" y="188640"/>
          <a:ext cx="8712968" cy="6509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686"/>
                <a:gridCol w="7977282"/>
              </a:tblGrid>
              <a:tr h="918527">
                <a:tc gridSpan="2">
                  <a:txBody>
                    <a:bodyPr/>
                    <a:lstStyle/>
                    <a:p>
                      <a:pPr algn="ctr">
                        <a:lnSpc>
                          <a:spcPts val="6600"/>
                        </a:lnSpc>
                        <a:spcAft>
                          <a:spcPts val="0"/>
                        </a:spcAft>
                      </a:pPr>
                      <a:r>
                        <a:rPr lang="zh-TW" sz="54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【不贊成安樂死的理由】</a:t>
                      </a:r>
                    </a:p>
                  </a:txBody>
                  <a:tcPr marL="17780" marR="177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7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1</a:t>
                      </a:r>
                      <a:endParaRPr lang="zh-TW" sz="4000" baseline="0">
                        <a:solidFill>
                          <a:schemeClr val="bg1"/>
                        </a:solidFill>
                        <a:effectLst/>
                        <a:latin typeface="+mn-lt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沒有殺人的道德權利</a:t>
                      </a: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（出埃及記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20</a:t>
                      </a:r>
                      <a:r>
                        <a:rPr lang="zh-TW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：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13</a:t>
                      </a:r>
                      <a:r>
                        <a:rPr lang="zh-TW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；申命記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32</a:t>
                      </a:r>
                      <a:r>
                        <a:rPr lang="zh-TW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：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39</a:t>
                      </a:r>
                      <a:r>
                        <a:rPr lang="zh-TW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）</a:t>
                      </a:r>
                    </a:p>
                  </a:txBody>
                  <a:tcPr marL="17780" marR="17780" marT="0" marB="0">
                    <a:noFill/>
                  </a:tcPr>
                </a:tc>
              </a:tr>
              <a:tr h="612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2</a:t>
                      </a:r>
                      <a:endParaRPr lang="zh-TW" sz="4000" baseline="0">
                        <a:solidFill>
                          <a:schemeClr val="bg1"/>
                        </a:solidFill>
                        <a:effectLst/>
                        <a:latin typeface="+mn-lt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法律沒有給予殺人的權利</a:t>
                      </a:r>
                    </a:p>
                  </a:txBody>
                  <a:tcPr marL="17780" marR="17780" marT="0" marB="0">
                    <a:noFill/>
                  </a:tcPr>
                </a:tc>
              </a:tr>
              <a:tr h="612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3</a:t>
                      </a:r>
                      <a:endParaRPr lang="zh-TW" sz="4000" baseline="0">
                        <a:solidFill>
                          <a:schemeClr val="bg1"/>
                        </a:solidFill>
                        <a:effectLst/>
                        <a:latin typeface="+mn-lt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殺死受苦的人是不仁道的行為</a:t>
                      </a:r>
                    </a:p>
                  </a:txBody>
                  <a:tcPr marL="17780" marR="17780" marT="0" marB="0">
                    <a:noFill/>
                  </a:tcPr>
                </a:tc>
              </a:tr>
              <a:tr h="1037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4</a:t>
                      </a:r>
                      <a:endParaRPr lang="zh-TW" sz="4000" baseline="0">
                        <a:solidFill>
                          <a:schemeClr val="bg1"/>
                        </a:solidFill>
                        <a:effectLst/>
                        <a:latin typeface="+mn-lt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藉著痛苦學習許多</a:t>
                      </a:r>
                      <a:r>
                        <a:rPr lang="zh-TW" sz="4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功課</a:t>
                      </a:r>
                      <a:endParaRPr lang="en-US" altLang="zh-TW" sz="4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華康細圓體" panose="020F03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（</a:t>
                      </a:r>
                      <a:r>
                        <a:rPr lang="zh-TW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雅各書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1</a:t>
                      </a:r>
                      <a:r>
                        <a:rPr lang="zh-TW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：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2-4</a:t>
                      </a:r>
                      <a:r>
                        <a:rPr lang="zh-TW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；羅馬</a:t>
                      </a:r>
                      <a:r>
                        <a:rPr lang="zh-TW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書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5</a:t>
                      </a:r>
                      <a:r>
                        <a:rPr lang="zh-TW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：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3-4</a:t>
                      </a:r>
                      <a:r>
                        <a:rPr lang="zh-TW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；約伯記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23</a:t>
                      </a:r>
                      <a:r>
                        <a:rPr lang="zh-TW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：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10</a:t>
                      </a:r>
                      <a:r>
                        <a:rPr lang="zh-TW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；希伯來書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12</a:t>
                      </a:r>
                      <a:r>
                        <a:rPr lang="zh-TW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：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11</a:t>
                      </a:r>
                      <a:r>
                        <a:rPr lang="zh-TW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）</a:t>
                      </a:r>
                    </a:p>
                  </a:txBody>
                  <a:tcPr marL="17780" marR="17780" marT="0" marB="0">
                    <a:noFill/>
                  </a:tcPr>
                </a:tc>
              </a:tr>
              <a:tr h="1037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5</a:t>
                      </a:r>
                      <a:endParaRPr lang="zh-TW" sz="4000" baseline="0">
                        <a:solidFill>
                          <a:schemeClr val="bg1"/>
                        </a:solidFill>
                        <a:effectLst/>
                        <a:latin typeface="+mn-lt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生命</a:t>
                      </a:r>
                      <a:r>
                        <a:rPr lang="zh-TW" sz="4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無價</a:t>
                      </a:r>
                      <a:endParaRPr lang="zh-TW" sz="40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華康細圓體" panose="020F0309000000000000" pitchFamily="49" charset="-120"/>
                      </a:endParaRPr>
                    </a:p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</a:pPr>
                      <a:r>
                        <a:rPr lang="zh-TW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（馬可福音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8</a:t>
                      </a:r>
                      <a:r>
                        <a:rPr lang="zh-TW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：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36</a:t>
                      </a:r>
                      <a:r>
                        <a:rPr lang="zh-TW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；馬太福音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6</a:t>
                      </a:r>
                      <a:r>
                        <a:rPr lang="zh-TW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：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26</a:t>
                      </a:r>
                      <a:r>
                        <a:rPr lang="zh-TW" sz="2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）</a:t>
                      </a:r>
                    </a:p>
                  </a:txBody>
                  <a:tcPr marL="17780" marR="17780" marT="0" marB="0">
                    <a:noFill/>
                  </a:tcPr>
                </a:tc>
              </a:tr>
              <a:tr h="612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6</a:t>
                      </a:r>
                      <a:endParaRPr lang="zh-TW" sz="4000" baseline="0">
                        <a:solidFill>
                          <a:schemeClr val="bg1"/>
                        </a:solidFill>
                        <a:effectLst/>
                        <a:latin typeface="+mn-lt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為求目的，不可不擇手段</a:t>
                      </a:r>
                    </a:p>
                  </a:txBody>
                  <a:tcPr marL="17780" marR="17780" marT="0" marB="0">
                    <a:noFill/>
                  </a:tcPr>
                </a:tc>
              </a:tr>
              <a:tr h="612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aseline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7</a:t>
                      </a:r>
                      <a:endParaRPr lang="zh-TW" sz="4000" baseline="0">
                        <a:solidFill>
                          <a:schemeClr val="bg1"/>
                        </a:solidFill>
                        <a:effectLst/>
                        <a:latin typeface="+mn-lt"/>
                        <a:ea typeface="華康細圓體" panose="020F0309000000000000" pitchFamily="49" charset="-120"/>
                      </a:endParaRPr>
                    </a:p>
                  </a:txBody>
                  <a:tcPr marL="17780" marR="177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華康細圓體" panose="020F0309000000000000" pitchFamily="49" charset="-120"/>
                        </a:rPr>
                        <a:t>人豈是動物</a:t>
                      </a:r>
                    </a:p>
                  </a:txBody>
                  <a:tcPr marL="17780" marR="177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8100" y="1927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700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出埃及記 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20:13-17》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340768"/>
            <a:ext cx="7344816" cy="5517232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不可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殺人</a:t>
            </a:r>
            <a:endParaRPr lang="zh-TW" altLang="en-US" sz="5400" dirty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不可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姦淫</a:t>
            </a:r>
            <a:endParaRPr lang="zh-TW" altLang="en-US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不可偷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盜</a:t>
            </a:r>
            <a:endParaRPr lang="zh-TW" altLang="en-US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不可作假見證陷害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</a:t>
            </a:r>
            <a:endParaRPr lang="zh-TW" altLang="en-US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不可貪戀人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 </a:t>
            </a:r>
            <a:r>
              <a:rPr lang="en-US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……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5949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使徒行傳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 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17:26》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他從一</a:t>
            </a:r>
            <a:r>
              <a:rPr lang="zh-TW" altLang="en-US" sz="6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本造</a:t>
            </a: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出萬族的人，住在全地上，並且預先定準他們的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年限</a:t>
            </a: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和所住的疆界。</a:t>
            </a:r>
            <a:endParaRPr lang="en-US" altLang="zh-TW" sz="60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833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使徒行傳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 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17:28》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872208"/>
            <a:ext cx="6840760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72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我們生活、動作、</a:t>
            </a:r>
            <a:r>
              <a:rPr lang="zh-TW" altLang="en-US" sz="72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存留</a:t>
            </a:r>
            <a:r>
              <a:rPr lang="zh-TW" altLang="en-US" sz="72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，都</a:t>
            </a:r>
            <a:r>
              <a:rPr lang="zh-TW" altLang="en-US" sz="72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在乎祂。</a:t>
            </a:r>
            <a:endParaRPr lang="en-US" altLang="zh-TW" sz="72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5949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羅馬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書 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5:3-5》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8424936" cy="5517232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在患難中也是歡歡喜喜的；因為知道患難生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忍耐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</a:t>
            </a:r>
          </a:p>
          <a:p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忍耐生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老練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，老練生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盼望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；</a:t>
            </a:r>
          </a:p>
          <a:p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盼望不至於羞恥，因為所賜給我們的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聖靈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將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神的愛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澆灌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在我們心裡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5949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哥林多前書 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10:13》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8424936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你們所遇見的</a:t>
            </a:r>
            <a:r>
              <a:rPr lang="zh-TW" altLang="en-US" sz="56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試探</a:t>
            </a:r>
            <a:r>
              <a:rPr lang="zh-TW" altLang="en-US" sz="5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，無非</a:t>
            </a:r>
            <a:r>
              <a:rPr lang="zh-TW" altLang="en-US" sz="56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是人所能受的</a:t>
            </a:r>
            <a:r>
              <a:rPr lang="zh-TW" altLang="en-US" sz="5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。神是信實的，必不叫你們受試探過於所能受的；在</a:t>
            </a:r>
            <a:r>
              <a:rPr lang="zh-TW" altLang="en-US" sz="56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受試探</a:t>
            </a:r>
            <a:r>
              <a:rPr lang="zh-TW" altLang="en-US" sz="5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的時候，</a:t>
            </a:r>
            <a:r>
              <a:rPr lang="zh-TW" altLang="en-US" sz="56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總要給你們開一條出路</a:t>
            </a:r>
            <a:r>
              <a:rPr lang="zh-TW" altLang="en-US" sz="5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，叫你們</a:t>
            </a:r>
            <a:r>
              <a:rPr lang="zh-TW" altLang="en-US" sz="56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能忍受得住</a:t>
            </a:r>
            <a:r>
              <a:rPr lang="zh-TW" altLang="en-US" sz="56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56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0833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748464" cy="54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8000" b="1" dirty="0" smtClean="0">
                <a:solidFill>
                  <a:schemeClr val="bg1"/>
                </a:solidFill>
                <a:latin typeface="新細明體"/>
              </a:rPr>
              <a:t>從基督信仰</a:t>
            </a:r>
            <a:r>
              <a:rPr lang="en-US" altLang="zh-TW" sz="8000" b="1" dirty="0" smtClean="0">
                <a:solidFill>
                  <a:schemeClr val="bg1"/>
                </a:solidFill>
                <a:latin typeface="新細明體"/>
              </a:rPr>
              <a:t/>
            </a:r>
            <a:br>
              <a:rPr lang="en-US" altLang="zh-TW" sz="8000" b="1" dirty="0" smtClean="0">
                <a:solidFill>
                  <a:schemeClr val="bg1"/>
                </a:solidFill>
                <a:latin typeface="新細明體"/>
              </a:rPr>
            </a:br>
            <a:r>
              <a:rPr lang="zh-TW" altLang="en-US" sz="6000" b="1" dirty="0" smtClean="0">
                <a:solidFill>
                  <a:schemeClr val="bg1"/>
                </a:solidFill>
                <a:latin typeface="新細明體"/>
              </a:rPr>
              <a:t>～淺談</a:t>
            </a:r>
            <a:r>
              <a:rPr lang="zh-TW" altLang="en-US" sz="6000" b="1" dirty="0">
                <a:solidFill>
                  <a:schemeClr val="bg1"/>
                </a:solidFill>
                <a:latin typeface="新細明體"/>
              </a:rPr>
              <a:t>～</a:t>
            </a:r>
            <a:r>
              <a:rPr lang="en-US" altLang="zh-TW" sz="6000" b="1" dirty="0" smtClean="0">
                <a:solidFill>
                  <a:schemeClr val="bg1"/>
                </a:solidFill>
                <a:latin typeface="新細明體"/>
              </a:rPr>
              <a:t/>
            </a:r>
            <a:br>
              <a:rPr lang="en-US" altLang="zh-TW" sz="6000" b="1" dirty="0" smtClean="0">
                <a:solidFill>
                  <a:schemeClr val="bg1"/>
                </a:solidFill>
                <a:latin typeface="新細明體"/>
              </a:rPr>
            </a:br>
            <a:r>
              <a:rPr lang="zh-TW" altLang="en-US" sz="6000" b="1" dirty="0" smtClean="0">
                <a:solidFill>
                  <a:schemeClr val="bg1"/>
                </a:solidFill>
                <a:latin typeface="新細明體"/>
              </a:rPr>
              <a:t>安樂死 </a:t>
            </a:r>
            <a:r>
              <a:rPr lang="en-US" altLang="zh-TW" sz="6000" b="1" dirty="0" smtClean="0">
                <a:solidFill>
                  <a:schemeClr val="bg1"/>
                </a:solidFill>
                <a:latin typeface="新細明體"/>
              </a:rPr>
              <a:t>&amp;</a:t>
            </a:r>
            <a:r>
              <a:rPr lang="zh-TW" altLang="en-US" sz="6000" b="1" dirty="0" smtClean="0">
                <a:solidFill>
                  <a:schemeClr val="bg1"/>
                </a:solidFill>
                <a:latin typeface="新細明體"/>
              </a:rPr>
              <a:t> 自殺</a:t>
            </a:r>
            <a:endParaRPr lang="zh-TW" alt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609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以賽亞書 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46:4》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直到你們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年老</a:t>
            </a: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，我仍這樣；直到你們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髮白</a:t>
            </a: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，我仍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懷搋</a:t>
            </a: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。我已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造作</a:t>
            </a: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，也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必保抱</a:t>
            </a: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；我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必懷抱</a:t>
            </a: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，也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必拯救</a:t>
            </a:r>
            <a:r>
              <a:rPr lang="zh-TW" altLang="en-US" sz="6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60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833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約伯記 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1:21》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628800"/>
            <a:ext cx="7272808" cy="52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6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賞賜的是耶和華，</a:t>
            </a:r>
            <a:r>
              <a:rPr lang="zh-TW" altLang="en-US" sz="66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收取的也是耶和華</a:t>
            </a:r>
            <a:r>
              <a:rPr lang="zh-TW" altLang="en-US" sz="6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。耶和華的名是應當稱頌的。</a:t>
            </a:r>
            <a:endParaRPr lang="en-US" altLang="zh-TW" sz="66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774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ea typeface="華康細圓體" panose="020F0309000000000000" pitchFamily="49" charset="-120"/>
              </a:rPr>
              <a:t>安寧療護和安樂死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517232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「安寧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療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護」是照顧患者的最後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一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程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不用藥物讓死亡提前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發生</a:t>
            </a:r>
            <a:endParaRPr lang="en-US" altLang="zh-TW" sz="48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不用插管延長痛苦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時間</a:t>
            </a:r>
            <a:endParaRPr lang="en-US" altLang="zh-TW" sz="48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協助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患者止痛、症狀控制，陪伴安慰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患者</a:t>
            </a:r>
            <a:r>
              <a:rPr lang="en-US" altLang="zh-TW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…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969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對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疼痛的恐懼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432048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在安寧病房的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病人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極度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疼痛的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不多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多是身體的虛弱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安寧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療護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目的是：幫助病人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把痛苦減到最少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有尊嚴地走人生最後一程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098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對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疼痛的恐懼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5661248"/>
          </a:xfrm>
        </p:spPr>
        <p:txBody>
          <a:bodyPr>
            <a:noAutofit/>
          </a:bodyPr>
          <a:lstStyle/>
          <a:p>
            <a:r>
              <a:rPr lang="en-US" altLang="zh-TW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80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％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疼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痛都是可以被控制住</a:t>
            </a:r>
            <a:endParaRPr lang="en-US" altLang="zh-TW" sz="48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解決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症狀疼痛，讓病患放鬆；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真正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困難的是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心理和靈性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的問題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連醫師都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難以解決！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尋求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結束生命，不一定是身體的痛苦，有可能是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心理或靈性的痛苦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3688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對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疼痛的恐懼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40160"/>
            <a:ext cx="7704856" cy="566124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有些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患者對疼痛很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敏感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若診斷剩下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日子不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多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可執行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「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臨終鎮靜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」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也就是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施行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麻醉</a:t>
            </a:r>
            <a:endParaRPr lang="en-US" altLang="zh-TW" sz="48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死亡不會提前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疼痛大幅減輕</a:t>
            </a:r>
            <a:endParaRPr lang="en-US" altLang="zh-TW" sz="2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288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安寧療護和安樂死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ea typeface="華康細圓體" panose="020F0309000000000000" pitchFamily="49" charset="-120"/>
              </a:rPr>
              <a:t>安寧療護和</a:t>
            </a:r>
            <a:r>
              <a:rPr lang="zh-TW" altLang="en-US" sz="48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安樂死：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方向類似</a:t>
            </a:r>
            <a:endParaRPr lang="en-US" altLang="zh-TW" sz="48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ea typeface="華康細圓體" panose="020F0309000000000000" pitchFamily="49" charset="-120"/>
              </a:rPr>
              <a:t>安寧療護和</a:t>
            </a:r>
            <a:r>
              <a:rPr lang="zh-TW" altLang="en-US" sz="48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安樂死：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在一個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關鍵性的重點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作法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上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有所不同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「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安樂死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」是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用人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為的方式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提早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結束患者生命，讓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患者少受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痛苦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969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人非一座孤島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517232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我們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的決定和行動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必定會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影響身邊的人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，不只是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你的家人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、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同事，朋友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，醫護人員，還有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所有認識你的人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社會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中的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人際網路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是連動的，身在其中的人都會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受到影響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5221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人非一座孤島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517232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行動</a:t>
            </a:r>
            <a:r>
              <a:rPr lang="zh-TW" altLang="en-US" sz="2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 </a:t>
            </a:r>
            <a:r>
              <a:rPr lang="en-US" altLang="zh-TW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&amp;</a:t>
            </a:r>
            <a:r>
              <a:rPr lang="zh-TW" altLang="en-US" sz="2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 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決定，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攸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關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社會</a:t>
            </a:r>
            <a:endParaRPr lang="en-US" altLang="zh-TW" sz="48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不論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做與不做，都會對周遭的人產生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漣漪效應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每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個人的觀點都非常的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重要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安樂死若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被基督徒採用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，非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絕症者選擇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自殺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比例將會上升</a:t>
            </a:r>
            <a:endParaRPr lang="en-US" altLang="zh-TW" sz="2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4610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人非一座孤島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36504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當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你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決定要勇敢對抗病魔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，其他人會看到你的勇氣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與忍耐，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他們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的信心決心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會受到鼓舞</a:t>
            </a:r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48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當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你決定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要揮手放下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一切時，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他們</a:t>
            </a:r>
            <a:r>
              <a:rPr lang="zh-TW" altLang="en-US" sz="48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的信心決心</a:t>
            </a:r>
            <a:r>
              <a:rPr lang="zh-TW" altLang="en-US" sz="48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也會被削弱</a:t>
            </a:r>
            <a:r>
              <a:rPr lang="zh-TW" altLang="en-US" sz="48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7921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2" b="15782"/>
          <a:stretch/>
        </p:blipFill>
        <p:spPr>
          <a:xfrm>
            <a:off x="899592" y="-27384"/>
            <a:ext cx="7344816" cy="6842970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313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基督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信仰 與 安樂死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8"/>
            <a:ext cx="8460432" cy="4896544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聖經 指出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「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不可殺人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」</a:t>
            </a:r>
            <a:endParaRPr lang="en-US" altLang="zh-TW" sz="5400" dirty="0" smtClean="0">
              <a:solidFill>
                <a:schemeClr val="bg1"/>
              </a:solidFill>
              <a:ea typeface="華康細圓體" panose="020F0309000000000000" pitchFamily="49" charset="-120"/>
            </a:endParaRPr>
          </a:p>
          <a:p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把主權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還給神，信靠順服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焦點不在理論或討論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我們都是鄰舍的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照顧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者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積極尋求神與人的幫助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5609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基督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信仰 與 安樂死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9289032" cy="4896544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人的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生死主權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在於神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不能越權，代表神，去行事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我們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不是他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，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不能完全體會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當事人的痛苦和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心裡的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煎熬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不要簡單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的來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論斷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對錯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4424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基督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信仰 與 </a:t>
            </a:r>
            <a:r>
              <a:rPr lang="zh-TW" altLang="en-US" sz="6600" dirty="0" smtClean="0">
                <a:solidFill>
                  <a:schemeClr val="bg1"/>
                </a:solidFill>
                <a:ea typeface="華康細圓體" panose="020F0309000000000000" pitchFamily="49" charset="-120"/>
              </a:rPr>
              <a:t>安樂死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784976" cy="4896544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神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會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不會接納他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？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那是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神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的權柄與決定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我們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雖然感到不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捨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只有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禱告求主施恩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憐憫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求</a:t>
            </a:r>
            <a:r>
              <a:rPr lang="zh-TW" altLang="en-US" sz="54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主親自安慰逝者的</a:t>
            </a:r>
            <a:r>
              <a:rPr lang="zh-TW" altLang="en-US" sz="54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家人</a:t>
            </a:r>
            <a:endParaRPr lang="en-US" altLang="zh-TW" sz="54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7343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《</a:t>
            </a:r>
            <a:r>
              <a:rPr lang="zh-TW" altLang="en-US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基督徒的特殊之處</a:t>
            </a:r>
            <a:r>
              <a:rPr lang="en-US" altLang="zh-TW" sz="6600" dirty="0" smtClean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》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784976" cy="48965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60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沒有</a:t>
            </a:r>
            <a:r>
              <a:rPr lang="zh-TW" altLang="en-US" sz="6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特權：</a:t>
            </a:r>
            <a:r>
              <a:rPr lang="zh-TW" altLang="en-US" sz="60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不會死亡</a:t>
            </a:r>
            <a:endParaRPr lang="en-US" altLang="zh-TW" sz="60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沒有</a:t>
            </a: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特權</a:t>
            </a:r>
            <a:r>
              <a:rPr lang="zh-TW" altLang="en-US" sz="6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</a:t>
            </a:r>
            <a:r>
              <a:rPr lang="zh-TW" altLang="en-US" sz="60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一定不怕</a:t>
            </a:r>
            <a:endParaRPr lang="en-US" altLang="zh-TW" sz="6000" dirty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6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但</a:t>
            </a:r>
            <a:r>
              <a:rPr lang="zh-TW" altLang="en-US" sz="60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有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特權</a:t>
            </a:r>
            <a:r>
              <a:rPr lang="zh-TW" altLang="en-US" sz="6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</a:t>
            </a:r>
            <a:r>
              <a:rPr lang="zh-TW" altLang="en-US" sz="60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求主幫助</a:t>
            </a:r>
            <a:endParaRPr lang="en-US" altLang="zh-TW" sz="6000" dirty="0" smtClean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但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有特權</a:t>
            </a:r>
            <a:r>
              <a:rPr lang="zh-TW" altLang="en-US" sz="6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</a:t>
            </a:r>
            <a:r>
              <a:rPr lang="zh-TW" altLang="en-US" sz="60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得主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幫助</a:t>
            </a:r>
            <a:endParaRPr lang="en-US" altLang="zh-TW" sz="6000" dirty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60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但</a:t>
            </a:r>
            <a:r>
              <a:rPr lang="zh-TW" altLang="en-US" sz="6000" dirty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有特權</a:t>
            </a:r>
            <a:r>
              <a:rPr lang="zh-TW" altLang="en-US" sz="60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：</a:t>
            </a:r>
            <a:r>
              <a:rPr lang="zh-TW" altLang="en-US" sz="6000" dirty="0" smtClean="0">
                <a:solidFill>
                  <a:srgbClr val="FFFF0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享主慈愛</a:t>
            </a:r>
            <a:endParaRPr lang="en-US" altLang="zh-TW" sz="6000" dirty="0">
              <a:solidFill>
                <a:srgbClr val="FFFF0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8453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zh-TW" altLang="zh-TW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時尚設計師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 </a:t>
            </a:r>
            <a:r>
              <a:rPr lang="en-US" altLang="zh-TW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Kate Spade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40768"/>
            <a:ext cx="9289032" cy="4896544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名字也就是世界知名品牌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明亮色彩可愛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且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幽默設計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是「輕奢時尚」的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代名詞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en-US" altLang="zh-TW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1996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年在美國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開第一家店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全球超過</a:t>
            </a:r>
            <a:r>
              <a:rPr lang="en-US" altLang="zh-TW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300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家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分店</a:t>
            </a:r>
            <a:endParaRPr lang="zh-TW" altLang="en-US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4676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143000"/>
          </a:xfrm>
        </p:spPr>
        <p:txBody>
          <a:bodyPr>
            <a:normAutofit/>
          </a:bodyPr>
          <a:lstStyle/>
          <a:p>
            <a:r>
              <a:rPr lang="zh-TW" altLang="zh-TW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時尚設計師</a:t>
            </a:r>
            <a:r>
              <a:rPr lang="zh-TW" altLang="en-US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 </a:t>
            </a:r>
            <a:r>
              <a:rPr lang="en-US" altLang="zh-TW" sz="6600" dirty="0">
                <a:solidFill>
                  <a:schemeClr val="bg1"/>
                </a:solidFill>
                <a:latin typeface="+mn-lt"/>
                <a:ea typeface="華康細圓體" panose="020F0309000000000000" pitchFamily="49" charset="-120"/>
                <a:cs typeface="+mn-cs"/>
              </a:rPr>
              <a:t>Kate Spade</a:t>
            </a:r>
            <a:endParaRPr lang="zh-TW" altLang="en-US" sz="6600" dirty="0">
              <a:solidFill>
                <a:schemeClr val="bg1"/>
              </a:solidFill>
              <a:latin typeface="+mn-lt"/>
              <a:ea typeface="華康細圓體" panose="020F0309000000000000" pitchFamily="49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40768"/>
            <a:ext cx="9289032" cy="551723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一直</a:t>
            </a:r>
            <a:r>
              <a:rPr lang="zh-TW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被</a:t>
            </a: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精神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疾</a:t>
            </a: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病</a:t>
            </a:r>
            <a:r>
              <a:rPr lang="zh-TW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所</a:t>
            </a: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苦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躁鬱症</a:t>
            </a:r>
            <a:r>
              <a:rPr lang="zh-TW" altLang="en-US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與</a:t>
            </a: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焦慮症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丈夫</a:t>
            </a:r>
            <a:r>
              <a:rPr lang="zh-TW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出走</a:t>
            </a: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並離婚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姊姊</a:t>
            </a: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願意</a:t>
            </a:r>
            <a:r>
              <a:rPr lang="zh-TW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陪她住進</a:t>
            </a: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療養院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她</a:t>
            </a: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卻</a:t>
            </a:r>
            <a:r>
              <a:rPr lang="zh-TW" altLang="zh-TW" sz="54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在最後一刻</a:t>
            </a:r>
            <a:r>
              <a:rPr lang="zh-TW" altLang="zh-TW" sz="54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打退堂鼓</a:t>
            </a:r>
            <a:endParaRPr lang="en-US" altLang="zh-TW" sz="5400" dirty="0" smtClean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2018/6/5 … 55</a:t>
            </a:r>
            <a:r>
              <a:rPr lang="zh-TW" altLang="en-US" sz="5400" dirty="0">
                <a:solidFill>
                  <a:schemeClr val="bg1"/>
                </a:solidFill>
                <a:ea typeface="華康細圓體" panose="020F0309000000000000" pitchFamily="49" charset="-120"/>
              </a:rPr>
              <a:t>歲</a:t>
            </a:r>
          </a:p>
          <a:p>
            <a:endParaRPr lang="zh-TW" altLang="en-US" sz="54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6076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7384"/>
            <a:ext cx="9649072" cy="643271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197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27384"/>
            <a:ext cx="5591585" cy="6912768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從基督信仰</a:t>
            </a:r>
            <a:r>
              <a:rPr lang="en-US" altLang="zh-TW" smtClean="0"/>
              <a:t>_</a:t>
            </a:r>
            <a:r>
              <a:rPr lang="zh-TW" altLang="en-US" smtClean="0"/>
              <a:t>淺談</a:t>
            </a:r>
            <a:r>
              <a:rPr lang="en-US" altLang="zh-TW" smtClean="0"/>
              <a:t>_</a:t>
            </a:r>
            <a:r>
              <a:rPr lang="zh-TW" altLang="en-US" smtClean="0"/>
              <a:t>安樂死</a:t>
            </a:r>
            <a:r>
              <a:rPr lang="en-US" altLang="zh-TW" smtClean="0"/>
              <a:t>&amp;</a:t>
            </a:r>
            <a:r>
              <a:rPr lang="zh-TW" altLang="en-US" smtClean="0"/>
              <a:t>自殺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1038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2480</Words>
  <Application>Microsoft Office PowerPoint</Application>
  <PresentationFormat>如螢幕大小 (4:3)</PresentationFormat>
  <Paragraphs>345</Paragraphs>
  <Slides>53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53</vt:i4>
      </vt:variant>
    </vt:vector>
  </HeadingPairs>
  <TitlesOfParts>
    <vt:vector size="55" baseType="lpstr">
      <vt:lpstr>Office 佈景主題</vt:lpstr>
      <vt:lpstr>Default Design</vt:lpstr>
      <vt:lpstr>     ABC  2018     </vt:lpstr>
      <vt:lpstr>     ABC  2018     </vt:lpstr>
      <vt:lpstr>     ABC  2018     </vt:lpstr>
      <vt:lpstr>從基督信仰 ～淺談～ 安樂死 &amp; 自殺</vt:lpstr>
      <vt:lpstr>PowerPoint 簡報</vt:lpstr>
      <vt:lpstr>時尚設計師 Kate Spade</vt:lpstr>
      <vt:lpstr>時尚設計師 Kate Spade</vt:lpstr>
      <vt:lpstr>PowerPoint 簡報</vt:lpstr>
      <vt:lpstr>PowerPoint 簡報</vt:lpstr>
      <vt:lpstr>《傅達仁的掙扎》</vt:lpstr>
      <vt:lpstr>PowerPoint 簡報</vt:lpstr>
      <vt:lpstr>《波登 不設限》</vt:lpstr>
      <vt:lpstr>《關於 自殺在美國》</vt:lpstr>
      <vt:lpstr>《自殺…人都受了傷》</vt:lpstr>
      <vt:lpstr>《自殺…人都受影響》</vt:lpstr>
      <vt:lpstr>《幫助…受傷的人》</vt:lpstr>
      <vt:lpstr>《幫助…受傷的人》</vt:lpstr>
      <vt:lpstr>《幫助…受傷的人》</vt:lpstr>
      <vt:lpstr>《幫助…受傷的人》</vt:lpstr>
      <vt:lpstr>《幫助…受傷的人》</vt:lpstr>
      <vt:lpstr>《死亡醫生（You don't know Jack）》</vt:lpstr>
      <vt:lpstr>《安樂死 是否合法》</vt:lpstr>
      <vt:lpstr>PowerPoint 簡報</vt:lpstr>
      <vt:lpstr>《安樂死 究竟是什麼》</vt:lpstr>
      <vt:lpstr>《安樂死 究竟是什麼》</vt:lpstr>
      <vt:lpstr>《安樂死 究竟是什麼》</vt:lpstr>
      <vt:lpstr>《安樂死的執行》</vt:lpstr>
      <vt:lpstr>《安樂死 究竟是什麼》</vt:lpstr>
      <vt:lpstr>《安樂死 究竟是什麼》</vt:lpstr>
      <vt:lpstr>《一般人的價值觀》</vt:lpstr>
      <vt:lpstr>《基督徒的價值觀》</vt:lpstr>
      <vt:lpstr>《價值觀的比較》</vt:lpstr>
      <vt:lpstr>PowerPoint 簡報</vt:lpstr>
      <vt:lpstr>PowerPoint 簡報</vt:lpstr>
      <vt:lpstr>《出埃及記 20:13-17》</vt:lpstr>
      <vt:lpstr>《使徒行傳 17:26》</vt:lpstr>
      <vt:lpstr>《使徒行傳 17:28》</vt:lpstr>
      <vt:lpstr>《羅馬書 5:3-5》</vt:lpstr>
      <vt:lpstr>《哥林多前書 10:13》</vt:lpstr>
      <vt:lpstr>《以賽亞書 46:4》</vt:lpstr>
      <vt:lpstr>《約伯記 1:21》</vt:lpstr>
      <vt:lpstr>《安寧療護和安樂死》</vt:lpstr>
      <vt:lpstr>《對疼痛的恐懼》</vt:lpstr>
      <vt:lpstr>《對疼痛的恐懼》</vt:lpstr>
      <vt:lpstr>《對疼痛的恐懼》</vt:lpstr>
      <vt:lpstr>《安寧療護和安樂死》</vt:lpstr>
      <vt:lpstr>《人非一座孤島》</vt:lpstr>
      <vt:lpstr>《人非一座孤島》</vt:lpstr>
      <vt:lpstr>《人非一座孤島》</vt:lpstr>
      <vt:lpstr>《基督信仰 與 安樂死》</vt:lpstr>
      <vt:lpstr>《基督信仰 與 安樂死》</vt:lpstr>
      <vt:lpstr>《基督信仰 與 安樂死》</vt:lpstr>
      <vt:lpstr>《基督徒的特殊之處》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靈命與年齡一起增長</dc:title>
  <dc:creator>Sherman Hsiung</dc:creator>
  <cp:lastModifiedBy>Sherman Hsiung</cp:lastModifiedBy>
  <cp:revision>110</cp:revision>
  <cp:lastPrinted>2018-09-15T19:32:13Z</cp:lastPrinted>
  <dcterms:created xsi:type="dcterms:W3CDTF">2018-01-05T09:26:23Z</dcterms:created>
  <dcterms:modified xsi:type="dcterms:W3CDTF">2018-09-15T19:34:22Z</dcterms:modified>
</cp:coreProperties>
</file>