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37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2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6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4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7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2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9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8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1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0D65-DC49-443F-88AE-11B8D856280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11A1A-9596-46A2-A413-2C380BDD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3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1412776"/>
            <a:ext cx="7968848" cy="284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䆁經講道之簡易原則</a:t>
            </a:r>
            <a:endParaRPr lang="en-US" altLang="zh-TW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黃子嘉牧師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383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74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836712"/>
            <a:ext cx="8524062" cy="4574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altLang="zh-TW" sz="4000" b="1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1</a:t>
            </a:r>
            <a:r>
              <a:rPr lang="zh-TW" altLang="en-US" sz="4000" b="1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、由一段聖經的經文中（</a:t>
            </a:r>
            <a:r>
              <a:rPr lang="en-US" altLang="zh-TW" sz="4000" b="1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10-20</a:t>
            </a:r>
            <a:r>
              <a:rPr lang="zh-TW" altLang="en-US" sz="4000" b="1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節左</a:t>
            </a:r>
            <a:r>
              <a:rPr lang="en-US" altLang="zh-TW" sz="4000" b="1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	</a:t>
            </a:r>
            <a:r>
              <a:rPr lang="zh-TW" altLang="en-US" sz="4000" b="1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右）找出其「主旨」</a:t>
            </a:r>
            <a:endParaRPr lang="en-US" altLang="zh-TW" sz="4000" b="1" dirty="0" smtClean="0">
              <a:latin typeface="DFKanTingLiu-B5" panose="03000809000000000000" pitchFamily="65" charset="-120"/>
              <a:ea typeface="DFKanTingLiu-B5" panose="03000809000000000000" pitchFamily="65" charset="-120"/>
            </a:endParaRP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由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約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21:1-22)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中，找出其主旨是與「作牧者」或「事奉主」有關（主耶穌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託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付彼得餵養並牧養祂的羊及相關的事宜）。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985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88640"/>
            <a:ext cx="8568952" cy="623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2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、由本段經文中按次序找出與此「主</a:t>
            </a: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	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旨」有關的細</a:t>
            </a:r>
            <a:r>
              <a:rPr lang="zh-CN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點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，並其與該「主</a:t>
            </a: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	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旨」之關連：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如：聽主命令下網打魚才會滿載而歸、愛主更深才被托付餵養及牧養之任務、餵養及牧養皆是因愛而勞苦且不為名利、按照神旨年少時為主奔波但年老時甚至殉道、不與人比只專心一意跟主而行而事奉。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96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16"/>
            <a:ext cx="9144000" cy="683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260648"/>
            <a:ext cx="8712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3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、由上列內容中思考出與「作牧者」「事奉主」有關之原則：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zh-TW" altLang="en-US" sz="4000" dirty="0" smtClean="0"/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）彼得很會打魚，僅靠自己一無所獲，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但聽主命滿載而歸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「靠主重於本事」</a:t>
            </a: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）耶穌先關心「你愛我嗎」，然後才托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付事工去餵養牧養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「愛主重於事工」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64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62068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）餵養牧養皆因愛主愛人而甘願勤勞、備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足糧食、不求名利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「愛人重於業績」</a:t>
            </a:r>
          </a:p>
          <a:p>
            <a:pPr>
              <a:lnSpc>
                <a:spcPct val="150000"/>
              </a:lnSpc>
            </a:pP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）按神旨意，彼得年少時可自由行動，但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年老要殉道榮耀神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「榮神重於生死」</a:t>
            </a:r>
          </a:p>
          <a:p>
            <a:pPr>
              <a:lnSpc>
                <a:spcPct val="150000"/>
              </a:lnSpc>
            </a:pP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）耶穌反對彼得要與約翰比較，卻強調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要跟從祂而行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----------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「跟主重於看人」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31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268760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4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、內上列之重</a:t>
            </a:r>
            <a:r>
              <a:rPr lang="zh-CN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點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，再思講章之題目 </a:t>
            </a: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	----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「主耶穌所期待的牧者」</a:t>
            </a: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	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或「事奉的秘訣」</a:t>
            </a:r>
            <a:endParaRPr lang="en-US" sz="4000" dirty="0">
              <a:latin typeface="DFKanTingLiu-B5" panose="03000809000000000000" pitchFamily="65" charset="-120"/>
              <a:ea typeface="DFKanTingLiu-B5" panose="030008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43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400"/>
            <a:ext cx="9144000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5081" y="33696"/>
            <a:ext cx="889248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5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、特別經文之處理：</a:t>
            </a: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153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條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大魚有否屬靈含義？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（</a:t>
            </a:r>
            <a:r>
              <a:rPr lang="en-US" altLang="zh-TW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אני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אלוהים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1-----	10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=153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God)</a:t>
            </a:r>
          </a:p>
          <a:p>
            <a:pPr>
              <a:lnSpc>
                <a:spcPct val="150000"/>
              </a:lnSpc>
            </a:pP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）「這些」（</a:t>
            </a:r>
            <a:r>
              <a:rPr lang="en-US" altLang="zh-TW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τούτων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--these)--(21:15)  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指何而言？</a:t>
            </a: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（可指，這些人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雅各、約翰等對主之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愛心；也可指魚、餅及打魚事業）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953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2164" y="501321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   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）三次論「愛」，用到二個不同之希臘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字（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altLang="zh-TW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γά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πη, φίλος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）有分別嗎？</a:t>
            </a:r>
          </a:p>
          <a:p>
            <a:pPr>
              <a:lnSpc>
                <a:spcPct val="150000"/>
              </a:lnSpc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）彼得殉道之傳說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32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0" cy="674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620688"/>
            <a:ext cx="8245424" cy="236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6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、配合適當的比喻</a:t>
            </a:r>
          </a:p>
          <a:p>
            <a:pPr>
              <a:lnSpc>
                <a:spcPct val="200000"/>
              </a:lnSpc>
            </a:pPr>
            <a:r>
              <a:rPr lang="en-US" altLang="zh-TW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7</a:t>
            </a:r>
            <a:r>
              <a:rPr lang="zh-TW" altLang="en-US" sz="4000" dirty="0" smtClean="0">
                <a:latin typeface="DFKanTingLiu-B5" panose="03000809000000000000" pitchFamily="65" charset="-120"/>
                <a:ea typeface="DFKanTingLiu-B5" panose="03000809000000000000" pitchFamily="65" charset="-120"/>
              </a:rPr>
              <a:t>、加上「引言」及「結語」</a:t>
            </a:r>
            <a:endParaRPr lang="zh-TW" altLang="en-US" sz="4000" dirty="0">
              <a:latin typeface="DFKanTingLiu-B5" panose="03000809000000000000" pitchFamily="65" charset="-120"/>
              <a:ea typeface="DFKanTingLiu-B5" panose="030008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4827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209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Christine Chiang</cp:lastModifiedBy>
  <cp:revision>9</cp:revision>
  <dcterms:created xsi:type="dcterms:W3CDTF">2016-09-16T23:06:12Z</dcterms:created>
  <dcterms:modified xsi:type="dcterms:W3CDTF">2016-09-17T00:49:12Z</dcterms:modified>
</cp:coreProperties>
</file>