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1" r:id="rId4"/>
    <p:sldId id="262" r:id="rId5"/>
    <p:sldId id="263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73" d="100"/>
          <a:sy n="73" d="100"/>
        </p:scale>
        <p:origin x="-374" y="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40D65-DC49-443F-88AE-11B8D8562802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1A1A-9596-46A2-A413-2C380BDD9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127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40D65-DC49-443F-88AE-11B8D8562802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1A1A-9596-46A2-A413-2C380BDD9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867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40D65-DC49-443F-88AE-11B8D8562802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1A1A-9596-46A2-A413-2C380BDD9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047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40D65-DC49-443F-88AE-11B8D8562802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1A1A-9596-46A2-A413-2C380BDD9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872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40D65-DC49-443F-88AE-11B8D8562802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1A1A-9596-46A2-A413-2C380BDD9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641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40D65-DC49-443F-88AE-11B8D8562802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1A1A-9596-46A2-A413-2C380BDD9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827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40D65-DC49-443F-88AE-11B8D8562802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1A1A-9596-46A2-A413-2C380BDD9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896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40D65-DC49-443F-88AE-11B8D8562802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1A1A-9596-46A2-A413-2C380BDD9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389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40D65-DC49-443F-88AE-11B8D8562802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1A1A-9596-46A2-A413-2C380BDD9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3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40D65-DC49-443F-88AE-11B8D8562802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1A1A-9596-46A2-A413-2C380BDD9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16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40D65-DC49-443F-88AE-11B8D8562802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1A1A-9596-46A2-A413-2C380BDD9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33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40D65-DC49-443F-88AE-11B8D8562802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11A1A-9596-46A2-A413-2C380BDD9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236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467544" y="1412776"/>
            <a:ext cx="7968848" cy="28427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䆁經講道之簡易原則</a:t>
            </a:r>
            <a:endParaRPr lang="en-US" altLang="zh-TW" sz="6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lnSpc>
                <a:spcPct val="150000"/>
              </a:lnSpc>
            </a:pPr>
            <a:r>
              <a:rPr lang="zh-CN" alt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黃子嘉牧師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53835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741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395536" y="836712"/>
            <a:ext cx="8524062" cy="45744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800"/>
              </a:spcAft>
            </a:pPr>
            <a:r>
              <a:rPr lang="en-US" altLang="zh-TW" sz="4000" b="1" dirty="0" smtClean="0">
                <a:latin typeface="DFKanTingLiu-B5" panose="03000809000000000000" pitchFamily="65" charset="-120"/>
                <a:ea typeface="DFKanTingLiu-B5" panose="03000809000000000000" pitchFamily="65" charset="-120"/>
              </a:rPr>
              <a:t>1</a:t>
            </a:r>
            <a:r>
              <a:rPr lang="zh-TW" altLang="en-US" sz="4000" b="1" dirty="0" smtClean="0">
                <a:latin typeface="DFKanTingLiu-B5" panose="03000809000000000000" pitchFamily="65" charset="-120"/>
                <a:ea typeface="DFKanTingLiu-B5" panose="03000809000000000000" pitchFamily="65" charset="-120"/>
              </a:rPr>
              <a:t>、由一段聖經的經文中（</a:t>
            </a:r>
            <a:r>
              <a:rPr lang="en-US" altLang="zh-TW" sz="4000" b="1" dirty="0" smtClean="0">
                <a:latin typeface="DFKanTingLiu-B5" panose="03000809000000000000" pitchFamily="65" charset="-120"/>
                <a:ea typeface="DFKanTingLiu-B5" panose="03000809000000000000" pitchFamily="65" charset="-120"/>
              </a:rPr>
              <a:t>10-20</a:t>
            </a:r>
            <a:r>
              <a:rPr lang="zh-TW" altLang="en-US" sz="4000" b="1" dirty="0" smtClean="0">
                <a:latin typeface="DFKanTingLiu-B5" panose="03000809000000000000" pitchFamily="65" charset="-120"/>
                <a:ea typeface="DFKanTingLiu-B5" panose="03000809000000000000" pitchFamily="65" charset="-120"/>
              </a:rPr>
              <a:t>節左</a:t>
            </a:r>
            <a:r>
              <a:rPr lang="en-US" altLang="zh-TW" sz="4000" b="1" dirty="0" smtClean="0">
                <a:latin typeface="DFKanTingLiu-B5" panose="03000809000000000000" pitchFamily="65" charset="-120"/>
                <a:ea typeface="DFKanTingLiu-B5" panose="03000809000000000000" pitchFamily="65" charset="-120"/>
              </a:rPr>
              <a:t>	</a:t>
            </a:r>
            <a:r>
              <a:rPr lang="zh-TW" altLang="en-US" sz="4000" b="1" dirty="0" smtClean="0">
                <a:latin typeface="DFKanTingLiu-B5" panose="03000809000000000000" pitchFamily="65" charset="-120"/>
                <a:ea typeface="DFKanTingLiu-B5" panose="03000809000000000000" pitchFamily="65" charset="-120"/>
              </a:rPr>
              <a:t>右）找出其「主旨」</a:t>
            </a:r>
            <a:endParaRPr lang="en-US" altLang="zh-TW" sz="4000" b="1" dirty="0" smtClean="0">
              <a:latin typeface="DFKanTingLiu-B5" panose="03000809000000000000" pitchFamily="65" charset="-120"/>
              <a:ea typeface="DFKanTingLiu-B5" panose="03000809000000000000" pitchFamily="65" charset="-120"/>
            </a:endParaRPr>
          </a:p>
          <a:p>
            <a:pPr>
              <a:lnSpc>
                <a:spcPct val="150000"/>
              </a:lnSpc>
              <a:spcAft>
                <a:spcPts val="1800"/>
              </a:spcAft>
            </a:pP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如</a:t>
            </a:r>
            <a:r>
              <a:rPr lang="zh-CN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：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由 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約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21:1-22) 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中，找出其主旨是與「作牧者」或「事奉主」有關（主耶穌</a:t>
            </a:r>
            <a:r>
              <a:rPr lang="zh-CN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託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付彼得餵養並牧養祂的羊及相關的事宜）。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79852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251520" y="188640"/>
            <a:ext cx="8568952" cy="62364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altLang="zh-TW" sz="4000" dirty="0" smtClean="0">
                <a:latin typeface="DFKanTingLiu-B5" panose="03000809000000000000" pitchFamily="65" charset="-120"/>
                <a:ea typeface="DFKanTingLiu-B5" panose="03000809000000000000" pitchFamily="65" charset="-120"/>
              </a:rPr>
              <a:t>2</a:t>
            </a:r>
            <a:r>
              <a:rPr lang="zh-TW" altLang="en-US" sz="4000" dirty="0" smtClean="0">
                <a:latin typeface="DFKanTingLiu-B5" panose="03000809000000000000" pitchFamily="65" charset="-120"/>
                <a:ea typeface="DFKanTingLiu-B5" panose="03000809000000000000" pitchFamily="65" charset="-120"/>
              </a:rPr>
              <a:t>、由本段經文中按次序找出與此「主</a:t>
            </a:r>
            <a:r>
              <a:rPr lang="en-US" altLang="zh-TW" sz="4000" dirty="0" smtClean="0">
                <a:latin typeface="DFKanTingLiu-B5" panose="03000809000000000000" pitchFamily="65" charset="-120"/>
                <a:ea typeface="DFKanTingLiu-B5" panose="03000809000000000000" pitchFamily="65" charset="-120"/>
              </a:rPr>
              <a:t>	</a:t>
            </a:r>
            <a:r>
              <a:rPr lang="zh-TW" altLang="en-US" sz="4000" dirty="0" smtClean="0">
                <a:latin typeface="DFKanTingLiu-B5" panose="03000809000000000000" pitchFamily="65" charset="-120"/>
                <a:ea typeface="DFKanTingLiu-B5" panose="03000809000000000000" pitchFamily="65" charset="-120"/>
              </a:rPr>
              <a:t>旨」有關的細</a:t>
            </a:r>
            <a:r>
              <a:rPr lang="zh-CN" altLang="en-US" sz="4000" dirty="0" smtClean="0">
                <a:latin typeface="DFKanTingLiu-B5" panose="03000809000000000000" pitchFamily="65" charset="-120"/>
                <a:ea typeface="DFKanTingLiu-B5" panose="03000809000000000000" pitchFamily="65" charset="-120"/>
              </a:rPr>
              <a:t>點</a:t>
            </a:r>
            <a:r>
              <a:rPr lang="zh-TW" altLang="en-US" sz="4000" dirty="0" smtClean="0">
                <a:latin typeface="DFKanTingLiu-B5" panose="03000809000000000000" pitchFamily="65" charset="-120"/>
                <a:ea typeface="DFKanTingLiu-B5" panose="03000809000000000000" pitchFamily="65" charset="-120"/>
              </a:rPr>
              <a:t>，並其與該「主</a:t>
            </a:r>
            <a:r>
              <a:rPr lang="en-US" altLang="zh-TW" sz="4000" dirty="0" smtClean="0">
                <a:latin typeface="DFKanTingLiu-B5" panose="03000809000000000000" pitchFamily="65" charset="-120"/>
                <a:ea typeface="DFKanTingLiu-B5" panose="03000809000000000000" pitchFamily="65" charset="-120"/>
              </a:rPr>
              <a:t>	</a:t>
            </a:r>
            <a:r>
              <a:rPr lang="zh-TW" altLang="en-US" sz="4000" dirty="0" smtClean="0">
                <a:latin typeface="DFKanTingLiu-B5" panose="03000809000000000000" pitchFamily="65" charset="-120"/>
                <a:ea typeface="DFKanTingLiu-B5" panose="03000809000000000000" pitchFamily="65" charset="-120"/>
              </a:rPr>
              <a:t>旨」之關連：</a:t>
            </a:r>
          </a:p>
          <a:p>
            <a:pPr>
              <a:lnSpc>
                <a:spcPct val="150000"/>
              </a:lnSpc>
              <a:spcAft>
                <a:spcPts val="1800"/>
              </a:spcAft>
            </a:pP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如：聽主命令下網打魚才會滿載而歸、愛主更深才被托付餵養及牧養之任務、餵養及牧養皆是因愛而勞苦且不為名利、按照神旨年少時為主奔波但年老時甚至殉道、不與人比只專心一意跟主而行而事奉。</a:t>
            </a:r>
            <a:endParaRPr lang="zh-TW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75968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16"/>
            <a:ext cx="9144000" cy="6836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79512" y="260648"/>
            <a:ext cx="8712968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800"/>
              </a:spcAft>
            </a:pPr>
            <a:r>
              <a:rPr lang="en-US" altLang="zh-TW" sz="4000" dirty="0" smtClean="0">
                <a:latin typeface="DFKanTingLiu-B5" panose="03000809000000000000" pitchFamily="65" charset="-120"/>
                <a:ea typeface="DFKanTingLiu-B5" panose="03000809000000000000" pitchFamily="65" charset="-120"/>
              </a:rPr>
              <a:t>3</a:t>
            </a:r>
            <a:r>
              <a:rPr lang="zh-TW" altLang="en-US" sz="4000" dirty="0" smtClean="0">
                <a:latin typeface="DFKanTingLiu-B5" panose="03000809000000000000" pitchFamily="65" charset="-120"/>
                <a:ea typeface="DFKanTingLiu-B5" panose="03000809000000000000" pitchFamily="65" charset="-120"/>
              </a:rPr>
              <a:t>、由上列內容中思考出與「作牧者」「事奉主」有關之原則：</a:t>
            </a:r>
          </a:p>
          <a:p>
            <a:pPr>
              <a:lnSpc>
                <a:spcPct val="150000"/>
              </a:lnSpc>
              <a:spcAft>
                <a:spcPts val="1800"/>
              </a:spcAft>
            </a:pPr>
            <a:r>
              <a:rPr lang="zh-TW" altLang="en-US" sz="4000" dirty="0" smtClean="0"/>
              <a:t> 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）彼得很會打魚，僅靠自己一無所獲，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但聽主命滿載而歸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-----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「靠主重於本事」</a:t>
            </a:r>
          </a:p>
          <a:p>
            <a:pPr>
              <a:lnSpc>
                <a:spcPct val="150000"/>
              </a:lnSpc>
            </a:pP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）耶穌先關心「你愛我嗎」，然後才托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付事工去餵養牧養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-----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「愛主重於事工」</a:t>
            </a:r>
            <a:endParaRPr lang="zh-TW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98645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79512" y="620688"/>
            <a:ext cx="871296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）餵養牧養皆因愛主愛人而甘願勤勞、備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足糧食、不求名利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---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「愛人重於業績」</a:t>
            </a:r>
          </a:p>
          <a:p>
            <a:pPr>
              <a:lnSpc>
                <a:spcPct val="150000"/>
              </a:lnSpc>
            </a:pP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）按神旨意，彼得年少時可自由行動，但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年老要殉道榮耀神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---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「榮神重於生死」</a:t>
            </a:r>
          </a:p>
          <a:p>
            <a:pPr>
              <a:lnSpc>
                <a:spcPct val="150000"/>
              </a:lnSpc>
            </a:pP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）耶穌反對彼得要與約翰比較，卻強調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要跟從祂而行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----------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「跟主重於看人」</a:t>
            </a:r>
            <a:endParaRPr lang="zh-TW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63318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23528" y="1268760"/>
            <a:ext cx="84969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4000" dirty="0" smtClean="0">
                <a:latin typeface="DFKanTingLiu-B5" panose="03000809000000000000" pitchFamily="65" charset="-120"/>
                <a:ea typeface="DFKanTingLiu-B5" panose="03000809000000000000" pitchFamily="65" charset="-120"/>
              </a:rPr>
              <a:t>4</a:t>
            </a:r>
            <a:r>
              <a:rPr lang="zh-TW" altLang="en-US" sz="4000" dirty="0" smtClean="0">
                <a:latin typeface="DFKanTingLiu-B5" panose="03000809000000000000" pitchFamily="65" charset="-120"/>
                <a:ea typeface="DFKanTingLiu-B5" panose="03000809000000000000" pitchFamily="65" charset="-120"/>
              </a:rPr>
              <a:t>、內上列之重</a:t>
            </a:r>
            <a:r>
              <a:rPr lang="zh-CN" altLang="en-US" sz="4000" dirty="0" smtClean="0">
                <a:latin typeface="DFKanTingLiu-B5" panose="03000809000000000000" pitchFamily="65" charset="-120"/>
                <a:ea typeface="DFKanTingLiu-B5" panose="03000809000000000000" pitchFamily="65" charset="-120"/>
              </a:rPr>
              <a:t>點</a:t>
            </a:r>
            <a:r>
              <a:rPr lang="zh-TW" altLang="en-US" sz="4000" dirty="0" smtClean="0">
                <a:latin typeface="DFKanTingLiu-B5" panose="03000809000000000000" pitchFamily="65" charset="-120"/>
                <a:ea typeface="DFKanTingLiu-B5" panose="03000809000000000000" pitchFamily="65" charset="-120"/>
              </a:rPr>
              <a:t>，再思講章之題目 </a:t>
            </a:r>
            <a:r>
              <a:rPr lang="en-US" altLang="zh-TW" sz="4000" dirty="0" smtClean="0">
                <a:latin typeface="DFKanTingLiu-B5" panose="03000809000000000000" pitchFamily="65" charset="-120"/>
                <a:ea typeface="DFKanTingLiu-B5" panose="03000809000000000000" pitchFamily="65" charset="-120"/>
              </a:rPr>
              <a:t>	----</a:t>
            </a:r>
            <a:r>
              <a:rPr lang="zh-TW" altLang="en-US" sz="4000" dirty="0" smtClean="0">
                <a:latin typeface="DFKanTingLiu-B5" panose="03000809000000000000" pitchFamily="65" charset="-120"/>
                <a:ea typeface="DFKanTingLiu-B5" panose="03000809000000000000" pitchFamily="65" charset="-120"/>
              </a:rPr>
              <a:t>「主耶穌所期待的牧者」</a:t>
            </a:r>
            <a:r>
              <a:rPr lang="en-US" altLang="zh-TW" sz="4000" dirty="0" smtClean="0">
                <a:latin typeface="DFKanTingLiu-B5" panose="03000809000000000000" pitchFamily="65" charset="-120"/>
                <a:ea typeface="DFKanTingLiu-B5" panose="03000809000000000000" pitchFamily="65" charset="-120"/>
              </a:rPr>
              <a:t>	</a:t>
            </a:r>
            <a:r>
              <a:rPr lang="zh-TW" altLang="en-US" sz="4000" dirty="0" smtClean="0">
                <a:latin typeface="DFKanTingLiu-B5" panose="03000809000000000000" pitchFamily="65" charset="-120"/>
                <a:ea typeface="DFKanTingLiu-B5" panose="03000809000000000000" pitchFamily="65" charset="-120"/>
              </a:rPr>
              <a:t>或「事奉的秘訣」</a:t>
            </a:r>
            <a:endParaRPr lang="en-US" sz="4000" dirty="0">
              <a:latin typeface="DFKanTingLiu-B5" panose="03000809000000000000" pitchFamily="65" charset="-120"/>
              <a:ea typeface="DFKanTingLiu-B5" panose="030008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0434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71400"/>
            <a:ext cx="9144000" cy="70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235081" y="33696"/>
            <a:ext cx="8892480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4000" dirty="0" smtClean="0">
                <a:latin typeface="DFKanTingLiu-B5" panose="03000809000000000000" pitchFamily="65" charset="-120"/>
                <a:ea typeface="DFKanTingLiu-B5" panose="03000809000000000000" pitchFamily="65" charset="-120"/>
              </a:rPr>
              <a:t>5</a:t>
            </a:r>
            <a:r>
              <a:rPr lang="zh-TW" altLang="en-US" sz="4000" dirty="0" smtClean="0">
                <a:latin typeface="DFKanTingLiu-B5" panose="03000809000000000000" pitchFamily="65" charset="-120"/>
                <a:ea typeface="DFKanTingLiu-B5" panose="03000809000000000000" pitchFamily="65" charset="-120"/>
              </a:rPr>
              <a:t>、特別經文之處理：</a:t>
            </a:r>
          </a:p>
          <a:p>
            <a:pPr>
              <a:lnSpc>
                <a:spcPct val="150000"/>
              </a:lnSpc>
            </a:pP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1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）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153 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條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大魚有否屬靈含義？</a:t>
            </a:r>
            <a:endParaRPr lang="en-US" altLang="zh-TW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（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אני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אלוהים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（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、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、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、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、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、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1-----	10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、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、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）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=153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（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am God)</a:t>
            </a:r>
          </a:p>
          <a:p>
            <a:pPr>
              <a:lnSpc>
                <a:spcPct val="150000"/>
              </a:lnSpc>
            </a:pP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）「這些」（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τούτων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--these)--(21:15)  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是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指何而言？</a:t>
            </a:r>
          </a:p>
          <a:p>
            <a:pPr>
              <a:lnSpc>
                <a:spcPct val="150000"/>
              </a:lnSpc>
            </a:pP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（可指，這些人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--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雅各、約翰等對主之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愛心；也可指魚、餅及打魚事業）</a:t>
            </a:r>
            <a:endParaRPr lang="zh-TW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79538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232164" y="501321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dirty="0" smtClean="0"/>
              <a:t>    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）三次論「愛」，用到二個不同之希臘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字（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γά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πη, φίλος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）有分別嗎？</a:t>
            </a:r>
          </a:p>
          <a:p>
            <a:pPr>
              <a:lnSpc>
                <a:spcPct val="150000"/>
              </a:lnSpc>
            </a:pP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）彼得殉道之傳說</a:t>
            </a:r>
            <a:endParaRPr lang="zh-TW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38328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0" cy="6741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95536" y="620688"/>
            <a:ext cx="8245424" cy="23694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TW" sz="4000" dirty="0" smtClean="0">
                <a:latin typeface="DFKanTingLiu-B5" panose="03000809000000000000" pitchFamily="65" charset="-120"/>
                <a:ea typeface="DFKanTingLiu-B5" panose="03000809000000000000" pitchFamily="65" charset="-120"/>
              </a:rPr>
              <a:t>6</a:t>
            </a:r>
            <a:r>
              <a:rPr lang="zh-TW" altLang="en-US" sz="4000" dirty="0" smtClean="0">
                <a:latin typeface="DFKanTingLiu-B5" panose="03000809000000000000" pitchFamily="65" charset="-120"/>
                <a:ea typeface="DFKanTingLiu-B5" panose="03000809000000000000" pitchFamily="65" charset="-120"/>
              </a:rPr>
              <a:t>、配合適當的比喻</a:t>
            </a:r>
          </a:p>
          <a:p>
            <a:pPr>
              <a:lnSpc>
                <a:spcPct val="200000"/>
              </a:lnSpc>
            </a:pPr>
            <a:r>
              <a:rPr lang="en-US" altLang="zh-TW" sz="4000" dirty="0" smtClean="0">
                <a:latin typeface="DFKanTingLiu-B5" panose="03000809000000000000" pitchFamily="65" charset="-120"/>
                <a:ea typeface="DFKanTingLiu-B5" panose="03000809000000000000" pitchFamily="65" charset="-120"/>
              </a:rPr>
              <a:t>7</a:t>
            </a:r>
            <a:r>
              <a:rPr lang="zh-TW" altLang="en-US" sz="4000" dirty="0" smtClean="0">
                <a:latin typeface="DFKanTingLiu-B5" panose="03000809000000000000" pitchFamily="65" charset="-120"/>
                <a:ea typeface="DFKanTingLiu-B5" panose="03000809000000000000" pitchFamily="65" charset="-120"/>
              </a:rPr>
              <a:t>、加上「引言」及「結語」</a:t>
            </a:r>
            <a:endParaRPr lang="zh-TW" altLang="en-US" sz="4000" dirty="0">
              <a:latin typeface="DFKanTingLiu-B5" panose="03000809000000000000" pitchFamily="65" charset="-120"/>
              <a:ea typeface="DFKanTingLiu-B5" panose="030008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04827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209</Words>
  <Application>Microsoft Office PowerPoint</Application>
  <PresentationFormat>On-screen Show 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</dc:creator>
  <cp:lastModifiedBy>Christine Chiang</cp:lastModifiedBy>
  <cp:revision>9</cp:revision>
  <dcterms:created xsi:type="dcterms:W3CDTF">2016-09-16T23:06:12Z</dcterms:created>
  <dcterms:modified xsi:type="dcterms:W3CDTF">2016-09-17T00:49:12Z</dcterms:modified>
</cp:coreProperties>
</file>