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34"/>
  </p:notesMasterIdLst>
  <p:handoutMasterIdLst>
    <p:handoutMasterId r:id="rId35"/>
  </p:handoutMasterIdLst>
  <p:sldIdLst>
    <p:sldId id="329" r:id="rId3"/>
    <p:sldId id="330" r:id="rId4"/>
    <p:sldId id="331" r:id="rId5"/>
    <p:sldId id="256" r:id="rId6"/>
    <p:sldId id="332" r:id="rId7"/>
    <p:sldId id="260" r:id="rId8"/>
    <p:sldId id="257" r:id="rId9"/>
    <p:sldId id="270" r:id="rId10"/>
    <p:sldId id="328" r:id="rId11"/>
    <p:sldId id="271" r:id="rId12"/>
    <p:sldId id="333" r:id="rId13"/>
    <p:sldId id="272" r:id="rId14"/>
    <p:sldId id="278" r:id="rId15"/>
    <p:sldId id="273" r:id="rId16"/>
    <p:sldId id="334" r:id="rId17"/>
    <p:sldId id="335" r:id="rId18"/>
    <p:sldId id="336" r:id="rId19"/>
    <p:sldId id="337" r:id="rId20"/>
    <p:sldId id="338" r:id="rId21"/>
    <p:sldId id="339" r:id="rId22"/>
    <p:sldId id="340" r:id="rId23"/>
    <p:sldId id="341" r:id="rId24"/>
    <p:sldId id="342" r:id="rId25"/>
    <p:sldId id="344" r:id="rId26"/>
    <p:sldId id="343" r:id="rId27"/>
    <p:sldId id="345" r:id="rId28"/>
    <p:sldId id="346" r:id="rId29"/>
    <p:sldId id="347" r:id="rId30"/>
    <p:sldId id="279" r:id="rId31"/>
    <p:sldId id="348" r:id="rId32"/>
    <p:sldId id="274" r:id="rId33"/>
  </p:sldIdLst>
  <p:sldSz cx="9144000" cy="6858000" type="screen4x3"/>
  <p:notesSz cx="9926638" cy="6797675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5714" autoAdjust="0"/>
  </p:normalViewPr>
  <p:slideViewPr>
    <p:cSldViewPr>
      <p:cViewPr varScale="1">
        <p:scale>
          <a:sx n="62" d="100"/>
          <a:sy n="62" d="100"/>
        </p:scale>
        <p:origin x="-1312" y="-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ableStyles" Target="tableStyles.xml"/><Relationship Id="rId21" Type="http://schemas.openxmlformats.org/officeDocument/2006/relationships/slide" Target="slides/slide19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623372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2AF66E-AC2B-432A-BB77-863436CEC84F}" type="datetimeFigureOut">
              <a:rPr lang="zh-TW" altLang="en-US" smtClean="0"/>
              <a:t>2017/9/16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218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623372" y="6456218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C58DC5-F2E2-448C-9F30-0CA4A4FF0A8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98573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623372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FE375-4FAA-456A-94BB-F935D3F11AC9}" type="datetimeFigureOut">
              <a:rPr lang="zh-TW" altLang="en-US" smtClean="0"/>
              <a:t>2017/9/16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456218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623372" y="6456218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8B1DE2-5DA5-440E-BF55-CDB30A5AA5E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4301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0ADE367-B421-42E3-B5CB-007D6C43E90D}" type="slidenum">
              <a:rPr lang="en-US" altLang="en-US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CF2A23E-7084-43B7-BC03-528670716821}" type="slidenum">
              <a:rPr lang="en-US">
                <a:solidFill>
                  <a:prstClr val="black"/>
                </a:solidFill>
                <a:latin typeface="Arial" pitchFamily="34" charset="0"/>
              </a:rPr>
              <a:pPr>
                <a:defRPr/>
              </a:pPr>
              <a:t>2</a:t>
            </a:fld>
            <a:endParaRPr lang="en-US">
              <a:solidFill>
                <a:prstClr val="black"/>
              </a:solidFill>
              <a:latin typeface="Arial" pitchFamily="34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zh-TW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E680CB9-1E64-4A00-A082-32F86F64D0BE}" type="slidenum">
              <a:rPr lang="en-US">
                <a:latin typeface="Arial" pitchFamily="34" charset="0"/>
              </a:rPr>
              <a:pPr>
                <a:defRPr/>
              </a:pPr>
              <a:t>3</a:t>
            </a:fld>
            <a:endParaRPr lang="en-US">
              <a:latin typeface="Arial" pitchFamily="34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altLang="zh-TW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85D6-CE97-4DF6-8D51-74D5F14E991B}" type="datetimeFigureOut">
              <a:rPr lang="zh-TW" altLang="en-US" smtClean="0"/>
              <a:pPr/>
              <a:t>2017/9/16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3870566"/>
      </p:ext>
    </p:extLst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85D6-CE97-4DF6-8D51-74D5F14E991B}" type="datetimeFigureOut">
              <a:rPr lang="zh-TW" altLang="en-US" smtClean="0"/>
              <a:pPr/>
              <a:t>2017/9/16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9811256"/>
      </p:ext>
    </p:extLst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85D6-CE97-4DF6-8D51-74D5F14E991B}" type="datetimeFigureOut">
              <a:rPr lang="zh-TW" altLang="en-US" smtClean="0"/>
              <a:pPr/>
              <a:t>2017/9/16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4068033"/>
      </p:ext>
    </p:extLst>
  </p:cSld>
  <p:clrMapOvr>
    <a:masterClrMapping/>
  </p:clrMapOvr>
  <p:transition spd="slow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7D0F4-AB14-47C8-A698-224357CBC1E7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89937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7EF23-FE80-4D83-9879-7DCE2887445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0533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71898-820D-4F48-8135-0F448916E3C2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57943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0E03D-D79A-472D-9932-BF5A08A4B2C9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86013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ECB231-D629-49E2-A995-4164A5A775FF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76955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98C5EE-4560-4AC3-BDC8-E75DEC96FB4B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572650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B3518-483D-46C0-AF94-99475E37928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40066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AA06F0-2540-47EB-AF17-269687854ADA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278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85D6-CE97-4DF6-8D51-74D5F14E991B}" type="datetimeFigureOut">
              <a:rPr lang="zh-TW" altLang="en-US" smtClean="0"/>
              <a:pPr/>
              <a:t>2017/9/16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5874334"/>
      </p:ext>
    </p:extLst>
  </p:cSld>
  <p:clrMapOvr>
    <a:masterClrMapping/>
  </p:clrMapOvr>
  <p:transition spd="slow">
    <p:wipe dir="d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CA1920-2F4E-4644-82ED-D4C208D65034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03725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81FE2-347F-41A2-8417-D55C2A17FF7E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18507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zh-TW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456473-4372-41C5-A59E-973D4F00813C}" type="slidenum">
              <a:rPr lang="en-US" altLang="zh-TW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0154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85D6-CE97-4DF6-8D51-74D5F14E991B}" type="datetimeFigureOut">
              <a:rPr lang="zh-TW" altLang="en-US" smtClean="0"/>
              <a:pPr/>
              <a:t>2017/9/16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9710715"/>
      </p:ext>
    </p:extLst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85D6-CE97-4DF6-8D51-74D5F14E991B}" type="datetimeFigureOut">
              <a:rPr lang="zh-TW" altLang="en-US" smtClean="0"/>
              <a:pPr/>
              <a:t>2017/9/16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6857336"/>
      </p:ext>
    </p:extLst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85D6-CE97-4DF6-8D51-74D5F14E991B}" type="datetimeFigureOut">
              <a:rPr lang="zh-TW" altLang="en-US" smtClean="0"/>
              <a:pPr/>
              <a:t>2017/9/16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2426571"/>
      </p:ext>
    </p:extLst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85D6-CE97-4DF6-8D51-74D5F14E991B}" type="datetimeFigureOut">
              <a:rPr lang="zh-TW" altLang="en-US" smtClean="0"/>
              <a:pPr/>
              <a:t>2017/9/16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3050807"/>
      </p:ext>
    </p:extLst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85D6-CE97-4DF6-8D51-74D5F14E991B}" type="datetimeFigureOut">
              <a:rPr lang="zh-TW" altLang="en-US" smtClean="0"/>
              <a:pPr/>
              <a:t>2017/9/16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2601711"/>
      </p:ext>
    </p:extLst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85D6-CE97-4DF6-8D51-74D5F14E991B}" type="datetimeFigureOut">
              <a:rPr lang="zh-TW" altLang="en-US" smtClean="0"/>
              <a:pPr/>
              <a:t>2017/9/16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5680442"/>
      </p:ext>
    </p:extLst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9A85D6-CE97-4DF6-8D51-74D5F14E991B}" type="datetimeFigureOut">
              <a:rPr lang="zh-TW" altLang="en-US" smtClean="0"/>
              <a:pPr/>
              <a:t>2017/9/16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40630247"/>
      </p:ext>
    </p:extLst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82"/>
            </a:gs>
            <a:gs pos="30000">
              <a:srgbClr val="66008F"/>
            </a:gs>
            <a:gs pos="64999">
              <a:srgbClr val="BA0066"/>
            </a:gs>
            <a:gs pos="89999">
              <a:srgbClr val="FF0000"/>
            </a:gs>
            <a:gs pos="100000">
              <a:srgbClr val="FF8200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9A85D6-CE97-4DF6-8D51-74D5F14E991B}" type="datetimeFigureOut">
              <a:rPr lang="zh-TW" altLang="en-US" smtClean="0"/>
              <a:pPr/>
              <a:t>2017/9/16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FFC30-A5F4-4482-A1FB-1309D994A2F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1155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 dir="d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新細明體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新細明體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zh-TW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Arial" charset="0"/>
                <a:ea typeface="新細明體" pitchFamily="18" charset="-12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7AE21C-CC08-43C8-8D64-2AC280C4CF17}" type="slidenum">
              <a:rPr lang="en-US" altLang="zh-TW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zh-TW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5969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altLang="en-US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en-US" sz="4000" dirty="0" smtClean="0">
                <a:solidFill>
                  <a:srgbClr val="FFFF00"/>
                </a:solidFill>
                <a:latin typeface="Matura MT Script Capitals" pitchFamily="66" charset="0"/>
              </a:rPr>
              <a:t>  2017 </a:t>
            </a:r>
            <a:r>
              <a:rPr lang="zh-TW" altLang="en-US" sz="4000" dirty="0" smtClean="0">
                <a:ea typeface="新細明體" charset="-120"/>
              </a:rPr>
              <a:t>    </a:t>
            </a:r>
            <a:endParaRPr lang="en-US" altLang="en-US" sz="4000" dirty="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課碼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(Workshop):</a:t>
            </a:r>
            <a:r>
              <a:rPr lang="zh-TW" altLang="en-US" dirty="0" smtClean="0">
                <a:solidFill>
                  <a:srgbClr val="FFFF00"/>
                </a:solidFill>
                <a:ea typeface="SimSun" pitchFamily="2" charset="-122"/>
              </a:rPr>
              <a:t> </a:t>
            </a:r>
            <a:r>
              <a:rPr lang="en-US" altLang="zh-TW" dirty="0" smtClean="0">
                <a:solidFill>
                  <a:srgbClr val="FFFF00"/>
                </a:solidFill>
                <a:ea typeface="SimSun" pitchFamily="2" charset="-122"/>
              </a:rPr>
              <a:t>1CM-4</a:t>
            </a: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 </a:t>
            </a:r>
            <a:endParaRPr lang="en-US" altLang="zh-CN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教室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(Room #): 109A/B</a:t>
            </a:r>
          </a:p>
          <a:p>
            <a:pPr eaLnBrk="1" hangingPunct="1">
              <a:buFontTx/>
              <a:buNone/>
              <a:defRPr/>
            </a:pP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講員</a:t>
            </a:r>
            <a:r>
              <a:rPr lang="en-US" altLang="zh-TW" dirty="0" smtClean="0">
                <a:solidFill>
                  <a:srgbClr val="FFFF00"/>
                </a:solidFill>
                <a:ea typeface="新細明體" pitchFamily="18" charset="-120"/>
              </a:rPr>
              <a:t>(Speaker): </a:t>
            </a:r>
            <a:r>
              <a:rPr lang="zh-TW" altLang="en-US" b="1" dirty="0" smtClean="0">
                <a:solidFill>
                  <a:srgbClr val="FFFF00"/>
                </a:solidFill>
                <a:ea typeface="新細明體" pitchFamily="18" charset="-120"/>
              </a:rPr>
              <a:t>熊聖華牧師</a:t>
            </a:r>
            <a:endParaRPr lang="en-US" altLang="zh-TW" b="1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b="1" dirty="0" smtClean="0">
                <a:solidFill>
                  <a:srgbClr val="FFFF00"/>
                </a:solidFill>
                <a:ea typeface="新細明體" pitchFamily="18" charset="-120"/>
              </a:rPr>
              <a:t>授課語言</a:t>
            </a:r>
            <a:r>
              <a:rPr lang="en-US" altLang="zh-CN" b="1" dirty="0" smtClean="0">
                <a:solidFill>
                  <a:srgbClr val="FFFF00"/>
                </a:solidFill>
                <a:ea typeface="新細明體" pitchFamily="18" charset="-120"/>
              </a:rPr>
              <a:t>: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 </a:t>
            </a:r>
            <a:r>
              <a:rPr lang="zh-TW" altLang="en-US" b="1" dirty="0" smtClean="0">
                <a:solidFill>
                  <a:srgbClr val="FFFF00"/>
                </a:solidFill>
                <a:ea typeface="SimSun" pitchFamily="2" charset="-122"/>
              </a:rPr>
              <a:t>國語</a:t>
            </a:r>
            <a:endParaRPr lang="en-US" altLang="zh-CN" b="1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  <a:defRPr/>
            </a:pPr>
            <a:r>
              <a:rPr lang="zh-TW" altLang="en-US" dirty="0" smtClean="0">
                <a:solidFill>
                  <a:srgbClr val="FFFF00"/>
                </a:solidFill>
                <a:ea typeface="新細明體" pitchFamily="18" charset="-120"/>
              </a:rPr>
              <a:t>題目</a:t>
            </a:r>
            <a:r>
              <a:rPr lang="en-US" altLang="zh-TW" dirty="0" smtClean="0">
                <a:solidFill>
                  <a:srgbClr val="FFFF00"/>
                </a:solidFill>
                <a:ea typeface="新細明體" pitchFamily="18" charset="-120"/>
              </a:rPr>
              <a:t>(Topic): </a:t>
            </a:r>
            <a:r>
              <a:rPr lang="zh-TW" altLang="en-US" b="1" dirty="0" smtClean="0">
                <a:solidFill>
                  <a:srgbClr val="FFFF00"/>
                </a:solidFill>
                <a:ea typeface="新細明體" pitchFamily="18" charset="-120"/>
              </a:rPr>
              <a:t>卓越</a:t>
            </a:r>
            <a:r>
              <a:rPr lang="zh-TW" altLang="en-US" b="1" dirty="0">
                <a:solidFill>
                  <a:srgbClr val="FFFF00"/>
                </a:solidFill>
                <a:ea typeface="新細明體" pitchFamily="18" charset="-120"/>
              </a:rPr>
              <a:t>的關鍵：「恆毅力」</a:t>
            </a:r>
            <a:endParaRPr lang="en-US" altLang="zh-CN" b="1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dirty="0" smtClean="0">
                <a:solidFill>
                  <a:srgbClr val="FFFF00"/>
                </a:solidFill>
                <a:ea typeface="SimSun" pitchFamily="2" charset="-122"/>
              </a:rPr>
              <a:t>專題簡介</a:t>
            </a:r>
            <a:r>
              <a:rPr lang="en-US" altLang="zh-CN" dirty="0" smtClean="0">
                <a:solidFill>
                  <a:srgbClr val="FFFF00"/>
                </a:solidFill>
                <a:ea typeface="SimSun" pitchFamily="2" charset="-122"/>
              </a:rPr>
              <a:t>:</a:t>
            </a:r>
          </a:p>
          <a:p>
            <a:pPr marL="0" indent="0" eaLnBrk="1" hangingPunct="1">
              <a:buFontTx/>
              <a:buNone/>
              <a:defRPr/>
            </a:pPr>
            <a:r>
              <a:rPr lang="zh-TW" altLang="en-US" b="1" dirty="0">
                <a:solidFill>
                  <a:srgbClr val="FFFF00"/>
                </a:solidFill>
                <a:ea typeface="SimSun" pitchFamily="2" charset="-122"/>
              </a:rPr>
              <a:t>對著理想能有：長期的熱情與努力的「恆毅力</a:t>
            </a:r>
            <a:r>
              <a:rPr lang="zh-TW" altLang="en-US" b="1" dirty="0" smtClean="0">
                <a:solidFill>
                  <a:srgbClr val="FFFF00"/>
                </a:solidFill>
                <a:ea typeface="SimSun" pitchFamily="2" charset="-122"/>
              </a:rPr>
              <a:t>」，</a:t>
            </a:r>
            <a:r>
              <a:rPr lang="zh-TW" altLang="en-US" b="1" dirty="0">
                <a:solidFill>
                  <a:srgbClr val="FFFF00"/>
                </a:solidFill>
                <a:ea typeface="SimSun" pitchFamily="2" charset="-122"/>
              </a:rPr>
              <a:t>是卓越的關鍵。不像「天份」無法強求，「恆毅力」是不分年齡，都能培養的特質</a:t>
            </a:r>
            <a:r>
              <a:rPr lang="zh-TW" altLang="en-US" b="1" dirty="0" smtClean="0">
                <a:solidFill>
                  <a:srgbClr val="FFFF00"/>
                </a:solidFill>
                <a:ea typeface="SimSun" pitchFamily="2" charset="-122"/>
              </a:rPr>
              <a:t>。</a:t>
            </a:r>
            <a:endParaRPr lang="en-US" altLang="zh-CN" b="1" dirty="0" smtClean="0">
              <a:solidFill>
                <a:srgbClr val="FFFF00"/>
              </a:solidFill>
              <a:ea typeface="SimSun" pitchFamily="2" charset="-122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zh-TW" altLang="en-US" sz="2800" b="1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askerville Old Face" pitchFamily="18" charset="0"/>
                <a:ea typeface="新細明體" pitchFamily="18" charset="-120"/>
              </a:rPr>
              <a:t> 北美華人基督徒教育大會</a:t>
            </a:r>
            <a:endParaRPr lang="zh-TW" altLang="en-US" sz="2800" dirty="0" smtClean="0">
              <a:solidFill>
                <a:srgbClr val="00FF00"/>
              </a:solidFill>
              <a:latin typeface="Baskerville Old Face" pitchFamily="18" charset="0"/>
              <a:ea typeface="新細明體" pitchFamily="18" charset="-120"/>
            </a:endParaRP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  <a:defRPr/>
            </a:pPr>
            <a:r>
              <a:rPr lang="zh-TW" altLang="en-US" sz="1800" dirty="0" smtClean="0">
                <a:solidFill>
                  <a:srgbClr val="00FF00"/>
                </a:solidFill>
                <a:latin typeface="Baskerville Old Face" pitchFamily="18" charset="0"/>
                <a:ea typeface="新細明體" pitchFamily="18" charset="-120"/>
              </a:rPr>
              <a:t>             </a:t>
            </a:r>
            <a:r>
              <a:rPr lang="en-US" altLang="zh-TW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altLang="zh-TW" sz="1800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altLang="zh-TW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altLang="zh-TW" sz="1800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altLang="zh-TW" sz="1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altLang="zh-TW" sz="1800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altLang="zh-TW" sz="1800" dirty="0" smtClean="0">
                <a:solidFill>
                  <a:srgbClr val="00FF00"/>
                </a:solidFill>
                <a:latin typeface="Baskerville Old Face" pitchFamily="18" charset="0"/>
                <a:ea typeface="新細明體" pitchFamily="18" charset="-120"/>
              </a:rPr>
              <a:t> </a:t>
            </a:r>
          </a:p>
        </p:txBody>
      </p:sp>
      <p:pic>
        <p:nvPicPr>
          <p:cNvPr id="2053" name="Picture 5" descr="abc logo_color (2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5260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469776" y="332656"/>
            <a:ext cx="8350696" cy="1470025"/>
          </a:xfrm>
        </p:spPr>
        <p:txBody>
          <a:bodyPr>
            <a:normAutofit/>
          </a:bodyPr>
          <a:lstStyle/>
          <a:p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en-US" altLang="zh-TW" sz="8000" dirty="0" smtClean="0">
                <a:solidFill>
                  <a:schemeClr val="bg1"/>
                </a:solidFill>
                <a:latin typeface="+mn-lt"/>
                <a:ea typeface="華康細圓體" panose="020F0309000000000000" pitchFamily="49" charset="-120"/>
              </a:rPr>
              <a:t>Finishing </a:t>
            </a:r>
            <a:r>
              <a:rPr lang="en-US" altLang="zh-TW" sz="8000" dirty="0">
                <a:solidFill>
                  <a:schemeClr val="bg1"/>
                </a:solidFill>
                <a:latin typeface="+mn-lt"/>
                <a:ea typeface="華康細圓體" panose="020F0309000000000000" pitchFamily="49" charset="-120"/>
              </a:rPr>
              <a:t>Well</a:t>
            </a:r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80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2060848"/>
            <a:ext cx="8496944" cy="4032448"/>
          </a:xfrm>
        </p:spPr>
        <p:txBody>
          <a:bodyPr>
            <a:noAutofit/>
          </a:bodyPr>
          <a:lstStyle/>
          <a:p>
            <a:pPr marL="857250" indent="-8572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避免：晚節不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保</a:t>
            </a:r>
            <a:endParaRPr lang="en-US" altLang="zh-TW" sz="66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857250" indent="-8572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避免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：</a:t>
            </a:r>
            <a:r>
              <a:rPr lang="en-US" altLang="zh-TW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Burn </a:t>
            </a:r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Out</a:t>
            </a:r>
          </a:p>
          <a:p>
            <a:pPr marL="857250" indent="-8572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避免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：慘遭淘汰</a:t>
            </a:r>
          </a:p>
        </p:txBody>
      </p:sp>
    </p:spTree>
    <p:extLst>
      <p:ext uri="{BB962C8B-B14F-4D97-AF65-F5344CB8AC3E}">
        <p14:creationId xmlns:p14="http://schemas.microsoft.com/office/powerpoint/2010/main" val="62773231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35496" y="332656"/>
            <a:ext cx="9001000" cy="1470025"/>
          </a:xfrm>
        </p:spPr>
        <p:txBody>
          <a:bodyPr>
            <a:normAutofit/>
          </a:bodyPr>
          <a:lstStyle/>
          <a:p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en-US" altLang="zh-TW" sz="8000" dirty="0">
                <a:solidFill>
                  <a:schemeClr val="bg1"/>
                </a:solidFill>
                <a:latin typeface="+mn-lt"/>
                <a:ea typeface="華康細圓體" panose="020F0309000000000000" pitchFamily="49" charset="-120"/>
              </a:rPr>
              <a:t>Finishing Strong</a:t>
            </a:r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80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252536" y="2276872"/>
            <a:ext cx="9324528" cy="4032448"/>
          </a:xfrm>
        </p:spPr>
        <p:txBody>
          <a:bodyPr>
            <a:noAutofit/>
          </a:bodyPr>
          <a:lstStyle/>
          <a:p>
            <a:pPr marL="857250" indent="-681038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zh-TW" altLang="en-US" sz="54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在人生旅程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上：堅強</a:t>
            </a:r>
            <a:r>
              <a:rPr lang="zh-TW" altLang="en-US" sz="54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到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最後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857250" indent="-681038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在</a:t>
            </a:r>
            <a:r>
              <a:rPr lang="zh-TW" altLang="en-US" sz="54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服事道路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上：堅強</a:t>
            </a:r>
            <a:r>
              <a:rPr lang="zh-TW" altLang="en-US" sz="54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到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最後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857250" indent="-681038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在</a:t>
            </a:r>
            <a:r>
              <a:rPr lang="zh-TW" altLang="en-US" sz="54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聖經的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真理：堅強</a:t>
            </a:r>
            <a:r>
              <a:rPr lang="zh-TW" altLang="en-US" sz="54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到最後</a:t>
            </a:r>
          </a:p>
        </p:txBody>
      </p:sp>
    </p:spTree>
    <p:extLst>
      <p:ext uri="{BB962C8B-B14F-4D97-AF65-F5344CB8AC3E}">
        <p14:creationId xmlns:p14="http://schemas.microsoft.com/office/powerpoint/2010/main" val="373703255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圖片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03"/>
          <a:stretch/>
        </p:blipFill>
        <p:spPr>
          <a:xfrm>
            <a:off x="1822392" y="0"/>
            <a:ext cx="5557920" cy="702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9190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60648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8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恆</a:t>
            </a:r>
            <a:r>
              <a:rPr lang="zh-TW" altLang="en-US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毅力 </a:t>
            </a:r>
            <a:r>
              <a:rPr lang="en-US" altLang="zh-TW" sz="8000" b="1" dirty="0" smtClean="0">
                <a:solidFill>
                  <a:schemeClr val="bg1"/>
                </a:solidFill>
                <a:latin typeface="+mn-lt"/>
                <a:ea typeface="華康細圓體" panose="020F0309000000000000" pitchFamily="49" charset="-120"/>
              </a:rPr>
              <a:t>Grit</a:t>
            </a:r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80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5536" y="1988840"/>
            <a:ext cx="8568952" cy="4608512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</a:pPr>
            <a:r>
              <a:rPr lang="en-US" altLang="zh-TW" sz="6000" dirty="0">
                <a:solidFill>
                  <a:srgbClr val="FFFF00"/>
                </a:solidFill>
                <a:ea typeface="華康細圓體" panose="020F0309000000000000" pitchFamily="49" charset="-120"/>
                <a:cs typeface="+mj-cs"/>
              </a:rPr>
              <a:t>Grit</a:t>
            </a:r>
            <a:r>
              <a:rPr lang="zh-TW" altLang="en-US" sz="6000" dirty="0" smtClean="0">
                <a:solidFill>
                  <a:schemeClr val="bg1"/>
                </a:solidFill>
                <a:ea typeface="華康細圓體" panose="020F0309000000000000" pitchFamily="49" charset="-120"/>
                <a:cs typeface="+mj-cs"/>
              </a:rPr>
              <a:t>： </a:t>
            </a:r>
            <a:r>
              <a:rPr lang="en-US" altLang="zh-TW" sz="6000" dirty="0">
                <a:solidFill>
                  <a:schemeClr val="bg1"/>
                </a:solidFill>
                <a:ea typeface="華康細圓體" panose="020F0309000000000000" pitchFamily="49" charset="-120"/>
                <a:cs typeface="+mj-cs"/>
              </a:rPr>
              <a:t>The Power of Passion and Perseverance</a:t>
            </a:r>
          </a:p>
          <a:p>
            <a:pPr algn="l">
              <a:spcBef>
                <a:spcPts val="0"/>
              </a:spcBef>
            </a:pPr>
            <a:r>
              <a:rPr lang="zh-TW" altLang="en-US" sz="7200" dirty="0" smtClean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恆</a:t>
            </a:r>
            <a:r>
              <a:rPr lang="zh-TW" altLang="en-US" sz="7200" dirty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毅力</a:t>
            </a:r>
            <a:r>
              <a:rPr lang="zh-TW" altLang="en-US" sz="72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：人生</a:t>
            </a:r>
            <a:r>
              <a:rPr lang="zh-TW" altLang="en-US" sz="72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成功的究極</a:t>
            </a:r>
            <a:r>
              <a:rPr lang="zh-TW" altLang="en-US" sz="72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能力</a:t>
            </a:r>
            <a:endParaRPr lang="en-US" altLang="zh-TW" sz="7200" dirty="0">
              <a:solidFill>
                <a:schemeClr val="bg1"/>
              </a:solidFill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49384793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79512" y="302791"/>
            <a:ext cx="8964488" cy="1470025"/>
          </a:xfrm>
        </p:spPr>
        <p:txBody>
          <a:bodyPr>
            <a:normAutofit/>
          </a:bodyPr>
          <a:lstStyle/>
          <a:p>
            <a:r>
              <a:rPr lang="zh-TW" altLang="zh-TW" sz="72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72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恆毅力 </a:t>
            </a:r>
            <a:r>
              <a:rPr lang="en-US" altLang="zh-TW" sz="72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vs.</a:t>
            </a:r>
            <a:r>
              <a:rPr lang="zh-TW" altLang="en-US" sz="72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吃苦</a:t>
            </a:r>
            <a:r>
              <a:rPr lang="zh-TW" altLang="zh-TW" sz="72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72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23528" y="2420888"/>
            <a:ext cx="8280920" cy="3024336"/>
          </a:xfrm>
        </p:spPr>
        <p:txBody>
          <a:bodyPr>
            <a:noAutofit/>
          </a:bodyPr>
          <a:lstStyle/>
          <a:p>
            <a:pPr marL="685800" indent="-6858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去認識自己的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興趣</a:t>
            </a:r>
            <a:endParaRPr lang="en-US" altLang="zh-TW" sz="66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尋找自己人生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目的</a:t>
            </a:r>
            <a:endParaRPr lang="en-US" altLang="zh-TW" sz="66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233254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08520" y="302791"/>
            <a:ext cx="9396536" cy="1470025"/>
          </a:xfrm>
        </p:spPr>
        <p:txBody>
          <a:bodyPr>
            <a:normAutofit/>
          </a:bodyPr>
          <a:lstStyle/>
          <a:p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8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恆</a:t>
            </a:r>
            <a:r>
              <a:rPr lang="zh-TW" altLang="en-US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毅力的成份</a:t>
            </a:r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80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9512" y="2420888"/>
            <a:ext cx="9649072" cy="3024336"/>
          </a:xfrm>
        </p:spPr>
        <p:txBody>
          <a:bodyPr>
            <a:noAutofit/>
          </a:bodyPr>
          <a:lstStyle/>
          <a:p>
            <a:pPr marL="685800" indent="-685800" algn="l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熱情</a:t>
            </a:r>
            <a:r>
              <a:rPr lang="en-US" altLang="zh-TW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(passion</a:t>
            </a:r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)</a:t>
            </a:r>
          </a:p>
          <a:p>
            <a:pPr marL="685800" indent="-685800" algn="l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毅力</a:t>
            </a:r>
            <a:r>
              <a:rPr lang="en-US" altLang="zh-TW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(perseverance )</a:t>
            </a:r>
            <a:endParaRPr lang="en-US" altLang="zh-TW" sz="66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2501058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08520" y="302791"/>
            <a:ext cx="9396536" cy="1470025"/>
          </a:xfrm>
        </p:spPr>
        <p:txBody>
          <a:bodyPr>
            <a:normAutofit/>
          </a:bodyPr>
          <a:lstStyle/>
          <a:p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8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巴菲</a:t>
            </a:r>
            <a:r>
              <a:rPr lang="zh-TW" altLang="en-US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特的</a:t>
            </a:r>
            <a:r>
              <a:rPr lang="zh-TW" altLang="en-US" sz="8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祕訣</a:t>
            </a:r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80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9512" y="2420888"/>
            <a:ext cx="8568952" cy="4176464"/>
          </a:xfrm>
        </p:spPr>
        <p:txBody>
          <a:bodyPr>
            <a:noAutofit/>
          </a:bodyPr>
          <a:lstStyle/>
          <a:p>
            <a:pPr marL="685800" indent="-6858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寫下二十五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個目標</a:t>
            </a:r>
            <a:endParaRPr lang="en-US" altLang="zh-TW" sz="66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圈出五個最優先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的</a:t>
            </a:r>
            <a:endParaRPr lang="en-US" altLang="zh-TW" sz="66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盡力避開那二十個</a:t>
            </a:r>
            <a:endParaRPr lang="en-US" altLang="zh-TW" sz="66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6526699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08520" y="302791"/>
            <a:ext cx="9396536" cy="1470025"/>
          </a:xfrm>
        </p:spPr>
        <p:txBody>
          <a:bodyPr>
            <a:normAutofit/>
          </a:bodyPr>
          <a:lstStyle/>
          <a:p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8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培養</a:t>
            </a:r>
            <a:r>
              <a:rPr lang="zh-TW" altLang="en-US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恆毅力</a:t>
            </a:r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80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9512" y="2420888"/>
            <a:ext cx="9073008" cy="3024336"/>
          </a:xfrm>
        </p:spPr>
        <p:txBody>
          <a:bodyPr>
            <a:noAutofit/>
          </a:bodyPr>
          <a:lstStyle/>
          <a:p>
            <a:pPr marL="685800" indent="-685800" algn="l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「從內而外」培養恆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毅力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 algn="l">
              <a:spcBef>
                <a:spcPts val="3000"/>
              </a:spcBef>
              <a:buFont typeface="Wingdings" panose="05000000000000000000" pitchFamily="2" charset="2"/>
              <a:buChar char="Ø"/>
            </a:pPr>
            <a:r>
              <a:rPr lang="zh-TW" altLang="en-US" sz="54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「從外而內」培養恆毅力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1294211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08520" y="302791"/>
            <a:ext cx="9396536" cy="1470025"/>
          </a:xfrm>
        </p:spPr>
        <p:txBody>
          <a:bodyPr>
            <a:normAutofit/>
          </a:bodyPr>
          <a:lstStyle/>
          <a:p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從</a:t>
            </a:r>
            <a:r>
              <a:rPr lang="zh-TW" altLang="en-US" sz="8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內</a:t>
            </a:r>
            <a:r>
              <a:rPr lang="zh-TW" altLang="en-US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而外</a:t>
            </a:r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80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7200800" cy="4608512"/>
          </a:xfrm>
        </p:spPr>
        <p:txBody>
          <a:bodyPr>
            <a:noAutofit/>
          </a:bodyPr>
          <a:lstStyle/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興趣</a:t>
            </a:r>
            <a:r>
              <a:rPr lang="en-US" altLang="zh-TW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(interest</a:t>
            </a:r>
            <a:r>
              <a:rPr lang="en-US" altLang="zh-TW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8275980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08520" y="302791"/>
            <a:ext cx="9396536" cy="1470025"/>
          </a:xfrm>
        </p:spPr>
        <p:txBody>
          <a:bodyPr>
            <a:normAutofit/>
          </a:bodyPr>
          <a:lstStyle/>
          <a:p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從</a:t>
            </a:r>
            <a:r>
              <a:rPr lang="zh-TW" altLang="en-US" sz="8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內</a:t>
            </a:r>
            <a:r>
              <a:rPr lang="zh-TW" altLang="en-US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而外</a:t>
            </a:r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80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7200800" cy="4608512"/>
          </a:xfrm>
        </p:spPr>
        <p:txBody>
          <a:bodyPr>
            <a:noAutofit/>
          </a:bodyPr>
          <a:lstStyle/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興趣</a:t>
            </a:r>
            <a:r>
              <a:rPr lang="en-US" altLang="zh-TW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(interest</a:t>
            </a:r>
            <a:r>
              <a:rPr lang="en-US" altLang="zh-TW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)</a:t>
            </a:r>
          </a:p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練習</a:t>
            </a:r>
            <a:r>
              <a:rPr lang="en-US" altLang="zh-TW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(practice</a:t>
            </a:r>
            <a:r>
              <a:rPr lang="en-US" altLang="zh-TW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7443540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altLang="zh-TW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zh-TW" sz="4000" dirty="0" smtClean="0">
                <a:solidFill>
                  <a:srgbClr val="FFFF00"/>
                </a:solidFill>
                <a:latin typeface="Matura MT Script Capitals" pitchFamily="66" charset="0"/>
                <a:ea typeface="新細明體" charset="-120"/>
              </a:rPr>
              <a:t>  2017 </a:t>
            </a:r>
            <a:r>
              <a:rPr lang="zh-TW" altLang="en-US" sz="4000" dirty="0" smtClean="0">
                <a:ea typeface="新細明體" charset="-120"/>
              </a:rPr>
              <a:t>    </a:t>
            </a:r>
            <a:endParaRPr lang="en-US" altLang="zh-TW" sz="4000" dirty="0" smtClean="0">
              <a:ea typeface="新細明體" charset="-120"/>
            </a:endParaRP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mtClean="0">
                <a:solidFill>
                  <a:srgbClr val="FFFF00"/>
                </a:solidFill>
                <a:ea typeface="新細明體" charset="-120"/>
              </a:rPr>
              <a:t> </a:t>
            </a: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kumimoji="0" lang="zh-TW" altLang="en-US" sz="2800" b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kumimoji="0" lang="en-US" sz="2800" smtClean="0">
              <a:solidFill>
                <a:srgbClr val="00FF00"/>
              </a:solidFill>
              <a:ea typeface="+mn-ea"/>
            </a:endParaRPr>
          </a:p>
          <a:p>
            <a:pPr eaLnBrk="1" hangingPunct="1">
              <a:defRPr/>
            </a:pPr>
            <a:r>
              <a:rPr kumimoji="0" lang="en-US" smtClean="0">
                <a:solidFill>
                  <a:srgbClr val="00FF00"/>
                </a:solidFill>
                <a:ea typeface="+mn-ea"/>
              </a:rPr>
              <a:t>             </a:t>
            </a:r>
            <a:r>
              <a:rPr kumimoji="0" lang="en-US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kumimoji="0" lang="en-US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kumimoji="0" lang="en-US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kumimoji="0" lang="en-US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kumimoji="0" lang="en-US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kumimoji="0" lang="en-US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kumimoji="0" lang="en-US" smtClean="0">
                <a:solidFill>
                  <a:srgbClr val="00FF00"/>
                </a:solidFill>
                <a:ea typeface="+mn-ea"/>
              </a:rPr>
              <a:t> </a:t>
            </a:r>
          </a:p>
        </p:txBody>
      </p:sp>
      <p:pic>
        <p:nvPicPr>
          <p:cNvPr id="43013" name="Picture 5" descr="abc logo_color (2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014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4"/>
          <p:cNvSpPr txBox="1">
            <a:spLocks noChangeArrowheads="1"/>
          </p:cNvSpPr>
          <p:nvPr/>
        </p:nvSpPr>
        <p:spPr bwMode="auto">
          <a:xfrm>
            <a:off x="323850" y="1206500"/>
            <a:ext cx="84963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kumimoji="0" lang="zh-TW" altLang="en-US" sz="6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關於 熊聖華</a:t>
            </a:r>
            <a:r>
              <a:rPr kumimoji="0" lang="zh-TW" altLang="en-US" sz="48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牧師</a:t>
            </a: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 bwMode="auto">
          <a:xfrm>
            <a:off x="500063" y="2492375"/>
            <a:ext cx="8313737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80000"/>
              </a:lnSpc>
              <a:spcBef>
                <a:spcPct val="50000"/>
              </a:spcBef>
              <a:buFont typeface="Arial" charset="0"/>
              <a:buNone/>
              <a:defRPr/>
            </a:pPr>
            <a:r>
              <a:rPr kumimoji="0" lang="zh-TW" altLang="en-US" sz="48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學士 </a:t>
            </a:r>
            <a:r>
              <a:rPr kumimoji="0" lang="en-US" altLang="zh-TW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(B.A.)		</a:t>
            </a:r>
            <a:r>
              <a:rPr kumimoji="0" lang="zh-TW" altLang="en-US" sz="48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心理學  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Arial" charset="0"/>
              <a:buNone/>
              <a:defRPr/>
            </a:pPr>
            <a:r>
              <a:rPr kumimoji="0" lang="zh-TW" altLang="en-US" sz="48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碩士 </a:t>
            </a:r>
            <a:r>
              <a:rPr kumimoji="0" lang="en-US" altLang="zh-TW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(M.S.)		</a:t>
            </a:r>
            <a:r>
              <a:rPr kumimoji="0" lang="zh-TW" altLang="en-US" sz="48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實驗心理學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Arial" charset="0"/>
              <a:buNone/>
              <a:defRPr/>
            </a:pPr>
            <a:r>
              <a:rPr kumimoji="0" lang="zh-TW" altLang="en-US" sz="48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博士 </a:t>
            </a:r>
            <a:r>
              <a:rPr kumimoji="0" lang="en-US" altLang="zh-TW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(Ph.D.)		</a:t>
            </a:r>
            <a:r>
              <a:rPr kumimoji="0" lang="zh-TW" altLang="en-US" sz="48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認知心理學</a:t>
            </a:r>
          </a:p>
          <a:p>
            <a:pPr>
              <a:lnSpc>
                <a:spcPct val="80000"/>
              </a:lnSpc>
              <a:spcBef>
                <a:spcPct val="50000"/>
              </a:spcBef>
              <a:buFont typeface="Arial" charset="0"/>
              <a:buNone/>
              <a:defRPr/>
            </a:pPr>
            <a:r>
              <a:rPr kumimoji="0" lang="zh-TW" altLang="en-US" sz="48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道學碩士</a:t>
            </a:r>
            <a:r>
              <a:rPr kumimoji="0" lang="en-US" altLang="zh-TW" sz="48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		</a:t>
            </a:r>
            <a:r>
              <a:rPr kumimoji="0" lang="zh-TW" altLang="en-US" sz="48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婚姻與家庭輔導 </a:t>
            </a:r>
            <a:r>
              <a:rPr kumimoji="0" lang="en-US" altLang="zh-TW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(M.Div.)</a:t>
            </a:r>
            <a:r>
              <a:rPr kumimoji="0" lang="en-US" altLang="zh-TW" sz="48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97408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08520" y="302791"/>
            <a:ext cx="9396536" cy="1470025"/>
          </a:xfrm>
        </p:spPr>
        <p:txBody>
          <a:bodyPr>
            <a:normAutofit/>
          </a:bodyPr>
          <a:lstStyle/>
          <a:p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從</a:t>
            </a:r>
            <a:r>
              <a:rPr lang="zh-TW" altLang="en-US" sz="8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內</a:t>
            </a:r>
            <a:r>
              <a:rPr lang="zh-TW" altLang="en-US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而外</a:t>
            </a:r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80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7200800" cy="4608512"/>
          </a:xfrm>
        </p:spPr>
        <p:txBody>
          <a:bodyPr>
            <a:noAutofit/>
          </a:bodyPr>
          <a:lstStyle/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興趣</a:t>
            </a:r>
            <a:r>
              <a:rPr lang="en-US" altLang="zh-TW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(interest</a:t>
            </a:r>
            <a:r>
              <a:rPr lang="en-US" altLang="zh-TW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)</a:t>
            </a:r>
          </a:p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練習</a:t>
            </a:r>
            <a:r>
              <a:rPr lang="en-US" altLang="zh-TW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(practice</a:t>
            </a:r>
            <a:r>
              <a:rPr lang="en-US" altLang="zh-TW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)</a:t>
            </a:r>
          </a:p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目的</a:t>
            </a:r>
            <a:r>
              <a:rPr lang="en-US" altLang="zh-TW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(purpose</a:t>
            </a:r>
            <a:r>
              <a:rPr lang="en-US" altLang="zh-TW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87443540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08520" y="302791"/>
            <a:ext cx="9396536" cy="1470025"/>
          </a:xfrm>
        </p:spPr>
        <p:txBody>
          <a:bodyPr>
            <a:normAutofit/>
          </a:bodyPr>
          <a:lstStyle/>
          <a:p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從</a:t>
            </a:r>
            <a:r>
              <a:rPr lang="zh-TW" altLang="en-US" sz="8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內</a:t>
            </a:r>
            <a:r>
              <a:rPr lang="zh-TW" altLang="en-US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而外</a:t>
            </a:r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80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03648" y="2060848"/>
            <a:ext cx="7200800" cy="4608512"/>
          </a:xfrm>
        </p:spPr>
        <p:txBody>
          <a:bodyPr>
            <a:noAutofit/>
          </a:bodyPr>
          <a:lstStyle/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興趣</a:t>
            </a:r>
            <a:r>
              <a:rPr lang="en-US" altLang="zh-TW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(interest</a:t>
            </a:r>
            <a:r>
              <a:rPr lang="en-US" altLang="zh-TW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)</a:t>
            </a:r>
          </a:p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練習</a:t>
            </a:r>
            <a:r>
              <a:rPr lang="en-US" altLang="zh-TW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(practice</a:t>
            </a:r>
            <a:r>
              <a:rPr lang="en-US" altLang="zh-TW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)</a:t>
            </a:r>
          </a:p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目的</a:t>
            </a:r>
            <a:r>
              <a:rPr lang="en-US" altLang="zh-TW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(purpose</a:t>
            </a:r>
            <a:r>
              <a:rPr lang="en-US" altLang="zh-TW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)</a:t>
            </a:r>
          </a:p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希望</a:t>
            </a:r>
            <a:r>
              <a:rPr lang="en-US" altLang="zh-TW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(hope)</a:t>
            </a:r>
            <a:endParaRPr lang="en-US" altLang="zh-TW" sz="60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7443540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08520" y="302791"/>
            <a:ext cx="9396536" cy="1470025"/>
          </a:xfrm>
        </p:spPr>
        <p:txBody>
          <a:bodyPr>
            <a:normAutofit/>
          </a:bodyPr>
          <a:lstStyle/>
          <a:p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從外而</a:t>
            </a:r>
            <a:r>
              <a:rPr lang="zh-TW" altLang="en-US" sz="8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內</a:t>
            </a:r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80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9512" y="2060848"/>
            <a:ext cx="8820472" cy="4608512"/>
          </a:xfrm>
        </p:spPr>
        <p:txBody>
          <a:bodyPr>
            <a:noAutofit/>
          </a:bodyPr>
          <a:lstStyle/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周遭的人是影響你恆</a:t>
            </a: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毅力程度</a:t>
            </a: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的</a:t>
            </a: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關鍵</a:t>
            </a:r>
            <a:endParaRPr lang="en-US" altLang="zh-TW" sz="60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家人</a:t>
            </a:r>
            <a:r>
              <a:rPr lang="en-US" altLang="zh-TW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/</a:t>
            </a: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教練</a:t>
            </a:r>
            <a:r>
              <a:rPr lang="en-US" altLang="zh-TW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/</a:t>
            </a: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老師</a:t>
            </a:r>
            <a:r>
              <a:rPr lang="en-US" altLang="zh-TW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/</a:t>
            </a: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老闆</a:t>
            </a:r>
            <a:r>
              <a:rPr lang="en-US" altLang="zh-TW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/</a:t>
            </a: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導師</a:t>
            </a:r>
            <a:r>
              <a:rPr lang="en-US" altLang="zh-TW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/</a:t>
            </a: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朋友都可為</a:t>
            </a: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助力</a:t>
            </a:r>
            <a:endParaRPr lang="en-US" altLang="zh-TW" sz="60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88176296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08520" y="302791"/>
            <a:ext cx="9396536" cy="1470025"/>
          </a:xfrm>
        </p:spPr>
        <p:txBody>
          <a:bodyPr>
            <a:normAutofit/>
          </a:bodyPr>
          <a:lstStyle/>
          <a:p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8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挑戰困難任務</a:t>
            </a:r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80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55576" y="2276872"/>
            <a:ext cx="8064896" cy="3960440"/>
          </a:xfrm>
        </p:spPr>
        <p:txBody>
          <a:bodyPr>
            <a:noAutofit/>
          </a:bodyPr>
          <a:lstStyle/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做一件困難的</a:t>
            </a: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任務</a:t>
            </a:r>
            <a:endParaRPr lang="en-US" altLang="zh-TW" sz="60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完成某段落才停止</a:t>
            </a:r>
            <a:endParaRPr lang="en-US" altLang="zh-TW" sz="60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自己</a:t>
            </a: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挑選困難</a:t>
            </a: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任務</a:t>
            </a:r>
            <a:endParaRPr lang="en-US" altLang="zh-TW" sz="60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7255710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396552" y="302791"/>
            <a:ext cx="10009112" cy="1470025"/>
          </a:xfrm>
        </p:spPr>
        <p:txBody>
          <a:bodyPr>
            <a:normAutofit/>
          </a:bodyPr>
          <a:lstStyle/>
          <a:p>
            <a:r>
              <a:rPr lang="zh-TW" altLang="zh-TW" sz="72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72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培養恆</a:t>
            </a:r>
            <a:r>
              <a:rPr lang="zh-TW" altLang="en-US" sz="72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毅力的方法</a:t>
            </a:r>
            <a:r>
              <a:rPr lang="zh-TW" altLang="zh-TW" sz="72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72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9512" y="2348880"/>
            <a:ext cx="8820472" cy="3240360"/>
          </a:xfrm>
        </p:spPr>
        <p:txBody>
          <a:bodyPr>
            <a:noAutofit/>
          </a:bodyPr>
          <a:lstStyle/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困難方法：完全</a:t>
            </a: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靠</a:t>
            </a: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自己</a:t>
            </a:r>
            <a:endParaRPr lang="en-US" altLang="zh-TW" sz="60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簡單方法：用團體力量</a:t>
            </a:r>
            <a:endParaRPr lang="en-US" altLang="zh-TW" sz="60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8291789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08520" y="302791"/>
            <a:ext cx="9396536" cy="1470025"/>
          </a:xfrm>
        </p:spPr>
        <p:txBody>
          <a:bodyPr>
            <a:normAutofit/>
          </a:bodyPr>
          <a:lstStyle/>
          <a:p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8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小團體的大影響</a:t>
            </a:r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80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16024" y="2348880"/>
            <a:ext cx="8820472" cy="3312368"/>
          </a:xfrm>
        </p:spPr>
        <p:txBody>
          <a:bodyPr>
            <a:noAutofit/>
          </a:bodyPr>
          <a:lstStyle/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希望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自己更有恆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毅力</a:t>
            </a:r>
            <a:endParaRPr lang="en-US" altLang="zh-TW" sz="66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加入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恆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毅力高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的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團體</a:t>
            </a:r>
            <a:endParaRPr lang="en-US" altLang="zh-TW" sz="66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72557101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08520" y="302791"/>
            <a:ext cx="9396536" cy="1470025"/>
          </a:xfrm>
        </p:spPr>
        <p:txBody>
          <a:bodyPr>
            <a:normAutofit/>
          </a:bodyPr>
          <a:lstStyle/>
          <a:p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8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小團體的大影響</a:t>
            </a:r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80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16024" y="2348880"/>
            <a:ext cx="8820472" cy="3744416"/>
          </a:xfrm>
        </p:spPr>
        <p:txBody>
          <a:bodyPr>
            <a:noAutofit/>
          </a:bodyPr>
          <a:lstStyle/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團隊的標準和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價值觀</a:t>
            </a:r>
            <a:endParaRPr lang="en-US" altLang="zh-TW" sz="66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自己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的標準和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價值觀</a:t>
            </a:r>
            <a:endParaRPr lang="en-US" altLang="zh-TW" sz="66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團隊的標準和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價值觀</a:t>
            </a:r>
            <a:endParaRPr lang="en-US" altLang="zh-TW" sz="66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16351610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08520" y="44624"/>
            <a:ext cx="9396536" cy="1470025"/>
          </a:xfrm>
        </p:spPr>
        <p:txBody>
          <a:bodyPr>
            <a:normAutofit/>
          </a:bodyPr>
          <a:lstStyle/>
          <a:p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美國羅斯福</a:t>
            </a:r>
            <a:r>
              <a:rPr lang="zh-TW" altLang="en-US" sz="8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總統</a:t>
            </a:r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80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7504" y="1700808"/>
            <a:ext cx="9036496" cy="4896544"/>
          </a:xfrm>
        </p:spPr>
        <p:txBody>
          <a:bodyPr>
            <a:noAutofit/>
          </a:bodyPr>
          <a:lstStyle/>
          <a:p>
            <a:pPr algn="l">
              <a:spcBef>
                <a:spcPts val="1800"/>
              </a:spcBef>
            </a:pPr>
            <a:r>
              <a:rPr lang="zh-TW" altLang="en-US" sz="5200" dirty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榮耀不屬於</a:t>
            </a:r>
            <a:r>
              <a:rPr lang="zh-TW" altLang="en-US" sz="52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批評的人，也不屬於那些指責落難勇士，或挑剔別人哪裡該做得更好的人。</a:t>
            </a:r>
            <a:r>
              <a:rPr lang="zh-TW" altLang="en-US" sz="5200" dirty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榮耀屬於</a:t>
            </a:r>
            <a:r>
              <a:rPr lang="zh-TW" altLang="en-US" sz="52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站在、競技場上的勇者，</a:t>
            </a:r>
            <a:r>
              <a:rPr lang="zh-TW" altLang="en-US" sz="5200" dirty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屬於</a:t>
            </a:r>
            <a:r>
              <a:rPr lang="zh-TW" altLang="en-US" sz="52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臉上沾滿塵土與血汗，還是繼續英勇奮戰的人。</a:t>
            </a:r>
            <a:endParaRPr lang="en-US" altLang="zh-TW" sz="52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827446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08520" y="302791"/>
            <a:ext cx="9396536" cy="1470025"/>
          </a:xfrm>
        </p:spPr>
        <p:txBody>
          <a:bodyPr>
            <a:normAutofit/>
          </a:bodyPr>
          <a:lstStyle/>
          <a:p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8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比賽的重點</a:t>
            </a:r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80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71600" y="2348880"/>
            <a:ext cx="7776864" cy="3960440"/>
          </a:xfrm>
        </p:spPr>
        <p:txBody>
          <a:bodyPr>
            <a:noAutofit/>
          </a:bodyPr>
          <a:lstStyle/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對手是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淬練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我們</a:t>
            </a:r>
            <a:endParaRPr lang="en-US" altLang="zh-TW" sz="66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對手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創造了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挑戰</a:t>
            </a:r>
            <a:endParaRPr lang="en-US" altLang="zh-TW" sz="66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 algn="l">
              <a:spcBef>
                <a:spcPts val="1800"/>
              </a:spcBef>
              <a:buFont typeface="Wingdings" panose="05000000000000000000" pitchFamily="2" charset="2"/>
              <a:buChar char="Ø"/>
            </a:pP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變成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更好的自我</a:t>
            </a:r>
            <a:endParaRPr lang="en-US" altLang="zh-TW" sz="66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6245602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哥林多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前書 </a:t>
            </a:r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9:24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9552" y="1844824"/>
            <a:ext cx="7992888" cy="4752528"/>
          </a:xfrm>
        </p:spPr>
        <p:txBody>
          <a:bodyPr>
            <a:noAutofit/>
          </a:bodyPr>
          <a:lstStyle/>
          <a:p>
            <a:pPr>
              <a:lnSpc>
                <a:spcPts val="8000"/>
              </a:lnSpc>
              <a:spcBef>
                <a:spcPts val="0"/>
              </a:spcBef>
            </a:pP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豈不知</a:t>
            </a:r>
            <a:r>
              <a:rPr lang="zh-TW" altLang="en-US" sz="6000" dirty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在場上賽跑</a:t>
            </a: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的都跑，但</a:t>
            </a:r>
            <a:r>
              <a:rPr lang="zh-TW" altLang="en-US" sz="6000" dirty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得獎賞</a:t>
            </a: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的只有一人？你們也</a:t>
            </a:r>
            <a:r>
              <a:rPr lang="zh-TW" altLang="en-US" sz="6000" dirty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當這樣跑</a:t>
            </a: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，好叫你們</a:t>
            </a:r>
            <a:r>
              <a:rPr lang="zh-TW" altLang="en-US" sz="6000" dirty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得著獎賞</a:t>
            </a: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。</a:t>
            </a:r>
            <a:endParaRPr lang="en-US" altLang="zh-TW" sz="60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2223466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839200" cy="762000"/>
          </a:xfrm>
          <a:solidFill>
            <a:schemeClr val="accent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altLang="zh-TW" sz="4000" b="1" i="1" dirty="0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zh-TW" sz="4000" dirty="0" smtClean="0">
                <a:solidFill>
                  <a:srgbClr val="FFFF00"/>
                </a:solidFill>
                <a:latin typeface="Matura MT Script Capitals" pitchFamily="66" charset="0"/>
                <a:ea typeface="新細明體" charset="-120"/>
              </a:rPr>
              <a:t>  2017 </a:t>
            </a:r>
            <a:r>
              <a:rPr lang="zh-TW" altLang="en-US" sz="4000" dirty="0" smtClean="0">
                <a:ea typeface="新細明體" charset="-120"/>
              </a:rPr>
              <a:t>    </a:t>
            </a:r>
            <a:endParaRPr lang="en-US" altLang="zh-TW" sz="4000" dirty="0" smtClean="0">
              <a:ea typeface="新細明體" charset="-120"/>
            </a:endParaRP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066800"/>
            <a:ext cx="8839200" cy="5638800"/>
          </a:xfrm>
          <a:gradFill rotWithShape="1">
            <a:gsLst>
              <a:gs pos="0">
                <a:schemeClr val="accent2"/>
              </a:gs>
              <a:gs pos="50000">
                <a:schemeClr val="accent2">
                  <a:gamma/>
                  <a:shade val="46275"/>
                  <a:invGamma/>
                </a:schemeClr>
              </a:gs>
              <a:gs pos="100000">
                <a:schemeClr val="accent2"/>
              </a:gs>
            </a:gsLst>
            <a:lin ang="5400000" scaled="1"/>
          </a:gradFill>
          <a:ln w="76200" cmpd="tri">
            <a:solidFill>
              <a:schemeClr val="bg1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zh-TW" smtClean="0">
                <a:solidFill>
                  <a:srgbClr val="FFFF00"/>
                </a:solidFill>
                <a:ea typeface="新細明體" charset="-120"/>
              </a:rPr>
              <a:t> </a:t>
            </a: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dirty="0" smtClean="0">
              <a:solidFill>
                <a:srgbClr val="00FF00"/>
              </a:solidFill>
              <a:ea typeface="新細明體" pitchFamily="18" charset="-120"/>
            </a:endParaRPr>
          </a:p>
          <a:p>
            <a:pPr eaLnBrk="1" hangingPunct="1">
              <a:defRPr/>
            </a:pPr>
            <a:r>
              <a:rPr lang="en-US" dirty="0" smtClean="0">
                <a:solidFill>
                  <a:srgbClr val="00FF00"/>
                </a:solidFill>
                <a:ea typeface="新細明體" pitchFamily="18" charset="-120"/>
              </a:rPr>
              <a:t>            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dirty="0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dirty="0" smtClean="0">
                <a:solidFill>
                  <a:srgbClr val="00FF00"/>
                </a:solidFill>
                <a:ea typeface="新細明體" pitchFamily="18" charset="-120"/>
              </a:rPr>
              <a:t> </a:t>
            </a:r>
          </a:p>
        </p:txBody>
      </p:sp>
      <p:pic>
        <p:nvPicPr>
          <p:cNvPr id="44037" name="Picture 5" descr="abc logo_color (2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038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/>
          <p:cNvSpPr txBox="1">
            <a:spLocks noChangeArrowheads="1"/>
          </p:cNvSpPr>
          <p:nvPr/>
        </p:nvSpPr>
        <p:spPr bwMode="auto">
          <a:xfrm>
            <a:off x="488950" y="1412875"/>
            <a:ext cx="8726488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defRPr/>
            </a:pP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心理輔導</a:t>
            </a:r>
            <a:r>
              <a:rPr kumimoji="0" lang="en-US" altLang="zh-TW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(</a:t>
            </a: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台北張老師</a:t>
            </a:r>
            <a:r>
              <a:rPr kumimoji="0" lang="en-US" altLang="zh-TW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)		</a:t>
            </a: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兩年</a:t>
            </a:r>
          </a:p>
          <a:p>
            <a:pPr>
              <a:spcBef>
                <a:spcPct val="20000"/>
              </a:spcBef>
              <a:defRPr/>
            </a:pP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心理輔導</a:t>
            </a:r>
            <a:r>
              <a:rPr kumimoji="0" lang="en-US" altLang="zh-TW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(</a:t>
            </a: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宇宙光雜誌</a:t>
            </a:r>
            <a:r>
              <a:rPr kumimoji="0" lang="en-US" altLang="zh-TW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)		</a:t>
            </a: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五年</a:t>
            </a:r>
          </a:p>
          <a:p>
            <a:pPr>
              <a:spcBef>
                <a:spcPct val="20000"/>
              </a:spcBef>
              <a:defRPr/>
            </a:pP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經理  </a:t>
            </a:r>
            <a:r>
              <a:rPr kumimoji="0" lang="en-US" altLang="zh-TW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(</a:t>
            </a: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我們咖啡屋</a:t>
            </a:r>
            <a:r>
              <a:rPr kumimoji="0" lang="en-US" altLang="zh-TW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) 			</a:t>
            </a: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五年</a:t>
            </a:r>
          </a:p>
          <a:p>
            <a:pPr>
              <a:spcBef>
                <a:spcPct val="20000"/>
              </a:spcBef>
              <a:defRPr/>
            </a:pP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心理輔導</a:t>
            </a:r>
            <a:r>
              <a:rPr kumimoji="0" lang="en-US" altLang="zh-TW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(AZ</a:t>
            </a: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州立醫院</a:t>
            </a:r>
            <a:r>
              <a:rPr kumimoji="0" lang="en-US" altLang="zh-TW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)		</a:t>
            </a: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半年</a:t>
            </a:r>
          </a:p>
          <a:p>
            <a:pPr>
              <a:spcBef>
                <a:spcPct val="20000"/>
              </a:spcBef>
              <a:defRPr/>
            </a:pP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心理輔導</a:t>
            </a:r>
            <a:r>
              <a:rPr kumimoji="0" lang="en-US" altLang="zh-TW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(SWK</a:t>
            </a: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拘留所</a:t>
            </a:r>
            <a:r>
              <a:rPr kumimoji="0" lang="en-US" altLang="zh-TW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)		</a:t>
            </a: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兩年</a:t>
            </a:r>
          </a:p>
          <a:p>
            <a:pPr>
              <a:spcBef>
                <a:spcPct val="20000"/>
              </a:spcBef>
              <a:defRPr/>
            </a:pP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傳道人</a:t>
            </a:r>
            <a:r>
              <a:rPr kumimoji="0" lang="en-US" altLang="zh-TW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(KY</a:t>
            </a:r>
            <a:r>
              <a:rPr kumimoji="0" lang="zh-TW" altLang="en-US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萊城基督教會</a:t>
            </a:r>
            <a:r>
              <a:rPr kumimoji="0" lang="en-US" altLang="zh-TW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)</a:t>
            </a:r>
            <a:r>
              <a:rPr kumimoji="0" lang="en-US" altLang="zh-TW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 		</a:t>
            </a: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兩年半</a:t>
            </a:r>
          </a:p>
          <a:p>
            <a:pPr>
              <a:spcBef>
                <a:spcPct val="20000"/>
              </a:spcBef>
              <a:defRPr/>
            </a:pPr>
            <a:r>
              <a:rPr kumimoji="0" lang="zh-TW" altLang="en-US" sz="4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牧師</a:t>
            </a:r>
            <a:r>
              <a:rPr kumimoji="0" lang="en-US" altLang="zh-TW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(</a:t>
            </a:r>
            <a:r>
              <a:rPr kumimoji="0" lang="zh-TW" altLang="en-US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格蘭岱爾羅省基督教會</a:t>
            </a:r>
            <a:r>
              <a:rPr kumimoji="0" lang="en-US" altLang="zh-TW" sz="36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)</a:t>
            </a:r>
            <a:r>
              <a:rPr kumimoji="0" lang="en-US" altLang="zh-TW" sz="2000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 	</a:t>
            </a:r>
            <a:r>
              <a:rPr kumimoji="0" lang="zh-TW" altLang="en-US" sz="4000" kern="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ea typeface="全真粗圓體" pitchFamily="49" charset="-120"/>
                <a:cs typeface="Times New Roman" pitchFamily="18" charset="0"/>
              </a:rPr>
              <a:t>十六年</a:t>
            </a:r>
            <a:endParaRPr kumimoji="0" lang="zh-TW" altLang="en-US" sz="4000" kern="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ea typeface="全真粗圓體" pitchFamily="49" charset="-12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190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withGroup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withGroup">
                            <p:stCondLst>
                              <p:cond delay="4000"/>
                            </p:stCondLst>
                            <p:childTnLst>
                              <p:par>
                                <p:cTn id="2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with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withGroup">
                            <p:stCondLst>
                              <p:cond delay="6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4624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哥林多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前書 </a:t>
            </a:r>
            <a:r>
              <a:rPr lang="en-US" altLang="zh-TW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9:27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539552" y="1844824"/>
            <a:ext cx="7992888" cy="4752528"/>
          </a:xfrm>
        </p:spPr>
        <p:txBody>
          <a:bodyPr>
            <a:noAutofit/>
          </a:bodyPr>
          <a:lstStyle/>
          <a:p>
            <a:pPr>
              <a:lnSpc>
                <a:spcPts val="8000"/>
              </a:lnSpc>
              <a:spcBef>
                <a:spcPts val="0"/>
              </a:spcBef>
            </a:pP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我是</a:t>
            </a:r>
            <a:r>
              <a:rPr lang="zh-TW" altLang="en-US" sz="6000" dirty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攻克己身</a:t>
            </a: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，</a:t>
            </a:r>
            <a:r>
              <a:rPr lang="zh-TW" altLang="en-US" sz="6000" dirty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叫身服我</a:t>
            </a: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，恐怕我傳福音給別人，</a:t>
            </a:r>
            <a:r>
              <a:rPr lang="zh-TW" altLang="en-US" sz="6000" dirty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自己反被棄絕了</a:t>
            </a: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。</a:t>
            </a:r>
            <a:endParaRPr lang="en-US" altLang="zh-TW" sz="60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46825575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51520" y="-27384"/>
            <a:ext cx="8206680" cy="1470025"/>
          </a:xfrm>
        </p:spPr>
        <p:txBody>
          <a:bodyPr>
            <a:normAutofit/>
          </a:bodyPr>
          <a:lstStyle/>
          <a:p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8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恆毅力</a:t>
            </a:r>
            <a:r>
              <a:rPr lang="en-US" altLang="zh-TW" sz="8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Grit</a:t>
            </a:r>
            <a:r>
              <a:rPr lang="zh-TW" altLang="zh-TW" sz="8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80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475656" y="1772816"/>
            <a:ext cx="6336704" cy="4941168"/>
          </a:xfrm>
        </p:spPr>
        <p:txBody>
          <a:bodyPr>
            <a:noAutofit/>
          </a:bodyPr>
          <a:lstStyle/>
          <a:p>
            <a:pPr marL="685800" indent="-685800" algn="l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打美好</a:t>
            </a: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的</a:t>
            </a: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仗</a:t>
            </a:r>
            <a:endParaRPr lang="en-US" altLang="zh-TW" sz="60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 algn="l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跑</a:t>
            </a: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當跑的</a:t>
            </a: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路</a:t>
            </a:r>
            <a:endParaRPr lang="en-US" altLang="zh-TW" sz="60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 algn="l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守所</a:t>
            </a: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信的</a:t>
            </a:r>
            <a:r>
              <a:rPr lang="zh-TW" altLang="en-US" sz="60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道</a:t>
            </a:r>
            <a:endParaRPr lang="en-US" altLang="zh-TW" sz="60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pPr marL="685800" indent="-685800" algn="l">
              <a:spcBef>
                <a:spcPts val="1200"/>
              </a:spcBef>
              <a:buFont typeface="Wingdings" panose="05000000000000000000" pitchFamily="2" charset="2"/>
              <a:buChar char="Ø"/>
            </a:pPr>
            <a:r>
              <a:rPr lang="en-US" altLang="zh-TW" sz="5400" dirty="0">
                <a:solidFill>
                  <a:schemeClr val="bg1"/>
                </a:solidFill>
                <a:ea typeface="華康細圓體" panose="020F0309000000000000" pitchFamily="49" charset="-120"/>
                <a:cs typeface="+mj-cs"/>
              </a:rPr>
              <a:t>Finishing Strong </a:t>
            </a:r>
            <a:endParaRPr lang="en-US" altLang="zh-TW" sz="5400" dirty="0" smtClean="0">
              <a:solidFill>
                <a:schemeClr val="bg1"/>
              </a:solidFill>
              <a:ea typeface="華康細圓體" panose="020F0309000000000000" pitchFamily="49" charset="-120"/>
              <a:cs typeface="+mj-cs"/>
            </a:endParaRPr>
          </a:p>
          <a:p>
            <a:pPr marL="685800" indent="-685800" algn="l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US" altLang="zh-TW" sz="5400" dirty="0" smtClean="0">
                <a:solidFill>
                  <a:schemeClr val="bg1"/>
                </a:solidFill>
                <a:ea typeface="華康細圓體" panose="020F0309000000000000" pitchFamily="49" charset="-120"/>
                <a:cs typeface="+mj-cs"/>
              </a:rPr>
              <a:t>Finishing </a:t>
            </a:r>
            <a:r>
              <a:rPr lang="en-US" altLang="zh-TW" sz="5400" dirty="0">
                <a:solidFill>
                  <a:schemeClr val="bg1"/>
                </a:solidFill>
                <a:ea typeface="華康細圓體" panose="020F0309000000000000" pitchFamily="49" charset="-120"/>
                <a:cs typeface="+mj-cs"/>
              </a:rPr>
              <a:t>Well</a:t>
            </a:r>
            <a:endParaRPr lang="en-US" altLang="zh-TW" sz="5400" dirty="0" smtClean="0">
              <a:solidFill>
                <a:schemeClr val="bg1"/>
              </a:solidFill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2332541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180528" y="332656"/>
            <a:ext cx="9577064" cy="1470025"/>
          </a:xfrm>
        </p:spPr>
        <p:txBody>
          <a:bodyPr>
            <a:normAutofit/>
          </a:bodyPr>
          <a:lstStyle/>
          <a:p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成功的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關鍵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：恆毅力</a:t>
            </a:r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51520" y="2276872"/>
            <a:ext cx="8601000" cy="2952328"/>
          </a:xfrm>
        </p:spPr>
        <p:txBody>
          <a:bodyPr>
            <a:noAutofit/>
          </a:bodyPr>
          <a:lstStyle/>
          <a:p>
            <a:r>
              <a:rPr lang="zh-TW" altLang="en-US" sz="6600" dirty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成功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不在於</a:t>
            </a:r>
            <a:r>
              <a:rPr lang="zh-TW" altLang="en-US" sz="6600" dirty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天賦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和</a:t>
            </a:r>
            <a:r>
              <a:rPr lang="zh-TW" altLang="en-US" sz="6600" dirty="0" smtClean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智商</a:t>
            </a:r>
            <a:endParaRPr lang="en-US" altLang="zh-TW" sz="6600" dirty="0" smtClean="0">
              <a:solidFill>
                <a:srgbClr val="FFFF00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  <a:p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而是</a:t>
            </a:r>
            <a:r>
              <a:rPr lang="zh-TW" altLang="en-US" sz="6600" dirty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熱情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與</a:t>
            </a:r>
            <a:r>
              <a:rPr lang="zh-TW" altLang="en-US" sz="6600" dirty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努力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的總和</a:t>
            </a:r>
          </a:p>
        </p:txBody>
      </p:sp>
    </p:spTree>
    <p:extLst>
      <p:ext uri="{BB962C8B-B14F-4D97-AF65-F5344CB8AC3E}">
        <p14:creationId xmlns:p14="http://schemas.microsoft.com/office/powerpoint/2010/main" val="232309746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1"/>
          <p:cNvSpPr txBox="1">
            <a:spLocks/>
          </p:cNvSpPr>
          <p:nvPr/>
        </p:nvSpPr>
        <p:spPr>
          <a:xfrm>
            <a:off x="685800" y="230783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輕鬆一下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132857"/>
            <a:ext cx="8884746" cy="43204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052047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752399"/>
            <a:ext cx="7416824" cy="5132985"/>
          </a:xfrm>
          <a:prstGeom prst="rect">
            <a:avLst/>
          </a:prstGeom>
        </p:spPr>
      </p:pic>
      <p:sp>
        <p:nvSpPr>
          <p:cNvPr id="7" name="標題 1"/>
          <p:cNvSpPr txBox="1">
            <a:spLocks/>
          </p:cNvSpPr>
          <p:nvPr/>
        </p:nvSpPr>
        <p:spPr>
          <a:xfrm>
            <a:off x="685800" y="116632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輕鬆一下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75629932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輕鬆一下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20" b="10811"/>
          <a:stretch/>
        </p:blipFill>
        <p:spPr>
          <a:xfrm>
            <a:off x="1447800" y="1772816"/>
            <a:ext cx="6248400" cy="4985657"/>
          </a:xfrm>
          <a:prstGeom prst="rect">
            <a:avLst/>
          </a:prstGeom>
        </p:spPr>
      </p:pic>
      <p:sp>
        <p:nvSpPr>
          <p:cNvPr id="6" name="文字方塊 5"/>
          <p:cNvSpPr txBox="1"/>
          <p:nvPr/>
        </p:nvSpPr>
        <p:spPr>
          <a:xfrm>
            <a:off x="2699792" y="1990581"/>
            <a:ext cx="648072" cy="64633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altLang="zh-TW" dirty="0" smtClean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  <a:p>
            <a:endParaRPr lang="zh-TW" altLang="en-US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7" name="文字方塊 6"/>
          <p:cNvSpPr txBox="1"/>
          <p:nvPr/>
        </p:nvSpPr>
        <p:spPr>
          <a:xfrm>
            <a:off x="4572000" y="1988840"/>
            <a:ext cx="576064" cy="64633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en-US" altLang="zh-TW" dirty="0" smtClean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  <a:p>
            <a:endParaRPr lang="zh-TW" altLang="en-US" dirty="0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8904839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9736" y="332656"/>
            <a:ext cx="8782744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提摩太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後書 </a:t>
            </a:r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4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：</a:t>
            </a:r>
            <a:r>
              <a:rPr lang="en-US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7</a:t>
            </a:r>
            <a:r>
              <a:rPr lang="zh-TW" altLang="en-US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 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5536" y="2204864"/>
            <a:ext cx="8496944" cy="4392488"/>
          </a:xfrm>
        </p:spPr>
        <p:txBody>
          <a:bodyPr>
            <a:no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那美好的</a:t>
            </a:r>
            <a:r>
              <a:rPr lang="zh-TW" altLang="en-US" sz="6000" dirty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仗</a:t>
            </a: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我已經打過了，當跑的</a:t>
            </a:r>
            <a:r>
              <a:rPr lang="zh-TW" altLang="en-US" sz="6000" dirty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路</a:t>
            </a: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我已經跑盡了，所信的</a:t>
            </a:r>
            <a:r>
              <a:rPr lang="zh-TW" altLang="en-US" sz="6000" dirty="0">
                <a:solidFill>
                  <a:srgbClr val="FFFF00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道</a:t>
            </a:r>
            <a:r>
              <a:rPr lang="zh-TW" altLang="en-US" sz="60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  <a:cs typeface="+mj-cs"/>
              </a:rPr>
              <a:t>我已經守住了。</a:t>
            </a:r>
          </a:p>
        </p:txBody>
      </p:sp>
    </p:spTree>
    <p:extLst>
      <p:ext uri="{BB962C8B-B14F-4D97-AF65-F5344CB8AC3E}">
        <p14:creationId xmlns:p14="http://schemas.microsoft.com/office/powerpoint/2010/main" val="155252805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332656"/>
            <a:ext cx="7772400" cy="1470025"/>
          </a:xfrm>
        </p:spPr>
        <p:txBody>
          <a:bodyPr>
            <a:normAutofit/>
          </a:bodyPr>
          <a:lstStyle/>
          <a:p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【</a:t>
            </a:r>
            <a:r>
              <a:rPr lang="zh-TW" altLang="en-US" sz="66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三重任務</a:t>
            </a:r>
            <a:r>
              <a:rPr lang="zh-TW" altLang="zh-TW" sz="66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】</a:t>
            </a:r>
            <a:endParaRPr lang="zh-TW" altLang="en-US" sz="66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5496" y="2060848"/>
            <a:ext cx="8496944" cy="3240360"/>
          </a:xfrm>
        </p:spPr>
        <p:txBody>
          <a:bodyPr>
            <a:noAutofit/>
          </a:bodyPr>
          <a:lstStyle/>
          <a:p>
            <a:pPr marL="685800" indent="-6858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TW" altLang="en-US" sz="54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面對屬靈的爭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戰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  <a:p>
            <a:pPr marL="685800" indent="-6858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奔跑</a:t>
            </a:r>
            <a:r>
              <a:rPr lang="zh-TW" altLang="en-US" sz="54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屬天的</a:t>
            </a: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道路</a:t>
            </a:r>
            <a:endParaRPr lang="en-US" altLang="zh-TW" sz="5400" dirty="0" smtClean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</a:endParaRPr>
          </a:p>
          <a:p>
            <a:pPr marL="685800" indent="-68580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zh-TW" altLang="en-US" sz="5400" dirty="0" smtClean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持</a:t>
            </a:r>
            <a:r>
              <a:rPr lang="zh-TW" altLang="en-US" sz="5400" dirty="0">
                <a:solidFill>
                  <a:schemeClr val="bg1"/>
                </a:solidFill>
                <a:latin typeface="華康細圓體" panose="020F0309000000000000" pitchFamily="49" charset="-120"/>
                <a:ea typeface="華康細圓體" panose="020F0309000000000000" pitchFamily="49" charset="-120"/>
              </a:rPr>
              <a:t>守聖經的真理</a:t>
            </a:r>
            <a:endParaRPr lang="zh-TW" altLang="en-US" sz="5400" dirty="0">
              <a:solidFill>
                <a:schemeClr val="bg1"/>
              </a:solidFill>
              <a:latin typeface="華康細圓體" panose="020F0309000000000000" pitchFamily="49" charset="-120"/>
              <a:ea typeface="華康細圓體" panose="020F0309000000000000" pitchFamily="49" charset="-12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3188788"/>
      </p:ext>
    </p:extLst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784</TotalTime>
  <Words>712</Words>
  <Application>Microsoft Office PowerPoint</Application>
  <PresentationFormat>如螢幕大小 (4:3)</PresentationFormat>
  <Paragraphs>116</Paragraphs>
  <Slides>31</Slides>
  <Notes>3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31</vt:i4>
      </vt:variant>
    </vt:vector>
  </HeadingPairs>
  <TitlesOfParts>
    <vt:vector size="33" baseType="lpstr">
      <vt:lpstr>Office 佈景主題</vt:lpstr>
      <vt:lpstr>Default Design</vt:lpstr>
      <vt:lpstr>     ABC  2017     </vt:lpstr>
      <vt:lpstr>     ABC  2017     </vt:lpstr>
      <vt:lpstr>     ABC  2017     </vt:lpstr>
      <vt:lpstr>【成功的關鍵：恆毅力】</vt:lpstr>
      <vt:lpstr>PowerPoint 簡報</vt:lpstr>
      <vt:lpstr>PowerPoint 簡報</vt:lpstr>
      <vt:lpstr>【輕鬆一下】</vt:lpstr>
      <vt:lpstr>【提摩太後書 4：7 】</vt:lpstr>
      <vt:lpstr>【三重任務】</vt:lpstr>
      <vt:lpstr>【Finishing Well】</vt:lpstr>
      <vt:lpstr>【Finishing Strong】</vt:lpstr>
      <vt:lpstr>PowerPoint 簡報</vt:lpstr>
      <vt:lpstr>【恆毅力 Grit】</vt:lpstr>
      <vt:lpstr>【恆毅力 vs.吃苦】</vt:lpstr>
      <vt:lpstr>【恆毅力的成份】</vt:lpstr>
      <vt:lpstr>【巴菲特的祕訣】</vt:lpstr>
      <vt:lpstr>【培養恆毅力】</vt:lpstr>
      <vt:lpstr>【從內而外】</vt:lpstr>
      <vt:lpstr>【從內而外】</vt:lpstr>
      <vt:lpstr>【從內而外】</vt:lpstr>
      <vt:lpstr>【從內而外】</vt:lpstr>
      <vt:lpstr>【從外而內】</vt:lpstr>
      <vt:lpstr>【挑戰困難任務】</vt:lpstr>
      <vt:lpstr>【培養恆毅力的方法】</vt:lpstr>
      <vt:lpstr>【小團體的大影響】</vt:lpstr>
      <vt:lpstr>【小團體的大影響】</vt:lpstr>
      <vt:lpstr>【美國羅斯福總統】</vt:lpstr>
      <vt:lpstr>【比賽的重點】</vt:lpstr>
      <vt:lpstr>【哥林多前書 9:24】</vt:lpstr>
      <vt:lpstr>【哥林多前書 9:27】</vt:lpstr>
      <vt:lpstr>【恆毅力Grit】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【銀髮族的心事活出優美】</dc:title>
  <dc:creator>熊牧師</dc:creator>
  <cp:lastModifiedBy>Sherman Hsiung</cp:lastModifiedBy>
  <cp:revision>61</cp:revision>
  <cp:lastPrinted>2016-09-16T21:04:10Z</cp:lastPrinted>
  <dcterms:created xsi:type="dcterms:W3CDTF">2015-01-31T09:52:00Z</dcterms:created>
  <dcterms:modified xsi:type="dcterms:W3CDTF">2017-09-16T11:01:35Z</dcterms:modified>
</cp:coreProperties>
</file>