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70" r:id="rId10"/>
    <p:sldId id="268" r:id="rId11"/>
    <p:sldId id="267" r:id="rId12"/>
    <p:sldId id="271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899" autoAdjust="0"/>
    <p:restoredTop sz="94660"/>
  </p:normalViewPr>
  <p:slideViewPr>
    <p:cSldViewPr>
      <p:cViewPr>
        <p:scale>
          <a:sx n="70" d="100"/>
          <a:sy n="70" d="100"/>
        </p:scale>
        <p:origin x="-198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702796-0C5E-4920-9345-EF0C2570D78E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83543F-32BF-4A9A-935F-FDC3CD6A1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533400"/>
            <a:ext cx="5881468" cy="2868168"/>
          </a:xfrm>
        </p:spPr>
        <p:txBody>
          <a:bodyPr/>
          <a:lstStyle/>
          <a:p>
            <a:r>
              <a:rPr lang="zh-TW" altLang="en-US" sz="5400" dirty="0" smtClean="0"/>
              <a:t>基督教</a:t>
            </a:r>
            <a:r>
              <a:rPr lang="en-US" sz="5400" dirty="0" smtClean="0"/>
              <a:t> </a:t>
            </a:r>
            <a:r>
              <a:rPr lang="zh-TW" altLang="en-US" sz="5400" dirty="0" smtClean="0"/>
              <a:t>與 </a:t>
            </a:r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zh-TW" altLang="en-US" sz="5400" dirty="0" smtClean="0"/>
              <a:t>伊斯蘭教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之比較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傳福音方式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zh-TW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對話模式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首先</a:t>
            </a:r>
            <a:r>
              <a:rPr lang="zh-TW" altLang="en-US" sz="3600" dirty="0" smtClean="0"/>
              <a:t>要去了</a:t>
            </a:r>
            <a:r>
              <a:rPr lang="zh-TW" altLang="en-US" sz="3600" dirty="0" smtClean="0"/>
              <a:t>觧對方信</a:t>
            </a:r>
            <a:r>
              <a:rPr lang="zh-TW" altLang="en-US" sz="3600" dirty="0" smtClean="0"/>
              <a:t>仰與</a:t>
            </a:r>
            <a:r>
              <a:rPr lang="en-US" sz="3600" dirty="0" smtClean="0"/>
              <a:t> </a:t>
            </a:r>
            <a:r>
              <a:rPr lang="zh-TW" altLang="en-US" sz="3600" dirty="0" smtClean="0"/>
              <a:t>文</a:t>
            </a:r>
            <a:r>
              <a:rPr lang="zh-TW" altLang="en-US" sz="3600" dirty="0" smtClean="0"/>
              <a:t>化</a:t>
            </a:r>
            <a:r>
              <a:rPr lang="en-US" altLang="zh-TW" sz="3600" dirty="0" smtClean="0"/>
              <a:t>,</a:t>
            </a:r>
            <a:r>
              <a:rPr lang="en-US" sz="3600" dirty="0" smtClean="0"/>
              <a:t> </a:t>
            </a:r>
            <a:r>
              <a:rPr lang="zh-TW" altLang="en-US" sz="3600" dirty="0" smtClean="0"/>
              <a:t>從而建立真誠友誼及對話方</a:t>
            </a:r>
            <a:r>
              <a:rPr lang="zh-TW" altLang="en-US" sz="3600" dirty="0" smtClean="0"/>
              <a:t>式。</a:t>
            </a:r>
            <a:r>
              <a:rPr lang="en-US" altLang="zh-TW" sz="3600" dirty="0" smtClean="0"/>
              <a:t> </a:t>
            </a:r>
            <a:r>
              <a:rPr lang="zh-TW" altLang="en-US" sz="3600" dirty="0" smtClean="0"/>
              <a:t>再將福音介紹給穆斯林朋友</a:t>
            </a:r>
            <a:r>
              <a:rPr lang="en-US" sz="36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傳福音方式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zh-TW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機構模式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透過建</a:t>
            </a:r>
            <a:r>
              <a:rPr lang="zh-TW" altLang="en-US" sz="3600" dirty="0" smtClean="0"/>
              <a:t>立慈善事業如醫</a:t>
            </a:r>
            <a:r>
              <a:rPr lang="zh-TW" altLang="en-US" sz="3600" dirty="0" smtClean="0"/>
              <a:t>院</a:t>
            </a:r>
            <a:r>
              <a:rPr lang="en-US" sz="3600" dirty="0" smtClean="0"/>
              <a:t>, </a:t>
            </a:r>
            <a:r>
              <a:rPr lang="zh-TW" altLang="en-US" sz="3600" dirty="0" smtClean="0"/>
              <a:t>學校</a:t>
            </a:r>
            <a:r>
              <a:rPr lang="en-US" sz="3600" dirty="0" smtClean="0"/>
              <a:t>, </a:t>
            </a:r>
            <a:r>
              <a:rPr lang="zh-TW" altLang="en-US" sz="3600" dirty="0" smtClean="0"/>
              <a:t>及孤兒院</a:t>
            </a:r>
            <a:r>
              <a:rPr lang="en-US" altLang="zh-TW" sz="3600" dirty="0" smtClean="0"/>
              <a:t>.</a:t>
            </a:r>
            <a:r>
              <a:rPr lang="en-US" sz="3600" dirty="0" smtClean="0"/>
              <a:t> </a:t>
            </a:r>
            <a:r>
              <a:rPr lang="zh-TW" altLang="en-US" sz="3600" dirty="0" smtClean="0"/>
              <a:t>這方法可排除偏見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與不同階層之穆斯林傳福音。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傳福音方式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zh-TW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本土化模式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sz="1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用本地人能理解及領受之方</a:t>
            </a:r>
            <a:r>
              <a:rPr lang="zh-TW" altLang="en-US" sz="3600" dirty="0" smtClean="0"/>
              <a:t>法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由本地人主導用本土文</a:t>
            </a:r>
            <a:r>
              <a:rPr lang="zh-TW" altLang="en-US" sz="3600" dirty="0" smtClean="0"/>
              <a:t>化 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如敬拜儀</a:t>
            </a:r>
            <a:r>
              <a:rPr lang="zh-TW" altLang="en-US" sz="3600" dirty="0" smtClean="0"/>
              <a:t>式</a:t>
            </a:r>
            <a:r>
              <a:rPr lang="en-US" altLang="zh-TW" sz="3600" dirty="0" smtClean="0"/>
              <a:t>) </a:t>
            </a:r>
            <a:r>
              <a:rPr lang="zh-TW" altLang="en-US" sz="3600" dirty="0" smtClean="0"/>
              <a:t>及</a:t>
            </a:r>
            <a:r>
              <a:rPr lang="zh-TW" altLang="en-US" sz="3600" dirty="0" smtClean="0"/>
              <a:t>方法去表達福音</a:t>
            </a:r>
            <a:r>
              <a:rPr lang="zh-TW" altLang="en-US" sz="3600" dirty="0" smtClean="0"/>
              <a:t>。</a:t>
            </a:r>
            <a:endParaRPr lang="en-US" sz="3600" dirty="0" smtClean="0"/>
          </a:p>
          <a:p>
            <a:r>
              <a:rPr lang="zh-TW" altLang="en-US" sz="3600" dirty="0" smtClean="0"/>
              <a:t>注</a:t>
            </a:r>
            <a:r>
              <a:rPr lang="zh-TW" altLang="en-US" sz="3600" dirty="0" smtClean="0"/>
              <a:t>意</a:t>
            </a:r>
            <a:endParaRPr lang="en-US" altLang="zh-TW" sz="3600" dirty="0" smtClean="0"/>
          </a:p>
          <a:p>
            <a:pPr lvl="1"/>
            <a:r>
              <a:rPr lang="zh-TW" altLang="en-US" dirty="0" smtClean="0"/>
              <a:t>罪 與 </a:t>
            </a:r>
            <a:r>
              <a:rPr lang="zh-TW" altLang="en-US" dirty="0" smtClean="0"/>
              <a:t>羞</a:t>
            </a:r>
            <a:endParaRPr lang="en-US" dirty="0" smtClean="0"/>
          </a:p>
          <a:p>
            <a:pPr lvl="1"/>
            <a:r>
              <a:rPr lang="zh-TW" altLang="en-US" dirty="0" smtClean="0"/>
              <a:t>語</a:t>
            </a:r>
            <a:r>
              <a:rPr lang="zh-TW" altLang="en-US" dirty="0" smtClean="0"/>
              <a:t>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古蘭</a:t>
            </a:r>
            <a:r>
              <a:rPr lang="zh-TW" altLang="en-US" dirty="0" smtClean="0"/>
              <a:t>經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傳福音要注意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600" dirty="0" smtClean="0"/>
          </a:p>
          <a:p>
            <a:r>
              <a:rPr lang="zh-TW" altLang="en-US" sz="3200" dirty="0" smtClean="0"/>
              <a:t>建立真誠友誼</a:t>
            </a:r>
            <a:endParaRPr lang="en-US" sz="1400" dirty="0" smtClean="0"/>
          </a:p>
          <a:p>
            <a:r>
              <a:rPr lang="zh-TW" altLang="en-US" sz="3200" dirty="0" smtClean="0"/>
              <a:t>民間信</a:t>
            </a:r>
            <a:r>
              <a:rPr lang="zh-TW" altLang="en-US" sz="3200" dirty="0" smtClean="0"/>
              <a:t>仰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對</a:t>
            </a:r>
            <a:r>
              <a:rPr lang="zh-TW" altLang="en-US" sz="3200" dirty="0" smtClean="0"/>
              <a:t>傳福音之好與</a:t>
            </a:r>
            <a:r>
              <a:rPr lang="zh-TW" altLang="en-US" sz="3200" dirty="0" smtClean="0"/>
              <a:t>壞</a:t>
            </a:r>
            <a:endParaRPr lang="en-US" altLang="zh-TW" sz="3200" dirty="0" smtClean="0"/>
          </a:p>
          <a:p>
            <a:r>
              <a:rPr lang="zh-TW" altLang="en-US" sz="3200" dirty="0" smtClean="0"/>
              <a:t>祈禱的能</a:t>
            </a:r>
            <a:r>
              <a:rPr lang="zh-TW" altLang="en-US" sz="3200" dirty="0" smtClean="0"/>
              <a:t>力</a:t>
            </a:r>
            <a:endParaRPr lang="en-US" altLang="zh-TW" sz="3200" dirty="0" smtClean="0"/>
          </a:p>
          <a:p>
            <a:r>
              <a:rPr lang="zh-TW" altLang="en-US" sz="3200" dirty="0" smtClean="0"/>
              <a:t>夢的能</a:t>
            </a:r>
            <a:r>
              <a:rPr lang="zh-TW" altLang="en-US" sz="3200" dirty="0" smtClean="0"/>
              <a:t>力</a:t>
            </a:r>
            <a:endParaRPr lang="en-US" sz="1600" dirty="0" smtClean="0"/>
          </a:p>
          <a:p>
            <a:r>
              <a:rPr lang="zh-TW" altLang="en-US" sz="3200" dirty="0" smtClean="0"/>
              <a:t>伊斯蘭雖接納聖經的一部</a:t>
            </a:r>
            <a:r>
              <a:rPr lang="zh-TW" altLang="en-US" sz="3200" dirty="0" smtClean="0"/>
              <a:t>份</a:t>
            </a:r>
            <a:r>
              <a:rPr lang="en-US" altLang="zh-TW" sz="3200" dirty="0" smtClean="0"/>
              <a:t>, </a:t>
            </a:r>
            <a:r>
              <a:rPr lang="zh-TW" altLang="en-US" sz="3200" dirty="0" smtClean="0"/>
              <a:t>與</a:t>
            </a:r>
            <a:r>
              <a:rPr lang="zh-TW" altLang="en-US" sz="3200" dirty="0" smtClean="0"/>
              <a:t>基督教在基要真理上無共同之處。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向穆斯林傳福</a:t>
            </a:r>
            <a:r>
              <a:rPr lang="zh-TW" altLang="en-US" dirty="0" smtClean="0"/>
              <a:t>之「</a:t>
            </a:r>
            <a:r>
              <a:rPr lang="zh-TW" altLang="en-US" dirty="0" smtClean="0"/>
              <a:t>要」和「不要」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2400" dirty="0" smtClean="0">
              <a:latin typeface="+mj-ea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不要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看穆斯林為敵人</a:t>
            </a:r>
            <a:endParaRPr lang="en-US" altLang="zh-TW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鼓勵穆斯林看整本聖經</a:t>
            </a:r>
            <a:endParaRPr lang="en-US" altLang="zh-TW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把福音講得完全</a:t>
            </a:r>
            <a:endParaRPr lang="en-US" altLang="zh-TW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明白伊斯蘭</a:t>
            </a:r>
            <a:r>
              <a:rPr lang="en-US" sz="2400" dirty="0" smtClean="0">
                <a:latin typeface="Microsoft YaHei" pitchFamily="34" charset="-122"/>
                <a:ea typeface="Microsoft YaHei" pitchFamily="34" charset="-122"/>
              </a:rPr>
              <a:t>. 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先講伊斯蘭的優點才去指出要思考之處</a:t>
            </a:r>
            <a:r>
              <a:rPr lang="en-US" sz="2400" dirty="0" smtClean="0">
                <a:latin typeface="Microsoft YaHei" pitchFamily="34" charset="-122"/>
                <a:ea typeface="Microsoft YaHei" pitchFamily="34" charset="-122"/>
              </a:rPr>
              <a:t>.</a:t>
            </a: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分享主耶穌行的神蹟奇事</a:t>
            </a: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用古蘭經 提 及耶穌的部份 </a:t>
            </a:r>
            <a:r>
              <a:rPr lang="en-US" sz="2400" dirty="0" smtClean="0">
                <a:latin typeface="Microsoft YaHei" pitchFamily="34" charset="-122"/>
                <a:ea typeface="Microsoft YaHei" pitchFamily="34" charset="-122"/>
              </a:rPr>
              <a:t>(Isa)</a:t>
            </a:r>
          </a:p>
          <a:p>
            <a:r>
              <a:rPr lang="zh-TW" altLang="en-US" sz="2400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和穆斯林一同祈禱</a:t>
            </a:r>
            <a:r>
              <a:rPr lang="en-US" altLang="zh-TW" sz="2400" dirty="0" smtClean="0">
                <a:latin typeface="Microsoft YaHei" pitchFamily="34" charset="-122"/>
                <a:ea typeface="Microsoft YaHei" pitchFamily="34" charset="-122"/>
              </a:rPr>
              <a:t>,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 給他們有機會與神親近</a:t>
            </a: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endParaRPr lang="en-US" dirty="0"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向穆斯林傳福之「要」和「不要」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祈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禱時</a:t>
            </a:r>
            <a:r>
              <a:rPr lang="zh-TW" altLang="en-US" sz="2400" b="1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莊重</a:t>
            </a:r>
            <a:r>
              <a:rPr lang="en-US" altLang="zh-TW" sz="2400" dirty="0" smtClean="0">
                <a:latin typeface="Microsoft YaHei" pitchFamily="34" charset="-122"/>
                <a:ea typeface="Microsoft YaHei" pitchFamily="34" charset="-122"/>
              </a:rPr>
              <a:t>, 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不可隨便</a:t>
            </a:r>
            <a:r>
              <a:rPr lang="en-US" sz="2400" smtClean="0">
                <a:latin typeface="Microsoft YaHei" pitchFamily="34" charset="-122"/>
                <a:ea typeface="Microsoft YaHei" pitchFamily="34" charset="-122"/>
              </a:rPr>
              <a:t>. </a:t>
            </a: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pPr>
              <a:buNone/>
            </a:pPr>
            <a:r>
              <a:rPr lang="en-US" sz="2400" dirty="0" smtClean="0">
                <a:latin typeface="Microsoft YaHei" pitchFamily="34" charset="-122"/>
                <a:ea typeface="Microsoft YaHei" pitchFamily="34" charset="-122"/>
              </a:rPr>
              <a:t> </a:t>
            </a:r>
          </a:p>
          <a:p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穆斯林對末日很有興趣</a:t>
            </a:r>
            <a:r>
              <a:rPr lang="en-US" sz="2400" dirty="0" smtClean="0">
                <a:latin typeface="Microsoft YaHei" pitchFamily="34" charset="-122"/>
                <a:ea typeface="Microsoft YaHei" pitchFamily="34" charset="-122"/>
              </a:rPr>
              <a:t>.</a:t>
            </a:r>
            <a:r>
              <a:rPr lang="zh-TW" altLang="en-US" sz="2400" b="1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用但以理書和啟示錄和他們分享</a:t>
            </a: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pPr>
              <a:buNone/>
            </a:pP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r>
              <a:rPr lang="zh-TW" altLang="en-US" sz="2400" b="1" dirty="0" smtClean="0">
                <a:solidFill>
                  <a:srgbClr val="FF0000"/>
                </a:solidFill>
                <a:latin typeface="Microsoft YaHei" pitchFamily="34" charset="-122"/>
                <a:ea typeface="Microsoft YaHei" pitchFamily="34" charset="-122"/>
              </a:rPr>
              <a:t>不要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用太多聖經經文</a:t>
            </a:r>
            <a:r>
              <a:rPr lang="en-US" altLang="zh-TW" sz="2400" dirty="0" smtClean="0">
                <a:latin typeface="Microsoft YaHei" pitchFamily="34" charset="-122"/>
                <a:ea typeface="Microsoft YaHei" pitchFamily="34" charset="-122"/>
              </a:rPr>
              <a:t>, </a:t>
            </a:r>
            <a:r>
              <a:rPr lang="zh-TW" altLang="en-US" sz="2400" dirty="0" smtClean="0">
                <a:latin typeface="Microsoft YaHei" pitchFamily="34" charset="-122"/>
                <a:ea typeface="Microsoft YaHei" pitchFamily="34" charset="-122"/>
              </a:rPr>
              <a:t>因穆斯林聽聞聖經是修改過的。 等他們接受聖經是神的話才用經文幫助他們</a:t>
            </a:r>
            <a:endParaRPr lang="en-US" sz="2400" dirty="0" smtClean="0">
              <a:latin typeface="Microsoft YaHei" pitchFamily="34" charset="-122"/>
              <a:ea typeface="Microsoft YaHei" pitchFamily="34" charset="-122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基督教與伊斯蘭教之主要分別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696200" cy="48463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</a:t>
            </a:r>
            <a:r>
              <a:rPr lang="zh-TW" altLang="en-US" b="1" u="sng" dirty="0" smtClean="0"/>
              <a:t> 基督教 </a:t>
            </a:r>
            <a:r>
              <a:rPr lang="en-US" dirty="0" smtClean="0"/>
              <a:t>		</a:t>
            </a:r>
            <a:r>
              <a:rPr lang="zh-TW" altLang="en-US" b="1" u="sng" dirty="0" smtClean="0"/>
              <a:t>伊斯蘭教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信徒</a:t>
            </a:r>
            <a:r>
              <a:rPr lang="en-US" sz="2000" dirty="0" smtClean="0"/>
              <a:t>  		</a:t>
            </a:r>
            <a:r>
              <a:rPr lang="zh-TW" altLang="en-US" sz="2000" dirty="0" smtClean="0"/>
              <a:t>基督徒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穆斯林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人口 </a:t>
            </a:r>
            <a:r>
              <a:rPr lang="en-US" sz="2000" dirty="0" smtClean="0"/>
              <a:t>			2.3 </a:t>
            </a:r>
            <a:r>
              <a:rPr lang="zh-TW" altLang="en-US" sz="2000" dirty="0" smtClean="0"/>
              <a:t>萬萬 </a:t>
            </a:r>
            <a:r>
              <a:rPr lang="en-US" sz="2000" dirty="0" smtClean="0"/>
              <a:t>		1.6 </a:t>
            </a:r>
            <a:r>
              <a:rPr lang="zh-TW" altLang="en-US" sz="2000" dirty="0" smtClean="0"/>
              <a:t>萬萬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增長率 </a:t>
            </a:r>
            <a:r>
              <a:rPr lang="en-US" sz="2000" dirty="0" smtClean="0"/>
              <a:t>		1.3%			7.8%</a:t>
            </a:r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妻子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最多一位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最多四位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神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三位一體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獨一真主 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耶穌基督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神的兒子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偉大先知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無罪 </a:t>
            </a:r>
            <a:r>
              <a:rPr lang="en-US" sz="2000" dirty="0" smtClean="0"/>
              <a:t>			</a:t>
            </a:r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聖靈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神的一部分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天使加百列</a:t>
            </a:r>
            <a:r>
              <a:rPr lang="en-US" altLang="zh-TW" sz="2000" dirty="0" smtClean="0"/>
              <a:t>,</a:t>
            </a:r>
            <a:r>
              <a:rPr lang="en-US" sz="2000" dirty="0" smtClean="0"/>
              <a:t> 							</a:t>
            </a:r>
            <a:r>
              <a:rPr lang="zh-TW" altLang="en-US" sz="2000" dirty="0" smtClean="0"/>
              <a:t>或不明體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Christianity &amp;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80772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b="1" u="sng" dirty="0" smtClean="0"/>
              <a:t> 基督教 </a:t>
            </a:r>
            <a:r>
              <a:rPr lang="en-US" sz="2000" dirty="0" smtClean="0"/>
              <a:t>		</a:t>
            </a:r>
            <a:r>
              <a:rPr lang="zh-TW" altLang="en-US" sz="2000" b="1" u="sng" dirty="0" smtClean="0"/>
              <a:t> 伊斯蘭</a:t>
            </a:r>
            <a:endParaRPr lang="en-US" sz="2000" b="1" u="sng" dirty="0" smtClean="0"/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聖書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 新約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 舊約聖經 </a:t>
            </a:r>
            <a:r>
              <a:rPr lang="en-US" sz="2000" dirty="0" smtClean="0"/>
              <a:t>	</a:t>
            </a:r>
            <a:r>
              <a:rPr lang="zh-TW" altLang="en-US" sz="2000" dirty="0" smtClean="0"/>
              <a:t> 部份舊約聖經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福音書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古蘭經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聖訓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等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祈禱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隨時隨</a:t>
            </a:r>
            <a:r>
              <a:rPr lang="zh-TW" altLang="en-US" sz="2000" dirty="0" smtClean="0"/>
              <a:t>地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每日三至五次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上天堂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認</a:t>
            </a:r>
            <a:r>
              <a:rPr lang="zh-TW" altLang="en-US" sz="2000" dirty="0" smtClean="0"/>
              <a:t>罪悔</a:t>
            </a:r>
            <a:r>
              <a:rPr lang="zh-TW" altLang="en-US" sz="2000" dirty="0" smtClean="0"/>
              <a:t>改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功</a:t>
            </a:r>
            <a:r>
              <a:rPr lang="zh-TW" altLang="en-US" sz="2000" dirty="0" smtClean="0"/>
              <a:t>德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守五功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 接受主耶穌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接受六條信約</a:t>
            </a:r>
            <a:endParaRPr lang="en-US" altLang="zh-TW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 為個人的救主 </a:t>
            </a:r>
            <a:r>
              <a:rPr lang="en-US" sz="2000" dirty="0" smtClean="0"/>
              <a:t>		</a:t>
            </a:r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落地獄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不信耶</a:t>
            </a:r>
            <a:r>
              <a:rPr lang="zh-TW" altLang="en-US" sz="2000" dirty="0" smtClean="0"/>
              <a:t>穌救贖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不信伊斯蘭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耶穌基督的神蹟 </a:t>
            </a:r>
            <a:r>
              <a:rPr lang="en-US" sz="2000" dirty="0" smtClean="0"/>
              <a:t>	</a:t>
            </a:r>
            <a:r>
              <a:rPr lang="zh-TW" altLang="en-US" sz="2000" dirty="0" smtClean="0"/>
              <a:t> 証明衪是神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在真主容許之下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十字架釘死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是為</a:t>
            </a:r>
            <a:r>
              <a:rPr lang="zh-TW" altLang="en-US" sz="2000" dirty="0" smtClean="0"/>
              <a:t>救贖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是真的 </a:t>
            </a:r>
            <a:r>
              <a:rPr lang="en-US" sz="2000" dirty="0" smtClean="0"/>
              <a:t>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真主不容許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Christianity &amp;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8458200" cy="48463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			</a:t>
            </a:r>
            <a:r>
              <a:rPr lang="zh-TW" altLang="en-US" b="1" u="sng" dirty="0" smtClean="0"/>
              <a:t> 基 督教 </a:t>
            </a:r>
            <a:r>
              <a:rPr lang="en-US" dirty="0" smtClean="0"/>
              <a:t>		</a:t>
            </a:r>
            <a:r>
              <a:rPr lang="zh-TW" altLang="en-US" b="1" u="sng" dirty="0" smtClean="0"/>
              <a:t> 伊斯蘭</a:t>
            </a:r>
            <a:endParaRPr lang="en-US" b="1" u="sng" dirty="0" smtClean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復活與昇天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在天父右邊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耶穌現在在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 為我們代求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天堂之第二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 將來在半空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或第三層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</a:t>
            </a:r>
            <a:r>
              <a:rPr lang="zh-TW" altLang="en-US" sz="2000" dirty="0" smtClean="0"/>
              <a:t> 與聖徒相會 </a:t>
            </a:r>
            <a:r>
              <a:rPr lang="en-US" sz="2000" dirty="0" smtClean="0"/>
              <a:t>		(</a:t>
            </a:r>
            <a:r>
              <a:rPr lang="zh-TW" altLang="en-US" sz="2000" dirty="0" smtClean="0"/>
              <a:t>共八層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zh-TW" altLang="en-US" sz="2000" dirty="0" smtClean="0"/>
              <a:t>世界末日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如啟</a:t>
            </a:r>
            <a:r>
              <a:rPr lang="zh-TW" altLang="en-US" sz="2000" dirty="0" smtClean="0"/>
              <a:t>示錄所說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魔鬼或敵基督 </a:t>
            </a:r>
            <a:r>
              <a:rPr lang="en-US" sz="2000" dirty="0" smtClean="0"/>
              <a:t>								</a:t>
            </a:r>
            <a:r>
              <a:rPr lang="zh-TW" altLang="en-US" sz="2000" dirty="0" smtClean="0"/>
              <a:t> 會來害穆斯林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真主會差派耶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穌來戰勝魔鬼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將基督教變成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		</a:t>
            </a:r>
            <a:r>
              <a:rPr lang="zh-TW" altLang="en-US" sz="2000" dirty="0" smtClean="0"/>
              <a:t> 穆斯林</a:t>
            </a:r>
            <a:r>
              <a:rPr lang="en-US" altLang="zh-TW" sz="2000" dirty="0" smtClean="0"/>
              <a:t>.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		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聖經 與 古蘭經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7724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zh-TW" altLang="en-US" sz="2000" b="1" u="sng" dirty="0" smtClean="0"/>
              <a:t> 聖 經 </a:t>
            </a:r>
            <a:r>
              <a:rPr lang="en-US" sz="2000" dirty="0" smtClean="0"/>
              <a:t>			</a:t>
            </a:r>
            <a:r>
              <a:rPr lang="zh-TW" altLang="en-US" sz="2000" b="1" u="sng" dirty="0" smtClean="0"/>
              <a:t> 古蘭經</a:t>
            </a:r>
            <a:endParaRPr lang="en-US" sz="2000" b="1" u="sng" dirty="0" smtClean="0"/>
          </a:p>
          <a:p>
            <a:r>
              <a:rPr lang="en-US" sz="2000" dirty="0" smtClean="0"/>
              <a:t>66 </a:t>
            </a:r>
            <a:r>
              <a:rPr lang="zh-TW" altLang="en-US" sz="2000" dirty="0" smtClean="0"/>
              <a:t>卷書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同一</a:t>
            </a:r>
            <a:r>
              <a:rPr lang="zh-TW" altLang="en-US" sz="2000" dirty="0" smtClean="0"/>
              <a:t>個主題 </a:t>
            </a:r>
            <a:r>
              <a:rPr lang="en-US" sz="2000" dirty="0" smtClean="0"/>
              <a:t>		114 </a:t>
            </a:r>
            <a:r>
              <a:rPr lang="zh-TW" altLang="en-US" sz="2000" dirty="0" smtClean="0"/>
              <a:t>章</a:t>
            </a:r>
            <a:r>
              <a:rPr lang="en-US" sz="2000" dirty="0" smtClean="0"/>
              <a:t>, </a:t>
            </a:r>
            <a:r>
              <a:rPr lang="zh-TW" altLang="en-US" sz="2000" dirty="0" smtClean="0"/>
              <a:t>無次序 </a:t>
            </a:r>
            <a:endParaRPr lang="en-US" sz="2000" dirty="0" smtClean="0"/>
          </a:p>
          <a:p>
            <a:r>
              <a:rPr lang="en-US" sz="2000" dirty="0" smtClean="0"/>
              <a:t>44 </a:t>
            </a:r>
            <a:r>
              <a:rPr lang="zh-TW" altLang="en-US" sz="2000" dirty="0" smtClean="0"/>
              <a:t>位作者同感一靈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天使口述給穆罕默德</a:t>
            </a:r>
            <a:endParaRPr lang="en-US" sz="2000" dirty="0" smtClean="0"/>
          </a:p>
          <a:p>
            <a:r>
              <a:rPr lang="zh-TW" altLang="en-US" sz="2000" dirty="0" smtClean="0"/>
              <a:t>共 用 </a:t>
            </a:r>
            <a:r>
              <a:rPr lang="en-US" sz="2000" dirty="0" smtClean="0"/>
              <a:t>1500 </a:t>
            </a:r>
            <a:r>
              <a:rPr lang="zh-TW" altLang="en-US" sz="2000" dirty="0" smtClean="0"/>
              <a:t>年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穆罕默德死前</a:t>
            </a:r>
            <a:r>
              <a:rPr lang="en-US" sz="2000" dirty="0" smtClean="0"/>
              <a:t> 23 </a:t>
            </a:r>
            <a:r>
              <a:rPr lang="zh-TW" altLang="en-US" sz="2000" dirty="0" smtClean="0"/>
              <a:t>年開始</a:t>
            </a:r>
            <a:r>
              <a:rPr lang="en-US" altLang="zh-TW" sz="2000" dirty="0" smtClean="0"/>
              <a:t>,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zh-TW" altLang="en-US" sz="2000" dirty="0" smtClean="0"/>
              <a:t> 死後 </a:t>
            </a:r>
            <a:r>
              <a:rPr lang="en-US" altLang="zh-TW" sz="2000" dirty="0" smtClean="0"/>
              <a:t>xxx</a:t>
            </a:r>
            <a:r>
              <a:rPr lang="zh-TW" altLang="en-US" sz="2000" dirty="0" smtClean="0"/>
              <a:t> 年編成</a:t>
            </a:r>
            <a:r>
              <a:rPr lang="en-US" altLang="zh-TW" sz="2000" dirty="0" smtClean="0"/>
              <a:t>.</a:t>
            </a:r>
            <a:r>
              <a:rPr lang="en-US" sz="2000" dirty="0" smtClean="0"/>
              <a:t>		</a:t>
            </a:r>
          </a:p>
          <a:p>
            <a:r>
              <a:rPr lang="zh-TW" altLang="en-US" sz="2000" dirty="0" smtClean="0"/>
              <a:t>只有一個主題</a:t>
            </a:r>
            <a:r>
              <a:rPr lang="en-US" sz="2000" dirty="0" smtClean="0"/>
              <a:t>,		</a:t>
            </a:r>
            <a:r>
              <a:rPr lang="zh-TW" altLang="en-US" sz="2000" dirty="0" smtClean="0"/>
              <a:t> 沒有主題</a:t>
            </a:r>
            <a:r>
              <a:rPr lang="en-US" sz="2000" dirty="0" smtClean="0"/>
              <a:t>, </a:t>
            </a:r>
            <a:r>
              <a:rPr lang="zh-TW" altLang="en-US" sz="2000" dirty="0" smtClean="0"/>
              <a:t>集亂</a:t>
            </a:r>
            <a:r>
              <a:rPr lang="en-US" altLang="zh-TW" sz="2000" dirty="0" smtClean="0"/>
              <a:t>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zh-TW" altLang="en-US" sz="2000" dirty="0" smtClean="0"/>
              <a:t>容易閱讀</a:t>
            </a:r>
            <a:r>
              <a:rPr lang="en-US" sz="2000" dirty="0" smtClean="0"/>
              <a:t>.</a:t>
            </a:r>
          </a:p>
          <a:p>
            <a:r>
              <a:rPr lang="zh-TW" altLang="en-US" sz="2000" dirty="0" smtClean="0"/>
              <a:t>從頭到尾有邏輯 </a:t>
            </a:r>
            <a:r>
              <a:rPr lang="en-US" sz="2000" dirty="0" smtClean="0"/>
              <a:t>		</a:t>
            </a:r>
            <a:r>
              <a:rPr lang="zh-TW" altLang="en-US" sz="2000" dirty="0" smtClean="0"/>
              <a:t> 沒有次序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思</a:t>
            </a:r>
            <a:r>
              <a:rPr lang="zh-TW" altLang="en-US" sz="2000" dirty="0" smtClean="0"/>
              <a:t>想沒有連</a:t>
            </a:r>
            <a:r>
              <a:rPr lang="zh-TW" altLang="en-US" sz="2000" dirty="0" smtClean="0"/>
              <a:t>貫性</a:t>
            </a:r>
            <a:r>
              <a:rPr lang="en-US" sz="2000" dirty="0" smtClean="0"/>
              <a:t>.</a:t>
            </a:r>
          </a:p>
          <a:p>
            <a:r>
              <a:rPr lang="zh-TW" altLang="en-US" sz="2000" dirty="0" smtClean="0"/>
              <a:t>已翻譯成上千種語言</a:t>
            </a:r>
            <a:r>
              <a:rPr lang="en-US" altLang="zh-TW" sz="2000" dirty="0" smtClean="0"/>
              <a:t>		</a:t>
            </a:r>
            <a:r>
              <a:rPr lang="zh-TW" altLang="en-US" sz="2000" dirty="0" smtClean="0"/>
              <a:t> 近代才</a:t>
            </a:r>
            <a:r>
              <a:rPr lang="zh-TW" altLang="en-US" sz="2000" dirty="0" smtClean="0"/>
              <a:t>有主要語言之翻</a:t>
            </a:r>
            <a:r>
              <a:rPr lang="zh-TW" altLang="en-US" sz="2000" dirty="0" smtClean="0"/>
              <a:t>譯本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r>
              <a:rPr lang="zh-TW" altLang="en-US" sz="2000" dirty="0" smtClean="0"/>
              <a:t>有作者 </a:t>
            </a:r>
            <a:r>
              <a:rPr lang="en-US" sz="2000" dirty="0" smtClean="0"/>
              <a:t>			</a:t>
            </a:r>
            <a:r>
              <a:rPr lang="zh-TW" altLang="en-US" sz="2000" dirty="0" smtClean="0"/>
              <a:t> 口傳</a:t>
            </a:r>
            <a:r>
              <a:rPr lang="en-US" sz="2000" dirty="0" smtClean="0"/>
              <a:t>. </a:t>
            </a:r>
            <a:r>
              <a:rPr lang="zh-TW" altLang="en-US" sz="2000" dirty="0" smtClean="0"/>
              <a:t>穆罕默德死後多年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	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才集合編</a:t>
            </a:r>
            <a:r>
              <a:rPr lang="zh-TW" altLang="en-US" sz="2000" dirty="0" smtClean="0"/>
              <a:t>成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400" dirty="0" smtClean="0"/>
              <a:t>向</a:t>
            </a:r>
            <a:r>
              <a:rPr lang="zh-TW" altLang="en-US" sz="4400" dirty="0" smtClean="0"/>
              <a:t>穆斯林</a:t>
            </a: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zh-TW" altLang="en-US" sz="4400" dirty="0" smtClean="0"/>
              <a:t> </a:t>
            </a:r>
            <a:r>
              <a:rPr lang="zh-TW" altLang="en-US" sz="7200" dirty="0" smtClean="0"/>
              <a:t>傳福音</a:t>
            </a:r>
            <a:endParaRPr lang="en-US" sz="7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zh-TW" altLang="en-US" dirty="0" smtClean="0"/>
              <a:t> </a:t>
            </a:r>
            <a:r>
              <a:rPr lang="zh-TW" altLang="en-US" sz="4900" dirty="0" smtClean="0"/>
              <a:t>歷 代 方 法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 smtClean="0">
                <a:latin typeface="+mn-ea"/>
              </a:rPr>
              <a:t>向穆斯林傳福音之方式</a:t>
            </a:r>
            <a:endParaRPr lang="en-US" altLang="zh-TW" sz="2800" b="1" dirty="0" smtClean="0">
              <a:latin typeface="+mn-ea"/>
            </a:endParaRPr>
          </a:p>
          <a:p>
            <a:pPr lvl="0">
              <a:buNone/>
            </a:pPr>
            <a:r>
              <a:rPr lang="zh-TW" altLang="en-US" sz="2800" b="1" dirty="0" smtClean="0">
                <a:latin typeface="+mn-ea"/>
              </a:rPr>
              <a:t> </a:t>
            </a:r>
            <a:endParaRPr lang="en-US" altLang="zh-TW" sz="2800" b="1" dirty="0" smtClean="0">
              <a:latin typeface="+mn-ea"/>
            </a:endParaRPr>
          </a:p>
          <a:p>
            <a:pPr lvl="0">
              <a:buNone/>
            </a:pPr>
            <a:r>
              <a:rPr lang="zh-TW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辯論方式  </a:t>
            </a:r>
            <a:r>
              <a:rPr lang="en-US" altLang="zh-TW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Confrontational</a:t>
            </a:r>
          </a:p>
          <a:p>
            <a:pPr lvl="0">
              <a:buNone/>
            </a:pPr>
            <a:r>
              <a:rPr lang="zh-TW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傳統榜樣</a:t>
            </a:r>
            <a:r>
              <a:rPr lang="en-US" altLang="zh-TW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Traditional	</a:t>
            </a:r>
          </a:p>
          <a:p>
            <a:pPr lvl="0">
              <a:buNone/>
            </a:pPr>
            <a:r>
              <a:rPr lang="zh-TW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機構模式</a:t>
            </a:r>
            <a:r>
              <a:rPr lang="en-US" altLang="zh-TW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Institutional</a:t>
            </a:r>
          </a:p>
          <a:p>
            <a:pPr lvl="0">
              <a:buNone/>
            </a:pPr>
            <a:r>
              <a:rPr lang="zh-TW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對話模式</a:t>
            </a:r>
            <a:r>
              <a:rPr lang="en-US" altLang="zh-TW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Dialogical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zh-TW" alt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本土化模式</a:t>
            </a:r>
            <a:r>
              <a:rPr lang="en-US" altLang="zh-TW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Contextualization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傳福音方式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zh-TW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辯論方式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十八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十九世紀常用之方法 </a:t>
            </a:r>
            <a:r>
              <a:rPr lang="en-US" altLang="zh-TW" sz="3600" dirty="0" smtClean="0"/>
              <a:t>. </a:t>
            </a:r>
            <a:r>
              <a:rPr lang="zh-TW" altLang="en-US" sz="3600" dirty="0" smtClean="0"/>
              <a:t>很 少人因辯論而改信基督教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反使</a:t>
            </a:r>
            <a:endParaRPr lang="en-US" altLang="zh-TW" sz="3600" dirty="0" smtClean="0"/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en-US" altLang="zh-TW" sz="3600" dirty="0" smtClean="0"/>
              <a:t>  </a:t>
            </a:r>
            <a:r>
              <a:rPr lang="zh-TW" altLang="en-US" sz="3600" dirty="0" smtClean="0"/>
              <a:t>穆斯林對基督教起反感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傳福音方式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r>
              <a:rPr lang="zh-TW" altLang="en-US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傳統榜樣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撒母耳</a:t>
            </a:r>
            <a:r>
              <a:rPr lang="en-US" altLang="zh-TW" sz="3600" dirty="0" smtClean="0"/>
              <a:t>.</a:t>
            </a:r>
            <a:r>
              <a:rPr lang="zh-TW" altLang="en-US" sz="3600" dirty="0" smtClean="0"/>
              <a:t> 茨維莫</a:t>
            </a:r>
            <a:r>
              <a:rPr lang="en-US" sz="3600" dirty="0" smtClean="0"/>
              <a:t>(1867-1952) </a:t>
            </a:r>
            <a:r>
              <a:rPr lang="zh-TW" altLang="en-US" sz="3600" dirty="0" smtClean="0"/>
              <a:t>相信</a:t>
            </a:r>
            <a:r>
              <a:rPr lang="en-US" sz="3600" dirty="0" smtClean="0"/>
              <a:t> </a:t>
            </a:r>
            <a:r>
              <a:rPr lang="zh-TW" altLang="en-US" sz="3600" dirty="0" smtClean="0"/>
              <a:t>傳福音時一定要鄭重講清</a:t>
            </a:r>
            <a:r>
              <a:rPr lang="zh-TW" altLang="en-US" sz="3600" dirty="0" smtClean="0"/>
              <a:t>楚三點</a:t>
            </a:r>
            <a:r>
              <a:rPr lang="en-US" altLang="zh-TW" sz="3600" dirty="0" smtClean="0"/>
              <a:t>:</a:t>
            </a:r>
            <a:endParaRPr lang="en-US" altLang="zh-TW" sz="3600" dirty="0" smtClean="0"/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基督的化身</a:t>
            </a:r>
            <a:endParaRPr lang="en-US" altLang="zh-TW" sz="3600" dirty="0" smtClean="0"/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代</a:t>
            </a:r>
            <a:r>
              <a:rPr lang="zh-TW" altLang="en-US" sz="3600" dirty="0" smtClean="0"/>
              <a:t>贖</a:t>
            </a:r>
            <a:r>
              <a:rPr lang="en-US" altLang="zh-TW" sz="3600" dirty="0" smtClean="0"/>
              <a:t>	</a:t>
            </a:r>
            <a:r>
              <a:rPr lang="zh-TW" altLang="en-US" sz="3600" dirty="0" smtClean="0"/>
              <a:t>和</a:t>
            </a:r>
            <a:endParaRPr lang="en-US" altLang="zh-TW" sz="3600" dirty="0" smtClean="0"/>
          </a:p>
          <a:p>
            <a:pPr marL="274320" lvl="1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zh-TW" altLang="en-US" sz="3600" dirty="0" smtClean="0"/>
              <a:t>調解「與神和好」</a:t>
            </a:r>
            <a:r>
              <a:rPr lang="en-US" altLang="zh-TW" sz="3600" dirty="0" smtClean="0"/>
              <a:t>, </a:t>
            </a:r>
            <a:r>
              <a:rPr lang="zh-TW" altLang="en-US" sz="3600" dirty="0" smtClean="0"/>
              <a:t>等</a:t>
            </a:r>
            <a:r>
              <a:rPr lang="zh-TW" altLang="en-US" sz="3600" dirty="0" smtClean="0"/>
              <a:t>要點</a:t>
            </a:r>
            <a:r>
              <a:rPr lang="en-US" altLang="zh-TW" sz="3600" dirty="0" smtClean="0"/>
              <a:t>.</a:t>
            </a:r>
            <a:endParaRPr lang="en-US" sz="36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2105</TotalTime>
  <Words>580</Words>
  <Application>Microsoft Office PowerPoint</Application>
  <PresentationFormat>On-screen Show (4:3)</PresentationFormat>
  <Paragraphs>113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基督教 與  伊斯蘭教</vt:lpstr>
      <vt:lpstr>基督教與伊斯蘭教之主要分別</vt:lpstr>
      <vt:lpstr>Christianity &amp; islam</vt:lpstr>
      <vt:lpstr>Christianity &amp; Islam</vt:lpstr>
      <vt:lpstr>聖經 與 古蘭經</vt:lpstr>
      <vt:lpstr>向穆斯林  傳福音</vt:lpstr>
      <vt:lpstr>    歷 代 方 法  </vt:lpstr>
      <vt:lpstr>傳福音方式</vt:lpstr>
      <vt:lpstr>傳福音方式</vt:lpstr>
      <vt:lpstr>傳福音方式</vt:lpstr>
      <vt:lpstr>傳福音方式</vt:lpstr>
      <vt:lpstr>傳福音方式</vt:lpstr>
      <vt:lpstr>傳福音要注意</vt:lpstr>
      <vt:lpstr>向穆斯林傳福之「要」和「不要」</vt:lpstr>
      <vt:lpstr>向穆斯林傳福之「要」和「不要」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and Islam</dc:title>
  <dc:creator>Vida</dc:creator>
  <cp:lastModifiedBy>Vida</cp:lastModifiedBy>
  <cp:revision>9</cp:revision>
  <dcterms:created xsi:type="dcterms:W3CDTF">2015-03-11T17:27:14Z</dcterms:created>
  <dcterms:modified xsi:type="dcterms:W3CDTF">2015-08-23T18:01:52Z</dcterms:modified>
</cp:coreProperties>
</file>