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74" r:id="rId4"/>
  </p:sldMasterIdLst>
  <p:notesMasterIdLst>
    <p:notesMasterId r:id="rId24"/>
  </p:notesMasterIdLst>
  <p:handoutMasterIdLst>
    <p:handoutMasterId r:id="rId25"/>
  </p:handoutMasterIdLst>
  <p:sldIdLst>
    <p:sldId id="284" r:id="rId5"/>
    <p:sldId id="256" r:id="rId6"/>
    <p:sldId id="258" r:id="rId7"/>
    <p:sldId id="259" r:id="rId8"/>
    <p:sldId id="260" r:id="rId9"/>
    <p:sldId id="267" r:id="rId10"/>
    <p:sldId id="273" r:id="rId11"/>
    <p:sldId id="268" r:id="rId12"/>
    <p:sldId id="261" r:id="rId13"/>
    <p:sldId id="269" r:id="rId14"/>
    <p:sldId id="282" r:id="rId15"/>
    <p:sldId id="264" r:id="rId16"/>
    <p:sldId id="278" r:id="rId17"/>
    <p:sldId id="281" r:id="rId18"/>
    <p:sldId id="263" r:id="rId19"/>
    <p:sldId id="285" r:id="rId20"/>
    <p:sldId id="276" r:id="rId21"/>
    <p:sldId id="266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1BE13-99BB-4333-AB4D-5D6F29F3675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92903F-0EAC-46F3-A64B-9E7C69F09873}">
      <dgm:prSet phldrT="[Text]"/>
      <dgm:spPr/>
      <dgm:t>
        <a:bodyPr/>
        <a:lstStyle/>
        <a:p>
          <a:pPr algn="ctr"/>
          <a:endParaRPr lang="en-US" altLang="zh-TW" dirty="0" smtClean="0"/>
        </a:p>
        <a:p>
          <a:pPr algn="ctr"/>
          <a:r>
            <a:rPr lang="zh-TW" altLang="en-US" dirty="0" smtClean="0"/>
            <a:t>心理學</a:t>
          </a:r>
          <a:endParaRPr lang="en-US" altLang="zh-TW" dirty="0" smtClean="0"/>
        </a:p>
        <a:p>
          <a:pPr algn="ctr"/>
          <a:r>
            <a:rPr lang="zh-TW" altLang="en-US" dirty="0" smtClean="0"/>
            <a:t>社會學</a:t>
          </a:r>
          <a:endParaRPr lang="en-US" dirty="0"/>
        </a:p>
      </dgm:t>
    </dgm:pt>
    <dgm:pt modelId="{4862AD6A-9D3E-486D-A57A-8672A731CE7D}" type="parTrans" cxnId="{F5F63258-08C7-4D86-9530-610C1A91EB73}">
      <dgm:prSet/>
      <dgm:spPr/>
      <dgm:t>
        <a:bodyPr/>
        <a:lstStyle/>
        <a:p>
          <a:pPr algn="ctr"/>
          <a:endParaRPr lang="en-US"/>
        </a:p>
      </dgm:t>
    </dgm:pt>
    <dgm:pt modelId="{860EBAE4-983F-4CFF-87DC-9517CE765DF6}" type="sibTrans" cxnId="{F5F63258-08C7-4D86-9530-610C1A91EB73}">
      <dgm:prSet/>
      <dgm:spPr/>
      <dgm:t>
        <a:bodyPr/>
        <a:lstStyle/>
        <a:p>
          <a:pPr algn="ctr"/>
          <a:endParaRPr lang="en-US"/>
        </a:p>
      </dgm:t>
    </dgm:pt>
    <dgm:pt modelId="{0C66E337-56DA-4AF2-BE7E-F68674DA2D13}">
      <dgm:prSet phldrT="[Text]"/>
      <dgm:spPr/>
      <dgm:t>
        <a:bodyPr/>
        <a:lstStyle/>
        <a:p>
          <a:pPr algn="ctr"/>
          <a:r>
            <a:rPr lang="zh-TW" altLang="en-US" dirty="0" smtClean="0"/>
            <a:t>道德教育</a:t>
          </a:r>
          <a:endParaRPr lang="en-US" altLang="zh-TW" dirty="0" smtClean="0"/>
        </a:p>
        <a:p>
          <a:pPr algn="ctr"/>
          <a:r>
            <a:rPr lang="en-US" dirty="0" smtClean="0"/>
            <a:t>Moral Education</a:t>
          </a:r>
          <a:endParaRPr lang="en-US" dirty="0"/>
        </a:p>
      </dgm:t>
    </dgm:pt>
    <dgm:pt modelId="{66B7FB6D-1096-42B1-9C5E-35810ADAA91B}" type="parTrans" cxnId="{B4036C21-633B-4DE1-A2C3-61D1E7E574DD}">
      <dgm:prSet/>
      <dgm:spPr/>
      <dgm:t>
        <a:bodyPr/>
        <a:lstStyle/>
        <a:p>
          <a:pPr algn="ctr"/>
          <a:endParaRPr lang="en-US"/>
        </a:p>
      </dgm:t>
    </dgm:pt>
    <dgm:pt modelId="{2ECD53B8-A2AA-4674-B3D9-75912CD9E9C5}" type="sibTrans" cxnId="{B4036C21-633B-4DE1-A2C3-61D1E7E574DD}">
      <dgm:prSet/>
      <dgm:spPr/>
      <dgm:t>
        <a:bodyPr/>
        <a:lstStyle/>
        <a:p>
          <a:pPr algn="ctr"/>
          <a:endParaRPr lang="en-US"/>
        </a:p>
      </dgm:t>
    </dgm:pt>
    <dgm:pt modelId="{AB8AC63B-9C47-4984-8C39-F5BB95632BDC}">
      <dgm:prSet phldrT="[Text]"/>
      <dgm:spPr/>
      <dgm:t>
        <a:bodyPr/>
        <a:lstStyle/>
        <a:p>
          <a:pPr algn="ctr"/>
          <a:r>
            <a:rPr lang="zh-TW" altLang="en-US" dirty="0" smtClean="0"/>
            <a:t>品格教育</a:t>
          </a:r>
          <a:endParaRPr lang="en-US" altLang="zh-TW" dirty="0" smtClean="0"/>
        </a:p>
        <a:p>
          <a:pPr algn="ctr"/>
          <a:r>
            <a:rPr lang="en-US" dirty="0" smtClean="0"/>
            <a:t>Character Education</a:t>
          </a:r>
          <a:endParaRPr lang="en-US" dirty="0"/>
        </a:p>
      </dgm:t>
    </dgm:pt>
    <dgm:pt modelId="{480D5FBD-FE5D-4AE1-9010-14324D4C842E}" type="parTrans" cxnId="{66C16217-81DE-4B60-B279-A5AC0AA1A6D6}">
      <dgm:prSet/>
      <dgm:spPr/>
      <dgm:t>
        <a:bodyPr/>
        <a:lstStyle/>
        <a:p>
          <a:pPr algn="ctr"/>
          <a:endParaRPr lang="en-US"/>
        </a:p>
      </dgm:t>
    </dgm:pt>
    <dgm:pt modelId="{89EE8FFE-41E6-49AC-B10E-CFF754FA6374}" type="sibTrans" cxnId="{66C16217-81DE-4B60-B279-A5AC0AA1A6D6}">
      <dgm:prSet/>
      <dgm:spPr/>
      <dgm:t>
        <a:bodyPr/>
        <a:lstStyle/>
        <a:p>
          <a:pPr algn="ctr"/>
          <a:endParaRPr lang="en-US"/>
        </a:p>
      </dgm:t>
    </dgm:pt>
    <dgm:pt modelId="{67D61732-00B0-46EF-B459-77E4A7A2FB4D}" type="pres">
      <dgm:prSet presAssocID="{0531BE13-99BB-4333-AB4D-5D6F29F367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0A7FAB-6849-4E3F-9FDD-B0A416892C7E}" type="pres">
      <dgm:prSet presAssocID="{8092903F-0EAC-46F3-A64B-9E7C69F09873}" presName="hierRoot1" presStyleCnt="0"/>
      <dgm:spPr/>
    </dgm:pt>
    <dgm:pt modelId="{8933E6D5-77DD-4DB7-BC99-DD14331855A5}" type="pres">
      <dgm:prSet presAssocID="{8092903F-0EAC-46F3-A64B-9E7C69F09873}" presName="composite" presStyleCnt="0"/>
      <dgm:spPr/>
    </dgm:pt>
    <dgm:pt modelId="{470128BD-F8C2-4D1E-AFCC-A84CF92E370B}" type="pres">
      <dgm:prSet presAssocID="{8092903F-0EAC-46F3-A64B-9E7C69F09873}" presName="background" presStyleLbl="node0" presStyleIdx="0" presStyleCnt="1"/>
      <dgm:spPr/>
    </dgm:pt>
    <dgm:pt modelId="{740FEE7C-321B-49AA-8FED-2777C37156FD}" type="pres">
      <dgm:prSet presAssocID="{8092903F-0EAC-46F3-A64B-9E7C69F09873}" presName="text" presStyleLbl="fgAcc0" presStyleIdx="0" presStyleCnt="1" custLinFactNeighborX="-255" custLinFactNeighborY="3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FF68A6-BDBC-480C-88DE-EF5FF61800B1}" type="pres">
      <dgm:prSet presAssocID="{8092903F-0EAC-46F3-A64B-9E7C69F09873}" presName="hierChild2" presStyleCnt="0"/>
      <dgm:spPr/>
    </dgm:pt>
    <dgm:pt modelId="{1319B99A-C932-4A47-8F9D-6B46BCF7A5E8}" type="pres">
      <dgm:prSet presAssocID="{66B7FB6D-1096-42B1-9C5E-35810ADAA91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5FE23D8-F8C4-4EE0-88AF-D94A60C96BE0}" type="pres">
      <dgm:prSet presAssocID="{0C66E337-56DA-4AF2-BE7E-F68674DA2D13}" presName="hierRoot2" presStyleCnt="0"/>
      <dgm:spPr/>
    </dgm:pt>
    <dgm:pt modelId="{F5DDBBF6-98A9-41E8-888D-8D444E13E8CE}" type="pres">
      <dgm:prSet presAssocID="{0C66E337-56DA-4AF2-BE7E-F68674DA2D13}" presName="composite2" presStyleCnt="0"/>
      <dgm:spPr/>
    </dgm:pt>
    <dgm:pt modelId="{C32E4744-4176-4872-B2F9-09D187B2C3A7}" type="pres">
      <dgm:prSet presAssocID="{0C66E337-56DA-4AF2-BE7E-F68674DA2D13}" presName="background2" presStyleLbl="node2" presStyleIdx="0" presStyleCnt="2"/>
      <dgm:spPr/>
    </dgm:pt>
    <dgm:pt modelId="{1A3D9EA2-34C1-4079-8DB2-A2D3C6FC6C84}" type="pres">
      <dgm:prSet presAssocID="{0C66E337-56DA-4AF2-BE7E-F68674DA2D1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353FA-280B-4C13-80B3-DC143C14FD06}" type="pres">
      <dgm:prSet presAssocID="{0C66E337-56DA-4AF2-BE7E-F68674DA2D13}" presName="hierChild3" presStyleCnt="0"/>
      <dgm:spPr/>
    </dgm:pt>
    <dgm:pt modelId="{BB120798-C02F-492C-8955-1F597CBC895B}" type="pres">
      <dgm:prSet presAssocID="{480D5FBD-FE5D-4AE1-9010-14324D4C84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11D492-2510-4C3D-8F6F-CBE9345704AC}" type="pres">
      <dgm:prSet presAssocID="{AB8AC63B-9C47-4984-8C39-F5BB95632BDC}" presName="hierRoot2" presStyleCnt="0"/>
      <dgm:spPr/>
    </dgm:pt>
    <dgm:pt modelId="{744B33EC-5820-4A13-BD0C-172B478D126A}" type="pres">
      <dgm:prSet presAssocID="{AB8AC63B-9C47-4984-8C39-F5BB95632BDC}" presName="composite2" presStyleCnt="0"/>
      <dgm:spPr/>
    </dgm:pt>
    <dgm:pt modelId="{DB75ECCE-AF13-4A08-B3C6-9CF27DFBB506}" type="pres">
      <dgm:prSet presAssocID="{AB8AC63B-9C47-4984-8C39-F5BB95632BDC}" presName="background2" presStyleLbl="node2" presStyleIdx="1" presStyleCnt="2"/>
      <dgm:spPr/>
    </dgm:pt>
    <dgm:pt modelId="{CE31CAE5-6FE4-479B-B8EA-365DCD10E097}" type="pres">
      <dgm:prSet presAssocID="{AB8AC63B-9C47-4984-8C39-F5BB95632BD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9E1BE8-1119-4563-951C-3C20D7D3038B}" type="pres">
      <dgm:prSet presAssocID="{AB8AC63B-9C47-4984-8C39-F5BB95632BDC}" presName="hierChild3" presStyleCnt="0"/>
      <dgm:spPr/>
    </dgm:pt>
  </dgm:ptLst>
  <dgm:cxnLst>
    <dgm:cxn modelId="{B4036C21-633B-4DE1-A2C3-61D1E7E574DD}" srcId="{8092903F-0EAC-46F3-A64B-9E7C69F09873}" destId="{0C66E337-56DA-4AF2-BE7E-F68674DA2D13}" srcOrd="0" destOrd="0" parTransId="{66B7FB6D-1096-42B1-9C5E-35810ADAA91B}" sibTransId="{2ECD53B8-A2AA-4674-B3D9-75912CD9E9C5}"/>
    <dgm:cxn modelId="{66C16217-81DE-4B60-B279-A5AC0AA1A6D6}" srcId="{8092903F-0EAC-46F3-A64B-9E7C69F09873}" destId="{AB8AC63B-9C47-4984-8C39-F5BB95632BDC}" srcOrd="1" destOrd="0" parTransId="{480D5FBD-FE5D-4AE1-9010-14324D4C842E}" sibTransId="{89EE8FFE-41E6-49AC-B10E-CFF754FA6374}"/>
    <dgm:cxn modelId="{54462E03-CD24-4B7E-B675-EC75C3CD349B}" type="presOf" srcId="{0531BE13-99BB-4333-AB4D-5D6F29F36755}" destId="{67D61732-00B0-46EF-B459-77E4A7A2FB4D}" srcOrd="0" destOrd="0" presId="urn:microsoft.com/office/officeart/2005/8/layout/hierarchy1"/>
    <dgm:cxn modelId="{F5F63258-08C7-4D86-9530-610C1A91EB73}" srcId="{0531BE13-99BB-4333-AB4D-5D6F29F36755}" destId="{8092903F-0EAC-46F3-A64B-9E7C69F09873}" srcOrd="0" destOrd="0" parTransId="{4862AD6A-9D3E-486D-A57A-8672A731CE7D}" sibTransId="{860EBAE4-983F-4CFF-87DC-9517CE765DF6}"/>
    <dgm:cxn modelId="{23EC8CDC-5CA4-402D-A532-CDB2AF8111EB}" type="presOf" srcId="{AB8AC63B-9C47-4984-8C39-F5BB95632BDC}" destId="{CE31CAE5-6FE4-479B-B8EA-365DCD10E097}" srcOrd="0" destOrd="0" presId="urn:microsoft.com/office/officeart/2005/8/layout/hierarchy1"/>
    <dgm:cxn modelId="{58EFCC72-05EC-48F4-A0B5-CDB3AF826DB9}" type="presOf" srcId="{480D5FBD-FE5D-4AE1-9010-14324D4C842E}" destId="{BB120798-C02F-492C-8955-1F597CBC895B}" srcOrd="0" destOrd="0" presId="urn:microsoft.com/office/officeart/2005/8/layout/hierarchy1"/>
    <dgm:cxn modelId="{A2912C12-1E39-435A-AE0E-C66F5521096C}" type="presOf" srcId="{66B7FB6D-1096-42B1-9C5E-35810ADAA91B}" destId="{1319B99A-C932-4A47-8F9D-6B46BCF7A5E8}" srcOrd="0" destOrd="0" presId="urn:microsoft.com/office/officeart/2005/8/layout/hierarchy1"/>
    <dgm:cxn modelId="{F7128FBC-2F66-40A6-A8BF-6E4F38B280D0}" type="presOf" srcId="{0C66E337-56DA-4AF2-BE7E-F68674DA2D13}" destId="{1A3D9EA2-34C1-4079-8DB2-A2D3C6FC6C84}" srcOrd="0" destOrd="0" presId="urn:microsoft.com/office/officeart/2005/8/layout/hierarchy1"/>
    <dgm:cxn modelId="{F74395EC-CD7B-47BD-B3F2-2F1A4D988B56}" type="presOf" srcId="{8092903F-0EAC-46F3-A64B-9E7C69F09873}" destId="{740FEE7C-321B-49AA-8FED-2777C37156FD}" srcOrd="0" destOrd="0" presId="urn:microsoft.com/office/officeart/2005/8/layout/hierarchy1"/>
    <dgm:cxn modelId="{F99F1EF3-4048-42DD-B973-15128134A23F}" type="presParOf" srcId="{67D61732-00B0-46EF-B459-77E4A7A2FB4D}" destId="{0E0A7FAB-6849-4E3F-9FDD-B0A416892C7E}" srcOrd="0" destOrd="0" presId="urn:microsoft.com/office/officeart/2005/8/layout/hierarchy1"/>
    <dgm:cxn modelId="{3330CBFE-6735-4C37-BAEA-20A753F64930}" type="presParOf" srcId="{0E0A7FAB-6849-4E3F-9FDD-B0A416892C7E}" destId="{8933E6D5-77DD-4DB7-BC99-DD14331855A5}" srcOrd="0" destOrd="0" presId="urn:microsoft.com/office/officeart/2005/8/layout/hierarchy1"/>
    <dgm:cxn modelId="{CC8867E0-9BB9-4F0C-84E3-DD640473A65F}" type="presParOf" srcId="{8933E6D5-77DD-4DB7-BC99-DD14331855A5}" destId="{470128BD-F8C2-4D1E-AFCC-A84CF92E370B}" srcOrd="0" destOrd="0" presId="urn:microsoft.com/office/officeart/2005/8/layout/hierarchy1"/>
    <dgm:cxn modelId="{D9542485-A302-45DF-AABF-E26A7E7E02B6}" type="presParOf" srcId="{8933E6D5-77DD-4DB7-BC99-DD14331855A5}" destId="{740FEE7C-321B-49AA-8FED-2777C37156FD}" srcOrd="1" destOrd="0" presId="urn:microsoft.com/office/officeart/2005/8/layout/hierarchy1"/>
    <dgm:cxn modelId="{DE975620-3717-42CE-8B3A-1A3B3FC56936}" type="presParOf" srcId="{0E0A7FAB-6849-4E3F-9FDD-B0A416892C7E}" destId="{35FF68A6-BDBC-480C-88DE-EF5FF61800B1}" srcOrd="1" destOrd="0" presId="urn:microsoft.com/office/officeart/2005/8/layout/hierarchy1"/>
    <dgm:cxn modelId="{D59AFF3A-AD48-44A1-B0E7-C2392F2F7125}" type="presParOf" srcId="{35FF68A6-BDBC-480C-88DE-EF5FF61800B1}" destId="{1319B99A-C932-4A47-8F9D-6B46BCF7A5E8}" srcOrd="0" destOrd="0" presId="urn:microsoft.com/office/officeart/2005/8/layout/hierarchy1"/>
    <dgm:cxn modelId="{2D0A6E3D-AF43-4FAB-AA6E-76EE32CB8F1B}" type="presParOf" srcId="{35FF68A6-BDBC-480C-88DE-EF5FF61800B1}" destId="{F5FE23D8-F8C4-4EE0-88AF-D94A60C96BE0}" srcOrd="1" destOrd="0" presId="urn:microsoft.com/office/officeart/2005/8/layout/hierarchy1"/>
    <dgm:cxn modelId="{FB1E3033-2BA3-46AD-AE7D-24D47E5D028C}" type="presParOf" srcId="{F5FE23D8-F8C4-4EE0-88AF-D94A60C96BE0}" destId="{F5DDBBF6-98A9-41E8-888D-8D444E13E8CE}" srcOrd="0" destOrd="0" presId="urn:microsoft.com/office/officeart/2005/8/layout/hierarchy1"/>
    <dgm:cxn modelId="{5910DE01-2C9E-4E98-9761-B0E15041C3B0}" type="presParOf" srcId="{F5DDBBF6-98A9-41E8-888D-8D444E13E8CE}" destId="{C32E4744-4176-4872-B2F9-09D187B2C3A7}" srcOrd="0" destOrd="0" presId="urn:microsoft.com/office/officeart/2005/8/layout/hierarchy1"/>
    <dgm:cxn modelId="{AD9309D9-8A4E-442C-87C9-9BAEFB985968}" type="presParOf" srcId="{F5DDBBF6-98A9-41E8-888D-8D444E13E8CE}" destId="{1A3D9EA2-34C1-4079-8DB2-A2D3C6FC6C84}" srcOrd="1" destOrd="0" presId="urn:microsoft.com/office/officeart/2005/8/layout/hierarchy1"/>
    <dgm:cxn modelId="{17AB93BE-D112-4291-B8A9-5379AED84EA5}" type="presParOf" srcId="{F5FE23D8-F8C4-4EE0-88AF-D94A60C96BE0}" destId="{2CD353FA-280B-4C13-80B3-DC143C14FD06}" srcOrd="1" destOrd="0" presId="urn:microsoft.com/office/officeart/2005/8/layout/hierarchy1"/>
    <dgm:cxn modelId="{7448ACC2-21B1-440E-99D3-F6907DEFBEC8}" type="presParOf" srcId="{35FF68A6-BDBC-480C-88DE-EF5FF61800B1}" destId="{BB120798-C02F-492C-8955-1F597CBC895B}" srcOrd="2" destOrd="0" presId="urn:microsoft.com/office/officeart/2005/8/layout/hierarchy1"/>
    <dgm:cxn modelId="{C20510F8-76FD-4C57-BEBB-C2D033E7238B}" type="presParOf" srcId="{35FF68A6-BDBC-480C-88DE-EF5FF61800B1}" destId="{1C11D492-2510-4C3D-8F6F-CBE9345704AC}" srcOrd="3" destOrd="0" presId="urn:microsoft.com/office/officeart/2005/8/layout/hierarchy1"/>
    <dgm:cxn modelId="{7FB4EB79-C7B8-4BA0-B928-FDF5D6EE370B}" type="presParOf" srcId="{1C11D492-2510-4C3D-8F6F-CBE9345704AC}" destId="{744B33EC-5820-4A13-BD0C-172B478D126A}" srcOrd="0" destOrd="0" presId="urn:microsoft.com/office/officeart/2005/8/layout/hierarchy1"/>
    <dgm:cxn modelId="{B6D3F623-5A2D-4649-A20C-6023851A1F38}" type="presParOf" srcId="{744B33EC-5820-4A13-BD0C-172B478D126A}" destId="{DB75ECCE-AF13-4A08-B3C6-9CF27DFBB506}" srcOrd="0" destOrd="0" presId="urn:microsoft.com/office/officeart/2005/8/layout/hierarchy1"/>
    <dgm:cxn modelId="{47EF2306-0C10-430D-B29A-03843662D98C}" type="presParOf" srcId="{744B33EC-5820-4A13-BD0C-172B478D126A}" destId="{CE31CAE5-6FE4-479B-B8EA-365DCD10E097}" srcOrd="1" destOrd="0" presId="urn:microsoft.com/office/officeart/2005/8/layout/hierarchy1"/>
    <dgm:cxn modelId="{A3AF221C-8525-4181-8069-71EF4CAB86C8}" type="presParOf" srcId="{1C11D492-2510-4C3D-8F6F-CBE9345704AC}" destId="{439E1BE8-1119-4563-951C-3C20D7D303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49DC1-92C4-405E-963E-64A46101665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8081A5-99C2-4CC8-AC9D-3C79EDBFA35C}">
      <dgm:prSet phldrT="[Text]"/>
      <dgm:spPr/>
      <dgm:t>
        <a:bodyPr/>
        <a:lstStyle/>
        <a:p>
          <a:r>
            <a:rPr lang="zh-TW" altLang="en-US" dirty="0" smtClean="0"/>
            <a:t>靈命造就</a:t>
          </a:r>
          <a:endParaRPr lang="en-US" altLang="zh-TW" dirty="0" smtClean="0"/>
        </a:p>
        <a:p>
          <a:r>
            <a:rPr lang="en-US" altLang="zh-TW" dirty="0" smtClean="0"/>
            <a:t>Spiritual Formation</a:t>
          </a:r>
        </a:p>
      </dgm:t>
    </dgm:pt>
    <dgm:pt modelId="{970DF688-D112-48C8-9048-A3E74D226A9A}" type="parTrans" cxnId="{F43B3394-A395-4B9A-9756-5F0853DEF97B}">
      <dgm:prSet/>
      <dgm:spPr/>
      <dgm:t>
        <a:bodyPr/>
        <a:lstStyle/>
        <a:p>
          <a:endParaRPr lang="en-US"/>
        </a:p>
      </dgm:t>
    </dgm:pt>
    <dgm:pt modelId="{70DC69E2-090A-429D-BC66-103A02FAAF46}" type="sibTrans" cxnId="{F43B3394-A395-4B9A-9756-5F0853DEF97B}">
      <dgm:prSet/>
      <dgm:spPr/>
      <dgm:t>
        <a:bodyPr/>
        <a:lstStyle/>
        <a:p>
          <a:endParaRPr lang="en-US"/>
        </a:p>
      </dgm:t>
    </dgm:pt>
    <dgm:pt modelId="{075B1A57-2BBC-4230-B5B0-1ACD47E1614D}">
      <dgm:prSet phldrT="[Text]"/>
      <dgm:spPr/>
      <dgm:t>
        <a:bodyPr/>
        <a:lstStyle/>
        <a:p>
          <a:r>
            <a:rPr lang="zh-TW" altLang="en-US" dirty="0" smtClean="0"/>
            <a:t>神學</a:t>
          </a:r>
          <a:endParaRPr lang="en-US" altLang="zh-TW" dirty="0" smtClean="0"/>
        </a:p>
        <a:p>
          <a:r>
            <a:rPr lang="en-US" altLang="zh-TW" dirty="0" smtClean="0"/>
            <a:t>(</a:t>
          </a:r>
          <a:r>
            <a:rPr lang="zh-TW" altLang="en-US" dirty="0" smtClean="0"/>
            <a:t>成聖</a:t>
          </a:r>
          <a:r>
            <a:rPr lang="en-US" altLang="zh-TW" dirty="0" smtClean="0"/>
            <a:t>)(</a:t>
          </a:r>
          <a:r>
            <a:rPr lang="zh-TW" altLang="en-US" dirty="0" smtClean="0"/>
            <a:t>活出聖潔</a:t>
          </a:r>
          <a:r>
            <a:rPr lang="en-US" altLang="zh-TW" dirty="0" smtClean="0"/>
            <a:t>)</a:t>
          </a:r>
          <a:endParaRPr lang="en-US" dirty="0"/>
        </a:p>
      </dgm:t>
    </dgm:pt>
    <dgm:pt modelId="{FD190BBB-182C-487A-B389-0B937947EFDB}" type="sibTrans" cxnId="{C7AE08A9-A0FF-4AC5-B8B1-5F9479989BFE}">
      <dgm:prSet/>
      <dgm:spPr/>
      <dgm:t>
        <a:bodyPr/>
        <a:lstStyle/>
        <a:p>
          <a:endParaRPr lang="en-US"/>
        </a:p>
      </dgm:t>
    </dgm:pt>
    <dgm:pt modelId="{FF5383D1-C9B9-4D31-951E-83E603310512}" type="parTrans" cxnId="{C7AE08A9-A0FF-4AC5-B8B1-5F9479989BFE}">
      <dgm:prSet/>
      <dgm:spPr/>
      <dgm:t>
        <a:bodyPr/>
        <a:lstStyle/>
        <a:p>
          <a:endParaRPr lang="en-US"/>
        </a:p>
      </dgm:t>
    </dgm:pt>
    <dgm:pt modelId="{FA0130AC-34A1-4E23-AA44-D7921CC88956}" type="pres">
      <dgm:prSet presAssocID="{DED49DC1-92C4-405E-963E-64A4610166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0A7F5C-00F2-48B0-9639-D27BF7E1E146}" type="pres">
      <dgm:prSet presAssocID="{075B1A57-2BBC-4230-B5B0-1ACD47E1614D}" presName="hierRoot1" presStyleCnt="0"/>
      <dgm:spPr/>
    </dgm:pt>
    <dgm:pt modelId="{9930DCA0-27AE-44B5-9E77-A43810397925}" type="pres">
      <dgm:prSet presAssocID="{075B1A57-2BBC-4230-B5B0-1ACD47E1614D}" presName="composite" presStyleCnt="0"/>
      <dgm:spPr/>
    </dgm:pt>
    <dgm:pt modelId="{7B56D324-06E5-46CA-A7D0-9AD012DF0CE6}" type="pres">
      <dgm:prSet presAssocID="{075B1A57-2BBC-4230-B5B0-1ACD47E1614D}" presName="background" presStyleLbl="node0" presStyleIdx="0" presStyleCnt="1"/>
      <dgm:spPr/>
    </dgm:pt>
    <dgm:pt modelId="{1F6D7CC8-8D0E-43C0-893B-28F2955ACBB8}" type="pres">
      <dgm:prSet presAssocID="{075B1A57-2BBC-4230-B5B0-1ACD47E161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4C263C-1D94-467E-BA1A-625E8D8D5B84}" type="pres">
      <dgm:prSet presAssocID="{075B1A57-2BBC-4230-B5B0-1ACD47E1614D}" presName="hierChild2" presStyleCnt="0"/>
      <dgm:spPr/>
    </dgm:pt>
    <dgm:pt modelId="{3A85AEE7-2AF3-44D5-8E27-AB5309B3BA62}" type="pres">
      <dgm:prSet presAssocID="{970DF688-D112-48C8-9048-A3E74D226A9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65496C18-600C-4AB3-8E18-C650FF077FA1}" type="pres">
      <dgm:prSet presAssocID="{348081A5-99C2-4CC8-AC9D-3C79EDBFA35C}" presName="hierRoot2" presStyleCnt="0"/>
      <dgm:spPr/>
    </dgm:pt>
    <dgm:pt modelId="{787E65B1-3D01-4FC2-B070-655A9BBA4D08}" type="pres">
      <dgm:prSet presAssocID="{348081A5-99C2-4CC8-AC9D-3C79EDBFA35C}" presName="composite2" presStyleCnt="0"/>
      <dgm:spPr/>
    </dgm:pt>
    <dgm:pt modelId="{3F69BE29-281A-4AB8-B21B-A823CFBC2BE0}" type="pres">
      <dgm:prSet presAssocID="{348081A5-99C2-4CC8-AC9D-3C79EDBFA35C}" presName="background2" presStyleLbl="node2" presStyleIdx="0" presStyleCnt="1"/>
      <dgm:spPr/>
    </dgm:pt>
    <dgm:pt modelId="{0141B17A-F55B-431D-87FF-9AA3F49DCCE4}" type="pres">
      <dgm:prSet presAssocID="{348081A5-99C2-4CC8-AC9D-3C79EDBFA35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3183E-8C74-4070-9A66-4CC41A27FD56}" type="pres">
      <dgm:prSet presAssocID="{348081A5-99C2-4CC8-AC9D-3C79EDBFA35C}" presName="hierChild3" presStyleCnt="0"/>
      <dgm:spPr/>
    </dgm:pt>
  </dgm:ptLst>
  <dgm:cxnLst>
    <dgm:cxn modelId="{C7AE08A9-A0FF-4AC5-B8B1-5F9479989BFE}" srcId="{DED49DC1-92C4-405E-963E-64A461016650}" destId="{075B1A57-2BBC-4230-B5B0-1ACD47E1614D}" srcOrd="0" destOrd="0" parTransId="{FF5383D1-C9B9-4D31-951E-83E603310512}" sibTransId="{FD190BBB-182C-487A-B389-0B937947EFDB}"/>
    <dgm:cxn modelId="{C68FE058-5056-4C1E-AB28-776BA934D3C3}" type="presOf" srcId="{DED49DC1-92C4-405E-963E-64A461016650}" destId="{FA0130AC-34A1-4E23-AA44-D7921CC88956}" srcOrd="0" destOrd="0" presId="urn:microsoft.com/office/officeart/2005/8/layout/hierarchy1"/>
    <dgm:cxn modelId="{F43B3394-A395-4B9A-9756-5F0853DEF97B}" srcId="{075B1A57-2BBC-4230-B5B0-1ACD47E1614D}" destId="{348081A5-99C2-4CC8-AC9D-3C79EDBFA35C}" srcOrd="0" destOrd="0" parTransId="{970DF688-D112-48C8-9048-A3E74D226A9A}" sibTransId="{70DC69E2-090A-429D-BC66-103A02FAAF46}"/>
    <dgm:cxn modelId="{0E1BCF0F-05A8-4823-990E-FB6A401BB4DB}" type="presOf" srcId="{075B1A57-2BBC-4230-B5B0-1ACD47E1614D}" destId="{1F6D7CC8-8D0E-43C0-893B-28F2955ACBB8}" srcOrd="0" destOrd="0" presId="urn:microsoft.com/office/officeart/2005/8/layout/hierarchy1"/>
    <dgm:cxn modelId="{A4C80536-E37D-4CF4-A654-FA537BA4C07B}" type="presOf" srcId="{348081A5-99C2-4CC8-AC9D-3C79EDBFA35C}" destId="{0141B17A-F55B-431D-87FF-9AA3F49DCCE4}" srcOrd="0" destOrd="0" presId="urn:microsoft.com/office/officeart/2005/8/layout/hierarchy1"/>
    <dgm:cxn modelId="{D5C5823E-B543-4801-B6B0-0FE271F4BDA1}" type="presOf" srcId="{970DF688-D112-48C8-9048-A3E74D226A9A}" destId="{3A85AEE7-2AF3-44D5-8E27-AB5309B3BA62}" srcOrd="0" destOrd="0" presId="urn:microsoft.com/office/officeart/2005/8/layout/hierarchy1"/>
    <dgm:cxn modelId="{7C17ACA3-E826-4CE1-A1C5-ABEB173AA2CA}" type="presParOf" srcId="{FA0130AC-34A1-4E23-AA44-D7921CC88956}" destId="{080A7F5C-00F2-48B0-9639-D27BF7E1E146}" srcOrd="0" destOrd="0" presId="urn:microsoft.com/office/officeart/2005/8/layout/hierarchy1"/>
    <dgm:cxn modelId="{34128F5D-4926-44B9-B6B4-C29BC29C530A}" type="presParOf" srcId="{080A7F5C-00F2-48B0-9639-D27BF7E1E146}" destId="{9930DCA0-27AE-44B5-9E77-A43810397925}" srcOrd="0" destOrd="0" presId="urn:microsoft.com/office/officeart/2005/8/layout/hierarchy1"/>
    <dgm:cxn modelId="{0DC7C729-70B9-441D-A3F4-193603D3B377}" type="presParOf" srcId="{9930DCA0-27AE-44B5-9E77-A43810397925}" destId="{7B56D324-06E5-46CA-A7D0-9AD012DF0CE6}" srcOrd="0" destOrd="0" presId="urn:microsoft.com/office/officeart/2005/8/layout/hierarchy1"/>
    <dgm:cxn modelId="{02F0129C-963C-4880-AF5E-A4D2EC134C79}" type="presParOf" srcId="{9930DCA0-27AE-44B5-9E77-A43810397925}" destId="{1F6D7CC8-8D0E-43C0-893B-28F2955ACBB8}" srcOrd="1" destOrd="0" presId="urn:microsoft.com/office/officeart/2005/8/layout/hierarchy1"/>
    <dgm:cxn modelId="{626B5CD1-D6D0-4872-9F75-5F5AC996E005}" type="presParOf" srcId="{080A7F5C-00F2-48B0-9639-D27BF7E1E146}" destId="{324C263C-1D94-467E-BA1A-625E8D8D5B84}" srcOrd="1" destOrd="0" presId="urn:microsoft.com/office/officeart/2005/8/layout/hierarchy1"/>
    <dgm:cxn modelId="{A41BD9B3-D457-4824-8F5F-972B5E7F4ABF}" type="presParOf" srcId="{324C263C-1D94-467E-BA1A-625E8D8D5B84}" destId="{3A85AEE7-2AF3-44D5-8E27-AB5309B3BA62}" srcOrd="0" destOrd="0" presId="urn:microsoft.com/office/officeart/2005/8/layout/hierarchy1"/>
    <dgm:cxn modelId="{A0863521-4414-434C-927B-129A246863C9}" type="presParOf" srcId="{324C263C-1D94-467E-BA1A-625E8D8D5B84}" destId="{65496C18-600C-4AB3-8E18-C650FF077FA1}" srcOrd="1" destOrd="0" presId="urn:microsoft.com/office/officeart/2005/8/layout/hierarchy1"/>
    <dgm:cxn modelId="{3E921C3B-DA96-4DFC-B4D5-2F742E651A6C}" type="presParOf" srcId="{65496C18-600C-4AB3-8E18-C650FF077FA1}" destId="{787E65B1-3D01-4FC2-B070-655A9BBA4D08}" srcOrd="0" destOrd="0" presId="urn:microsoft.com/office/officeart/2005/8/layout/hierarchy1"/>
    <dgm:cxn modelId="{52F4FA3B-30B7-4EE4-B39F-5F49E86B884A}" type="presParOf" srcId="{787E65B1-3D01-4FC2-B070-655A9BBA4D08}" destId="{3F69BE29-281A-4AB8-B21B-A823CFBC2BE0}" srcOrd="0" destOrd="0" presId="urn:microsoft.com/office/officeart/2005/8/layout/hierarchy1"/>
    <dgm:cxn modelId="{849B36DC-DBE4-45F3-9665-1661716D9773}" type="presParOf" srcId="{787E65B1-3D01-4FC2-B070-655A9BBA4D08}" destId="{0141B17A-F55B-431D-87FF-9AA3F49DCCE4}" srcOrd="1" destOrd="0" presId="urn:microsoft.com/office/officeart/2005/8/layout/hierarchy1"/>
    <dgm:cxn modelId="{8227E4DD-9A1C-4F9E-BF2D-CB7FE5C20FEA}" type="presParOf" srcId="{65496C18-600C-4AB3-8E18-C650FF077FA1}" destId="{CAE3183E-8C74-4070-9A66-4CC41A27FD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20798-C02F-492C-8955-1F597CBC895B}">
      <dsp:nvSpPr>
        <dsp:cNvPr id="0" name=""/>
        <dsp:cNvSpPr/>
      </dsp:nvSpPr>
      <dsp:spPr>
        <a:xfrm>
          <a:off x="2498000" y="1811517"/>
          <a:ext cx="1382451" cy="60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82"/>
              </a:lnTo>
              <a:lnTo>
                <a:pt x="1382451" y="398282"/>
              </a:lnTo>
              <a:lnTo>
                <a:pt x="1382451" y="6069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9B99A-C932-4A47-8F9D-6B46BCF7A5E8}">
      <dsp:nvSpPr>
        <dsp:cNvPr id="0" name=""/>
        <dsp:cNvSpPr/>
      </dsp:nvSpPr>
      <dsp:spPr>
        <a:xfrm>
          <a:off x="1127038" y="1811517"/>
          <a:ext cx="1370962" cy="606978"/>
        </a:xfrm>
        <a:custGeom>
          <a:avLst/>
          <a:gdLst/>
          <a:ahLst/>
          <a:cxnLst/>
          <a:rect l="0" t="0" r="0" b="0"/>
          <a:pathLst>
            <a:path>
              <a:moveTo>
                <a:pt x="1370962" y="0"/>
              </a:moveTo>
              <a:lnTo>
                <a:pt x="1370962" y="398282"/>
              </a:lnTo>
              <a:lnTo>
                <a:pt x="0" y="398282"/>
              </a:lnTo>
              <a:lnTo>
                <a:pt x="0" y="6069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28BD-F8C2-4D1E-AFCC-A84CF92E370B}">
      <dsp:nvSpPr>
        <dsp:cNvPr id="0" name=""/>
        <dsp:cNvSpPr/>
      </dsp:nvSpPr>
      <dsp:spPr>
        <a:xfrm>
          <a:off x="1371603" y="380994"/>
          <a:ext cx="2252792" cy="1430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FEE7C-321B-49AA-8FED-2777C37156FD}">
      <dsp:nvSpPr>
        <dsp:cNvPr id="0" name=""/>
        <dsp:cNvSpPr/>
      </dsp:nvSpPr>
      <dsp:spPr>
        <a:xfrm>
          <a:off x="1621914" y="618789"/>
          <a:ext cx="2252792" cy="1430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心理學</a:t>
          </a: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社會學</a:t>
          </a:r>
          <a:endParaRPr lang="en-US" sz="2100" kern="1200" dirty="0"/>
        </a:p>
      </dsp:txBody>
      <dsp:txXfrm>
        <a:off x="1621914" y="618789"/>
        <a:ext cx="2252792" cy="1430523"/>
      </dsp:txXfrm>
    </dsp:sp>
    <dsp:sp modelId="{C32E4744-4176-4872-B2F9-09D187B2C3A7}">
      <dsp:nvSpPr>
        <dsp:cNvPr id="0" name=""/>
        <dsp:cNvSpPr/>
      </dsp:nvSpPr>
      <dsp:spPr>
        <a:xfrm>
          <a:off x="641" y="2418496"/>
          <a:ext cx="2252792" cy="14305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9EA2-34C1-4079-8DB2-A2D3C6FC6C84}">
      <dsp:nvSpPr>
        <dsp:cNvPr id="0" name=""/>
        <dsp:cNvSpPr/>
      </dsp:nvSpPr>
      <dsp:spPr>
        <a:xfrm>
          <a:off x="250952" y="2656291"/>
          <a:ext cx="2252792" cy="1430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道德教育</a:t>
          </a: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Moral Education</a:t>
          </a:r>
          <a:endParaRPr lang="en-US" sz="2100" kern="1200" dirty="0"/>
        </a:p>
      </dsp:txBody>
      <dsp:txXfrm>
        <a:off x="250952" y="2656291"/>
        <a:ext cx="2252792" cy="1430523"/>
      </dsp:txXfrm>
    </dsp:sp>
    <dsp:sp modelId="{DB75ECCE-AF13-4A08-B3C6-9CF27DFBB506}">
      <dsp:nvSpPr>
        <dsp:cNvPr id="0" name=""/>
        <dsp:cNvSpPr/>
      </dsp:nvSpPr>
      <dsp:spPr>
        <a:xfrm>
          <a:off x="2754055" y="2418496"/>
          <a:ext cx="2252792" cy="14305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1CAE5-6FE4-479B-B8EA-365DCD10E097}">
      <dsp:nvSpPr>
        <dsp:cNvPr id="0" name=""/>
        <dsp:cNvSpPr/>
      </dsp:nvSpPr>
      <dsp:spPr>
        <a:xfrm>
          <a:off x="3004365" y="2656291"/>
          <a:ext cx="2252792" cy="1430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品格教育</a:t>
          </a: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Character Education</a:t>
          </a:r>
          <a:endParaRPr lang="en-US" sz="2100" kern="1200" dirty="0"/>
        </a:p>
      </dsp:txBody>
      <dsp:txXfrm>
        <a:off x="3004365" y="2656291"/>
        <a:ext cx="2252792" cy="14305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85AEE7-2AF3-44D5-8E27-AB5309B3BA62}">
      <dsp:nvSpPr>
        <dsp:cNvPr id="0" name=""/>
        <dsp:cNvSpPr/>
      </dsp:nvSpPr>
      <dsp:spPr>
        <a:xfrm>
          <a:off x="1806044" y="1481337"/>
          <a:ext cx="91440" cy="677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5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D324-06E5-46CA-A7D0-9AD012DF0CE6}">
      <dsp:nvSpPr>
        <dsp:cNvPr id="0" name=""/>
        <dsp:cNvSpPr/>
      </dsp:nvSpPr>
      <dsp:spPr>
        <a:xfrm>
          <a:off x="686841" y="1886"/>
          <a:ext cx="2329844" cy="147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D7CC8-8D0E-43C0-893B-28F2955ACBB8}">
      <dsp:nvSpPr>
        <dsp:cNvPr id="0" name=""/>
        <dsp:cNvSpPr/>
      </dsp:nvSpPr>
      <dsp:spPr>
        <a:xfrm>
          <a:off x="945713" y="247814"/>
          <a:ext cx="2329844" cy="147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神學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(</a:t>
          </a:r>
          <a:r>
            <a:rPr lang="zh-TW" altLang="en-US" sz="2300" kern="1200" dirty="0" smtClean="0"/>
            <a:t>成聖</a:t>
          </a:r>
          <a:r>
            <a:rPr lang="en-US" altLang="zh-TW" sz="2300" kern="1200" dirty="0" smtClean="0"/>
            <a:t>)(</a:t>
          </a:r>
          <a:r>
            <a:rPr lang="zh-TW" altLang="en-US" sz="2300" kern="1200" dirty="0" smtClean="0"/>
            <a:t>活出聖潔</a:t>
          </a:r>
          <a:r>
            <a:rPr lang="en-US" altLang="zh-TW" sz="2300" kern="1200" dirty="0" smtClean="0"/>
            <a:t>)</a:t>
          </a:r>
          <a:endParaRPr lang="en-US" sz="2300" kern="1200" dirty="0"/>
        </a:p>
      </dsp:txBody>
      <dsp:txXfrm>
        <a:off x="945713" y="247814"/>
        <a:ext cx="2329844" cy="1479451"/>
      </dsp:txXfrm>
    </dsp:sp>
    <dsp:sp modelId="{3F69BE29-281A-4AB8-B21B-A823CFBC2BE0}">
      <dsp:nvSpPr>
        <dsp:cNvPr id="0" name=""/>
        <dsp:cNvSpPr/>
      </dsp:nvSpPr>
      <dsp:spPr>
        <a:xfrm>
          <a:off x="686841" y="2158934"/>
          <a:ext cx="2329844" cy="14794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B17A-F55B-431D-87FF-9AA3F49DCCE4}">
      <dsp:nvSpPr>
        <dsp:cNvPr id="0" name=""/>
        <dsp:cNvSpPr/>
      </dsp:nvSpPr>
      <dsp:spPr>
        <a:xfrm>
          <a:off x="945713" y="2404862"/>
          <a:ext cx="2329844" cy="147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靈命造就</a:t>
          </a:r>
          <a:endParaRPr lang="en-US" altLang="zh-TW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Spiritual Formation</a:t>
          </a:r>
        </a:p>
      </dsp:txBody>
      <dsp:txXfrm>
        <a:off x="945713" y="2404862"/>
        <a:ext cx="2329844" cy="147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B09E2-A299-4335-A0CC-C6357F4F355B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CD793-B87B-4279-BB84-13945F51D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7462-8A88-49A0-A053-E9B366D9C736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7D0CA-C5A8-4F14-811A-B62F1282C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A25D4-76EB-4D73-9CF0-081D333D750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D0CA-C5A8-4F14-811A-B62F1282C7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D0CA-C5A8-4F14-811A-B62F1282C7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B9-AA17-4F6D-925B-A424A46C32B7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7054-97F9-4E85-9041-BE0EF7CA91D9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3DB-41B1-428D-B932-31CA07DB2DFA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B9-AA17-4F6D-925B-A424A46C3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195E-5843-47A8-A807-B4C6BC6B6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AC3-B0CF-452E-B361-F82A9C9C5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977C-6692-432D-A320-8D3C0D0118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E1-C932-49FA-A2F5-8407A9535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82C9-FF61-4E47-A3CA-62C14C07D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05F-7867-41BE-B44A-3255C9C9EE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FB9-3395-42F3-9ABF-05F2FB169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195E-5843-47A8-A807-B4C6BC6B61F5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C81-EDC1-4B53-B616-8F6E226BB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7054-97F9-4E85-9041-BE0EF7CA9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3DB-41B1-428D-B932-31CA07DB2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7652E-0CDE-4F2B-8C97-A17F007F08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B9-AA17-4F6D-925B-A424A46C3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195E-5843-47A8-A807-B4C6BC6B6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AC3-B0CF-452E-B361-F82A9C9C5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977C-6692-432D-A320-8D3C0D0118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E1-C932-49FA-A2F5-8407A9535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82C9-FF61-4E47-A3CA-62C14C07D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AC3-B0CF-452E-B361-F82A9C9C5E25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05F-7867-41BE-B44A-3255C9C9EE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FB9-3395-42F3-9ABF-05F2FB169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C81-EDC1-4B53-B616-8F6E226BB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7054-97F9-4E85-9041-BE0EF7CA9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3DB-41B1-428D-B932-31CA07DB2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977C-6692-432D-A320-8D3C0D01181B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A6AE1-C932-49FA-A2F5-8407A95350A7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82C9-FF61-4E47-A3CA-62C14C07D393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D05F-7867-41BE-B44A-3255C9C9EE94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8FB9-3395-42F3-9ABF-05F2FB169DC2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C81-EDC1-4B53-B616-8F6E226BB8BA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4852-2E26-48D9-B0AC-ED2B0EE3156A}" type="datetime1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1630-EDD8-4C01-B81E-F899EE8E36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4852-2E26-48D9-B0AC-ED2B0EE31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1343E4-52F6-4104-B5CC-F753760E3E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4852-2E26-48D9-B0AC-ED2B0EE315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Discipline&amp;num=10&amp;hl=en&amp;safe=active&amp;biw=1280&amp;bih=617&amp;tbm=isch&amp;tbnid=Lu3UvjysdOazGM:&amp;imgrefurl=http://maureenlang.com/2011/02/discipline-for-writers/&amp;docid=muP9XkR7WZx7WM&amp;imgurl=http://maureenlang.com/wordpress/wp-content/uploads/blogger/_bLTrntcpl-w/TU_yVVLb_sI/AAAAAAAAAt4/GnenDxdu2gg/s1600/discipline.jpg&amp;w=1200&amp;h=992&amp;ei=OndPUPbsJoTYigK7t4E4&amp;zoom=1&amp;iact=hc&amp;vpx=112&amp;vpy=139&amp;dur=156&amp;hovh=204&amp;hovw=247&amp;tx=156&amp;ty=120&amp;sig=111421263907869164881&amp;page=1&amp;tbnh=127&amp;tbnw=154&amp;start=0&amp;ndsp=18&amp;ved=1t:429,r:0,s:0,i:7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imgres?q=parent+and+children&amp;start=192&amp;hl=en&amp;safe=active&amp;biw=1280&amp;bih=617&amp;tbm=isch&amp;tbnid=6cAccQu-ux9EEM:&amp;imgrefurl=http://kennedy.usd497.org/&amp;docid=_cDXczsKz5_fJM&amp;imgurl=http://kennedy.usd497.org/08FC4039-00870B4E.0/Parent%20and%20children.gif&amp;w=725&amp;h=618&amp;ei=fHhPUP-zGYrAigLOqICADg&amp;zoom=1&amp;iact=rc&amp;dur=313&amp;sig=111421263907869164881&amp;page=9&amp;tbnh=137&amp;tbnw=161&amp;ndsp=24&amp;ved=1t:429,r:4,s:192,i:18&amp;tx=75&amp;ty=93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google.com/imgres?q=ruth+in+the+bible&amp;num=10&amp;hl=en&amp;safe=active&amp;biw=1280&amp;bih=615&amp;tbm=isch&amp;tbnid=6gYXZyPSOKnnGM:&amp;imgrefurl=http://www.bbbookstore.com/cart.php?m=product_detail&amp;p=22&amp;docid=SGUvnzo0MoxuQM&amp;imgurl=https://www.bbbookstore.com/secure/images/products/153.jpg&amp;w=1575&amp;h=2250&amp;ei=wadQULf_K6K9iwKqqoCYAw&amp;zoom=1&amp;iact=hc&amp;vpx=471&amp;vpy=208&amp;dur=47&amp;hovh=268&amp;hovw=188&amp;tx=78&amp;ty=205&amp;sig=111421263907869164881&amp;page=3&amp;tbnh=141&amp;tbnw=98&amp;start=51&amp;ndsp=31&amp;ved=1t:429,r:3,s:51,i:247" TargetMode="External"/><Relationship Id="rId3" Type="http://schemas.openxmlformats.org/officeDocument/2006/relationships/hyperlink" Target="http://www.google.com/imgres?q=jesus+washing+the+disciples+feet&amp;hl=en&amp;safe=active&amp;biw=1280&amp;bih=615&amp;tbm=isch&amp;tbnid=dLyGAdTsrf2KrM:&amp;imgrefurl=http://www.ryanmulkowsky.com/tag/disciples/&amp;docid=dPGuaxC4OGLzQM&amp;imgurl=http://www.ryanmulkowsky.com/wp-content/uploads/2012/04/christ_feet.jpg&amp;w=381&amp;h=432&amp;ei=_TlOUM6vA83YyAH9iYHICQ&amp;zoom=1&amp;iact=rc&amp;dur=187&amp;sig=111421263907869164881&amp;page=2&amp;tbnh=147&amp;tbnw=130&amp;start=12&amp;ndsp=28&amp;ved=1t:429,r:7,s:12,i:140&amp;tx=52&amp;ty=64" TargetMode="External"/><Relationship Id="rId7" Type="http://schemas.openxmlformats.org/officeDocument/2006/relationships/hyperlink" Target="http://www.google.com/imgres?q=joseph+in+egypt&amp;hl=en&amp;safe=active&amp;biw=1280&amp;bih=615&amp;tbm=isch&amp;tbnid=SD8mTIn2aiKMpM:&amp;imgrefurl=http://www.amazon.com/Gh-Bible-Joseph-Egypt-VHS/dp/0782008968&amp;docid=-gIkJg8uW8yLxM&amp;imgurl=http://ecx.images-amazon.com/images/I/516PQGRR1QL._SL500_AA300_.jpg&amp;w=300&amp;h=300&amp;ei=MztOUJa3NoPUiwK_04DwDQ&amp;zoom=1&amp;iact=hc&amp;vpx=283&amp;vpy=130&amp;dur=4656&amp;hovh=225&amp;hovw=225&amp;tx=117&amp;ty=140&amp;sig=111421263907869164881&amp;page=2&amp;tbnh=129&amp;tbnw=129&amp;start=21&amp;ndsp=28&amp;ved=1t:429,r:1,s:21,i:143" TargetMode="External"/><Relationship Id="rId12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8.jpeg"/><Relationship Id="rId5" Type="http://schemas.openxmlformats.org/officeDocument/2006/relationships/hyperlink" Target="http://www.google.com/imgres?q=%E6%88%B4%E5%BE%B7%E7%94%9F&amp;hl=en&amp;safe=active&amp;biw=1280&amp;bih=615&amp;tbm=isch&amp;tbnid=rSYeTMRDZn0QVM:&amp;imgrefurl=http://www.jdjcm.com/html/2011031125581568.html&amp;docid=tvEwFCfQjQAtNM&amp;imgurl=http://www.jdjcm.com/UploadFiles/2011-03/haifeng/2011031123170725567.jpg&amp;w=239&amp;h=326&amp;ei=TzpOUP7wDorXigLSioCgAg&amp;zoom=1&amp;iact=hc&amp;dur=109&amp;sig=111421263907869164881&amp;page=1&amp;tbnh=128&amp;tbnw=109&amp;start=0&amp;ndsp=22&amp;ved=1t:429,r:19,s:0,i:131&amp;tx=90&amp;ty=159&amp;vpx=755&amp;vpy=170&amp;hovh=260&amp;hovw=191" TargetMode="External"/><Relationship Id="rId15" Type="http://schemas.openxmlformats.org/officeDocument/2006/relationships/hyperlink" Target="http://www.google.com/imgres?q=nick+Vujicic&amp;hl=en&amp;safe=active&amp;biw=1280&amp;bih=615&amp;tbm=isch&amp;tbnid=D6CU5KNKNlIPXM:&amp;imgrefurl=http://pastorferniefranco.wordpress.com/2011/11/07/in-the-green-room-with-nick-vujicic/&amp;docid=JFGRkUPJTKy7pM&amp;imgurl=http://pastorferniefranco.files.wordpress.com/2011/11/cover1.png&amp;w=640&amp;h=960&amp;ei=5U1TUNPuI4PkiwLn44CwAw&amp;zoom=1&amp;iact=rc&amp;dur=0&amp;sig=111421263907869164881&amp;page=3&amp;tbnh=140&amp;tbnw=109&amp;start=49&amp;ndsp=24&amp;ved=1t:429,r:14,s:49,i:273&amp;tx=67&amp;ty=51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google.com/imgres?q=%E6%9E%97%E6%9B%B8%E8%B1%AA&amp;hl=en&amp;safe=active&amp;biw=1280&amp;bih=615&amp;tbm=isch&amp;tbnid=NcQ9MEz-8-C26M:&amp;imgrefurl=http://www.logosnews.tw/blog/%E5%A5%BD%E6%9B%B8%E6%8E%A8%E8%96%A6&amp;docid=XHVNUUjlgJLYUM&amp;imgurl=http://www.logosnews.tw/sites/default/files/1202281923472519.jpg&amp;w=799&amp;h=533&amp;ei=rjtOUO_DEqafiALF-oHQCw&amp;zoom=1&amp;iact=hc&amp;vpx=952&amp;vpy=137&amp;dur=156&amp;hovh=183&amp;hovw=275&amp;tx=123&amp;ty=77&amp;sig=111421263907869164881&amp;page=3&amp;tbnh=136&amp;tbnw=168&amp;start=45&amp;ndsp=26&amp;ved=1t:429,r:18,s:45,i:273" TargetMode="External"/><Relationship Id="rId1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jesus+and+children&amp;num=10&amp;hl=en&amp;safe=active&amp;biw=1280&amp;bih=615&amp;tbm=isch&amp;tbnid=gor-sod-0GIqJM:&amp;imgrefurl=http://www.turnbacktogod.com/jesus-christ-wallpaper-set-12-jesus-with-children/&amp;docid=4HyPGjxwY7oxrM&amp;imgurl=http://www.turnbacktogod.com/wp-content/uploads/2008/10/jesus-with-children-1216.jpg&amp;w=396&amp;h=432&amp;ei=2UBOUMWXF4O8igKgtIDQBw&amp;zoom=1&amp;iact=hc&amp;vpx=230&amp;vpy=58&amp;dur=16&amp;hovh=235&amp;hovw=215&amp;tx=110&amp;ty=153&amp;sig=111421263907869164881&amp;page=2&amp;tbnh=134&amp;tbnw=119&amp;start=20&amp;ndsp=28&amp;ved=1t:429,r:1,s:20,i:14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q=jesus+and+children&amp;start=304&amp;num=10&amp;hl=en&amp;safe=active&amp;biw=1280&amp;bih=615&amp;tbm=isch&amp;tbnid=I3Ozdk2Z23MH7M:&amp;imgrefurl=http://www.lostseed.com/extras/free-graphics/images/jesus-pictures-2/jesus-children-2.php&amp;docid=GMswMCi4m9ealM&amp;imgurl=http://www.lostseed.com/extras/free-graphics/images/jesus-pictures-2/jesus-children-2.jpg&amp;w=800&amp;h=537&amp;ei=V641UM72Isa2igKinYHgDA&amp;zoom=1&amp;iact=hc&amp;vpx=820&amp;vpy=103&amp;dur=32&amp;hovh=184&amp;hovw=274&amp;tx=123&amp;ty=90&amp;sig=103230250745460879470&amp;page=12&amp;tbnh=125&amp;tbnw=167&amp;ndsp=30&amp;ved=1t:429,r:20,s:304,i:15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fruit+of+the+spirit&amp;start=124&amp;num=10&amp;hl=en&amp;safe=active&amp;biw=1280&amp;bih=615&amp;addh=104&amp;tbm=isch&amp;tbnid=eUKrpH90aRfFhM:&amp;imgrefurl=http://www.coloryourworld.org/en/category/326-0&amp;docid=PdiYJD5m6kZw3M&amp;imgurl=http://www.coloryourworld.org/files/3colov-p59mod.png&amp;w=247&amp;h=249&amp;ei=kFFOULOqI8mQiALGi4HYAg&amp;zoom=1&amp;iact=hc&amp;vpx=1003&amp;vpy=15&amp;dur=6500&amp;hovh=199&amp;hovw=197&amp;tx=99&amp;ty=118&amp;sig=111421263907869164881&amp;page=6&amp;tbnh=143&amp;tbnw=142&amp;ndsp=28&amp;ved=1t:429,r:6,s:124,i:1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2012 </a:t>
            </a:r>
            <a:r>
              <a:rPr lang="zh-TW" altLang="en-US" sz="4000" smtClean="0">
                <a:ea typeface="新細明體" pitchFamily="18" charset="-120"/>
              </a:rPr>
              <a:t>    </a:t>
            </a:r>
            <a:endParaRPr 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	M-102</a:t>
            </a:r>
          </a:p>
          <a:p>
            <a:pPr eaLnBrk="1" hangingPunct="1">
              <a:buFontTx/>
              <a:buNone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#):		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東 </a:t>
            </a:r>
            <a:r>
              <a:rPr lang="en-US" altLang="zh-TW" dirty="0" smtClean="0">
                <a:solidFill>
                  <a:srgbClr val="FFFF00"/>
                </a:solidFill>
                <a:ea typeface="SimSun" pitchFamily="2" charset="-122"/>
              </a:rPr>
              <a:t>E-2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 	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吳玲玲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	</a:t>
            </a: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董錦蓉</a:t>
            </a:r>
            <a:endParaRPr lang="en-US" altLang="zh-TW" dirty="0" smtClean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 	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華語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	</a:t>
            </a:r>
            <a:r>
              <a:rPr lang="zh-TW" altLang="en-US" dirty="0" smtClean="0">
                <a:solidFill>
                  <a:srgbClr val="FFFF00"/>
                </a:solidFill>
              </a:rPr>
              <a:t>建造屬靈品格的兒童事工</a:t>
            </a: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sz="2000" dirty="0" smtClean="0">
                <a:solidFill>
                  <a:srgbClr val="FFFF00"/>
                </a:solidFill>
              </a:rPr>
              <a:t>根據蘇文隆牧師的「改變生命的基督徒教育」，基督徒教育的神學基礎，必須是</a:t>
            </a:r>
            <a:r>
              <a:rPr lang="en-US" altLang="zh-TW" sz="2000" dirty="0" smtClean="0">
                <a:solidFill>
                  <a:srgbClr val="FFFF00"/>
                </a:solidFill>
              </a:rPr>
              <a:t>(1)</a:t>
            </a:r>
            <a:r>
              <a:rPr lang="zh-TW" altLang="en-US" sz="2000" dirty="0" smtClean="0">
                <a:solidFill>
                  <a:srgbClr val="FFFF00"/>
                </a:solidFill>
              </a:rPr>
              <a:t>以聖經為根基、</a:t>
            </a:r>
            <a:r>
              <a:rPr lang="en-US" sz="2000" dirty="0" smtClean="0">
                <a:solidFill>
                  <a:srgbClr val="FFFF00"/>
                </a:solidFill>
              </a:rPr>
              <a:t>(2)</a:t>
            </a:r>
            <a:r>
              <a:rPr lang="zh-TW" altLang="en-US" sz="2000" dirty="0" smtClean="0">
                <a:solidFill>
                  <a:srgbClr val="FFFF00"/>
                </a:solidFill>
              </a:rPr>
              <a:t>以基督為中心、</a:t>
            </a:r>
            <a:r>
              <a:rPr lang="en-US" sz="2000" dirty="0" smtClean="0">
                <a:solidFill>
                  <a:srgbClr val="FFFF00"/>
                </a:solidFill>
              </a:rPr>
              <a:t>(3)</a:t>
            </a:r>
            <a:r>
              <a:rPr lang="zh-TW" altLang="en-US" sz="2000" dirty="0" smtClean="0">
                <a:solidFill>
                  <a:srgbClr val="FFFF00"/>
                </a:solidFill>
              </a:rPr>
              <a:t>以聖靈為動力，</a:t>
            </a:r>
            <a:r>
              <a:rPr lang="en-US" sz="2000" dirty="0" smtClean="0">
                <a:solidFill>
                  <a:srgbClr val="FFFF00"/>
                </a:solidFill>
              </a:rPr>
              <a:t>(4)</a:t>
            </a:r>
            <a:r>
              <a:rPr lang="zh-TW" altLang="en-US" sz="2000" dirty="0" smtClean="0">
                <a:solidFill>
                  <a:srgbClr val="FFFF00"/>
                </a:solidFill>
              </a:rPr>
              <a:t>以生命為主題。本講座嚐試將這四項原則應用在兒童的事工上，提供具體的方式，使兒童事工更加豐富並有成效。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FFFF00"/>
                </a:solidFill>
              </a:rPr>
              <a:t>     講座的內容將包括</a:t>
            </a:r>
            <a:r>
              <a:rPr lang="en-US" sz="2000" dirty="0" smtClean="0">
                <a:solidFill>
                  <a:srgbClr val="FFFF00"/>
                </a:solidFill>
              </a:rPr>
              <a:t>(1)</a:t>
            </a:r>
            <a:r>
              <a:rPr lang="zh-TW" altLang="en-US" sz="2000" dirty="0" smtClean="0">
                <a:solidFill>
                  <a:srgbClr val="FFFF00"/>
                </a:solidFill>
              </a:rPr>
              <a:t>教導兒童的靈性發展，</a:t>
            </a:r>
            <a:r>
              <a:rPr lang="en-US" sz="2000" dirty="0" smtClean="0">
                <a:solidFill>
                  <a:srgbClr val="FFFF00"/>
                </a:solidFill>
              </a:rPr>
              <a:t>(2)</a:t>
            </a:r>
            <a:r>
              <a:rPr lang="zh-TW" altLang="en-US" sz="2000" dirty="0" smtClean="0">
                <a:solidFill>
                  <a:srgbClr val="FFFF00"/>
                </a:solidFill>
              </a:rPr>
              <a:t>提供各式各樣的教學活動</a:t>
            </a:r>
            <a:r>
              <a:rPr lang="en-US" sz="2000" dirty="0" smtClean="0">
                <a:solidFill>
                  <a:srgbClr val="FFFF00"/>
                </a:solidFill>
              </a:rPr>
              <a:t>-</a:t>
            </a:r>
            <a:r>
              <a:rPr lang="zh-TW" altLang="en-US" sz="2000" dirty="0" smtClean="0">
                <a:solidFill>
                  <a:srgbClr val="FFFF00"/>
                </a:solidFill>
              </a:rPr>
              <a:t>教導兒童讀經禱告建立與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zh-TW" altLang="en-US" sz="2000" dirty="0" smtClean="0">
                <a:solidFill>
                  <a:srgbClr val="FFFF00"/>
                </a:solidFill>
              </a:rPr>
              <a:t>神的關係，活出 神的生命</a:t>
            </a:r>
            <a:r>
              <a:rPr lang="en-US" altLang="zh-TW" sz="2000" dirty="0" smtClean="0">
                <a:solidFill>
                  <a:srgbClr val="FFFF00"/>
                </a:solidFill>
              </a:rPr>
              <a:t>《</a:t>
            </a:r>
            <a:r>
              <a:rPr lang="zh-TW" altLang="en-US" sz="2000" dirty="0" smtClean="0">
                <a:solidFill>
                  <a:srgbClr val="FFFF00"/>
                </a:solidFill>
              </a:rPr>
              <a:t>聖靈的果子</a:t>
            </a:r>
            <a:r>
              <a:rPr lang="en-US" altLang="zh-TW" sz="2000" dirty="0" smtClean="0">
                <a:solidFill>
                  <a:srgbClr val="FFFF00"/>
                </a:solidFill>
              </a:rPr>
              <a:t>》</a:t>
            </a:r>
            <a:r>
              <a:rPr lang="zh-TW" altLang="en-US" sz="2000" dirty="0" smtClean="0">
                <a:solidFill>
                  <a:srgbClr val="FFFF00"/>
                </a:solidFill>
              </a:rPr>
              <a:t>，建立與人的關係，</a:t>
            </a:r>
            <a:r>
              <a:rPr lang="en-US" sz="2000" dirty="0" smtClean="0">
                <a:solidFill>
                  <a:srgbClr val="FFFF00"/>
                </a:solidFill>
              </a:rPr>
              <a:t>(3)</a:t>
            </a:r>
            <a:r>
              <a:rPr lang="zh-TW" altLang="en-US" sz="2000" dirty="0" smtClean="0">
                <a:solidFill>
                  <a:srgbClr val="FFFF00"/>
                </a:solidFill>
              </a:rPr>
              <a:t>與家長合作的方式。</a:t>
            </a:r>
            <a:r>
              <a:rPr lang="en-US" sz="2000" dirty="0" smtClean="0">
                <a:solidFill>
                  <a:srgbClr val="FFFF00"/>
                </a:solidFill>
              </a:rPr>
              <a:t>(4) </a:t>
            </a:r>
            <a:r>
              <a:rPr lang="zh-TW" altLang="en-US" sz="2000" dirty="0" smtClean="0">
                <a:solidFill>
                  <a:srgbClr val="FFFF00"/>
                </a:solidFill>
              </a:rPr>
              <a:t>教禱兒童禱告和親近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zh-TW" altLang="en-US" sz="2000" dirty="0" smtClean="0">
                <a:solidFill>
                  <a:srgbClr val="FFFF00"/>
                </a:solidFill>
              </a:rPr>
              <a:t>神。</a:t>
            </a:r>
            <a:endParaRPr lang="en-US" sz="2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新細明體" pitchFamily="18" charset="-120"/>
              </a:rPr>
              <a:t> 北美華人基督徒教育大會</a:t>
            </a:r>
            <a:endParaRPr lang="en-US" sz="2800" smtClean="0">
              <a:solidFill>
                <a:srgbClr val="00FF00"/>
              </a:solidFill>
              <a:latin typeface="Baskerville Old Fac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FF00"/>
                </a:solidFill>
                <a:latin typeface="Baskerville Old Face" pitchFamily="18" charset="0"/>
              </a:rPr>
              <a:t>            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smtClean="0">
                <a:solidFill>
                  <a:srgbClr val="00FF00"/>
                </a:solidFill>
                <a:latin typeface="Baskerville Old Face" pitchFamily="18" charset="0"/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兒童事工提供</a:t>
            </a:r>
            <a:r>
              <a:rPr lang="zh-TW" altLang="en-US" b="1" u="sng" dirty="0" smtClean="0"/>
              <a:t>集體敬拜</a:t>
            </a:r>
            <a:r>
              <a:rPr lang="zh-TW" altLang="en-US" dirty="0" smtClean="0"/>
              <a:t>和與其它</a:t>
            </a:r>
            <a:r>
              <a:rPr lang="zh-TW" altLang="en-US" b="1" u="sng" dirty="0" smtClean="0"/>
              <a:t>聖徒相交</a:t>
            </a:r>
            <a:r>
              <a:rPr lang="zh-TW" altLang="en-US" dirty="0" smtClean="0"/>
              <a:t>的機會。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兒童事工積極</a:t>
            </a:r>
            <a:r>
              <a:rPr lang="zh-TW" altLang="en-US" b="1" u="sng" dirty="0" smtClean="0"/>
              <a:t>與家長溝通並同工</a:t>
            </a:r>
            <a:r>
              <a:rPr lang="zh-TW" altLang="en-US" dirty="0" smtClean="0"/>
              <a:t>，並</a:t>
            </a:r>
            <a:r>
              <a:rPr lang="zh-TW" altLang="en-US" b="1" u="sng" dirty="0" smtClean="0"/>
              <a:t>示範</a:t>
            </a:r>
            <a:r>
              <a:rPr lang="zh-TW" altLang="en-US" dirty="0" smtClean="0"/>
              <a:t>教導兒童的方式。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兒童事工提供</a:t>
            </a:r>
            <a:r>
              <a:rPr lang="zh-TW" altLang="en-US" b="1" u="sng" dirty="0" smtClean="0"/>
              <a:t>家庭活動</a:t>
            </a:r>
            <a:r>
              <a:rPr lang="zh-TW" altLang="en-US" dirty="0" smtClean="0"/>
              <a:t>和</a:t>
            </a:r>
            <a:r>
              <a:rPr lang="zh-TW" altLang="en-US" b="1" u="sng" dirty="0" smtClean="0"/>
              <a:t>家庭祭壇材料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914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兒童事工為家長的最佳同工</a:t>
            </a:r>
            <a:endParaRPr lang="en-US" alt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Jessica\Local Settings\Temporary Internet Files\Content.IE5\H4J6UN3G\MC9003103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1416370" cy="151302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dirty="0" smtClean="0"/>
              <a:t>四、如何建造兒童屬靈品格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458200" cy="546917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09700"/>
                <a:gridCol w="3132667"/>
                <a:gridCol w="3915833"/>
              </a:tblGrid>
              <a:tr h="7772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理論基礎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cap="all" baseline="300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心理學</a:t>
                      </a:r>
                      <a:endParaRPr lang="en-US" sz="4000" dirty="0"/>
                    </a:p>
                  </a:txBody>
                  <a:tcPr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cap="all" baseline="300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神學</a:t>
                      </a:r>
                      <a:r>
                        <a:rPr lang="en-US" altLang="zh-TW" sz="4000" cap="all" baseline="300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〈</a:t>
                      </a:r>
                      <a:r>
                        <a:rPr lang="zh-TW" altLang="en-US" sz="4000" cap="all" baseline="300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成聖</a:t>
                      </a:r>
                      <a:r>
                        <a:rPr lang="en-US" altLang="zh-TW" sz="4000" cap="all" baseline="300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〉</a:t>
                      </a:r>
                      <a:endParaRPr lang="en-US" sz="4000" dirty="0"/>
                    </a:p>
                  </a:txBody>
                  <a:tcPr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2495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方式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2400" b="1" dirty="0" smtClean="0"/>
                        <a:t>品格教育</a:t>
                      </a:r>
                      <a:endParaRPr lang="en-US" altLang="zh-TW" sz="2400" b="1" dirty="0" smtClean="0"/>
                    </a:p>
                    <a:p>
                      <a:pPr lvl="0" algn="ctr"/>
                      <a:r>
                        <a:rPr lang="en-US" dirty="0" smtClean="0"/>
                        <a:t>Character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en-US" sz="2400" b="1" dirty="0" smtClean="0"/>
                        <a:t>靈命造就</a:t>
                      </a:r>
                      <a:endParaRPr lang="en-US" altLang="zh-TW" sz="2400" b="1" dirty="0" smtClean="0"/>
                    </a:p>
                    <a:p>
                      <a:pPr lvl="0" algn="ctr"/>
                      <a:r>
                        <a:rPr lang="en-US" altLang="zh-TW" dirty="0" smtClean="0"/>
                        <a:t>Spiritual Formation</a:t>
                      </a:r>
                    </a:p>
                  </a:txBody>
                  <a:tcPr anchor="ctr"/>
                </a:tc>
              </a:tr>
              <a:tr h="572495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執行者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/>
                        <a:t>家長、老師</a:t>
                      </a:r>
                      <a:r>
                        <a:rPr lang="en-US" altLang="zh-TW" sz="2400" b="1" dirty="0" smtClean="0"/>
                        <a:t>〈</a:t>
                      </a:r>
                      <a:r>
                        <a:rPr lang="zh-TW" altLang="en-US" sz="2800" b="1" dirty="0" smtClean="0"/>
                        <a:t>聖靈</a:t>
                      </a:r>
                      <a:r>
                        <a:rPr lang="en-US" altLang="zh-TW" sz="2400" b="1" dirty="0" smtClean="0"/>
                        <a:t>〉</a:t>
                      </a:r>
                      <a:endParaRPr lang="en-US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/>
                        <a:t>聖靈</a:t>
                      </a:r>
                      <a:r>
                        <a:rPr lang="en-US" altLang="zh-TW" sz="2800" b="1" dirty="0" smtClean="0"/>
                        <a:t>〈</a:t>
                      </a:r>
                      <a:r>
                        <a:rPr lang="zh-TW" altLang="en-US" sz="2400" b="1" dirty="0" smtClean="0"/>
                        <a:t>家長、老師</a:t>
                      </a:r>
                      <a:r>
                        <a:rPr lang="en-US" altLang="zh-TW" sz="2400" b="1" dirty="0" smtClean="0"/>
                        <a:t>〉</a:t>
                      </a:r>
                      <a:endParaRPr lang="en-US" sz="2400" b="1" dirty="0" smtClean="0"/>
                    </a:p>
                  </a:txBody>
                  <a:tcPr anchor="ctr"/>
                </a:tc>
              </a:tr>
              <a:tr h="338791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內容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FF0000"/>
                        </a:buClr>
                        <a:buFontTx/>
                        <a:buNone/>
                      </a:pPr>
                      <a:endParaRPr lang="en-US" altLang="zh-TW" sz="2800" baseline="300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altLang="zh-TW" sz="3200" b="1" baseline="30000" dirty="0" smtClean="0"/>
                        <a:t>Relationship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altLang="zh-TW" sz="3200" baseline="30000" dirty="0" smtClean="0"/>
                        <a:t>Direct Instruction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altLang="zh-TW" sz="3200" baseline="30000" dirty="0" smtClean="0"/>
                        <a:t>S</a:t>
                      </a:r>
                      <a:r>
                        <a:rPr lang="en-US" altLang="zh-TW" sz="3200" i="1" baseline="30000" dirty="0" smtClean="0"/>
                        <a:t>upe</a:t>
                      </a:r>
                      <a:r>
                        <a:rPr lang="en-US" altLang="zh-TW" sz="3200" baseline="30000" dirty="0" smtClean="0"/>
                        <a:t>rvision- correction, rewards &amp; punishment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altLang="zh-TW" sz="3200" b="1" u="none" baseline="30000" dirty="0" smtClean="0"/>
                        <a:t>Reasoning-</a:t>
                      </a:r>
                      <a:r>
                        <a:rPr lang="en-US" altLang="zh-TW" sz="3200" baseline="30000" dirty="0" smtClean="0"/>
                        <a:t> </a:t>
                      </a:r>
                      <a:r>
                        <a:rPr lang="en-US" altLang="zh-TW" sz="3200" b="1" baseline="30000" dirty="0" smtClean="0"/>
                        <a:t>Internalizing</a:t>
                      </a:r>
                      <a:endParaRPr lang="en-US" altLang="zh-TW" sz="3200" b="1" u="sng" baseline="300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en-US" altLang="zh-TW" sz="3200" baseline="30000" dirty="0" smtClean="0"/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800" baseline="30000" dirty="0" smtClean="0"/>
                    </a:p>
                    <a:p>
                      <a:r>
                        <a:rPr lang="zh-TW" altLang="en-US" sz="4000" baseline="30000" dirty="0" smtClean="0"/>
                        <a:t>屬靈操練</a:t>
                      </a:r>
                      <a:r>
                        <a:rPr lang="en-US" altLang="zh-TW" sz="4000" baseline="30000" dirty="0" smtClean="0"/>
                        <a:t>-</a:t>
                      </a:r>
                    </a:p>
                    <a:p>
                      <a:endParaRPr lang="en-US" altLang="zh-TW" sz="2800" baseline="30000" dirty="0" smtClean="0"/>
                    </a:p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3600" baseline="30000" dirty="0" smtClean="0"/>
                        <a:t>把兒童帶到  神面前，</a:t>
                      </a:r>
                      <a:endParaRPr lang="en-US" altLang="zh-TW" sz="3600" baseline="30000" dirty="0" smtClean="0"/>
                    </a:p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3600" baseline="30000" dirty="0" smtClean="0"/>
                        <a:t>認識  神</a:t>
                      </a:r>
                      <a:r>
                        <a:rPr lang="en-US" altLang="zh-TW" sz="3600" baseline="30000" dirty="0" smtClean="0"/>
                        <a:t>, </a:t>
                      </a:r>
                    </a:p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3600" b="1" u="none" baseline="30000" dirty="0" smtClean="0"/>
                        <a:t>與  神建立關係</a:t>
                      </a:r>
                      <a:r>
                        <a:rPr lang="zh-TW" altLang="en-US" sz="3600" baseline="30000" dirty="0" smtClean="0"/>
                        <a:t>，</a:t>
                      </a:r>
                      <a:endParaRPr lang="en-US" altLang="zh-TW" sz="3600" baseline="30000" dirty="0" smtClean="0"/>
                    </a:p>
                    <a:p>
                      <a:pPr mar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3600" b="1" baseline="30000" dirty="0" smtClean="0"/>
                        <a:t>讓聖靈塑造孩子的心。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581400" y="3733800"/>
            <a:ext cx="2057400" cy="1600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00600" y="5715000"/>
            <a:ext cx="4572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		1. </a:t>
            </a:r>
            <a:r>
              <a:rPr lang="zh-TW" altLang="en-US" dirty="0" smtClean="0"/>
              <a:t>建立關係 </a:t>
            </a:r>
            <a:r>
              <a:rPr lang="en-US" altLang="zh-TW" sz="3600" dirty="0" smtClean="0"/>
              <a:t>Relationship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altLang="zh-TW" sz="2600" dirty="0" smtClean="0"/>
          </a:p>
          <a:p>
            <a:pPr algn="ctr">
              <a:buNone/>
            </a:pPr>
            <a:r>
              <a:rPr lang="en-US" altLang="zh-TW" sz="2600" dirty="0" smtClean="0"/>
              <a:t>“God is love”, as Scripture says, </a:t>
            </a:r>
          </a:p>
          <a:p>
            <a:pPr algn="ctr">
              <a:buNone/>
            </a:pPr>
            <a:r>
              <a:rPr lang="en-US" altLang="zh-TW" sz="2600" dirty="0" smtClean="0"/>
              <a:t>that means the revelation is in the relationship.</a:t>
            </a:r>
          </a:p>
          <a:p>
            <a:pPr>
              <a:buNone/>
            </a:pPr>
            <a:r>
              <a:rPr lang="en-US" altLang="zh-TW" sz="2600" dirty="0" smtClean="0"/>
              <a:t>						- William Sloane Coffin</a:t>
            </a:r>
          </a:p>
          <a:p>
            <a:pPr algn="ctr"/>
            <a:endParaRPr lang="en-US" altLang="zh-TW" dirty="0" smtClean="0"/>
          </a:p>
          <a:p>
            <a:pPr algn="ctr"/>
            <a:r>
              <a:rPr lang="zh-TW" altLang="en-US" dirty="0" smtClean="0"/>
              <a:t>老師與兒童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兒童與兒童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兒童與教會不同年齡的人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老師與家長</a:t>
            </a: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Blip>
                <a:blip r:embed="rId3"/>
              </a:buBlip>
            </a:pPr>
            <a:r>
              <a:rPr lang="zh-TW" altLang="en-US" dirty="0" smtClean="0"/>
              <a:t>只有在良好的關係中，生命才得以成長。</a:t>
            </a:r>
            <a:endParaRPr lang="en-US" dirty="0" smtClean="0"/>
          </a:p>
          <a:p>
            <a:endParaRPr lang="en-US" altLang="zh-TW" dirty="0" smtClean="0"/>
          </a:p>
          <a:p>
            <a:endParaRPr lang="en-US" dirty="0"/>
          </a:p>
        </p:txBody>
      </p:sp>
      <p:pic>
        <p:nvPicPr>
          <p:cNvPr id="4099" name="Picture 3" descr="C:\Documents and Settings\Jessica\Local Settings\Temporary Internet Files\Content.IE5\XC28EZOK\MC9004343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909740" cy="1371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	   2. </a:t>
            </a:r>
            <a:r>
              <a:rPr lang="zh-TW" altLang="en-US" dirty="0" smtClean="0"/>
              <a:t>教導真理 </a:t>
            </a:r>
            <a:r>
              <a:rPr lang="en-US" altLang="zh-TW" sz="3600" dirty="0" smtClean="0"/>
              <a:t>Direct Instruction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聖經知識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聖經故事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教會歷史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神學觀念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背誦金句</a:t>
            </a: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傳統主日學課程</a:t>
            </a:r>
            <a:r>
              <a:rPr lang="en-US" altLang="zh-TW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C:\Documents and Settings\Jessica\Local Settings\Temporary Internet Files\Content.IE5\3MJRN6A8\MC9003103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1256386" cy="1819656"/>
          </a:xfrm>
          <a:prstGeom prst="rect">
            <a:avLst/>
          </a:prstGeom>
          <a:noFill/>
        </p:spPr>
      </p:pic>
      <p:pic>
        <p:nvPicPr>
          <p:cNvPr id="1027" name="Picture 3" descr="C:\Documents and Settings\Jessica\Local Settings\Temporary Internet Files\Content.IE5\X9Z5AS0X\MC9003328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dirty="0" smtClean="0"/>
              <a:t>	3. </a:t>
            </a:r>
            <a:r>
              <a:rPr lang="zh-TW" altLang="en-US" dirty="0" smtClean="0"/>
              <a:t>有效管教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	</a:t>
            </a:r>
            <a:r>
              <a:rPr lang="en-US" altLang="zh-TW" baseline="30000" dirty="0" smtClean="0"/>
              <a:t>S</a:t>
            </a:r>
            <a:r>
              <a:rPr lang="en-US" altLang="zh-TW" i="1" baseline="30000" dirty="0" smtClean="0"/>
              <a:t>upe</a:t>
            </a:r>
            <a:r>
              <a:rPr lang="en-US" altLang="zh-TW" baseline="30000" dirty="0" smtClean="0"/>
              <a:t>rvision &amp; Reasoning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191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endParaRPr lang="en-US" altLang="zh-TW" sz="2000" dirty="0" smtClean="0"/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zh-TW" dirty="0" smtClean="0"/>
              <a:t>Positive Discipline </a:t>
            </a:r>
            <a:r>
              <a:rPr lang="zh-TW" altLang="en-US" dirty="0" smtClean="0"/>
              <a:t>正向管教</a:t>
            </a:r>
            <a:endParaRPr lang="en-US" altLang="zh-TW" dirty="0" smtClean="0"/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zh-TW" dirty="0" smtClean="0"/>
              <a:t>Classroom Management </a:t>
            </a:r>
            <a:r>
              <a:rPr lang="zh-TW" altLang="en-US" dirty="0" smtClean="0"/>
              <a:t>課堂管理</a:t>
            </a:r>
            <a:endParaRPr lang="en-US" altLang="zh-TW" dirty="0" smtClean="0"/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endParaRPr lang="en-US" altLang="zh-TW" dirty="0" smtClean="0"/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en-US" altLang="zh-TW" dirty="0" smtClean="0"/>
              <a:t>(Goal-Internalize Value)</a:t>
            </a:r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zh-TW" altLang="en-US" dirty="0" smtClean="0"/>
              <a:t>目標在內化價值觀</a:t>
            </a:r>
            <a:endParaRPr lang="en-US" altLang="zh-TW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rg_hi" descr="http://t0.gstatic.com/images?q=tbn:ANd9GcRR-mNHi8w4G46xE1R8fnT_HgD1Y92Su8kfsfMO31kv05ETZ1nJN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2355215" cy="194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0.gstatic.com/images?q=tbn:ANd9GcSY6MgNSfgFSoBCkD8qc8_mb1Rn9OrChzzd-IWIT454VVq8Rz8izWYPt7i_bA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181600"/>
            <a:ext cx="1535430" cy="130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		4. </a:t>
            </a:r>
            <a:r>
              <a:rPr lang="zh-TW" altLang="en-US" dirty="0" smtClean="0"/>
              <a:t>學習屬靈偉人 </a:t>
            </a:r>
            <a:r>
              <a:rPr lang="en-US" altLang="zh-TW" sz="3600" dirty="0" smtClean="0"/>
              <a:t>Modeling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zh-TW" altLang="en-US" sz="2400" dirty="0" smtClean="0"/>
              <a:t>聖經人物 </a:t>
            </a:r>
            <a:endParaRPr lang="en-US" altLang="zh-TW" sz="2400" dirty="0" smtClean="0"/>
          </a:p>
          <a:p>
            <a:pPr marL="514350" indent="-514350"/>
            <a:r>
              <a:rPr lang="zh-TW" altLang="en-US" sz="2400" dirty="0" smtClean="0"/>
              <a:t>教會歷代屬靈偉人</a:t>
            </a:r>
            <a:endParaRPr lang="en-US" altLang="zh-TW" sz="2400" dirty="0" smtClean="0"/>
          </a:p>
          <a:p>
            <a:pPr marL="514350" indent="-514350"/>
            <a:r>
              <a:rPr lang="zh-TW" altLang="en-US" sz="2400" dirty="0" smtClean="0"/>
              <a:t>當代基督徒</a:t>
            </a:r>
            <a:endParaRPr lang="en-US" altLang="zh-TW" sz="2400" dirty="0" smtClean="0"/>
          </a:p>
          <a:p>
            <a:pPr marL="514350" indent="-514350"/>
            <a:r>
              <a:rPr lang="zh-TW" altLang="en-US" sz="2400" dirty="0" smtClean="0"/>
              <a:t>教會同工和會友</a:t>
            </a:r>
            <a:endParaRPr lang="en-US" altLang="zh-TW" sz="2400" dirty="0" smtClean="0"/>
          </a:p>
          <a:p>
            <a:pPr marL="514350" indent="-514350"/>
            <a:r>
              <a:rPr lang="zh-TW" altLang="en-US" sz="2800" b="1" u="sng" dirty="0" smtClean="0"/>
              <a:t>父母</a:t>
            </a:r>
            <a:r>
              <a:rPr lang="zh-TW" altLang="en-US" sz="2800" b="1" u="sng" dirty="0" smtClean="0"/>
              <a:t>親</a:t>
            </a:r>
            <a:endParaRPr lang="en-US" altLang="zh-TW" sz="2800" b="1" u="sng" dirty="0" smtClean="0"/>
          </a:p>
          <a:p>
            <a:pPr>
              <a:spcBef>
                <a:spcPts val="1800"/>
              </a:spcBef>
              <a:buNone/>
            </a:pPr>
            <a:r>
              <a:rPr lang="zh-TW" altLang="en-US" sz="2800" dirty="0" smtClean="0"/>
              <a:t>兒童需要</a:t>
            </a:r>
            <a:r>
              <a:rPr lang="zh-TW" altLang="en-US" sz="2800" u="sng" dirty="0" smtClean="0"/>
              <a:t>具體</a:t>
            </a:r>
            <a:r>
              <a:rPr lang="zh-TW" altLang="en-US" sz="2800" dirty="0" smtClean="0"/>
              <a:t>的榜樣和示範，以明白真理。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pPr lvl="0">
              <a:buNone/>
            </a:pP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3" descr="http://t2.gstatic.com/images?q=tbn:ANd9GcRe4KO183thMbyLHZqjKl7Ub3iBqFEm7xXG1VHLL1f86PejHseK3Slx78E2J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"/>
            <a:ext cx="1524000" cy="185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2.gstatic.com/images?q=tbn:ANd9GcT9yC5cN3annT97BtFj6LaVAg0N7w3ZIBlqzyXnYutseEK5qD51ZQ">
            <a:hlinkClick r:id="rId5"/>
          </p:cNvPr>
          <p:cNvPicPr/>
          <p:nvPr/>
        </p:nvPicPr>
        <p:blipFill>
          <a:blip r:embed="rId6" cstate="print"/>
          <a:srcRect b="38163"/>
          <a:stretch>
            <a:fillRect/>
          </a:stretch>
        </p:blipFill>
        <p:spPr bwMode="auto">
          <a:xfrm>
            <a:off x="4343400" y="1524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2.gstatic.com/images?q=tbn:ANd9GcRHksNQMkiugDFe26v_WIAheEkBx_r6mAszcioBxo6JqAcGXFghMQ">
            <a:hlinkClick r:id="rId7"/>
          </p:cNvPr>
          <p:cNvPicPr/>
          <p:nvPr/>
        </p:nvPicPr>
        <p:blipFill>
          <a:blip r:embed="rId8" cstate="print"/>
          <a:srcRect l="21638" r="24933" b="10953"/>
          <a:stretch>
            <a:fillRect/>
          </a:stretch>
        </p:blipFill>
        <p:spPr bwMode="auto">
          <a:xfrm>
            <a:off x="5943600" y="1143000"/>
            <a:ext cx="114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g_hi" descr="http://t1.gstatic.com/images?q=tbn:ANd9GcSZs0nUQAN-ynn_lIOVpf3AiRwqvI0Jp6FDI4sn2Ar34H1jn1WEuQ">
            <a:hlinkClick r:id="rId9"/>
          </p:cNvPr>
          <p:cNvPicPr/>
          <p:nvPr/>
        </p:nvPicPr>
        <p:blipFill>
          <a:blip r:embed="rId10" cstate="print"/>
          <a:srcRect l="14528" r="27361" b="34402"/>
          <a:stretch>
            <a:fillRect/>
          </a:stretch>
        </p:blipFill>
        <p:spPr bwMode="auto">
          <a:xfrm>
            <a:off x="7315200" y="3733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5486400"/>
            <a:ext cx="7772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Wooden, John, and Jay Carty. 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Coach </a:t>
            </a:r>
            <a:r>
              <a:rPr lang="en-US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Wooden's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Pyramid of Success</a:t>
            </a:r>
            <a:r>
              <a:rPr lang="en-US" sz="2400" dirty="0" smtClean="0"/>
              <a:t>. Ventura, </a:t>
            </a:r>
            <a:r>
              <a:rPr lang="en-US" sz="2400" dirty="0" err="1" smtClean="0"/>
              <a:t>Calif</a:t>
            </a:r>
            <a:r>
              <a:rPr lang="en-US" sz="2400" dirty="0" smtClean="0"/>
              <a:t>: Regal, 2005.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The Youth and Family </a:t>
            </a:r>
            <a:r>
              <a:rPr lang="en-US" sz="2400" dirty="0" err="1" smtClean="0"/>
              <a:t>Institue</a:t>
            </a:r>
            <a:r>
              <a:rPr lang="en-US" sz="2400" dirty="0" smtClean="0"/>
              <a:t>. 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Faith Talk with Children </a:t>
            </a:r>
            <a:endParaRPr lang="en-US" sz="2400" i="1" dirty="0" smtClean="0"/>
          </a:p>
        </p:txBody>
      </p:sp>
      <p:pic>
        <p:nvPicPr>
          <p:cNvPr id="12" name="Picture 2" descr="C:\Documents and Settings\Jessica\Local Settings\Temporary Internet Files\Content.IE5\3MJRN6A8\MC900382576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562600"/>
            <a:ext cx="990600" cy="9906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4" name="Picture 4" descr="http://t1.gstatic.com/images?q=tbn:ANd9GcRKXfgdW-El6lUnULGt_Pqprd1vDvxdYmvcmMEYt7h5uQDvOVgDIzuCVA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1600200"/>
            <a:ext cx="1447800" cy="1993568"/>
          </a:xfrm>
          <a:prstGeom prst="rect">
            <a:avLst/>
          </a:prstGeom>
          <a:noFill/>
        </p:spPr>
      </p:pic>
      <p:pic>
        <p:nvPicPr>
          <p:cNvPr id="13" name="rg_hi" descr="http://t3.gstatic.com/images?q=tbn:ANd9GcQZB8Hh1vrzlCQ8GXz9rC-jbXprFFWQwqRDBjS-vG6B0IEBq2pM">
            <a:hlinkClick r:id="rId13"/>
          </p:cNvPr>
          <p:cNvPicPr/>
          <p:nvPr/>
        </p:nvPicPr>
        <p:blipFill>
          <a:blip r:embed="rId14" cstate="print"/>
          <a:srcRect b="41640"/>
          <a:stretch>
            <a:fillRect/>
          </a:stretch>
        </p:blipFill>
        <p:spPr bwMode="auto">
          <a:xfrm>
            <a:off x="5562600" y="3276600"/>
            <a:ext cx="15659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t0.gstatic.com/images?q=tbn:ANd9GcRnK7cfJIdPuCex6S3czRICxeGs1NMUW2tm4THkbPxwFcgGU83bimJZOZms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67200" y="2971800"/>
            <a:ext cx="1035050" cy="156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5.</a:t>
            </a:r>
            <a:r>
              <a:rPr lang="zh-TW" altLang="en-US" dirty="0" smtClean="0"/>
              <a:t>培養聖潔習慣</a:t>
            </a:r>
            <a:r>
              <a:rPr lang="en-US" altLang="zh-TW" dirty="0" smtClean="0"/>
              <a:t>(</a:t>
            </a:r>
            <a:r>
              <a:rPr lang="zh-TW" altLang="en-US" dirty="0" smtClean="0"/>
              <a:t>屬靈操練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Holy Habits (Spiritual Disciplines)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62200"/>
            <a:ext cx="7162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默想</a:t>
            </a:r>
            <a:r>
              <a:rPr lang="en-US" altLang="zh-TW" dirty="0" smtClean="0"/>
              <a:t>		</a:t>
            </a:r>
            <a:r>
              <a:rPr lang="zh-TW" altLang="en-US" dirty="0" smtClean="0"/>
              <a:t>禱告</a:t>
            </a:r>
            <a:r>
              <a:rPr lang="en-US" altLang="zh-TW" dirty="0" smtClean="0"/>
              <a:t>		</a:t>
            </a:r>
            <a:r>
              <a:rPr lang="zh-TW" altLang="en-US" dirty="0" smtClean="0"/>
              <a:t>閱讀</a:t>
            </a:r>
            <a:r>
              <a:rPr lang="en-US" altLang="zh-TW" dirty="0" smtClean="0"/>
              <a:t>		</a:t>
            </a:r>
            <a:r>
              <a:rPr lang="zh-TW" altLang="en-US" dirty="0" smtClean="0"/>
              <a:t>獨處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靜默</a:t>
            </a:r>
            <a:r>
              <a:rPr lang="en-US" altLang="zh-TW" dirty="0" smtClean="0"/>
              <a:t>		</a:t>
            </a:r>
            <a:r>
              <a:rPr lang="zh-TW" altLang="en-US" dirty="0" smtClean="0"/>
              <a:t>敬拜</a:t>
            </a:r>
            <a:r>
              <a:rPr lang="en-US" altLang="zh-TW" dirty="0" smtClean="0"/>
              <a:t>		</a:t>
            </a:r>
            <a:r>
              <a:rPr lang="zh-TW" altLang="en-US" dirty="0" smtClean="0"/>
              <a:t>服事</a:t>
            </a:r>
            <a:r>
              <a:rPr lang="en-US" altLang="zh-TW" dirty="0" smtClean="0"/>
              <a:t>		</a:t>
            </a:r>
            <a:r>
              <a:rPr lang="zh-TW" altLang="en-US" dirty="0" smtClean="0"/>
              <a:t>順服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禁食</a:t>
            </a:r>
            <a:r>
              <a:rPr lang="en-US" altLang="zh-TW" dirty="0" smtClean="0"/>
              <a:t>(</a:t>
            </a:r>
            <a:r>
              <a:rPr lang="zh-TW" altLang="en-US" sz="2000" dirty="0" smtClean="0"/>
              <a:t>電視節目、上網</a:t>
            </a:r>
            <a:r>
              <a:rPr lang="en-US" altLang="zh-TW" sz="2000" dirty="0" smtClean="0"/>
              <a:t>..</a:t>
            </a:r>
            <a:r>
              <a:rPr lang="en-US" altLang="zh-TW" dirty="0" smtClean="0"/>
              <a:t>)	</a:t>
            </a:r>
            <a:r>
              <a:rPr lang="zh-TW" altLang="en-US" dirty="0" smtClean="0"/>
              <a:t>慶祝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以屬靈操練為工具，目的在於引導孩子親近  神，</a:t>
            </a:r>
            <a:r>
              <a:rPr lang="zh-TW" altLang="en-US" b="1" dirty="0" smtClean="0"/>
              <a:t>與  神建立關係。</a:t>
            </a:r>
            <a:endParaRPr lang="en-US" b="1" dirty="0"/>
          </a:p>
        </p:txBody>
      </p:sp>
      <p:pic>
        <p:nvPicPr>
          <p:cNvPr id="5123" name="Picture 3" descr="C:\Documents and Settings\Jessica\Local Settings\Temporary Internet Files\Content.IE5\XC28EZOK\MC9000480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11580" cy="1934870"/>
          </a:xfrm>
          <a:prstGeom prst="rect">
            <a:avLst/>
          </a:prstGeom>
          <a:noFill/>
        </p:spPr>
      </p:pic>
      <p:pic>
        <p:nvPicPr>
          <p:cNvPr id="5124" name="Picture 4" descr="C:\Documents and Settings\Jessica\Local Settings\Temporary Internet Files\Content.IE5\H4J6UN3G\MC9000479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590800"/>
            <a:ext cx="1458163" cy="186912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762000"/>
            <a:ext cx="7848600" cy="5410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/>
            <a:endParaRPr lang="en-US" altLang="zh-TW" sz="2400" dirty="0" smtClean="0"/>
          </a:p>
          <a:p>
            <a:pPr lvl="0"/>
            <a:r>
              <a:rPr lang="zh-TW" altLang="en-US" sz="2400" dirty="0" smtClean="0"/>
              <a:t>傅士德 著。周天和譯。</a:t>
            </a:r>
            <a:r>
              <a:rPr lang="en-US" altLang="zh-TW" sz="2400" dirty="0" smtClean="0"/>
              <a:t>《</a:t>
            </a:r>
            <a:r>
              <a:rPr lang="zh-TW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屬靈操練禮讚</a:t>
            </a:r>
            <a:r>
              <a:rPr lang="en-US" altLang="zh-TW" sz="2400" dirty="0" smtClean="0"/>
              <a:t>》</a:t>
            </a:r>
            <a:r>
              <a:rPr lang="zh-TW" altLang="en-US" sz="2400" dirty="0" smtClean="0"/>
              <a:t>。香港：學生福音團契，</a:t>
            </a:r>
            <a:r>
              <a:rPr lang="en-US" sz="2400" dirty="0" smtClean="0"/>
              <a:t>2009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Beckwith, Ivy. 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Formational Children's Ministry</a:t>
            </a:r>
            <a:r>
              <a:rPr lang="en-US" sz="2400" i="1" dirty="0" smtClean="0"/>
              <a:t>: Shaping Children Using Story, Ritual, and Relationship</a:t>
            </a:r>
            <a:r>
              <a:rPr lang="en-US" sz="2400" dirty="0" smtClean="0"/>
              <a:t>. Grand Rapids, </a:t>
            </a:r>
            <a:r>
              <a:rPr lang="en-US" sz="2400" dirty="0" err="1" smtClean="0"/>
              <a:t>Mich</a:t>
            </a:r>
            <a:r>
              <a:rPr lang="en-US" sz="2400" dirty="0" smtClean="0"/>
              <a:t>: Baker Books, 2010.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 Hess, Valerie E., and Marti Watson </a:t>
            </a:r>
            <a:r>
              <a:rPr lang="en-US" sz="2400" dirty="0" err="1" smtClean="0"/>
              <a:t>Garlett</a:t>
            </a:r>
            <a:r>
              <a:rPr lang="en-US" sz="2400" dirty="0" smtClean="0"/>
              <a:t>. 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Habits of a Child's Heart</a:t>
            </a:r>
            <a:r>
              <a:rPr lang="en-US" sz="2400" i="1" dirty="0" smtClean="0"/>
              <a:t>: Raising Your Kids with the Spiritual Disciplines</a:t>
            </a:r>
            <a:r>
              <a:rPr lang="en-US" sz="2400" dirty="0" smtClean="0"/>
              <a:t>. Colorado Springs, CO: </a:t>
            </a:r>
            <a:r>
              <a:rPr lang="en-US" sz="2400" dirty="0" err="1" smtClean="0"/>
              <a:t>NavPress</a:t>
            </a:r>
            <a:r>
              <a:rPr lang="en-US" sz="2400" dirty="0" smtClean="0"/>
              <a:t>, 2004. 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McGregor, Wynn, and Phil Pratt. 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Way of the Child</a:t>
            </a:r>
            <a:r>
              <a:rPr lang="en-US" sz="2400" dirty="0" smtClean="0"/>
              <a:t>. Nashville: Upper Room Books, 2006. </a:t>
            </a:r>
          </a:p>
          <a:p>
            <a:pPr lvl="0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170" name="Picture 2" descr="C:\Documents and Settings\Jessica\Local Settings\Temporary Internet Files\Content.IE5\3MJRN6A8\MC90038257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990600" cy="9906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6. </a:t>
            </a:r>
            <a:r>
              <a:rPr lang="zh-TW" altLang="en-US" dirty="0" smtClean="0"/>
              <a:t>屬靈傳統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教會節期</a:t>
            </a:r>
            <a:endParaRPr lang="en-US" altLang="zh-TW" dirty="0" smtClean="0"/>
          </a:p>
          <a:p>
            <a:r>
              <a:rPr lang="zh-TW" altLang="en-US" dirty="0" smtClean="0"/>
              <a:t>家庭傳統</a:t>
            </a:r>
            <a:endParaRPr lang="en-US" altLang="zh-TW" dirty="0" smtClean="0"/>
          </a:p>
          <a:p>
            <a:r>
              <a:rPr lang="zh-TW" altLang="en-US" dirty="0" smtClean="0"/>
              <a:t>日常習慣</a:t>
            </a:r>
            <a:endParaRPr lang="en-US" altLang="zh-TW" dirty="0" smtClean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zh-TW" altLang="en-US" dirty="0" smtClean="0"/>
              <a:t>傳統傳遞價值觀、認同感和凝聚力。</a:t>
            </a:r>
            <a:endParaRPr lang="en-US" dirty="0"/>
          </a:p>
        </p:txBody>
      </p:sp>
      <p:pic>
        <p:nvPicPr>
          <p:cNvPr id="6146" name="Picture 2" descr="C:\Documents and Settings\Jessica\Local Settings\Temporary Internet Files\Content.IE5\X9Z5AS0X\MC9000571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648200"/>
            <a:ext cx="1634620" cy="1958645"/>
          </a:xfrm>
          <a:prstGeom prst="rect">
            <a:avLst/>
          </a:prstGeom>
          <a:noFill/>
        </p:spPr>
      </p:pic>
      <p:pic>
        <p:nvPicPr>
          <p:cNvPr id="6147" name="Picture 3" descr="C:\Documents and Settings\Jessica\Local Settings\Temporary Internet Files\Content.IE5\H4J6UN3G\MC9001047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133600"/>
            <a:ext cx="1826971" cy="1175918"/>
          </a:xfrm>
          <a:prstGeom prst="rect">
            <a:avLst/>
          </a:prstGeom>
          <a:noFill/>
        </p:spPr>
      </p:pic>
      <p:pic>
        <p:nvPicPr>
          <p:cNvPr id="6148" name="Picture 4" descr="C:\Documents and Settings\Jessica\Local Settings\Temporary Internet Files\Content.IE5\3MJRN6A8\MC90044590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724400"/>
            <a:ext cx="1549202" cy="1841297"/>
          </a:xfrm>
          <a:prstGeom prst="rect">
            <a:avLst/>
          </a:prstGeom>
          <a:noFill/>
        </p:spPr>
      </p:pic>
      <p:pic>
        <p:nvPicPr>
          <p:cNvPr id="6149" name="Picture 5" descr="C:\Documents and Settings\Jessica\Local Settings\Temporary Internet Files\Content.IE5\H4J6UN3G\MC90043545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676400"/>
            <a:ext cx="1691640" cy="182788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五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zh-TW" alt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結論</a:t>
            </a:r>
            <a:endParaRPr lang="en-US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aseline="30000" dirty="0" smtClean="0"/>
              <a:t>13</a:t>
            </a:r>
            <a:r>
              <a:rPr lang="zh-TW" altLang="en-US" sz="2400" dirty="0" smtClean="0"/>
              <a:t>有人帶著小孩子來見耶穌、要耶穌摸他們、門徒便責備那些人。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 </a:t>
            </a:r>
            <a:r>
              <a:rPr lang="zh-TW" altLang="en-US" sz="2400" dirty="0" smtClean="0"/>
              <a:t>耶穌看見就</a:t>
            </a:r>
            <a:r>
              <a:rPr lang="zh-TW" altLang="en-US" sz="2400" b="1" dirty="0" smtClean="0"/>
              <a:t>惱怒</a:t>
            </a:r>
            <a:r>
              <a:rPr lang="zh-TW" altLang="en-US" sz="2400" dirty="0" smtClean="0"/>
              <a:t>、對門徒說、</a:t>
            </a:r>
            <a:r>
              <a:rPr lang="zh-TW" altLang="en-US" sz="2400" b="1" dirty="0" smtClean="0"/>
              <a:t>讓小孩子到我這裡來</a:t>
            </a:r>
            <a:r>
              <a:rPr lang="zh-TW" altLang="en-US" sz="2400" dirty="0" smtClean="0"/>
              <a:t>、不要禁止他們．因為在　神國的、正是這樣的人。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 </a:t>
            </a:r>
            <a:r>
              <a:rPr lang="zh-TW" altLang="en-US" sz="2400" dirty="0" smtClean="0"/>
              <a:t>我實在告訴你們、凡要承受　神國的、若不像小孩子、斷不能進去。</a:t>
            </a:r>
            <a:endParaRPr lang="en-US" altLang="zh-TW" sz="2400" dirty="0" smtClean="0"/>
          </a:p>
          <a:p>
            <a:pPr>
              <a:buNone/>
            </a:pPr>
            <a:endParaRPr lang="zh-TW" altLang="en-US" sz="2400" dirty="0" smtClean="0"/>
          </a:p>
          <a:p>
            <a:pPr algn="ctr">
              <a:buNone/>
            </a:pPr>
            <a:r>
              <a:rPr lang="en-US" dirty="0" smtClean="0"/>
              <a:t> 		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zh-TW" altLang="en-US" sz="3600" dirty="0" smtClean="0"/>
              <a:t>於是抱著小孩子、</a:t>
            </a:r>
            <a:endParaRPr lang="en-US" altLang="zh-TW" sz="3600" dirty="0" smtClean="0"/>
          </a:p>
          <a:p>
            <a:pPr algn="ctr">
              <a:buNone/>
            </a:pPr>
            <a:r>
              <a:rPr lang="en-US" altLang="zh-TW" sz="3600" dirty="0" smtClean="0"/>
              <a:t>		</a:t>
            </a:r>
            <a:r>
              <a:rPr lang="zh-TW" altLang="en-US" sz="3600" dirty="0" smtClean="0"/>
              <a:t>給他們按手、</a:t>
            </a:r>
            <a:endParaRPr lang="en-US" altLang="zh-TW" sz="3600" dirty="0" smtClean="0"/>
          </a:p>
          <a:p>
            <a:pPr algn="ctr">
              <a:buNone/>
            </a:pPr>
            <a:r>
              <a:rPr lang="en-US" altLang="zh-TW" sz="3600" dirty="0" smtClean="0"/>
              <a:t>				 </a:t>
            </a:r>
            <a:r>
              <a:rPr lang="zh-TW" altLang="en-US" sz="3600" dirty="0" smtClean="0"/>
              <a:t>為他們祝福。</a:t>
            </a:r>
            <a:r>
              <a:rPr lang="en-US" altLang="zh-TW" dirty="0" smtClean="0"/>
              <a:t>					  </a:t>
            </a:r>
          </a:p>
          <a:p>
            <a:pPr>
              <a:buNone/>
            </a:pPr>
            <a:r>
              <a:rPr lang="en-US" altLang="zh-TW" dirty="0" smtClean="0"/>
              <a:t>							  </a:t>
            </a:r>
            <a:r>
              <a:rPr lang="en-US" sz="2400" dirty="0" smtClean="0"/>
              <a:t> (</a:t>
            </a:r>
            <a:r>
              <a:rPr lang="zh-TW" altLang="en-US" sz="2400" dirty="0" smtClean="0"/>
              <a:t>可</a:t>
            </a:r>
            <a:r>
              <a:rPr lang="en-US" sz="2400" dirty="0" smtClean="0"/>
              <a:t>10:13-16 )</a:t>
            </a:r>
          </a:p>
          <a:p>
            <a:endParaRPr lang="en-US" dirty="0"/>
          </a:p>
        </p:txBody>
      </p:sp>
      <p:pic>
        <p:nvPicPr>
          <p:cNvPr id="9" name="rg_hi" descr="http://t2.gstatic.com/images?q=tbn:ANd9GcQi9U1c8hUcK60044zJXCL1ABESR_bJLisovwjIpmiqgnJBiE3mGA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2286000" cy="2310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建</a:t>
            </a:r>
            <a:r>
              <a:rPr lang="zh-TW" altLang="en-US" sz="5400" dirty="0"/>
              <a:t>造屬靈品格的兒童事工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6" name="rg_hi" descr="http://t3.gstatic.com/images?q=tbn:ANd9GcQpWg-4aMNpB1PMhfFPHEqhiUaFrX7YyW0ApDZLCJUvTP_FVgGd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438400"/>
            <a:ext cx="4114800" cy="3276600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791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Jessica Tung  </a:t>
            </a:r>
            <a:r>
              <a:rPr lang="zh-TW" alt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董錦蓉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9342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/>
              <a:t>一、什麼是屬靈品格？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297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b="1" dirty="0" smtClean="0"/>
              <a:t>一個人信主後生命被改變，擁有</a:t>
            </a:r>
            <a:r>
              <a:rPr lang="zh-TW" altLang="en-US" b="1" u="sng" dirty="0" smtClean="0"/>
              <a:t>基督的性情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 algn="ctr">
              <a:buNone/>
            </a:pPr>
            <a:r>
              <a:rPr lang="zh-TW" altLang="en-US" b="1" dirty="0" smtClean="0"/>
              <a:t>能彰顯   神的聖潔和榮美。</a:t>
            </a:r>
            <a:endParaRPr lang="en-US" altLang="zh-TW" b="1" dirty="0" smtClean="0"/>
          </a:p>
          <a:p>
            <a:pPr algn="ctr">
              <a:buNone/>
            </a:pPr>
            <a:r>
              <a:rPr lang="zh-TW" altLang="en-US" b="1" dirty="0" smtClean="0"/>
              <a:t>這樣的性情表現出來，即是屬靈品格。</a:t>
            </a:r>
            <a:endParaRPr lang="en-US" altLang="zh-TW" b="1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包括仁</a:t>
            </a:r>
            <a:r>
              <a:rPr lang="zh-TW" altLang="en-US" dirty="0"/>
              <a:t>愛、喜樂、和平、忍耐</a:t>
            </a:r>
            <a:r>
              <a:rPr lang="zh-TW" altLang="en-US" dirty="0" smtClean="0"/>
              <a:t>、恩慈、良善、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信實、溫柔、節制、</a:t>
            </a:r>
            <a:r>
              <a:rPr lang="en-US" altLang="zh-TW" dirty="0" smtClean="0"/>
              <a:t>(</a:t>
            </a:r>
            <a:r>
              <a:rPr lang="zh-TW" altLang="en-US" dirty="0" smtClean="0"/>
              <a:t>加 </a:t>
            </a:r>
            <a:r>
              <a:rPr lang="en-US" altLang="zh-TW" dirty="0" smtClean="0"/>
              <a:t>5:22-23 )</a:t>
            </a:r>
            <a:r>
              <a:rPr lang="zh-TW" altLang="en-US" dirty="0" smtClean="0"/>
              <a:t>、</a:t>
            </a:r>
            <a:r>
              <a:rPr lang="zh-TW" altLang="en-US" u="sng" dirty="0" smtClean="0"/>
              <a:t>敬畏  神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智慧、誠實、公義、謙虛、</a:t>
            </a:r>
            <a:r>
              <a:rPr lang="zh-TW" altLang="en-US" u="sng" dirty="0" smtClean="0"/>
              <a:t>順服</a:t>
            </a:r>
            <a:r>
              <a:rPr lang="zh-TW" altLang="en-US" dirty="0" smtClean="0"/>
              <a:t>、孝順、愛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慕真理、堅強、勇敢、</a:t>
            </a:r>
            <a:r>
              <a:rPr lang="zh-TW" altLang="en-US" u="sng" dirty="0" smtClean="0"/>
              <a:t>清潔</a:t>
            </a:r>
            <a:r>
              <a:rPr lang="zh-TW" altLang="en-US" dirty="0" smtClean="0"/>
              <a:t>、忠心、負責、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合作、勤勞</a:t>
            </a:r>
            <a:r>
              <a:rPr lang="en-US" altLang="zh-TW" dirty="0" smtClean="0"/>
              <a:t>…….</a:t>
            </a:r>
            <a:r>
              <a:rPr lang="zh-TW" altLang="en-US" dirty="0" smtClean="0"/>
              <a:t>。</a:t>
            </a:r>
            <a:endParaRPr lang="en-US" dirty="0"/>
          </a:p>
        </p:txBody>
      </p:sp>
      <p:pic>
        <p:nvPicPr>
          <p:cNvPr id="6" name="rg_hi" descr="http://t3.gstatic.com/images?q=tbn:ANd9GcRWBt7yPTvTFZMi53g4BgvgIAd12sFTsenU6liNFDGBczR5cuKT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880870" cy="18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dirty="0" smtClean="0"/>
              <a:t>二、道德</a:t>
            </a:r>
            <a:r>
              <a:rPr lang="en-US" altLang="zh-TW" dirty="0" smtClean="0"/>
              <a:t> vs. </a:t>
            </a:r>
            <a:r>
              <a:rPr lang="zh-TW" altLang="en-US" dirty="0" smtClean="0"/>
              <a:t>屬靈品格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/>
              <a:t>「道德不一定以聖經的真理為基礎，而是由人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類自訂的價值觀、行為規範和準則，以維護社會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和諧，確保人類生存。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屬靈品格是</a:t>
            </a:r>
            <a:r>
              <a:rPr lang="zh-TW" altLang="en-US" b="1" dirty="0" smtClean="0"/>
              <a:t>靈命成熟</a:t>
            </a:r>
            <a:r>
              <a:rPr lang="zh-TW" altLang="en-US" dirty="0" smtClean="0"/>
              <a:t>的結果。</a:t>
            </a:r>
            <a:r>
              <a:rPr lang="zh-TW" altLang="en-US" u="sng" dirty="0" smtClean="0"/>
              <a:t>心思、意念、</a:t>
            </a:r>
            <a:endParaRPr lang="en-US" altLang="zh-TW" u="sng" dirty="0" smtClean="0"/>
          </a:p>
          <a:p>
            <a:pPr>
              <a:buNone/>
            </a:pPr>
            <a:r>
              <a:rPr lang="zh-TW" altLang="en-US" u="sng" dirty="0" smtClean="0"/>
              <a:t>情感、行為</a:t>
            </a:r>
            <a:r>
              <a:rPr lang="zh-TW" altLang="en-US" dirty="0" smtClean="0"/>
              <a:t>都與聖經真理相合。」</a:t>
            </a:r>
            <a:endParaRPr lang="en-US" altLang="zh-TW" dirty="0" smtClean="0"/>
          </a:p>
          <a:p>
            <a:pPr algn="r">
              <a:buNone/>
            </a:pPr>
            <a:endParaRPr lang="en-US" altLang="zh-TW" sz="2800" dirty="0" smtClean="0"/>
          </a:p>
          <a:p>
            <a:pPr algn="r">
              <a:buNone/>
            </a:pPr>
            <a:r>
              <a:rPr lang="en-US" altLang="zh-TW" sz="2800" dirty="0" smtClean="0"/>
              <a:t>Dr. Elizabeth Edwards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5257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11"/>
          <p:cNvGraphicFramePr>
            <a:graphicFrameLocks/>
          </p:cNvGraphicFramePr>
          <p:nvPr/>
        </p:nvGraphicFramePr>
        <p:xfrm>
          <a:off x="5181600" y="1447800"/>
          <a:ext cx="396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685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品</a:t>
            </a:r>
            <a:r>
              <a:rPr lang="zh-TW" alt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德 ，品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格的建造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609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屬靈品格的建造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1676400"/>
            <a:ext cx="12192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/>
              <a:t>理論基礎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1524000"/>
            <a:ext cx="12192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/>
              <a:t>理論基礎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3600" y="3352800"/>
            <a:ext cx="7620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方式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3429000"/>
            <a:ext cx="7620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方式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兒童心理學研究證明品格的重要性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舉例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      1. </a:t>
            </a:r>
            <a:r>
              <a:rPr lang="zh-TW" altLang="en-US" dirty="0" smtClean="0"/>
              <a:t>勤奮</a:t>
            </a:r>
            <a:r>
              <a:rPr lang="en-US" altLang="zh-TW" dirty="0" smtClean="0"/>
              <a:t>(Industry) – </a:t>
            </a:r>
            <a:r>
              <a:rPr lang="en-US" altLang="zh-TW" dirty="0" err="1" smtClean="0"/>
              <a:t>Vaillant</a:t>
            </a:r>
            <a:r>
              <a:rPr lang="en-US" altLang="zh-TW" dirty="0" smtClean="0"/>
              <a:t> (1981)</a:t>
            </a:r>
          </a:p>
          <a:p>
            <a:pPr>
              <a:buNone/>
            </a:pPr>
            <a:r>
              <a:rPr lang="en-US" altLang="zh-TW" dirty="0" smtClean="0"/>
              <a:t>		</a:t>
            </a:r>
          </a:p>
          <a:p>
            <a:pPr>
              <a:buNone/>
            </a:pPr>
            <a:r>
              <a:rPr lang="en-US" altLang="zh-TW" dirty="0" smtClean="0"/>
              <a:t>	  2. </a:t>
            </a:r>
            <a:r>
              <a:rPr lang="zh-TW" altLang="en-US" dirty="0" smtClean="0"/>
              <a:t>堅忍</a:t>
            </a:r>
            <a:r>
              <a:rPr lang="en-US" altLang="zh-TW" dirty="0" smtClean="0"/>
              <a:t>,</a:t>
            </a:r>
            <a:r>
              <a:rPr lang="zh-TW" altLang="en-US" dirty="0" smtClean="0"/>
              <a:t>靭力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復原力</a:t>
            </a:r>
            <a:r>
              <a:rPr lang="en-US" altLang="zh-TW" dirty="0" smtClean="0"/>
              <a:t>(Resilience) – Emma E. Werner (1989)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	  3.	</a:t>
            </a:r>
            <a:r>
              <a:rPr lang="zh-TW" altLang="en-US" dirty="0" smtClean="0"/>
              <a:t>個性</a:t>
            </a:r>
            <a:r>
              <a:rPr lang="en-US" altLang="zh-TW" dirty="0" smtClean="0"/>
              <a:t>(Characters)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Intelligence – Heckman (late 1990s)</a:t>
            </a:r>
          </a:p>
          <a:p>
            <a:pPr>
              <a:buNone/>
            </a:pPr>
            <a:r>
              <a:rPr lang="en-US" altLang="zh-TW" dirty="0" smtClean="0"/>
              <a:t>			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295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000" dirty="0" smtClean="0"/>
              <a:t>三、誰的責任 </a:t>
            </a:r>
            <a:r>
              <a:rPr lang="en-US" altLang="zh-TW" sz="4000" dirty="0" smtClean="0"/>
              <a:t>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4000" dirty="0" smtClean="0"/>
              <a:t>教會</a:t>
            </a:r>
            <a:r>
              <a:rPr lang="en-US" altLang="zh-TW" sz="4000" dirty="0" smtClean="0"/>
              <a:t>?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000" dirty="0" smtClean="0"/>
              <a:t>兒童主日學</a:t>
            </a:r>
            <a:r>
              <a:rPr lang="en-US" altLang="zh-TW" sz="4000" dirty="0" smtClean="0"/>
              <a:t>?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000" dirty="0" smtClean="0"/>
              <a:t>學校</a:t>
            </a:r>
            <a:r>
              <a:rPr lang="en-US" altLang="zh-TW" sz="4000" dirty="0" smtClean="0"/>
              <a:t>?</a:t>
            </a:r>
          </a:p>
          <a:p>
            <a:pPr algn="ctr">
              <a:lnSpc>
                <a:spcPct val="150000"/>
              </a:lnSpc>
              <a:buNone/>
            </a:pPr>
            <a:r>
              <a:rPr lang="zh-TW" altLang="en-US" sz="4000" dirty="0" smtClean="0"/>
              <a:t>家長</a:t>
            </a:r>
            <a:r>
              <a:rPr lang="en-US" altLang="zh-TW" sz="4000" dirty="0" smtClean="0"/>
              <a:t>?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3459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b="1" dirty="0" smtClean="0"/>
              <a:t>「家庭為兒童品格發展的中心。」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「 神把宗教教育的責任，當作誡命交給以色列人的父母。」                          </a:t>
            </a:r>
            <a:r>
              <a:rPr lang="en-US" altLang="zh-TW" sz="2800" b="1" dirty="0" smtClean="0"/>
              <a:t>		    </a:t>
            </a:r>
            <a:r>
              <a:rPr lang="zh-TW" altLang="en-US" sz="2800" b="1" dirty="0" smtClean="0"/>
              <a:t>蘇文隆牧師</a:t>
            </a:r>
            <a:endParaRPr lang="en-US" altLang="zh-TW" sz="2800" b="1" dirty="0" smtClean="0"/>
          </a:p>
          <a:p>
            <a:pPr>
              <a:buNone/>
            </a:pPr>
            <a:r>
              <a:rPr lang="en-US" altLang="zh-TW" sz="2800" dirty="0" smtClean="0"/>
              <a:t>	</a:t>
            </a:r>
          </a:p>
          <a:p>
            <a:pPr>
              <a:buNone/>
            </a:pPr>
            <a:r>
              <a:rPr lang="en-US" altLang="zh-TW" sz="2800" i="1" dirty="0" smtClean="0"/>
              <a:t>	</a:t>
            </a:r>
            <a:r>
              <a:rPr lang="zh-TW" altLang="en-US" sz="2400" i="1" dirty="0" smtClean="0"/>
              <a:t>我</a:t>
            </a:r>
            <a:r>
              <a:rPr lang="zh-TW" altLang="en-US" sz="2400" i="1" dirty="0"/>
              <a:t>今日所吩咐你的話、都要記在心上</a:t>
            </a:r>
            <a:r>
              <a:rPr lang="zh-TW" altLang="en-US" sz="2400" i="1" dirty="0" smtClean="0"/>
              <a:t>．</a:t>
            </a:r>
            <a:r>
              <a:rPr lang="en-US" sz="2400" i="1" dirty="0" smtClean="0"/>
              <a:t> </a:t>
            </a:r>
            <a:r>
              <a:rPr lang="zh-TW" altLang="en-US" sz="2400" i="1" dirty="0"/>
              <a:t>也要殷勤教訓你的兒女、無論你坐在家裡、行在路上、躺下、起來、都要談論</a:t>
            </a:r>
            <a:r>
              <a:rPr lang="zh-TW" altLang="en-US" sz="2400" i="1" dirty="0" smtClean="0"/>
              <a:t>。</a:t>
            </a:r>
            <a:r>
              <a:rPr lang="en-US" sz="2400" i="1" baseline="0" dirty="0" smtClean="0"/>
              <a:t> </a:t>
            </a:r>
            <a:r>
              <a:rPr lang="en-US" sz="2400" i="1" dirty="0" smtClean="0"/>
              <a:t>(</a:t>
            </a:r>
            <a:r>
              <a:rPr lang="zh-TW" altLang="en-US" sz="2400" i="1" dirty="0" smtClean="0"/>
              <a:t>申</a:t>
            </a:r>
            <a:r>
              <a:rPr lang="en-US" sz="2400" i="1" dirty="0"/>
              <a:t> 6:6-7 </a:t>
            </a:r>
            <a:r>
              <a:rPr lang="en-US" sz="2400" i="1" dirty="0" smtClean="0"/>
              <a:t>)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762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教養兒童的責任</a:t>
            </a:r>
            <a:endParaRPr lang="en-US" altLang="zh-TW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主要在父母親的身上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Jessica\Local Settings\Temporary Internet Files\Content.IE5\X9Z5AS0X\MC9001108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51076" cy="141640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496" y="1654791"/>
            <a:ext cx="8430904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/>
              <a:t>教會必須將牧養家庭當成重要事工。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u="sng" dirty="0" smtClean="0"/>
              <a:t>教導真理</a:t>
            </a:r>
            <a:r>
              <a:rPr lang="en-US" altLang="zh-TW" sz="2400" b="1" dirty="0" smtClean="0"/>
              <a:t>-</a:t>
            </a:r>
            <a:r>
              <a:rPr lang="zh-TW" altLang="en-US" sz="2400" dirty="0" smtClean="0"/>
              <a:t>牧長定期教導聖經中有關婚姻、家庭、教養兒女的真理。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b="1" u="sng" dirty="0" smtClean="0"/>
              <a:t>教導技巧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教會邀請專家，定期舉辦親職教育講座、夫妻講座、讀書會。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 smtClean="0"/>
              <a:t>扶持代禱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弟兄姊妹互相關懷彼此的家庭。</a:t>
            </a:r>
            <a:endParaRPr lang="en-US" altLang="zh-TW" sz="2400" dirty="0" smtClean="0"/>
          </a:p>
          <a:p>
            <a:pPr lvl="0">
              <a:lnSpc>
                <a:spcPct val="150000"/>
              </a:lnSpc>
              <a:buNone/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  <a:buNone/>
            </a:pPr>
            <a:endParaRPr lang="en-US" altLang="zh-TW" sz="2400" dirty="0" smtClean="0"/>
          </a:p>
          <a:p>
            <a:pPr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04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牧養父母親，成為耶穌的門徒，則是教會的工作</a:t>
            </a:r>
            <a:endParaRPr lang="en-US" alt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Documents and Settings\Jessica\Local Settings\Temporary Internet Files\Content.IE5\5YCFLPN3\MC9000567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1209687" cy="16791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5715000"/>
            <a:ext cx="7696200" cy="96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/>
              <a:t>蘇文隆。</a:t>
            </a:r>
            <a:r>
              <a:rPr lang="en-US" altLang="zh-TW" sz="2000" dirty="0" smtClean="0"/>
              <a:t>《</a:t>
            </a:r>
            <a:r>
              <a:rPr lang="zh-TW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精彩的基督化家庭</a:t>
            </a:r>
            <a:r>
              <a:rPr lang="en-US" altLang="zh-TW" sz="2000" dirty="0" smtClean="0"/>
              <a:t>》</a:t>
            </a:r>
            <a:r>
              <a:rPr lang="zh-TW" altLang="en-US" sz="2000" dirty="0" smtClean="0"/>
              <a:t>。美國：台福傳播中心，</a:t>
            </a:r>
            <a:r>
              <a:rPr lang="en-US" sz="2000" dirty="0" smtClean="0"/>
              <a:t>2005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000" dirty="0" smtClean="0"/>
              <a:t> </a:t>
            </a:r>
            <a:r>
              <a:rPr lang="zh-TW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愛家雜誌</a:t>
            </a:r>
            <a:endParaRPr lang="en-US" sz="2000" dirty="0" smtClean="0"/>
          </a:p>
        </p:txBody>
      </p:sp>
      <p:pic>
        <p:nvPicPr>
          <p:cNvPr id="9" name="Picture 2" descr="C:\Documents and Settings\Jessica\Local Settings\Temporary Internet Files\Content.IE5\3MJRN6A8\MC90038257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410200"/>
            <a:ext cx="990600" cy="9906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1630-EDD8-4C01-B81E-F899EE8E36C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BC4D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BC4D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BC4D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1124</Words>
  <Application>Microsoft Office PowerPoint</Application>
  <PresentationFormat>On-screen Show (4:3)</PresentationFormat>
  <Paragraphs>204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Default Design</vt:lpstr>
      <vt:lpstr>2_Office Theme</vt:lpstr>
      <vt:lpstr>     ABC  2012     </vt:lpstr>
      <vt:lpstr> 建造屬靈品格的兒童事工 </vt:lpstr>
      <vt:lpstr>一、什麼是屬靈品格？</vt:lpstr>
      <vt:lpstr>二、道德 vs. 屬靈品格</vt:lpstr>
      <vt:lpstr>Slide 5</vt:lpstr>
      <vt:lpstr>Slide 6</vt:lpstr>
      <vt:lpstr>三、誰的責任 ?</vt:lpstr>
      <vt:lpstr>Slide 8</vt:lpstr>
      <vt:lpstr>Slide 9</vt:lpstr>
      <vt:lpstr>Slide 10</vt:lpstr>
      <vt:lpstr>四、如何建造兒童屬靈品格</vt:lpstr>
      <vt:lpstr>  1. 建立關係 Relationship</vt:lpstr>
      <vt:lpstr>    2. 教導真理 Direct Instruction</vt:lpstr>
      <vt:lpstr> 3. 有效管教   Supervision &amp; Reasoning </vt:lpstr>
      <vt:lpstr>  4. 學習屬靈偉人 Modeling</vt:lpstr>
      <vt:lpstr>5.培養聖潔習慣(屬靈操練) Holy Habits (Spiritual Disciplines)</vt:lpstr>
      <vt:lpstr>Slide 17</vt:lpstr>
      <vt:lpstr>6. 屬靈傳統</vt:lpstr>
      <vt:lpstr>五. 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建造屬靈品格的兒童事工 </dc:title>
  <dc:creator> </dc:creator>
  <cp:lastModifiedBy> </cp:lastModifiedBy>
  <cp:revision>138</cp:revision>
  <dcterms:created xsi:type="dcterms:W3CDTF">2012-08-23T04:04:12Z</dcterms:created>
  <dcterms:modified xsi:type="dcterms:W3CDTF">2012-09-14T15:34:51Z</dcterms:modified>
</cp:coreProperties>
</file>