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1.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sldIdLst>
    <p:sldId id="256" r:id="rId2"/>
    <p:sldId id="257" r:id="rId3"/>
    <p:sldId id="258" r:id="rId4"/>
    <p:sldId id="273" r:id="rId5"/>
    <p:sldId id="283" r:id="rId6"/>
    <p:sldId id="315" r:id="rId7"/>
    <p:sldId id="310" r:id="rId8"/>
    <p:sldId id="304" r:id="rId9"/>
    <p:sldId id="305" r:id="rId10"/>
    <p:sldId id="306" r:id="rId11"/>
    <p:sldId id="309" r:id="rId12"/>
    <p:sldId id="274" r:id="rId13"/>
    <p:sldId id="275" r:id="rId14"/>
    <p:sldId id="276" r:id="rId15"/>
    <p:sldId id="316" r:id="rId16"/>
    <p:sldId id="277" r:id="rId17"/>
    <p:sldId id="278" r:id="rId18"/>
    <p:sldId id="279" r:id="rId19"/>
    <p:sldId id="280" r:id="rId20"/>
    <p:sldId id="281" r:id="rId21"/>
    <p:sldId id="282" r:id="rId22"/>
    <p:sldId id="284" r:id="rId23"/>
    <p:sldId id="285" r:id="rId24"/>
    <p:sldId id="286" r:id="rId25"/>
    <p:sldId id="294" r:id="rId26"/>
    <p:sldId id="295" r:id="rId27"/>
    <p:sldId id="296" r:id="rId28"/>
    <p:sldId id="297" r:id="rId29"/>
    <p:sldId id="298" r:id="rId30"/>
    <p:sldId id="299" r:id="rId31"/>
    <p:sldId id="300" r:id="rId32"/>
    <p:sldId id="301" r:id="rId33"/>
    <p:sldId id="302" r:id="rId34"/>
    <p:sldId id="303" r:id="rId35"/>
    <p:sldId id="287" r:id="rId36"/>
    <p:sldId id="288" r:id="rId37"/>
    <p:sldId id="289" r:id="rId38"/>
    <p:sldId id="290" r:id="rId39"/>
    <p:sldId id="291" r:id="rId40"/>
    <p:sldId id="292" r:id="rId41"/>
    <p:sldId id="293" r:id="rId42"/>
    <p:sldId id="259" r:id="rId43"/>
    <p:sldId id="260" r:id="rId44"/>
    <p:sldId id="261" r:id="rId45"/>
    <p:sldId id="262" r:id="rId46"/>
    <p:sldId id="263" r:id="rId47"/>
    <p:sldId id="264" r:id="rId48"/>
    <p:sldId id="265" r:id="rId49"/>
    <p:sldId id="266" r:id="rId50"/>
    <p:sldId id="267" r:id="rId51"/>
    <p:sldId id="268" r:id="rId52"/>
    <p:sldId id="269" r:id="rId53"/>
    <p:sldId id="270" r:id="rId54"/>
    <p:sldId id="271" r:id="rId55"/>
    <p:sldId id="272"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66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79CADA-4152-48AB-9C17-DBD213667DA2}"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1184FF-D435-42FA-B638-238EFC2A6713}" type="slidenum">
              <a:rPr lang="en-US" smtClean="0"/>
              <a:t>‹#›</a:t>
            </a:fld>
            <a:endParaRPr lang="en-US"/>
          </a:p>
        </p:txBody>
      </p:sp>
    </p:spTree>
    <p:extLst>
      <p:ext uri="{BB962C8B-B14F-4D97-AF65-F5344CB8AC3E}">
        <p14:creationId xmlns:p14="http://schemas.microsoft.com/office/powerpoint/2010/main" val="1789226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a:t>
            </a:fld>
            <a:endParaRPr lang="en-US"/>
          </a:p>
        </p:txBody>
      </p:sp>
    </p:spTree>
    <p:extLst>
      <p:ext uri="{BB962C8B-B14F-4D97-AF65-F5344CB8AC3E}">
        <p14:creationId xmlns:p14="http://schemas.microsoft.com/office/powerpoint/2010/main" val="74491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10</a:t>
            </a:fld>
            <a:endParaRPr lang="en-US"/>
          </a:p>
        </p:txBody>
      </p:sp>
    </p:spTree>
    <p:extLst>
      <p:ext uri="{BB962C8B-B14F-4D97-AF65-F5344CB8AC3E}">
        <p14:creationId xmlns:p14="http://schemas.microsoft.com/office/powerpoint/2010/main" val="3071947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11</a:t>
            </a:fld>
            <a:endParaRPr lang="en-US"/>
          </a:p>
        </p:txBody>
      </p:sp>
    </p:spTree>
    <p:extLst>
      <p:ext uri="{BB962C8B-B14F-4D97-AF65-F5344CB8AC3E}">
        <p14:creationId xmlns:p14="http://schemas.microsoft.com/office/powerpoint/2010/main" val="4171438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12</a:t>
            </a:fld>
            <a:endParaRPr lang="en-US"/>
          </a:p>
        </p:txBody>
      </p:sp>
    </p:spTree>
    <p:extLst>
      <p:ext uri="{BB962C8B-B14F-4D97-AF65-F5344CB8AC3E}">
        <p14:creationId xmlns:p14="http://schemas.microsoft.com/office/powerpoint/2010/main" val="6978887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13</a:t>
            </a:fld>
            <a:endParaRPr lang="en-US"/>
          </a:p>
        </p:txBody>
      </p:sp>
    </p:spTree>
    <p:extLst>
      <p:ext uri="{BB962C8B-B14F-4D97-AF65-F5344CB8AC3E}">
        <p14:creationId xmlns:p14="http://schemas.microsoft.com/office/powerpoint/2010/main" val="29949621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14</a:t>
            </a:fld>
            <a:endParaRPr lang="en-US"/>
          </a:p>
        </p:txBody>
      </p:sp>
    </p:spTree>
    <p:extLst>
      <p:ext uri="{BB962C8B-B14F-4D97-AF65-F5344CB8AC3E}">
        <p14:creationId xmlns:p14="http://schemas.microsoft.com/office/powerpoint/2010/main" val="37810233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15</a:t>
            </a:fld>
            <a:endParaRPr lang="en-US"/>
          </a:p>
        </p:txBody>
      </p:sp>
    </p:spTree>
    <p:extLst>
      <p:ext uri="{BB962C8B-B14F-4D97-AF65-F5344CB8AC3E}">
        <p14:creationId xmlns:p14="http://schemas.microsoft.com/office/powerpoint/2010/main" val="38890667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16</a:t>
            </a:fld>
            <a:endParaRPr lang="en-US"/>
          </a:p>
        </p:txBody>
      </p:sp>
    </p:spTree>
    <p:extLst>
      <p:ext uri="{BB962C8B-B14F-4D97-AF65-F5344CB8AC3E}">
        <p14:creationId xmlns:p14="http://schemas.microsoft.com/office/powerpoint/2010/main" val="34239896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17</a:t>
            </a:fld>
            <a:endParaRPr lang="en-US"/>
          </a:p>
        </p:txBody>
      </p:sp>
    </p:spTree>
    <p:extLst>
      <p:ext uri="{BB962C8B-B14F-4D97-AF65-F5344CB8AC3E}">
        <p14:creationId xmlns:p14="http://schemas.microsoft.com/office/powerpoint/2010/main" val="6053301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18</a:t>
            </a:fld>
            <a:endParaRPr lang="en-US"/>
          </a:p>
        </p:txBody>
      </p:sp>
    </p:spTree>
    <p:extLst>
      <p:ext uri="{BB962C8B-B14F-4D97-AF65-F5344CB8AC3E}">
        <p14:creationId xmlns:p14="http://schemas.microsoft.com/office/powerpoint/2010/main" val="39560053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19</a:t>
            </a:fld>
            <a:endParaRPr lang="en-US"/>
          </a:p>
        </p:txBody>
      </p:sp>
    </p:spTree>
    <p:extLst>
      <p:ext uri="{BB962C8B-B14F-4D97-AF65-F5344CB8AC3E}">
        <p14:creationId xmlns:p14="http://schemas.microsoft.com/office/powerpoint/2010/main" val="1516137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a:t>
            </a:fld>
            <a:endParaRPr lang="en-US"/>
          </a:p>
        </p:txBody>
      </p:sp>
    </p:spTree>
    <p:extLst>
      <p:ext uri="{BB962C8B-B14F-4D97-AF65-F5344CB8AC3E}">
        <p14:creationId xmlns:p14="http://schemas.microsoft.com/office/powerpoint/2010/main" val="38894579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20</a:t>
            </a:fld>
            <a:endParaRPr lang="en-US"/>
          </a:p>
        </p:txBody>
      </p:sp>
    </p:spTree>
    <p:extLst>
      <p:ext uri="{BB962C8B-B14F-4D97-AF65-F5344CB8AC3E}">
        <p14:creationId xmlns:p14="http://schemas.microsoft.com/office/powerpoint/2010/main" val="5953189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21</a:t>
            </a:fld>
            <a:endParaRPr lang="en-US"/>
          </a:p>
        </p:txBody>
      </p:sp>
    </p:spTree>
    <p:extLst>
      <p:ext uri="{BB962C8B-B14F-4D97-AF65-F5344CB8AC3E}">
        <p14:creationId xmlns:p14="http://schemas.microsoft.com/office/powerpoint/2010/main" val="14641878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22</a:t>
            </a:fld>
            <a:endParaRPr lang="en-US"/>
          </a:p>
        </p:txBody>
      </p:sp>
    </p:spTree>
    <p:extLst>
      <p:ext uri="{BB962C8B-B14F-4D97-AF65-F5344CB8AC3E}">
        <p14:creationId xmlns:p14="http://schemas.microsoft.com/office/powerpoint/2010/main" val="35695927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23</a:t>
            </a:fld>
            <a:endParaRPr lang="en-US"/>
          </a:p>
        </p:txBody>
      </p:sp>
    </p:spTree>
    <p:extLst>
      <p:ext uri="{BB962C8B-B14F-4D97-AF65-F5344CB8AC3E}">
        <p14:creationId xmlns:p14="http://schemas.microsoft.com/office/powerpoint/2010/main" val="7997678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24</a:t>
            </a:fld>
            <a:endParaRPr lang="en-US"/>
          </a:p>
        </p:txBody>
      </p:sp>
    </p:spTree>
    <p:extLst>
      <p:ext uri="{BB962C8B-B14F-4D97-AF65-F5344CB8AC3E}">
        <p14:creationId xmlns:p14="http://schemas.microsoft.com/office/powerpoint/2010/main" val="35900579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25</a:t>
            </a:fld>
            <a:endParaRPr lang="en-US"/>
          </a:p>
        </p:txBody>
      </p:sp>
    </p:spTree>
    <p:extLst>
      <p:ext uri="{BB962C8B-B14F-4D97-AF65-F5344CB8AC3E}">
        <p14:creationId xmlns:p14="http://schemas.microsoft.com/office/powerpoint/2010/main" val="41266228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26</a:t>
            </a:fld>
            <a:endParaRPr lang="en-US"/>
          </a:p>
        </p:txBody>
      </p:sp>
    </p:spTree>
    <p:extLst>
      <p:ext uri="{BB962C8B-B14F-4D97-AF65-F5344CB8AC3E}">
        <p14:creationId xmlns:p14="http://schemas.microsoft.com/office/powerpoint/2010/main" val="23638591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27</a:t>
            </a:fld>
            <a:endParaRPr lang="en-US"/>
          </a:p>
        </p:txBody>
      </p:sp>
    </p:spTree>
    <p:extLst>
      <p:ext uri="{BB962C8B-B14F-4D97-AF65-F5344CB8AC3E}">
        <p14:creationId xmlns:p14="http://schemas.microsoft.com/office/powerpoint/2010/main" val="22628740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28</a:t>
            </a:fld>
            <a:endParaRPr lang="en-US"/>
          </a:p>
        </p:txBody>
      </p:sp>
    </p:spTree>
    <p:extLst>
      <p:ext uri="{BB962C8B-B14F-4D97-AF65-F5344CB8AC3E}">
        <p14:creationId xmlns:p14="http://schemas.microsoft.com/office/powerpoint/2010/main" val="38039522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29</a:t>
            </a:fld>
            <a:endParaRPr lang="en-US"/>
          </a:p>
        </p:txBody>
      </p:sp>
    </p:spTree>
    <p:extLst>
      <p:ext uri="{BB962C8B-B14F-4D97-AF65-F5344CB8AC3E}">
        <p14:creationId xmlns:p14="http://schemas.microsoft.com/office/powerpoint/2010/main" val="8432390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a:t>
            </a:fld>
            <a:endParaRPr lang="en-US"/>
          </a:p>
        </p:txBody>
      </p:sp>
    </p:spTree>
    <p:extLst>
      <p:ext uri="{BB962C8B-B14F-4D97-AF65-F5344CB8AC3E}">
        <p14:creationId xmlns:p14="http://schemas.microsoft.com/office/powerpoint/2010/main" val="2046931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30</a:t>
            </a:fld>
            <a:endParaRPr lang="en-US"/>
          </a:p>
        </p:txBody>
      </p:sp>
    </p:spTree>
    <p:extLst>
      <p:ext uri="{BB962C8B-B14F-4D97-AF65-F5344CB8AC3E}">
        <p14:creationId xmlns:p14="http://schemas.microsoft.com/office/powerpoint/2010/main" val="11404719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31</a:t>
            </a:fld>
            <a:endParaRPr lang="en-US"/>
          </a:p>
        </p:txBody>
      </p:sp>
    </p:spTree>
    <p:extLst>
      <p:ext uri="{BB962C8B-B14F-4D97-AF65-F5344CB8AC3E}">
        <p14:creationId xmlns:p14="http://schemas.microsoft.com/office/powerpoint/2010/main" val="61468057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32</a:t>
            </a:fld>
            <a:endParaRPr lang="en-US"/>
          </a:p>
        </p:txBody>
      </p:sp>
    </p:spTree>
    <p:extLst>
      <p:ext uri="{BB962C8B-B14F-4D97-AF65-F5344CB8AC3E}">
        <p14:creationId xmlns:p14="http://schemas.microsoft.com/office/powerpoint/2010/main" val="10625044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33</a:t>
            </a:fld>
            <a:endParaRPr lang="en-US"/>
          </a:p>
        </p:txBody>
      </p:sp>
    </p:spTree>
    <p:extLst>
      <p:ext uri="{BB962C8B-B14F-4D97-AF65-F5344CB8AC3E}">
        <p14:creationId xmlns:p14="http://schemas.microsoft.com/office/powerpoint/2010/main" val="34337489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34</a:t>
            </a:fld>
            <a:endParaRPr lang="en-US"/>
          </a:p>
        </p:txBody>
      </p:sp>
    </p:spTree>
    <p:extLst>
      <p:ext uri="{BB962C8B-B14F-4D97-AF65-F5344CB8AC3E}">
        <p14:creationId xmlns:p14="http://schemas.microsoft.com/office/powerpoint/2010/main" val="26349254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35</a:t>
            </a:fld>
            <a:endParaRPr lang="en-US"/>
          </a:p>
        </p:txBody>
      </p:sp>
    </p:spTree>
    <p:extLst>
      <p:ext uri="{BB962C8B-B14F-4D97-AF65-F5344CB8AC3E}">
        <p14:creationId xmlns:p14="http://schemas.microsoft.com/office/powerpoint/2010/main" val="41495497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36</a:t>
            </a:fld>
            <a:endParaRPr lang="en-US"/>
          </a:p>
        </p:txBody>
      </p:sp>
    </p:spTree>
    <p:extLst>
      <p:ext uri="{BB962C8B-B14F-4D97-AF65-F5344CB8AC3E}">
        <p14:creationId xmlns:p14="http://schemas.microsoft.com/office/powerpoint/2010/main" val="10497972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37</a:t>
            </a:fld>
            <a:endParaRPr lang="en-US"/>
          </a:p>
        </p:txBody>
      </p:sp>
    </p:spTree>
    <p:extLst>
      <p:ext uri="{BB962C8B-B14F-4D97-AF65-F5344CB8AC3E}">
        <p14:creationId xmlns:p14="http://schemas.microsoft.com/office/powerpoint/2010/main" val="32833498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38</a:t>
            </a:fld>
            <a:endParaRPr lang="en-US"/>
          </a:p>
        </p:txBody>
      </p:sp>
    </p:spTree>
    <p:extLst>
      <p:ext uri="{BB962C8B-B14F-4D97-AF65-F5344CB8AC3E}">
        <p14:creationId xmlns:p14="http://schemas.microsoft.com/office/powerpoint/2010/main" val="30944724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39</a:t>
            </a:fld>
            <a:endParaRPr lang="en-US"/>
          </a:p>
        </p:txBody>
      </p:sp>
    </p:spTree>
    <p:extLst>
      <p:ext uri="{BB962C8B-B14F-4D97-AF65-F5344CB8AC3E}">
        <p14:creationId xmlns:p14="http://schemas.microsoft.com/office/powerpoint/2010/main" val="3173077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a:t>
            </a:fld>
            <a:endParaRPr lang="en-US"/>
          </a:p>
        </p:txBody>
      </p:sp>
    </p:spTree>
    <p:extLst>
      <p:ext uri="{BB962C8B-B14F-4D97-AF65-F5344CB8AC3E}">
        <p14:creationId xmlns:p14="http://schemas.microsoft.com/office/powerpoint/2010/main" val="418535648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40</a:t>
            </a:fld>
            <a:endParaRPr lang="en-US"/>
          </a:p>
        </p:txBody>
      </p:sp>
    </p:spTree>
    <p:extLst>
      <p:ext uri="{BB962C8B-B14F-4D97-AF65-F5344CB8AC3E}">
        <p14:creationId xmlns:p14="http://schemas.microsoft.com/office/powerpoint/2010/main" val="18020439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41</a:t>
            </a:fld>
            <a:endParaRPr lang="en-US"/>
          </a:p>
        </p:txBody>
      </p:sp>
    </p:spTree>
    <p:extLst>
      <p:ext uri="{BB962C8B-B14F-4D97-AF65-F5344CB8AC3E}">
        <p14:creationId xmlns:p14="http://schemas.microsoft.com/office/powerpoint/2010/main" val="4265347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42</a:t>
            </a:fld>
            <a:endParaRPr lang="en-US"/>
          </a:p>
        </p:txBody>
      </p:sp>
    </p:spTree>
    <p:extLst>
      <p:ext uri="{BB962C8B-B14F-4D97-AF65-F5344CB8AC3E}">
        <p14:creationId xmlns:p14="http://schemas.microsoft.com/office/powerpoint/2010/main" val="54879361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43</a:t>
            </a:fld>
            <a:endParaRPr lang="en-US"/>
          </a:p>
        </p:txBody>
      </p:sp>
    </p:spTree>
    <p:extLst>
      <p:ext uri="{BB962C8B-B14F-4D97-AF65-F5344CB8AC3E}">
        <p14:creationId xmlns:p14="http://schemas.microsoft.com/office/powerpoint/2010/main" val="13164155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44</a:t>
            </a:fld>
            <a:endParaRPr lang="en-US"/>
          </a:p>
        </p:txBody>
      </p:sp>
    </p:spTree>
    <p:extLst>
      <p:ext uri="{BB962C8B-B14F-4D97-AF65-F5344CB8AC3E}">
        <p14:creationId xmlns:p14="http://schemas.microsoft.com/office/powerpoint/2010/main" val="21753736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45</a:t>
            </a:fld>
            <a:endParaRPr lang="en-US"/>
          </a:p>
        </p:txBody>
      </p:sp>
    </p:spTree>
    <p:extLst>
      <p:ext uri="{BB962C8B-B14F-4D97-AF65-F5344CB8AC3E}">
        <p14:creationId xmlns:p14="http://schemas.microsoft.com/office/powerpoint/2010/main" val="389746695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46</a:t>
            </a:fld>
            <a:endParaRPr lang="en-US"/>
          </a:p>
        </p:txBody>
      </p:sp>
    </p:spTree>
    <p:extLst>
      <p:ext uri="{BB962C8B-B14F-4D97-AF65-F5344CB8AC3E}">
        <p14:creationId xmlns:p14="http://schemas.microsoft.com/office/powerpoint/2010/main" val="73637083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47</a:t>
            </a:fld>
            <a:endParaRPr lang="en-US"/>
          </a:p>
        </p:txBody>
      </p:sp>
    </p:spTree>
    <p:extLst>
      <p:ext uri="{BB962C8B-B14F-4D97-AF65-F5344CB8AC3E}">
        <p14:creationId xmlns:p14="http://schemas.microsoft.com/office/powerpoint/2010/main" val="144662245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48</a:t>
            </a:fld>
            <a:endParaRPr lang="en-US"/>
          </a:p>
        </p:txBody>
      </p:sp>
    </p:spTree>
    <p:extLst>
      <p:ext uri="{BB962C8B-B14F-4D97-AF65-F5344CB8AC3E}">
        <p14:creationId xmlns:p14="http://schemas.microsoft.com/office/powerpoint/2010/main" val="30122198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49</a:t>
            </a:fld>
            <a:endParaRPr lang="en-US"/>
          </a:p>
        </p:txBody>
      </p:sp>
    </p:spTree>
    <p:extLst>
      <p:ext uri="{BB962C8B-B14F-4D97-AF65-F5344CB8AC3E}">
        <p14:creationId xmlns:p14="http://schemas.microsoft.com/office/powerpoint/2010/main" val="3934783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5</a:t>
            </a:fld>
            <a:endParaRPr lang="en-US"/>
          </a:p>
        </p:txBody>
      </p:sp>
    </p:spTree>
    <p:extLst>
      <p:ext uri="{BB962C8B-B14F-4D97-AF65-F5344CB8AC3E}">
        <p14:creationId xmlns:p14="http://schemas.microsoft.com/office/powerpoint/2010/main" val="83894220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50</a:t>
            </a:fld>
            <a:endParaRPr lang="en-US"/>
          </a:p>
        </p:txBody>
      </p:sp>
    </p:spTree>
    <p:extLst>
      <p:ext uri="{BB962C8B-B14F-4D97-AF65-F5344CB8AC3E}">
        <p14:creationId xmlns:p14="http://schemas.microsoft.com/office/powerpoint/2010/main" val="92823292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51</a:t>
            </a:fld>
            <a:endParaRPr lang="en-US"/>
          </a:p>
        </p:txBody>
      </p:sp>
    </p:spTree>
    <p:extLst>
      <p:ext uri="{BB962C8B-B14F-4D97-AF65-F5344CB8AC3E}">
        <p14:creationId xmlns:p14="http://schemas.microsoft.com/office/powerpoint/2010/main" val="420795914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52</a:t>
            </a:fld>
            <a:endParaRPr lang="en-US"/>
          </a:p>
        </p:txBody>
      </p:sp>
    </p:spTree>
    <p:extLst>
      <p:ext uri="{BB962C8B-B14F-4D97-AF65-F5344CB8AC3E}">
        <p14:creationId xmlns:p14="http://schemas.microsoft.com/office/powerpoint/2010/main" val="42250473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53</a:t>
            </a:fld>
            <a:endParaRPr lang="en-US"/>
          </a:p>
        </p:txBody>
      </p:sp>
    </p:spTree>
    <p:extLst>
      <p:ext uri="{BB962C8B-B14F-4D97-AF65-F5344CB8AC3E}">
        <p14:creationId xmlns:p14="http://schemas.microsoft.com/office/powerpoint/2010/main" val="263123681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54</a:t>
            </a:fld>
            <a:endParaRPr lang="en-US"/>
          </a:p>
        </p:txBody>
      </p:sp>
    </p:spTree>
    <p:extLst>
      <p:ext uri="{BB962C8B-B14F-4D97-AF65-F5344CB8AC3E}">
        <p14:creationId xmlns:p14="http://schemas.microsoft.com/office/powerpoint/2010/main" val="237912208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55</a:t>
            </a:fld>
            <a:endParaRPr lang="en-US"/>
          </a:p>
        </p:txBody>
      </p:sp>
    </p:spTree>
    <p:extLst>
      <p:ext uri="{BB962C8B-B14F-4D97-AF65-F5344CB8AC3E}">
        <p14:creationId xmlns:p14="http://schemas.microsoft.com/office/powerpoint/2010/main" val="3840887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6</a:t>
            </a:fld>
            <a:endParaRPr lang="en-US"/>
          </a:p>
        </p:txBody>
      </p:sp>
    </p:spTree>
    <p:extLst>
      <p:ext uri="{BB962C8B-B14F-4D97-AF65-F5344CB8AC3E}">
        <p14:creationId xmlns:p14="http://schemas.microsoft.com/office/powerpoint/2010/main" val="8431836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7</a:t>
            </a:fld>
            <a:endParaRPr lang="en-US"/>
          </a:p>
        </p:txBody>
      </p:sp>
    </p:spTree>
    <p:extLst>
      <p:ext uri="{BB962C8B-B14F-4D97-AF65-F5344CB8AC3E}">
        <p14:creationId xmlns:p14="http://schemas.microsoft.com/office/powerpoint/2010/main" val="24974101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8</a:t>
            </a:fld>
            <a:endParaRPr lang="en-US"/>
          </a:p>
        </p:txBody>
      </p:sp>
    </p:spTree>
    <p:extLst>
      <p:ext uri="{BB962C8B-B14F-4D97-AF65-F5344CB8AC3E}">
        <p14:creationId xmlns:p14="http://schemas.microsoft.com/office/powerpoint/2010/main" val="1168029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1184FF-D435-42FA-B638-238EFC2A6713}" type="slidenum">
              <a:rPr lang="en-US" smtClean="0"/>
              <a:t>9</a:t>
            </a:fld>
            <a:endParaRPr lang="en-US"/>
          </a:p>
        </p:txBody>
      </p:sp>
    </p:spTree>
    <p:extLst>
      <p:ext uri="{BB962C8B-B14F-4D97-AF65-F5344CB8AC3E}">
        <p14:creationId xmlns:p14="http://schemas.microsoft.com/office/powerpoint/2010/main" val="1936973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8ED4EE7-098D-4B86-B74E-1E82EF26E0CB}" type="datetimeFigureOut">
              <a:rPr lang="en-US" smtClean="0"/>
              <a:t>9/21/2013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7C83BBD-3057-4E93-A5EC-10139F174FF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ED4EE7-098D-4B86-B74E-1E82EF26E0CB}" type="datetimeFigureOut">
              <a:rPr lang="en-US" smtClean="0"/>
              <a:t>9/21/2013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83BBD-3057-4E93-A5EC-10139F174F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ED4EE7-098D-4B86-B74E-1E82EF26E0CB}" type="datetimeFigureOut">
              <a:rPr lang="en-US" smtClean="0"/>
              <a:t>9/21/2013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83BBD-3057-4E93-A5EC-10139F174F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ED4EE7-098D-4B86-B74E-1E82EF26E0CB}" type="datetimeFigureOut">
              <a:rPr lang="en-US" smtClean="0"/>
              <a:t>9/21/2013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83BBD-3057-4E93-A5EC-10139F174F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8ED4EE7-098D-4B86-B74E-1E82EF26E0CB}" type="datetimeFigureOut">
              <a:rPr lang="en-US" smtClean="0"/>
              <a:t>9/21/2013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83BBD-3057-4E93-A5EC-10139F174FF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ED4EE7-098D-4B86-B74E-1E82EF26E0CB}" type="datetimeFigureOut">
              <a:rPr lang="en-US" smtClean="0"/>
              <a:t>9/21/2013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C83BBD-3057-4E93-A5EC-10139F174F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8ED4EE7-098D-4B86-B74E-1E82EF26E0CB}" type="datetimeFigureOut">
              <a:rPr lang="en-US" smtClean="0"/>
              <a:t>9/21/2013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C83BBD-3057-4E93-A5EC-10139F174F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8ED4EE7-098D-4B86-B74E-1E82EF26E0CB}" type="datetimeFigureOut">
              <a:rPr lang="en-US" smtClean="0"/>
              <a:t>9/21/2013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C83BBD-3057-4E93-A5EC-10139F174F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D4EE7-098D-4B86-B74E-1E82EF26E0CB}" type="datetimeFigureOut">
              <a:rPr lang="en-US" smtClean="0"/>
              <a:t>9/21/2013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C83BBD-3057-4E93-A5EC-10139F174F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ED4EE7-098D-4B86-B74E-1E82EF26E0CB}" type="datetimeFigureOut">
              <a:rPr lang="en-US" smtClean="0"/>
              <a:t>9/21/2013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C83BBD-3057-4E93-A5EC-10139F174F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ED4EE7-098D-4B86-B74E-1E82EF26E0CB}" type="datetimeFigureOut">
              <a:rPr lang="en-US" smtClean="0"/>
              <a:t>9/21/2013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7C83BBD-3057-4E93-A5EC-10139F174FF1}"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8ED4EE7-098D-4B86-B74E-1E82EF26E0CB}" type="datetimeFigureOut">
              <a:rPr lang="en-US" smtClean="0"/>
              <a:t>9/21/2013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7C83BBD-3057-4E93-A5EC-10139F174FF1}"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zh-TW" altLang="en-US" dirty="0" smtClean="0"/>
              <a:t>教牧的心理健康與成長</a:t>
            </a:r>
            <a:endParaRPr lang="en-US" dirty="0"/>
          </a:p>
        </p:txBody>
      </p:sp>
      <p:sp>
        <p:nvSpPr>
          <p:cNvPr id="3" name="Subtitle 2"/>
          <p:cNvSpPr>
            <a:spLocks noGrp="1"/>
          </p:cNvSpPr>
          <p:nvPr>
            <p:ph type="subTitle" idx="1"/>
          </p:nvPr>
        </p:nvSpPr>
        <p:spPr/>
        <p:txBody>
          <a:bodyPr>
            <a:normAutofit/>
          </a:bodyPr>
          <a:lstStyle/>
          <a:p>
            <a:r>
              <a:rPr lang="zh-TW" altLang="en-US" sz="4000" dirty="0" smtClean="0"/>
              <a:t>林國亮牧師</a:t>
            </a:r>
            <a:endParaRPr lang="en-US" sz="4000" dirty="0"/>
          </a:p>
        </p:txBody>
      </p:sp>
    </p:spTree>
    <p:extLst>
      <p:ext uri="{BB962C8B-B14F-4D97-AF65-F5344CB8AC3E}">
        <p14:creationId xmlns:p14="http://schemas.microsoft.com/office/powerpoint/2010/main" val="4910802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zh-TW" altLang="en-US" b="1" dirty="0"/>
              <a:t>作門徒，就是立志要愛神所關注的人。</a:t>
            </a:r>
            <a:r>
              <a:rPr lang="en-US" b="1" dirty="0"/>
              <a:t> [</a:t>
            </a:r>
            <a:r>
              <a:rPr lang="zh-TW" altLang="en-US" b="1" dirty="0"/>
              <a:t>叫你們彼此相愛，我怎樣愛你們，你們也要怎樣相愛。 </a:t>
            </a:r>
            <a:endParaRPr lang="en-US" altLang="zh-TW" b="1" dirty="0" smtClean="0"/>
          </a:p>
          <a:p>
            <a:r>
              <a:rPr lang="en-US" dirty="0"/>
              <a:t>. </a:t>
            </a:r>
            <a:r>
              <a:rPr lang="en-US" b="1" dirty="0">
                <a:solidFill>
                  <a:srgbClr val="FF0000"/>
                </a:solidFill>
              </a:rPr>
              <a:t>To be a disciple means that we deliberately identify ourselves with God’s interests in other people</a:t>
            </a:r>
            <a:r>
              <a:rPr lang="en-US" b="1" dirty="0"/>
              <a:t>. “That ye love one another; as I have loved you, </a:t>
            </a:r>
            <a:r>
              <a:rPr lang="en-US" b="1" dirty="0" smtClean="0"/>
              <a:t>…”</a:t>
            </a:r>
          </a:p>
          <a:p>
            <a:r>
              <a:rPr lang="zh-CN" altLang="en-US" b="1" dirty="0" smtClean="0"/>
              <a:t>主</a:t>
            </a:r>
            <a:r>
              <a:rPr lang="zh-CN" altLang="en-US" b="1" dirty="0"/>
              <a:t>啊，是的，祢愛世上的每一個人，甚至到流血捨身的地步。祢也要我如此愛人</a:t>
            </a:r>
            <a:r>
              <a:rPr lang="en-US" b="1" dirty="0"/>
              <a:t>…</a:t>
            </a:r>
            <a:r>
              <a:rPr lang="zh-CN" altLang="en-US" b="1" dirty="0"/>
              <a:t>！</a:t>
            </a:r>
            <a:endParaRPr lang="en-US" dirty="0"/>
          </a:p>
        </p:txBody>
      </p:sp>
    </p:spTree>
    <p:extLst>
      <p:ext uri="{BB962C8B-B14F-4D97-AF65-F5344CB8AC3E}">
        <p14:creationId xmlns:p14="http://schemas.microsoft.com/office/powerpoint/2010/main" val="495700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914400"/>
            <a:ext cx="8229600" cy="5410200"/>
          </a:xfrm>
        </p:spPr>
        <p:txBody>
          <a:bodyPr>
            <a:normAutofit lnSpcReduction="10000"/>
          </a:bodyPr>
          <a:lstStyle/>
          <a:p>
            <a:r>
              <a:rPr lang="zh-TW" altLang="en-US" sz="3200" b="1" dirty="0"/>
              <a:t>信徒的秘訣，就是藉神的恩典，使超然的在他裡面成為自然，</a:t>
            </a:r>
            <a:r>
              <a:rPr lang="zh-TW" altLang="en-US" sz="3200" dirty="0"/>
              <a:t>這種經歷並非在與神相交的時刻中表現，而是在日常生活的細節中實行。當我們碰到叫人頭昏腦脹的事，便會稀奇自己竟有能力保持平靜安穩</a:t>
            </a:r>
            <a:r>
              <a:rPr lang="zh-TW" altLang="en-US" sz="3200" dirty="0" smtClean="0"/>
              <a:t>。</a:t>
            </a:r>
            <a:endParaRPr lang="en-US" altLang="zh-TW" sz="3200" dirty="0" smtClean="0"/>
          </a:p>
          <a:p>
            <a:r>
              <a:rPr lang="en-US" b="1" dirty="0"/>
              <a:t>The secret of a Christian is that the supernatural is made natural in him by the grace of God, and the experience of this works out in the practical details of life, not in times of communion with God.</a:t>
            </a:r>
            <a:r>
              <a:rPr lang="en-US" dirty="0"/>
              <a:t> </a:t>
            </a:r>
            <a:r>
              <a:rPr lang="en-US" b="1" dirty="0" smtClean="0"/>
              <a:t>When </a:t>
            </a:r>
            <a:r>
              <a:rPr lang="en-US" b="1" dirty="0"/>
              <a:t>we come in contact with things that create a buzz, we find to our amazement that we have power to keep wonderfully poised in the </a:t>
            </a:r>
            <a:r>
              <a:rPr lang="en-US" b="1" dirty="0" err="1"/>
              <a:t>centre</a:t>
            </a:r>
            <a:r>
              <a:rPr lang="en-US" b="1" dirty="0"/>
              <a:t> of it all.</a:t>
            </a:r>
            <a:endParaRPr lang="en-US" dirty="0"/>
          </a:p>
        </p:txBody>
      </p:sp>
    </p:spTree>
    <p:extLst>
      <p:ext uri="{BB962C8B-B14F-4D97-AF65-F5344CB8AC3E}">
        <p14:creationId xmlns:p14="http://schemas.microsoft.com/office/powerpoint/2010/main" val="2904505489"/>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a:t>
            </a:r>
            <a:r>
              <a:rPr lang="zh-TW" altLang="en-US" dirty="0"/>
              <a:t>．自我照顧</a:t>
            </a:r>
            <a:r>
              <a:rPr lang="en-US" dirty="0"/>
              <a:t> self-care</a:t>
            </a:r>
            <a:br>
              <a:rPr lang="en-US" dirty="0"/>
            </a:br>
            <a:endParaRPr lang="en-US" dirty="0"/>
          </a:p>
        </p:txBody>
      </p:sp>
      <p:sp>
        <p:nvSpPr>
          <p:cNvPr id="3" name="Content Placeholder 2"/>
          <p:cNvSpPr>
            <a:spLocks noGrp="1"/>
          </p:cNvSpPr>
          <p:nvPr>
            <p:ph idx="1"/>
          </p:nvPr>
        </p:nvSpPr>
        <p:spPr>
          <a:xfrm>
            <a:off x="457200" y="1219200"/>
            <a:ext cx="8229600" cy="5486400"/>
          </a:xfrm>
        </p:spPr>
        <p:txBody>
          <a:bodyPr>
            <a:normAutofit/>
          </a:bodyPr>
          <a:lstStyle/>
          <a:p>
            <a:pPr lvl="0"/>
            <a:r>
              <a:rPr lang="zh-TW" altLang="en-US" sz="2800" dirty="0" smtClean="0"/>
              <a:t>定義： </a:t>
            </a:r>
            <a:r>
              <a:rPr lang="en-US" altLang="zh-TW" sz="2800" dirty="0" smtClean="0"/>
              <a:t>the wisdom to ensure, as far as humanly possible, a wise and orderly work that conserves and lengthens a pastor’s ministry.</a:t>
            </a:r>
          </a:p>
          <a:p>
            <a:pPr lvl="0"/>
            <a:r>
              <a:rPr lang="zh-TW" altLang="en-US" sz="2800" dirty="0" smtClean="0"/>
              <a:t>承</a:t>
            </a:r>
            <a:r>
              <a:rPr lang="zh-TW" altLang="en-US" sz="2800" dirty="0"/>
              <a:t>認我們是有限的人</a:t>
            </a:r>
            <a:endParaRPr lang="en-US" sz="2800" dirty="0"/>
          </a:p>
          <a:p>
            <a:pPr lvl="0"/>
            <a:r>
              <a:rPr lang="zh-TW" altLang="en-US" sz="2800" dirty="0"/>
              <a:t>我們有身體</a:t>
            </a:r>
            <a:r>
              <a:rPr lang="en-US" sz="2800" dirty="0"/>
              <a:t>(physical)</a:t>
            </a:r>
            <a:r>
              <a:rPr lang="zh-TW" altLang="en-US" sz="2800" dirty="0"/>
              <a:t>、情感</a:t>
            </a:r>
            <a:r>
              <a:rPr lang="en-US" sz="2800" dirty="0"/>
              <a:t>(emotional)</a:t>
            </a:r>
            <a:r>
              <a:rPr lang="zh-TW" altLang="en-US" sz="2800" dirty="0"/>
              <a:t>、心智</a:t>
            </a:r>
            <a:r>
              <a:rPr lang="en-US" sz="2800" dirty="0"/>
              <a:t>(mental)</a:t>
            </a:r>
            <a:r>
              <a:rPr lang="zh-TW" altLang="en-US" sz="2800" dirty="0"/>
              <a:t>、社會</a:t>
            </a:r>
            <a:r>
              <a:rPr lang="en-US" sz="2800" dirty="0"/>
              <a:t>(social)</a:t>
            </a:r>
            <a:r>
              <a:rPr lang="zh-TW" altLang="en-US" sz="2800" dirty="0"/>
              <a:t>和屬靈</a:t>
            </a:r>
            <a:r>
              <a:rPr lang="en-US" sz="2800" dirty="0"/>
              <a:t>(spiritual)</a:t>
            </a:r>
            <a:r>
              <a:rPr lang="zh-TW" altLang="en-US" sz="2800" dirty="0"/>
              <a:t>的需</a:t>
            </a:r>
            <a:r>
              <a:rPr lang="zh-TW" altLang="en-US" sz="2800" dirty="0" smtClean="0"/>
              <a:t>求</a:t>
            </a:r>
            <a:endParaRPr lang="en-US" altLang="zh-TW" sz="2800" dirty="0" smtClean="0"/>
          </a:p>
          <a:p>
            <a:pPr lvl="0"/>
            <a:r>
              <a:rPr lang="zh-TW" altLang="en-US" sz="2800" dirty="0" smtClean="0"/>
              <a:t>牧</a:t>
            </a:r>
            <a:r>
              <a:rPr lang="zh-TW" altLang="en-US" sz="2800" dirty="0"/>
              <a:t>者良好的自我照顧能幫助會眾明白牧者除了有牧者的角色與召命之外，他們也是有限的人，有興趣和愛好；他們也是會眾的手足、長者的孩子、婚姻的伴侶、孩子的父母、耶穌的跟隨者 → 建立合宜的界線</a:t>
            </a:r>
            <a:r>
              <a:rPr lang="zh-TW" altLang="en-US" sz="2800" dirty="0" smtClean="0"/>
              <a:t>。</a:t>
            </a:r>
            <a:endParaRPr lang="en-US" altLang="zh-TW" sz="2800" dirty="0" smtClean="0"/>
          </a:p>
          <a:p>
            <a:endParaRPr lang="en-US" sz="2800" dirty="0"/>
          </a:p>
        </p:txBody>
      </p:sp>
    </p:spTree>
    <p:extLst>
      <p:ext uri="{BB962C8B-B14F-4D97-AF65-F5344CB8AC3E}">
        <p14:creationId xmlns:p14="http://schemas.microsoft.com/office/powerpoint/2010/main" val="818144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a:t>
            </a:r>
            <a:r>
              <a:rPr lang="zh-TW" altLang="en-US" dirty="0"/>
              <a:t>．情緒與文化商數</a:t>
            </a:r>
            <a:r>
              <a:rPr lang="en-US" dirty="0"/>
              <a:t/>
            </a:r>
            <a:br>
              <a:rPr lang="en-US" dirty="0"/>
            </a:br>
            <a:endParaRPr lang="en-US" dirty="0"/>
          </a:p>
        </p:txBody>
      </p:sp>
      <p:sp>
        <p:nvSpPr>
          <p:cNvPr id="3" name="Content Placeholder 2"/>
          <p:cNvSpPr>
            <a:spLocks noGrp="1"/>
          </p:cNvSpPr>
          <p:nvPr>
            <p:ph idx="1"/>
          </p:nvPr>
        </p:nvSpPr>
        <p:spPr>
          <a:xfrm>
            <a:off x="457200" y="1524000"/>
            <a:ext cx="8229600" cy="5029200"/>
          </a:xfrm>
        </p:spPr>
        <p:txBody>
          <a:bodyPr>
            <a:normAutofit/>
          </a:bodyPr>
          <a:lstStyle/>
          <a:p>
            <a:r>
              <a:rPr lang="zh-TW" altLang="en-US" dirty="0" smtClean="0"/>
              <a:t>情</a:t>
            </a:r>
            <a:r>
              <a:rPr lang="zh-TW" altLang="en-US" dirty="0"/>
              <a:t>緒商數</a:t>
            </a:r>
            <a:r>
              <a:rPr lang="en-US" dirty="0"/>
              <a:t>(emotional intelligence) </a:t>
            </a:r>
            <a:r>
              <a:rPr lang="zh-TW" altLang="en-US" dirty="0"/>
              <a:t>指積極主動管理自己的情緒並恰當回應他人情緒的能力</a:t>
            </a:r>
            <a:r>
              <a:rPr lang="zh-TW" altLang="en-US" dirty="0" smtClean="0"/>
              <a:t>。</a:t>
            </a:r>
            <a:endParaRPr lang="en-US" altLang="zh-TW" dirty="0" smtClean="0"/>
          </a:p>
          <a:p>
            <a:r>
              <a:rPr lang="en-US" dirty="0" smtClean="0"/>
              <a:t>EQ-self :</a:t>
            </a:r>
            <a:r>
              <a:rPr lang="zh-TW" altLang="en-US" dirty="0" smtClean="0"/>
              <a:t>積極管理自己的情緒的能力</a:t>
            </a:r>
            <a:endParaRPr lang="en-US" dirty="0" smtClean="0"/>
          </a:p>
          <a:p>
            <a:r>
              <a:rPr lang="en-US" altLang="zh-TW" sz="2400" dirty="0"/>
              <a:t>(</a:t>
            </a:r>
            <a:r>
              <a:rPr lang="zh-TW" altLang="en-US" sz="2400" dirty="0"/>
              <a:t>參：高</a:t>
            </a:r>
            <a:r>
              <a:rPr lang="en-US" altLang="zh-TW" sz="2400" dirty="0"/>
              <a:t>EQ</a:t>
            </a:r>
            <a:r>
              <a:rPr lang="zh-TW" altLang="en-US" sz="2400" dirty="0"/>
              <a:t>的教會</a:t>
            </a:r>
            <a:r>
              <a:rPr lang="en-US" altLang="zh-TW" sz="2400" dirty="0"/>
              <a:t>—</a:t>
            </a:r>
            <a:r>
              <a:rPr lang="zh-TW" altLang="en-US" sz="2400" dirty="0"/>
              <a:t>原生家庭探討）</a:t>
            </a:r>
            <a:endParaRPr lang="en-US" altLang="zh-TW" sz="2400" dirty="0"/>
          </a:p>
          <a:p>
            <a:r>
              <a:rPr lang="en-US" dirty="0" smtClean="0"/>
              <a:t>EQ-others</a:t>
            </a:r>
            <a:r>
              <a:rPr lang="zh-TW" altLang="en-US" dirty="0" smtClean="0"/>
              <a:t>：恰當地回應他人情緒的能力</a:t>
            </a:r>
            <a:endParaRPr lang="en-US" dirty="0"/>
          </a:p>
          <a:p>
            <a:r>
              <a:rPr lang="zh-TW" altLang="en-US" dirty="0"/>
              <a:t>文化商數（</a:t>
            </a:r>
            <a:r>
              <a:rPr lang="en-US" dirty="0"/>
              <a:t>cultural intelligence</a:t>
            </a:r>
            <a:r>
              <a:rPr lang="zh-TW" altLang="en-US" dirty="0"/>
              <a:t>）指意識到地域、種族和世代間的差異及其對人際關係的影響。培養高度同理心，減少過度主觀的判斷，承認自己對「實境</a:t>
            </a:r>
            <a:r>
              <a:rPr lang="en-US" dirty="0"/>
              <a:t>reality</a:t>
            </a:r>
            <a:r>
              <a:rPr lang="zh-TW" altLang="en-US" dirty="0"/>
              <a:t>」的認知有限</a:t>
            </a:r>
            <a:r>
              <a:rPr lang="zh-TW" altLang="en-US" dirty="0" smtClean="0"/>
              <a:t>。→性</a:t>
            </a:r>
            <a:r>
              <a:rPr lang="zh-TW" altLang="en-US" dirty="0"/>
              <a:t>別、年齡、出生成長地、教育程度、經社背景、語</a:t>
            </a:r>
            <a:r>
              <a:rPr lang="zh-TW" altLang="en-US" dirty="0" smtClean="0"/>
              <a:t>言</a:t>
            </a:r>
            <a:endParaRPr lang="en-US" altLang="zh-TW" dirty="0"/>
          </a:p>
          <a:p>
            <a:endParaRPr lang="en-US" dirty="0"/>
          </a:p>
          <a:p>
            <a:endParaRPr lang="en-US" dirty="0"/>
          </a:p>
        </p:txBody>
      </p:sp>
    </p:spTree>
    <p:extLst>
      <p:ext uri="{BB962C8B-B14F-4D97-AF65-F5344CB8AC3E}">
        <p14:creationId xmlns:p14="http://schemas.microsoft.com/office/powerpoint/2010/main" val="3565063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4</a:t>
            </a:r>
            <a:r>
              <a:rPr lang="zh-TW" altLang="en-US" dirty="0"/>
              <a:t>．婚姻與家庭</a:t>
            </a:r>
            <a:r>
              <a:rPr lang="en-US" dirty="0"/>
              <a:t/>
            </a:r>
            <a:br>
              <a:rPr lang="en-US" dirty="0"/>
            </a:br>
            <a:endParaRPr lang="en-US" dirty="0"/>
          </a:p>
        </p:txBody>
      </p:sp>
      <p:sp>
        <p:nvSpPr>
          <p:cNvPr id="3" name="Content Placeholder 2"/>
          <p:cNvSpPr>
            <a:spLocks noGrp="1"/>
          </p:cNvSpPr>
          <p:nvPr>
            <p:ph idx="1"/>
          </p:nvPr>
        </p:nvSpPr>
        <p:spPr/>
        <p:txBody>
          <a:bodyPr/>
          <a:lstStyle/>
          <a:p>
            <a:r>
              <a:rPr lang="zh-TW" altLang="en-US" dirty="0" smtClean="0"/>
              <a:t>與</a:t>
            </a:r>
            <a:r>
              <a:rPr lang="zh-TW" altLang="en-US" dirty="0"/>
              <a:t>配偶和子女保持屬靈的和關係的健康</a:t>
            </a:r>
            <a:r>
              <a:rPr lang="en-US" dirty="0"/>
              <a:t> (spiritual and relational health). → </a:t>
            </a:r>
            <a:r>
              <a:rPr lang="zh-TW" altLang="en-US" dirty="0"/>
              <a:t>在對家人和教會的委身間保持平衡。「</a:t>
            </a:r>
            <a:r>
              <a:rPr lang="en-US" dirty="0"/>
              <a:t>After my relationship with Christ, the health of my marriage is the foundation of my ministry.</a:t>
            </a:r>
            <a:r>
              <a:rPr lang="zh-TW" altLang="en-US" dirty="0"/>
              <a:t>我事奉的主要根基乃是我與基督的關係，其次就是我的婚姻。」</a:t>
            </a:r>
            <a:endParaRPr lang="en-US" dirty="0"/>
          </a:p>
          <a:p>
            <a:endParaRPr lang="en-US" dirty="0"/>
          </a:p>
        </p:txBody>
      </p:sp>
    </p:spTree>
    <p:extLst>
      <p:ext uri="{BB962C8B-B14F-4D97-AF65-F5344CB8AC3E}">
        <p14:creationId xmlns:p14="http://schemas.microsoft.com/office/powerpoint/2010/main" val="198086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914400"/>
            <a:ext cx="8229600" cy="5410200"/>
          </a:xfrm>
        </p:spPr>
        <p:txBody>
          <a:bodyPr>
            <a:normAutofit/>
          </a:bodyPr>
          <a:lstStyle/>
          <a:p>
            <a:r>
              <a:rPr lang="zh-TW" altLang="en-US" dirty="0" smtClean="0"/>
              <a:t>林祥源牧師的例子：</a:t>
            </a:r>
            <a:endParaRPr lang="en-US" altLang="zh-TW" dirty="0" smtClean="0"/>
          </a:p>
          <a:p>
            <a:r>
              <a:rPr lang="en-US" altLang="zh-TW" dirty="0" smtClean="0"/>
              <a:t>DTS </a:t>
            </a:r>
            <a:r>
              <a:rPr lang="zh-TW" altLang="en-US" dirty="0" smtClean="0"/>
              <a:t>學生：家庭對我的事奉重要</a:t>
            </a:r>
            <a:endParaRPr lang="en-US" altLang="zh-TW" dirty="0" smtClean="0"/>
          </a:p>
          <a:p>
            <a:r>
              <a:rPr lang="en-US" altLang="zh-TW" dirty="0" smtClean="0"/>
              <a:t>Hendricks  </a:t>
            </a:r>
            <a:r>
              <a:rPr lang="zh-TW" altLang="en-US" dirty="0" smtClean="0"/>
              <a:t>家庭就是你的事奉</a:t>
            </a:r>
            <a:endParaRPr lang="en-US" altLang="zh-TW" dirty="0" smtClean="0"/>
          </a:p>
          <a:p>
            <a:endParaRPr lang="en-US" altLang="zh-TW" dirty="0" smtClean="0"/>
          </a:p>
          <a:p>
            <a:r>
              <a:rPr lang="zh-TW" altLang="en-US" dirty="0" smtClean="0"/>
              <a:t>林前七</a:t>
            </a:r>
            <a:r>
              <a:rPr lang="en-US" altLang="zh-TW" dirty="0" smtClean="0"/>
              <a:t>32-34</a:t>
            </a:r>
          </a:p>
          <a:p>
            <a:r>
              <a:rPr lang="en-US" altLang="zh-TW" dirty="0" smtClean="0"/>
              <a:t>32 </a:t>
            </a:r>
            <a:r>
              <a:rPr lang="zh-TW" altLang="en-US" dirty="0" smtClean="0"/>
              <a:t>我</a:t>
            </a:r>
            <a:r>
              <a:rPr lang="zh-TW" altLang="en-US" dirty="0"/>
              <a:t>願你們無所掛慮。沒有娶妻子的人，掛念的是主的事，想怎樣去得主喜悅</a:t>
            </a:r>
            <a:r>
              <a:rPr lang="zh-TW" altLang="en-US" dirty="0" smtClean="0"/>
              <a:t>；</a:t>
            </a:r>
            <a:r>
              <a:rPr lang="en-US" altLang="zh-TW" dirty="0" smtClean="0"/>
              <a:t>33 </a:t>
            </a:r>
            <a:r>
              <a:rPr lang="zh-TW" altLang="en-US" dirty="0" smtClean="0"/>
              <a:t>但</a:t>
            </a:r>
            <a:r>
              <a:rPr lang="zh-TW" altLang="en-US" dirty="0"/>
              <a:t>娶了妻子的人是為世上的事掛慮，想怎樣去討妻子的歡心</a:t>
            </a:r>
            <a:r>
              <a:rPr lang="zh-TW" altLang="en-US" dirty="0" smtClean="0"/>
              <a:t>，</a:t>
            </a:r>
            <a:r>
              <a:rPr lang="en-US" altLang="zh-TW" dirty="0" smtClean="0"/>
              <a:t>34 </a:t>
            </a:r>
            <a:r>
              <a:rPr lang="zh-TW" altLang="en-US" dirty="0" smtClean="0"/>
              <a:t>這</a:t>
            </a:r>
            <a:r>
              <a:rPr lang="zh-TW" altLang="en-US" dirty="0"/>
              <a:t>樣他就分心了。沒有結婚的婦女和守獨身的女子，掛念的是主的事，好讓身體和心靈都成為聖潔；但結了婚的婦女是為世上的事掛慮，想怎樣去討丈夫的歡心。</a:t>
            </a:r>
            <a:endParaRPr lang="en-US" altLang="zh-TW" dirty="0" smtClean="0"/>
          </a:p>
          <a:p>
            <a:r>
              <a:rPr lang="zh-TW" altLang="en-US" dirty="0" smtClean="0"/>
              <a:t>撒但，退我後面去！</a:t>
            </a:r>
            <a:endParaRPr lang="en-US" dirty="0"/>
          </a:p>
        </p:txBody>
      </p:sp>
    </p:spTree>
    <p:extLst>
      <p:ext uri="{BB962C8B-B14F-4D97-AF65-F5344CB8AC3E}">
        <p14:creationId xmlns:p14="http://schemas.microsoft.com/office/powerpoint/2010/main" val="1231945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dirty="0"/>
              <a:t>5</a:t>
            </a:r>
            <a:r>
              <a:rPr lang="zh-TW" altLang="en-US" dirty="0"/>
              <a:t>．領導與管理</a:t>
            </a:r>
            <a:r>
              <a:rPr lang="en-US" dirty="0"/>
              <a:t> </a:t>
            </a:r>
            <a:r>
              <a:rPr lang="en-US" dirty="0" smtClean="0"/>
              <a:t/>
            </a:r>
            <a:br>
              <a:rPr lang="en-US" dirty="0" smtClean="0"/>
            </a:br>
            <a:r>
              <a:rPr lang="en-US" sz="4400" dirty="0" smtClean="0"/>
              <a:t>leadership </a:t>
            </a:r>
            <a:r>
              <a:rPr lang="en-US" sz="4400" dirty="0"/>
              <a:t>and management</a:t>
            </a:r>
          </a:p>
        </p:txBody>
      </p:sp>
      <p:sp>
        <p:nvSpPr>
          <p:cNvPr id="3" name="Content Placeholder 2"/>
          <p:cNvSpPr>
            <a:spLocks noGrp="1"/>
          </p:cNvSpPr>
          <p:nvPr>
            <p:ph idx="1"/>
          </p:nvPr>
        </p:nvSpPr>
        <p:spPr/>
        <p:txBody>
          <a:bodyPr/>
          <a:lstStyle/>
          <a:p>
            <a:r>
              <a:rPr lang="zh-TW" altLang="en-US" dirty="0" smtClean="0"/>
              <a:t>領</a:t>
            </a:r>
            <a:r>
              <a:rPr lang="zh-TW" altLang="en-US" dirty="0"/>
              <a:t>導像詩</a:t>
            </a:r>
            <a:r>
              <a:rPr lang="en-US" dirty="0"/>
              <a:t>(poetry)</a:t>
            </a:r>
            <a:r>
              <a:rPr lang="zh-TW" altLang="en-US" dirty="0"/>
              <a:t>：帶領會眾一起尋求適應性的</a:t>
            </a:r>
            <a:r>
              <a:rPr lang="en-US" dirty="0"/>
              <a:t>(adaptive)</a:t>
            </a:r>
            <a:r>
              <a:rPr lang="zh-TW" altLang="en-US" dirty="0"/>
              <a:t>和創造性的</a:t>
            </a:r>
            <a:r>
              <a:rPr lang="en-US" dirty="0"/>
              <a:t>(constructive)</a:t>
            </a:r>
            <a:r>
              <a:rPr lang="zh-TW" altLang="en-US" dirty="0"/>
              <a:t>的改變。</a:t>
            </a:r>
            <a:endParaRPr lang="en-US" dirty="0"/>
          </a:p>
          <a:p>
            <a:r>
              <a:rPr lang="zh-TW" altLang="en-US" dirty="0"/>
              <a:t>管理像建築物的配管工程</a:t>
            </a:r>
            <a:r>
              <a:rPr lang="en-US" dirty="0"/>
              <a:t>(plumbing)</a:t>
            </a:r>
            <a:r>
              <a:rPr lang="zh-TW" altLang="en-US" dirty="0"/>
              <a:t>：為組織（機構）帶來次序</a:t>
            </a:r>
            <a:r>
              <a:rPr lang="en-US" dirty="0"/>
              <a:t>(order)</a:t>
            </a:r>
            <a:r>
              <a:rPr lang="zh-TW" altLang="en-US" dirty="0"/>
              <a:t>與一致性</a:t>
            </a:r>
            <a:r>
              <a:rPr lang="en-US" dirty="0"/>
              <a:t>(consistency)  </a:t>
            </a:r>
            <a:r>
              <a:rPr lang="zh-TW" altLang="en-US" dirty="0"/>
              <a:t>→ 終極的目標不在使自己成為一個英雄式的領導（</a:t>
            </a:r>
            <a:r>
              <a:rPr lang="en-US" dirty="0"/>
              <a:t>hero leader</a:t>
            </a:r>
            <a:r>
              <a:rPr lang="zh-TW" altLang="en-US" dirty="0"/>
              <a:t>），而在於竭盡心力幫助每一位弟兄姊妹更靠近主耶穌</a:t>
            </a:r>
            <a:r>
              <a:rPr lang="zh-TW" altLang="en-US" dirty="0" smtClean="0"/>
              <a:t>。</a:t>
            </a:r>
            <a:endParaRPr lang="en-US" altLang="zh-TW" dirty="0" smtClean="0"/>
          </a:p>
          <a:p>
            <a:r>
              <a:rPr lang="zh-TW" altLang="en-US" dirty="0" smtClean="0"/>
              <a:t>像</a:t>
            </a:r>
            <a:r>
              <a:rPr lang="en-US" altLang="zh-TW" dirty="0" smtClean="0"/>
              <a:t>politics </a:t>
            </a:r>
            <a:r>
              <a:rPr lang="zh-TW" altLang="en-US" dirty="0" smtClean="0"/>
              <a:t>→少不了</a:t>
            </a:r>
            <a:endParaRPr lang="en-US" dirty="0"/>
          </a:p>
          <a:p>
            <a:endParaRPr lang="en-US" dirty="0"/>
          </a:p>
        </p:txBody>
      </p:sp>
    </p:spTree>
    <p:extLst>
      <p:ext uri="{BB962C8B-B14F-4D97-AF65-F5344CB8AC3E}">
        <p14:creationId xmlns:p14="http://schemas.microsoft.com/office/powerpoint/2010/main" val="2153603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zh-TW" altLang="en-US" dirty="0"/>
              <a:t>★前四者多與牧者這個人（</a:t>
            </a:r>
            <a:r>
              <a:rPr lang="en-US" dirty="0"/>
              <a:t>being</a:t>
            </a:r>
            <a:r>
              <a:rPr lang="zh-TW" altLang="en-US" dirty="0"/>
              <a:t>）相關；即便是「領導與管理」亦受牧者的關係特質（</a:t>
            </a:r>
            <a:r>
              <a:rPr lang="en-US" dirty="0"/>
              <a:t>relationship attributes</a:t>
            </a:r>
            <a:r>
              <a:rPr lang="zh-TW" altLang="en-US" dirty="0"/>
              <a:t>）之影響。</a:t>
            </a:r>
            <a:endParaRPr lang="en-US" dirty="0"/>
          </a:p>
          <a:p>
            <a:r>
              <a:rPr lang="zh-TW" altLang="en-US" dirty="0"/>
              <a:t>★其實五者彼此相關、相連！ </a:t>
            </a:r>
            <a:endParaRPr lang="en-US" dirty="0"/>
          </a:p>
          <a:p>
            <a:r>
              <a:rPr lang="zh-TW" altLang="en-US" dirty="0"/>
              <a:t>★牧者離開事奉工場的原因：多與教牧事奉的知識與技巧無關，而與</a:t>
            </a:r>
            <a:r>
              <a:rPr lang="en-US" dirty="0"/>
              <a:t>life-skills, behavior patterns and character </a:t>
            </a:r>
            <a:r>
              <a:rPr lang="zh-TW" altLang="en-US" dirty="0"/>
              <a:t>有關</a:t>
            </a:r>
            <a:r>
              <a:rPr lang="zh-TW" altLang="en-US" dirty="0" smtClean="0"/>
              <a:t>！</a:t>
            </a:r>
            <a:endParaRPr lang="en-US" dirty="0"/>
          </a:p>
        </p:txBody>
      </p:sp>
    </p:spTree>
    <p:extLst>
      <p:ext uri="{BB962C8B-B14F-4D97-AF65-F5344CB8AC3E}">
        <p14:creationId xmlns:p14="http://schemas.microsoft.com/office/powerpoint/2010/main" val="1304365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zh-TW" altLang="en-US" dirty="0"/>
              <a:t>★看似簡單，但並不易→ 強調牧者個人和家庭的重要！ →從知識轉化成實踐（生活的流露） ← 需要牧的本人、配偶、家人、長執和會眾的配合</a:t>
            </a:r>
            <a:endParaRPr lang="en-US" dirty="0"/>
          </a:p>
          <a:p>
            <a:r>
              <a:rPr lang="zh-TW" altLang="en-US" dirty="0"/>
              <a:t>★個人的界限、和小組的守望，以免產生</a:t>
            </a:r>
            <a:r>
              <a:rPr lang="en-US" dirty="0"/>
              <a:t>system homeostasis </a:t>
            </a:r>
            <a:r>
              <a:rPr lang="zh-TW" altLang="en-US" dirty="0"/>
              <a:t>效</a:t>
            </a:r>
            <a:r>
              <a:rPr lang="zh-TW" altLang="en-US" dirty="0" smtClean="0"/>
              <a:t>應  </a:t>
            </a:r>
            <a:endParaRPr lang="en-US" dirty="0"/>
          </a:p>
          <a:p>
            <a:r>
              <a:rPr lang="zh-TW" altLang="en-US" dirty="0"/>
              <a:t>★每章後面的反思題目和附錄</a:t>
            </a:r>
            <a:r>
              <a:rPr lang="en-US" dirty="0"/>
              <a:t>B</a:t>
            </a:r>
          </a:p>
          <a:p>
            <a:endParaRPr lang="en-US" dirty="0"/>
          </a:p>
        </p:txBody>
      </p:sp>
    </p:spTree>
    <p:extLst>
      <p:ext uri="{BB962C8B-B14F-4D97-AF65-F5344CB8AC3E}">
        <p14:creationId xmlns:p14="http://schemas.microsoft.com/office/powerpoint/2010/main" val="1121912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TW" altLang="en-US" dirty="0"/>
              <a:t>數年後的跟進題</a:t>
            </a:r>
            <a:r>
              <a:rPr lang="zh-TW" altLang="en-US" dirty="0" smtClean="0"/>
              <a:t>目</a:t>
            </a:r>
            <a:r>
              <a:rPr lang="en-US" dirty="0"/>
              <a:t/>
            </a:r>
            <a:br>
              <a:rPr lang="en-US" dirty="0"/>
            </a:br>
            <a:endParaRPr lang="en-US" dirty="0"/>
          </a:p>
        </p:txBody>
      </p:sp>
      <p:sp>
        <p:nvSpPr>
          <p:cNvPr id="3" name="Content Placeholder 2"/>
          <p:cNvSpPr>
            <a:spLocks noGrp="1"/>
          </p:cNvSpPr>
          <p:nvPr>
            <p:ph type="body" idx="1"/>
          </p:nvPr>
        </p:nvSpPr>
        <p:spPr/>
        <p:txBody>
          <a:bodyPr>
            <a:normAutofit fontScale="92500" lnSpcReduction="20000"/>
          </a:bodyPr>
          <a:lstStyle/>
          <a:p>
            <a:pPr lvl="0"/>
            <a:r>
              <a:rPr lang="en-US" altLang="zh-TW" sz="3600" dirty="0" smtClean="0"/>
              <a:t>1. </a:t>
            </a:r>
            <a:r>
              <a:rPr lang="zh-TW" altLang="en-US" sz="3600" dirty="0" smtClean="0"/>
              <a:t>參</a:t>
            </a:r>
            <a:r>
              <a:rPr lang="zh-TW" altLang="en-US" sz="3600" dirty="0"/>
              <a:t>加牧者進修會對你的生活、家庭與事奉產生那些持續的影響？</a:t>
            </a:r>
            <a:endParaRPr lang="en-US" sz="3600" dirty="0"/>
          </a:p>
          <a:p>
            <a:pPr lvl="0"/>
            <a:r>
              <a:rPr lang="en-US" altLang="zh-TW" sz="3600" dirty="0" smtClean="0"/>
              <a:t>2. </a:t>
            </a:r>
            <a:r>
              <a:rPr lang="zh-TW" altLang="en-US" sz="3600" dirty="0" smtClean="0"/>
              <a:t>那</a:t>
            </a:r>
            <a:r>
              <a:rPr lang="zh-TW" altLang="en-US" sz="3600" dirty="0"/>
              <a:t>些是未能落實的期盼？</a:t>
            </a:r>
            <a:endParaRPr lang="en-US" sz="3600" dirty="0"/>
          </a:p>
          <a:p>
            <a:endParaRPr lang="en-US" dirty="0"/>
          </a:p>
        </p:txBody>
      </p:sp>
    </p:spTree>
    <p:extLst>
      <p:ext uri="{BB962C8B-B14F-4D97-AF65-F5344CB8AC3E}">
        <p14:creationId xmlns:p14="http://schemas.microsoft.com/office/powerpoint/2010/main" val="1929182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2036064"/>
          </a:xfrm>
        </p:spPr>
        <p:txBody>
          <a:bodyPr/>
          <a:lstStyle/>
          <a:p>
            <a:r>
              <a:rPr lang="en-US" sz="4800" dirty="0" smtClean="0"/>
              <a:t>Resilient Ministry</a:t>
            </a:r>
            <a:r>
              <a:rPr lang="en-US" sz="3200" dirty="0" smtClean="0"/>
              <a:t/>
            </a:r>
            <a:br>
              <a:rPr lang="en-US" sz="3200" dirty="0" smtClean="0"/>
            </a:br>
            <a:r>
              <a:rPr lang="en-US" sz="4000" dirty="0" smtClean="0"/>
              <a:t>-- What Pastors Told Us About Surviving and Thriving</a:t>
            </a:r>
            <a:endParaRPr lang="en-US" sz="4000" dirty="0"/>
          </a:p>
        </p:txBody>
      </p:sp>
      <p:sp>
        <p:nvSpPr>
          <p:cNvPr id="3" name="Text Placeholder 2"/>
          <p:cNvSpPr>
            <a:spLocks noGrp="1"/>
          </p:cNvSpPr>
          <p:nvPr>
            <p:ph type="body" idx="1"/>
          </p:nvPr>
        </p:nvSpPr>
        <p:spPr>
          <a:xfrm>
            <a:off x="457200" y="3581400"/>
            <a:ext cx="7772400" cy="1509712"/>
          </a:xfrm>
        </p:spPr>
        <p:txBody>
          <a:bodyPr>
            <a:normAutofit/>
          </a:bodyPr>
          <a:lstStyle/>
          <a:p>
            <a:r>
              <a:rPr lang="en-US" sz="2800" dirty="0" smtClean="0"/>
              <a:t>Bob Burns, Tasha D. Chapman and Donald C. Guthrie         IVP, 2013</a:t>
            </a:r>
            <a:endParaRPr lang="en-US" sz="2800" dirty="0"/>
          </a:p>
        </p:txBody>
      </p:sp>
    </p:spTree>
    <p:extLst>
      <p:ext uri="{BB962C8B-B14F-4D97-AF65-F5344CB8AC3E}">
        <p14:creationId xmlns:p14="http://schemas.microsoft.com/office/powerpoint/2010/main" val="3095200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altLang="zh-TW" dirty="0" smtClean="0"/>
              <a:t/>
            </a:r>
            <a:br>
              <a:rPr lang="en-US" altLang="zh-TW" dirty="0" smtClean="0"/>
            </a:br>
            <a:r>
              <a:rPr lang="en-US" altLang="zh-TW" dirty="0"/>
              <a:t/>
            </a:r>
            <a:br>
              <a:rPr lang="en-US" altLang="zh-TW" dirty="0"/>
            </a:br>
            <a:r>
              <a:rPr lang="en-US" dirty="0"/>
              <a:t/>
            </a:r>
            <a:br>
              <a:rPr lang="en-US" dirty="0"/>
            </a:br>
            <a:r>
              <a:rPr lang="en-US" dirty="0" smtClean="0"/>
              <a:t>1. </a:t>
            </a:r>
            <a:r>
              <a:rPr lang="zh-TW" altLang="en-US" dirty="0" smtClean="0"/>
              <a:t>參</a:t>
            </a:r>
            <a:r>
              <a:rPr lang="zh-TW" altLang="en-US" dirty="0"/>
              <a:t>加牧者進修會對你的生活、家庭與事奉產生那些持續的影響？</a:t>
            </a:r>
            <a:endParaRPr lang="en-US" dirty="0"/>
          </a:p>
        </p:txBody>
      </p:sp>
      <p:sp>
        <p:nvSpPr>
          <p:cNvPr id="3" name="Content Placeholder 2"/>
          <p:cNvSpPr>
            <a:spLocks noGrp="1"/>
          </p:cNvSpPr>
          <p:nvPr>
            <p:ph idx="1"/>
          </p:nvPr>
        </p:nvSpPr>
        <p:spPr/>
        <p:txBody>
          <a:bodyPr>
            <a:normAutofit/>
          </a:bodyPr>
          <a:lstStyle/>
          <a:p>
            <a:pPr marL="514350" lvl="0" indent="-514350">
              <a:buFont typeface="+mj-lt"/>
              <a:buAutoNum type="alphaLcPeriod"/>
            </a:pPr>
            <a:r>
              <a:rPr lang="zh-TW" altLang="en-US" dirty="0"/>
              <a:t>靈命塑造  </a:t>
            </a:r>
            <a:r>
              <a:rPr lang="en-US" altLang="zh-TW" dirty="0"/>
              <a:t>— </a:t>
            </a:r>
            <a:r>
              <a:rPr lang="zh-TW" altLang="en-US" dirty="0"/>
              <a:t>區分自我與角色</a:t>
            </a:r>
            <a:endParaRPr lang="en-US" dirty="0"/>
          </a:p>
          <a:p>
            <a:pPr marL="514350" indent="-514350">
              <a:buFont typeface="+mj-lt"/>
              <a:buAutoNum type="alphaLcPeriod"/>
            </a:pPr>
            <a:r>
              <a:rPr lang="zh-TW" altLang="en-US" dirty="0"/>
              <a:t>自我照顧 </a:t>
            </a:r>
            <a:r>
              <a:rPr lang="en-US" altLang="zh-TW" dirty="0"/>
              <a:t>— </a:t>
            </a:r>
            <a:r>
              <a:rPr lang="zh-TW" altLang="en-US" dirty="0"/>
              <a:t>守望小組</a:t>
            </a:r>
            <a:r>
              <a:rPr lang="en-US" dirty="0"/>
              <a:t> (people in ministry benefit greatly from peer groups</a:t>
            </a:r>
            <a:r>
              <a:rPr lang="en-US" dirty="0" smtClean="0"/>
              <a:t>) ; Connect </a:t>
            </a:r>
            <a:r>
              <a:rPr lang="en-US" dirty="0"/>
              <a:t>with other pastors is a lifeline</a:t>
            </a:r>
            <a:r>
              <a:rPr lang="en-US" dirty="0" smtClean="0"/>
              <a:t>.                                                        </a:t>
            </a:r>
            <a:r>
              <a:rPr lang="zh-TW" altLang="en-US" dirty="0" smtClean="0"/>
              <a:t>★受</a:t>
            </a:r>
            <a:r>
              <a:rPr lang="zh-TW" altLang="en-US" dirty="0"/>
              <a:t>傷的傳道人（</a:t>
            </a:r>
            <a:r>
              <a:rPr lang="zh-TW" altLang="en-US" dirty="0" smtClean="0"/>
              <a:t>林祥源牧</a:t>
            </a:r>
            <a:r>
              <a:rPr lang="zh-TW" altLang="en-US" dirty="0"/>
              <a:t>師</a:t>
            </a:r>
            <a:r>
              <a:rPr lang="en-US" altLang="zh-TW" dirty="0"/>
              <a:t>—</a:t>
            </a:r>
            <a:r>
              <a:rPr lang="zh-TW" altLang="en-US" dirty="0"/>
              <a:t>退修的營地</a:t>
            </a:r>
            <a:r>
              <a:rPr lang="zh-TW" altLang="en-US" dirty="0" smtClean="0"/>
              <a:t>）</a:t>
            </a:r>
            <a:endParaRPr lang="en-US" dirty="0" smtClean="0"/>
          </a:p>
          <a:p>
            <a:pPr marL="514350" lvl="0" indent="-514350">
              <a:buFont typeface="+mj-lt"/>
              <a:buAutoNum type="alphaLcPeriod"/>
            </a:pPr>
            <a:r>
              <a:rPr lang="zh-TW" altLang="en-US" dirty="0" smtClean="0"/>
              <a:t>情</a:t>
            </a:r>
            <a:r>
              <a:rPr lang="zh-TW" altLang="en-US" dirty="0"/>
              <a:t>緒商數 </a:t>
            </a:r>
            <a:r>
              <a:rPr lang="en-US" altLang="zh-TW" dirty="0"/>
              <a:t>— </a:t>
            </a:r>
            <a:r>
              <a:rPr lang="zh-TW" altLang="en-US" dirty="0"/>
              <a:t>正視／面對你的痛苦與挫折</a:t>
            </a:r>
            <a:r>
              <a:rPr lang="en-US" dirty="0"/>
              <a:t> (pain and frustration)  </a:t>
            </a:r>
            <a:r>
              <a:rPr lang="zh-TW" altLang="en-US" dirty="0"/>
              <a:t>→ 能與屬靈同伴（主要是配偶和守望小組的伙伴）分享</a:t>
            </a:r>
            <a:r>
              <a:rPr lang="en-US" dirty="0"/>
              <a:t>  </a:t>
            </a:r>
            <a:r>
              <a:rPr lang="zh-TW" altLang="en-US" dirty="0"/>
              <a:t>；接受事奉中痛苦與挫折的不可避免性。</a:t>
            </a:r>
            <a:endParaRPr lang="en-US" dirty="0"/>
          </a:p>
          <a:p>
            <a:pPr marL="514350" indent="-514350">
              <a:buFont typeface="+mj-lt"/>
              <a:buAutoNum type="alphaLcPeriod"/>
            </a:pPr>
            <a:endParaRPr lang="en-US" dirty="0"/>
          </a:p>
        </p:txBody>
      </p:sp>
    </p:spTree>
    <p:extLst>
      <p:ext uri="{BB962C8B-B14F-4D97-AF65-F5344CB8AC3E}">
        <p14:creationId xmlns:p14="http://schemas.microsoft.com/office/powerpoint/2010/main" val="2182113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lvl="0" indent="-514350">
              <a:buFont typeface="+mj-lt"/>
              <a:buAutoNum type="alphaLcPeriod" startAt="4"/>
            </a:pPr>
            <a:r>
              <a:rPr lang="zh-TW" altLang="en-US" dirty="0"/>
              <a:t>文化商數 </a:t>
            </a:r>
            <a:r>
              <a:rPr lang="en-US" altLang="zh-TW" dirty="0"/>
              <a:t>— </a:t>
            </a:r>
            <a:r>
              <a:rPr lang="zh-TW" altLang="en-US" dirty="0"/>
              <a:t>正視差異的存在</a:t>
            </a:r>
            <a:r>
              <a:rPr lang="en-US" dirty="0"/>
              <a:t>  </a:t>
            </a:r>
            <a:r>
              <a:rPr lang="zh-TW" altLang="en-US" dirty="0"/>
              <a:t>→ 花時間傾聽與學習在不同文化與情境中事奉的牧者 （</a:t>
            </a:r>
            <a:r>
              <a:rPr lang="en-US" dirty="0"/>
              <a:t>I am a little island in a much bigger sea!</a:t>
            </a:r>
            <a:r>
              <a:rPr lang="zh-TW" altLang="en-US" dirty="0"/>
              <a:t>）</a:t>
            </a:r>
            <a:endParaRPr lang="en-US" dirty="0"/>
          </a:p>
          <a:p>
            <a:pPr marL="514350" lvl="0" indent="-514350">
              <a:buFont typeface="+mj-lt"/>
              <a:buAutoNum type="alphaLcPeriod" startAt="4"/>
            </a:pPr>
            <a:r>
              <a:rPr lang="zh-TW" altLang="en-US" dirty="0"/>
              <a:t>婚姻與家庭 </a:t>
            </a:r>
            <a:r>
              <a:rPr lang="en-US" altLang="zh-TW" dirty="0"/>
              <a:t>— </a:t>
            </a:r>
            <a:r>
              <a:rPr lang="zh-TW" altLang="en-US" dirty="0"/>
              <a:t>牧者夫婦需要支持 → </a:t>
            </a:r>
            <a:r>
              <a:rPr lang="en-US" dirty="0"/>
              <a:t>marriage enrichment!</a:t>
            </a:r>
          </a:p>
          <a:p>
            <a:pPr marL="514350" lvl="0" indent="-514350">
              <a:buFont typeface="+mj-lt"/>
              <a:buAutoNum type="alphaLcPeriod" startAt="4"/>
            </a:pPr>
            <a:r>
              <a:rPr lang="zh-TW" altLang="en-US" dirty="0"/>
              <a:t>領導與管理 </a:t>
            </a:r>
            <a:r>
              <a:rPr lang="en-US" altLang="zh-TW" dirty="0"/>
              <a:t>— </a:t>
            </a:r>
            <a:r>
              <a:rPr lang="zh-TW" altLang="en-US" dirty="0"/>
              <a:t>接受在宗派中各種會議的必要性 → 為共同目標一起奮鬥，並在沿途中一起努力  ←（</a:t>
            </a:r>
            <a:r>
              <a:rPr lang="en-US" dirty="0"/>
              <a:t>encouragement and partnership</a:t>
            </a:r>
            <a:r>
              <a:rPr lang="zh-TW" altLang="en-US" dirty="0" smtClean="0"/>
              <a:t>）</a:t>
            </a:r>
            <a:endParaRPr lang="en-US" altLang="zh-TW" dirty="0" smtClean="0"/>
          </a:p>
          <a:p>
            <a:pPr marL="514350" lvl="0" indent="-514350">
              <a:buFont typeface="+mj-lt"/>
              <a:buAutoNum type="alphaLcPeriod" startAt="4"/>
            </a:pPr>
            <a:endParaRPr lang="en-US" dirty="0" smtClean="0"/>
          </a:p>
          <a:p>
            <a:endParaRPr lang="en-US" dirty="0"/>
          </a:p>
        </p:txBody>
      </p:sp>
    </p:spTree>
    <p:extLst>
      <p:ext uri="{BB962C8B-B14F-4D97-AF65-F5344CB8AC3E}">
        <p14:creationId xmlns:p14="http://schemas.microsoft.com/office/powerpoint/2010/main" val="3258523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t/>
            </a:r>
            <a:br>
              <a:rPr lang="en-US" dirty="0"/>
            </a:br>
            <a:r>
              <a:rPr lang="zh-TW" altLang="en-US" dirty="0"/>
              <a:t>那些是未能落實的期盼？</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347332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altLang="zh-TW" dirty="0" smtClean="0"/>
              <a:t>a. </a:t>
            </a:r>
            <a:r>
              <a:rPr lang="zh-TW" altLang="en-US" dirty="0" smtClean="0"/>
              <a:t>靈</a:t>
            </a:r>
            <a:r>
              <a:rPr lang="zh-TW" altLang="en-US" dirty="0"/>
              <a:t>命塑造  </a:t>
            </a:r>
            <a:r>
              <a:rPr lang="en-US" altLang="zh-TW" dirty="0"/>
              <a:t>— </a:t>
            </a:r>
            <a:r>
              <a:rPr lang="zh-TW" altLang="en-US" dirty="0"/>
              <a:t>無法堅持</a:t>
            </a:r>
            <a:endParaRPr lang="en-US" dirty="0"/>
          </a:p>
          <a:p>
            <a:r>
              <a:rPr lang="en-US" dirty="0"/>
              <a:t>Eisenhower: “Important things are seldom urgent; urgent things are seldom important.  </a:t>
            </a:r>
            <a:r>
              <a:rPr lang="en-US" dirty="0" smtClean="0"/>
              <a:t>”</a:t>
            </a:r>
          </a:p>
          <a:p>
            <a:r>
              <a:rPr lang="en-US" dirty="0" smtClean="0"/>
              <a:t>First </a:t>
            </a:r>
            <a:r>
              <a:rPr lang="en-US" dirty="0"/>
              <a:t>things first.  </a:t>
            </a:r>
          </a:p>
          <a:p>
            <a:r>
              <a:rPr lang="zh-TW" altLang="en-US" dirty="0"/>
              <a:t>短期</a:t>
            </a:r>
            <a:r>
              <a:rPr lang="en-US" dirty="0"/>
              <a:t>OK</a:t>
            </a:r>
            <a:r>
              <a:rPr lang="zh-TW" altLang="en-US" dirty="0" smtClean="0"/>
              <a:t>；</a:t>
            </a:r>
            <a:endParaRPr lang="en-US" altLang="zh-TW" dirty="0" smtClean="0"/>
          </a:p>
          <a:p>
            <a:r>
              <a:rPr lang="zh-TW" altLang="en-US" dirty="0" smtClean="0"/>
              <a:t>屢敗屢戰</a:t>
            </a:r>
            <a:r>
              <a:rPr lang="en-US" altLang="zh-TW" dirty="0" smtClean="0"/>
              <a:t>—</a:t>
            </a:r>
            <a:r>
              <a:rPr lang="zh-TW" altLang="en-US" dirty="0" smtClean="0"/>
              <a:t>什</a:t>
            </a:r>
            <a:r>
              <a:rPr lang="zh-TW" altLang="en-US" dirty="0"/>
              <a:t>麼地方跌倒，什麼地方爬起來！</a:t>
            </a:r>
            <a:endParaRPr lang="en-US" dirty="0"/>
          </a:p>
          <a:p>
            <a:endParaRPr lang="en-US" dirty="0"/>
          </a:p>
        </p:txBody>
      </p:sp>
    </p:spTree>
    <p:extLst>
      <p:ext uri="{BB962C8B-B14F-4D97-AF65-F5344CB8AC3E}">
        <p14:creationId xmlns:p14="http://schemas.microsoft.com/office/powerpoint/2010/main" val="3534985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altLang="zh-TW" dirty="0" smtClean="0"/>
              <a:t>b. </a:t>
            </a:r>
            <a:r>
              <a:rPr lang="zh-TW" altLang="en-US" dirty="0" smtClean="0"/>
              <a:t>自</a:t>
            </a:r>
            <a:r>
              <a:rPr lang="zh-TW" altLang="en-US" dirty="0"/>
              <a:t>我照顧 </a:t>
            </a:r>
            <a:r>
              <a:rPr lang="en-US" altLang="zh-TW" dirty="0"/>
              <a:t>— </a:t>
            </a:r>
            <a:r>
              <a:rPr lang="zh-TW" altLang="en-US" dirty="0"/>
              <a:t>守望小組 、</a:t>
            </a:r>
            <a:r>
              <a:rPr lang="en-US" dirty="0"/>
              <a:t>(</a:t>
            </a:r>
            <a:r>
              <a:rPr lang="zh-TW" altLang="en-US" dirty="0"/>
              <a:t>安全的</a:t>
            </a:r>
            <a:r>
              <a:rPr lang="en-US" dirty="0"/>
              <a:t>)</a:t>
            </a:r>
            <a:r>
              <a:rPr lang="zh-TW" altLang="en-US" dirty="0"/>
              <a:t>屬靈同伴難尋。</a:t>
            </a:r>
            <a:endParaRPr lang="en-US" dirty="0"/>
          </a:p>
          <a:p>
            <a:r>
              <a:rPr lang="en-US" dirty="0"/>
              <a:t>Allies: </a:t>
            </a:r>
            <a:r>
              <a:rPr lang="zh-TW" altLang="en-US" dirty="0"/>
              <a:t>盟邦（仍有某些利害衝突之可能）</a:t>
            </a:r>
            <a:endParaRPr lang="en-US" dirty="0"/>
          </a:p>
          <a:p>
            <a:r>
              <a:rPr lang="en-US" dirty="0"/>
              <a:t>Confident</a:t>
            </a:r>
            <a:r>
              <a:rPr lang="zh-TW" altLang="en-US" dirty="0"/>
              <a:t>（沒有利害關係，可無所不談） </a:t>
            </a:r>
            <a:r>
              <a:rPr lang="zh-TW" altLang="en-US" dirty="0" smtClean="0"/>
              <a:t>→</a:t>
            </a:r>
            <a:r>
              <a:rPr lang="zh-TW" altLang="en-US" dirty="0"/>
              <a:t> </a:t>
            </a:r>
            <a:r>
              <a:rPr lang="zh-TW" altLang="en-US" dirty="0" smtClean="0"/>
              <a:t>沒有簡單解決之道，唯有刻意花時間與功夫培養；最好有專人引導</a:t>
            </a:r>
            <a:r>
              <a:rPr lang="en-US" altLang="zh-TW" dirty="0" smtClean="0"/>
              <a:t> (facilitate ) .</a:t>
            </a:r>
            <a:r>
              <a:rPr lang="zh-TW" altLang="en-US" dirty="0" smtClean="0"/>
              <a:t>附</a:t>
            </a:r>
            <a:r>
              <a:rPr lang="zh-TW" altLang="en-US" dirty="0"/>
              <a:t>錄</a:t>
            </a:r>
            <a:r>
              <a:rPr lang="en-US" dirty="0"/>
              <a:t>E</a:t>
            </a:r>
            <a:r>
              <a:rPr lang="zh-TW" altLang="en-US" dirty="0"/>
              <a:t>有建</a:t>
            </a:r>
            <a:r>
              <a:rPr lang="zh-TW" altLang="en-US" dirty="0" smtClean="0"/>
              <a:t>議</a:t>
            </a:r>
            <a:endParaRPr lang="en-US" dirty="0"/>
          </a:p>
          <a:p>
            <a:endParaRPr lang="en-US" dirty="0"/>
          </a:p>
        </p:txBody>
      </p:sp>
    </p:spTree>
    <p:extLst>
      <p:ext uri="{BB962C8B-B14F-4D97-AF65-F5344CB8AC3E}">
        <p14:creationId xmlns:p14="http://schemas.microsoft.com/office/powerpoint/2010/main" val="3943932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1935480"/>
            <a:ext cx="8534400" cy="4389120"/>
          </a:xfrm>
        </p:spPr>
        <p:txBody>
          <a:bodyPr/>
          <a:lstStyle/>
          <a:p>
            <a:pPr marL="0" lvl="0" indent="0">
              <a:buNone/>
            </a:pPr>
            <a:r>
              <a:rPr lang="en-US" altLang="zh-TW" dirty="0" smtClean="0"/>
              <a:t>c. </a:t>
            </a:r>
            <a:r>
              <a:rPr lang="zh-TW" altLang="en-US" dirty="0" smtClean="0"/>
              <a:t>情</a:t>
            </a:r>
            <a:r>
              <a:rPr lang="zh-TW" altLang="en-US" dirty="0"/>
              <a:t>緒商數 </a:t>
            </a:r>
            <a:r>
              <a:rPr lang="en-US" altLang="zh-TW" dirty="0"/>
              <a:t>— </a:t>
            </a:r>
            <a:r>
              <a:rPr lang="zh-TW" altLang="en-US" dirty="0"/>
              <a:t>太忙碌而沒有時間反思 →當學</a:t>
            </a:r>
            <a:r>
              <a:rPr lang="zh-TW" altLang="en-US" dirty="0" smtClean="0"/>
              <a:t>習 </a:t>
            </a:r>
            <a:r>
              <a:rPr lang="en-US" dirty="0" smtClean="0"/>
              <a:t>reflection-on-action </a:t>
            </a:r>
            <a:r>
              <a:rPr lang="en-US" dirty="0"/>
              <a:t>(</a:t>
            </a:r>
            <a:r>
              <a:rPr lang="en-US" dirty="0">
                <a:solidFill>
                  <a:srgbClr val="FF0000"/>
                </a:solidFill>
              </a:rPr>
              <a:t>disciplined</a:t>
            </a:r>
            <a:r>
              <a:rPr lang="en-US" dirty="0"/>
              <a:t> reflection  </a:t>
            </a:r>
            <a:r>
              <a:rPr lang="zh-TW" altLang="en-US" dirty="0"/>
              <a:t>靈程札記</a:t>
            </a:r>
            <a:r>
              <a:rPr lang="zh-TW" altLang="en-US" dirty="0" smtClean="0"/>
              <a:t>？！</a:t>
            </a:r>
            <a:r>
              <a:rPr lang="en-US" altLang="zh-TW" dirty="0"/>
              <a:t>)</a:t>
            </a:r>
            <a:endParaRPr lang="en-US" dirty="0"/>
          </a:p>
          <a:p>
            <a:r>
              <a:rPr lang="en-US" dirty="0"/>
              <a:t>“No one is going to ask you, “Have you reflected today?” Indeed, reflection is not found in the job description of most pastors. But we got to make time for the things we value.</a:t>
            </a:r>
          </a:p>
          <a:p>
            <a:endParaRPr lang="en-US" dirty="0"/>
          </a:p>
        </p:txBody>
      </p:sp>
    </p:spTree>
    <p:extLst>
      <p:ext uri="{BB962C8B-B14F-4D97-AF65-F5344CB8AC3E}">
        <p14:creationId xmlns:p14="http://schemas.microsoft.com/office/powerpoint/2010/main" val="11049996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altLang="zh-TW" dirty="0" smtClean="0"/>
              <a:t>d. </a:t>
            </a:r>
            <a:r>
              <a:rPr lang="zh-TW" altLang="en-US" dirty="0" smtClean="0"/>
              <a:t>文</a:t>
            </a:r>
            <a:r>
              <a:rPr lang="zh-TW" altLang="en-US" dirty="0"/>
              <a:t>化商數 </a:t>
            </a:r>
            <a:r>
              <a:rPr lang="en-US" altLang="zh-TW" dirty="0"/>
              <a:t>— </a:t>
            </a:r>
            <a:r>
              <a:rPr lang="zh-TW" altLang="en-US" dirty="0"/>
              <a:t>害怕跨出</a:t>
            </a:r>
            <a:r>
              <a:rPr lang="en-US" dirty="0"/>
              <a:t> comfort zone</a:t>
            </a:r>
            <a:r>
              <a:rPr lang="en-US" dirty="0" smtClean="0"/>
              <a:t>.</a:t>
            </a:r>
          </a:p>
          <a:p>
            <a:pPr marL="0" lvl="0" indent="0">
              <a:buNone/>
            </a:pPr>
            <a:r>
              <a:rPr lang="en-US" dirty="0"/>
              <a:t> </a:t>
            </a:r>
            <a:r>
              <a:rPr lang="en-US" dirty="0" smtClean="0"/>
              <a:t>   </a:t>
            </a:r>
            <a:r>
              <a:rPr lang="zh-TW" altLang="en-US" dirty="0" smtClean="0"/>
              <a:t>→ </a:t>
            </a:r>
            <a:r>
              <a:rPr lang="en-US" altLang="zh-TW" dirty="0" smtClean="0"/>
              <a:t>consciously, deliberately choose to do it! </a:t>
            </a:r>
            <a:endParaRPr lang="en-US" dirty="0"/>
          </a:p>
          <a:p>
            <a:endParaRPr lang="en-US" dirty="0"/>
          </a:p>
        </p:txBody>
      </p:sp>
    </p:spTree>
    <p:extLst>
      <p:ext uri="{BB962C8B-B14F-4D97-AF65-F5344CB8AC3E}">
        <p14:creationId xmlns:p14="http://schemas.microsoft.com/office/powerpoint/2010/main" val="18489640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altLang="zh-TW" dirty="0" smtClean="0"/>
              <a:t>e. </a:t>
            </a:r>
            <a:r>
              <a:rPr lang="zh-TW" altLang="en-US" dirty="0" smtClean="0"/>
              <a:t>婚</a:t>
            </a:r>
            <a:r>
              <a:rPr lang="zh-TW" altLang="en-US" dirty="0"/>
              <a:t>姻與家庭 </a:t>
            </a:r>
            <a:r>
              <a:rPr lang="en-US" altLang="zh-TW" dirty="0"/>
              <a:t>— </a:t>
            </a:r>
            <a:r>
              <a:rPr lang="zh-TW" altLang="en-US" dirty="0"/>
              <a:t>系統問</a:t>
            </a:r>
            <a:r>
              <a:rPr lang="zh-TW" altLang="en-US" dirty="0" smtClean="0"/>
              <a:t>題 </a:t>
            </a:r>
            <a:r>
              <a:rPr lang="en-US" altLang="zh-TW" dirty="0" smtClean="0"/>
              <a:t>(homeostasis </a:t>
            </a:r>
            <a:r>
              <a:rPr lang="en-US" altLang="zh-TW" dirty="0" err="1" smtClean="0"/>
              <a:t>vs</a:t>
            </a:r>
            <a:r>
              <a:rPr lang="en-US" altLang="zh-TW" dirty="0" smtClean="0"/>
              <a:t> disequilibrium)</a:t>
            </a:r>
          </a:p>
          <a:p>
            <a:pPr marL="0" lvl="0" indent="0">
              <a:buNone/>
            </a:pPr>
            <a:r>
              <a:rPr lang="zh-TW" altLang="en-US" dirty="0" smtClean="0"/>
              <a:t>→ 牧師與配偶、家人、信徒領袖取得共識。</a:t>
            </a:r>
            <a:endParaRPr lang="en-US" dirty="0"/>
          </a:p>
          <a:p>
            <a:endParaRPr lang="en-US" dirty="0"/>
          </a:p>
        </p:txBody>
      </p:sp>
    </p:spTree>
    <p:extLst>
      <p:ext uri="{BB962C8B-B14F-4D97-AF65-F5344CB8AC3E}">
        <p14:creationId xmlns:p14="http://schemas.microsoft.com/office/powerpoint/2010/main" val="444597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altLang="zh-TW" dirty="0" smtClean="0"/>
              <a:t>f. </a:t>
            </a:r>
            <a:r>
              <a:rPr lang="zh-TW" altLang="en-US" dirty="0" smtClean="0"/>
              <a:t>領</a:t>
            </a:r>
            <a:r>
              <a:rPr lang="zh-TW" altLang="en-US" dirty="0"/>
              <a:t>導與管理 </a:t>
            </a:r>
            <a:r>
              <a:rPr lang="en-US" altLang="zh-TW" dirty="0" smtClean="0"/>
              <a:t>—</a:t>
            </a:r>
          </a:p>
          <a:p>
            <a:pPr marL="0" lvl="0" indent="0">
              <a:buNone/>
            </a:pPr>
            <a:endParaRPr lang="en-US" altLang="zh-TW" dirty="0"/>
          </a:p>
          <a:p>
            <a:pPr marL="0" indent="0">
              <a:buNone/>
            </a:pPr>
            <a:r>
              <a:rPr lang="zh-TW" altLang="en-US" dirty="0" smtClean="0"/>
              <a:t>→ 同婚姻與家庭生活 → </a:t>
            </a:r>
            <a:r>
              <a:rPr lang="zh-TW" altLang="en-US" dirty="0"/>
              <a:t>牧師與配偶、家人、信徒領袖取得共識。</a:t>
            </a:r>
            <a:endParaRPr lang="en-US" dirty="0"/>
          </a:p>
          <a:p>
            <a:pPr marL="0" lvl="0" indent="0">
              <a:buNone/>
            </a:pPr>
            <a:r>
              <a:rPr lang="en-US" altLang="zh-TW" dirty="0" smtClean="0"/>
              <a:t> </a:t>
            </a:r>
            <a:endParaRPr lang="en-US" dirty="0"/>
          </a:p>
        </p:txBody>
      </p:sp>
    </p:spTree>
    <p:extLst>
      <p:ext uri="{BB962C8B-B14F-4D97-AF65-F5344CB8AC3E}">
        <p14:creationId xmlns:p14="http://schemas.microsoft.com/office/powerpoint/2010/main" val="16171328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如何落實本研究的結果？</a:t>
            </a:r>
            <a:endParaRPr lang="en-US" dirty="0"/>
          </a:p>
        </p:txBody>
      </p:sp>
      <p:sp>
        <p:nvSpPr>
          <p:cNvPr id="3" name="Content Placeholder 2"/>
          <p:cNvSpPr>
            <a:spLocks noGrp="1"/>
          </p:cNvSpPr>
          <p:nvPr>
            <p:ph idx="1"/>
          </p:nvPr>
        </p:nvSpPr>
        <p:spPr>
          <a:xfrm>
            <a:off x="381000" y="1905000"/>
            <a:ext cx="8229600" cy="4389120"/>
          </a:xfrm>
        </p:spPr>
        <p:txBody>
          <a:bodyPr/>
          <a:lstStyle/>
          <a:p>
            <a:r>
              <a:rPr lang="zh-TW" altLang="en-US" dirty="0" smtClean="0"/>
              <a:t>不能單靠自己，需有同心（守望</a:t>
            </a:r>
            <a:r>
              <a:rPr lang="en-US" altLang="zh-TW" dirty="0" smtClean="0"/>
              <a:t> )</a:t>
            </a:r>
            <a:r>
              <a:rPr lang="zh-TW" altLang="en-US" dirty="0" smtClean="0"/>
              <a:t>小組 </a:t>
            </a:r>
            <a:r>
              <a:rPr lang="en-US" altLang="zh-TW" dirty="0" smtClean="0"/>
              <a:t>(accountability group).</a:t>
            </a:r>
          </a:p>
          <a:p>
            <a:r>
              <a:rPr lang="zh-TW" altLang="en-US" dirty="0" smtClean="0"/>
              <a:t>配偶→分享交通讀書心得，但不求完美。</a:t>
            </a:r>
            <a:endParaRPr lang="en-US" altLang="zh-TW" dirty="0" smtClean="0"/>
          </a:p>
          <a:p>
            <a:r>
              <a:rPr lang="zh-TW" altLang="en-US" dirty="0" smtClean="0"/>
              <a:t>好友→每月一次；</a:t>
            </a:r>
            <a:endParaRPr lang="en-US" altLang="zh-TW" dirty="0" smtClean="0"/>
          </a:p>
          <a:p>
            <a:r>
              <a:rPr lang="zh-TW" altLang="en-US" dirty="0" smtClean="0"/>
              <a:t>利用長執會的時間，持續固定與長執們分享從本書所學的，教導他們 </a:t>
            </a:r>
            <a:r>
              <a:rPr lang="en-US" altLang="zh-TW" dirty="0" smtClean="0"/>
              <a:t>(</a:t>
            </a:r>
            <a:r>
              <a:rPr lang="zh-TW" altLang="en-US" dirty="0" smtClean="0"/>
              <a:t>許多原則可應用到其他領域）</a:t>
            </a:r>
            <a:endParaRPr lang="en-US" altLang="zh-TW" dirty="0" smtClean="0"/>
          </a:p>
          <a:p>
            <a:r>
              <a:rPr lang="zh-TW" altLang="en-US" dirty="0" smtClean="0"/>
              <a:t>同心守望小組：慎選小組成員 </a:t>
            </a:r>
            <a:r>
              <a:rPr lang="en-US" altLang="zh-TW" dirty="0" smtClean="0"/>
              <a:t>(</a:t>
            </a:r>
            <a:r>
              <a:rPr lang="zh-TW" altLang="en-US" dirty="0" smtClean="0"/>
              <a:t>附錄</a:t>
            </a:r>
            <a:r>
              <a:rPr lang="en-US" altLang="zh-TW" dirty="0" smtClean="0"/>
              <a:t>A</a:t>
            </a:r>
            <a:r>
              <a:rPr lang="en-US" altLang="zh-TW" dirty="0"/>
              <a:t>)</a:t>
            </a:r>
            <a:endParaRPr lang="en-US" altLang="zh-TW" dirty="0" smtClean="0"/>
          </a:p>
          <a:p>
            <a:endParaRPr lang="en-US" dirty="0"/>
          </a:p>
        </p:txBody>
      </p:sp>
    </p:spTree>
    <p:extLst>
      <p:ext uri="{BB962C8B-B14F-4D97-AF65-F5344CB8AC3E}">
        <p14:creationId xmlns:p14="http://schemas.microsoft.com/office/powerpoint/2010/main" val="4207023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r>
              <a:rPr lang="en-US" dirty="0"/>
              <a:t>Lily Endowment Grant</a:t>
            </a:r>
          </a:p>
          <a:p>
            <a:r>
              <a:rPr lang="zh-TW" altLang="en-US" dirty="0" smtClean="0"/>
              <a:t>三個福音派神學院</a:t>
            </a:r>
            <a:endParaRPr lang="en-US" altLang="zh-TW" dirty="0" smtClean="0"/>
          </a:p>
          <a:p>
            <a:r>
              <a:rPr lang="zh-TW" altLang="en-US" dirty="0"/>
              <a:t>七年的研究成果</a:t>
            </a:r>
            <a:endParaRPr lang="en-US" altLang="zh-TW" dirty="0"/>
          </a:p>
          <a:p>
            <a:r>
              <a:rPr lang="zh-TW" altLang="en-US" dirty="0" smtClean="0"/>
              <a:t>一萬兩千頁的記錄</a:t>
            </a:r>
            <a:endParaRPr lang="en-US" altLang="zh-TW" dirty="0" smtClean="0"/>
          </a:p>
        </p:txBody>
      </p:sp>
    </p:spTree>
    <p:extLst>
      <p:ext uri="{BB962C8B-B14F-4D97-AF65-F5344CB8AC3E}">
        <p14:creationId xmlns:p14="http://schemas.microsoft.com/office/powerpoint/2010/main" val="29634074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結語</a:t>
            </a:r>
            <a:endParaRPr lang="en-US" dirty="0"/>
          </a:p>
        </p:txBody>
      </p:sp>
      <p:sp>
        <p:nvSpPr>
          <p:cNvPr id="3" name="Content Placeholder 2"/>
          <p:cNvSpPr>
            <a:spLocks noGrp="1"/>
          </p:cNvSpPr>
          <p:nvPr>
            <p:ph idx="1"/>
          </p:nvPr>
        </p:nvSpPr>
        <p:spPr/>
        <p:txBody>
          <a:bodyPr/>
          <a:lstStyle/>
          <a:p>
            <a:r>
              <a:rPr lang="zh-TW" altLang="en-US" dirty="0" smtClean="0"/>
              <a:t>譯成中文</a:t>
            </a:r>
            <a:endParaRPr lang="en-US" altLang="zh-TW" dirty="0" smtClean="0"/>
          </a:p>
          <a:p>
            <a:r>
              <a:rPr lang="zh-TW" altLang="en-US" dirty="0" smtClean="0"/>
              <a:t>上課教材</a:t>
            </a:r>
            <a:endParaRPr lang="en-US" altLang="zh-TW" dirty="0" smtClean="0"/>
          </a:p>
          <a:p>
            <a:r>
              <a:rPr lang="zh-TW" altLang="en-US" dirty="0" smtClean="0"/>
              <a:t>融入神學院生活</a:t>
            </a:r>
            <a:endParaRPr lang="en-US" altLang="zh-TW" dirty="0" smtClean="0"/>
          </a:p>
          <a:p>
            <a:endParaRPr lang="en-US" dirty="0"/>
          </a:p>
        </p:txBody>
      </p:sp>
    </p:spTree>
    <p:extLst>
      <p:ext uri="{BB962C8B-B14F-4D97-AF65-F5344CB8AC3E}">
        <p14:creationId xmlns:p14="http://schemas.microsoft.com/office/powerpoint/2010/main" val="1574369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50089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987157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856654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132351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622616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725679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8800661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910681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50130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a:t>
            </a:r>
            <a:r>
              <a:rPr lang="zh-TW" altLang="en-US" dirty="0"/>
              <a:t>．靈命塑造</a:t>
            </a:r>
            <a:r>
              <a:rPr lang="en-US" dirty="0"/>
              <a:t>Spiritual Formation </a:t>
            </a:r>
            <a:br>
              <a:rPr lang="en-US" dirty="0"/>
            </a:br>
            <a:endParaRPr lang="en-US" dirty="0"/>
          </a:p>
        </p:txBody>
      </p:sp>
      <p:sp>
        <p:nvSpPr>
          <p:cNvPr id="3" name="Content Placeholder 2"/>
          <p:cNvSpPr>
            <a:spLocks noGrp="1"/>
          </p:cNvSpPr>
          <p:nvPr>
            <p:ph idx="1"/>
          </p:nvPr>
        </p:nvSpPr>
        <p:spPr/>
        <p:txBody>
          <a:bodyPr>
            <a:normAutofit/>
          </a:bodyPr>
          <a:lstStyle/>
          <a:p>
            <a:r>
              <a:rPr lang="zh-TW" altLang="en-US" sz="3600" dirty="0" smtClean="0"/>
              <a:t>定義：一個基督徒個人與人際關係</a:t>
            </a:r>
            <a:r>
              <a:rPr lang="zh-TW" altLang="en-US" sz="3600" dirty="0" smtClean="0">
                <a:solidFill>
                  <a:srgbClr val="FF0000"/>
                </a:solidFill>
              </a:rPr>
              <a:t>持續成長</a:t>
            </a:r>
            <a:r>
              <a:rPr lang="zh-TW" altLang="en-US" sz="3600" dirty="0" smtClean="0"/>
              <a:t>的過程  </a:t>
            </a:r>
            <a:r>
              <a:rPr lang="en-US" altLang="zh-TW" sz="3600" dirty="0" smtClean="0"/>
              <a:t>(</a:t>
            </a:r>
            <a:r>
              <a:rPr lang="zh-TW" altLang="en-US" sz="3600" dirty="0" smtClean="0"/>
              <a:t>參：高</a:t>
            </a:r>
            <a:r>
              <a:rPr lang="en-US" altLang="zh-TW" sz="3600" dirty="0" smtClean="0"/>
              <a:t>EQ</a:t>
            </a:r>
            <a:r>
              <a:rPr lang="zh-TW" altLang="en-US" sz="3600" dirty="0" smtClean="0"/>
              <a:t>的教會）</a:t>
            </a:r>
            <a:endParaRPr lang="en-US" altLang="zh-TW" sz="3600" dirty="0" smtClean="0"/>
          </a:p>
          <a:p>
            <a:r>
              <a:rPr lang="zh-TW" altLang="en-US" sz="3600" dirty="0" smtClean="0"/>
              <a:t>提</a:t>
            </a:r>
            <a:r>
              <a:rPr lang="zh-TW" altLang="en-US" sz="3600" dirty="0"/>
              <a:t>前 </a:t>
            </a:r>
            <a:r>
              <a:rPr lang="en-US" sz="3600" dirty="0"/>
              <a:t>4:7</a:t>
            </a:r>
            <a:r>
              <a:rPr lang="zh-TW" altLang="en-US" sz="3600" dirty="0"/>
              <a:t>只是要棄絕那世俗的言語、和老婦荒渺的話、</a:t>
            </a:r>
            <a:r>
              <a:rPr lang="zh-TW" altLang="en-US" sz="3600" dirty="0">
                <a:solidFill>
                  <a:srgbClr val="FF0000"/>
                </a:solidFill>
              </a:rPr>
              <a:t>在敬虔上操練自己</a:t>
            </a:r>
            <a:r>
              <a:rPr lang="zh-TW" altLang="en-US" sz="3600" dirty="0"/>
              <a:t>。</a:t>
            </a:r>
            <a:endParaRPr lang="en-US" sz="3600" dirty="0"/>
          </a:p>
          <a:p>
            <a:r>
              <a:rPr lang="zh-TW" altLang="en-US" sz="3600" dirty="0"/>
              <a:t>提前</a:t>
            </a:r>
            <a:r>
              <a:rPr lang="en-US" sz="3600" dirty="0"/>
              <a:t>4:16</a:t>
            </a:r>
            <a:r>
              <a:rPr lang="zh-TW" altLang="en-US" sz="3600" dirty="0"/>
              <a:t>你</a:t>
            </a:r>
            <a:r>
              <a:rPr lang="zh-TW" altLang="en-US" sz="3600" dirty="0">
                <a:solidFill>
                  <a:srgbClr val="FF0000"/>
                </a:solidFill>
              </a:rPr>
              <a:t>要謹慎自己</a:t>
            </a:r>
            <a:r>
              <a:rPr lang="zh-TW" altLang="en-US" sz="3600" dirty="0"/>
              <a:t>和自己的教訓、要在這些事上恆心．因為這樣行、又能救自己、又能救聽你的人。</a:t>
            </a:r>
            <a:endParaRPr lang="en-US" sz="3600" dirty="0"/>
          </a:p>
          <a:p>
            <a:endParaRPr lang="en-US" dirty="0"/>
          </a:p>
        </p:txBody>
      </p:sp>
    </p:spTree>
    <p:extLst>
      <p:ext uri="{BB962C8B-B14F-4D97-AF65-F5344CB8AC3E}">
        <p14:creationId xmlns:p14="http://schemas.microsoft.com/office/powerpoint/2010/main" val="2541294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2836337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942144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6847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947172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327857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537056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53956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352867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596175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75728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990600"/>
            <a:ext cx="8229600" cy="5334000"/>
          </a:xfrm>
        </p:spPr>
        <p:txBody>
          <a:bodyPr>
            <a:normAutofit/>
          </a:bodyPr>
          <a:lstStyle/>
          <a:p>
            <a:r>
              <a:rPr lang="zh-TW" altLang="en-US" sz="3200" dirty="0"/>
              <a:t>★服事教會</a:t>
            </a:r>
            <a:r>
              <a:rPr lang="en-US" sz="3200" dirty="0"/>
              <a:t>(doing church work)  </a:t>
            </a:r>
            <a:r>
              <a:rPr lang="en-US" sz="3200" dirty="0" err="1"/>
              <a:t>vs</a:t>
            </a:r>
            <a:r>
              <a:rPr lang="en-US" sz="3200" dirty="0"/>
              <a:t>  </a:t>
            </a:r>
            <a:r>
              <a:rPr lang="zh-TW" altLang="en-US" sz="3200" dirty="0"/>
              <a:t>教會的服事（</a:t>
            </a:r>
            <a:r>
              <a:rPr lang="en-US" sz="3200" dirty="0"/>
              <a:t>doing the work of the church</a:t>
            </a:r>
            <a:r>
              <a:rPr lang="zh-TW" altLang="en-US" sz="3200" dirty="0"/>
              <a:t>）</a:t>
            </a:r>
            <a:endParaRPr lang="en-US" sz="3200" dirty="0"/>
          </a:p>
          <a:p>
            <a:r>
              <a:rPr lang="zh-TW" altLang="en-US" sz="3200" dirty="0"/>
              <a:t>後者始於「約</a:t>
            </a:r>
            <a:r>
              <a:rPr lang="en-US" sz="3200" dirty="0"/>
              <a:t>15:4</a:t>
            </a:r>
            <a:r>
              <a:rPr lang="zh-TW" altLang="en-US" sz="3200" dirty="0">
                <a:solidFill>
                  <a:srgbClr val="FF0000"/>
                </a:solidFill>
              </a:rPr>
              <a:t>你們要常在我裏面、我也常在你們裏面</a:t>
            </a:r>
            <a:r>
              <a:rPr lang="zh-TW" altLang="en-US" sz="3200" dirty="0"/>
              <a:t>。枝子若不常在葡萄樹上、自己就不能結果子．你們若不常在我裏面、也是這樣。」</a:t>
            </a:r>
            <a:endParaRPr lang="en-US" sz="3200" dirty="0"/>
          </a:p>
          <a:p>
            <a:r>
              <a:rPr lang="zh-TW" altLang="en-US" sz="3200" dirty="0"/>
              <a:t>→生命的流露 </a:t>
            </a:r>
            <a:r>
              <a:rPr lang="en-US" altLang="zh-TW" sz="3200" dirty="0"/>
              <a:t>— </a:t>
            </a:r>
            <a:r>
              <a:rPr lang="zh-TW" altLang="en-US" sz="3200" dirty="0"/>
              <a:t>事奉的長期果效來自與神親密關係的延伸（</a:t>
            </a:r>
            <a:r>
              <a:rPr lang="en-US" sz="3200" dirty="0"/>
              <a:t>Long-term fruitfulness in ministry comes from the overflow of one’s walk  with God.</a:t>
            </a:r>
            <a:r>
              <a:rPr lang="zh-TW" altLang="en-US" sz="3200" dirty="0"/>
              <a:t>）</a:t>
            </a:r>
            <a:endParaRPr lang="en-US" sz="3200" dirty="0"/>
          </a:p>
          <a:p>
            <a:endParaRPr lang="en-US" sz="3200" dirty="0"/>
          </a:p>
        </p:txBody>
      </p:sp>
    </p:spTree>
    <p:extLst>
      <p:ext uri="{BB962C8B-B14F-4D97-AF65-F5344CB8AC3E}">
        <p14:creationId xmlns:p14="http://schemas.microsoft.com/office/powerpoint/2010/main" val="21475225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753767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492290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724751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108527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43361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69668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839200" cy="1143000"/>
          </a:xfrm>
        </p:spPr>
        <p:txBody>
          <a:bodyPr>
            <a:normAutofit fontScale="90000"/>
          </a:bodyPr>
          <a:lstStyle/>
          <a:p>
            <a:r>
              <a:rPr lang="en-US" dirty="0" smtClean="0"/>
              <a:t> </a:t>
            </a:r>
            <a:r>
              <a:rPr lang="en-US" altLang="zh-TW" sz="4000" b="1" dirty="0"/>
              <a:t>《</a:t>
            </a:r>
            <a:r>
              <a:rPr lang="zh-TW" altLang="en-US" sz="4000" b="1" dirty="0"/>
              <a:t>竭誠為主</a:t>
            </a:r>
            <a:r>
              <a:rPr lang="en-US" altLang="zh-TW" sz="4000" b="1" dirty="0"/>
              <a:t>》</a:t>
            </a:r>
            <a:r>
              <a:rPr lang="en-US" sz="4000" b="1" dirty="0"/>
              <a:t>9</a:t>
            </a:r>
            <a:r>
              <a:rPr lang="zh-TW" altLang="en-US" sz="4000" b="1" dirty="0"/>
              <a:t>月</a:t>
            </a:r>
            <a:r>
              <a:rPr lang="en-US" sz="4000" b="1" dirty="0"/>
              <a:t>19</a:t>
            </a:r>
            <a:r>
              <a:rPr lang="zh-TW" altLang="en-US" sz="4000" b="1" dirty="0"/>
              <a:t>日 你繼續</a:t>
            </a:r>
            <a:r>
              <a:rPr lang="zh-TW" altLang="en-US" sz="4000" b="1" dirty="0" smtClean="0"/>
              <a:t>與</a:t>
            </a:r>
            <a:r>
              <a:rPr lang="en-US" sz="4000" b="1" dirty="0"/>
              <a:t/>
            </a:r>
            <a:br>
              <a:rPr lang="en-US" sz="4000" b="1" dirty="0"/>
            </a:br>
            <a:r>
              <a:rPr lang="zh-TW" altLang="en-US" sz="4000" b="1" dirty="0"/>
              <a:t>主同行麼？ </a:t>
            </a:r>
            <a:r>
              <a:rPr lang="en-US" sz="4000" b="1" dirty="0"/>
              <a:t>Do you continue to go with Jesus?</a:t>
            </a:r>
            <a:endParaRPr lang="en-US" sz="4000" dirty="0"/>
          </a:p>
        </p:txBody>
      </p:sp>
      <p:sp>
        <p:nvSpPr>
          <p:cNvPr id="3" name="Content Placeholder 2"/>
          <p:cNvSpPr>
            <a:spLocks noGrp="1"/>
          </p:cNvSpPr>
          <p:nvPr>
            <p:ph idx="1"/>
          </p:nvPr>
        </p:nvSpPr>
        <p:spPr/>
        <p:txBody>
          <a:bodyPr/>
          <a:lstStyle/>
          <a:p>
            <a:r>
              <a:rPr lang="zh-TW" altLang="en-US" sz="3600" dirty="0" smtClean="0"/>
              <a:t>我</a:t>
            </a:r>
            <a:r>
              <a:rPr lang="zh-TW" altLang="en-US" sz="3600" dirty="0"/>
              <a:t>在磨煉之中，</a:t>
            </a:r>
            <a:r>
              <a:rPr lang="zh-TW" altLang="en-US" sz="3600" b="1" dirty="0">
                <a:solidFill>
                  <a:srgbClr val="FF0000"/>
                </a:solidFill>
              </a:rPr>
              <a:t>常和我同在</a:t>
            </a:r>
            <a:r>
              <a:rPr lang="zh-TW" altLang="en-US" sz="3600" dirty="0"/>
              <a:t>的就是你們。 （路二十二</a:t>
            </a:r>
            <a:r>
              <a:rPr lang="en-US" sz="3600" dirty="0"/>
              <a:t>28</a:t>
            </a:r>
            <a:r>
              <a:rPr lang="zh-TW" altLang="en-US" sz="3600" dirty="0"/>
              <a:t>）</a:t>
            </a:r>
            <a:r>
              <a:rPr lang="en-US" sz="3600" i="1" dirty="0"/>
              <a:t>Ye are they which have continued with Me in My temptations.</a:t>
            </a:r>
            <a:r>
              <a:rPr lang="en-US" sz="3600" dirty="0"/>
              <a:t> Luke 22:28.  </a:t>
            </a:r>
          </a:p>
          <a:p>
            <a:endParaRPr lang="en-US" dirty="0"/>
          </a:p>
        </p:txBody>
      </p:sp>
    </p:spTree>
    <p:extLst>
      <p:ext uri="{BB962C8B-B14F-4D97-AF65-F5344CB8AC3E}">
        <p14:creationId xmlns:p14="http://schemas.microsoft.com/office/powerpoint/2010/main" val="2380497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762000"/>
            <a:ext cx="8229600" cy="5943600"/>
          </a:xfrm>
        </p:spPr>
        <p:txBody>
          <a:bodyPr>
            <a:normAutofit lnSpcReduction="10000"/>
          </a:bodyPr>
          <a:lstStyle/>
          <a:p>
            <a:r>
              <a:rPr lang="zh-TW" altLang="en-US" sz="3200" b="1" dirty="0"/>
              <a:t>神所安排的際遇，不管是什麼，我們都必需面對；同時在他的試探裡，</a:t>
            </a:r>
            <a:r>
              <a:rPr lang="zh-TW" altLang="en-US" sz="3200" b="1" dirty="0">
                <a:solidFill>
                  <a:srgbClr val="FF0000"/>
                </a:solidFill>
              </a:rPr>
              <a:t>要與他不斷同行</a:t>
            </a:r>
            <a:r>
              <a:rPr lang="zh-TW" altLang="en-US" sz="3200" b="1" dirty="0"/>
              <a:t>。</a:t>
            </a:r>
            <a:r>
              <a:rPr lang="zh-TW" altLang="en-US" sz="3200" b="1" dirty="0">
                <a:solidFill>
                  <a:srgbClr val="FF0000"/>
                </a:solidFill>
              </a:rPr>
              <a:t>那些試探不是針對我們而來，乃是對著祂，針對我們裡面神的兒子而來的。</a:t>
            </a:r>
            <a:r>
              <a:rPr lang="zh-TW" altLang="en-US" sz="3200" b="1" dirty="0"/>
              <a:t>耶穌基督的尊榮，繫於我們這肉身上，我們是否持守對神兒子的忠貞？</a:t>
            </a:r>
            <a:endParaRPr lang="en-US" sz="3200" dirty="0"/>
          </a:p>
          <a:p>
            <a:r>
              <a:rPr lang="en-US" sz="2400" b="1" dirty="0" smtClean="0"/>
              <a:t>God </a:t>
            </a:r>
            <a:r>
              <a:rPr lang="en-US" sz="2400" b="1" dirty="0"/>
              <a:t>engineers circumstances, and whatever they may be like we have to see that we face them while abiding continually with Him in His temptations. They are </a:t>
            </a:r>
            <a:r>
              <a:rPr lang="en-US" sz="2400" b="1" i="1" dirty="0"/>
              <a:t>His</a:t>
            </a:r>
            <a:r>
              <a:rPr lang="en-US" sz="2400" b="1" dirty="0"/>
              <a:t> temptations, not temptations to us, but temptations to the life of the Son of God in us. The </a:t>
            </a:r>
            <a:r>
              <a:rPr lang="en-US" sz="2400" b="1" dirty="0" err="1"/>
              <a:t>honour</a:t>
            </a:r>
            <a:r>
              <a:rPr lang="en-US" sz="2400" b="1" dirty="0"/>
              <a:t> of Jesus Christ is at stake in your bodily life. Are you remaining loyal to the Son of God in the things which beset His life in you?</a:t>
            </a:r>
            <a:endParaRPr lang="en-US" sz="2400" dirty="0"/>
          </a:p>
          <a:p>
            <a:endParaRPr lang="en-US" dirty="0"/>
          </a:p>
        </p:txBody>
      </p:sp>
    </p:spTree>
    <p:extLst>
      <p:ext uri="{BB962C8B-B14F-4D97-AF65-F5344CB8AC3E}">
        <p14:creationId xmlns:p14="http://schemas.microsoft.com/office/powerpoint/2010/main" val="3029426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TW" b="1" dirty="0" smtClean="0"/>
              <a:t/>
            </a:r>
            <a:br>
              <a:rPr lang="en-US" altLang="zh-TW" b="1" dirty="0" smtClean="0"/>
            </a:br>
            <a:r>
              <a:rPr lang="en-US" altLang="zh-TW" b="1" dirty="0"/>
              <a:t/>
            </a:r>
            <a:br>
              <a:rPr lang="en-US" altLang="zh-TW" b="1" dirty="0"/>
            </a:br>
            <a:r>
              <a:rPr lang="en-US" dirty="0"/>
              <a:t/>
            </a:r>
            <a:br>
              <a:rPr lang="en-US" dirty="0"/>
            </a:br>
            <a:r>
              <a:rPr lang="en-US" altLang="zh-TW" b="1" dirty="0"/>
              <a:t>《</a:t>
            </a:r>
            <a:r>
              <a:rPr lang="zh-TW" altLang="en-US" b="1" dirty="0"/>
              <a:t>竭誠為主</a:t>
            </a:r>
            <a:r>
              <a:rPr lang="en-US" altLang="zh-TW" b="1" dirty="0"/>
              <a:t>》</a:t>
            </a:r>
            <a:r>
              <a:rPr lang="en-US" b="1" dirty="0"/>
              <a:t>9</a:t>
            </a:r>
            <a:r>
              <a:rPr lang="zh-TW" altLang="en-US" b="1" dirty="0"/>
              <a:t>月</a:t>
            </a:r>
            <a:r>
              <a:rPr lang="en-US" b="1" dirty="0"/>
              <a:t>20</a:t>
            </a:r>
            <a:r>
              <a:rPr lang="zh-TW" altLang="en-US" b="1" dirty="0"/>
              <a:t>日生命的神聖定律 </a:t>
            </a:r>
            <a:r>
              <a:rPr lang="en-US" dirty="0"/>
              <a:t>The divine rule of life</a:t>
            </a:r>
          </a:p>
        </p:txBody>
      </p:sp>
      <p:sp>
        <p:nvSpPr>
          <p:cNvPr id="3" name="Content Placeholder 2"/>
          <p:cNvSpPr>
            <a:spLocks noGrp="1"/>
          </p:cNvSpPr>
          <p:nvPr>
            <p:ph idx="1"/>
          </p:nvPr>
        </p:nvSpPr>
        <p:spPr/>
        <p:txBody>
          <a:bodyPr>
            <a:normAutofit/>
          </a:bodyPr>
          <a:lstStyle/>
          <a:p>
            <a:r>
              <a:rPr lang="zh-TW" altLang="en-US" sz="3200" dirty="0" smtClean="0"/>
              <a:t>所</a:t>
            </a:r>
            <a:r>
              <a:rPr lang="zh-TW" altLang="en-US" sz="3200" dirty="0"/>
              <a:t>以你們要完全，像你們的天父完全一樣。 （太五</a:t>
            </a:r>
            <a:r>
              <a:rPr lang="en-US" sz="3200" dirty="0"/>
              <a:t>48</a:t>
            </a:r>
            <a:r>
              <a:rPr lang="zh-TW" altLang="en-US" sz="3200" dirty="0"/>
              <a:t>）</a:t>
            </a:r>
            <a:r>
              <a:rPr lang="en-US" sz="3200" i="1" dirty="0"/>
              <a:t>Be ye therefore perfect, even as your Father in heaven is perfect.</a:t>
            </a:r>
            <a:r>
              <a:rPr lang="en-US" sz="3200" dirty="0"/>
              <a:t> Matthew 5:48.</a:t>
            </a:r>
          </a:p>
          <a:p>
            <a:endParaRPr lang="en-US" sz="3200" dirty="0"/>
          </a:p>
        </p:txBody>
      </p:sp>
    </p:spTree>
    <p:extLst>
      <p:ext uri="{BB962C8B-B14F-4D97-AF65-F5344CB8AC3E}">
        <p14:creationId xmlns:p14="http://schemas.microsoft.com/office/powerpoint/2010/main" val="4048943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990600"/>
            <a:ext cx="8229600" cy="5334000"/>
          </a:xfrm>
        </p:spPr>
        <p:txBody>
          <a:bodyPr/>
          <a:lstStyle/>
          <a:p>
            <a:r>
              <a:rPr lang="zh-TW" altLang="en-US" sz="3200" b="1" dirty="0"/>
              <a:t>在這經文中，主勸勉我們對所有人都要寬大慷慨</a:t>
            </a:r>
            <a:r>
              <a:rPr lang="zh-TW" altLang="en-US" sz="3200" dirty="0"/>
              <a:t>。在屬靈的生活中。當心依從人性的喜好行事。</a:t>
            </a:r>
            <a:r>
              <a:rPr lang="zh-TW" altLang="en-US" sz="3200" b="1" dirty="0"/>
              <a:t>人人都有天然的喜好，我們喜歡某些人，不喜歡某些人。切勿讓這些喜好操縱我們基督徒的生命。</a:t>
            </a:r>
            <a:r>
              <a:rPr lang="en-US" sz="3200" dirty="0"/>
              <a:t> [</a:t>
            </a:r>
            <a:r>
              <a:rPr lang="zh-TW" altLang="en-US" sz="3200" dirty="0"/>
              <a:t>我們若在光明中行，如同神在光中</a:t>
            </a:r>
            <a:r>
              <a:rPr lang="en-US" sz="3200" dirty="0"/>
              <a:t>]</a:t>
            </a:r>
            <a:r>
              <a:rPr lang="zh-TW" altLang="en-US" sz="3200" dirty="0"/>
              <a:t>，</a:t>
            </a:r>
            <a:r>
              <a:rPr lang="zh-TW" altLang="en-US" sz="3200" b="1" dirty="0"/>
              <a:t>神可以使我們與天性不喜歡的人相交。</a:t>
            </a:r>
            <a:endParaRPr lang="en-US" sz="3200" dirty="0"/>
          </a:p>
          <a:p>
            <a:r>
              <a:rPr lang="en-US" dirty="0"/>
              <a:t>“If we walk in the light as God is in the light,” God will give us communion with people for whom we have no natural </a:t>
            </a:r>
            <a:r>
              <a:rPr lang="en-US" dirty="0" smtClean="0"/>
              <a:t>affinity. </a:t>
            </a:r>
            <a:endParaRPr lang="en-US" dirty="0"/>
          </a:p>
        </p:txBody>
      </p:sp>
    </p:spTree>
    <p:extLst>
      <p:ext uri="{BB962C8B-B14F-4D97-AF65-F5344CB8AC3E}">
        <p14:creationId xmlns:p14="http://schemas.microsoft.com/office/powerpoint/2010/main" val="32266266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316</TotalTime>
  <Words>2747</Words>
  <Application>Microsoft Office PowerPoint</Application>
  <PresentationFormat>On-screen Show (4:3)</PresentationFormat>
  <Paragraphs>157</Paragraphs>
  <Slides>55</Slides>
  <Notes>55</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Flow</vt:lpstr>
      <vt:lpstr>教牧的心理健康與成長</vt:lpstr>
      <vt:lpstr>Resilient Ministry -- What Pastors Told Us About Surviving and Thriving</vt:lpstr>
      <vt:lpstr>PowerPoint Presentation</vt:lpstr>
      <vt:lpstr>1．靈命塑造Spiritual Formation  </vt:lpstr>
      <vt:lpstr>  </vt:lpstr>
      <vt:lpstr> 《竭誠為主》9月19日 你繼續與 主同行麼？ Do you continue to go with Jesus?</vt:lpstr>
      <vt:lpstr>   </vt:lpstr>
      <vt:lpstr>   《竭誠為主》9月20日生命的神聖定律 The divine rule of life</vt:lpstr>
      <vt:lpstr>  </vt:lpstr>
      <vt:lpstr>PowerPoint Presentation</vt:lpstr>
      <vt:lpstr> </vt:lpstr>
      <vt:lpstr>2．自我照顧 self-care </vt:lpstr>
      <vt:lpstr>3．情緒與文化商數 </vt:lpstr>
      <vt:lpstr>4．婚姻與家庭 </vt:lpstr>
      <vt:lpstr> </vt:lpstr>
      <vt:lpstr>     5．領導與管理  leadership and management</vt:lpstr>
      <vt:lpstr>PowerPoint Presentation</vt:lpstr>
      <vt:lpstr>PowerPoint Presentation</vt:lpstr>
      <vt:lpstr>數年後的跟進題目 </vt:lpstr>
      <vt:lpstr>   1. 參加牧者進修會對你的生活、家庭與事奉產生那些持續的影響？</vt:lpstr>
      <vt:lpstr>PowerPoint Presentation</vt:lpstr>
      <vt:lpstr> 那些是未能落實的期盼？</vt:lpstr>
      <vt:lpstr>PowerPoint Presentation</vt:lpstr>
      <vt:lpstr>PowerPoint Presentation</vt:lpstr>
      <vt:lpstr>PowerPoint Presentation</vt:lpstr>
      <vt:lpstr>PowerPoint Presentation</vt:lpstr>
      <vt:lpstr>PowerPoint Presentation</vt:lpstr>
      <vt:lpstr>PowerPoint Presentation</vt:lpstr>
      <vt:lpstr>如何落實本研究的結果？</vt:lpstr>
      <vt:lpstr>結語</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教牧的心理健康與成長</dc:title>
  <dc:creator>Kuo L. Lin</dc:creator>
  <cp:lastModifiedBy>Kuo L. Lin</cp:lastModifiedBy>
  <cp:revision>20</cp:revision>
  <dcterms:created xsi:type="dcterms:W3CDTF">2013-09-21T16:11:34Z</dcterms:created>
  <dcterms:modified xsi:type="dcterms:W3CDTF">2013-09-21T21:27:43Z</dcterms:modified>
</cp:coreProperties>
</file>