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16" r:id="rId1"/>
  </p:sldMasterIdLst>
  <p:notesMasterIdLst>
    <p:notesMasterId r:id="rId100"/>
  </p:notesMasterIdLst>
  <p:handoutMasterIdLst>
    <p:handoutMasterId r:id="rId101"/>
  </p:handoutMasterIdLst>
  <p:sldIdLst>
    <p:sldId id="397" r:id="rId2"/>
    <p:sldId id="396" r:id="rId3"/>
    <p:sldId id="327" r:id="rId4"/>
    <p:sldId id="328" r:id="rId5"/>
    <p:sldId id="479" r:id="rId6"/>
    <p:sldId id="347" r:id="rId7"/>
    <p:sldId id="445" r:id="rId8"/>
    <p:sldId id="446" r:id="rId9"/>
    <p:sldId id="326" r:id="rId10"/>
    <p:sldId id="348" r:id="rId11"/>
    <p:sldId id="329" r:id="rId12"/>
    <p:sldId id="330" r:id="rId13"/>
    <p:sldId id="474" r:id="rId14"/>
    <p:sldId id="438" r:id="rId15"/>
    <p:sldId id="415" r:id="rId16"/>
    <p:sldId id="420" r:id="rId17"/>
    <p:sldId id="426" r:id="rId18"/>
    <p:sldId id="428" r:id="rId19"/>
    <p:sldId id="429" r:id="rId20"/>
    <p:sldId id="433" r:id="rId21"/>
    <p:sldId id="435" r:id="rId22"/>
    <p:sldId id="350" r:id="rId23"/>
    <p:sldId id="351" r:id="rId24"/>
    <p:sldId id="352" r:id="rId25"/>
    <p:sldId id="443" r:id="rId26"/>
    <p:sldId id="353" r:id="rId27"/>
    <p:sldId id="358" r:id="rId28"/>
    <p:sldId id="359" r:id="rId29"/>
    <p:sldId id="475" r:id="rId30"/>
    <p:sldId id="354" r:id="rId31"/>
    <p:sldId id="355" r:id="rId32"/>
    <p:sldId id="356" r:id="rId33"/>
    <p:sldId id="440" r:id="rId34"/>
    <p:sldId id="441" r:id="rId35"/>
    <p:sldId id="360" r:id="rId36"/>
    <p:sldId id="361" r:id="rId37"/>
    <p:sldId id="476" r:id="rId38"/>
    <p:sldId id="477"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436" r:id="rId53"/>
    <p:sldId id="378" r:id="rId54"/>
    <p:sldId id="380" r:id="rId55"/>
    <p:sldId id="381" r:id="rId56"/>
    <p:sldId id="385" r:id="rId57"/>
    <p:sldId id="386" r:id="rId58"/>
    <p:sldId id="387" r:id="rId59"/>
    <p:sldId id="388" r:id="rId60"/>
    <p:sldId id="389" r:id="rId61"/>
    <p:sldId id="394" r:id="rId62"/>
    <p:sldId id="395" r:id="rId63"/>
    <p:sldId id="262" r:id="rId64"/>
    <p:sldId id="267" r:id="rId65"/>
    <p:sldId id="263" r:id="rId66"/>
    <p:sldId id="264" r:id="rId67"/>
    <p:sldId id="265" r:id="rId68"/>
    <p:sldId id="266" r:id="rId69"/>
    <p:sldId id="282" r:id="rId70"/>
    <p:sldId id="258" r:id="rId71"/>
    <p:sldId id="447" r:id="rId72"/>
    <p:sldId id="448" r:id="rId73"/>
    <p:sldId id="449" r:id="rId74"/>
    <p:sldId id="450" r:id="rId75"/>
    <p:sldId id="451" r:id="rId76"/>
    <p:sldId id="452" r:id="rId77"/>
    <p:sldId id="453" r:id="rId78"/>
    <p:sldId id="454" r:id="rId79"/>
    <p:sldId id="455" r:id="rId80"/>
    <p:sldId id="456" r:id="rId81"/>
    <p:sldId id="457" r:id="rId82"/>
    <p:sldId id="458" r:id="rId83"/>
    <p:sldId id="459" r:id="rId84"/>
    <p:sldId id="460" r:id="rId85"/>
    <p:sldId id="461" r:id="rId86"/>
    <p:sldId id="462" r:id="rId87"/>
    <p:sldId id="463" r:id="rId88"/>
    <p:sldId id="464" r:id="rId89"/>
    <p:sldId id="465" r:id="rId90"/>
    <p:sldId id="466" r:id="rId91"/>
    <p:sldId id="467" r:id="rId92"/>
    <p:sldId id="468" r:id="rId93"/>
    <p:sldId id="469" r:id="rId94"/>
    <p:sldId id="470" r:id="rId95"/>
    <p:sldId id="471" r:id="rId96"/>
    <p:sldId id="472" r:id="rId97"/>
    <p:sldId id="473" r:id="rId98"/>
    <p:sldId id="402"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62" autoAdjust="0"/>
    <p:restoredTop sz="86201" autoAdjust="0"/>
  </p:normalViewPr>
  <p:slideViewPr>
    <p:cSldViewPr>
      <p:cViewPr>
        <p:scale>
          <a:sx n="50" d="100"/>
          <a:sy n="50" d="100"/>
        </p:scale>
        <p:origin x="-167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30"/>
    </p:cViewPr>
  </p:sorterViewPr>
  <p:notesViewPr>
    <p:cSldViewPr>
      <p:cViewPr varScale="1">
        <p:scale>
          <a:sx n="55" d="100"/>
          <a:sy n="55" d="100"/>
        </p:scale>
        <p:origin x="-28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C3DDF-0EFC-4AA4-8C4E-58D139C214A1}" type="doc">
      <dgm:prSet loTypeId="urn:microsoft.com/office/officeart/2005/8/layout/hProcess9" loCatId="process" qsTypeId="urn:microsoft.com/office/officeart/2005/8/quickstyle/simple1" qsCatId="simple" csTypeId="urn:microsoft.com/office/officeart/2005/8/colors/accent1_2" csCatId="accent1" phldr="1"/>
      <dgm:spPr/>
    </dgm:pt>
    <dgm:pt modelId="{BACDD72E-F822-46F6-830B-F454DA6C59F7}">
      <dgm:prSet phldrT="[Text]"/>
      <dgm:spPr>
        <a:solidFill>
          <a:srgbClr val="FFC000"/>
        </a:solidFill>
        <a:ln>
          <a:solidFill>
            <a:srgbClr val="000000"/>
          </a:solidFill>
        </a:ln>
      </dgm:spPr>
      <dgm:t>
        <a:bodyPr/>
        <a:lstStyle/>
        <a:p>
          <a:r>
            <a:rPr lang="en-US" dirty="0" err="1" smtClean="0">
              <a:solidFill>
                <a:sysClr val="windowText" lastClr="000000"/>
              </a:solidFill>
            </a:rPr>
            <a:t>Codon</a:t>
          </a:r>
          <a:endParaRPr lang="en-US" dirty="0">
            <a:solidFill>
              <a:sysClr val="windowText" lastClr="000000"/>
            </a:solidFill>
          </a:endParaRPr>
        </a:p>
      </dgm:t>
    </dgm:pt>
    <dgm:pt modelId="{E91B80AC-413E-456A-872C-E23974D08921}" type="parTrans" cxnId="{C429F43C-E971-4735-B1C3-E8217D3A0BFE}">
      <dgm:prSet/>
      <dgm:spPr/>
      <dgm:t>
        <a:bodyPr/>
        <a:lstStyle/>
        <a:p>
          <a:endParaRPr lang="en-US"/>
        </a:p>
      </dgm:t>
    </dgm:pt>
    <dgm:pt modelId="{3DF48E3A-B6B8-478E-876E-E149DEE20EA0}" type="sibTrans" cxnId="{C429F43C-E971-4735-B1C3-E8217D3A0BFE}">
      <dgm:prSet/>
      <dgm:spPr/>
      <dgm:t>
        <a:bodyPr/>
        <a:lstStyle/>
        <a:p>
          <a:endParaRPr lang="en-US"/>
        </a:p>
      </dgm:t>
    </dgm:pt>
    <dgm:pt modelId="{1A7E86D6-D849-4010-91BF-7F186FAEDDFF}">
      <dgm:prSet phldrT="[Text]"/>
      <dgm:spPr>
        <a:solidFill>
          <a:srgbClr val="FFC000"/>
        </a:solidFill>
        <a:ln>
          <a:solidFill>
            <a:srgbClr val="000000"/>
          </a:solidFill>
        </a:ln>
      </dgm:spPr>
      <dgm:t>
        <a:bodyPr/>
        <a:lstStyle/>
        <a:p>
          <a:r>
            <a:rPr lang="en-US" dirty="0" smtClean="0">
              <a:solidFill>
                <a:srgbClr val="000000"/>
              </a:solidFill>
            </a:rPr>
            <a:t>Amino Acid</a:t>
          </a:r>
          <a:endParaRPr lang="en-US" dirty="0">
            <a:solidFill>
              <a:srgbClr val="000000"/>
            </a:solidFill>
          </a:endParaRPr>
        </a:p>
      </dgm:t>
    </dgm:pt>
    <dgm:pt modelId="{4550CBE2-5193-43F9-ADE1-54F898F1F36D}" type="parTrans" cxnId="{711F21AA-D5FC-4726-A8A6-8084D7DD7EB0}">
      <dgm:prSet/>
      <dgm:spPr/>
      <dgm:t>
        <a:bodyPr/>
        <a:lstStyle/>
        <a:p>
          <a:endParaRPr lang="en-US"/>
        </a:p>
      </dgm:t>
    </dgm:pt>
    <dgm:pt modelId="{397BC3B7-2AF4-4B06-995F-0975E30E8140}" type="sibTrans" cxnId="{711F21AA-D5FC-4726-A8A6-8084D7DD7EB0}">
      <dgm:prSet/>
      <dgm:spPr/>
      <dgm:t>
        <a:bodyPr/>
        <a:lstStyle/>
        <a:p>
          <a:endParaRPr lang="en-US"/>
        </a:p>
      </dgm:t>
    </dgm:pt>
    <dgm:pt modelId="{544385F9-81B7-4530-88E5-92C90C5D9053}" type="pres">
      <dgm:prSet presAssocID="{C20C3DDF-0EFC-4AA4-8C4E-58D139C214A1}" presName="CompostProcess" presStyleCnt="0">
        <dgm:presLayoutVars>
          <dgm:dir/>
          <dgm:resizeHandles val="exact"/>
        </dgm:presLayoutVars>
      </dgm:prSet>
      <dgm:spPr/>
    </dgm:pt>
    <dgm:pt modelId="{455A116F-D80A-4D5D-9A9E-C0DC11837134}" type="pres">
      <dgm:prSet presAssocID="{C20C3DDF-0EFC-4AA4-8C4E-58D139C214A1}" presName="arrow" presStyleLbl="bgShp" presStyleIdx="0" presStyleCnt="1"/>
      <dgm:spPr>
        <a:solidFill>
          <a:srgbClr val="000000"/>
        </a:solidFill>
        <a:ln>
          <a:solidFill>
            <a:srgbClr val="FFC000"/>
          </a:solidFill>
        </a:ln>
      </dgm:spPr>
    </dgm:pt>
    <dgm:pt modelId="{2CF8C213-9FD1-4671-A0C8-49405CB35B37}" type="pres">
      <dgm:prSet presAssocID="{C20C3DDF-0EFC-4AA4-8C4E-58D139C214A1}" presName="linearProcess" presStyleCnt="0"/>
      <dgm:spPr/>
    </dgm:pt>
    <dgm:pt modelId="{A43EFDCF-1074-45F4-A3C9-346C5ED1BA1B}" type="pres">
      <dgm:prSet presAssocID="{BACDD72E-F822-46F6-830B-F454DA6C59F7}" presName="textNode" presStyleLbl="node1" presStyleIdx="0" presStyleCnt="2" custScaleX="96014" custScaleY="66419" custLinFactX="-28711" custLinFactNeighborX="-100000">
        <dgm:presLayoutVars>
          <dgm:bulletEnabled val="1"/>
        </dgm:presLayoutVars>
      </dgm:prSet>
      <dgm:spPr/>
      <dgm:t>
        <a:bodyPr/>
        <a:lstStyle/>
        <a:p>
          <a:endParaRPr lang="en-US"/>
        </a:p>
      </dgm:t>
    </dgm:pt>
    <dgm:pt modelId="{31839FEA-70E3-4024-B534-79E5FACAF1EE}" type="pres">
      <dgm:prSet presAssocID="{3DF48E3A-B6B8-478E-876E-E149DEE20EA0}" presName="sibTrans" presStyleCnt="0"/>
      <dgm:spPr/>
    </dgm:pt>
    <dgm:pt modelId="{F675D94B-A374-4039-B373-7ED64B11B077}" type="pres">
      <dgm:prSet presAssocID="{1A7E86D6-D849-4010-91BF-7F186FAEDDFF}" presName="textNode" presStyleLbl="node1" presStyleIdx="1" presStyleCnt="2" custScaleX="94388" custScaleY="66420" custLinFactX="27450" custLinFactNeighborX="100000">
        <dgm:presLayoutVars>
          <dgm:bulletEnabled val="1"/>
        </dgm:presLayoutVars>
      </dgm:prSet>
      <dgm:spPr/>
      <dgm:t>
        <a:bodyPr/>
        <a:lstStyle/>
        <a:p>
          <a:endParaRPr lang="en-US"/>
        </a:p>
      </dgm:t>
    </dgm:pt>
  </dgm:ptLst>
  <dgm:cxnLst>
    <dgm:cxn modelId="{711F21AA-D5FC-4726-A8A6-8084D7DD7EB0}" srcId="{C20C3DDF-0EFC-4AA4-8C4E-58D139C214A1}" destId="{1A7E86D6-D849-4010-91BF-7F186FAEDDFF}" srcOrd="1" destOrd="0" parTransId="{4550CBE2-5193-43F9-ADE1-54F898F1F36D}" sibTransId="{397BC3B7-2AF4-4B06-995F-0975E30E8140}"/>
    <dgm:cxn modelId="{C429F43C-E971-4735-B1C3-E8217D3A0BFE}" srcId="{C20C3DDF-0EFC-4AA4-8C4E-58D139C214A1}" destId="{BACDD72E-F822-46F6-830B-F454DA6C59F7}" srcOrd="0" destOrd="0" parTransId="{E91B80AC-413E-456A-872C-E23974D08921}" sibTransId="{3DF48E3A-B6B8-478E-876E-E149DEE20EA0}"/>
    <dgm:cxn modelId="{3E69220A-8026-4CCE-909E-FA790CD213B3}" type="presOf" srcId="{BACDD72E-F822-46F6-830B-F454DA6C59F7}" destId="{A43EFDCF-1074-45F4-A3C9-346C5ED1BA1B}" srcOrd="0" destOrd="0" presId="urn:microsoft.com/office/officeart/2005/8/layout/hProcess9"/>
    <dgm:cxn modelId="{57E4806D-53C3-4572-9800-B741B2B222D8}" type="presOf" srcId="{1A7E86D6-D849-4010-91BF-7F186FAEDDFF}" destId="{F675D94B-A374-4039-B373-7ED64B11B077}" srcOrd="0" destOrd="0" presId="urn:microsoft.com/office/officeart/2005/8/layout/hProcess9"/>
    <dgm:cxn modelId="{082202B5-A9DD-4D95-81B4-BBA5AF70A880}" type="presOf" srcId="{C20C3DDF-0EFC-4AA4-8C4E-58D139C214A1}" destId="{544385F9-81B7-4530-88E5-92C90C5D9053}" srcOrd="0" destOrd="0" presId="urn:microsoft.com/office/officeart/2005/8/layout/hProcess9"/>
    <dgm:cxn modelId="{805AA3EE-4E35-42D1-B5C6-399188FA78A6}" type="presParOf" srcId="{544385F9-81B7-4530-88E5-92C90C5D9053}" destId="{455A116F-D80A-4D5D-9A9E-C0DC11837134}" srcOrd="0" destOrd="0" presId="urn:microsoft.com/office/officeart/2005/8/layout/hProcess9"/>
    <dgm:cxn modelId="{2F4E26A2-B564-4924-8BF0-8F8390529A59}" type="presParOf" srcId="{544385F9-81B7-4530-88E5-92C90C5D9053}" destId="{2CF8C213-9FD1-4671-A0C8-49405CB35B37}" srcOrd="1" destOrd="0" presId="urn:microsoft.com/office/officeart/2005/8/layout/hProcess9"/>
    <dgm:cxn modelId="{4FE95D25-1388-45B5-8A6B-BD13C031517D}" type="presParOf" srcId="{2CF8C213-9FD1-4671-A0C8-49405CB35B37}" destId="{A43EFDCF-1074-45F4-A3C9-346C5ED1BA1B}" srcOrd="0" destOrd="0" presId="urn:microsoft.com/office/officeart/2005/8/layout/hProcess9"/>
    <dgm:cxn modelId="{5441F8F7-AC64-4147-9C5E-38D56B7488F5}" type="presParOf" srcId="{2CF8C213-9FD1-4671-A0C8-49405CB35B37}" destId="{31839FEA-70E3-4024-B534-79E5FACAF1EE}" srcOrd="1" destOrd="0" presId="urn:microsoft.com/office/officeart/2005/8/layout/hProcess9"/>
    <dgm:cxn modelId="{E0624BAE-990A-4D5C-A846-18DBA4737BA1}" type="presParOf" srcId="{2CF8C213-9FD1-4671-A0C8-49405CB35B37}" destId="{F675D94B-A374-4039-B373-7ED64B11B077}" srcOrd="2"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32596B-E132-4E85-A30A-95995D225106}" type="doc">
      <dgm:prSet loTypeId="urn:microsoft.com/office/officeart/2005/8/layout/arrow6" loCatId="process" qsTypeId="urn:microsoft.com/office/officeart/2005/8/quickstyle/simple1" qsCatId="simple" csTypeId="urn:microsoft.com/office/officeart/2005/8/colors/accent3_3" csCatId="accent3" phldr="1"/>
      <dgm:spPr/>
      <dgm:t>
        <a:bodyPr/>
        <a:lstStyle/>
        <a:p>
          <a:endParaRPr lang="en-US"/>
        </a:p>
      </dgm:t>
    </dgm:pt>
    <dgm:pt modelId="{6393E264-6F1C-469F-9F37-CA7D70DAFBBC}">
      <dgm:prSet phldrT="[Text]"/>
      <dgm:spPr/>
      <dgm:t>
        <a:bodyPr/>
        <a:lstStyle/>
        <a:p>
          <a:r>
            <a:rPr lang="en-US" dirty="0" smtClean="0">
              <a:solidFill>
                <a:srgbClr val="000000"/>
              </a:solidFill>
            </a:rPr>
            <a:t>Need Protein</a:t>
          </a:r>
          <a:endParaRPr lang="en-US" dirty="0">
            <a:solidFill>
              <a:srgbClr val="000000"/>
            </a:solidFill>
          </a:endParaRPr>
        </a:p>
      </dgm:t>
    </dgm:pt>
    <dgm:pt modelId="{AA34FCE5-20A4-469D-90FE-2B86F2BBC4B4}" type="parTrans" cxnId="{8482BBB1-7209-41BC-9CD0-1A893646D6D4}">
      <dgm:prSet/>
      <dgm:spPr/>
      <dgm:t>
        <a:bodyPr/>
        <a:lstStyle/>
        <a:p>
          <a:endParaRPr lang="en-US"/>
        </a:p>
      </dgm:t>
    </dgm:pt>
    <dgm:pt modelId="{5E4F69ED-C329-4C8E-BE5C-D51B25353288}" type="sibTrans" cxnId="{8482BBB1-7209-41BC-9CD0-1A893646D6D4}">
      <dgm:prSet/>
      <dgm:spPr/>
      <dgm:t>
        <a:bodyPr/>
        <a:lstStyle/>
        <a:p>
          <a:endParaRPr lang="en-US"/>
        </a:p>
      </dgm:t>
    </dgm:pt>
    <dgm:pt modelId="{C2B5F91C-46D0-41E3-9BE3-E5570E85C20A}">
      <dgm:prSet phldrT="[Text]"/>
      <dgm:spPr>
        <a:ln>
          <a:solidFill>
            <a:schemeClr val="accent2">
              <a:lumMod val="50000"/>
            </a:schemeClr>
          </a:solidFill>
        </a:ln>
      </dgm:spPr>
      <dgm:t>
        <a:bodyPr/>
        <a:lstStyle/>
        <a:p>
          <a:r>
            <a:rPr lang="en-US" dirty="0" smtClean="0">
              <a:solidFill>
                <a:srgbClr val="000000"/>
              </a:solidFill>
            </a:rPr>
            <a:t>Need DNA</a:t>
          </a:r>
          <a:endParaRPr lang="en-US" dirty="0">
            <a:solidFill>
              <a:srgbClr val="000000"/>
            </a:solidFill>
          </a:endParaRPr>
        </a:p>
      </dgm:t>
    </dgm:pt>
    <dgm:pt modelId="{1D233DE1-F338-477B-ACB4-00074591680A}" type="parTrans" cxnId="{669D6330-0C82-4CAD-AFB1-B0D031493132}">
      <dgm:prSet/>
      <dgm:spPr/>
      <dgm:t>
        <a:bodyPr/>
        <a:lstStyle/>
        <a:p>
          <a:endParaRPr lang="en-US"/>
        </a:p>
      </dgm:t>
    </dgm:pt>
    <dgm:pt modelId="{CE84A6D9-B953-4F3B-97F4-59F64D4B380F}" type="sibTrans" cxnId="{669D6330-0C82-4CAD-AFB1-B0D031493132}">
      <dgm:prSet/>
      <dgm:spPr/>
      <dgm:t>
        <a:bodyPr/>
        <a:lstStyle/>
        <a:p>
          <a:endParaRPr lang="en-US"/>
        </a:p>
      </dgm:t>
    </dgm:pt>
    <dgm:pt modelId="{1DDD0EEB-E070-41AC-BF7C-F6255CE2EECD}" type="pres">
      <dgm:prSet presAssocID="{7432596B-E132-4E85-A30A-95995D225106}" presName="compositeShape" presStyleCnt="0">
        <dgm:presLayoutVars>
          <dgm:chMax val="2"/>
          <dgm:dir/>
          <dgm:resizeHandles val="exact"/>
        </dgm:presLayoutVars>
      </dgm:prSet>
      <dgm:spPr/>
      <dgm:t>
        <a:bodyPr/>
        <a:lstStyle/>
        <a:p>
          <a:endParaRPr lang="en-US"/>
        </a:p>
      </dgm:t>
    </dgm:pt>
    <dgm:pt modelId="{6937F0E1-3DD0-47F8-9A75-F01FDAD30705}" type="pres">
      <dgm:prSet presAssocID="{7432596B-E132-4E85-A30A-95995D225106}" presName="ribbon" presStyleLbl="node1" presStyleIdx="0" presStyleCnt="1" custLinFactNeighborX="-422" custLinFactNeighborY="-62160"/>
      <dgm:spPr>
        <a:solidFill>
          <a:srgbClr val="FFFFFF"/>
        </a:solidFill>
        <a:ln>
          <a:solidFill>
            <a:srgbClr val="002060"/>
          </a:solidFill>
        </a:ln>
      </dgm:spPr>
    </dgm:pt>
    <dgm:pt modelId="{1B3ECBB7-7061-4921-AE98-174A0463562A}" type="pres">
      <dgm:prSet presAssocID="{7432596B-E132-4E85-A30A-95995D225106}" presName="leftArrowText" presStyleLbl="node1" presStyleIdx="0" presStyleCnt="1">
        <dgm:presLayoutVars>
          <dgm:chMax val="0"/>
          <dgm:bulletEnabled val="1"/>
        </dgm:presLayoutVars>
      </dgm:prSet>
      <dgm:spPr/>
      <dgm:t>
        <a:bodyPr/>
        <a:lstStyle/>
        <a:p>
          <a:endParaRPr lang="en-US"/>
        </a:p>
      </dgm:t>
    </dgm:pt>
    <dgm:pt modelId="{33E1BF4E-56EB-4A47-AB36-5F02234B99C0}" type="pres">
      <dgm:prSet presAssocID="{7432596B-E132-4E85-A30A-95995D225106}" presName="rightArrowText" presStyleLbl="node1" presStyleIdx="0" presStyleCnt="1">
        <dgm:presLayoutVars>
          <dgm:chMax val="0"/>
          <dgm:bulletEnabled val="1"/>
        </dgm:presLayoutVars>
      </dgm:prSet>
      <dgm:spPr/>
      <dgm:t>
        <a:bodyPr/>
        <a:lstStyle/>
        <a:p>
          <a:endParaRPr lang="en-US"/>
        </a:p>
      </dgm:t>
    </dgm:pt>
  </dgm:ptLst>
  <dgm:cxnLst>
    <dgm:cxn modelId="{8482BBB1-7209-41BC-9CD0-1A893646D6D4}" srcId="{7432596B-E132-4E85-A30A-95995D225106}" destId="{6393E264-6F1C-469F-9F37-CA7D70DAFBBC}" srcOrd="0" destOrd="0" parTransId="{AA34FCE5-20A4-469D-90FE-2B86F2BBC4B4}" sibTransId="{5E4F69ED-C329-4C8E-BE5C-D51B25353288}"/>
    <dgm:cxn modelId="{23317F4D-33B5-475A-8006-83EB435AEABC}" type="presOf" srcId="{6393E264-6F1C-469F-9F37-CA7D70DAFBBC}" destId="{1B3ECBB7-7061-4921-AE98-174A0463562A}" srcOrd="0" destOrd="0" presId="urn:microsoft.com/office/officeart/2005/8/layout/arrow6"/>
    <dgm:cxn modelId="{442447C5-65ED-4550-B446-C7AAC6E55225}" type="presOf" srcId="{7432596B-E132-4E85-A30A-95995D225106}" destId="{1DDD0EEB-E070-41AC-BF7C-F6255CE2EECD}" srcOrd="0" destOrd="0" presId="urn:microsoft.com/office/officeart/2005/8/layout/arrow6"/>
    <dgm:cxn modelId="{669D6330-0C82-4CAD-AFB1-B0D031493132}" srcId="{7432596B-E132-4E85-A30A-95995D225106}" destId="{C2B5F91C-46D0-41E3-9BE3-E5570E85C20A}" srcOrd="1" destOrd="0" parTransId="{1D233DE1-F338-477B-ACB4-00074591680A}" sibTransId="{CE84A6D9-B953-4F3B-97F4-59F64D4B380F}"/>
    <dgm:cxn modelId="{636E7F7C-8830-4FD0-A9F7-961228B53EF6}" type="presOf" srcId="{C2B5F91C-46D0-41E3-9BE3-E5570E85C20A}" destId="{33E1BF4E-56EB-4A47-AB36-5F02234B99C0}" srcOrd="0" destOrd="0" presId="urn:microsoft.com/office/officeart/2005/8/layout/arrow6"/>
    <dgm:cxn modelId="{4331AA2E-24D4-4B15-9BC0-594B165DCAD4}" type="presParOf" srcId="{1DDD0EEB-E070-41AC-BF7C-F6255CE2EECD}" destId="{6937F0E1-3DD0-47F8-9A75-F01FDAD30705}" srcOrd="0" destOrd="0" presId="urn:microsoft.com/office/officeart/2005/8/layout/arrow6"/>
    <dgm:cxn modelId="{AA0A70EF-9838-4891-8698-6C2CA7250DEC}" type="presParOf" srcId="{1DDD0EEB-E070-41AC-BF7C-F6255CE2EECD}" destId="{1B3ECBB7-7061-4921-AE98-174A0463562A}" srcOrd="1" destOrd="0" presId="urn:microsoft.com/office/officeart/2005/8/layout/arrow6"/>
    <dgm:cxn modelId="{922FF05D-A8BF-4CB0-8735-0471FCE98CF8}" type="presParOf" srcId="{1DDD0EEB-E070-41AC-BF7C-F6255CE2EECD}" destId="{33E1BF4E-56EB-4A47-AB36-5F02234B99C0}" srcOrd="2" destOrd="0" presId="urn:microsoft.com/office/officeart/2005/8/layout/arrow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79FED2-0DFB-4FD9-AE3C-E7ED1B2BF3A2}" type="datetimeFigureOut">
              <a:rPr lang="en-US" smtClean="0"/>
              <a:pPr/>
              <a:t>9/24/2012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E019ED-D4DE-4078-A5B2-60875FD0CD11}" type="slidenum">
              <a:rPr lang="en-US" smtClean="0"/>
              <a:pPr/>
              <a:t>‹#›</a:t>
            </a:fld>
            <a:endParaRPr lang="en-US"/>
          </a:p>
        </p:txBody>
      </p:sp>
    </p:spTree>
    <p:extLst>
      <p:ext uri="{BB962C8B-B14F-4D97-AF65-F5344CB8AC3E}">
        <p14:creationId xmlns:p14="http://schemas.microsoft.com/office/powerpoint/2010/main" xmlns="" val="3054295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B9E78-21AC-4DC0-827D-3CE93BAD2050}" type="datetimeFigureOut">
              <a:rPr lang="en-US" smtClean="0"/>
              <a:pPr/>
              <a:t>9/24/2012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5A9F3-EC96-482A-8260-E11C06D1EDB1}" type="slidenum">
              <a:rPr lang="en-US" smtClean="0"/>
              <a:pPr/>
              <a:t>‹#›</a:t>
            </a:fld>
            <a:endParaRPr lang="en-US"/>
          </a:p>
        </p:txBody>
      </p:sp>
    </p:spTree>
    <p:extLst>
      <p:ext uri="{BB962C8B-B14F-4D97-AF65-F5344CB8AC3E}">
        <p14:creationId xmlns:p14="http://schemas.microsoft.com/office/powerpoint/2010/main" xmlns="" val="1032139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3" Type="http://schemas.openxmlformats.org/officeDocument/2006/relationships/hyperlink" Target="http://en.wikipedia.org/wiki/Seabed" TargetMode="External"/><Relationship Id="rId7" Type="http://schemas.openxmlformats.org/officeDocument/2006/relationships/hyperlink" Target="http://en.wikipedia.org/wiki/Origin_of_life"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wikipedia.org/wiki/Self_replication" TargetMode="External"/><Relationship Id="rId5" Type="http://schemas.openxmlformats.org/officeDocument/2006/relationships/hyperlink" Target="http://en.wikipedia.org/wiki/Charles_Darwin" TargetMode="External"/><Relationship Id="rId4" Type="http://schemas.openxmlformats.org/officeDocument/2006/relationships/hyperlink" Target="http://en.wikipedia.org/wiki/Ocea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en.wikipedia.org/wiki/Creative_Commons"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creativecommons.org/licenses/by-sa/3.0/"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christiananswers.net/q-aig/aig-c016.html"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christiananswers.net/copyrite.html" TargetMode="External"/><Relationship Id="rId5" Type="http://schemas.openxmlformats.org/officeDocument/2006/relationships/hyperlink" Target="http://www.answersingenesis.org/" TargetMode="External"/><Relationship Id="rId4" Type="http://schemas.openxmlformats.org/officeDocument/2006/relationships/hyperlink" Target="http://christiananswers.net/eden/donate.htm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A5A9F3-EC96-482A-8260-E11C06D1EDB1}" type="slidenum">
              <a:rPr lang="en-US" smtClean="0"/>
              <a:pPr/>
              <a:t>12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About 4.6 billion years ago the Earth formed. Origin</a:t>
            </a:r>
            <a:r>
              <a:rPr lang="en-US" sz="1200" baseline="0" dirty="0" smtClean="0"/>
              <a:t> of life theories typically involved Chance, Necessity (natural laws of molecular interaction), or a combination of these. Some assert a role of natural selection in molecular evolution, although selection would not be possible until a replicating molecule or cell existed. And of course lots of time.</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Image source: LLNL (Copyright)</a:t>
            </a:r>
          </a:p>
          <a:p>
            <a:r>
              <a:rPr lang="en-US" dirty="0" smtClean="0"/>
              <a:t>https://publicaffairs.llnl.gov/news/news_releases/2006/NR-06-03-09.html</a:t>
            </a:r>
          </a:p>
          <a:p>
            <a:endParaRPr lang="en-US" b="0" dirty="0" smtClean="0"/>
          </a:p>
          <a:p>
            <a:r>
              <a:rPr lang="en-US" b="0" dirty="0" smtClean="0"/>
              <a:t>Image caption:</a:t>
            </a:r>
          </a:p>
          <a:p>
            <a:r>
              <a:rPr kumimoji="1" lang="en-US" sz="1200" b="0" i="0" kern="1200" dirty="0" smtClean="0">
                <a:solidFill>
                  <a:schemeClr val="tx1"/>
                </a:solidFill>
                <a:latin typeface="Times New Roman" pitchFamily="18" charset="0"/>
                <a:ea typeface="+mn-ea"/>
                <a:cs typeface="+mn-cs"/>
              </a:rPr>
              <a:t>The evolution of genomic complexity and metabolic pathways during Earth's history. The earliest origin of life is not known. However, assuming a single last universal common ancestor evolved in mid-</a:t>
            </a:r>
            <a:r>
              <a:rPr kumimoji="1" lang="en-US" sz="1200" b="0" i="0" kern="1200" dirty="0" err="1" smtClean="0">
                <a:solidFill>
                  <a:schemeClr val="tx1"/>
                </a:solidFill>
                <a:latin typeface="Times New Roman" pitchFamily="18" charset="0"/>
                <a:ea typeface="+mn-ea"/>
                <a:cs typeface="+mn-cs"/>
              </a:rPr>
              <a:t>Proterozoic</a:t>
            </a:r>
            <a:r>
              <a:rPr kumimoji="1" lang="en-US" sz="1200" b="0" i="0" kern="1200" dirty="0" smtClean="0">
                <a:solidFill>
                  <a:schemeClr val="tx1"/>
                </a:solidFill>
                <a:latin typeface="Times New Roman" pitchFamily="18" charset="0"/>
                <a:ea typeface="+mn-ea"/>
                <a:cs typeface="+mn-cs"/>
              </a:rPr>
              <a:t>, there is evidence of microbial life. When oxygenic photosynthesis evolved is not clear, but geochemical data suggest that between about 2.3 and 2.2.billion years ago, there was sufficient oxygen in the atmosphere to permit an ozone layer to form. That singular event appears to have precipitated a massive increase in genome and metabolic complexity, culminating in the rise of metazoans around 600 million years ago, and the rise of terrestrial plants around 430 million years ago. The feedbacks in the evolutionary trajectory have led to increasing genomic and metabolic complexity. (Image and caption courtesy </a:t>
            </a:r>
            <a:r>
              <a:rPr kumimoji="1" lang="en-US" sz="1200" b="0" i="0" kern="1200" dirty="0" err="1" smtClean="0">
                <a:solidFill>
                  <a:schemeClr val="tx1"/>
                </a:solidFill>
                <a:latin typeface="Times New Roman" pitchFamily="18" charset="0"/>
                <a:ea typeface="+mn-ea"/>
                <a:cs typeface="+mn-cs"/>
              </a:rPr>
              <a:t>of</a:t>
            </a:r>
            <a:r>
              <a:rPr kumimoji="1" lang="en-US" sz="1200" b="0" i="1" kern="1200" dirty="0" err="1" smtClean="0">
                <a:solidFill>
                  <a:schemeClr val="tx1"/>
                </a:solidFill>
                <a:latin typeface="Times New Roman" pitchFamily="18" charset="0"/>
                <a:ea typeface="+mn-ea"/>
                <a:cs typeface="+mn-cs"/>
              </a:rPr>
              <a:t>Science</a:t>
            </a:r>
            <a:r>
              <a:rPr kumimoji="1" lang="en-US" sz="1200" b="0" i="0" kern="1200" dirty="0" smtClean="0">
                <a:solidFill>
                  <a:schemeClr val="tx1"/>
                </a:solidFill>
                <a:latin typeface="Times New Roman" pitchFamily="18" charset="0"/>
                <a:ea typeface="+mn-ea"/>
                <a:cs typeface="+mn-cs"/>
              </a:rPr>
              <a:t>.)</a:t>
            </a:r>
            <a:endParaRPr lang="en-US" b="0"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danielafah.edu.glogster.com</a:t>
            </a:r>
            <a:endParaRPr lang="en-US" baseline="0" dirty="0" smtClean="0"/>
          </a:p>
          <a:p>
            <a:r>
              <a:rPr lang="en-US" baseline="0" dirty="0" smtClean="0"/>
              <a:t>Their apparatus contained </a:t>
            </a:r>
            <a:r>
              <a:rPr lang="en-US" dirty="0" smtClean="0"/>
              <a:t>Methane</a:t>
            </a:r>
            <a:r>
              <a:rPr lang="en-US" baseline="0" dirty="0" smtClean="0"/>
              <a:t> (CH4), Ammonium (NH3), Hydrogen (H2), and water vapor. They succeeded in isolating several amino acids.</a:t>
            </a:r>
          </a:p>
          <a:p>
            <a:endParaRPr lang="en-US" baseline="0" dirty="0" smtClean="0"/>
          </a:p>
          <a:p>
            <a:r>
              <a:rPr lang="en-US" baseline="0" dirty="0" smtClean="0"/>
              <a:t>Because amino acids react more readily with other molecules than amino acids, assembling a peptide (chain of amino acids is highly unlikely under such conditions) Only 2 percent of what Miller isolated consisted of amino acids. (</a:t>
            </a:r>
            <a:r>
              <a:rPr lang="en-US" u="sng" baseline="0" dirty="0" smtClean="0"/>
              <a:t>The Case for Faith</a:t>
            </a:r>
            <a:r>
              <a:rPr lang="en-US" baseline="0" dirty="0" smtClean="0"/>
              <a:t>, p99)</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Prentic</a:t>
            </a:r>
            <a:r>
              <a:rPr lang="en-US" baseline="0" dirty="0" smtClean="0"/>
              <a:t>e Hall Biology is the most widely used biology text in U.S. public schools. </a:t>
            </a:r>
            <a:endParaRPr lang="en-US" dirty="0" smtClean="0"/>
          </a:p>
          <a:p>
            <a:endParaRPr lang="en-US" dirty="0" smtClean="0"/>
          </a:p>
          <a:p>
            <a:r>
              <a:rPr lang="en-US" dirty="0" smtClean="0"/>
              <a:t>Image Source:</a:t>
            </a:r>
          </a:p>
          <a:p>
            <a:r>
              <a:rPr lang="en-US" dirty="0" smtClean="0"/>
              <a:t>http://creationwiki.org/Stanley_Miller</a:t>
            </a:r>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a:t>
            </a:r>
            <a:r>
              <a:rPr lang="en-US" baseline="0" dirty="0" smtClean="0"/>
              <a:t> for a living system – by Walter Bradley. </a:t>
            </a:r>
            <a:r>
              <a:rPr lang="en-US" u="sng" baseline="0" dirty="0" smtClean="0"/>
              <a:t>The Case for Faith</a:t>
            </a:r>
            <a:r>
              <a:rPr lang="en-US" u="none" baseline="0" dirty="0" smtClean="0"/>
              <a:t> </a:t>
            </a:r>
            <a:r>
              <a:rPr lang="en-US" baseline="0" dirty="0" smtClean="0"/>
              <a:t>p97</a:t>
            </a:r>
            <a:endParaRPr lang="en-US" dirty="0" smtClean="0"/>
          </a:p>
          <a:p>
            <a:endParaRPr lang="en-US" dirty="0" smtClean="0"/>
          </a:p>
          <a:p>
            <a:r>
              <a:rPr lang="en-US" baseline="0" dirty="0" smtClean="0"/>
              <a:t>Further reading: Signature in the Cell by Stephen Meyer p.201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http://store.nwcreation.net/siince.html</a:t>
            </a:r>
          </a:p>
          <a:p>
            <a:endParaRPr lang="en-US" baseline="0" dirty="0" smtClean="0"/>
          </a:p>
          <a:p>
            <a:r>
              <a:rPr lang="en-US" baseline="0" dirty="0" smtClean="0"/>
              <a:t>Image source: </a:t>
            </a:r>
            <a:r>
              <a:rPr lang="en-US" baseline="0" dirty="0" err="1" smtClean="0"/>
              <a:t>CreationWiki</a:t>
            </a:r>
            <a:r>
              <a:rPr lang="en-US" baseline="0" dirty="0" smtClean="0"/>
              <a:t> (public domain)</a:t>
            </a:r>
          </a:p>
          <a:p>
            <a:r>
              <a:rPr lang="en-US" dirty="0" smtClean="0"/>
              <a:t>http://creationwiki.org/Escherichia_coli</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solidFill>
                  <a:srgbClr val="000000"/>
                </a:solidFill>
              </a:rPr>
              <a:t>Protoplasm: (http://en.wikipedia.org/wiki/Protoplasm)</a:t>
            </a:r>
          </a:p>
          <a:p>
            <a:pPr>
              <a:defRPr/>
            </a:pPr>
            <a:endParaRPr lang="en-US" dirty="0" smtClean="0">
              <a:solidFill>
                <a:srgbClr val="000000"/>
              </a:solidFill>
            </a:endParaRPr>
          </a:p>
          <a:p>
            <a:pPr>
              <a:defRPr/>
            </a:pPr>
            <a:r>
              <a:rPr lang="en-US" dirty="0" smtClean="0">
                <a:solidFill>
                  <a:srgbClr val="000000"/>
                </a:solidFill>
              </a:rPr>
              <a:t>The concept of protoplasm was perceived as the essence of life ("vital force"), being something nearly sacred, induplicable by man as it can evolve into quite a number of other living creatures. Some also believed that the </a:t>
            </a:r>
            <a:r>
              <a:rPr lang="en-US" dirty="0" smtClean="0">
                <a:solidFill>
                  <a:srgbClr val="000000"/>
                </a:solidFill>
                <a:hlinkClick r:id="rId3" action="ppaction://hlinkfile" tooltip="Seabed"/>
              </a:rPr>
              <a:t>seabed</a:t>
            </a:r>
            <a:r>
              <a:rPr lang="en-US" dirty="0" smtClean="0">
                <a:solidFill>
                  <a:srgbClr val="000000"/>
                </a:solidFill>
              </a:rPr>
              <a:t> was covered in an ooze of pure protoplasm, as the </a:t>
            </a:r>
            <a:r>
              <a:rPr lang="en-US" dirty="0" smtClean="0">
                <a:solidFill>
                  <a:srgbClr val="000000"/>
                </a:solidFill>
                <a:hlinkClick r:id="rId4" action="ppaction://hlinkfile" tooltip="Ocean"/>
              </a:rPr>
              <a:t>ocean</a:t>
            </a:r>
            <a:r>
              <a:rPr lang="en-US" dirty="0" smtClean="0">
                <a:solidFill>
                  <a:srgbClr val="000000"/>
                </a:solidFill>
              </a:rPr>
              <a:t> was the ultimate origin of life.</a:t>
            </a:r>
          </a:p>
          <a:p>
            <a:pPr>
              <a:defRPr/>
            </a:pPr>
            <a:endParaRPr lang="en-US" dirty="0" smtClean="0">
              <a:solidFill>
                <a:srgbClr val="000000"/>
              </a:solidFill>
              <a:hlinkClick r:id="rId5" action="ppaction://hlinkfile" tooltip="Charles Darwin"/>
            </a:endParaRPr>
          </a:p>
          <a:p>
            <a:pPr>
              <a:defRPr/>
            </a:pPr>
            <a:r>
              <a:rPr lang="en-US" dirty="0" smtClean="0">
                <a:solidFill>
                  <a:srgbClr val="000000"/>
                </a:solidFill>
                <a:hlinkClick r:id="rId5" action="ppaction://hlinkfile" tooltip="Charles Darwin"/>
              </a:rPr>
              <a:t>Charles Darwin</a:t>
            </a:r>
            <a:r>
              <a:rPr lang="en-US" dirty="0" smtClean="0">
                <a:solidFill>
                  <a:srgbClr val="000000"/>
                </a:solidFill>
              </a:rPr>
              <a:t> and his 19th century contemporaries viewed "protoplasm" as the holistic content of a cell; in other words, cells were composed of a mysterious "proto-plasm," a substance that had the ability of </a:t>
            </a:r>
            <a:r>
              <a:rPr lang="en-US" dirty="0" smtClean="0">
                <a:solidFill>
                  <a:srgbClr val="000000"/>
                </a:solidFill>
                <a:hlinkClick r:id="rId6" action="ppaction://hlinkfile" tooltip="Self replication"/>
              </a:rPr>
              <a:t>self replication</a:t>
            </a:r>
            <a:r>
              <a:rPr lang="en-US" dirty="0" smtClean="0">
                <a:solidFill>
                  <a:srgbClr val="000000"/>
                </a:solidFill>
              </a:rPr>
              <a:t>.</a:t>
            </a:r>
          </a:p>
          <a:p>
            <a:pPr>
              <a:defRPr/>
            </a:pPr>
            <a:endParaRPr lang="en-US" dirty="0" smtClean="0">
              <a:solidFill>
                <a:srgbClr val="000000"/>
              </a:solidFill>
            </a:endParaRPr>
          </a:p>
          <a:p>
            <a:pPr>
              <a:defRPr/>
            </a:pPr>
            <a:r>
              <a:rPr lang="en-US" dirty="0" smtClean="0">
                <a:solidFill>
                  <a:srgbClr val="000000"/>
                </a:solidFill>
              </a:rPr>
              <a:t>This simplified view of cell biology circumvented the problem of the </a:t>
            </a:r>
            <a:r>
              <a:rPr lang="en-US" b="1" dirty="0" smtClean="0">
                <a:solidFill>
                  <a:srgbClr val="000000"/>
                </a:solidFill>
                <a:hlinkClick r:id="rId7" action="ppaction://hlinkfile" tooltip="Origin of life"/>
              </a:rPr>
              <a:t>origin of life</a:t>
            </a:r>
            <a:r>
              <a:rPr lang="en-US" dirty="0" smtClean="0">
                <a:solidFill>
                  <a:srgbClr val="000000"/>
                </a:solidFill>
              </a:rPr>
              <a:t> and protogenesis that Darwin and others struggled with, and was a part of the reason for the 30 years delay for Darwin's publication.. However, that problem was later introduced in the 1950s when the complex molecular structure of </a:t>
            </a:r>
            <a:r>
              <a:rPr lang="en-US" dirty="0" smtClean="0">
                <a:solidFill>
                  <a:srgbClr val="000000"/>
                </a:solidFill>
                <a:hlinkClick r:id="rId8" action="ppaction://hlinkfile" tooltip="DNA"/>
              </a:rPr>
              <a:t>DNA</a:t>
            </a:r>
            <a:r>
              <a:rPr lang="en-US" dirty="0" smtClean="0">
                <a:solidFill>
                  <a:srgbClr val="000000"/>
                </a:solidFill>
              </a:rPr>
              <a:t> was discovered with following research into the complex biochemistry of living things, that elucidated the mechanisms for self-replicating biological nano-machinery.</a:t>
            </a:r>
          </a:p>
        </p:txBody>
      </p:sp>
      <p:sp>
        <p:nvSpPr>
          <p:cNvPr id="77828" name="Slide Number Placeholder 3"/>
          <p:cNvSpPr>
            <a:spLocks noGrp="1"/>
          </p:cNvSpPr>
          <p:nvPr>
            <p:ph type="sldNum" sz="quarter" idx="5"/>
          </p:nvPr>
        </p:nvSpPr>
        <p:spPr>
          <a:noFill/>
        </p:spPr>
        <p:txBody>
          <a:bodyPr/>
          <a:lstStyle/>
          <a:p>
            <a:fld id="{C01AED8D-1D2D-4B88-9484-A5E718296D69}" type="slidenum">
              <a:rPr lang="en-US" smtClean="0"/>
              <a:pPr/>
              <a:t>31</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Amino acids exist</a:t>
            </a:r>
            <a:r>
              <a:rPr lang="en-US" baseline="0" dirty="0" smtClean="0"/>
              <a:t> as only the Levorotatory (L) form in proteins.</a:t>
            </a:r>
          </a:p>
          <a:p>
            <a:r>
              <a:rPr lang="en-US" baseline="0" dirty="0" smtClean="0"/>
              <a:t>Ribose only exists as the </a:t>
            </a:r>
            <a:r>
              <a:rPr lang="en-US" b="0" dirty="0" smtClean="0"/>
              <a:t>Dextrorotatory form in DNA and</a:t>
            </a:r>
            <a:r>
              <a:rPr lang="en-US" b="0" baseline="0" dirty="0" smtClean="0"/>
              <a:t> RNA.</a:t>
            </a:r>
          </a:p>
          <a:p>
            <a:endParaRPr lang="en-US" b="0" baseline="0" dirty="0" smtClean="0"/>
          </a:p>
          <a:p>
            <a:r>
              <a:rPr lang="en-US" b="0" baseline="0" dirty="0" smtClean="0"/>
              <a:t>In Ben Stein’s movie </a:t>
            </a:r>
            <a:r>
              <a:rPr lang="en-US" b="0" u="sng" baseline="0" dirty="0" smtClean="0"/>
              <a:t>Expelled</a:t>
            </a:r>
            <a:r>
              <a:rPr lang="en-US" b="0" baseline="0" dirty="0" smtClean="0"/>
              <a:t>, Ben asks Michael Ruse how life began – to which he responded “on the backs of crystals”. This answer was a reference to a proposed mechanism for how amino acids could form with only L forms.</a:t>
            </a:r>
            <a:endParaRPr lang="en-US" b="0" dirty="0" smtClean="0"/>
          </a:p>
        </p:txBody>
      </p:sp>
      <p:sp>
        <p:nvSpPr>
          <p:cNvPr id="100356" name="Slide Number Placeholder 3"/>
          <p:cNvSpPr>
            <a:spLocks noGrp="1"/>
          </p:cNvSpPr>
          <p:nvPr>
            <p:ph type="sldNum" sz="quarter" idx="5"/>
          </p:nvPr>
        </p:nvSpPr>
        <p:spPr>
          <a:noFill/>
        </p:spPr>
        <p:txBody>
          <a:bodyPr/>
          <a:lstStyle/>
          <a:p>
            <a:fld id="{39BF5267-798A-4A7A-B929-7F60A0BC88D9}" type="slidenum">
              <a:rPr lang="en-US" smtClean="0"/>
              <a:pPr/>
              <a:t>35</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smtClean="0"/>
          </a:p>
        </p:txBody>
      </p:sp>
      <p:sp>
        <p:nvSpPr>
          <p:cNvPr id="75780" name="Slide Number Placeholder 3"/>
          <p:cNvSpPr>
            <a:spLocks noGrp="1"/>
          </p:cNvSpPr>
          <p:nvPr>
            <p:ph type="sldNum" sz="quarter" idx="5"/>
          </p:nvPr>
        </p:nvSpPr>
        <p:spPr>
          <a:noFill/>
        </p:spPr>
        <p:txBody>
          <a:bodyPr/>
          <a:lstStyle/>
          <a:p>
            <a:fld id="{0227C924-B9D1-4723-BD36-39192ABDAFC7}" type="slidenum">
              <a:rPr lang="en-US"/>
              <a:pPr/>
              <a:t>16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buClr>
                <a:schemeClr val="tx2"/>
              </a:buClr>
              <a:buSzPct val="75000"/>
              <a:defRPr/>
            </a:pPr>
            <a:r>
              <a:rPr 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Dyson is a Professor at the Institute for Advanced Study in Princeton and a member of NAS.</a:t>
            </a:r>
          </a:p>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source: </a:t>
            </a:r>
            <a:r>
              <a:rPr lang="en-US" dirty="0" err="1" smtClean="0"/>
              <a:t>CreationWiki</a:t>
            </a:r>
            <a:r>
              <a:rPr lang="en-US" baseline="0" dirty="0" smtClean="0"/>
              <a:t> (public domain)</a:t>
            </a:r>
          </a:p>
          <a:p>
            <a:r>
              <a:rPr lang="en-US" dirty="0" smtClean="0"/>
              <a:t>http://creationwiki.org/Black_smoker</a:t>
            </a:r>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err="1" smtClean="0">
                <a:ln w="12700">
                  <a:solidFill>
                    <a:schemeClr val="tx2">
                      <a:satMod val="155000"/>
                    </a:schemeClr>
                  </a:solidFill>
                  <a:prstDash val="solid"/>
                </a:ln>
                <a:solidFill>
                  <a:schemeClr val="bg2">
                    <a:tint val="85000"/>
                    <a:satMod val="155000"/>
                  </a:schemeClr>
                </a:solidFill>
              </a:rPr>
              <a:t>Johnjoe</a:t>
            </a:r>
            <a:r>
              <a:rPr lang="en-US" sz="1200" b="1" dirty="0" smtClean="0">
                <a:ln w="12700">
                  <a:solidFill>
                    <a:schemeClr val="tx2">
                      <a:satMod val="155000"/>
                    </a:schemeClr>
                  </a:solidFill>
                  <a:prstDash val="solid"/>
                </a:ln>
                <a:solidFill>
                  <a:schemeClr val="bg2">
                    <a:tint val="85000"/>
                    <a:satMod val="155000"/>
                  </a:schemeClr>
                </a:solidFill>
              </a:rPr>
              <a:t> McFadden is a Professor of Molecular Biology and Quantum Physics.</a:t>
            </a:r>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Proteins are chains of amino acids (peptides) that must</a:t>
            </a:r>
            <a:r>
              <a:rPr lang="en-US" baseline="0" dirty="0" smtClean="0"/>
              <a:t> first be</a:t>
            </a:r>
            <a:r>
              <a:rPr lang="en-US" dirty="0" smtClean="0"/>
              <a:t> folded</a:t>
            </a:r>
            <a:r>
              <a:rPr lang="en-US" baseline="0" dirty="0" smtClean="0"/>
              <a:t> and combined with other peptides before they are functional.</a:t>
            </a:r>
          </a:p>
          <a:p>
            <a:endParaRPr lang="en-US" baseline="0" dirty="0" smtClean="0"/>
          </a:p>
          <a:p>
            <a:r>
              <a:rPr lang="en-US" baseline="0" dirty="0" smtClean="0"/>
              <a:t>Image source: </a:t>
            </a:r>
            <a:r>
              <a:rPr lang="en-US" baseline="0" dirty="0" err="1" smtClean="0"/>
              <a:t>CreationWiki</a:t>
            </a:r>
            <a:r>
              <a:rPr lang="en-US" baseline="0" dirty="0" smtClean="0"/>
              <a:t> (public domain)</a:t>
            </a:r>
          </a:p>
          <a:p>
            <a:r>
              <a:rPr lang="en-US" dirty="0" smtClean="0"/>
              <a:t>http://creationwiki.org/Protein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DBC8206-6C06-42C1-BB75-B0068AFB1931}" type="slidenum">
              <a:rPr lang="en-US" smtClean="0"/>
              <a:pPr/>
              <a:t>43</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dirty="0" smtClean="0"/>
              <a:t>10</a:t>
            </a:r>
            <a:r>
              <a:rPr lang="en-US" baseline="30000" dirty="0" smtClean="0"/>
              <a:t>30</a:t>
            </a:r>
            <a:r>
              <a:rPr lang="en-US" dirty="0" smtClean="0"/>
              <a:t> = (one in a thousand billion </a:t>
            </a:r>
            <a:r>
              <a:rPr lang="en-US" dirty="0" err="1" smtClean="0"/>
              <a:t>billion</a:t>
            </a:r>
            <a:r>
              <a:rPr lang="en-US" dirty="0" smtClean="0"/>
              <a:t> </a:t>
            </a:r>
            <a:r>
              <a:rPr lang="en-US" dirty="0" err="1" smtClean="0"/>
              <a:t>billion</a:t>
            </a:r>
            <a:r>
              <a:rPr lang="en-US" dirty="0" smtClean="0"/>
              <a:t>).</a:t>
            </a:r>
            <a:r>
              <a:rPr lang="en-US" baseline="0" dirty="0" smtClean="0"/>
              <a:t> </a:t>
            </a:r>
            <a:r>
              <a:rPr lang="en-US" dirty="0" smtClean="0"/>
              <a:t>To achieve 100 heads in a row  you will need to flip the penny over 31 million times a sec for over 1-quadrillion years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DBC8206-6C06-42C1-BB75-B0068AFB1931}" type="slidenum">
              <a:rPr lang="en-US" smtClean="0"/>
              <a:pPr/>
              <a:t>44</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marL="228600" indent="-228600">
              <a:buFont typeface="+mj-lt"/>
              <a:buAutoNum type="arabicPeriod"/>
            </a:pPr>
            <a:r>
              <a:rPr lang="en-US" dirty="0" smtClean="0"/>
              <a:t>Peptide Bond  - amino acids when allowed to react</a:t>
            </a:r>
            <a:r>
              <a:rPr lang="en-US" baseline="0" dirty="0" smtClean="0"/>
              <a:t> will form peptide and </a:t>
            </a:r>
            <a:r>
              <a:rPr lang="en-US" baseline="0" dirty="0" err="1" smtClean="0"/>
              <a:t>nonpeptide</a:t>
            </a:r>
            <a:r>
              <a:rPr lang="en-US" baseline="0" dirty="0" smtClean="0"/>
              <a:t> bonds in about equal proportions, making the probability of getting one versus the other 1 out of 2.</a:t>
            </a:r>
          </a:p>
          <a:p>
            <a:pPr marL="228600" indent="-228600">
              <a:buFont typeface="+mj-lt"/>
              <a:buAutoNum type="arabicPeriod"/>
            </a:pPr>
            <a:r>
              <a:rPr lang="en-US" baseline="0" dirty="0" smtClean="0"/>
              <a:t>L-amino acid – two forms of amino acids are possible (L &amp; D), making the probability of getting one over the other also 1 out of 2.</a:t>
            </a:r>
          </a:p>
          <a:p>
            <a:pPr marL="228600" indent="-228600">
              <a:buFont typeface="+mj-lt"/>
              <a:buAutoNum type="arabicPeriod"/>
            </a:pPr>
            <a:r>
              <a:rPr lang="en-US" baseline="0" dirty="0" smtClean="0"/>
              <a:t>Correct amino acid – there are twenty amino acids, making the probability of getting the correct one 1 out of 20.</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Tolerance adjustment – some amino acids can be substituted for others and the protein still be functional. By doing mutagenesis studies on genes to determine tolerance limits for amino acid substitutions, it was estimated that the probability of obtaining a 150 AA protein was </a:t>
            </a:r>
            <a:r>
              <a:rPr lang="en-US" sz="1200" dirty="0" smtClean="0">
                <a:solidFill>
                  <a:srgbClr val="FFCC66"/>
                </a:solidFill>
              </a:rPr>
              <a:t>1 in 10</a:t>
            </a:r>
            <a:r>
              <a:rPr lang="en-US" sz="1200" baseline="30000" dirty="0" smtClean="0">
                <a:solidFill>
                  <a:srgbClr val="FFCC66"/>
                </a:solidFill>
              </a:rPr>
              <a:t>74</a:t>
            </a:r>
            <a:r>
              <a:rPr lang="en-US" baseline="0" dirty="0" smtClean="0"/>
              <a:t>,  a number exceedingly higher than the number of atoms in our galaxy = </a:t>
            </a:r>
            <a:r>
              <a:rPr lang="en-US" sz="1200" dirty="0" smtClean="0">
                <a:solidFill>
                  <a:srgbClr val="FFCC66"/>
                </a:solidFill>
              </a:rPr>
              <a:t>10</a:t>
            </a:r>
            <a:r>
              <a:rPr lang="en-US" sz="1200" baseline="30000" dirty="0" smtClean="0">
                <a:solidFill>
                  <a:srgbClr val="FFCC66"/>
                </a:solidFill>
              </a:rPr>
              <a:t>65</a:t>
            </a:r>
            <a:r>
              <a:rPr lang="en-US" baseline="0" dirty="0" smtClean="0"/>
              <a:t>.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Multiplying the 3 values together will give you the probability of a 150 amino acid protein forming by chance.</a:t>
            </a:r>
            <a:endParaRPr lang="en-US" dirty="0" smtClean="0"/>
          </a:p>
          <a:p>
            <a:endParaRPr lang="en-US" dirty="0" smtClean="0"/>
          </a:p>
          <a:p>
            <a:r>
              <a:rPr lang="en-US" dirty="0" smtClean="0"/>
              <a:t>Info source:</a:t>
            </a:r>
            <a:r>
              <a:rPr lang="en-US" baseline="0" dirty="0" smtClean="0"/>
              <a:t> </a:t>
            </a:r>
            <a:r>
              <a:rPr lang="en-US" dirty="0" smtClean="0"/>
              <a:t>Signature</a:t>
            </a:r>
            <a:r>
              <a:rPr lang="en-US" baseline="0" dirty="0" smtClean="0"/>
              <a:t> in the Cell p206-212</a:t>
            </a:r>
          </a:p>
          <a:p>
            <a:r>
              <a:rPr lang="en-US" dirty="0" smtClean="0"/>
              <a:t>http://store.nwcreation.net/siince.html</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Walter </a:t>
            </a:r>
            <a:r>
              <a:rPr lang="en-US" dirty="0" err="1" smtClean="0"/>
              <a:t>Bradeley</a:t>
            </a:r>
            <a:r>
              <a:rPr lang="en-US" dirty="0" smtClean="0"/>
              <a:t> (Ph.D. Materials science), Charles </a:t>
            </a:r>
            <a:r>
              <a:rPr lang="en-US" dirty="0" err="1" smtClean="0"/>
              <a:t>Thaxton</a:t>
            </a:r>
            <a:r>
              <a:rPr lang="en-US" dirty="0" smtClean="0"/>
              <a:t> (Ph.D. Chemistry)  gave the number</a:t>
            </a:r>
            <a:r>
              <a:rPr lang="en-US" baseline="0" dirty="0" smtClean="0"/>
              <a:t> </a:t>
            </a:r>
            <a:r>
              <a:rPr lang="en-US" dirty="0" smtClean="0"/>
              <a:t>10</a:t>
            </a:r>
            <a:r>
              <a:rPr lang="en-US" baseline="30000" dirty="0" smtClean="0"/>
              <a:t>191 </a:t>
            </a:r>
            <a:r>
              <a:rPr lang="en-US" baseline="0" dirty="0" smtClean="0"/>
              <a:t> as the probability for a single protein forming by chance </a:t>
            </a:r>
            <a:r>
              <a:rPr lang="en-US" dirty="0" smtClean="0"/>
              <a:t>(cited in “A Case Against Self-organization” by Dean </a:t>
            </a:r>
            <a:r>
              <a:rPr lang="en-US" dirty="0" err="1" smtClean="0"/>
              <a:t>Overman</a:t>
            </a:r>
            <a:r>
              <a:rPr lang="en-US" dirty="0" smtClean="0"/>
              <a:t> p. 62.</a:t>
            </a:r>
          </a:p>
          <a:p>
            <a:endParaRPr lang="en-US" dirty="0" smtClean="0"/>
          </a:p>
          <a:p>
            <a:r>
              <a:rPr lang="en-US" dirty="0" smtClean="0"/>
              <a:t>David </a:t>
            </a:r>
            <a:r>
              <a:rPr lang="en-US" dirty="0" err="1" smtClean="0"/>
              <a:t>Coppedge</a:t>
            </a:r>
            <a:r>
              <a:rPr lang="en-US" dirty="0" smtClean="0"/>
              <a:t> (Ph.D., research analyst) 10</a:t>
            </a:r>
            <a:r>
              <a:rPr lang="en-US" baseline="30000" dirty="0" smtClean="0"/>
              <a:t>123 </a:t>
            </a:r>
            <a:r>
              <a:rPr lang="en-US" dirty="0" smtClean="0"/>
              <a:t>for just 410 left-handed amino acids. It does not take into account the right 20 in the right order.</a:t>
            </a:r>
            <a:r>
              <a:rPr lang="en-US" baseline="0" dirty="0" smtClean="0"/>
              <a:t> P</a:t>
            </a:r>
            <a:r>
              <a:rPr lang="en-US" dirty="0" smtClean="0"/>
              <a:t>rotein with 400 correct amino acids = 10</a:t>
            </a:r>
            <a:r>
              <a:rPr lang="en-US" baseline="30000" dirty="0" smtClean="0"/>
              <a:t>240</a:t>
            </a:r>
          </a:p>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The probability of finding a functional protein by chance alone is </a:t>
            </a:r>
            <a:r>
              <a:rPr lang="en-US" sz="1200" dirty="0" smtClean="0">
                <a:solidFill>
                  <a:srgbClr val="000000"/>
                </a:solidFill>
                <a:effectLst>
                  <a:glow rad="228600">
                    <a:schemeClr val="accent4">
                      <a:satMod val="175000"/>
                      <a:alpha val="40000"/>
                    </a:schemeClr>
                  </a:glow>
                </a:effectLst>
              </a:rPr>
              <a:t>10</a:t>
            </a:r>
            <a:r>
              <a:rPr lang="en-US" sz="1200" baseline="30000" dirty="0" smtClean="0">
                <a:solidFill>
                  <a:srgbClr val="000000"/>
                </a:solidFill>
                <a:effectLst>
                  <a:glow rad="228600">
                    <a:schemeClr val="accent4">
                      <a:satMod val="175000"/>
                      <a:alpha val="40000"/>
                    </a:schemeClr>
                  </a:glow>
                </a:effectLst>
              </a:rPr>
              <a:t>164</a:t>
            </a:r>
            <a:r>
              <a:rPr lang="en-US" sz="1200" baseline="0" dirty="0" smtClean="0">
                <a:solidFill>
                  <a:srgbClr val="000000"/>
                </a:solidFill>
                <a:effectLst>
                  <a:glow rad="228600">
                    <a:schemeClr val="accent4">
                      <a:satMod val="175000"/>
                      <a:alpha val="40000"/>
                    </a:schemeClr>
                  </a:glow>
                </a:effectLst>
              </a:rPr>
              <a:t> that’s</a:t>
            </a:r>
            <a:r>
              <a:rPr lang="en-US" sz="1200" baseline="0" dirty="0" smtClean="0"/>
              <a:t> a trillion, trillion, trillion, trillion, trillion, trillion, trillion times smaller than the odds of finding a single specific particle among all the particles in the universe.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ALSO NOTE THAT - RNA polymerase (the enzyme that transcribes DNA into RNA) has 3000 amino acids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Info source: Signature in the Cell p212.</a:t>
            </a:r>
            <a:endParaRPr lang="en-US" sz="1200" dirty="0" smtClean="0"/>
          </a:p>
          <a:p>
            <a:r>
              <a:rPr lang="en-US" dirty="0" smtClean="0"/>
              <a:t>http://store.nwcreation.net/siince.html</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Walter </a:t>
            </a:r>
            <a:r>
              <a:rPr lang="en-US" dirty="0" err="1" smtClean="0"/>
              <a:t>Bradeley</a:t>
            </a:r>
            <a:r>
              <a:rPr lang="en-US" dirty="0" smtClean="0"/>
              <a:t> (Ph.D. Materials science), Charles </a:t>
            </a:r>
            <a:r>
              <a:rPr lang="en-US" dirty="0" err="1" smtClean="0"/>
              <a:t>Thaxton</a:t>
            </a:r>
            <a:r>
              <a:rPr lang="en-US" dirty="0" smtClean="0"/>
              <a:t> (Ph.D. Chemistry)  gave the number</a:t>
            </a:r>
            <a:r>
              <a:rPr lang="en-US" baseline="0" dirty="0" smtClean="0"/>
              <a:t> </a:t>
            </a:r>
            <a:r>
              <a:rPr lang="en-US" dirty="0" smtClean="0"/>
              <a:t>10</a:t>
            </a:r>
            <a:r>
              <a:rPr lang="en-US" baseline="30000" dirty="0" smtClean="0"/>
              <a:t>191 </a:t>
            </a:r>
            <a:r>
              <a:rPr lang="en-US" baseline="0" dirty="0" smtClean="0"/>
              <a:t> as the probability for a single protein forming by chance </a:t>
            </a:r>
            <a:r>
              <a:rPr lang="en-US" dirty="0" smtClean="0"/>
              <a:t>(cited in “A Case Against Self-organization” by Dean </a:t>
            </a:r>
            <a:r>
              <a:rPr lang="en-US" dirty="0" err="1" smtClean="0"/>
              <a:t>Overman</a:t>
            </a:r>
            <a:r>
              <a:rPr lang="en-US" dirty="0" smtClean="0"/>
              <a:t> p. 62.</a:t>
            </a:r>
          </a:p>
          <a:p>
            <a:endParaRPr lang="en-US" dirty="0" smtClean="0"/>
          </a:p>
          <a:p>
            <a:r>
              <a:rPr lang="en-US" dirty="0" smtClean="0"/>
              <a:t>David </a:t>
            </a:r>
            <a:r>
              <a:rPr lang="en-US" dirty="0" err="1" smtClean="0"/>
              <a:t>Coppedge</a:t>
            </a:r>
            <a:r>
              <a:rPr lang="en-US" dirty="0" smtClean="0"/>
              <a:t> (Ph.D., research analyst) 10</a:t>
            </a:r>
            <a:r>
              <a:rPr lang="en-US" baseline="30000" dirty="0" smtClean="0"/>
              <a:t>123 </a:t>
            </a:r>
            <a:r>
              <a:rPr lang="en-US" dirty="0" smtClean="0"/>
              <a:t>for just 410 left-handed amino acids. It does not take into account the right 20 in the right order.</a:t>
            </a:r>
            <a:r>
              <a:rPr lang="en-US" baseline="0" dirty="0" smtClean="0"/>
              <a:t> P</a:t>
            </a:r>
            <a:r>
              <a:rPr lang="en-US" dirty="0" smtClean="0"/>
              <a:t>rotein with 400 correct amino acids = 10</a:t>
            </a:r>
            <a:r>
              <a:rPr lang="en-US" baseline="30000" dirty="0" smtClean="0"/>
              <a:t>240</a:t>
            </a:r>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45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lumMod val="65000"/>
                  </a:schemeClr>
                </a:solidFill>
                <a:effectLst>
                  <a:outerShdw blurRad="38100" dist="38100" dir="2700000" algn="tl">
                    <a:srgbClr val="000000">
                      <a:alpha val="43137"/>
                    </a:srgbClr>
                  </a:outerShdw>
                </a:effectLst>
              </a:rPr>
              <a:t>Francis Crick is one of the co-discoverers of</a:t>
            </a:r>
            <a:r>
              <a:rPr lang="en-US" sz="1200" baseline="0" dirty="0" smtClean="0">
                <a:solidFill>
                  <a:schemeClr val="bg1">
                    <a:lumMod val="65000"/>
                  </a:schemeClr>
                </a:solidFill>
                <a:effectLst>
                  <a:outerShdw blurRad="38100" dist="38100" dir="2700000" algn="tl">
                    <a:srgbClr val="000000">
                      <a:alpha val="43137"/>
                    </a:srgbClr>
                  </a:outerShdw>
                </a:effectLst>
              </a:rPr>
              <a:t> the structure of DNA (the helix).</a:t>
            </a:r>
            <a:endParaRPr lang="en-US" sz="1200" dirty="0" smtClean="0">
              <a:solidFill>
                <a:schemeClr val="bg1">
                  <a:lumMod val="65000"/>
                </a:schemeClr>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46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Bill </a:t>
            </a:r>
            <a:r>
              <a:rPr lang="en-US" dirty="0" err="1" smtClean="0"/>
              <a:t>Demski</a:t>
            </a:r>
            <a:r>
              <a:rPr lang="en-US" baseline="0" dirty="0" smtClean="0"/>
              <a:t> calculated the probabilistic resource of the universe t</a:t>
            </a:r>
            <a:r>
              <a:rPr lang="en-US" dirty="0" smtClean="0"/>
              <a:t>o determine</a:t>
            </a:r>
            <a:r>
              <a:rPr lang="en-US" baseline="0" dirty="0" smtClean="0"/>
              <a:t> if there were sufficient resources for a protein or DNA to form, you must determine 3 things .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 many particle are there to interact? = the number of elementary particles in the universe.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 many events could have taken place per second? </a:t>
            </a:r>
            <a:r>
              <a:rPr lang="en-US" dirty="0" smtClean="0"/>
              <a:t>10</a:t>
            </a:r>
            <a:r>
              <a:rPr lang="en-US" baseline="30000" dirty="0" smtClean="0"/>
              <a:t>-43 </a:t>
            </a:r>
            <a:r>
              <a:rPr lang="en-US" baseline="0" dirty="0" smtClean="0"/>
              <a:t>is a unit of time known as the Plank time. It’s the length of time required for light to traverse the Plank length of </a:t>
            </a:r>
            <a:r>
              <a:rPr lang="en-US" dirty="0" smtClean="0"/>
              <a:t>10</a:t>
            </a:r>
            <a:r>
              <a:rPr lang="en-US" baseline="30000" dirty="0" smtClean="0"/>
              <a:t>-43</a:t>
            </a:r>
            <a:r>
              <a:rPr lang="en-US" baseline="0" dirty="0" smtClean="0"/>
              <a:t> centimeters (an indivisible quanta of space). According to physicists a transition from one state to another can not happen any faster than the time required for light to travel this distance (Plant time).</a:t>
            </a:r>
            <a:endParaRPr lang="en-US" dirty="0" smtClean="0"/>
          </a:p>
          <a:p>
            <a:endParaRPr lang="en-US" baseline="0" dirty="0" smtClean="0"/>
          </a:p>
          <a:p>
            <a:r>
              <a:rPr lang="en-US" baseline="0" dirty="0" smtClean="0"/>
              <a:t>How many seconds were there for events occur? Based on a 13.7 billion year universe</a:t>
            </a:r>
            <a:endParaRPr lang="en-US" dirty="0" smtClean="0"/>
          </a:p>
          <a:p>
            <a:endParaRPr lang="en-US" dirty="0" smtClean="0"/>
          </a:p>
          <a:p>
            <a:r>
              <a:rPr lang="en-US" dirty="0" smtClean="0"/>
              <a:t>Info source: Signature in the Cell p216-217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http://store.nwcreation.net/siince.html</a:t>
            </a:r>
          </a:p>
          <a:p>
            <a:endParaRPr lang="en-US" dirty="0" smtClean="0"/>
          </a:p>
          <a:p>
            <a:r>
              <a:rPr lang="en-US" dirty="0" smtClean="0"/>
              <a:t>Image source:</a:t>
            </a:r>
            <a:r>
              <a:rPr lang="en-US" baseline="0" dirty="0" smtClean="0"/>
              <a:t> </a:t>
            </a:r>
            <a:r>
              <a:rPr lang="en-US" baseline="0" dirty="0" err="1" smtClean="0"/>
              <a:t>CreationWiki</a:t>
            </a:r>
            <a:r>
              <a:rPr lang="en-US" baseline="0" dirty="0" smtClean="0"/>
              <a:t> (pubic domain)</a:t>
            </a:r>
            <a:br>
              <a:rPr lang="en-US" baseline="0" dirty="0" smtClean="0"/>
            </a:br>
            <a:r>
              <a:rPr lang="en-US" dirty="0" smtClean="0"/>
              <a:t>http://creationwiki.org/Universe</a:t>
            </a:r>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47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the 3 numbers are multiplied together, we have an estimate of the probabilistic resource of the universe.</a:t>
            </a:r>
          </a:p>
          <a:p>
            <a:endParaRPr lang="en-US" baseline="0" dirty="0" smtClean="0"/>
          </a:p>
          <a:p>
            <a:r>
              <a:rPr lang="en-US" dirty="0" smtClean="0"/>
              <a:t>Info source: Signature in the Cell p216-217</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http://store.nwcreation.net/siince.html</a:t>
            </a:r>
          </a:p>
          <a:p>
            <a:endParaRPr lang="en-US" dirty="0" smtClean="0"/>
          </a:p>
          <a:p>
            <a:r>
              <a:rPr lang="en-US" dirty="0" smtClean="0"/>
              <a:t>Image source:</a:t>
            </a:r>
            <a:r>
              <a:rPr lang="en-US" baseline="0" dirty="0" smtClean="0"/>
              <a:t> </a:t>
            </a:r>
            <a:r>
              <a:rPr lang="en-US" baseline="0" dirty="0" err="1" smtClean="0"/>
              <a:t>CreationWiki</a:t>
            </a:r>
            <a:r>
              <a:rPr lang="en-US" baseline="0" dirty="0" smtClean="0"/>
              <a:t> (pubic domain)</a:t>
            </a:r>
            <a:br>
              <a:rPr lang="en-US" baseline="0" dirty="0" smtClean="0"/>
            </a:br>
            <a:r>
              <a:rPr lang="en-US" dirty="0" smtClean="0"/>
              <a:t>http://creationwiki.org/Universe</a:t>
            </a:r>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smtClean="0"/>
          </a:p>
        </p:txBody>
      </p:sp>
      <p:sp>
        <p:nvSpPr>
          <p:cNvPr id="99332" name="Slide Number Placeholder 3"/>
          <p:cNvSpPr>
            <a:spLocks noGrp="1"/>
          </p:cNvSpPr>
          <p:nvPr>
            <p:ph type="sldNum" sz="quarter" idx="5"/>
          </p:nvPr>
        </p:nvSpPr>
        <p:spPr>
          <a:noFill/>
        </p:spPr>
        <p:txBody>
          <a:bodyPr/>
          <a:lstStyle/>
          <a:p>
            <a:fld id="{CA06F6CF-E85B-4827-95AF-1083B9D91473}" type="slidenum">
              <a:rPr lang="en-US"/>
              <a:pPr/>
              <a:t>17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B6F7785-113E-4016-B628-CD38D9498F3F}" type="slidenum">
              <a:rPr lang="en-US" smtClean="0"/>
              <a:pPr/>
              <a:t>49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smtClean="0"/>
              <a:t>The double helix structure of DNA was discovered by James Watson and Francis Crick in 1953. They and Maurice</a:t>
            </a:r>
            <a:r>
              <a:rPr lang="en-US" baseline="0" dirty="0" smtClean="0"/>
              <a:t> Wilkins were awarded the Nobel Prize in 1962.</a:t>
            </a:r>
          </a:p>
          <a:p>
            <a:endParaRPr lang="en-US" baseline="0" dirty="0" smtClean="0"/>
          </a:p>
          <a:p>
            <a:r>
              <a:rPr lang="en-US" dirty="0" smtClean="0"/>
              <a:t>Image source:</a:t>
            </a:r>
            <a:r>
              <a:rPr lang="en-US" baseline="0" dirty="0" smtClean="0"/>
              <a:t> </a:t>
            </a:r>
            <a:r>
              <a:rPr lang="en-US" baseline="0" dirty="0" err="1" smtClean="0"/>
              <a:t>CreationWiki</a:t>
            </a:r>
            <a:r>
              <a:rPr lang="en-US" baseline="0" dirty="0" smtClean="0"/>
              <a:t> (public domain)</a:t>
            </a:r>
          </a:p>
          <a:p>
            <a:r>
              <a:rPr lang="en-US" dirty="0" smtClean="0"/>
              <a:t>http://creationwiki.org/Cells</a:t>
            </a:r>
            <a:endParaRPr lang="en-US" baseline="0" dirty="0" smtClean="0"/>
          </a:p>
          <a:p>
            <a:endParaRPr lang="en-US" baseline="0" dirty="0" smtClean="0"/>
          </a:p>
          <a:p>
            <a:r>
              <a:rPr lang="en-US" baseline="0" dirty="0" smtClean="0"/>
              <a:t>Animated DNA image source:</a:t>
            </a:r>
          </a:p>
          <a:p>
            <a:r>
              <a:rPr lang="en-US" dirty="0" smtClean="0"/>
              <a:t>http://commons.wikimedia.org/wiki/File:DNA_orbit_animated.gif</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This file is licensed under the </a:t>
            </a:r>
            <a:r>
              <a:rPr lang="en-US" i="1" dirty="0" smtClean="0">
                <a:hlinkClick r:id="rId3" tooltip="w:Creative Commons"/>
              </a:rPr>
              <a:t>Creative Commons</a:t>
            </a:r>
            <a:r>
              <a:rPr lang="en-US" i="1" dirty="0" smtClean="0"/>
              <a:t> </a:t>
            </a:r>
            <a:r>
              <a:rPr lang="en-US" i="1" dirty="0" smtClean="0">
                <a:hlinkClick r:id="rId4" tooltip="http://creativecommons.org/licenses/by-sa/3.0/"/>
              </a:rPr>
              <a:t>Attribution </a:t>
            </a:r>
            <a:r>
              <a:rPr lang="en-US" i="1" dirty="0" err="1" smtClean="0">
                <a:hlinkClick r:id="rId4" tooltip="http://creativecommons.org/licenses/by-sa/3.0/"/>
              </a:rPr>
              <a:t>ShareAlike</a:t>
            </a:r>
            <a:r>
              <a:rPr lang="en-US" i="1" dirty="0" smtClean="0">
                <a:hlinkClick r:id="rId4" tooltip="http://creativecommons.org/licenses/by-sa/3.0/"/>
              </a:rPr>
              <a:t> 3.0</a:t>
            </a:r>
            <a:r>
              <a:rPr lang="en-US" i="1" dirty="0" smtClean="0"/>
              <a:t> License. In short: you are free to share and make derivative works of the file under the conditions that you appropriately attribute it, and that you distribute it only under a license identical to this one. </a:t>
            </a:r>
            <a:r>
              <a:rPr lang="en-US" i="1" dirty="0" smtClean="0">
                <a:hlinkClick r:id="rId4" tooltip="http://creativecommons.org/licenses/by-sa/3.0/"/>
              </a:rPr>
              <a:t>Official license</a:t>
            </a:r>
            <a:endParaRPr lang="en-US" dirty="0" smtClean="0"/>
          </a:p>
          <a:p>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3DCB5F8-45A5-48BE-903A-DBEC9175156D}" type="slidenum">
              <a:rPr lang="en-US" smtClean="0"/>
              <a:pPr/>
              <a:t>50</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spcBef>
                <a:spcPct val="50000"/>
              </a:spcBef>
            </a:pPr>
            <a:r>
              <a:rPr lang="en-US" dirty="0" smtClean="0"/>
              <a:t>Chromosomes are one long chains of DNA</a:t>
            </a:r>
            <a:r>
              <a:rPr lang="en-US" baseline="0" dirty="0" smtClean="0"/>
              <a:t> </a:t>
            </a:r>
            <a:r>
              <a:rPr lang="en-US" dirty="0" smtClean="0"/>
              <a:t>that contains many genes (~1000 genes</a:t>
            </a:r>
            <a:r>
              <a:rPr lang="en-US" baseline="0" dirty="0" smtClean="0"/>
              <a:t> per chromosome in humans)</a:t>
            </a:r>
            <a:r>
              <a:rPr lang="en-US" dirty="0" smtClean="0"/>
              <a:t>. Human chromosomes range in size from 1.7-8.5</a:t>
            </a:r>
            <a:r>
              <a:rPr lang="en-US" baseline="0" dirty="0" smtClean="0"/>
              <a:t> cm in length.</a:t>
            </a:r>
            <a:endParaRPr lang="en-US" dirty="0" smtClean="0"/>
          </a:p>
          <a:p>
            <a:pPr>
              <a:spcBef>
                <a:spcPct val="50000"/>
              </a:spcBef>
            </a:pPr>
            <a:endParaRPr lang="en-US" dirty="0" smtClean="0"/>
          </a:p>
          <a:p>
            <a:pPr>
              <a:spcBef>
                <a:spcPct val="50000"/>
              </a:spcBef>
            </a:pPr>
            <a:r>
              <a:rPr lang="en-US" dirty="0" smtClean="0"/>
              <a:t>It is the microscopic, rod-shaped, threadlike part of the cell that carries hereditary information in the form of genes.  Every cell has chromosomes and all individuals in the same species have the same number of chromosomes.  Within an individual, every cell has the same number of chromosomes and generally come in pairs (except in sex cells).   Humans, for instance, have 23 pairs, or 46 chromosomes.</a:t>
            </a:r>
          </a:p>
          <a:p>
            <a:pPr>
              <a:spcBef>
                <a:spcPct val="50000"/>
              </a:spcBef>
            </a:pPr>
            <a:endParaRPr lang="en-US" dirty="0" smtClean="0"/>
          </a:p>
          <a:p>
            <a:r>
              <a:rPr lang="en-US" dirty="0" smtClean="0"/>
              <a:t>A </a:t>
            </a:r>
            <a:r>
              <a:rPr lang="en-US" b="1" dirty="0" smtClean="0"/>
              <a:t>gene</a:t>
            </a:r>
            <a:r>
              <a:rPr lang="en-US" dirty="0" smtClean="0"/>
              <a:t> can be defined as a region of DNA that controls a hereditary characteristic. It usually corresponds to a sequence used in the production of a specific protein or </a:t>
            </a:r>
            <a:r>
              <a:rPr lang="en-US" dirty="0" err="1" smtClean="0"/>
              <a:t>RNA.Genes</a:t>
            </a:r>
            <a:r>
              <a:rPr lang="en-US" dirty="0" smtClean="0"/>
              <a:t> can be as short as 1000 base pairs or as long as several hundred thousand base pairs. It can even be carried by more than one chromosome. </a:t>
            </a:r>
            <a:br>
              <a:rPr lang="en-US" dirty="0" smtClean="0"/>
            </a:br>
            <a:r>
              <a:rPr lang="en-US" dirty="0" smtClean="0"/>
              <a:t/>
            </a:r>
            <a:br>
              <a:rPr lang="en-US" dirty="0" smtClean="0"/>
            </a:br>
            <a:r>
              <a:rPr lang="en-US" dirty="0" smtClean="0"/>
              <a:t>The estimate for the number of genes in humans has decreased as our knowledge has increased. As of 2001, humans are thought to have between 30,000 and 40,000 genes.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3DCB5F8-45A5-48BE-903A-DBEC9175156D}" type="slidenum">
              <a:rPr lang="en-US" smtClean="0"/>
              <a:pPr/>
              <a:t>51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dirty="0" smtClean="0"/>
          </a:p>
          <a:p>
            <a:endParaRPr lang="en-US" dirty="0" smtClean="0"/>
          </a:p>
          <a:p>
            <a:r>
              <a:rPr lang="en-US" dirty="0" smtClean="0"/>
              <a:t>A </a:t>
            </a:r>
            <a:r>
              <a:rPr lang="en-US" b="1" dirty="0" smtClean="0"/>
              <a:t>gene</a:t>
            </a:r>
            <a:r>
              <a:rPr lang="en-US" dirty="0" smtClean="0"/>
              <a:t> can be defined as a region of DNA that controls a hereditary characteristic. It usually corresponds to a sequence used in the production of a specific protein or RNA.</a:t>
            </a:r>
            <a:r>
              <a:rPr lang="en-US" baseline="0" dirty="0" smtClean="0"/>
              <a:t> </a:t>
            </a:r>
            <a:r>
              <a:rPr lang="en-US" dirty="0" smtClean="0"/>
              <a:t>Genes can be as short as 1000 base pairs or as long as several hundred thousand base pairs. It can even be carried by more than one chromosome. </a:t>
            </a:r>
            <a:r>
              <a:rPr lang="en-US" baseline="0" dirty="0" smtClean="0"/>
              <a:t> </a:t>
            </a:r>
            <a:r>
              <a:rPr lang="en-US" dirty="0" smtClean="0"/>
              <a:t>The estimate for the number of genes in humans has decreased as our knowledge has increased. As of 2001, humans are thought to have between 30,000 and 40,000 genes.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300 billions nucleotides</a:t>
            </a:r>
            <a:r>
              <a:rPr lang="en-US" baseline="0" dirty="0" smtClean="0"/>
              <a:t> are found in each of our cells, with the simplest living thing having close to 600,000.</a:t>
            </a:r>
          </a:p>
          <a:p>
            <a:endParaRPr lang="en-US" baseline="0" dirty="0" smtClean="0"/>
          </a:p>
          <a:p>
            <a:pPr eaLnBrk="1" hangingPunct="1"/>
            <a:r>
              <a:rPr lang="en-US" sz="1200" dirty="0" smtClean="0">
                <a:latin typeface="Arial" charset="0"/>
                <a:cs typeface="Arial" charset="0"/>
              </a:rPr>
              <a:t>DNA is coded instructions telling cells how to make protein.</a:t>
            </a:r>
          </a:p>
          <a:p>
            <a:pPr eaLnBrk="1" hangingPunct="1"/>
            <a:r>
              <a:rPr lang="en-US" sz="1200" dirty="0" smtClean="0">
                <a:latin typeface="Arial" charset="0"/>
                <a:cs typeface="Arial" charset="0"/>
              </a:rPr>
              <a:t>3 nucleotides comprise a coding unit called a </a:t>
            </a:r>
            <a:r>
              <a:rPr lang="en-US" sz="1200" dirty="0" err="1" smtClean="0">
                <a:latin typeface="Arial" charset="0"/>
                <a:cs typeface="Arial" charset="0"/>
              </a:rPr>
              <a:t>codon</a:t>
            </a:r>
            <a:r>
              <a:rPr lang="en-US" sz="1200" dirty="0" smtClean="0">
                <a:latin typeface="Arial" charset="0"/>
                <a:cs typeface="Arial" charset="0"/>
              </a:rPr>
              <a:t>, which specifies the amino acid used in assembly.</a:t>
            </a:r>
          </a:p>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53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3DCB5F8-45A5-48BE-903A-DBEC9175156D}" type="slidenum">
              <a:rPr lang="en-US" smtClean="0"/>
              <a:pPr/>
              <a:t>54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spcBef>
                <a:spcPct val="50000"/>
              </a:spcBef>
            </a:pPr>
            <a:r>
              <a:rPr lang="en-US" baseline="0" dirty="0" smtClean="0"/>
              <a:t>You need DNA to have protein – and protein to have DNA. The chicken or the egg conundrum abounds in molecular biology. </a:t>
            </a:r>
            <a:endParaRPr lang="en-US" dirty="0" smtClean="0"/>
          </a:p>
          <a:p>
            <a:pPr>
              <a:spcBef>
                <a:spcPct val="50000"/>
              </a:spcBef>
            </a:pPr>
            <a:endParaRPr lang="en-US" dirty="0" smtClean="0"/>
          </a:p>
          <a:p>
            <a:pPr>
              <a:spcBef>
                <a:spcPct val="50000"/>
              </a:spcBef>
            </a:pPr>
            <a:r>
              <a:rPr lang="en-US" dirty="0" smtClean="0"/>
              <a:t>Not</a:t>
            </a:r>
            <a:r>
              <a:rPr lang="en-US" baseline="0" dirty="0" smtClean="0"/>
              <a:t> only is DNA required to make the proteins that are necessary to perform the many life processes within cells, and to make the basic building blocks of cellular life (sugars, lipids, nucleotides, amino acids), but proteins are required to replicate DNA and produce other protein  – enzymes such as RNA polymerase (shown here), </a:t>
            </a:r>
            <a:r>
              <a:rPr lang="en-US" baseline="0" dirty="0" err="1" smtClean="0"/>
              <a:t>helicase</a:t>
            </a:r>
            <a:r>
              <a:rPr lang="en-US" baseline="0" dirty="0" smtClean="0"/>
              <a:t>, </a:t>
            </a:r>
            <a:r>
              <a:rPr lang="en-US" baseline="0" dirty="0" err="1" smtClean="0"/>
              <a:t>topoisomerases</a:t>
            </a:r>
            <a:r>
              <a:rPr lang="en-US" baseline="0" dirty="0" smtClean="0"/>
              <a:t>, DNA </a:t>
            </a:r>
            <a:r>
              <a:rPr lang="en-US" baseline="0" dirty="0" err="1" smtClean="0"/>
              <a:t>ligases</a:t>
            </a:r>
            <a:r>
              <a:rPr lang="en-US" baseline="0" dirty="0" smtClean="0"/>
              <a:t>. </a:t>
            </a:r>
          </a:p>
          <a:p>
            <a:pPr>
              <a:spcBef>
                <a:spcPct val="50000"/>
              </a:spcBef>
            </a:pPr>
            <a:endParaRPr lang="en-US" baseline="0" dirty="0" smtClean="0"/>
          </a:p>
          <a:p>
            <a:pPr>
              <a:spcBef>
                <a:spcPct val="50000"/>
              </a:spcBef>
            </a:pPr>
            <a:r>
              <a:rPr lang="en-US" baseline="0" dirty="0" smtClean="0"/>
              <a:t>DNA is required to make DNA, Protein is required to make protein, and ATP is required to make ATP.</a:t>
            </a:r>
          </a:p>
          <a:p>
            <a:pPr>
              <a:spcBef>
                <a:spcPct val="50000"/>
              </a:spcBef>
            </a:pPr>
            <a:endParaRPr lang="en-US" baseline="0" dirty="0" smtClean="0"/>
          </a:p>
          <a:p>
            <a:pPr>
              <a:spcBef>
                <a:spcPct val="50000"/>
              </a:spcBef>
            </a:pPr>
            <a:r>
              <a:rPr lang="en-US" baseline="0" dirty="0" smtClean="0"/>
              <a:t>Origin of life theories include DNA first, Protein first, and more recently RNA first models. </a:t>
            </a:r>
          </a:p>
          <a:p>
            <a:pPr>
              <a:spcBef>
                <a:spcPct val="50000"/>
              </a:spcBef>
            </a:pPr>
            <a:endParaRPr lang="en-US" baseline="0" dirty="0" smtClean="0"/>
          </a:p>
          <a:p>
            <a:pPr>
              <a:spcBef>
                <a:spcPct val="50000"/>
              </a:spcBef>
            </a:pPr>
            <a:r>
              <a:rPr lang="en-US" baseline="0" dirty="0" smtClean="0"/>
              <a:t>Info source: Signature in the Cell, pp. 131-132.</a:t>
            </a:r>
          </a:p>
          <a:p>
            <a:pPr>
              <a:spcBef>
                <a:spcPct val="50000"/>
              </a:spcBef>
            </a:pPr>
            <a:r>
              <a:rPr lang="en-US" dirty="0" smtClean="0"/>
              <a:t>http://store.nwcreation.net/siince.html</a:t>
            </a:r>
            <a:endParaRPr lang="en-US" baseline="0" dirty="0" smtClean="0"/>
          </a:p>
          <a:p>
            <a:pPr>
              <a:spcBef>
                <a:spcPct val="50000"/>
              </a:spcBef>
            </a:pPr>
            <a:endParaRPr lang="en-US" baseline="0" dirty="0" smtClean="0"/>
          </a:p>
          <a:p>
            <a:pPr>
              <a:spcBef>
                <a:spcPct val="50000"/>
              </a:spcBef>
            </a:pPr>
            <a:r>
              <a:rPr lang="en-US" baseline="0" dirty="0" smtClean="0"/>
              <a:t>Image source: </a:t>
            </a:r>
            <a:r>
              <a:rPr lang="en-US" baseline="0" dirty="0" err="1" smtClean="0"/>
              <a:t>CreationWiki</a:t>
            </a:r>
            <a:r>
              <a:rPr lang="en-US" baseline="0" dirty="0" smtClean="0"/>
              <a:t> (public domain)</a:t>
            </a:r>
          </a:p>
          <a:p>
            <a:pPr>
              <a:spcBef>
                <a:spcPct val="50000"/>
              </a:spcBef>
            </a:pPr>
            <a:r>
              <a:rPr lang="en-US" dirty="0" smtClean="0"/>
              <a:t>http://creationwiki.org/DNA_transcription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3DCB5F8-45A5-48BE-903A-DBEC9175156D}" type="slidenum">
              <a:rPr lang="en-US" smtClean="0"/>
              <a:pPr/>
              <a:t>55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Remember that the probability of obtaining a functional protein (150 amino acids long) by chance alone is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a:t>
            </a:r>
            <a:r>
              <a:rPr kumimoji="0" lang="en-US" sz="1200" b="0"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150</a:t>
            </a:r>
            <a:r>
              <a:rPr kumimoji="0" lang="en-US" sz="1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 </a:t>
            </a:r>
            <a:r>
              <a:rPr lang="en-US" sz="1200" baseline="0" dirty="0" smtClean="0"/>
              <a:t> or </a:t>
            </a:r>
            <a:r>
              <a:rPr lang="en-US" sz="1200" dirty="0" smtClean="0">
                <a:solidFill>
                  <a:srgbClr val="000000"/>
                </a:solidFill>
                <a:effectLst>
                  <a:glow rad="228600">
                    <a:schemeClr val="accent4">
                      <a:satMod val="175000"/>
                      <a:alpha val="40000"/>
                    </a:schemeClr>
                  </a:glow>
                </a:effectLst>
              </a:rPr>
              <a:t>10</a:t>
            </a:r>
            <a:r>
              <a:rPr lang="en-US" sz="1200" baseline="30000" dirty="0" smtClean="0">
                <a:solidFill>
                  <a:srgbClr val="000000"/>
                </a:solidFill>
                <a:effectLst>
                  <a:glow rad="228600">
                    <a:schemeClr val="accent4">
                      <a:satMod val="175000"/>
                      <a:alpha val="40000"/>
                    </a:schemeClr>
                  </a:glow>
                </a:effectLst>
              </a:rPr>
              <a:t>164</a:t>
            </a:r>
            <a:r>
              <a:rPr lang="en-US" sz="1200" baseline="0" dirty="0" smtClean="0"/>
              <a:t> and note that RNA polymerase (the enzyme that transcribes DNA into RNA) has 3000 amino acids. </a:t>
            </a:r>
          </a:p>
          <a:p>
            <a:pPr>
              <a:spcBef>
                <a:spcPct val="50000"/>
              </a:spcBef>
            </a:pPr>
            <a:endParaRPr lang="en-US" baseline="0" dirty="0" smtClean="0"/>
          </a:p>
          <a:p>
            <a:pPr>
              <a:spcBef>
                <a:spcPct val="50000"/>
              </a:spcBef>
            </a:pPr>
            <a:r>
              <a:rPr lang="en-US" baseline="0" dirty="0" smtClean="0"/>
              <a:t>Image source: </a:t>
            </a:r>
            <a:r>
              <a:rPr lang="en-US" baseline="0" dirty="0" err="1" smtClean="0"/>
              <a:t>CreationWiki</a:t>
            </a:r>
            <a:r>
              <a:rPr lang="en-US" baseline="0" dirty="0" smtClean="0"/>
              <a:t> (public domain)</a:t>
            </a:r>
          </a:p>
          <a:p>
            <a:pPr>
              <a:spcBef>
                <a:spcPct val="50000"/>
              </a:spcBef>
            </a:pPr>
            <a:r>
              <a:rPr lang="en-US" dirty="0" smtClean="0"/>
              <a:t>http://creationwiki.org/DNA_transcription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err="1" smtClean="0">
                <a:solidFill>
                  <a:schemeClr val="tx1"/>
                </a:solidFill>
              </a:rPr>
              <a:t>Mycoplasma</a:t>
            </a:r>
            <a:r>
              <a:rPr lang="en-US" sz="1200" i="1" dirty="0" smtClean="0">
                <a:solidFill>
                  <a:schemeClr val="tx1"/>
                </a:solidFill>
              </a:rPr>
              <a:t> </a:t>
            </a:r>
            <a:r>
              <a:rPr lang="en-US" sz="1200" i="1" dirty="0" err="1" smtClean="0">
                <a:solidFill>
                  <a:schemeClr val="tx1"/>
                </a:solidFill>
              </a:rPr>
              <a:t>genitalium</a:t>
            </a:r>
            <a:r>
              <a:rPr lang="en-US" sz="1200" i="1" dirty="0" smtClean="0">
                <a:solidFill>
                  <a:schemeClr val="tx1"/>
                </a:solidFill>
              </a:rPr>
              <a:t> </a:t>
            </a:r>
            <a:r>
              <a:rPr lang="en-US" sz="1200" i="0" dirty="0" smtClean="0">
                <a:solidFill>
                  <a:schemeClr val="tx1"/>
                </a:solidFill>
              </a:rPr>
              <a:t>is a parasitic bacteria that inhabits the human urinary tract.</a:t>
            </a:r>
            <a:r>
              <a:rPr lang="en-US" sz="1200" i="0" baseline="0" dirty="0" smtClean="0">
                <a:solidFill>
                  <a:schemeClr val="tx1"/>
                </a:solidFill>
              </a:rPr>
              <a:t> </a:t>
            </a:r>
            <a:r>
              <a:rPr lang="en-US" dirty="0" smtClean="0"/>
              <a:t>By</a:t>
            </a:r>
            <a:r>
              <a:rPr lang="en-US" baseline="0" dirty="0" smtClean="0"/>
              <a:t> deleting genes from the </a:t>
            </a:r>
            <a:r>
              <a:rPr lang="en-US" baseline="0" dirty="0" err="1" smtClean="0"/>
              <a:t>Mycloplasm</a:t>
            </a:r>
            <a:r>
              <a:rPr lang="en-US" baseline="0" dirty="0" smtClean="0"/>
              <a:t> one at a time – researchers were able to reduce this required number of genes to 256. But it should be noted that this organism is a parasite and able to live with fewer genes only by inhabiting a fully functional cell.</a:t>
            </a:r>
          </a:p>
          <a:p>
            <a:endParaRPr lang="en-US" baseline="0" dirty="0" smtClean="0"/>
          </a:p>
          <a:p>
            <a:r>
              <a:rPr lang="en-US" baseline="0" dirty="0" smtClean="0"/>
              <a:t>Info Source: </a:t>
            </a:r>
          </a:p>
          <a:p>
            <a:r>
              <a:rPr lang="en-US" baseline="0" dirty="0" smtClean="0"/>
              <a:t>Signature in the Cell by Stephen Meyer p.201</a:t>
            </a:r>
            <a:br>
              <a:rPr lang="en-US" baseline="0" dirty="0" smtClean="0"/>
            </a:br>
            <a:r>
              <a:rPr lang="en-US" dirty="0" smtClean="0"/>
              <a:t>http://store.nwcreation.net/siince.html</a:t>
            </a:r>
            <a:endParaRPr lang="en-US" baseline="0" dirty="0" smtClean="0"/>
          </a:p>
          <a:p>
            <a:endParaRPr lang="en-US" baseline="0" dirty="0" smtClean="0"/>
          </a:p>
          <a:p>
            <a:r>
              <a:rPr lang="en-US" baseline="0" dirty="0" smtClean="0"/>
              <a:t>Image Source: genome map (public domain)</a:t>
            </a:r>
          </a:p>
          <a:p>
            <a:r>
              <a:rPr lang="en-US" dirty="0" smtClean="0">
                <a:solidFill>
                  <a:srgbClr val="000066"/>
                </a:solidFill>
              </a:rPr>
              <a:t>http://en.wikipedia.org/wiki/File:Mycoplasma_genitalium.gif</a:t>
            </a:r>
            <a:endParaRPr lang="en-US" baseline="0" dirty="0" smtClean="0">
              <a:solidFill>
                <a:srgbClr val="000066"/>
              </a:solidFill>
            </a:endParaRPr>
          </a:p>
          <a:p>
            <a:endParaRPr lang="en-US" baseline="0" dirty="0" smtClean="0"/>
          </a:p>
          <a:p>
            <a:r>
              <a:rPr lang="en-US" baseline="0" dirty="0" smtClean="0"/>
              <a:t>Image Source: bacteria (public domain)</a:t>
            </a:r>
          </a:p>
          <a:p>
            <a:r>
              <a:rPr lang="en-US" dirty="0" smtClean="0"/>
              <a:t>http://www.ncbi.nlm.nih.gov/genomeprj/97</a:t>
            </a:r>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56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7924634-2433-41CD-B4B7-DEF8A38B1D78}" type="slidenum">
              <a:rPr lang="en-US" smtClean="0"/>
              <a:pPr/>
              <a:t>57</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A cell like</a:t>
            </a:r>
            <a:r>
              <a:rPr lang="en-US" baseline="0" dirty="0" smtClean="0"/>
              <a:t> </a:t>
            </a:r>
            <a:r>
              <a:rPr lang="en-US" sz="3600" i="1" dirty="0" err="1" smtClean="0">
                <a:solidFill>
                  <a:schemeClr val="tx1"/>
                </a:solidFill>
              </a:rPr>
              <a:t>Mycoplasma</a:t>
            </a:r>
            <a:r>
              <a:rPr lang="en-US" sz="3600" i="1" dirty="0" smtClean="0">
                <a:solidFill>
                  <a:schemeClr val="tx1"/>
                </a:solidFill>
              </a:rPr>
              <a:t> </a:t>
            </a:r>
            <a:r>
              <a:rPr lang="en-US" sz="3600" i="1" dirty="0" err="1" smtClean="0">
                <a:solidFill>
                  <a:schemeClr val="tx1"/>
                </a:solidFill>
              </a:rPr>
              <a:t>genitalium</a:t>
            </a:r>
            <a:r>
              <a:rPr lang="en-US" sz="3600" i="1" dirty="0" smtClean="0">
                <a:solidFill>
                  <a:schemeClr val="tx1"/>
                </a:solidFill>
              </a:rPr>
              <a:t> </a:t>
            </a:r>
            <a:r>
              <a:rPr lang="en-US" baseline="0" dirty="0" smtClean="0"/>
              <a:t> requires at least 250 genes to live – assuming then a minimum of 250 proteins that are 150 amino acids in length (each with a probability of </a:t>
            </a:r>
            <a:r>
              <a:rPr lang="en-US" sz="1200" dirty="0" smtClean="0"/>
              <a:t>10</a:t>
            </a:r>
            <a:r>
              <a:rPr lang="en-US" sz="1200" baseline="30000" dirty="0" smtClean="0"/>
              <a:t>164</a:t>
            </a:r>
            <a:r>
              <a:rPr lang="en-US" baseline="0" dirty="0" smtClean="0"/>
              <a:t>) gives a probability of the first cell to be at least 1 out of </a:t>
            </a:r>
            <a:r>
              <a:rPr lang="en-US" dirty="0" smtClean="0"/>
              <a:t>10</a:t>
            </a:r>
            <a:r>
              <a:rPr lang="en-US" baseline="30000" dirty="0" smtClean="0"/>
              <a:t>41,000 </a:t>
            </a:r>
            <a:r>
              <a:rPr lang="en-US" baseline="0" dirty="0" smtClean="0"/>
              <a:t>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number dwarfs the probabilistic resources in the universe = </a:t>
            </a:r>
            <a:r>
              <a:rPr lang="en-US" sz="1200" dirty="0" smtClean="0"/>
              <a:t>10</a:t>
            </a:r>
            <a:r>
              <a:rPr lang="en-US" sz="1200" baseline="30000" dirty="0" smtClean="0"/>
              <a:t>139</a:t>
            </a: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Info source: Signature in the Cell p213.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http://store.nwcreation.net/siince.html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Sir Fred Hoyle (Ph.D. Astronomy) Chandra </a:t>
            </a:r>
            <a:r>
              <a:rPr lang="en-US" dirty="0" err="1" smtClean="0"/>
              <a:t>Wickramasinghe</a:t>
            </a:r>
            <a:r>
              <a:rPr lang="en-US" dirty="0" smtClean="0"/>
              <a:t> (professor of applied math and astronomy) 10</a:t>
            </a:r>
            <a:r>
              <a:rPr lang="en-US" baseline="30000" dirty="0" smtClean="0"/>
              <a:t>40,000</a:t>
            </a: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Atoms in universe:10</a:t>
            </a:r>
            <a:r>
              <a:rPr lang="en-US" sz="1200" baseline="30000" dirty="0" smtClean="0"/>
              <a:t>80</a:t>
            </a:r>
            <a:endParaRPr lang="en-US" sz="1200" dirty="0" smtClean="0"/>
          </a:p>
          <a:p>
            <a:endParaRPr lang="en-US" dirty="0" smtClean="0"/>
          </a:p>
          <a:p>
            <a:r>
              <a:rPr lang="en-US" dirty="0" smtClean="0"/>
              <a:t>Dr. Emile </a:t>
            </a:r>
            <a:r>
              <a:rPr lang="en-US" dirty="0" err="1" smtClean="0"/>
              <a:t>Borel</a:t>
            </a:r>
            <a:r>
              <a:rPr lang="en-US" dirty="0" smtClean="0"/>
              <a:t>, one of the world's great experts on mathematical probability, formulated a basic law of probability. It states that the occurrence of any event where the chances are beyond one in </a:t>
            </a:r>
            <a:r>
              <a:rPr lang="en-US" sz="1200" dirty="0" smtClean="0">
                <a:solidFill>
                  <a:schemeClr val="bg1">
                    <a:lumMod val="75000"/>
                  </a:schemeClr>
                </a:solidFill>
                <a:effectLst>
                  <a:glow rad="228600">
                    <a:schemeClr val="accent2">
                      <a:satMod val="175000"/>
                      <a:alpha val="40000"/>
                    </a:schemeClr>
                  </a:glow>
                </a:effectLst>
              </a:rPr>
              <a:t>10</a:t>
            </a:r>
            <a:r>
              <a:rPr lang="en-US" sz="1200" baseline="30000" dirty="0" smtClean="0">
                <a:solidFill>
                  <a:schemeClr val="bg1">
                    <a:lumMod val="75000"/>
                  </a:schemeClr>
                </a:solidFill>
                <a:effectLst>
                  <a:glow rad="228600">
                    <a:schemeClr val="accent2">
                      <a:satMod val="175000"/>
                      <a:alpha val="40000"/>
                    </a:schemeClr>
                  </a:glow>
                </a:effectLst>
              </a:rPr>
              <a:t>50</a:t>
            </a:r>
            <a:r>
              <a:rPr lang="en-US" dirty="0" smtClean="0"/>
              <a:t> - a much smaller figure than what we have been dealing with - is an event which we can state with certainty will </a:t>
            </a:r>
            <a:r>
              <a:rPr lang="en-US" i="1" dirty="0" smtClean="0"/>
              <a:t>never</a:t>
            </a:r>
            <a:r>
              <a:rPr lang="en-US" dirty="0" smtClean="0"/>
              <a:t> happen - no matter how much time is allotted, no matter how many conceivable opportunities could exist for the event to take place. </a:t>
            </a:r>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effectLst>
                  <a:outerShdw blurRad="38100" dist="38100" dir="2700000" algn="tl">
                    <a:srgbClr val="000000">
                      <a:alpha val="43137"/>
                    </a:srgbClr>
                  </a:outerShdw>
                </a:effectLst>
              </a:rPr>
              <a:t>Robert </a:t>
            </a:r>
            <a:r>
              <a:rPr lang="en-US" sz="1200" dirty="0" err="1" smtClean="0">
                <a:solidFill>
                  <a:schemeClr val="tx1"/>
                </a:solidFill>
                <a:effectLst>
                  <a:outerShdw blurRad="38100" dist="38100" dir="2700000" algn="tl">
                    <a:srgbClr val="000000">
                      <a:alpha val="43137"/>
                    </a:srgbClr>
                  </a:outerShdw>
                </a:effectLst>
              </a:rPr>
              <a:t>Gange</a:t>
            </a:r>
            <a:r>
              <a:rPr lang="en-US" sz="1200" baseline="0" dirty="0" smtClean="0">
                <a:solidFill>
                  <a:schemeClr val="tx1"/>
                </a:solidFill>
                <a:effectLst>
                  <a:outerShdw blurRad="38100" dist="38100" dir="2700000" algn="tl">
                    <a:srgbClr val="000000">
                      <a:alpha val="43137"/>
                    </a:srgbClr>
                  </a:outerShdw>
                </a:effectLst>
              </a:rPr>
              <a:t> is a </a:t>
            </a:r>
            <a:r>
              <a:rPr lang="en-US" sz="1200" dirty="0" smtClean="0">
                <a:solidFill>
                  <a:schemeClr val="tx1"/>
                </a:solidFill>
                <a:effectLst>
                  <a:outerShdw blurRad="38100" dist="38100" dir="2700000" algn="tl">
                    <a:srgbClr val="000000">
                      <a:alpha val="43137"/>
                    </a:srgbClr>
                  </a:outerShdw>
                </a:effectLst>
              </a:rPr>
              <a:t>research scientist with extensive research in the field of </a:t>
            </a:r>
            <a:r>
              <a:rPr lang="en-US" sz="1200" dirty="0" err="1" smtClean="0">
                <a:solidFill>
                  <a:schemeClr val="tx1"/>
                </a:solidFill>
                <a:effectLst>
                  <a:outerShdw blurRad="38100" dist="38100" dir="2700000" algn="tl">
                    <a:srgbClr val="000000">
                      <a:alpha val="43137"/>
                    </a:srgbClr>
                  </a:outerShdw>
                </a:effectLst>
              </a:rPr>
              <a:t>cryophysics</a:t>
            </a:r>
            <a:r>
              <a:rPr lang="en-US" sz="1200" dirty="0" smtClean="0">
                <a:solidFill>
                  <a:schemeClr val="tx1"/>
                </a:solidFill>
                <a:effectLst>
                  <a:outerShdw blurRad="38100" dist="38100" dir="2700000" algn="tl">
                    <a:srgbClr val="000000">
                      <a:alpha val="43137"/>
                    </a:srgbClr>
                  </a:outerShdw>
                </a:effectLst>
              </a:rPr>
              <a:t> and information systems.),</a:t>
            </a:r>
            <a:r>
              <a:rPr lang="en-US" sz="1200" i="1" dirty="0" smtClean="0">
                <a:solidFill>
                  <a:schemeClr val="tx1"/>
                </a:solidFill>
                <a:effectLst>
                  <a:outerShdw blurRad="38100" dist="38100" dir="2700000" algn="tl">
                    <a:srgbClr val="000000">
                      <a:alpha val="43137"/>
                    </a:srgbClr>
                  </a:outerShdw>
                </a:effectLst>
              </a:rPr>
              <a:t> Origins and Destiny</a:t>
            </a:r>
            <a:r>
              <a:rPr lang="en-US" sz="1200" dirty="0" smtClean="0">
                <a:solidFill>
                  <a:schemeClr val="tx1"/>
                </a:solidFill>
                <a:effectLst>
                  <a:outerShdw blurRad="38100" dist="38100" dir="2700000" algn="tl">
                    <a:srgbClr val="000000">
                      <a:alpha val="43137"/>
                    </a:srgbClr>
                  </a:outerShdw>
                </a:effectLst>
              </a:rPr>
              <a:t>, 1986, p. 77.</a:t>
            </a:r>
          </a:p>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58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19FB00B-5AAD-4053-A61B-9C1CEE19CDFF}" type="slidenum">
              <a:rPr lang="en-US" smtClean="0"/>
              <a:pPr/>
              <a:t>59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685800" y="4343400"/>
            <a:ext cx="5486400" cy="4114800"/>
          </a:xfrm>
          <a:noFill/>
          <a:ln/>
        </p:spPr>
        <p:txBody>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1200" dirty="0" err="1" smtClean="0">
                <a:solidFill>
                  <a:schemeClr val="bg1">
                    <a:lumMod val="75000"/>
                  </a:schemeClr>
                </a:solidFill>
                <a:effectLst>
                  <a:outerShdw blurRad="38100" dist="38100" dir="2700000" algn="tl">
                    <a:srgbClr val="000000">
                      <a:alpha val="43137"/>
                    </a:srgbClr>
                  </a:outerShdw>
                </a:effectLst>
              </a:rPr>
              <a:t>Johnjoe</a:t>
            </a:r>
            <a:r>
              <a:rPr lang="en-US" sz="1200" dirty="0" smtClean="0">
                <a:solidFill>
                  <a:schemeClr val="bg1">
                    <a:lumMod val="75000"/>
                  </a:schemeClr>
                </a:solidFill>
                <a:effectLst>
                  <a:outerShdw blurRad="38100" dist="38100" dir="2700000" algn="tl">
                    <a:srgbClr val="000000">
                      <a:alpha val="43137"/>
                    </a:srgbClr>
                  </a:outerShdw>
                </a:effectLst>
              </a:rPr>
              <a:t> McFadden is</a:t>
            </a:r>
            <a:r>
              <a:rPr lang="en-US" sz="1200" baseline="0" dirty="0" smtClean="0">
                <a:solidFill>
                  <a:schemeClr val="bg1">
                    <a:lumMod val="75000"/>
                  </a:schemeClr>
                </a:solidFill>
                <a:effectLst>
                  <a:outerShdw blurRad="38100" dist="38100" dir="2700000" algn="tl">
                    <a:srgbClr val="000000">
                      <a:alpha val="43137"/>
                    </a:srgbClr>
                  </a:outerShdw>
                </a:effectLst>
              </a:rPr>
              <a:t> an </a:t>
            </a:r>
            <a:r>
              <a:rPr lang="en-US" sz="1200" dirty="0" smtClean="0">
                <a:solidFill>
                  <a:schemeClr val="bg1">
                    <a:lumMod val="75000"/>
                  </a:schemeClr>
                </a:solidFill>
                <a:effectLst>
                  <a:outerShdw blurRad="38100" dist="38100" dir="2700000" algn="tl">
                    <a:srgbClr val="000000">
                      <a:alpha val="43137"/>
                    </a:srgbClr>
                  </a:outerShdw>
                </a:effectLst>
              </a:rPr>
              <a:t>Evolutionist &amp; Professor of Molecular Biology and Quantum Physics, </a:t>
            </a:r>
            <a:r>
              <a:rPr lang="en-US" sz="1200" i="1" dirty="0" smtClean="0">
                <a:solidFill>
                  <a:schemeClr val="bg1">
                    <a:lumMod val="75000"/>
                  </a:schemeClr>
                </a:solidFill>
                <a:effectLst>
                  <a:outerShdw blurRad="38100" dist="38100" dir="2700000" algn="tl">
                    <a:srgbClr val="000000">
                      <a:alpha val="43137"/>
                    </a:srgbClr>
                  </a:outerShdw>
                </a:effectLst>
              </a:rPr>
              <a:t>Quantum Evolution, </a:t>
            </a:r>
            <a:r>
              <a:rPr lang="en-US" sz="1200" dirty="0" smtClean="0">
                <a:solidFill>
                  <a:schemeClr val="bg1">
                    <a:lumMod val="75000"/>
                  </a:schemeClr>
                </a:solidFill>
                <a:effectLst>
                  <a:outerShdw blurRad="38100" dist="38100" dir="2700000" algn="tl">
                    <a:srgbClr val="000000">
                      <a:alpha val="43137"/>
                    </a:srgbClr>
                  </a:outerShdw>
                </a:effectLst>
              </a:rPr>
              <a:t>2000, p. 85.</a:t>
            </a:r>
          </a:p>
          <a:p>
            <a:pPr>
              <a:spcBef>
                <a:spcPct val="50000"/>
              </a:spcBef>
            </a:pPr>
            <a:endParaRPr lang="en-US" dirty="0" smtClean="0"/>
          </a:p>
          <a:p>
            <a:pPr>
              <a:spcBef>
                <a:spcPct val="50000"/>
              </a:spcBef>
            </a:pPr>
            <a:r>
              <a:rPr lang="en-US" dirty="0" smtClean="0"/>
              <a:t>“The simplest living cell could not have arisen by chance. Just like the eye, the proto-cell must have evolved from simpler ancestral cells, presumably by a process of natural selection. But this is where the first big problem with the origin of life arises. What were those simpler entities?”</a:t>
            </a:r>
          </a:p>
          <a:p>
            <a:pPr>
              <a:spcBef>
                <a:spcPct val="50000"/>
              </a:spcBef>
            </a:pPr>
            <a:endParaRPr lang="en-US" dirty="0" smtClean="0"/>
          </a:p>
          <a:p>
            <a:pPr>
              <a:spcBef>
                <a:spcPct val="50000"/>
              </a:spcBef>
            </a:pPr>
            <a:endParaRPr lang="en-US" dirty="0"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smtClean="0"/>
          </a:p>
        </p:txBody>
      </p:sp>
      <p:sp>
        <p:nvSpPr>
          <p:cNvPr id="101380" name="Slide Number Placeholder 3"/>
          <p:cNvSpPr>
            <a:spLocks noGrp="1"/>
          </p:cNvSpPr>
          <p:nvPr>
            <p:ph type="sldNum" sz="quarter" idx="5"/>
          </p:nvPr>
        </p:nvSpPr>
        <p:spPr>
          <a:noFill/>
        </p:spPr>
        <p:txBody>
          <a:bodyPr/>
          <a:lstStyle/>
          <a:p>
            <a:fld id="{7FD81606-9D67-48D4-85E6-A29F200743FB}" type="slidenum">
              <a:rPr lang="en-US"/>
              <a:pPr/>
              <a:t>18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13ABF-100B-4410-A25F-46D8D828AB58}" type="slidenum">
              <a:rPr lang="en-AU"/>
              <a:pPr/>
              <a:t>60</a:t>
            </a:fld>
            <a:endParaRPr lang="en-AU"/>
          </a:p>
        </p:txBody>
      </p:sp>
      <p:sp>
        <p:nvSpPr>
          <p:cNvPr id="1553410" name="Rectangle 2"/>
          <p:cNvSpPr>
            <a:spLocks noGrp="1" noRot="1" noChangeAspect="1" noChangeArrowheads="1" noTextEdit="1"/>
          </p:cNvSpPr>
          <p:nvPr>
            <p:ph type="sldImg"/>
          </p:nvPr>
        </p:nvSpPr>
        <p:spPr>
          <a:ln/>
        </p:spPr>
      </p:sp>
      <p:sp>
        <p:nvSpPr>
          <p:cNvPr id="1553411" name="Rectangle 3"/>
          <p:cNvSpPr>
            <a:spLocks noGrp="1" noChangeArrowheads="1"/>
          </p:cNvSpPr>
          <p:nvPr>
            <p:ph type="body" idx="1"/>
          </p:nvPr>
        </p:nvSpPr>
        <p:spPr>
          <a:xfrm>
            <a:off x="914401" y="4328521"/>
            <a:ext cx="1196975" cy="260012"/>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2 Timothy 4:3-4</a:t>
            </a:r>
          </a:p>
          <a:p>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61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smtClean="0">
              <a:solidFill>
                <a:srgbClr val="000000"/>
              </a:solidFill>
            </a:endParaRPr>
          </a:p>
        </p:txBody>
      </p:sp>
      <p:sp>
        <p:nvSpPr>
          <p:cNvPr id="77828" name="Slide Number Placeholder 3"/>
          <p:cNvSpPr>
            <a:spLocks noGrp="1"/>
          </p:cNvSpPr>
          <p:nvPr>
            <p:ph type="sldNum" sz="quarter" idx="5"/>
          </p:nvPr>
        </p:nvSpPr>
        <p:spPr>
          <a:noFill/>
        </p:spPr>
        <p:txBody>
          <a:bodyPr/>
          <a:lstStyle/>
          <a:p>
            <a:fld id="{C01AED8D-1D2D-4B88-9484-A5E718296D69}" type="slidenum">
              <a:rPr lang="en-US" smtClean="0"/>
              <a:pPr/>
              <a:t>62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進化論者試圖斷定，始祖鳥是一種過渡形式的鳥，進而宣稱鳥是從恐龍進化來的。但是，世界上最著名的鳥類學家之一、北卡羅來納大學的艾倫</a:t>
            </a:r>
            <a:r>
              <a:rPr lang="en-US" altLang="zh-TW" dirty="0" smtClean="0"/>
              <a:t>·</a:t>
            </a:r>
            <a:r>
              <a:rPr lang="zh-TW" altLang="en-US" dirty="0" smtClean="0"/>
              <a:t>費都加，儘管他自己是個進化論者，可反對鳥與恐龍有親緣關係的理論。費都加就此指出： “我研究鳥的頭顱已經</a:t>
            </a:r>
            <a:r>
              <a:rPr lang="en-US" altLang="zh-TW" dirty="0" smtClean="0"/>
              <a:t>25</a:t>
            </a:r>
            <a:r>
              <a:rPr lang="zh-TW" altLang="en-US" dirty="0" smtClean="0"/>
              <a:t>年了，然而，我沒有看出它們之間有任何相象之處，我只是看不見它們</a:t>
            </a:r>
            <a:r>
              <a:rPr lang="en-US" altLang="zh-TW" dirty="0" smtClean="0"/>
              <a:t>……</a:t>
            </a:r>
            <a:r>
              <a:rPr lang="zh-TW" altLang="en-US" dirty="0" smtClean="0"/>
              <a:t>。在我看來，獸腳亞目食肉恐龍是鳥的起源的理論，這將是二十世紀古生物學中最大的尷尬。”</a:t>
            </a:r>
            <a:r>
              <a:rPr lang="en-US" altLang="zh-TW" dirty="0" smtClean="0">
                <a:hlinkClick r:id=""/>
              </a:rPr>
              <a:t>56</a:t>
            </a:r>
            <a:r>
              <a:rPr lang="zh-TW" altLang="en-US" dirty="0" smtClean="0"/>
              <a:t> </a:t>
            </a:r>
          </a:p>
          <a:p>
            <a:r>
              <a:rPr lang="zh-TW" altLang="en-US" dirty="0" smtClean="0"/>
              <a:t/>
            </a:r>
            <a:br>
              <a:rPr lang="zh-TW" altLang="en-US" dirty="0" smtClean="0"/>
            </a:br>
            <a:r>
              <a:rPr lang="en-US" altLang="zh-TW" dirty="0" smtClean="0"/>
              <a:t>Prof. Alan </a:t>
            </a:r>
            <a:r>
              <a:rPr lang="en-US" altLang="zh-TW" dirty="0" err="1" smtClean="0"/>
              <a:t>Feduccia</a:t>
            </a:r>
            <a:r>
              <a:rPr lang="en-US" altLang="zh-TW" dirty="0" smtClean="0"/>
              <a:t> </a:t>
            </a:r>
          </a:p>
          <a:p>
            <a:r>
              <a:rPr lang="zh-TW" altLang="en-US" dirty="0" smtClean="0"/>
              <a:t>拉裏</a:t>
            </a:r>
            <a:r>
              <a:rPr lang="en-US" altLang="zh-TW" dirty="0" smtClean="0"/>
              <a:t>·</a:t>
            </a:r>
            <a:r>
              <a:rPr lang="zh-TW" altLang="en-US" dirty="0" smtClean="0"/>
              <a:t>馬丁，堪薩斯大學的古代鳥類專家，也反對鳥類與恐龍具有相同血統的理論。在討論這一相互矛盾的進化論時，馬丁說：</a:t>
            </a:r>
          </a:p>
          <a:p>
            <a:r>
              <a:rPr lang="zh-TW" altLang="en-US" dirty="0" smtClean="0"/>
              <a:t>“告訴你們實情吧，如果我必須支援具有恐龍特徵的鳥類起源於恐龍的話，每次我都陷入尷尬中，並且不得不站起來為之辯解。”</a:t>
            </a:r>
            <a:r>
              <a:rPr lang="en-US" altLang="zh-TW" dirty="0" smtClean="0">
                <a:hlinkClick r:id=""/>
              </a:rPr>
              <a:t>57</a:t>
            </a:r>
            <a:r>
              <a:rPr lang="zh-TW" altLang="en-US" dirty="0" smtClean="0"/>
              <a:t> </a:t>
            </a:r>
          </a:p>
          <a:p>
            <a:r>
              <a:rPr lang="zh-TW" altLang="en-US" dirty="0" smtClean="0"/>
              <a:t>總之，只依賴於始祖鳥而豎立的“鳥的進化”的假想，僅僅是懷有偏見者和進化論者想象力的產物。</a:t>
            </a:r>
          </a:p>
          <a:p>
            <a:endParaRPr lang="en-US" dirty="0"/>
          </a:p>
        </p:txBody>
      </p:sp>
      <p:sp>
        <p:nvSpPr>
          <p:cNvPr id="4" name="Slide Number Placeholder 3"/>
          <p:cNvSpPr>
            <a:spLocks noGrp="1"/>
          </p:cNvSpPr>
          <p:nvPr>
            <p:ph type="sldNum" sz="quarter" idx="10"/>
          </p:nvPr>
        </p:nvSpPr>
        <p:spPr/>
        <p:txBody>
          <a:bodyPr/>
          <a:lstStyle/>
          <a:p>
            <a:fld id="{FDA5A9F3-EC96-482A-8260-E11C06D1EDB1}" type="slidenum">
              <a:rPr lang="en-US" smtClean="0"/>
              <a:pPr/>
              <a:t>73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zh-TW" altLang="en-US" b="1" dirty="0" smtClean="0"/>
              <a:t>馬的進化的神話</a:t>
            </a:r>
            <a:endParaRPr lang="zh-TW" altLang="en-US" dirty="0" smtClean="0"/>
          </a:p>
          <a:p>
            <a:r>
              <a:rPr lang="zh-TW" altLang="en-US" dirty="0" smtClean="0"/>
              <a:t>直到最近，按照一個虛構的順序推測，把馬的進化作為進化論學說主要的化石證據。但是，今天很多進化論者自己坦白地承認，馬的進化的假想已經破產。</a:t>
            </a:r>
            <a:r>
              <a:rPr lang="en-US" altLang="zh-TW" dirty="0" smtClean="0"/>
              <a:t>1980</a:t>
            </a:r>
            <a:r>
              <a:rPr lang="zh-TW" altLang="en-US" dirty="0" smtClean="0"/>
              <a:t>年，在芝加哥的菲爾德自然博物館召開了為期四天的專題座談會，有</a:t>
            </a:r>
            <a:r>
              <a:rPr lang="en-US" altLang="zh-TW" dirty="0" smtClean="0"/>
              <a:t>150</a:t>
            </a:r>
            <a:r>
              <a:rPr lang="zh-TW" altLang="en-US" dirty="0" smtClean="0"/>
              <a:t>位進化論者參加了這次會議。會議就沒有化石記錄、也沒有逐漸進化記載的假想作了討論</a:t>
            </a:r>
            <a:r>
              <a:rPr lang="en-US" altLang="zh-TW" dirty="0" smtClean="0"/>
              <a:t>--</a:t>
            </a:r>
            <a:r>
              <a:rPr lang="zh-TW" altLang="en-US" dirty="0" smtClean="0"/>
              <a:t>對馬的進化的假想。進化論者博伊斯</a:t>
            </a:r>
            <a:r>
              <a:rPr lang="en-US" altLang="zh-TW" dirty="0" smtClean="0"/>
              <a:t>·</a:t>
            </a:r>
            <a:r>
              <a:rPr lang="zh-TW" altLang="en-US" dirty="0" smtClean="0"/>
              <a:t>仁斯博格（</a:t>
            </a:r>
            <a:r>
              <a:rPr lang="en-US" altLang="zh-TW" dirty="0" err="1" smtClean="0"/>
              <a:t>Rensberger</a:t>
            </a:r>
            <a:r>
              <a:rPr lang="zh-TW" altLang="en-US" dirty="0" smtClean="0"/>
              <a:t>）在會上說：</a:t>
            </a:r>
            <a:r>
              <a:rPr lang="en-US" altLang="zh-TW" dirty="0" smtClean="0"/>
              <a:t>"</a:t>
            </a:r>
            <a:r>
              <a:rPr lang="zh-TW" altLang="en-US" dirty="0" smtClean="0"/>
              <a:t>馬的進化的例子很流行：是由差不多</a:t>
            </a:r>
            <a:r>
              <a:rPr lang="en-US" altLang="zh-TW" dirty="0" smtClean="0"/>
              <a:t>5000</a:t>
            </a:r>
            <a:r>
              <a:rPr lang="zh-TW" altLang="en-US" dirty="0" smtClean="0"/>
              <a:t>萬年以前就有的四趾狐狸型生物，按照漸進順序，進化成今天比狐狸大得多的一趾蹄的馬；這早已是所周知的錯誤。與所謂逐漸變化相反，每個過渡形式的化石的出現，是截然不同、始終不變的，隨後絕種以及過渡的形式都是未知的。</a:t>
            </a:r>
            <a:r>
              <a:rPr lang="en-US" altLang="zh-TW" dirty="0" smtClean="0"/>
              <a:t>1</a:t>
            </a:r>
          </a:p>
          <a:p>
            <a:r>
              <a:rPr lang="zh-TW" altLang="en-US" dirty="0" smtClean="0"/>
              <a:t>仁斯博格發表針對馬的進化假想的誠實觀點的同時，事實上也提出了該學說在地質記錄中所面臨的最大困境</a:t>
            </a:r>
            <a:r>
              <a:rPr lang="en-US" altLang="zh-TW" dirty="0" smtClean="0"/>
              <a:t>"</a:t>
            </a:r>
            <a:r>
              <a:rPr lang="zh-TW" altLang="en-US" dirty="0" smtClean="0"/>
              <a:t>過渡形式</a:t>
            </a:r>
            <a:r>
              <a:rPr lang="en-US" altLang="zh-TW" dirty="0" smtClean="0"/>
              <a:t>"</a:t>
            </a:r>
            <a:r>
              <a:rPr lang="zh-TW" altLang="en-US" dirty="0" smtClean="0"/>
              <a:t>。著名古生物學家、英國自然史博物館主任科林</a:t>
            </a:r>
            <a:r>
              <a:rPr lang="en-US" altLang="zh-TW" dirty="0" smtClean="0"/>
              <a:t>·</a:t>
            </a:r>
            <a:r>
              <a:rPr lang="zh-TW" altLang="en-US" dirty="0" smtClean="0"/>
              <a:t>帕特森，在博物館的底層仍然給公看的關於</a:t>
            </a:r>
            <a:r>
              <a:rPr lang="en-US" altLang="zh-TW" dirty="0" smtClean="0"/>
              <a:t>"</a:t>
            </a:r>
            <a:r>
              <a:rPr lang="zh-TW" altLang="en-US" dirty="0" smtClean="0"/>
              <a:t>馬的進化</a:t>
            </a:r>
            <a:r>
              <a:rPr lang="en-US" altLang="zh-TW" dirty="0" smtClean="0"/>
              <a:t>"</a:t>
            </a:r>
            <a:r>
              <a:rPr lang="zh-TW" altLang="en-US" dirty="0" smtClean="0"/>
              <a:t>展覽會上說：</a:t>
            </a:r>
            <a:r>
              <a:rPr lang="en-US" altLang="zh-TW" dirty="0" smtClean="0"/>
              <a:t>"</a:t>
            </a:r>
            <a:r>
              <a:rPr lang="zh-TW" altLang="en-US" dirty="0" smtClean="0"/>
              <a:t>在究竟何謂那段生命（馬的進化史</a:t>
            </a:r>
            <a:r>
              <a:rPr lang="en-US" altLang="zh-TW" dirty="0" smtClean="0"/>
              <a:t>--</a:t>
            </a:r>
            <a:r>
              <a:rPr lang="zh-TW" altLang="en-US" dirty="0" smtClean="0"/>
              <a:t>譯注）的歷史方面，有太多的故事，其中一些比其他更具想象力。最著名的例子，就是仍在樓下展覽的、或許在</a:t>
            </a:r>
            <a:r>
              <a:rPr lang="en-US" altLang="zh-TW" dirty="0" smtClean="0"/>
              <a:t>50</a:t>
            </a:r>
            <a:r>
              <a:rPr lang="zh-TW" altLang="en-US" dirty="0" smtClean="0"/>
              <a:t>年以前就已經準備好的關於馬進化的展品。馬的進化已經作為真理不斷寫入教科書中。現在，我認為這種做法是不愉快的，尤其是提出這些故事的人們，他們自己也意識到這些材料中有投機的成分。</a:t>
            </a:r>
            <a:r>
              <a:rPr lang="en-US" altLang="zh-TW" dirty="0" smtClean="0"/>
              <a:t>"2 </a:t>
            </a:r>
            <a:r>
              <a:rPr lang="zh-TW" altLang="en-US" dirty="0" smtClean="0"/>
              <a:t>那么，</a:t>
            </a:r>
            <a:r>
              <a:rPr lang="en-US" altLang="zh-TW" dirty="0" smtClean="0"/>
              <a:t>"</a:t>
            </a:r>
            <a:r>
              <a:rPr lang="zh-TW" altLang="en-US" dirty="0" smtClean="0"/>
              <a:t>馬的進化</a:t>
            </a:r>
            <a:r>
              <a:rPr lang="en-US" altLang="zh-TW" dirty="0" smtClean="0"/>
              <a:t>"</a:t>
            </a:r>
            <a:r>
              <a:rPr lang="zh-TW" altLang="en-US" dirty="0" smtClean="0"/>
              <a:t>的假想的基礎是什麼？進化論者用豐富的想象力，通過對生活在印度、北美洲、南美洲及歐洲不同時期不同生物化石有序地排列，闡釋了這一騙人的假想圖表；由不同研究人員提供的、馬的進化的圖表達</a:t>
            </a:r>
            <a:r>
              <a:rPr lang="en-US" altLang="zh-TW" dirty="0" smtClean="0"/>
              <a:t>20</a:t>
            </a:r>
            <a:r>
              <a:rPr lang="zh-TW" altLang="en-US" dirty="0" smtClean="0"/>
              <a:t>多張。對這些彼此不同的譜系圖，進化論者之間並沒有達成共識。其中唯一的共同點是，</a:t>
            </a:r>
            <a:r>
              <a:rPr lang="en-US" altLang="zh-TW" dirty="0" smtClean="0"/>
              <a:t>5500</a:t>
            </a:r>
            <a:r>
              <a:rPr lang="zh-TW" altLang="en-US" dirty="0" smtClean="0"/>
              <a:t>萬年前生活在始新世時期的、類似於狗的一種被稱為</a:t>
            </a:r>
            <a:r>
              <a:rPr lang="en-US" altLang="zh-TW" dirty="0" smtClean="0"/>
              <a:t>"</a:t>
            </a:r>
            <a:r>
              <a:rPr lang="zh-TW" altLang="en-US" dirty="0" smtClean="0"/>
              <a:t>始祖馬</a:t>
            </a:r>
            <a:r>
              <a:rPr lang="en-US" altLang="zh-TW" dirty="0" smtClean="0"/>
              <a:t>"</a:t>
            </a:r>
            <a:r>
              <a:rPr lang="zh-TW" altLang="en-US" dirty="0" smtClean="0"/>
              <a:t>的動物，是馬的最初祖先。但是，這種虛構的從始祖馬到馬的進化聯繫，是完全矛盾的。這種馬與至今生活在非洲、甚至與馬沒有一點聯繫與相似之處的</a:t>
            </a:r>
            <a:r>
              <a:rPr lang="en-US" altLang="zh-TW" dirty="0" smtClean="0"/>
              <a:t>"</a:t>
            </a:r>
            <a:r>
              <a:rPr lang="zh-TW" altLang="en-US" dirty="0" smtClean="0"/>
              <a:t>蹄兔</a:t>
            </a:r>
            <a:r>
              <a:rPr lang="en-US" altLang="zh-TW" dirty="0" smtClean="0"/>
              <a:t>"</a:t>
            </a:r>
            <a:r>
              <a:rPr lang="zh-TW" altLang="en-US" dirty="0" smtClean="0"/>
              <a:t>是同類動物。</a:t>
            </a:r>
            <a:r>
              <a:rPr lang="en-US" altLang="zh-TW" dirty="0" smtClean="0"/>
              <a:t>3</a:t>
            </a:r>
          </a:p>
          <a:p>
            <a:r>
              <a:rPr lang="zh-TW" altLang="en-US" dirty="0" smtClean="0"/>
              <a:t>有關馬的進化的毫無根據的斷言，從不斷發現的地質記錄中破滅了；始祖馬與現代馬種（西方馬種和內華達州馬種）的化石顯示，現代馬和他們所稱的馬的祖先，是在同一時期生存的物種。這清楚地說明馬的進化在任何時候都不存在。</a:t>
            </a:r>
            <a:r>
              <a:rPr lang="en-US" altLang="zh-TW" dirty="0" smtClean="0"/>
              <a:t>4</a:t>
            </a:r>
          </a:p>
          <a:p>
            <a:r>
              <a:rPr lang="zh-TW" altLang="en-US" dirty="0" smtClean="0"/>
              <a:t>進化論者、作家戈登</a:t>
            </a:r>
            <a:r>
              <a:rPr lang="en-US" altLang="zh-TW" dirty="0" smtClean="0"/>
              <a:t>·R·</a:t>
            </a:r>
            <a:r>
              <a:rPr lang="zh-TW" altLang="en-US" dirty="0" smtClean="0"/>
              <a:t>泰勒，在</a:t>
            </a:r>
            <a:r>
              <a:rPr lang="en-US" altLang="zh-TW" dirty="0" smtClean="0"/>
              <a:t>《</a:t>
            </a:r>
            <a:r>
              <a:rPr lang="zh-TW" altLang="en-US" dirty="0" smtClean="0"/>
              <a:t>大進化秘密</a:t>
            </a:r>
            <a:r>
              <a:rPr lang="en-US" altLang="zh-TW" dirty="0" smtClean="0"/>
              <a:t>》</a:t>
            </a:r>
            <a:r>
              <a:rPr lang="zh-TW" altLang="en-US" dirty="0" smtClean="0"/>
              <a:t>一書中，對達爾文缺乏根據的觀點解釋道：</a:t>
            </a:r>
            <a:r>
              <a:rPr lang="en-US" altLang="zh-TW" dirty="0" smtClean="0"/>
              <a:t>"</a:t>
            </a:r>
            <a:r>
              <a:rPr lang="zh-TW" altLang="en-US" dirty="0" smtClean="0"/>
              <a:t>也許，達爾文學說最大的弱點，是古生物學家沒能發現令人信服、演示生物體主要進化性變化的發育與順序的證據</a:t>
            </a:r>
            <a:r>
              <a:rPr lang="en-US" altLang="zh-TW" dirty="0" smtClean="0"/>
              <a:t>……</a:t>
            </a:r>
            <a:r>
              <a:rPr lang="zh-TW" altLang="en-US" dirty="0" smtClean="0"/>
              <a:t>。馬是經常用來解決這一問題的唯一例子。但是，實際上始祖馬與馬類的聯繫是不可思義的；他們聲稱馬的體型連續增加著，可一些變化顯示，它們卻比始祖馬變小了，而不是變大了。把不同來源的標本放到一起，就構成看似具有說服力的進化順序，但實際上並不存在按時、按序排列的證據。</a:t>
            </a:r>
            <a:r>
              <a:rPr lang="en-US" altLang="zh-TW" dirty="0" smtClean="0"/>
              <a:t>5</a:t>
            </a:r>
          </a:p>
          <a:p>
            <a:r>
              <a:rPr lang="zh-TW" altLang="en-US" dirty="0" smtClean="0"/>
              <a:t>這些雄辯的事實證明，達爾文學說作為牢固的證據，來描繪馬進化的圖表，不過是荒謬和難以置信的故事而已。</a:t>
            </a:r>
          </a:p>
          <a:p>
            <a:r>
              <a:rPr lang="en-US" altLang="zh-TW" dirty="0" smtClean="0"/>
              <a:t>1. </a:t>
            </a:r>
            <a:r>
              <a:rPr lang="zh-TW" altLang="en-US" dirty="0" smtClean="0"/>
              <a:t>博伊斯</a:t>
            </a:r>
            <a:r>
              <a:rPr lang="en-US" altLang="zh-TW" dirty="0" smtClean="0"/>
              <a:t>·</a:t>
            </a:r>
            <a:r>
              <a:rPr lang="zh-TW" altLang="en-US" dirty="0" smtClean="0"/>
              <a:t>仁斯博格</a:t>
            </a:r>
            <a:r>
              <a:rPr lang="en-US" altLang="zh-TW" dirty="0" smtClean="0"/>
              <a:t>,《</a:t>
            </a:r>
            <a:r>
              <a:rPr lang="zh-TW" altLang="en-US" dirty="0" smtClean="0"/>
              <a:t>休斯頓編年史</a:t>
            </a:r>
            <a:r>
              <a:rPr lang="en-US" altLang="zh-TW" dirty="0" smtClean="0"/>
              <a:t>》</a:t>
            </a:r>
            <a:r>
              <a:rPr lang="zh-TW" altLang="en-US" dirty="0" smtClean="0"/>
              <a:t>，第四章，第</a:t>
            </a:r>
            <a:r>
              <a:rPr lang="en-US" altLang="zh-TW" dirty="0" smtClean="0"/>
              <a:t>15</a:t>
            </a:r>
            <a:r>
              <a:rPr lang="zh-TW" altLang="en-US" dirty="0" smtClean="0"/>
              <a:t>頁，</a:t>
            </a:r>
            <a:r>
              <a:rPr lang="en-US" altLang="zh-TW" dirty="0" smtClean="0"/>
              <a:t>1980</a:t>
            </a:r>
            <a:r>
              <a:rPr lang="zh-TW" altLang="en-US" dirty="0" smtClean="0"/>
              <a:t>年</a:t>
            </a:r>
            <a:r>
              <a:rPr lang="en-US" altLang="zh-TW" dirty="0" smtClean="0"/>
              <a:t>11</a:t>
            </a:r>
            <a:r>
              <a:rPr lang="zh-TW" altLang="en-US" dirty="0" smtClean="0"/>
              <a:t>月</a:t>
            </a:r>
            <a:r>
              <a:rPr lang="en-US" altLang="zh-TW" dirty="0" smtClean="0"/>
              <a:t>5</a:t>
            </a:r>
            <a:r>
              <a:rPr lang="zh-TW" altLang="en-US" dirty="0" smtClean="0"/>
              <a:t>日</a:t>
            </a:r>
            <a:br>
              <a:rPr lang="zh-TW" altLang="en-US" dirty="0" smtClean="0"/>
            </a:br>
            <a:r>
              <a:rPr lang="en-US" altLang="zh-TW" dirty="0" smtClean="0"/>
              <a:t>2. </a:t>
            </a:r>
            <a:r>
              <a:rPr lang="zh-TW" altLang="en-US" dirty="0" smtClean="0"/>
              <a:t>科林</a:t>
            </a:r>
            <a:r>
              <a:rPr lang="en-US" altLang="zh-TW" dirty="0" smtClean="0"/>
              <a:t>·</a:t>
            </a:r>
            <a:r>
              <a:rPr lang="zh-TW" altLang="en-US" dirty="0" smtClean="0"/>
              <a:t>帕特森，“哈珀”，</a:t>
            </a:r>
            <a:r>
              <a:rPr lang="en-US" altLang="zh-TW" dirty="0" smtClean="0"/>
              <a:t>1984</a:t>
            </a:r>
            <a:r>
              <a:rPr lang="zh-TW" altLang="en-US" dirty="0" smtClean="0"/>
              <a:t>年</a:t>
            </a:r>
            <a:r>
              <a:rPr lang="en-US" altLang="zh-TW" dirty="0" smtClean="0"/>
              <a:t>2</a:t>
            </a:r>
            <a:r>
              <a:rPr lang="zh-TW" altLang="en-US" dirty="0" smtClean="0"/>
              <a:t>月，第</a:t>
            </a:r>
            <a:r>
              <a:rPr lang="en-US" altLang="zh-TW" dirty="0" smtClean="0"/>
              <a:t>60</a:t>
            </a:r>
            <a:r>
              <a:rPr lang="zh-TW" altLang="en-US" dirty="0" smtClean="0"/>
              <a:t>頁</a:t>
            </a:r>
            <a:br>
              <a:rPr lang="zh-TW" altLang="en-US" dirty="0" smtClean="0"/>
            </a:br>
            <a:r>
              <a:rPr lang="en-US" altLang="zh-TW" dirty="0" smtClean="0"/>
              <a:t>3. </a:t>
            </a:r>
            <a:r>
              <a:rPr lang="zh-TW" altLang="en-US" dirty="0" smtClean="0"/>
              <a:t>弗朗西斯</a:t>
            </a:r>
            <a:r>
              <a:rPr lang="en-US" altLang="zh-TW" dirty="0" smtClean="0"/>
              <a:t>·</a:t>
            </a:r>
            <a:r>
              <a:rPr lang="zh-TW" altLang="en-US" dirty="0" smtClean="0"/>
              <a:t>赫廷，</a:t>
            </a:r>
            <a:r>
              <a:rPr lang="en-US" altLang="zh-TW" dirty="0" smtClean="0"/>
              <a:t>《</a:t>
            </a:r>
            <a:r>
              <a:rPr lang="zh-TW" altLang="en-US" dirty="0" smtClean="0"/>
              <a:t>長頸鹿的脖子：達爾文誤入歧途</a:t>
            </a:r>
            <a:r>
              <a:rPr lang="en-US" altLang="zh-TW" dirty="0" smtClean="0"/>
              <a:t>》,</a:t>
            </a:r>
            <a:r>
              <a:rPr lang="zh-TW" altLang="en-US" dirty="0" smtClean="0"/>
              <a:t>紐約</a:t>
            </a:r>
            <a:r>
              <a:rPr lang="en-US" altLang="zh-TW" dirty="0" smtClean="0"/>
              <a:t>Tick nor and Fields,1982</a:t>
            </a:r>
            <a:r>
              <a:rPr lang="zh-TW" altLang="en-US" dirty="0" smtClean="0"/>
              <a:t>年</a:t>
            </a:r>
            <a:r>
              <a:rPr lang="en-US" altLang="zh-TW" dirty="0" smtClean="0"/>
              <a:t>,</a:t>
            </a:r>
            <a:r>
              <a:rPr lang="zh-TW" altLang="en-US" dirty="0" smtClean="0"/>
              <a:t>第</a:t>
            </a:r>
            <a:r>
              <a:rPr lang="en-US" altLang="zh-TW" dirty="0" smtClean="0"/>
              <a:t>30-31</a:t>
            </a:r>
            <a:r>
              <a:rPr lang="zh-TW" altLang="en-US" dirty="0" smtClean="0"/>
              <a:t>頁</a:t>
            </a:r>
            <a:br>
              <a:rPr lang="zh-TW" altLang="en-US" dirty="0" smtClean="0"/>
            </a:br>
            <a:r>
              <a:rPr lang="en-US" altLang="zh-TW" dirty="0" smtClean="0"/>
              <a:t>4. </a:t>
            </a:r>
            <a:r>
              <a:rPr lang="zh-TW" altLang="en-US" dirty="0" smtClean="0"/>
              <a:t>弗朗西斯</a:t>
            </a:r>
            <a:r>
              <a:rPr lang="en-US" altLang="zh-TW" dirty="0" smtClean="0"/>
              <a:t>·</a:t>
            </a:r>
            <a:r>
              <a:rPr lang="zh-TW" altLang="en-US" dirty="0" smtClean="0"/>
              <a:t>赫廷</a:t>
            </a:r>
            <a:r>
              <a:rPr lang="en-US" altLang="zh-TW" dirty="0" smtClean="0"/>
              <a:t>,《</a:t>
            </a:r>
            <a:r>
              <a:rPr lang="zh-TW" altLang="en-US" dirty="0" smtClean="0"/>
              <a:t>長頸鹿的脖子：達爾文誤入歧途</a:t>
            </a:r>
            <a:r>
              <a:rPr lang="en-US" altLang="zh-TW" dirty="0" smtClean="0"/>
              <a:t>》,</a:t>
            </a:r>
            <a:r>
              <a:rPr lang="zh-TW" altLang="en-US" dirty="0" smtClean="0"/>
              <a:t>第</a:t>
            </a:r>
            <a:r>
              <a:rPr lang="en-US" altLang="zh-TW" dirty="0" smtClean="0"/>
              <a:t>30-31</a:t>
            </a:r>
            <a:r>
              <a:rPr lang="zh-TW" altLang="en-US" dirty="0" smtClean="0"/>
              <a:t>頁</a:t>
            </a:r>
            <a:br>
              <a:rPr lang="zh-TW" altLang="en-US" dirty="0" smtClean="0"/>
            </a:br>
            <a:r>
              <a:rPr lang="en-US" altLang="zh-TW" dirty="0" smtClean="0"/>
              <a:t>5. </a:t>
            </a:r>
            <a:r>
              <a:rPr lang="zh-TW" altLang="en-US" dirty="0" smtClean="0"/>
              <a:t>戈登</a:t>
            </a:r>
            <a:r>
              <a:rPr lang="en-US" altLang="zh-TW" dirty="0" smtClean="0"/>
              <a:t>·</a:t>
            </a:r>
            <a:r>
              <a:rPr lang="zh-TW" altLang="en-US" dirty="0" smtClean="0"/>
              <a:t>拉特雷</a:t>
            </a:r>
            <a:r>
              <a:rPr lang="en-US" altLang="zh-TW" dirty="0" smtClean="0"/>
              <a:t>·</a:t>
            </a:r>
            <a:r>
              <a:rPr lang="zh-TW" altLang="en-US" dirty="0" smtClean="0"/>
              <a:t>泰勒</a:t>
            </a:r>
            <a:r>
              <a:rPr lang="en-US" altLang="zh-TW" dirty="0" smtClean="0"/>
              <a:t>,《</a:t>
            </a:r>
            <a:r>
              <a:rPr lang="zh-TW" altLang="en-US" dirty="0" smtClean="0"/>
              <a:t>大進化秘密</a:t>
            </a:r>
            <a:r>
              <a:rPr lang="en-US" altLang="zh-TW" dirty="0" smtClean="0"/>
              <a:t>》,</a:t>
            </a:r>
            <a:r>
              <a:rPr lang="zh-TW" altLang="en-US" dirty="0" smtClean="0"/>
              <a:t>倫敦</a:t>
            </a:r>
            <a:r>
              <a:rPr lang="en-US" altLang="zh-TW" dirty="0" smtClean="0"/>
              <a:t>,</a:t>
            </a:r>
            <a:r>
              <a:rPr lang="zh-TW" altLang="en-US" dirty="0" smtClean="0"/>
              <a:t>天體書第</a:t>
            </a:r>
            <a:r>
              <a:rPr lang="en-US" altLang="zh-TW" dirty="0" smtClean="0"/>
              <a:t>230</a:t>
            </a:r>
            <a:r>
              <a:rPr lang="zh-TW" altLang="en-US" dirty="0" smtClean="0"/>
              <a:t>頁</a:t>
            </a:r>
            <a:r>
              <a:rPr lang="en-US" altLang="zh-TW" dirty="0" smtClean="0"/>
              <a:t>,1984</a:t>
            </a:r>
            <a:r>
              <a:rPr lang="zh-TW" altLang="en-US" dirty="0" smtClean="0"/>
              <a:t>年</a:t>
            </a:r>
            <a:r>
              <a:rPr lang="en-US" altLang="zh-TW" dirty="0" smtClean="0"/>
              <a:t>] </a:t>
            </a:r>
          </a:p>
          <a:p>
            <a:r>
              <a:rPr lang="zh-TW" altLang="en-US" b="1" dirty="0" smtClean="0"/>
              <a:t>我</a:t>
            </a:r>
            <a:r>
              <a:rPr lang="zh-TW" altLang="en-US" dirty="0" smtClean="0"/>
              <a:t>們教會的幾個孩子最近問我一個關於進化論和聖經的問題</a:t>
            </a:r>
            <a:r>
              <a:rPr lang="en-US" altLang="zh-TW" dirty="0" smtClean="0"/>
              <a:t>﹕ “</a:t>
            </a:r>
            <a:r>
              <a:rPr lang="zh-TW" altLang="en-US" dirty="0" smtClean="0"/>
              <a:t>如果生命已經進化了數百萬年，聖經怎麼會是真實的呢</a:t>
            </a:r>
            <a:r>
              <a:rPr lang="en-US" altLang="zh-TW" dirty="0" smtClean="0"/>
              <a:t>﹖</a:t>
            </a:r>
            <a:r>
              <a:rPr lang="zh-TW" altLang="en-US" dirty="0" smtClean="0"/>
              <a:t>進化是事實。就看看馬發生的變化吧。” “馬發生了什麼變化</a:t>
            </a:r>
            <a:r>
              <a:rPr lang="en-US" altLang="zh-TW" dirty="0" smtClean="0"/>
              <a:t>﹖”</a:t>
            </a:r>
            <a:r>
              <a:rPr lang="zh-TW" altLang="en-US" dirty="0" smtClean="0"/>
              <a:t>我問道。</a:t>
            </a:r>
          </a:p>
          <a:p>
            <a:r>
              <a:rPr lang="zh-TW" altLang="en-US" dirty="0" smtClean="0"/>
              <a:t>“嗯，經過六千萬年的時間，馬從只有 </a:t>
            </a:r>
            <a:r>
              <a:rPr lang="en-US" altLang="zh-TW" dirty="0" smtClean="0"/>
              <a:t>61 </a:t>
            </a:r>
            <a:r>
              <a:rPr lang="zh-TW" altLang="en-US" dirty="0" smtClean="0"/>
              <a:t>厘米高、小狐狸似的動物，長到現在高度超過兩米。而且它還失去了所有腳趾。”</a:t>
            </a:r>
          </a:p>
          <a:p>
            <a:r>
              <a:rPr lang="zh-TW" altLang="en-US" dirty="0" smtClean="0"/>
              <a:t>“真的嗎</a:t>
            </a:r>
            <a:r>
              <a:rPr lang="en-US" altLang="zh-TW" dirty="0" smtClean="0"/>
              <a:t>﹖”</a:t>
            </a:r>
            <a:r>
              <a:rPr lang="zh-TW" altLang="en-US" dirty="0" smtClean="0"/>
              <a:t>我說。“那可是驚人的變化。能讓我看看你的教科書嗎</a:t>
            </a:r>
            <a:r>
              <a:rPr lang="en-US" altLang="zh-TW" dirty="0" smtClean="0"/>
              <a:t>﹖”</a:t>
            </a:r>
          </a:p>
          <a:p>
            <a:r>
              <a:rPr lang="en-US" altLang="zh-TW" dirty="0" smtClean="0"/>
              <a:t/>
            </a:r>
            <a:br>
              <a:rPr lang="en-US" altLang="zh-TW" dirty="0" smtClean="0"/>
            </a:br>
            <a:r>
              <a:rPr lang="en-US" altLang="zh-TW" i="1" dirty="0" smtClean="0"/>
              <a:t>This article is also available in English:</a:t>
            </a:r>
            <a:r>
              <a:rPr lang="zh-TW" altLang="en-US" dirty="0" smtClean="0"/>
              <a:t> </a:t>
            </a:r>
            <a:r>
              <a:rPr lang="en-US" altLang="zh-TW" dirty="0" smtClean="0"/>
              <a:t>What happened to the horse? </a:t>
            </a:r>
            <a:r>
              <a:rPr lang="en-US" altLang="zh-TW" dirty="0" smtClean="0">
                <a:hlinkClick r:id="rId3"/>
              </a:rPr>
              <a:t>English answer</a:t>
            </a:r>
            <a:r>
              <a:rPr lang="en-US" altLang="zh-TW" dirty="0" smtClean="0"/>
              <a:t>…</a:t>
            </a:r>
            <a:br>
              <a:rPr lang="en-US" altLang="zh-TW" dirty="0" smtClean="0"/>
            </a:br>
            <a:r>
              <a:rPr lang="zh-TW" altLang="en-US" dirty="0" smtClean="0"/>
              <a:t>教科書終於拿來了，它是這樣說的</a:t>
            </a:r>
            <a:r>
              <a:rPr lang="en-US" altLang="zh-TW" dirty="0" smtClean="0"/>
              <a:t>﹕ </a:t>
            </a:r>
            <a:r>
              <a:rPr lang="zh-TW" altLang="en-US" dirty="0" smtClean="0"/>
              <a:t>馬並非一開始就象今天的樣子。下面一組圖畫顯示了馬的變化。馬的發展大約經過了六千萬年的時間。叫人吃驚的是，最早的馬只有大約</a:t>
            </a:r>
            <a:r>
              <a:rPr lang="en-US" altLang="zh-TW" dirty="0" smtClean="0"/>
              <a:t>61</a:t>
            </a:r>
            <a:r>
              <a:rPr lang="zh-TW" altLang="en-US" dirty="0" smtClean="0"/>
              <a:t>厘米（</a:t>
            </a:r>
            <a:r>
              <a:rPr lang="en-US" altLang="zh-TW" dirty="0" smtClean="0"/>
              <a:t>2</a:t>
            </a:r>
            <a:r>
              <a:rPr lang="zh-TW" altLang="en-US" dirty="0" smtClean="0"/>
              <a:t>英尺）高。 </a:t>
            </a:r>
          </a:p>
          <a:p>
            <a:r>
              <a:rPr lang="zh-TW" altLang="en-US" dirty="0" smtClean="0"/>
              <a:t>該頁的下面有這樣一種迷人的邏輯</a:t>
            </a:r>
            <a:r>
              <a:rPr lang="en-US" altLang="zh-TW" dirty="0" smtClean="0"/>
              <a:t>﹕ </a:t>
            </a:r>
            <a:r>
              <a:rPr lang="zh-TW" altLang="en-US" dirty="0" smtClean="0"/>
              <a:t>老虎只吃肉。老虎的牙大都是尖的。最早的馬有尖的牙齒。這告訴我們它是吃什麼的呢</a:t>
            </a:r>
            <a:r>
              <a:rPr lang="en-US" altLang="zh-TW" dirty="0" smtClean="0"/>
              <a:t>﹖ </a:t>
            </a:r>
          </a:p>
          <a:p>
            <a:r>
              <a:rPr lang="zh-TW" altLang="en-US" dirty="0" smtClean="0"/>
              <a:t>我年輕的朋友已經填上了答案</a:t>
            </a:r>
            <a:r>
              <a:rPr lang="en-US" altLang="zh-TW" dirty="0" smtClean="0"/>
              <a:t>﹕ “</a:t>
            </a:r>
            <a:r>
              <a:rPr lang="zh-TW" altLang="en-US" dirty="0" smtClean="0"/>
              <a:t>肉。它曾是食肉動物。” 我吃驚不小。如果在六千萬年前舉辦墨爾本杯（賽馬），那可能就是聞特沃斯（</a:t>
            </a:r>
            <a:r>
              <a:rPr lang="en-US" altLang="zh-TW" dirty="0" smtClean="0"/>
              <a:t>Wentworth</a:t>
            </a:r>
            <a:r>
              <a:rPr lang="zh-TW" altLang="en-US" dirty="0" smtClean="0"/>
              <a:t>）公園的賽狗了。這能是真的嗎</a:t>
            </a:r>
            <a:r>
              <a:rPr lang="en-US" altLang="zh-TW" dirty="0" smtClean="0"/>
              <a:t>﹖</a:t>
            </a:r>
            <a:r>
              <a:rPr lang="zh-TW" altLang="en-US" dirty="0" smtClean="0"/>
              <a:t>為了我年輕的朋友，我要搞個水落石出。於是我直奔圖書館。在架子上翻來翻去，找到以下資料。</a:t>
            </a:r>
          </a:p>
          <a:p>
            <a:r>
              <a:rPr lang="en-US" altLang="zh-TW" dirty="0" smtClean="0"/>
              <a:t>1841</a:t>
            </a:r>
            <a:r>
              <a:rPr lang="zh-TW" altLang="en-US" dirty="0" smtClean="0"/>
              <a:t>年，在倫敦附近的泥土中發現了最早的所謂“馬”的化石。發掘它的科學家理查德</a:t>
            </a:r>
            <a:r>
              <a:rPr lang="en-US" altLang="zh-TW" dirty="0" smtClean="0"/>
              <a:t>‧</a:t>
            </a:r>
            <a:r>
              <a:rPr lang="zh-TW" altLang="en-US" dirty="0" smtClean="0"/>
              <a:t>歐文（</a:t>
            </a:r>
            <a:r>
              <a:rPr lang="en-US" altLang="zh-TW" dirty="0" smtClean="0"/>
              <a:t>Richard Owen</a:t>
            </a:r>
            <a:r>
              <a:rPr lang="zh-TW" altLang="en-US" dirty="0" smtClean="0"/>
              <a:t>）找到了一具完整的頭骨，看似狐狸，幾個後牙與有蹄動物的後牙相似。他稱之為</a:t>
            </a:r>
            <a:r>
              <a:rPr lang="en-US" altLang="zh-TW" i="1" dirty="0" err="1" smtClean="0"/>
              <a:t>Hyracotherium</a:t>
            </a:r>
            <a:r>
              <a:rPr lang="zh-TW" altLang="en-US" dirty="0" smtClean="0"/>
              <a:t>（現中譯為“始行馬”。歐文當時認為它像現代岩狸</a:t>
            </a:r>
            <a:r>
              <a:rPr lang="en-US" altLang="zh-TW" dirty="0" smtClean="0"/>
              <a:t>hyrax</a:t>
            </a:r>
            <a:r>
              <a:rPr lang="zh-TW" altLang="en-US" dirty="0" smtClean="0"/>
              <a:t>，故命名</a:t>
            </a:r>
            <a:r>
              <a:rPr lang="en-US" altLang="zh-TW" dirty="0" err="1" smtClean="0"/>
              <a:t>Hyracotherium</a:t>
            </a:r>
            <a:r>
              <a:rPr lang="zh-TW" altLang="en-US" dirty="0" smtClean="0"/>
              <a:t>）。他沒有發現它與現代馬有什麼聯繫。 </a:t>
            </a:r>
          </a:p>
          <a:p>
            <a:r>
              <a:rPr lang="en-US" altLang="zh-TW" dirty="0" smtClean="0"/>
              <a:t>1874</a:t>
            </a:r>
            <a:r>
              <a:rPr lang="zh-TW" altLang="en-US" dirty="0" smtClean="0"/>
              <a:t>年，另一位科學家考瓦列夫斯基（</a:t>
            </a:r>
            <a:r>
              <a:rPr lang="en-US" altLang="zh-TW" dirty="0" smtClean="0"/>
              <a:t>Kovalevsky</a:t>
            </a:r>
            <a:r>
              <a:rPr lang="zh-TW" altLang="en-US" dirty="0" smtClean="0"/>
              <a:t>）</a:t>
            </a:r>
            <a:r>
              <a:rPr lang="en-US" altLang="zh-TW" dirty="0" smtClean="0"/>
              <a:t>, </a:t>
            </a:r>
            <a:r>
              <a:rPr lang="zh-TW" altLang="en-US" dirty="0" smtClean="0"/>
              <a:t>試圖在這個他認為有七千萬年的狐狸似的小動物與現代馬之間建立聯繫。 </a:t>
            </a:r>
          </a:p>
          <a:p>
            <a:r>
              <a:rPr lang="en-US" altLang="zh-TW" dirty="0" smtClean="0"/>
              <a:t>1879</a:t>
            </a:r>
            <a:r>
              <a:rPr lang="zh-TW" altLang="en-US" dirty="0" smtClean="0"/>
              <a:t>年，一位美國化石專家馬什（</a:t>
            </a:r>
            <a:r>
              <a:rPr lang="en-US" altLang="zh-TW" dirty="0" smtClean="0"/>
              <a:t>O. C. Marsh</a:t>
            </a:r>
            <a:r>
              <a:rPr lang="zh-TW" altLang="en-US" dirty="0" smtClean="0"/>
              <a:t>）與著名的進化論者赫胥黎 （</a:t>
            </a:r>
            <a:r>
              <a:rPr lang="en-US" altLang="zh-TW" dirty="0" smtClean="0"/>
              <a:t>Thomas Huxley</a:t>
            </a:r>
            <a:r>
              <a:rPr lang="zh-TW" altLang="en-US" dirty="0" smtClean="0"/>
              <a:t>）協力，由赫胥黎在紐約作了一次公眾講座。馬什製作了一組概要圖畫，試圖解釋在（進化的）各個階段，馬的前後蹄，腿和牙的所謂發展。他將此進化圖表發表在</a:t>
            </a:r>
            <a:r>
              <a:rPr lang="en-US" altLang="zh-TW" dirty="0" smtClean="0"/>
              <a:t>1879 </a:t>
            </a:r>
            <a:r>
              <a:rPr lang="zh-TW" altLang="en-US" dirty="0" smtClean="0"/>
              <a:t>年的</a:t>
            </a:r>
            <a:r>
              <a:rPr lang="en-US" altLang="zh-TW" dirty="0" smtClean="0"/>
              <a:t>《</a:t>
            </a:r>
            <a:r>
              <a:rPr lang="zh-TW" altLang="en-US" dirty="0" smtClean="0"/>
              <a:t>美國科學學報</a:t>
            </a:r>
            <a:r>
              <a:rPr lang="en-US" altLang="zh-TW" dirty="0" smtClean="0"/>
              <a:t>》</a:t>
            </a:r>
            <a:r>
              <a:rPr lang="zh-TW" altLang="en-US" dirty="0" smtClean="0"/>
              <a:t>，後來這些圖表鑽進來許多其它刊物和教科書。這些圖表仍未改變。它按等級順序優美地展示了馬“進化”，沒有任何突然變化。這就是我們在學校教科書上看到的。 </a:t>
            </a:r>
          </a:p>
          <a:p>
            <a:r>
              <a:rPr lang="zh-TW" altLang="en-US" dirty="0" smtClean="0"/>
              <a:t>現在的問題是</a:t>
            </a:r>
            <a:r>
              <a:rPr lang="en-US" altLang="zh-TW" dirty="0" smtClean="0"/>
              <a:t>﹕“</a:t>
            </a:r>
            <a:r>
              <a:rPr lang="zh-TW" altLang="en-US" dirty="0" smtClean="0"/>
              <a:t>赫胥黎和馬什提出的圖表正確嗎</a:t>
            </a:r>
            <a:r>
              <a:rPr lang="en-US" altLang="zh-TW" dirty="0" smtClean="0"/>
              <a:t>﹖” </a:t>
            </a:r>
            <a:r>
              <a:rPr lang="zh-TW" altLang="en-US" dirty="0" smtClean="0"/>
              <a:t>簡單的答案是“不正確”。這只是根據進化論的假設對化石所作的一個聰明編排，就連主要進化論學者喬治</a:t>
            </a:r>
            <a:r>
              <a:rPr lang="en-US" altLang="zh-TW" dirty="0" smtClean="0"/>
              <a:t>‧</a:t>
            </a:r>
            <a:r>
              <a:rPr lang="zh-TW" altLang="en-US" dirty="0" smtClean="0"/>
              <a:t>蓋洛德</a:t>
            </a:r>
            <a:r>
              <a:rPr lang="en-US" altLang="zh-TW" dirty="0" smtClean="0"/>
              <a:t>‧</a:t>
            </a:r>
            <a:r>
              <a:rPr lang="zh-TW" altLang="en-US" dirty="0" smtClean="0"/>
              <a:t>辛普森（</a:t>
            </a:r>
            <a:r>
              <a:rPr lang="en-US" altLang="zh-TW" dirty="0" smtClean="0"/>
              <a:t>George Gaylord Simpson</a:t>
            </a:r>
            <a:r>
              <a:rPr lang="zh-TW" altLang="en-US" dirty="0" smtClean="0"/>
              <a:t>）也敬而遠之。他說這是騙人的。</a:t>
            </a:r>
          </a:p>
          <a:p>
            <a:r>
              <a:rPr lang="zh-TW" altLang="en-US" dirty="0" smtClean="0"/>
              <a:t>馬為進化論出了什麼難題呢</a:t>
            </a:r>
            <a:r>
              <a:rPr lang="en-US" altLang="zh-TW" dirty="0" smtClean="0"/>
              <a:t>﹖</a:t>
            </a:r>
          </a:p>
          <a:p>
            <a:r>
              <a:rPr lang="zh-TW" altLang="en-US" dirty="0" smtClean="0"/>
              <a:t>如果這是真的，你會期望在最底下的岩層中找到最早的馬的化石。但你沒有在那裡找到。事實上，想象中“最早”的馬的骨骼是在地表層或臨近地表層發現的。有時就在現代馬的化石的旁邊找到它們。馬什評論過當時活著的有多個腳趾的馬，說在美國西南部有這樣的例子，“前後蹄都額外有兩個相當發達的腳趾，大小幾乎一樣，就像已滅絕的始祖馬一樣”。在</a:t>
            </a:r>
            <a:r>
              <a:rPr lang="en-US" altLang="zh-TW" dirty="0" smtClean="0"/>
              <a:t>《</a:t>
            </a:r>
            <a:r>
              <a:rPr lang="zh-TW" altLang="en-US" dirty="0" smtClean="0"/>
              <a:t>國家地理</a:t>
            </a:r>
            <a:r>
              <a:rPr lang="en-US" altLang="zh-TW" dirty="0" smtClean="0"/>
              <a:t>》</a:t>
            </a:r>
            <a:r>
              <a:rPr lang="zh-TW" altLang="en-US" dirty="0" smtClean="0"/>
              <a:t>雜誌上（</a:t>
            </a:r>
            <a:r>
              <a:rPr lang="en-US" altLang="zh-TW" dirty="0" smtClean="0"/>
              <a:t>National Geographic</a:t>
            </a:r>
            <a:r>
              <a:rPr lang="zh-TW" altLang="en-US" dirty="0" smtClean="0"/>
              <a:t>，</a:t>
            </a:r>
            <a:r>
              <a:rPr lang="en-US" altLang="zh-TW" dirty="0" smtClean="0"/>
              <a:t>1981</a:t>
            </a:r>
            <a:r>
              <a:rPr lang="zh-TW" altLang="en-US" dirty="0" smtClean="0"/>
              <a:t>年</a:t>
            </a:r>
            <a:r>
              <a:rPr lang="en-US" altLang="zh-TW" dirty="0" smtClean="0"/>
              <a:t>1</a:t>
            </a:r>
            <a:r>
              <a:rPr lang="zh-TW" altLang="en-US" dirty="0" smtClean="0"/>
              <a:t>月，</a:t>
            </a:r>
            <a:r>
              <a:rPr lang="en-US" altLang="zh-TW" dirty="0" smtClean="0"/>
              <a:t>74</a:t>
            </a:r>
            <a:r>
              <a:rPr lang="zh-TW" altLang="en-US" dirty="0" smtClean="0"/>
              <a:t>頁），有一張所謂早期馬鮮新馬（</a:t>
            </a:r>
            <a:r>
              <a:rPr lang="en-US" altLang="zh-TW" dirty="0" err="1" smtClean="0"/>
              <a:t>Pliohippus</a:t>
            </a:r>
            <a:r>
              <a:rPr lang="zh-TW" altLang="en-US" dirty="0" smtClean="0"/>
              <a:t>）的蹄子照片和一張現代馬的蹄子照片，它們是在內布拉斯加的同一個火山地點發現的。作者寫道</a:t>
            </a:r>
            <a:r>
              <a:rPr lang="en-US" altLang="zh-TW" dirty="0" smtClean="0"/>
              <a:t>﹕“</a:t>
            </a:r>
            <a:r>
              <a:rPr lang="zh-TW" altLang="en-US" dirty="0" smtClean="0"/>
              <a:t>曾有許許多多的有蹄動物生活在美洲平原上”。難道這不說明它們是兩種不同的動物，卻是同一種動物的不同進化階段嗎</a:t>
            </a:r>
            <a:r>
              <a:rPr lang="en-US" altLang="zh-TW" dirty="0" smtClean="0"/>
              <a:t>﹖ </a:t>
            </a:r>
          </a:p>
          <a:p>
            <a:r>
              <a:rPr lang="zh-TW" altLang="en-US" dirty="0" smtClean="0"/>
              <a:t>馬的進化過程無法在世界上任何一個地方看到。它是根據進化的假設從各個大陸蒐集來零散的化石，再用以支持該假設。這是循環論證，不能稱其為客觀科學。 </a:t>
            </a:r>
          </a:p>
          <a:p>
            <a:r>
              <a:rPr lang="zh-TW" altLang="en-US" dirty="0" smtClean="0"/>
              <a:t>馬進化的理論有嚴重的遺傳學方面的問題。在這想象的進化過程中，如何解釋肋骨和腰椎數目的變化呢</a:t>
            </a:r>
            <a:r>
              <a:rPr lang="en-US" altLang="zh-TW" dirty="0" smtClean="0"/>
              <a:t>﹖</a:t>
            </a:r>
            <a:r>
              <a:rPr lang="zh-TW" altLang="en-US" dirty="0" smtClean="0"/>
              <a:t>例如，“中間”形態的馬，肋骨數目從</a:t>
            </a:r>
            <a:r>
              <a:rPr lang="en-US" altLang="zh-TW" dirty="0" smtClean="0"/>
              <a:t>15</a:t>
            </a:r>
            <a:r>
              <a:rPr lang="zh-TW" altLang="en-US" dirty="0" smtClean="0"/>
              <a:t>變到</a:t>
            </a:r>
            <a:r>
              <a:rPr lang="en-US" altLang="zh-TW" dirty="0" smtClean="0"/>
              <a:t>19</a:t>
            </a:r>
            <a:r>
              <a:rPr lang="zh-TW" altLang="en-US" dirty="0" smtClean="0"/>
              <a:t>，最後停在</a:t>
            </a:r>
            <a:r>
              <a:rPr lang="en-US" altLang="zh-TW" dirty="0" smtClean="0"/>
              <a:t>18</a:t>
            </a:r>
            <a:r>
              <a:rPr lang="zh-TW" altLang="en-US" dirty="0" smtClean="0"/>
              <a:t>。腰椎數目也從</a:t>
            </a:r>
            <a:r>
              <a:rPr lang="en-US" altLang="zh-TW" dirty="0" smtClean="0"/>
              <a:t>6</a:t>
            </a:r>
            <a:r>
              <a:rPr lang="zh-TW" altLang="en-US" dirty="0" smtClean="0"/>
              <a:t>上昇到</a:t>
            </a:r>
            <a:r>
              <a:rPr lang="en-US" altLang="zh-TW" dirty="0" smtClean="0"/>
              <a:t>8</a:t>
            </a:r>
            <a:r>
              <a:rPr lang="zh-TW" altLang="en-US" dirty="0" smtClean="0"/>
              <a:t>，然後又會到</a:t>
            </a:r>
            <a:r>
              <a:rPr lang="en-US" altLang="zh-TW" dirty="0" smtClean="0"/>
              <a:t>6</a:t>
            </a:r>
            <a:r>
              <a:rPr lang="zh-TW" altLang="en-US" dirty="0" smtClean="0"/>
              <a:t>。 </a:t>
            </a:r>
          </a:p>
          <a:p>
            <a:r>
              <a:rPr lang="zh-TW" altLang="en-US" dirty="0" smtClean="0"/>
              <a:t>最後，當進化論者假定，經過數百萬年馬的個頭逐漸增大時，他們忘了現代馬在個頭上有極大的差異。今天最大的馬是克萊茨德爾（</a:t>
            </a:r>
            <a:r>
              <a:rPr lang="en-US" altLang="zh-TW" dirty="0" smtClean="0"/>
              <a:t>Clydesdale</a:t>
            </a:r>
            <a:r>
              <a:rPr lang="zh-TW" altLang="en-US" dirty="0" smtClean="0"/>
              <a:t>）</a:t>
            </a:r>
            <a:r>
              <a:rPr lang="en-US" altLang="zh-TW" dirty="0" smtClean="0"/>
              <a:t>﹔</a:t>
            </a:r>
            <a:r>
              <a:rPr lang="zh-TW" altLang="en-US" dirty="0" smtClean="0"/>
              <a:t>最小的是費拉拜勒（</a:t>
            </a:r>
            <a:r>
              <a:rPr lang="en-US" altLang="zh-TW" dirty="0" err="1" smtClean="0"/>
              <a:t>Fallabella</a:t>
            </a:r>
            <a:r>
              <a:rPr lang="zh-TW" altLang="en-US" dirty="0" smtClean="0"/>
              <a:t>），只有</a:t>
            </a:r>
            <a:r>
              <a:rPr lang="en-US" altLang="zh-TW" dirty="0" smtClean="0"/>
              <a:t>43</a:t>
            </a:r>
            <a:r>
              <a:rPr lang="zh-TW" altLang="en-US" dirty="0" smtClean="0"/>
              <a:t>厘米（</a:t>
            </a:r>
            <a:r>
              <a:rPr lang="en-US" altLang="zh-TW" dirty="0" smtClean="0"/>
              <a:t>17</a:t>
            </a:r>
            <a:r>
              <a:rPr lang="zh-TW" altLang="en-US" dirty="0" smtClean="0"/>
              <a:t>英寸）高。它們是同一種類，而不是一種從另一種進化而來。 </a:t>
            </a:r>
          </a:p>
          <a:p>
            <a:r>
              <a:rPr lang="zh-TW" altLang="en-US" dirty="0" smtClean="0"/>
              <a:t>我的調查使我困惑了。馬進化的整個圖解明顯是錯誤的，為什麼科學教科書仍然用它作為進化論的主要例子</a:t>
            </a:r>
            <a:r>
              <a:rPr lang="en-US" altLang="zh-TW" dirty="0" smtClean="0"/>
              <a:t>﹖</a:t>
            </a:r>
            <a:r>
              <a:rPr lang="zh-TW" altLang="en-US" dirty="0" smtClean="0"/>
              <a:t>為什麼他們繼續教授我們的孩子不符合科學的東西</a:t>
            </a:r>
            <a:r>
              <a:rPr lang="en-US" altLang="zh-TW" dirty="0" smtClean="0"/>
              <a:t>﹖</a:t>
            </a:r>
            <a:r>
              <a:rPr lang="zh-TW" altLang="en-US" dirty="0" smtClean="0"/>
              <a:t>美國自然歷史博物館館長奈爾斯</a:t>
            </a:r>
            <a:r>
              <a:rPr lang="en-US" altLang="zh-TW" dirty="0" smtClean="0"/>
              <a:t>‧</a:t>
            </a:r>
            <a:r>
              <a:rPr lang="zh-TW" altLang="en-US" dirty="0" smtClean="0"/>
              <a:t>埃爾德雷德（</a:t>
            </a:r>
            <a:r>
              <a:rPr lang="en-US" altLang="zh-TW" dirty="0" smtClean="0"/>
              <a:t>Niles </a:t>
            </a:r>
            <a:r>
              <a:rPr lang="en-US" altLang="zh-TW" dirty="0" err="1" smtClean="0"/>
              <a:t>Eldredge</a:t>
            </a:r>
            <a:r>
              <a:rPr lang="zh-TW" altLang="en-US" dirty="0" smtClean="0"/>
              <a:t>）博士，曾說過</a:t>
            </a:r>
            <a:r>
              <a:rPr lang="en-US" altLang="zh-TW" dirty="0" smtClean="0"/>
              <a:t>﹕ “</a:t>
            </a:r>
            <a:r>
              <a:rPr lang="zh-TW" altLang="en-US" dirty="0" smtClean="0"/>
              <a:t>我承認很多這類事情（虛構的故事）就象事實的一樣編入了教科書。例如，仍在（自然歷史館）樓下展出的最著名的例子，馬進化展覽，是大約</a:t>
            </a:r>
            <a:r>
              <a:rPr lang="en-US" altLang="zh-TW" dirty="0" smtClean="0"/>
              <a:t>50</a:t>
            </a:r>
            <a:r>
              <a:rPr lang="zh-TW" altLang="en-US" dirty="0" smtClean="0"/>
              <a:t>年前佈置的。一本又一本的教科書將它說成完全的真理。我認為這是可悲的</a:t>
            </a:r>
            <a:r>
              <a:rPr lang="en-US" altLang="zh-TW" dirty="0" smtClean="0"/>
              <a:t>…”</a:t>
            </a:r>
            <a:r>
              <a:rPr lang="zh-TW" altLang="en-US" dirty="0" smtClean="0"/>
              <a:t>。 我同意。 </a:t>
            </a:r>
          </a:p>
          <a:p>
            <a:r>
              <a:rPr lang="zh-TW" altLang="en-US" dirty="0" smtClean="0"/>
              <a:t/>
            </a:r>
            <a:br>
              <a:rPr lang="zh-TW" altLang="en-US" dirty="0" smtClean="0"/>
            </a:br>
            <a:r>
              <a:rPr lang="zh-TW" altLang="en-US" dirty="0" smtClean="0"/>
              <a:t>馬的化石序列常被引為進化論的證據。馬在想象的進化過程中，前後蹄的腳趾數目減少了，而身體從象狗一樣大小增大到現代大馬的個頭。然而，三趾馬和單趾馬被一起發現，表明它們曾在同期生活。此外，現在仍然生存著的矮種馬費拉拜勒（</a:t>
            </a:r>
            <a:r>
              <a:rPr lang="en-US" altLang="zh-TW" dirty="0" err="1" smtClean="0"/>
              <a:t>Fallabella</a:t>
            </a:r>
            <a:r>
              <a:rPr lang="zh-TW" altLang="en-US" dirty="0" smtClean="0"/>
              <a:t>）只有</a:t>
            </a:r>
            <a:r>
              <a:rPr lang="en-US" altLang="zh-TW" dirty="0" smtClean="0"/>
              <a:t>43</a:t>
            </a:r>
            <a:r>
              <a:rPr lang="zh-TW" altLang="en-US" dirty="0" smtClean="0"/>
              <a:t>厘米（</a:t>
            </a:r>
            <a:r>
              <a:rPr lang="en-US" altLang="zh-TW" dirty="0" smtClean="0"/>
              <a:t>17</a:t>
            </a:r>
            <a:r>
              <a:rPr lang="zh-TW" altLang="en-US" dirty="0" smtClean="0"/>
              <a:t>英寸）高。 </a:t>
            </a:r>
          </a:p>
          <a:p>
            <a:r>
              <a:rPr lang="zh-TW" altLang="en-US" b="1" dirty="0" smtClean="0"/>
              <a:t>參考文獻</a:t>
            </a:r>
          </a:p>
          <a:p>
            <a:r>
              <a:rPr lang="en-US" altLang="zh-TW" dirty="0" smtClean="0"/>
              <a:t>O. C. Marsh, “Recent </a:t>
            </a:r>
            <a:r>
              <a:rPr lang="en-US" altLang="zh-TW" dirty="0" err="1" smtClean="0"/>
              <a:t>Polydactyle</a:t>
            </a:r>
            <a:r>
              <a:rPr lang="en-US" altLang="zh-TW" dirty="0" smtClean="0"/>
              <a:t> Horses”, </a:t>
            </a:r>
            <a:r>
              <a:rPr lang="en-US" altLang="zh-TW" i="1" dirty="0" smtClean="0"/>
              <a:t>American Journal of Science</a:t>
            </a:r>
            <a:r>
              <a:rPr lang="zh-TW" altLang="en-US" dirty="0" smtClean="0"/>
              <a:t> </a:t>
            </a:r>
            <a:r>
              <a:rPr lang="en-US" altLang="zh-TW" dirty="0" smtClean="0"/>
              <a:t>43, 1892, pp. 339-354 - as quoted in</a:t>
            </a:r>
            <a:r>
              <a:rPr lang="zh-TW" altLang="en-US" i="1" dirty="0" smtClean="0"/>
              <a:t> </a:t>
            </a:r>
            <a:r>
              <a:rPr lang="en-US" altLang="zh-TW" i="1" dirty="0" smtClean="0"/>
              <a:t>Creation Research Society Quarterly</a:t>
            </a:r>
            <a:r>
              <a:rPr lang="zh-TW" altLang="en-US" dirty="0" smtClean="0"/>
              <a:t> </a:t>
            </a:r>
            <a:r>
              <a:rPr lang="en-US" altLang="zh-TW" dirty="0" smtClean="0"/>
              <a:t>correspondence, Vol. 30, December 1993, p. 125. O. C. </a:t>
            </a:r>
            <a:r>
              <a:rPr lang="zh-TW" altLang="en-US" dirty="0" smtClean="0"/>
              <a:t>馬什，近期多趾馬，</a:t>
            </a:r>
            <a:r>
              <a:rPr lang="en-US" altLang="zh-TW" dirty="0" smtClean="0"/>
              <a:t>《</a:t>
            </a:r>
            <a:r>
              <a:rPr lang="zh-TW" altLang="en-US" dirty="0" smtClean="0"/>
              <a:t>美國科學學報</a:t>
            </a:r>
            <a:r>
              <a:rPr lang="en-US" altLang="zh-TW" dirty="0" smtClean="0"/>
              <a:t>》</a:t>
            </a:r>
            <a:r>
              <a:rPr lang="zh-TW" altLang="en-US" dirty="0" smtClean="0"/>
              <a:t>，</a:t>
            </a:r>
            <a:r>
              <a:rPr lang="en-US" altLang="zh-TW" dirty="0" smtClean="0"/>
              <a:t>43</a:t>
            </a:r>
            <a:r>
              <a:rPr lang="zh-TW" altLang="en-US" dirty="0" smtClean="0"/>
              <a:t>卷，</a:t>
            </a:r>
            <a:r>
              <a:rPr lang="en-US" altLang="zh-TW" dirty="0" smtClean="0"/>
              <a:t>1892</a:t>
            </a:r>
            <a:r>
              <a:rPr lang="zh-TW" altLang="en-US" dirty="0" smtClean="0"/>
              <a:t>年，</a:t>
            </a:r>
            <a:r>
              <a:rPr lang="en-US" altLang="zh-TW" dirty="0" smtClean="0"/>
              <a:t>339-354</a:t>
            </a:r>
            <a:r>
              <a:rPr lang="zh-TW" altLang="en-US" dirty="0" smtClean="0"/>
              <a:t>頁─引自</a:t>
            </a:r>
            <a:r>
              <a:rPr lang="en-US" altLang="zh-TW" dirty="0" smtClean="0"/>
              <a:t>《</a:t>
            </a:r>
            <a:r>
              <a:rPr lang="zh-TW" altLang="en-US" dirty="0" smtClean="0"/>
              <a:t>創造研究學會季刊</a:t>
            </a:r>
            <a:r>
              <a:rPr lang="en-US" altLang="zh-TW" dirty="0" smtClean="0"/>
              <a:t>》</a:t>
            </a:r>
            <a:r>
              <a:rPr lang="zh-TW" altLang="en-US" dirty="0" smtClean="0"/>
              <a:t>，通訊，</a:t>
            </a:r>
            <a:r>
              <a:rPr lang="en-US" altLang="zh-TW" dirty="0" smtClean="0"/>
              <a:t>30</a:t>
            </a:r>
            <a:r>
              <a:rPr lang="zh-TW" altLang="en-US" dirty="0" smtClean="0"/>
              <a:t>卷，</a:t>
            </a:r>
            <a:r>
              <a:rPr lang="en-US" altLang="zh-TW" dirty="0" smtClean="0"/>
              <a:t>1993</a:t>
            </a:r>
            <a:r>
              <a:rPr lang="zh-TW" altLang="en-US" dirty="0" smtClean="0"/>
              <a:t>年</a:t>
            </a:r>
            <a:r>
              <a:rPr lang="en-US" altLang="zh-TW" dirty="0" smtClean="0"/>
              <a:t>12</a:t>
            </a:r>
            <a:r>
              <a:rPr lang="zh-TW" altLang="en-US" dirty="0" smtClean="0"/>
              <a:t>月，</a:t>
            </a:r>
            <a:r>
              <a:rPr lang="en-US" altLang="zh-TW" dirty="0" smtClean="0"/>
              <a:t>125</a:t>
            </a:r>
            <a:r>
              <a:rPr lang="zh-TW" altLang="en-US" dirty="0" smtClean="0"/>
              <a:t>頁</a:t>
            </a:r>
          </a:p>
          <a:p>
            <a:r>
              <a:rPr lang="en-US" altLang="zh-TW" dirty="0" smtClean="0"/>
              <a:t>Niles </a:t>
            </a:r>
            <a:r>
              <a:rPr lang="en-US" altLang="zh-TW" dirty="0" err="1" smtClean="0"/>
              <a:t>Eldredge</a:t>
            </a:r>
            <a:r>
              <a:rPr lang="en-US" altLang="zh-TW" dirty="0" smtClean="0"/>
              <a:t>, as quoted in: Luther D. Sunderland, </a:t>
            </a:r>
            <a:r>
              <a:rPr lang="en-US" altLang="zh-TW" i="1" dirty="0" smtClean="0"/>
              <a:t>Darwin's Enigma: Fossils and Other Problems</a:t>
            </a:r>
            <a:r>
              <a:rPr lang="en-US" altLang="zh-TW" dirty="0" smtClean="0"/>
              <a:t>, fourth edition (revised and expanded), Master Book Publishers, Santee (California),1988, p. 78. </a:t>
            </a:r>
            <a:r>
              <a:rPr lang="zh-TW" altLang="en-US" dirty="0" smtClean="0"/>
              <a:t>奈爾斯</a:t>
            </a:r>
            <a:r>
              <a:rPr lang="en-US" altLang="zh-TW" dirty="0" smtClean="0"/>
              <a:t>‧</a:t>
            </a:r>
            <a:r>
              <a:rPr lang="zh-TW" altLang="en-US" dirty="0" smtClean="0"/>
              <a:t>埃爾德雷德，引自路得</a:t>
            </a:r>
            <a:r>
              <a:rPr lang="en-US" altLang="zh-TW" dirty="0" smtClean="0"/>
              <a:t>‧</a:t>
            </a:r>
            <a:r>
              <a:rPr lang="zh-TW" altLang="en-US" dirty="0" smtClean="0"/>
              <a:t>桑德蘭所著</a:t>
            </a:r>
            <a:r>
              <a:rPr lang="en-US" altLang="zh-TW" dirty="0" smtClean="0"/>
              <a:t>《</a:t>
            </a:r>
            <a:r>
              <a:rPr lang="zh-TW" altLang="en-US" dirty="0" smtClean="0"/>
              <a:t>達爾文難解之謎</a:t>
            </a:r>
            <a:r>
              <a:rPr lang="en-US" altLang="zh-TW" dirty="0" smtClean="0"/>
              <a:t>﹕</a:t>
            </a:r>
            <a:r>
              <a:rPr lang="zh-TW" altLang="en-US" dirty="0" smtClean="0"/>
              <a:t>化石及其它問題</a:t>
            </a:r>
            <a:r>
              <a:rPr lang="en-US" altLang="zh-TW" dirty="0" smtClean="0"/>
              <a:t>》</a:t>
            </a:r>
            <a:r>
              <a:rPr lang="zh-TW" altLang="en-US" dirty="0" smtClean="0"/>
              <a:t>，第四版，</a:t>
            </a:r>
            <a:r>
              <a:rPr lang="en-US" altLang="zh-TW" dirty="0" smtClean="0"/>
              <a:t>1988</a:t>
            </a:r>
            <a:r>
              <a:rPr lang="zh-TW" altLang="en-US" dirty="0" smtClean="0"/>
              <a:t>年，</a:t>
            </a:r>
            <a:r>
              <a:rPr lang="en-US" altLang="zh-TW" dirty="0" smtClean="0"/>
              <a:t>78</a:t>
            </a:r>
            <a:r>
              <a:rPr lang="zh-TW" altLang="en-US" dirty="0" smtClean="0"/>
              <a:t>頁</a:t>
            </a:r>
          </a:p>
          <a:p>
            <a:r>
              <a:rPr lang="en-US" altLang="zh-TW" dirty="0" smtClean="0"/>
              <a:t>【</a:t>
            </a:r>
            <a:r>
              <a:rPr lang="zh-TW" altLang="en-US" dirty="0" smtClean="0"/>
              <a:t>如果這些信息對您有幫助，請認真考慮</a:t>
            </a:r>
            <a:r>
              <a:rPr lang="zh-TW" altLang="en-US" dirty="0" smtClean="0">
                <a:hlinkClick r:id="rId4"/>
              </a:rPr>
              <a:t>奉獻</a:t>
            </a:r>
            <a:r>
              <a:rPr lang="zh-TW" altLang="en-US" dirty="0" smtClean="0"/>
              <a:t>以幫助我們支付將此建造信仰的服事帶給您和您家人的費用。此奉獻是可以免稅的。</a:t>
            </a:r>
            <a:r>
              <a:rPr lang="en-US" altLang="zh-TW" dirty="0" smtClean="0"/>
              <a:t>】</a:t>
            </a:r>
          </a:p>
          <a:p>
            <a:r>
              <a:rPr lang="zh-TW" altLang="en-US" dirty="0" smtClean="0"/>
              <a:t>作者</a:t>
            </a:r>
            <a:r>
              <a:rPr lang="en-US" altLang="zh-TW" dirty="0" smtClean="0"/>
              <a:t>﹕</a:t>
            </a:r>
            <a:r>
              <a:rPr lang="zh-TW" altLang="en-US" dirty="0" smtClean="0"/>
              <a:t>彼得</a:t>
            </a:r>
            <a:r>
              <a:rPr lang="en-US" altLang="zh-TW" dirty="0" smtClean="0"/>
              <a:t>‧</a:t>
            </a:r>
            <a:r>
              <a:rPr lang="zh-TW" altLang="en-US" dirty="0" smtClean="0"/>
              <a:t>海司提，</a:t>
            </a:r>
            <a:r>
              <a:rPr lang="zh-TW" altLang="en-US" dirty="0" smtClean="0">
                <a:hlinkClick r:id="rId5"/>
              </a:rPr>
              <a:t>創造雜誌</a:t>
            </a:r>
            <a:r>
              <a:rPr lang="zh-TW" altLang="en-US" dirty="0" smtClean="0"/>
              <a:t>，</a:t>
            </a:r>
            <a:r>
              <a:rPr lang="en-US" altLang="zh-TW" dirty="0" smtClean="0"/>
              <a:t>1995</a:t>
            </a:r>
            <a:r>
              <a:rPr lang="zh-TW" altLang="en-US" dirty="0" smtClean="0"/>
              <a:t>年</a:t>
            </a:r>
            <a:r>
              <a:rPr lang="en-US" altLang="zh-TW" dirty="0" smtClean="0"/>
              <a:t>9-11</a:t>
            </a:r>
            <a:r>
              <a:rPr lang="zh-TW" altLang="en-US" dirty="0" smtClean="0"/>
              <a:t>月，</a:t>
            </a:r>
            <a:r>
              <a:rPr lang="en-US" altLang="zh-TW" dirty="0" smtClean="0"/>
              <a:t>17</a:t>
            </a:r>
            <a:r>
              <a:rPr lang="zh-TW" altLang="en-US" dirty="0" smtClean="0"/>
              <a:t>卷</a:t>
            </a:r>
            <a:r>
              <a:rPr lang="en-US" altLang="zh-TW" dirty="0" smtClean="0"/>
              <a:t>4</a:t>
            </a:r>
            <a:r>
              <a:rPr lang="zh-TW" altLang="en-US" dirty="0" smtClean="0"/>
              <a:t>期</a:t>
            </a:r>
            <a:r>
              <a:rPr lang="en-US" altLang="zh-TW" dirty="0" smtClean="0"/>
              <a:t>14-16</a:t>
            </a:r>
            <a:r>
              <a:rPr lang="zh-TW" altLang="en-US" dirty="0" smtClean="0"/>
              <a:t>頁</a:t>
            </a:r>
            <a:br>
              <a:rPr lang="zh-TW" altLang="en-US" dirty="0" smtClean="0"/>
            </a:br>
            <a:r>
              <a:rPr lang="zh-TW" altLang="en-US" dirty="0" smtClean="0">
                <a:hlinkClick r:id="rId5"/>
              </a:rPr>
              <a:t>創世紀問答</a:t>
            </a:r>
            <a:r>
              <a:rPr lang="zh-TW" altLang="en-US" dirty="0" smtClean="0"/>
              <a:t>提供</a:t>
            </a:r>
            <a:br>
              <a:rPr lang="zh-TW" altLang="en-US" dirty="0" smtClean="0"/>
            </a:br>
            <a:r>
              <a:rPr lang="zh-TW" altLang="en-US" dirty="0" smtClean="0">
                <a:hlinkClick r:id="rId6"/>
              </a:rPr>
              <a:t>版權</a:t>
            </a:r>
            <a:r>
              <a:rPr lang="en-US" altLang="zh-TW" dirty="0" smtClean="0">
                <a:hlinkClick r:id="rId6"/>
              </a:rPr>
              <a:t>©</a:t>
            </a:r>
            <a:r>
              <a:rPr lang="zh-TW" altLang="en-US" dirty="0" smtClean="0"/>
              <a:t> </a:t>
            </a:r>
            <a:r>
              <a:rPr lang="en-US" altLang="zh-TW" dirty="0" smtClean="0"/>
              <a:t>1997</a:t>
            </a:r>
            <a:r>
              <a:rPr lang="zh-TW" altLang="en-US" dirty="0" smtClean="0"/>
              <a:t>，創造論科學基金會，版權所有─附頁</a:t>
            </a:r>
            <a:r>
              <a:rPr lang="zh-TW" altLang="en-US" dirty="0" smtClean="0">
                <a:hlinkClick r:id="rId6"/>
              </a:rPr>
              <a:t>“使用和版權”</a:t>
            </a:r>
            <a:r>
              <a:rPr lang="zh-TW" altLang="en-US" dirty="0" smtClean="0"/>
              <a:t>標明的賦予基督教問答網絡的用戶將本頁用于家庭，個人見證，教會和學校的大量權力除外。 </a:t>
            </a:r>
            <a:endParaRPr lang="en-US" dirty="0"/>
          </a:p>
        </p:txBody>
      </p:sp>
      <p:sp>
        <p:nvSpPr>
          <p:cNvPr id="4" name="Slide Number Placeholder 3"/>
          <p:cNvSpPr>
            <a:spLocks noGrp="1"/>
          </p:cNvSpPr>
          <p:nvPr>
            <p:ph type="sldNum" sz="quarter" idx="10"/>
          </p:nvPr>
        </p:nvSpPr>
        <p:spPr/>
        <p:txBody>
          <a:bodyPr/>
          <a:lstStyle/>
          <a:p>
            <a:fld id="{FDA5A9F3-EC96-482A-8260-E11C06D1EDB1}" type="slidenum">
              <a:rPr lang="en-US" smtClean="0"/>
              <a:pPr/>
              <a:t>74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04A87-A6C0-4A39-9400-D684A0E51A44}" type="slidenum">
              <a:rPr lang="zh-TW" altLang="en-US"/>
              <a:pPr/>
              <a:t>75</a:t>
            </a:fld>
            <a:endParaRPr lang="zh-TW" altLang="en-US"/>
          </a:p>
        </p:txBody>
      </p:sp>
      <p:sp>
        <p:nvSpPr>
          <p:cNvPr id="90114" name="Rectangle 2"/>
          <p:cNvSpPr>
            <a:spLocks noGrp="1" noRot="1" noChangeAspect="1" noChangeArrowheads="1" noTextEdit="1"/>
          </p:cNvSpPr>
          <p:nvPr>
            <p:ph type="sldImg"/>
          </p:nvPr>
        </p:nvSpPr>
        <p:spPr bwMode="auto">
          <a:xfrm>
            <a:off x="1128713" y="690563"/>
            <a:ext cx="4600575" cy="3451225"/>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71975"/>
            <a:ext cx="5029200" cy="4065588"/>
          </a:xfrm>
          <a:prstGeom prst="rect">
            <a:avLst/>
          </a:prstGeom>
          <a:solidFill>
            <a:srgbClr val="FFFFFF"/>
          </a:solidFill>
          <a:ln>
            <a:solidFill>
              <a:srgbClr val="000000"/>
            </a:solidFill>
            <a:miter lim="800000"/>
            <a:headEnd/>
            <a:tailEnd/>
          </a:ln>
        </p:spPr>
        <p:txBody>
          <a:bodyPr/>
          <a:lstStyle/>
          <a:p>
            <a:pPr algn="just"/>
            <a:r>
              <a:rPr lang="zh-CN" altLang="en-US"/>
              <a:t>这是一幅高中生物学教科书中讲述进化论时所用的图形，它的作者是19世纪德国</a:t>
            </a:r>
            <a:r>
              <a:rPr lang="en-US" altLang="zh-CN"/>
              <a:t>Jena</a:t>
            </a:r>
            <a:r>
              <a:rPr lang="zh-CN" altLang="en-US"/>
              <a:t>大学的生物学教授</a:t>
            </a:r>
            <a:r>
              <a:rPr lang="en-US" altLang="zh-CN"/>
              <a:t>Ernst Haeckel，</a:t>
            </a:r>
            <a:r>
              <a:rPr lang="zh-CN" altLang="en-US"/>
              <a:t>收藏在</a:t>
            </a:r>
            <a:r>
              <a:rPr lang="en-US" altLang="zh-CN"/>
              <a:t>London</a:t>
            </a:r>
            <a:r>
              <a:rPr lang="zh-CN" altLang="en-US"/>
              <a:t>大学</a:t>
            </a:r>
            <a:r>
              <a:rPr lang="en-US" altLang="zh-CN"/>
              <a:t>Bodleian</a:t>
            </a:r>
            <a:r>
              <a:rPr lang="zh-CN" altLang="en-US"/>
              <a:t>图书馆。该图说明，虽然这些动物成年后各不相同，但是由于它们是由共同的祖先进化而来，所以在胚胎发育过程中均有一个形态相似的时期（即上排）。 </a:t>
            </a:r>
            <a:endParaRPr lang="zh-TW"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D23C50F-8FED-422C-99B5-DF48EFF57F6F}" type="slidenum">
              <a:rPr lang="en-US"/>
              <a:pPr/>
              <a:t>76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zh-CN" altLang="en-US" dirty="0" smtClean="0">
                <a:latin typeface="Arial" pitchFamily="34" charset="0"/>
              </a:rPr>
              <a:t>海克尔有意选择形态上比较相近的动物胚胎，水生的蝾螈代表两栖类，而不用青蛙，因为蝾螈本身更象鱼。</a:t>
            </a:r>
          </a:p>
          <a:p>
            <a:pPr eaLnBrk="1" hangingPunct="1"/>
            <a:r>
              <a:rPr lang="zh-CN" altLang="en-US" dirty="0" smtClean="0">
                <a:latin typeface="Arial" pitchFamily="34" charset="0"/>
              </a:rPr>
              <a:t>又如早期鸡的胚胎其眼球是没有色素的，但海克尔把它涂黑，使得鸡的胚胎和其它动物胚胎更相似。</a:t>
            </a:r>
          </a:p>
          <a:p>
            <a:pPr eaLnBrk="1" hangingPunct="1"/>
            <a:r>
              <a:rPr lang="zh-CN" altLang="en-US" dirty="0" smtClean="0">
                <a:latin typeface="Arial" pitchFamily="34" charset="0"/>
              </a:rPr>
              <a:t>海克尔特别对人的胚胎图作了艺术加工，去掉了人胚胎的内脏部分和腿，就成了一个有尾巴，类似鱼的胚胎。</a:t>
            </a:r>
          </a:p>
          <a:p>
            <a:pPr eaLnBrk="1" hangingPunct="1"/>
            <a:endParaRPr lang="en-US" altLang="zh-CN" dirty="0" smtClean="0">
              <a:latin typeface="Arial" pitchFamily="34" charset="0"/>
            </a:endParaRPr>
          </a:p>
          <a:p>
            <a:pPr>
              <a:spcBef>
                <a:spcPct val="0"/>
              </a:spcBef>
            </a:pPr>
            <a:r>
              <a:rPr lang="zh-CN" altLang="en-US" dirty="0" smtClean="0">
                <a:latin typeface="Arial" pitchFamily="34" charset="0"/>
              </a:rPr>
              <a:t>他（海克尔）先就着自然界的观察画了个草图，然后又根据他心中所看见的画了一张理想的（胚胎）图。”</a:t>
            </a:r>
            <a:endParaRPr lang="en-US" dirty="0" smtClean="0">
              <a:latin typeface="Arial" pitchFamily="34" charset="0"/>
              <a:ea typeface="宋体" pitchFamily="2" charset="-122"/>
            </a:endParaRPr>
          </a:p>
          <a:p>
            <a:pPr eaLnBrk="1" hangingPunct="1"/>
            <a:endParaRPr lang="en-US" dirty="0" smtClean="0">
              <a:latin typeface="Arial" pitchFamily="34" charset="0"/>
              <a:ea typeface="宋体"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6008C-1EAE-42DA-ACAD-7323CEA43B19}" type="slidenum">
              <a:rPr lang="zh-TW" altLang="en-US"/>
              <a:pPr/>
              <a:t>77</a:t>
            </a:fld>
            <a:endParaRPr lang="zh-TW" altLang="en-US"/>
          </a:p>
        </p:txBody>
      </p:sp>
      <p:sp>
        <p:nvSpPr>
          <p:cNvPr id="92162" name="Rectangle 2"/>
          <p:cNvSpPr>
            <a:spLocks noGrp="1" noRot="1" noChangeAspect="1" noChangeArrowheads="1" noTextEdit="1"/>
          </p:cNvSpPr>
          <p:nvPr>
            <p:ph type="sldImg"/>
          </p:nvPr>
        </p:nvSpPr>
        <p:spPr bwMode="auto">
          <a:xfrm>
            <a:off x="1128713" y="690563"/>
            <a:ext cx="4600575" cy="3451225"/>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71975"/>
            <a:ext cx="5029200" cy="4065588"/>
          </a:xfrm>
          <a:prstGeom prst="rect">
            <a:avLst/>
          </a:prstGeom>
          <a:solidFill>
            <a:srgbClr val="FFFFFF"/>
          </a:solidFill>
          <a:ln>
            <a:solidFill>
              <a:srgbClr val="000000"/>
            </a:solidFill>
            <a:miter lim="800000"/>
            <a:headEnd/>
            <a:tailEnd/>
          </a:ln>
        </p:spPr>
        <p:txBody>
          <a:bodyPr/>
          <a:lstStyle/>
          <a:p>
            <a:pPr algn="just"/>
            <a:r>
              <a:rPr lang="zh-CN" altLang="en-US" dirty="0"/>
              <a:t>但是，1997年英国人</a:t>
            </a:r>
            <a:r>
              <a:rPr lang="en-US" altLang="zh-CN" dirty="0"/>
              <a:t>Michael K. Richardson</a:t>
            </a:r>
            <a:r>
              <a:rPr lang="zh-CN" altLang="en-US" dirty="0"/>
              <a:t>在《解剖学和胚胎学》杂志上发表了一篇论文，完全推翻了</a:t>
            </a:r>
            <a:r>
              <a:rPr lang="en-US" altLang="zh-CN" dirty="0"/>
              <a:t>Haeckel</a:t>
            </a:r>
            <a:r>
              <a:rPr lang="zh-CN" altLang="en-US" dirty="0"/>
              <a:t>的结论。为了验证胚胎重演论，</a:t>
            </a:r>
            <a:r>
              <a:rPr lang="en-US" altLang="zh-CN" dirty="0"/>
              <a:t>Richardson</a:t>
            </a:r>
            <a:r>
              <a:rPr lang="zh-CN" altLang="en-US" dirty="0"/>
              <a:t>和多家实验室合作，除了</a:t>
            </a:r>
            <a:r>
              <a:rPr lang="en-US" altLang="zh-CN" dirty="0"/>
              <a:t>Haeckel</a:t>
            </a:r>
            <a:r>
              <a:rPr lang="zh-CN" altLang="en-US" dirty="0"/>
              <a:t>所提到的动物种系外，他们收集多个种系动物，观察它们在各个胚胎发育期的形态，他们发现，</a:t>
            </a:r>
          </a:p>
          <a:p>
            <a:r>
              <a:rPr lang="zh-CN" altLang="en-US" dirty="0"/>
              <a:t>[读标题]</a:t>
            </a:r>
          </a:p>
          <a:p>
            <a:r>
              <a:rPr lang="zh-CN" altLang="en-US" dirty="0"/>
              <a:t>[动画]</a:t>
            </a:r>
          </a:p>
          <a:p>
            <a:pPr algn="just"/>
            <a:r>
              <a:rPr lang="zh-CN" altLang="en-US" dirty="0"/>
              <a:t>[读字幕] </a:t>
            </a:r>
            <a:endParaRPr lang="zh-TW"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F7B5D-274D-46E3-B67F-49006D29B17C}" type="slidenum">
              <a:rPr lang="zh-TW" altLang="en-US"/>
              <a:pPr/>
              <a:t>78</a:t>
            </a:fld>
            <a:endParaRPr lang="zh-TW" altLang="en-US"/>
          </a:p>
        </p:txBody>
      </p:sp>
      <p:sp>
        <p:nvSpPr>
          <p:cNvPr id="94210" name="Rectangle 2"/>
          <p:cNvSpPr>
            <a:spLocks noGrp="1" noRot="1" noChangeAspect="1" noChangeArrowheads="1" noTextEdit="1"/>
          </p:cNvSpPr>
          <p:nvPr>
            <p:ph type="sldImg"/>
          </p:nvPr>
        </p:nvSpPr>
        <p:spPr bwMode="auto">
          <a:xfrm>
            <a:off x="1128713" y="690563"/>
            <a:ext cx="4600575" cy="3451225"/>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71975"/>
            <a:ext cx="5029200" cy="4065588"/>
          </a:xfrm>
          <a:prstGeom prst="rect">
            <a:avLst/>
          </a:prstGeom>
          <a:solidFill>
            <a:srgbClr val="FFFFFF"/>
          </a:solidFill>
          <a:ln>
            <a:solidFill>
              <a:srgbClr val="000000"/>
            </a:solidFill>
            <a:miter lim="800000"/>
            <a:headEnd/>
            <a:tailEnd/>
          </a:ln>
        </p:spPr>
        <p:txBody>
          <a:bodyPr/>
          <a:lstStyle/>
          <a:p>
            <a:r>
              <a:rPr lang="zh-CN" altLang="en-US"/>
              <a:t>原来</a:t>
            </a:r>
            <a:r>
              <a:rPr lang="en-US" altLang="zh-CN"/>
              <a:t>Haeckel</a:t>
            </a:r>
            <a:r>
              <a:rPr lang="zh-CN" altLang="en-US"/>
              <a:t>对他的胚胎图作了艺术加工。比如人的胚胎应该是这样，有脊柱、内脏、手臂、腿等器官的原型，但是</a:t>
            </a:r>
            <a:r>
              <a:rPr lang="en-US" altLang="zh-CN"/>
              <a:t>Haeckel</a:t>
            </a:r>
            <a:r>
              <a:rPr lang="zh-CN" altLang="en-US"/>
              <a:t>去掉了人胚胎的内脏部分和腿，</a:t>
            </a:r>
          </a:p>
          <a:p>
            <a:r>
              <a:rPr lang="zh-CN" altLang="en-US"/>
              <a:t>[动画]</a:t>
            </a:r>
          </a:p>
          <a:p>
            <a:r>
              <a:rPr lang="zh-CN" altLang="en-US"/>
              <a:t>就成了一个有尾巴，类似鱼的胚胎。 </a:t>
            </a:r>
          </a:p>
          <a:p>
            <a:endParaRPr lang="en-US" altLang="zh-CN"/>
          </a:p>
          <a:p>
            <a:pPr algn="just"/>
            <a:r>
              <a:rPr lang="zh-CN" altLang="en-US"/>
              <a:t>不止如此，</a:t>
            </a:r>
            <a:r>
              <a:rPr lang="en-US" altLang="zh-CN"/>
              <a:t>Haeckel</a:t>
            </a:r>
            <a:r>
              <a:rPr lang="zh-CN" altLang="en-US"/>
              <a:t>还有意选择较相近的动物胚胎，比如他用水生的蝾螈代表两栖类，而不用青蛙，因为蝾螈本身更象鱼。又如鸡的胚胎在这个时期眼球是没有色素的，但</a:t>
            </a:r>
            <a:r>
              <a:rPr lang="en-US" altLang="zh-CN"/>
              <a:t>Haeckel</a:t>
            </a:r>
            <a:r>
              <a:rPr lang="zh-CN" altLang="en-US"/>
              <a:t>把它涂黑，使得鸡的胚胎和其他动物胚胎更相似。</a:t>
            </a:r>
            <a:endParaRPr lang="zh-TW"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258ACF7-87F0-49D4-B84F-E005BAF34C0B}" type="slidenum">
              <a:rPr lang="en-US"/>
              <a:pPr/>
              <a:t>79</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endParaRPr lang="en-US" smtClean="0"/>
          </a:p>
        </p:txBody>
      </p:sp>
      <p:sp>
        <p:nvSpPr>
          <p:cNvPr id="102404" name="Slide Number Placeholder 3"/>
          <p:cNvSpPr>
            <a:spLocks noGrp="1"/>
          </p:cNvSpPr>
          <p:nvPr>
            <p:ph type="sldNum" sz="quarter" idx="5"/>
          </p:nvPr>
        </p:nvSpPr>
        <p:spPr>
          <a:noFill/>
        </p:spPr>
        <p:txBody>
          <a:bodyPr/>
          <a:lstStyle/>
          <a:p>
            <a:fld id="{A1B4485C-3B0A-455F-8175-2FA655D8A80D}" type="slidenum">
              <a:rPr lang="en-US"/>
              <a:pPr/>
              <a:t>19</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1912</a:t>
            </a:r>
            <a:r>
              <a:rPr lang="zh-CN" altLang="en-US" dirty="0" smtClean="0"/>
              <a:t>年，律师兼业余古生物学家查尔斯</a:t>
            </a:r>
            <a:r>
              <a:rPr lang="en-US" altLang="zh-CN" dirty="0" smtClean="0"/>
              <a:t>·</a:t>
            </a:r>
            <a:r>
              <a:rPr lang="zh-CN" altLang="en-US" dirty="0" smtClean="0"/>
              <a:t>道森在英国苏塞克斯郡发现了所谓的皮尔当人化石，似乎是半人半猿的头骨和颚骨。这一发现被誉为猿和人类之间进化链条中缺少的一环。</a:t>
            </a:r>
            <a:r>
              <a:rPr lang="en-US" altLang="zh-CN" dirty="0" smtClean="0"/>
              <a:t>1953</a:t>
            </a:r>
            <a:r>
              <a:rPr lang="zh-CN" altLang="en-US" dirty="0" smtClean="0"/>
              <a:t>年，皮尔当人化石最终被证明是伪造的。实际上，这个头骨不过是用一名中世纪人的头盖骨和一只猩猩的颚骨拼凑的。</a:t>
            </a:r>
          </a:p>
          <a:p>
            <a:r>
              <a:rPr lang="zh-CN" altLang="en-US" dirty="0" smtClean="0"/>
              <a:t/>
            </a:r>
            <a:br>
              <a:rPr lang="zh-CN" altLang="en-US" dirty="0" smtClean="0"/>
            </a:br>
            <a:endParaRPr lang="en-US" dirty="0"/>
          </a:p>
        </p:txBody>
      </p:sp>
      <p:sp>
        <p:nvSpPr>
          <p:cNvPr id="4" name="Slide Number Placeholder 3"/>
          <p:cNvSpPr>
            <a:spLocks noGrp="1"/>
          </p:cNvSpPr>
          <p:nvPr>
            <p:ph type="sldNum" sz="quarter" idx="10"/>
          </p:nvPr>
        </p:nvSpPr>
        <p:spPr/>
        <p:txBody>
          <a:bodyPr/>
          <a:lstStyle/>
          <a:p>
            <a:fld id="{FDA5A9F3-EC96-482A-8260-E11C06D1EDB1}" type="slidenum">
              <a:rPr lang="en-US" smtClean="0"/>
              <a:pPr/>
              <a:t>89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smtClean="0"/>
          </a:p>
        </p:txBody>
      </p:sp>
      <p:sp>
        <p:nvSpPr>
          <p:cNvPr id="106500" name="Slide Number Placeholder 3"/>
          <p:cNvSpPr>
            <a:spLocks noGrp="1"/>
          </p:cNvSpPr>
          <p:nvPr>
            <p:ph type="sldNum" sz="quarter" idx="5"/>
          </p:nvPr>
        </p:nvSpPr>
        <p:spPr>
          <a:noFill/>
        </p:spPr>
        <p:txBody>
          <a:bodyPr/>
          <a:lstStyle/>
          <a:p>
            <a:fld id="{CCF26E73-0374-4750-B08A-A3DDCF5B0993}" type="slidenum">
              <a:rPr lang="en-US"/>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About 4.6 billion years ago the Earth formed. Origin</a:t>
            </a:r>
            <a:r>
              <a:rPr lang="en-US" sz="1200" baseline="0" dirty="0" smtClean="0"/>
              <a:t> of life theories typically involved Chance, Necessity (natural laws of molecular interaction), or a combination of these. Some assert a role of natural selection in molecular evolution, although selection would not be possible until a replicating molecule or cell existed. And of course lots of time.</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Image source: LLNL (Copyright)</a:t>
            </a:r>
          </a:p>
          <a:p>
            <a:r>
              <a:rPr lang="en-US" dirty="0" smtClean="0"/>
              <a:t>https://publicaffairs.llnl.gov/news/news_releases/2006/NR-06-03-09.html</a:t>
            </a:r>
          </a:p>
          <a:p>
            <a:endParaRPr lang="en-US" b="0" dirty="0" smtClean="0"/>
          </a:p>
          <a:p>
            <a:r>
              <a:rPr lang="en-US" b="0" dirty="0" smtClean="0"/>
              <a:t>Image caption:</a:t>
            </a:r>
          </a:p>
          <a:p>
            <a:r>
              <a:rPr kumimoji="1" lang="en-US" sz="1200" b="0" i="0" kern="1200" dirty="0" smtClean="0">
                <a:solidFill>
                  <a:schemeClr val="tx1"/>
                </a:solidFill>
                <a:latin typeface="Times New Roman" pitchFamily="18" charset="0"/>
                <a:ea typeface="+mn-ea"/>
                <a:cs typeface="+mn-cs"/>
              </a:rPr>
              <a:t>The evolution of genomic complexity and metabolic pathways during Earth's history. The earliest origin of life is not known. However, assuming a single last universal common ancestor evolved in mid-</a:t>
            </a:r>
            <a:r>
              <a:rPr kumimoji="1" lang="en-US" sz="1200" b="0" i="0" kern="1200" dirty="0" err="1" smtClean="0">
                <a:solidFill>
                  <a:schemeClr val="tx1"/>
                </a:solidFill>
                <a:latin typeface="Times New Roman" pitchFamily="18" charset="0"/>
                <a:ea typeface="+mn-ea"/>
                <a:cs typeface="+mn-cs"/>
              </a:rPr>
              <a:t>Proterozoic</a:t>
            </a:r>
            <a:r>
              <a:rPr kumimoji="1" lang="en-US" sz="1200" b="0" i="0" kern="1200" dirty="0" smtClean="0">
                <a:solidFill>
                  <a:schemeClr val="tx1"/>
                </a:solidFill>
                <a:latin typeface="Times New Roman" pitchFamily="18" charset="0"/>
                <a:ea typeface="+mn-ea"/>
                <a:cs typeface="+mn-cs"/>
              </a:rPr>
              <a:t>, there is evidence of microbial life. When oxygenic photosynthesis evolved is not clear, but geochemical data suggest that between about 2.3 and 2.2.billion years ago, there was sufficient oxygen in the atmosphere to permit an ozone layer to form. That singular event appears to have precipitated a massive increase in genome and metabolic complexity, culminating in the rise of metazoans around 600 million years ago, and the rise of terrestrial plants around 430 million years ago. The feedbacks in the evolutionary trajectory have led to increasing genomic and metabolic complexity. (Image and caption courtesy </a:t>
            </a:r>
            <a:r>
              <a:rPr kumimoji="1" lang="en-US" sz="1200" b="0" i="0" kern="1200" dirty="0" err="1" smtClean="0">
                <a:solidFill>
                  <a:schemeClr val="tx1"/>
                </a:solidFill>
                <a:latin typeface="Times New Roman" pitchFamily="18" charset="0"/>
                <a:ea typeface="+mn-ea"/>
                <a:cs typeface="+mn-cs"/>
              </a:rPr>
              <a:t>of</a:t>
            </a:r>
            <a:r>
              <a:rPr kumimoji="1" lang="en-US" sz="1200" b="0" i="1" kern="1200" dirty="0" err="1" smtClean="0">
                <a:solidFill>
                  <a:schemeClr val="tx1"/>
                </a:solidFill>
                <a:latin typeface="Times New Roman" pitchFamily="18" charset="0"/>
                <a:ea typeface="+mn-ea"/>
                <a:cs typeface="+mn-cs"/>
              </a:rPr>
              <a:t>Science</a:t>
            </a:r>
            <a:r>
              <a:rPr kumimoji="1" lang="en-US" sz="1200" b="0" i="0" kern="1200" dirty="0" smtClean="0">
                <a:solidFill>
                  <a:schemeClr val="tx1"/>
                </a:solidFill>
                <a:latin typeface="Times New Roman" pitchFamily="18" charset="0"/>
                <a:ea typeface="+mn-ea"/>
                <a:cs typeface="+mn-cs"/>
              </a:rPr>
              <a:t>.)</a:t>
            </a:r>
            <a:endParaRPr lang="en-US" b="0"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Color-enhanced scanning electron micrograph showing Salmonella </a:t>
            </a:r>
            <a:r>
              <a:rPr lang="en-US" dirty="0" err="1" smtClean="0"/>
              <a:t>typhimurium</a:t>
            </a:r>
            <a:r>
              <a:rPr lang="en-US" dirty="0" smtClean="0"/>
              <a:t> (red) invading cultured human cells </a:t>
            </a:r>
          </a:p>
          <a:p>
            <a:endParaRPr lang="en-US" dirty="0" smtClean="0"/>
          </a:p>
          <a:p>
            <a:r>
              <a:rPr lang="en-US" dirty="0" smtClean="0"/>
              <a:t>Image Source:</a:t>
            </a:r>
          </a:p>
          <a:p>
            <a:r>
              <a:rPr lang="en-US" dirty="0" smtClean="0"/>
              <a:t>http://creationwiki.org/index.php/Image:Salmonella.jpg</a:t>
            </a:r>
            <a:endParaRPr lang="en-US" dirty="0"/>
          </a:p>
        </p:txBody>
      </p:sp>
      <p:sp>
        <p:nvSpPr>
          <p:cNvPr id="4" name="Slide Number Placeholder 3"/>
          <p:cNvSpPr>
            <a:spLocks noGrp="1"/>
          </p:cNvSpPr>
          <p:nvPr>
            <p:ph type="sldNum" sz="quarter" idx="10"/>
          </p:nvPr>
        </p:nvSpPr>
        <p:spPr/>
        <p:txBody>
          <a:bodyPr/>
          <a:lstStyle/>
          <a:p>
            <a:pPr>
              <a:defRPr/>
            </a:pPr>
            <a:fld id="{37B2851C-9C8F-44AF-80F6-AFF180BF09E8}" type="slidenum">
              <a:rPr lang="en-US" smtClean="0"/>
              <a:pPr>
                <a:defRPr/>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b="0" kern="1200" dirty="0" smtClean="0">
                <a:solidFill>
                  <a:schemeClr val="tx1"/>
                </a:solidFill>
                <a:latin typeface="Times New Roman" pitchFamily="18" charset="0"/>
                <a:ea typeface="+mn-ea"/>
                <a:cs typeface="+mn-cs"/>
              </a:rPr>
              <a:t>A eukaryote might be 25 microns across, and a nucleus is about 5 microns across. So, one cubic inch of flesh might hold a billion eukaryotes.</a:t>
            </a:r>
          </a:p>
          <a:p>
            <a:endParaRPr lang="en-US" dirty="0" smtClean="0"/>
          </a:p>
          <a:p>
            <a:r>
              <a:rPr lang="en-US" dirty="0" smtClean="0"/>
              <a:t>Image source:</a:t>
            </a:r>
            <a:r>
              <a:rPr lang="en-US" baseline="0" dirty="0" smtClean="0"/>
              <a:t> </a:t>
            </a:r>
            <a:r>
              <a:rPr lang="en-US" baseline="0" dirty="0" err="1" smtClean="0"/>
              <a:t>CreationWiki</a:t>
            </a:r>
            <a:r>
              <a:rPr lang="en-US" baseline="0" dirty="0" smtClean="0"/>
              <a:t> (public domain)</a:t>
            </a:r>
          </a:p>
          <a:p>
            <a:r>
              <a:rPr lang="en-US" dirty="0" smtClean="0"/>
              <a:t>http://creationwiki.org/Cells</a:t>
            </a:r>
            <a:endParaRPr lang="en-US" baseline="0" dirty="0" smtClean="0"/>
          </a:p>
          <a:p>
            <a:endParaRPr lang="en-US" dirty="0" smtClean="0"/>
          </a:p>
        </p:txBody>
      </p:sp>
      <p:sp>
        <p:nvSpPr>
          <p:cNvPr id="86020" name="Slide Number Placeholder 3"/>
          <p:cNvSpPr>
            <a:spLocks noGrp="1"/>
          </p:cNvSpPr>
          <p:nvPr>
            <p:ph type="sldNum" sz="quarter" idx="5"/>
          </p:nvPr>
        </p:nvSpPr>
        <p:spPr>
          <a:noFill/>
        </p:spPr>
        <p:txBody>
          <a:bodyPr/>
          <a:lstStyle/>
          <a:p>
            <a:fld id="{755F0ADB-490F-4270-B517-37F7160693A5}" type="slidenum">
              <a:rPr lang="en-US" smtClean="0"/>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CCCCA8C-B468-4B3D-BE4A-2E785ECCFBE8}" type="datetimeFigureOut">
              <a:rPr lang="en-US" smtClean="0"/>
              <a:pPr/>
              <a:t>9/24/2012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C7FC077-2AC9-4C21-9FE5-3D0F5DC980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CCCA8C-B468-4B3D-BE4A-2E785ECCFBE8}"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FC077-2AC9-4C21-9FE5-3D0F5DC980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CCCA8C-B468-4B3D-BE4A-2E785ECCFBE8}"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FC077-2AC9-4C21-9FE5-3D0F5DC980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858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981200"/>
            <a:ext cx="419417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981200"/>
            <a:ext cx="419417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2018FA8-0D82-4126-AD76-FA796DA6F68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dirty="0" smtClean="0"/>
              <a:t>Click to edit Master title style</a:t>
            </a:r>
            <a:endParaRPr lang="en-US" dirty="0"/>
          </a:p>
        </p:txBody>
      </p:sp>
      <p:sp>
        <p:nvSpPr>
          <p:cNvPr id="3" name="ClipArt Placeholder 2"/>
          <p:cNvSpPr>
            <a:spLocks noGrp="1"/>
          </p:cNvSpPr>
          <p:nvPr>
            <p:ph type="clipArt" sz="half" idx="1"/>
          </p:nvPr>
        </p:nvSpPr>
        <p:spPr>
          <a:xfrm>
            <a:off x="455613" y="1598613"/>
            <a:ext cx="4037012" cy="4497387"/>
          </a:xfrm>
        </p:spPr>
        <p:txBody>
          <a:bodyPr/>
          <a:lstStyle/>
          <a:p>
            <a:pPr lvl="0"/>
            <a:endParaRPr lang="en-US" noProof="0" dirty="0"/>
          </a:p>
        </p:txBody>
      </p:sp>
      <p:sp>
        <p:nvSpPr>
          <p:cNvPr id="4" name="Text Placeholder 3"/>
          <p:cNvSpPr>
            <a:spLocks noGrp="1"/>
          </p:cNvSpPr>
          <p:nvPr>
            <p:ph type="body" sz="half" idx="2"/>
          </p:nvPr>
        </p:nvSpPr>
        <p:spPr>
          <a:xfrm>
            <a:off x="4645025" y="1598613"/>
            <a:ext cx="4037013" cy="449738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5613" y="6242050"/>
            <a:ext cx="2130425"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pPr>
              <a:defRPr/>
            </a:pPr>
            <a:fld id="{64F76BA7-F55A-4D1C-AF88-2EA2758C634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44475"/>
            <a:ext cx="8385175" cy="14319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838200" y="1905000"/>
            <a:ext cx="8007350" cy="4191000"/>
          </a:xfrm>
        </p:spPr>
        <p:txBody>
          <a:bodyPr/>
          <a:lstStyle/>
          <a:p>
            <a:pPr lvl="0"/>
            <a:endParaRPr lang="zh-TW"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3"/>
          <p:cNvSpPr>
            <a:spLocks noGrp="1" noChangeArrowheads="1"/>
          </p:cNvSpPr>
          <p:nvPr>
            <p:ph type="sldNum" sz="quarter" idx="12"/>
          </p:nvPr>
        </p:nvSpPr>
        <p:spPr>
          <a:ln/>
        </p:spPr>
        <p:txBody>
          <a:bodyPr/>
          <a:lstStyle>
            <a:lvl1pPr>
              <a:defRPr/>
            </a:lvl1pPr>
          </a:lstStyle>
          <a:p>
            <a:pPr>
              <a:defRPr/>
            </a:pPr>
            <a:fld id="{9C104652-7A7A-43D2-95CE-C76FDC48C553}"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CCCCA8C-B468-4B3D-BE4A-2E785ECCFBE8}" type="datetimeFigureOut">
              <a:rPr lang="en-US" smtClean="0"/>
              <a:pPr/>
              <a:t>9/24/2012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8C7FC077-2AC9-4C21-9FE5-3D0F5DC980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CCCCA8C-B468-4B3D-BE4A-2E785ECCFBE8}" type="datetimeFigureOut">
              <a:rPr lang="en-US" smtClean="0"/>
              <a:pPr/>
              <a:t>9/24/2012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8C7FC077-2AC9-4C21-9FE5-3D0F5DC980DC}"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CCCCA8C-B468-4B3D-BE4A-2E785ECCFBE8}" type="datetimeFigureOut">
              <a:rPr lang="en-US" smtClean="0"/>
              <a:pPr/>
              <a:t>9/24/2012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8C7FC077-2AC9-4C21-9FE5-3D0F5DC980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CCCCA8C-B468-4B3D-BE4A-2E785ECCFBE8}" type="datetimeFigureOut">
              <a:rPr lang="en-US" smtClean="0"/>
              <a:pPr/>
              <a:t>9/24/2012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C7FC077-2AC9-4C21-9FE5-3D0F5DC980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CCCA8C-B468-4B3D-BE4A-2E785ECCFBE8}" type="datetimeFigureOut">
              <a:rPr lang="en-US" smtClean="0"/>
              <a:pPr/>
              <a:t>9/24/2012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FC077-2AC9-4C21-9FE5-3D0F5DC980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CCCCA8C-B468-4B3D-BE4A-2E785ECCFBE8}" type="datetimeFigureOut">
              <a:rPr lang="en-US" smtClean="0"/>
              <a:pPr/>
              <a:t>9/24/2012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8C7FC077-2AC9-4C21-9FE5-3D0F5DC980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CCCCA8C-B468-4B3D-BE4A-2E785ECCFBE8}" type="datetimeFigureOut">
              <a:rPr lang="en-US" smtClean="0"/>
              <a:pPr/>
              <a:t>9/24/2012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C7FC077-2AC9-4C21-9FE5-3D0F5DC980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CCCCA8C-B468-4B3D-BE4A-2E785ECCFBE8}" type="datetimeFigureOut">
              <a:rPr lang="en-US" smtClean="0"/>
              <a:pPr/>
              <a:t>9/24/2012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C7FC077-2AC9-4C21-9FE5-3D0F5DC980D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CCCCA8C-B468-4B3D-BE4A-2E785ECCFBE8}" type="datetimeFigureOut">
              <a:rPr lang="en-US" smtClean="0"/>
              <a:pPr/>
              <a:t>9/24/2012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C7FC077-2AC9-4C21-9FE5-3D0F5DC980D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30" r:id="rId13"/>
    <p:sldLayoutId id="2147483831" r:id="rId14"/>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1301-11_Pasteur_L.jpg%20%20%20%20%20%20%20%20%20%20%20%20%20%20%20%20%20%20%20%20%20%20%20%20%20%20%20%20%20%20%20%20%20%20%20%20%20%20%20%20%20%20%20%20000163BE%0cMacintosh%20HD%20%20%20%20%20%20%20%20%20%20%20%20%20%20%20%20%20%20%20ABA7815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astrobio.net/pressrelease/1910/the-oxygen-imperativ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reationwiki.org/pool/images/c/cf/Salmonella.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www.daviddarling.info/encyclopedia/E/eukarycell.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creationwiki.org/pool/images/7/71/Stanley_Miller.jp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daviddarling.info/encyclopedia/E/eukarycell.html" TargetMode="Externa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Big_Ban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5.png"/><Relationship Id="rId7" Type="http://schemas.openxmlformats.org/officeDocument/2006/relationships/diagramQuickStyle" Target="../diagrams/quickStyle2.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9.png"/><Relationship Id="rId9" Type="http://schemas.microsoft.com/office/2007/relationships/diagramDrawing" Target="../diagrams/drawing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ideo" Target="file:///C:\Users\Ashcraft\Documents\PowerPoints\Jonathan%20Sarfati\blender.asf" TargetMode="Externa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answertoantitze.vampire-legend.net/t322-topic" TargetMode="External"/><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7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tychurch.org.tw/bible/06-10.htm" TargetMode="External"/><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upload.wikimedia.org/wikipedia/commons/4/49/Homo_heidelbergensis-Cranium_-5.jp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cell.com/AJHG/abstract/S0002-9297(07)60163-3"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sz="9600" dirty="0" smtClean="0">
                <a:solidFill>
                  <a:schemeClr val="tx1"/>
                </a:solidFill>
              </a:rPr>
              <a:t>生命的起源</a:t>
            </a:r>
            <a:endParaRPr lang="en-US" sz="9600" dirty="0">
              <a:solidFill>
                <a:schemeClr val="tx1"/>
              </a:solidFill>
            </a:endParaRPr>
          </a:p>
        </p:txBody>
      </p:sp>
      <p:sp>
        <p:nvSpPr>
          <p:cNvPr id="3" name="Content Placeholder 2"/>
          <p:cNvSpPr>
            <a:spLocks noGrp="1"/>
          </p:cNvSpPr>
          <p:nvPr>
            <p:ph idx="1"/>
          </p:nvPr>
        </p:nvSpPr>
        <p:spPr/>
        <p:txBody>
          <a:bodyPr>
            <a:normAutofit/>
          </a:bodyPr>
          <a:lstStyle/>
          <a:p>
            <a:pPr>
              <a:buNone/>
            </a:pPr>
            <a:r>
              <a:rPr lang="en-US" sz="6000" dirty="0" smtClean="0">
                <a:solidFill>
                  <a:srgbClr val="FFFF00"/>
                </a:solidFill>
                <a:effectLst>
                  <a:glow rad="228600">
                    <a:schemeClr val="accent4">
                      <a:satMod val="175000"/>
                      <a:alpha val="40000"/>
                    </a:schemeClr>
                  </a:glow>
                </a:effectLst>
              </a:rPr>
              <a:t>  The Origin of Life</a:t>
            </a:r>
          </a:p>
          <a:p>
            <a:pPr>
              <a:buNone/>
            </a:pPr>
            <a:r>
              <a:rPr lang="zh-TW" altLang="en-US" sz="6000" dirty="0" smtClean="0">
                <a:solidFill>
                  <a:srgbClr val="FFFF00"/>
                </a:solidFill>
                <a:effectLst>
                  <a:glow rad="228600">
                    <a:schemeClr val="accent4">
                      <a:satMod val="175000"/>
                      <a:alpha val="40000"/>
                    </a:schemeClr>
                  </a:glow>
                </a:effectLst>
              </a:rPr>
              <a:t>                       </a:t>
            </a:r>
            <a:endParaRPr lang="en-US" altLang="zh-TW" sz="6000" dirty="0" smtClean="0">
              <a:solidFill>
                <a:srgbClr val="FFFF00"/>
              </a:solidFill>
              <a:effectLst>
                <a:glow rad="228600">
                  <a:schemeClr val="accent4">
                    <a:satMod val="175000"/>
                    <a:alpha val="40000"/>
                  </a:schemeClr>
                </a:glow>
              </a:effectLst>
            </a:endParaRPr>
          </a:p>
          <a:p>
            <a:pPr>
              <a:buNone/>
            </a:pPr>
            <a:endParaRPr lang="en-US" altLang="zh-TW" sz="6000" dirty="0" smtClean="0">
              <a:solidFill>
                <a:srgbClr val="FFFF00"/>
              </a:solidFill>
              <a:effectLst>
                <a:glow rad="228600">
                  <a:schemeClr val="accent4">
                    <a:satMod val="175000"/>
                    <a:alpha val="40000"/>
                  </a:schemeClr>
                </a:glow>
              </a:effectLst>
            </a:endParaRPr>
          </a:p>
          <a:p>
            <a:pPr algn="r">
              <a:buNone/>
            </a:pPr>
            <a:r>
              <a:rPr lang="zh-TW" altLang="en-US" sz="4400" dirty="0" smtClean="0">
                <a:effectLst>
                  <a:glow rad="228600">
                    <a:schemeClr val="accent4">
                      <a:satMod val="175000"/>
                      <a:alpha val="40000"/>
                    </a:schemeClr>
                  </a:glow>
                </a:effectLst>
              </a:rPr>
              <a:t>陳祐生</a:t>
            </a:r>
            <a:endParaRPr lang="en-US" sz="4400" dirty="0" smtClean="0">
              <a:effectLst>
                <a:glow rad="228600">
                  <a:schemeClr val="accent4">
                    <a:satMod val="175000"/>
                    <a:alpha val="40000"/>
                  </a:schemeClr>
                </a:glow>
              </a:effectLst>
            </a:endParaRPr>
          </a:p>
          <a:p>
            <a:pPr>
              <a:buNone/>
            </a:pP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Bang vs. Creation</a:t>
            </a:r>
            <a:br>
              <a:rPr lang="en-US" dirty="0" smtClean="0"/>
            </a:br>
            <a:endParaRPr lang="en-US" dirty="0"/>
          </a:p>
        </p:txBody>
      </p:sp>
      <p:sp>
        <p:nvSpPr>
          <p:cNvPr id="3" name="Content Placeholder 2"/>
          <p:cNvSpPr>
            <a:spLocks noGrp="1"/>
          </p:cNvSpPr>
          <p:nvPr>
            <p:ph idx="1"/>
          </p:nvPr>
        </p:nvSpPr>
        <p:spPr>
          <a:xfrm>
            <a:off x="0" y="1882808"/>
            <a:ext cx="4355976" cy="4570528"/>
          </a:xfrm>
        </p:spPr>
        <p:txBody>
          <a:bodyPr>
            <a:normAutofit fontScale="85000" lnSpcReduction="10000"/>
          </a:bodyPr>
          <a:lstStyle/>
          <a:p>
            <a:r>
              <a:rPr lang="en-US" b="1" dirty="0" smtClean="0"/>
              <a:t>Order of Appearance (Evolution)</a:t>
            </a:r>
            <a:endParaRPr lang="en-US" dirty="0" smtClean="0"/>
          </a:p>
          <a:p>
            <a:r>
              <a:rPr lang="en-US" sz="2800" b="1" dirty="0" smtClean="0"/>
              <a:t>Sun/stars existed before the Earth </a:t>
            </a:r>
            <a:endParaRPr lang="en-US" sz="2800" dirty="0" smtClean="0"/>
          </a:p>
          <a:p>
            <a:r>
              <a:rPr lang="en-US" sz="2800" b="1" dirty="0" smtClean="0"/>
              <a:t>Sun is Earth’s first light </a:t>
            </a:r>
            <a:endParaRPr lang="en-US" sz="2800" dirty="0" smtClean="0"/>
          </a:p>
          <a:p>
            <a:r>
              <a:rPr lang="en-US" sz="2800" b="1" dirty="0" smtClean="0"/>
              <a:t>First life = marine organisms </a:t>
            </a:r>
            <a:endParaRPr lang="en-US" sz="2800" dirty="0" smtClean="0"/>
          </a:p>
          <a:p>
            <a:r>
              <a:rPr lang="en-US" sz="2800" b="1" dirty="0" smtClean="0"/>
              <a:t>Reptiles predate birds </a:t>
            </a:r>
            <a:endParaRPr lang="en-US" sz="2800" dirty="0" smtClean="0"/>
          </a:p>
          <a:p>
            <a:r>
              <a:rPr lang="en-US" sz="2800" b="1" dirty="0" smtClean="0"/>
              <a:t>Land mammals predate whales </a:t>
            </a:r>
            <a:endParaRPr lang="en-US" sz="2800" dirty="0" smtClean="0"/>
          </a:p>
          <a:p>
            <a:r>
              <a:rPr lang="en-US" sz="2800" b="1" dirty="0" smtClean="0"/>
              <a:t>Disease/death precede man’s sin</a:t>
            </a:r>
            <a:endParaRPr lang="en-US" sz="2800" dirty="0" smtClean="0"/>
          </a:p>
          <a:p>
            <a:endParaRPr lang="en-US" dirty="0"/>
          </a:p>
        </p:txBody>
      </p:sp>
      <p:sp>
        <p:nvSpPr>
          <p:cNvPr id="4" name="Rectangle 3"/>
          <p:cNvSpPr/>
          <p:nvPr/>
        </p:nvSpPr>
        <p:spPr>
          <a:xfrm>
            <a:off x="4427984" y="1916832"/>
            <a:ext cx="4716016" cy="4647426"/>
          </a:xfrm>
          <a:prstGeom prst="rect">
            <a:avLst/>
          </a:prstGeom>
        </p:spPr>
        <p:txBody>
          <a:bodyPr wrap="square">
            <a:spAutoFit/>
          </a:bodyPr>
          <a:lstStyle/>
          <a:p>
            <a:r>
              <a:rPr lang="en-US" sz="2800" b="1" dirty="0" smtClean="0"/>
              <a:t>Order of Appearance (Bible)</a:t>
            </a:r>
          </a:p>
          <a:p>
            <a:r>
              <a:rPr lang="en-US" sz="2400" b="1" dirty="0" smtClean="0"/>
              <a:t>Earth created before sun/stars </a:t>
            </a:r>
            <a:endParaRPr lang="en-US" sz="2400" dirty="0" smtClean="0"/>
          </a:p>
          <a:p>
            <a:endParaRPr lang="en-US" sz="2400" b="1" dirty="0" smtClean="0"/>
          </a:p>
          <a:p>
            <a:r>
              <a:rPr lang="en-US" sz="2400" b="1" dirty="0" smtClean="0"/>
              <a:t>Light on Earth before sun </a:t>
            </a:r>
            <a:endParaRPr lang="en-US" sz="2400" dirty="0" smtClean="0"/>
          </a:p>
          <a:p>
            <a:r>
              <a:rPr lang="en-US" sz="2400" b="1" dirty="0" smtClean="0"/>
              <a:t>First life = land plants </a:t>
            </a:r>
            <a:endParaRPr lang="en-US" sz="2400" dirty="0" smtClean="0"/>
          </a:p>
          <a:p>
            <a:endParaRPr lang="en-US" sz="2400" b="1" dirty="0" smtClean="0"/>
          </a:p>
          <a:p>
            <a:r>
              <a:rPr lang="en-US" sz="2400" b="1" dirty="0" smtClean="0"/>
              <a:t>Birds predate land reptiles </a:t>
            </a:r>
            <a:endParaRPr lang="en-US" sz="2400" dirty="0" smtClean="0"/>
          </a:p>
          <a:p>
            <a:r>
              <a:rPr lang="en-US" sz="2400" b="1" dirty="0" smtClean="0"/>
              <a:t>Whales predate land animals </a:t>
            </a:r>
            <a:endParaRPr lang="en-US" sz="2400" dirty="0" smtClean="0"/>
          </a:p>
          <a:p>
            <a:endParaRPr lang="en-US" sz="2400" b="1" dirty="0" smtClean="0"/>
          </a:p>
          <a:p>
            <a:r>
              <a:rPr lang="en-US" sz="2400" b="1" dirty="0" smtClean="0"/>
              <a:t>Disease/death results from man’s sin</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zh-TW" altLang="en-US" sz="6000">
                <a:solidFill>
                  <a:srgbClr val="FFFF00"/>
                </a:solidFill>
                <a:latin typeface="華康魏碑體" pitchFamily="49" charset="-120"/>
                <a:ea typeface="華康魏碑體" pitchFamily="49" charset="-120"/>
              </a:rPr>
              <a:t>一個恰到好處的宇宙</a:t>
            </a:r>
          </a:p>
        </p:txBody>
      </p:sp>
      <p:sp>
        <p:nvSpPr>
          <p:cNvPr id="106499" name="Rectangle 3" descr="Rectangle: Click to edit Master text styles&#10;Second level&#10;Third level&#10;Fourth level&#10;Fifth level"/>
          <p:cNvSpPr>
            <a:spLocks noGrp="1" noChangeArrowheads="1"/>
          </p:cNvSpPr>
          <p:nvPr>
            <p:ph type="body" idx="1"/>
          </p:nvPr>
        </p:nvSpPr>
        <p:spPr>
          <a:xfrm>
            <a:off x="838200" y="1676400"/>
            <a:ext cx="7924800" cy="4800600"/>
          </a:xfrm>
        </p:spPr>
        <p:txBody>
          <a:bodyPr/>
          <a:lstStyle/>
          <a:p>
            <a:pPr>
              <a:lnSpc>
                <a:spcPct val="110000"/>
              </a:lnSpc>
            </a:pPr>
            <a:r>
              <a:rPr lang="zh-TW" altLang="en-US">
                <a:ea typeface="文鼎中圓" pitchFamily="49" charset="-120"/>
              </a:rPr>
              <a:t>電子與質子的數目相等必須精確到10</a:t>
            </a:r>
            <a:r>
              <a:rPr lang="zh-TW" altLang="en-US" baseline="30000">
                <a:ea typeface="文鼎中圓" pitchFamily="49" charset="-120"/>
              </a:rPr>
              <a:t>37</a:t>
            </a:r>
            <a:r>
              <a:rPr lang="zh-TW" altLang="en-US">
                <a:ea typeface="文鼎中圓" pitchFamily="49" charset="-120"/>
              </a:rPr>
              <a:t>分之一，否則電磁力會克服各種引力，以致星系、星體和行星都不能形成。</a:t>
            </a:r>
          </a:p>
          <a:p>
            <a:pPr>
              <a:lnSpc>
                <a:spcPct val="110000"/>
              </a:lnSpc>
            </a:pPr>
            <a:r>
              <a:rPr lang="zh-TW" altLang="en-US">
                <a:ea typeface="文鼎中圓" pitchFamily="49" charset="-120"/>
              </a:rPr>
              <a:t>宇宙的膨脹速度必須精確的平衡（10</a:t>
            </a:r>
            <a:r>
              <a:rPr lang="zh-TW" altLang="en-US" baseline="30000">
                <a:ea typeface="文鼎中圓" pitchFamily="49" charset="-120"/>
              </a:rPr>
              <a:t>55</a:t>
            </a:r>
            <a:r>
              <a:rPr lang="zh-TW" altLang="en-US">
                <a:ea typeface="文鼎中圓" pitchFamily="49" charset="-120"/>
              </a:rPr>
              <a:t>分之一），使生命能存在。</a:t>
            </a:r>
          </a:p>
          <a:p>
            <a:pPr>
              <a:lnSpc>
                <a:spcPct val="110000"/>
              </a:lnSpc>
            </a:pPr>
            <a:r>
              <a:rPr lang="zh-TW" altLang="en-US">
                <a:ea typeface="文鼎中圓" pitchFamily="49" charset="-120"/>
              </a:rPr>
              <a:t>其他如：宇宙的年齡、星體的距離、逃逸速度、電磁力常數與引力常數的比例等，都必須非常精確，才能使生命能存在。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box(out)">
                                      <p:cBhvr>
                                        <p:cTn id="7" dur="500"/>
                                        <p:tgtEl>
                                          <p:spTgt spid="106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box(out)">
                                      <p:cBhvr>
                                        <p:cTn id="12" dur="500"/>
                                        <p:tgtEl>
                                          <p:spTgt spid="106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box(out)">
                                      <p:cBhvr>
                                        <p:cTn id="17" dur="5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304800"/>
            <a:ext cx="7924800" cy="1143000"/>
          </a:xfrm>
        </p:spPr>
        <p:txBody>
          <a:bodyPr/>
          <a:lstStyle/>
          <a:p>
            <a:r>
              <a:rPr lang="zh-TW" altLang="en-US" sz="6000">
                <a:solidFill>
                  <a:srgbClr val="FFFF00"/>
                </a:solidFill>
                <a:latin typeface="華康魏碑體" pitchFamily="49" charset="-120"/>
                <a:ea typeface="華康魏碑體" pitchFamily="49" charset="-120"/>
              </a:rPr>
              <a:t>一個恰到好處的宇宙？</a:t>
            </a:r>
          </a:p>
        </p:txBody>
      </p:sp>
      <p:sp>
        <p:nvSpPr>
          <p:cNvPr id="105475" name="Rectangle 3" descr="Rectangle: Click to edit Master text styles&#10;Second level&#10;Third level&#10;Fourth level&#10;Fifth level"/>
          <p:cNvSpPr>
            <a:spLocks noGrp="1" noChangeArrowheads="1"/>
          </p:cNvSpPr>
          <p:nvPr>
            <p:ph type="body" idx="1"/>
          </p:nvPr>
        </p:nvSpPr>
        <p:spPr>
          <a:xfrm>
            <a:off x="609600" y="1676400"/>
            <a:ext cx="8229600" cy="4876800"/>
          </a:xfrm>
        </p:spPr>
        <p:txBody>
          <a:bodyPr/>
          <a:lstStyle/>
          <a:p>
            <a:pPr>
              <a:lnSpc>
                <a:spcPct val="110000"/>
              </a:lnSpc>
            </a:pPr>
            <a:r>
              <a:rPr lang="zh-TW" altLang="en-US">
                <a:latin typeface="文鼎中圓" pitchFamily="49" charset="-120"/>
                <a:ea typeface="文鼎中圓" pitchFamily="49" charset="-120"/>
              </a:rPr>
              <a:t>宇宙中至少有</a:t>
            </a:r>
            <a:r>
              <a:rPr lang="zh-TW" altLang="en-US">
                <a:ea typeface="文鼎中圓" pitchFamily="49" charset="-120"/>
              </a:rPr>
              <a:t>五十多</a:t>
            </a:r>
            <a:r>
              <a:rPr lang="zh-TW" altLang="en-US">
                <a:latin typeface="文鼎中圓" pitchFamily="49" charset="-120"/>
                <a:ea typeface="文鼎中圓" pitchFamily="49" charset="-120"/>
              </a:rPr>
              <a:t>項的特點，其數值必須要精確到非常狹窄的範圍內，才有我們的生存機會。</a:t>
            </a:r>
            <a:endParaRPr lang="zh-TW" altLang="en-US">
              <a:ea typeface="文鼎中圓" pitchFamily="49" charset="-120"/>
            </a:endParaRPr>
          </a:p>
          <a:p>
            <a:pPr>
              <a:lnSpc>
                <a:spcPct val="110000"/>
              </a:lnSpc>
            </a:pPr>
            <a:r>
              <a:rPr lang="en-US" altLang="zh-TW">
                <a:ea typeface="文鼎中圓" pitchFamily="49" charset="-120"/>
              </a:rPr>
              <a:t>William Paley </a:t>
            </a:r>
            <a:r>
              <a:rPr lang="zh-TW" altLang="en-US">
                <a:latin typeface="文鼎中圓" pitchFamily="49" charset="-120"/>
                <a:ea typeface="文鼎中圓" pitchFamily="49" charset="-120"/>
              </a:rPr>
              <a:t>的『錶匠論據』</a:t>
            </a:r>
            <a:r>
              <a:rPr lang="en-US" altLang="zh-TW">
                <a:ea typeface="文鼎中圓" pitchFamily="49" charset="-120"/>
              </a:rPr>
              <a:t> </a:t>
            </a:r>
          </a:p>
          <a:p>
            <a:pPr>
              <a:lnSpc>
                <a:spcPct val="110000"/>
              </a:lnSpc>
            </a:pPr>
            <a:r>
              <a:rPr lang="en-US" altLang="zh-TW">
                <a:ea typeface="文鼎中圓" pitchFamily="49" charset="-120"/>
              </a:rPr>
              <a:t>George Greenstein </a:t>
            </a:r>
            <a:r>
              <a:rPr lang="zh-TW" altLang="en-US">
                <a:latin typeface="文鼎中圓" pitchFamily="49" charset="-120"/>
                <a:ea typeface="文鼎中圓" pitchFamily="49" charset="-120"/>
              </a:rPr>
              <a:t>說，『當我們勘察所有證據時，我們會想到</a:t>
            </a:r>
            <a:r>
              <a:rPr lang="zh-TW" altLang="en-US">
                <a:latin typeface="Times New Roman"/>
                <a:ea typeface="文鼎中圓" pitchFamily="49" charset="-120"/>
              </a:rPr>
              <a:t>…</a:t>
            </a:r>
            <a:r>
              <a:rPr lang="zh-TW" altLang="en-US">
                <a:latin typeface="文鼎中圓" pitchFamily="49" charset="-120"/>
                <a:ea typeface="文鼎中圓" pitchFamily="49" charset="-120"/>
              </a:rPr>
              <a:t>一個神聖者的必然參與過。</a:t>
            </a:r>
            <a:r>
              <a:rPr lang="zh-TW" altLang="en-US">
                <a:latin typeface="Times New Roman"/>
                <a:ea typeface="文鼎中圓" pitchFamily="49" charset="-120"/>
              </a:rPr>
              <a:t>…</a:t>
            </a:r>
            <a:r>
              <a:rPr lang="zh-TW" altLang="en-US">
                <a:latin typeface="文鼎中圓" pitchFamily="49" charset="-120"/>
                <a:ea typeface="文鼎中圓" pitchFamily="49" charset="-120"/>
              </a:rPr>
              <a:t>神是否曾經介入，又為我們親自斧鑿出這個宇宙？』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ox(in)">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box(in)">
                                      <p:cBhvr>
                                        <p:cTn id="12" dur="500"/>
                                        <p:tgtEl>
                                          <p:spTgt spid="105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box(in)">
                                      <p:cBhvr>
                                        <p:cTn id="17" dur="500"/>
                                        <p:tgtEl>
                                          <p:spTgt spid="105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sz="9600" dirty="0" smtClean="0">
                <a:solidFill>
                  <a:schemeClr val="tx1"/>
                </a:solidFill>
              </a:rPr>
              <a:t>生命的起源</a:t>
            </a:r>
            <a:endParaRPr lang="en-US" sz="9600" dirty="0">
              <a:solidFill>
                <a:schemeClr val="tx1"/>
              </a:solidFill>
            </a:endParaRPr>
          </a:p>
        </p:txBody>
      </p:sp>
      <p:sp>
        <p:nvSpPr>
          <p:cNvPr id="3" name="Content Placeholder 2"/>
          <p:cNvSpPr>
            <a:spLocks noGrp="1"/>
          </p:cNvSpPr>
          <p:nvPr>
            <p:ph idx="1"/>
          </p:nvPr>
        </p:nvSpPr>
        <p:spPr/>
        <p:txBody>
          <a:bodyPr>
            <a:normAutofit/>
          </a:bodyPr>
          <a:lstStyle/>
          <a:p>
            <a:pPr>
              <a:buNone/>
            </a:pPr>
            <a:r>
              <a:rPr lang="en-US" sz="6000" dirty="0" smtClean="0">
                <a:solidFill>
                  <a:srgbClr val="FFFF00"/>
                </a:solidFill>
                <a:effectLst>
                  <a:glow rad="228600">
                    <a:schemeClr val="accent4">
                      <a:satMod val="175000"/>
                      <a:alpha val="40000"/>
                    </a:schemeClr>
                  </a:glow>
                </a:effectLst>
              </a:rPr>
              <a:t>  The Origin of Life</a:t>
            </a:r>
          </a:p>
          <a:p>
            <a:pPr>
              <a:buNone/>
            </a:pPr>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1"/>
          <a:ext cx="9144000" cy="6731613"/>
        </p:xfrm>
        <a:graphic>
          <a:graphicData uri="http://schemas.openxmlformats.org/drawingml/2006/table">
            <a:tbl>
              <a:tblPr/>
              <a:tblGrid>
                <a:gridCol w="2195736"/>
                <a:gridCol w="6948264"/>
              </a:tblGrid>
              <a:tr h="875133">
                <a:tc>
                  <a:txBody>
                    <a:bodyPr/>
                    <a:lstStyle/>
                    <a:p>
                      <a:pPr marL="0" marR="0" algn="just">
                        <a:lnSpc>
                          <a:spcPct val="115000"/>
                        </a:lnSpc>
                        <a:spcBef>
                          <a:spcPts val="0"/>
                        </a:spcBef>
                        <a:spcAft>
                          <a:spcPts val="0"/>
                        </a:spcAft>
                      </a:pPr>
                      <a:r>
                        <a:rPr lang="en-US" sz="2400" kern="100" dirty="0">
                          <a:solidFill>
                            <a:srgbClr val="FFFF00"/>
                          </a:solidFill>
                          <a:latin typeface="Times New Roman"/>
                          <a:ea typeface="新細明體"/>
                          <a:cs typeface="Arial"/>
                        </a:rPr>
                        <a:t>1.</a:t>
                      </a:r>
                      <a:r>
                        <a:rPr lang="zh-TW" sz="2400" kern="100" dirty="0">
                          <a:solidFill>
                            <a:srgbClr val="FFFF00"/>
                          </a:solidFill>
                          <a:latin typeface="Times New Roman"/>
                          <a:ea typeface="新細明體"/>
                          <a:cs typeface="Arial"/>
                        </a:rPr>
                        <a:t>現狀永久說</a:t>
                      </a:r>
                      <a:endParaRPr lang="en-US" sz="2400" kern="100" dirty="0">
                        <a:solidFill>
                          <a:srgbClr val="FFFF00"/>
                        </a:solidFill>
                        <a:latin typeface="Times New Roman"/>
                        <a:ea typeface="新細明體"/>
                        <a:cs typeface="Arial"/>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zh-TW" sz="2400" kern="100">
                          <a:latin typeface="Times New Roman"/>
                          <a:ea typeface="新細明體"/>
                          <a:cs typeface="Arial"/>
                        </a:rPr>
                        <a:t>生物原來就一直存在於地球上，而沒有起源的問題可談</a:t>
                      </a:r>
                      <a:endParaRPr lang="en-US" sz="2400" kern="100">
                        <a:latin typeface="Times New Roman"/>
                        <a:ea typeface="新細明體"/>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296">
                <a:tc>
                  <a:txBody>
                    <a:bodyPr/>
                    <a:lstStyle/>
                    <a:p>
                      <a:pPr marL="0" marR="0" algn="just">
                        <a:lnSpc>
                          <a:spcPct val="115000"/>
                        </a:lnSpc>
                        <a:spcBef>
                          <a:spcPts val="0"/>
                        </a:spcBef>
                        <a:spcAft>
                          <a:spcPts val="0"/>
                        </a:spcAft>
                      </a:pPr>
                      <a:r>
                        <a:rPr lang="en-US" sz="2400" kern="100" dirty="0">
                          <a:solidFill>
                            <a:srgbClr val="FFFF00"/>
                          </a:solidFill>
                          <a:latin typeface="Times New Roman"/>
                          <a:ea typeface="新細明體"/>
                          <a:cs typeface="Arial"/>
                        </a:rPr>
                        <a:t>2.</a:t>
                      </a:r>
                      <a:r>
                        <a:rPr lang="zh-TW" sz="2400" kern="100" dirty="0">
                          <a:solidFill>
                            <a:srgbClr val="FFFF00"/>
                          </a:solidFill>
                          <a:latin typeface="Times New Roman"/>
                          <a:ea typeface="新細明體"/>
                          <a:cs typeface="Arial"/>
                        </a:rPr>
                        <a:t>星體起源說</a:t>
                      </a:r>
                      <a:endParaRPr lang="en-US" sz="2400" kern="100" dirty="0">
                        <a:solidFill>
                          <a:srgbClr val="FFFF00"/>
                        </a:solidFill>
                        <a:latin typeface="Times New Roman"/>
                        <a:ea typeface="新細明體"/>
                        <a:cs typeface="Arial"/>
                      </a:endParaRPr>
                    </a:p>
                    <a:p>
                      <a:pPr marL="0" marR="0" algn="just">
                        <a:lnSpc>
                          <a:spcPct val="115000"/>
                        </a:lnSpc>
                        <a:spcBef>
                          <a:spcPts val="0"/>
                        </a:spcBef>
                        <a:spcAft>
                          <a:spcPts val="0"/>
                        </a:spcAft>
                      </a:pPr>
                      <a:r>
                        <a:rPr lang="zh-TW" sz="2400" kern="100" dirty="0">
                          <a:solidFill>
                            <a:srgbClr val="FFFF00"/>
                          </a:solidFill>
                          <a:latin typeface="Times New Roman"/>
                          <a:ea typeface="新細明體"/>
                          <a:cs typeface="Arial"/>
                        </a:rPr>
                        <a:t>（隕石說）</a:t>
                      </a:r>
                      <a:endParaRPr lang="en-US" sz="2400" kern="100" dirty="0">
                        <a:solidFill>
                          <a:srgbClr val="FFFF00"/>
                        </a:solidFill>
                        <a:latin typeface="Times New Roman"/>
                        <a:ea typeface="新細明體"/>
                        <a:cs typeface="Arial"/>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zh-TW" sz="2400" kern="100" dirty="0">
                          <a:latin typeface="Times New Roman"/>
                          <a:ea typeface="新細明體"/>
                          <a:cs typeface="Arial"/>
                        </a:rPr>
                        <a:t>生物可能自其他星球經隕石或宇宙塵帶到地球。</a:t>
                      </a:r>
                      <a:endParaRPr lang="en-US" sz="2400" kern="100" dirty="0">
                        <a:latin typeface="Times New Roman"/>
                        <a:ea typeface="新細明體"/>
                        <a:cs typeface="Arial"/>
                      </a:endParaRPr>
                    </a:p>
                    <a:p>
                      <a:pPr marL="0" marR="0">
                        <a:lnSpc>
                          <a:spcPct val="115000"/>
                        </a:lnSpc>
                        <a:spcBef>
                          <a:spcPts val="0"/>
                        </a:spcBef>
                        <a:spcAft>
                          <a:spcPts val="0"/>
                        </a:spcAft>
                      </a:pPr>
                      <a:r>
                        <a:rPr lang="zh-TW" sz="2400" kern="100" dirty="0">
                          <a:latin typeface="Times New Roman"/>
                          <a:ea typeface="新細明體"/>
                          <a:cs typeface="Arial"/>
                        </a:rPr>
                        <a:t>證據：科學家曾在某些隕石中，分析得到有機物</a:t>
                      </a:r>
                      <a:endParaRPr lang="en-US" sz="2400" kern="100" dirty="0">
                        <a:latin typeface="Times New Roman"/>
                        <a:ea typeface="新細明體"/>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296">
                <a:tc>
                  <a:txBody>
                    <a:bodyPr/>
                    <a:lstStyle/>
                    <a:p>
                      <a:pPr marL="0" marR="0" algn="just">
                        <a:lnSpc>
                          <a:spcPct val="115000"/>
                        </a:lnSpc>
                        <a:spcBef>
                          <a:spcPts val="0"/>
                        </a:spcBef>
                        <a:spcAft>
                          <a:spcPts val="0"/>
                        </a:spcAft>
                      </a:pPr>
                      <a:r>
                        <a:rPr lang="en-US" sz="2400" kern="100" dirty="0">
                          <a:solidFill>
                            <a:srgbClr val="FFFF00"/>
                          </a:solidFill>
                          <a:latin typeface="Times New Roman"/>
                          <a:ea typeface="新細明體"/>
                          <a:cs typeface="Arial"/>
                        </a:rPr>
                        <a:t>3.</a:t>
                      </a:r>
                      <a:r>
                        <a:rPr lang="zh-TW" sz="2400" kern="100" dirty="0">
                          <a:solidFill>
                            <a:srgbClr val="FFFF00"/>
                          </a:solidFill>
                          <a:latin typeface="Times New Roman"/>
                          <a:ea typeface="新細明體"/>
                          <a:cs typeface="Arial"/>
                        </a:rPr>
                        <a:t>外星人帶來說</a:t>
                      </a:r>
                      <a:endParaRPr lang="en-US" sz="2400" kern="100" dirty="0">
                        <a:solidFill>
                          <a:srgbClr val="FFFF00"/>
                        </a:solidFill>
                        <a:latin typeface="Times New Roman"/>
                        <a:ea typeface="新細明體"/>
                        <a:cs typeface="Arial"/>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zh-TW" sz="2400" kern="100" dirty="0">
                          <a:latin typeface="Times New Roman"/>
                          <a:ea typeface="新細明體"/>
                          <a:cs typeface="Arial"/>
                        </a:rPr>
                        <a:t>地球上最早的生物是由高智慧的外星人在太空旅遊造訪地球時，將生物（微生物）留在地球上</a:t>
                      </a:r>
                      <a:endParaRPr lang="en-US" sz="2400" kern="100" dirty="0">
                        <a:latin typeface="Times New Roman"/>
                        <a:ea typeface="新細明體"/>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944">
                <a:tc>
                  <a:txBody>
                    <a:bodyPr/>
                    <a:lstStyle/>
                    <a:p>
                      <a:pPr marL="0" marR="0" algn="just">
                        <a:lnSpc>
                          <a:spcPct val="115000"/>
                        </a:lnSpc>
                        <a:spcBef>
                          <a:spcPts val="0"/>
                        </a:spcBef>
                        <a:spcAft>
                          <a:spcPts val="0"/>
                        </a:spcAft>
                      </a:pPr>
                      <a:r>
                        <a:rPr lang="en-US" sz="2400" kern="100" dirty="0">
                          <a:solidFill>
                            <a:srgbClr val="FFFF00"/>
                          </a:solidFill>
                          <a:latin typeface="Times New Roman"/>
                          <a:ea typeface="新細明體"/>
                          <a:cs typeface="Arial"/>
                        </a:rPr>
                        <a:t>4.</a:t>
                      </a:r>
                      <a:r>
                        <a:rPr lang="zh-TW" sz="2400" kern="100" dirty="0">
                          <a:solidFill>
                            <a:srgbClr val="FFFF00"/>
                          </a:solidFill>
                          <a:latin typeface="Times New Roman"/>
                          <a:ea typeface="新細明體"/>
                          <a:cs typeface="Arial"/>
                        </a:rPr>
                        <a:t>自然發生說</a:t>
                      </a:r>
                      <a:endParaRPr lang="en-US" sz="2400" kern="100" dirty="0">
                        <a:solidFill>
                          <a:srgbClr val="FFFF00"/>
                        </a:solidFill>
                        <a:latin typeface="Times New Roman"/>
                        <a:ea typeface="新細明體"/>
                        <a:cs typeface="Arial"/>
                      </a:endParaRPr>
                    </a:p>
                    <a:p>
                      <a:pPr marL="0" marR="0" algn="just">
                        <a:lnSpc>
                          <a:spcPct val="115000"/>
                        </a:lnSpc>
                        <a:spcBef>
                          <a:spcPts val="0"/>
                        </a:spcBef>
                        <a:spcAft>
                          <a:spcPts val="0"/>
                        </a:spcAft>
                      </a:pPr>
                      <a:r>
                        <a:rPr lang="zh-TW" sz="2400" kern="100" dirty="0">
                          <a:solidFill>
                            <a:srgbClr val="FFFF00"/>
                          </a:solidFill>
                          <a:latin typeface="Times New Roman"/>
                          <a:ea typeface="新細明體"/>
                          <a:cs typeface="Arial"/>
                        </a:rPr>
                        <a:t>（無生源論）</a:t>
                      </a:r>
                      <a:endParaRPr lang="en-US" sz="2400" kern="100" dirty="0">
                        <a:solidFill>
                          <a:srgbClr val="FFFF00"/>
                        </a:solidFill>
                        <a:latin typeface="Times New Roman"/>
                        <a:ea typeface="新細明體"/>
                        <a:cs typeface="Arial"/>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zh-TW" sz="2400" kern="100" dirty="0">
                          <a:latin typeface="Times New Roman"/>
                          <a:ea typeface="新細明體"/>
                          <a:cs typeface="Arial"/>
                        </a:rPr>
                        <a:t>生物並非來自活的親代，而是自然形成的</a:t>
                      </a:r>
                      <a:endParaRPr lang="en-US" sz="2400" kern="100" dirty="0">
                        <a:latin typeface="Times New Roman"/>
                        <a:ea typeface="新細明體"/>
                        <a:cs typeface="Arial"/>
                      </a:endParaRPr>
                    </a:p>
                    <a:p>
                      <a:pPr marL="0" marR="0">
                        <a:lnSpc>
                          <a:spcPct val="115000"/>
                        </a:lnSpc>
                        <a:spcBef>
                          <a:spcPts val="0"/>
                        </a:spcBef>
                        <a:spcAft>
                          <a:spcPts val="0"/>
                        </a:spcAft>
                      </a:pPr>
                      <a:r>
                        <a:rPr lang="zh-TW" sz="2400" kern="100" dirty="0">
                          <a:latin typeface="Times New Roman"/>
                          <a:ea typeface="新細明體"/>
                          <a:cs typeface="Arial"/>
                        </a:rPr>
                        <a:t>→生物隨時能由地球上的無生命物質轉變而來</a:t>
                      </a:r>
                      <a:endParaRPr lang="en-US" sz="2400" kern="100" dirty="0">
                        <a:latin typeface="Times New Roman"/>
                        <a:ea typeface="新細明體"/>
                        <a:cs typeface="Arial"/>
                      </a:endParaRPr>
                    </a:p>
                    <a:p>
                      <a:pPr marL="0" marR="0">
                        <a:lnSpc>
                          <a:spcPct val="115000"/>
                        </a:lnSpc>
                        <a:spcBef>
                          <a:spcPts val="0"/>
                        </a:spcBef>
                        <a:spcAft>
                          <a:spcPts val="0"/>
                        </a:spcAft>
                      </a:pPr>
                      <a:r>
                        <a:rPr lang="zh-TW" sz="2400" kern="100" dirty="0">
                          <a:latin typeface="Times New Roman"/>
                          <a:ea typeface="新細明體"/>
                          <a:cs typeface="Arial"/>
                        </a:rPr>
                        <a:t>例如：亞里斯多德→認為腐肉可以生蛆</a:t>
                      </a:r>
                      <a:endParaRPr lang="en-US" sz="2400" kern="100" dirty="0">
                        <a:latin typeface="Times New Roman"/>
                        <a:ea typeface="新細明體"/>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6944">
                <a:tc>
                  <a:txBody>
                    <a:bodyPr/>
                    <a:lstStyle/>
                    <a:p>
                      <a:pPr marL="0" marR="0" algn="just">
                        <a:lnSpc>
                          <a:spcPct val="115000"/>
                        </a:lnSpc>
                        <a:spcBef>
                          <a:spcPts val="0"/>
                        </a:spcBef>
                        <a:spcAft>
                          <a:spcPts val="0"/>
                        </a:spcAft>
                      </a:pPr>
                      <a:r>
                        <a:rPr lang="en-US" sz="2400" kern="100" dirty="0" smtClean="0">
                          <a:solidFill>
                            <a:srgbClr val="FFFF00"/>
                          </a:solidFill>
                          <a:latin typeface="Times New Roman"/>
                          <a:ea typeface="新細明體"/>
                          <a:cs typeface="Arial"/>
                        </a:rPr>
                        <a:t>5.</a:t>
                      </a:r>
                      <a:r>
                        <a:rPr lang="zh-TW" sz="2400" kern="100" dirty="0">
                          <a:solidFill>
                            <a:srgbClr val="FFFF00"/>
                          </a:solidFill>
                          <a:latin typeface="Times New Roman"/>
                          <a:ea typeface="新細明體"/>
                          <a:cs typeface="Arial"/>
                        </a:rPr>
                        <a:t>新自然發生說</a:t>
                      </a:r>
                      <a:endParaRPr lang="en-US" sz="2400" kern="100" dirty="0">
                        <a:solidFill>
                          <a:srgbClr val="FFFF00"/>
                        </a:solidFill>
                        <a:latin typeface="Times New Roman"/>
                        <a:ea typeface="新細明體"/>
                        <a:cs typeface="Arial"/>
                      </a:endParaRPr>
                    </a:p>
                    <a:p>
                      <a:pPr marL="0" marR="0" algn="just">
                        <a:lnSpc>
                          <a:spcPct val="115000"/>
                        </a:lnSpc>
                        <a:spcBef>
                          <a:spcPts val="0"/>
                        </a:spcBef>
                        <a:spcAft>
                          <a:spcPts val="0"/>
                        </a:spcAft>
                      </a:pPr>
                      <a:r>
                        <a:rPr lang="zh-TW" sz="2400" kern="100" dirty="0">
                          <a:solidFill>
                            <a:srgbClr val="FFFF00"/>
                          </a:solidFill>
                          <a:latin typeface="Times New Roman"/>
                          <a:ea typeface="新細明體"/>
                          <a:cs typeface="Arial"/>
                        </a:rPr>
                        <a:t>（有機演化）</a:t>
                      </a:r>
                      <a:endParaRPr lang="en-US" sz="2400" kern="100" dirty="0">
                        <a:solidFill>
                          <a:srgbClr val="FFFF00"/>
                        </a:solidFill>
                        <a:latin typeface="Times New Roman"/>
                        <a:ea typeface="新細明體"/>
                        <a:cs typeface="Arial"/>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zh-TW" sz="2400" kern="100" dirty="0">
                          <a:latin typeface="Times New Roman"/>
                          <a:ea typeface="新細明體"/>
                          <a:cs typeface="Arial"/>
                        </a:rPr>
                        <a:t>最初的生命應該是自然發生的，自然界中存在的物質藉著物理和化學作用而合成第一個生命，自此以後演化出地球上多樣性的生物（但生命不是隨時可自然發生）</a:t>
                      </a:r>
                      <a:endParaRPr lang="en-US" sz="2400" kern="100" dirty="0">
                        <a:latin typeface="Times New Roman"/>
                        <a:ea typeface="新細明體"/>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無生源論</a:t>
            </a:r>
            <a:br>
              <a:rPr lang="zh-TW" altLang="en-US" b="1" dirty="0" smtClean="0"/>
            </a:br>
            <a:endParaRPr lang="en-US" dirty="0"/>
          </a:p>
        </p:txBody>
      </p:sp>
      <p:sp>
        <p:nvSpPr>
          <p:cNvPr id="3" name="Content Placeholder 2"/>
          <p:cNvSpPr>
            <a:spLocks noGrp="1"/>
          </p:cNvSpPr>
          <p:nvPr>
            <p:ph idx="1"/>
          </p:nvPr>
        </p:nvSpPr>
        <p:spPr>
          <a:xfrm>
            <a:off x="0" y="1268760"/>
            <a:ext cx="9144000" cy="5186048"/>
          </a:xfrm>
        </p:spPr>
        <p:txBody>
          <a:bodyPr>
            <a:normAutofit/>
          </a:bodyPr>
          <a:lstStyle/>
          <a:p>
            <a:r>
              <a:rPr lang="zh-TW" altLang="en-US" dirty="0" smtClean="0"/>
              <a:t>又稱</a:t>
            </a:r>
            <a:r>
              <a:rPr lang="zh-TW" altLang="en-US" b="1" dirty="0" smtClean="0">
                <a:solidFill>
                  <a:srgbClr val="FFFF00"/>
                </a:solidFill>
              </a:rPr>
              <a:t>自生論</a:t>
            </a:r>
            <a:r>
              <a:rPr lang="zh-TW" altLang="en-US" dirty="0" smtClean="0"/>
              <a:t>或</a:t>
            </a:r>
            <a:r>
              <a:rPr lang="zh-TW" altLang="en-US" b="1" dirty="0" smtClean="0">
                <a:solidFill>
                  <a:srgbClr val="FFFF00"/>
                </a:solidFill>
              </a:rPr>
              <a:t>自然發生說</a:t>
            </a:r>
            <a:r>
              <a:rPr lang="en-US" altLang="zh-TW" dirty="0" smtClean="0"/>
              <a:t>:</a:t>
            </a:r>
            <a:r>
              <a:rPr lang="zh-TW" altLang="en-US" dirty="0" smtClean="0"/>
              <a:t>認為生物可以隨時由非生物發生，或由另一類截然不同的生物產生。</a:t>
            </a:r>
            <a:endParaRPr lang="en-US" altLang="zh-TW" dirty="0" smtClean="0"/>
          </a:p>
          <a:p>
            <a:r>
              <a:rPr lang="zh-TW" altLang="en-US" dirty="0" smtClean="0"/>
              <a:t>“腐草化螢”、“魚枯生蠹”</a:t>
            </a:r>
            <a:r>
              <a:rPr lang="en-US" altLang="zh-TW" dirty="0" smtClean="0"/>
              <a:t>《</a:t>
            </a:r>
            <a:r>
              <a:rPr lang="zh-TW" altLang="en-US" dirty="0" smtClean="0"/>
              <a:t>荀子</a:t>
            </a:r>
            <a:r>
              <a:rPr lang="en-US" altLang="zh-TW" dirty="0" smtClean="0"/>
              <a:t>·</a:t>
            </a:r>
            <a:r>
              <a:rPr lang="zh-TW" altLang="en-US" dirty="0" smtClean="0"/>
              <a:t>勸學</a:t>
            </a:r>
            <a:r>
              <a:rPr lang="en-US" altLang="zh-TW" dirty="0" smtClean="0"/>
              <a:t>》</a:t>
            </a:r>
            <a:r>
              <a:rPr lang="zh-TW" altLang="en-US" dirty="0" smtClean="0"/>
              <a:t>；</a:t>
            </a:r>
            <a:endParaRPr lang="en-US" altLang="zh-TW" dirty="0" smtClean="0"/>
          </a:p>
          <a:p>
            <a:r>
              <a:rPr lang="zh-TW" altLang="en-US" dirty="0" smtClean="0"/>
              <a:t>埃及人認為，太陽照在尼羅河的淤泥上就會產出黃鱔和青蛙；</a:t>
            </a:r>
            <a:endParaRPr lang="en-US" altLang="zh-TW" dirty="0" smtClean="0"/>
          </a:p>
          <a:p>
            <a:r>
              <a:rPr lang="zh-TW" altLang="en-US" dirty="0" smtClean="0"/>
              <a:t>亞里士多德認為，生物除了由自己的親代產生外，還可由非生物自然發生。</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95536" y="-315416"/>
            <a:ext cx="8229600" cy="1399032"/>
          </a:xfrm>
        </p:spPr>
        <p:txBody>
          <a:bodyPr/>
          <a:lstStyle/>
          <a:p>
            <a:pPr algn="ctr">
              <a:defRPr/>
            </a:pPr>
            <a:r>
              <a:rPr lang="zh-TW" altLang="en-US" sz="4400" dirty="0" smtClean="0">
                <a:solidFill>
                  <a:srgbClr val="FFFF00"/>
                </a:solidFill>
              </a:rPr>
              <a:t>雷迪</a:t>
            </a:r>
            <a:r>
              <a:rPr lang="en-US" sz="4400" dirty="0" smtClean="0">
                <a:effectLst>
                  <a:outerShdw blurRad="38100" dist="38100" dir="2700000" algn="tl">
                    <a:srgbClr val="C0C0C0"/>
                  </a:outerShdw>
                </a:effectLst>
                <a:latin typeface="Times New Roman" pitchFamily="18" charset="0"/>
                <a:cs typeface="Times New Roman" pitchFamily="18" charset="0"/>
              </a:rPr>
              <a:t>Francesco </a:t>
            </a:r>
            <a:r>
              <a:rPr lang="en-US" sz="4400" dirty="0" err="1" smtClean="0">
                <a:effectLst>
                  <a:outerShdw blurRad="38100" dist="38100" dir="2700000" algn="tl">
                    <a:srgbClr val="C0C0C0"/>
                  </a:outerShdw>
                </a:effectLst>
                <a:latin typeface="Times New Roman" pitchFamily="18" charset="0"/>
                <a:cs typeface="Times New Roman" pitchFamily="18" charset="0"/>
              </a:rPr>
              <a:t>Redi</a:t>
            </a:r>
            <a:r>
              <a:rPr lang="en-US" sz="4400" dirty="0" smtClean="0">
                <a:effectLst>
                  <a:outerShdw blurRad="38100" dist="38100" dir="2700000" algn="tl">
                    <a:srgbClr val="C0C0C0"/>
                  </a:outerShdw>
                </a:effectLst>
                <a:latin typeface="Times New Roman" pitchFamily="18" charset="0"/>
                <a:cs typeface="Times New Roman" pitchFamily="18" charset="0"/>
              </a:rPr>
              <a:t> (1668)</a:t>
            </a:r>
          </a:p>
        </p:txBody>
      </p:sp>
      <p:pic>
        <p:nvPicPr>
          <p:cNvPr id="93190" name="Picture 6" descr="http://biology.clc.uc.edu/graphics/bio104/redi.jpg"/>
          <p:cNvPicPr>
            <a:picLocks noChangeAspect="1" noChangeArrowheads="1"/>
          </p:cNvPicPr>
          <p:nvPr/>
        </p:nvPicPr>
        <p:blipFill>
          <a:blip r:embed="rId3" cstate="print"/>
          <a:srcRect/>
          <a:stretch>
            <a:fillRect/>
          </a:stretch>
        </p:blipFill>
        <p:spPr bwMode="auto">
          <a:xfrm>
            <a:off x="251520" y="1556792"/>
            <a:ext cx="3888432" cy="2224509"/>
          </a:xfrm>
          <a:prstGeom prst="rect">
            <a:avLst/>
          </a:prstGeom>
          <a:noFill/>
          <a:ln w="9525">
            <a:noFill/>
            <a:miter lim="800000"/>
            <a:headEnd/>
            <a:tailEnd/>
          </a:ln>
        </p:spPr>
      </p:pic>
      <p:pic>
        <p:nvPicPr>
          <p:cNvPr id="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401512"/>
            <a:ext cx="3923928" cy="2456488"/>
          </a:xfrm>
          <a:prstGeom prst="rect">
            <a:avLst/>
          </a:prstGeom>
          <a:noFill/>
          <a:ln w="9525">
            <a:noFill/>
            <a:miter lim="800000"/>
            <a:headEnd/>
            <a:tailEnd/>
          </a:ln>
        </p:spPr>
      </p:pic>
      <p:sp>
        <p:nvSpPr>
          <p:cNvPr id="9" name="Rectangle 8"/>
          <p:cNvSpPr/>
          <p:nvPr/>
        </p:nvSpPr>
        <p:spPr>
          <a:xfrm>
            <a:off x="4139952" y="764704"/>
            <a:ext cx="5004048" cy="6186309"/>
          </a:xfrm>
          <a:prstGeom prst="rect">
            <a:avLst/>
          </a:prstGeom>
        </p:spPr>
        <p:txBody>
          <a:bodyPr wrap="square">
            <a:spAutoFit/>
          </a:bodyPr>
          <a:lstStyle/>
          <a:p>
            <a:pPr lvl="0" indent="304800" fontAlgn="base">
              <a:spcBef>
                <a:spcPct val="0"/>
              </a:spcBef>
              <a:spcAft>
                <a:spcPct val="0"/>
              </a:spcAft>
            </a:pPr>
            <a:r>
              <a:rPr lang="zh-TW" altLang="en-US" sz="3600" dirty="0" smtClean="0">
                <a:latin typeface="Times New Roman" pitchFamily="18" charset="0"/>
                <a:ea typeface="新細明體" pitchFamily="18" charset="-120"/>
                <a:cs typeface="Times New Roman" pitchFamily="18" charset="0"/>
              </a:rPr>
              <a:t>否定腐肉生蛆，並提出</a:t>
            </a:r>
            <a:r>
              <a:rPr lang="en-US" altLang="zh-TW" sz="3600" dirty="0" smtClean="0">
                <a:latin typeface="Times New Roman" pitchFamily="18" charset="0"/>
                <a:ea typeface="新細明體" pitchFamily="18" charset="-120"/>
                <a:cs typeface="Times New Roman" pitchFamily="18" charset="0"/>
              </a:rPr>
              <a:t>『</a:t>
            </a:r>
            <a:r>
              <a:rPr lang="zh-TW" altLang="en-US" sz="3600" dirty="0" smtClean="0">
                <a:solidFill>
                  <a:srgbClr val="FFFF00"/>
                </a:solidFill>
                <a:latin typeface="Times New Roman" pitchFamily="18" charset="0"/>
                <a:ea typeface="畢昇特黑體"/>
                <a:cs typeface="Times New Roman" pitchFamily="18" charset="0"/>
              </a:rPr>
              <a:t>生源論</a:t>
            </a:r>
            <a:r>
              <a:rPr lang="en-US" altLang="zh-TW" sz="3600" dirty="0" smtClean="0">
                <a:latin typeface="Times New Roman" pitchFamily="18" charset="0"/>
                <a:ea typeface="新細明體" pitchFamily="18" charset="-120"/>
                <a:cs typeface="Times New Roman" pitchFamily="18" charset="0"/>
              </a:rPr>
              <a:t>』</a:t>
            </a:r>
            <a:endParaRPr lang="en-US" altLang="zh-TW" sz="3600" dirty="0" smtClean="0">
              <a:latin typeface="Arial" pitchFamily="34" charset="0"/>
              <a:cs typeface="Arial" pitchFamily="34" charset="0"/>
            </a:endParaRPr>
          </a:p>
          <a:p>
            <a:pPr lvl="0" indent="304800" eaLnBrk="0" fontAlgn="base" hangingPunct="0">
              <a:spcBef>
                <a:spcPct val="0"/>
              </a:spcBef>
              <a:spcAft>
                <a:spcPct val="0"/>
              </a:spcAft>
            </a:pPr>
            <a:r>
              <a:rPr lang="en-US" altLang="zh-TW" sz="3600" dirty="0" smtClean="0">
                <a:latin typeface="Times New Roman" pitchFamily="18" charset="0"/>
                <a:ea typeface="新細明體" pitchFamily="18" charset="-120"/>
                <a:cs typeface="Times New Roman" pitchFamily="18" charset="0"/>
                <a:sym typeface="Wingdings 2" pitchFamily="18" charset="2"/>
              </a:rPr>
              <a:t></a:t>
            </a:r>
            <a:r>
              <a:rPr lang="zh-TW" altLang="en-US" sz="3600" dirty="0" smtClean="0">
                <a:latin typeface="Times New Roman" pitchFamily="18" charset="0"/>
                <a:ea typeface="新細明體" pitchFamily="18" charset="-120"/>
                <a:cs typeface="Times New Roman" pitchFamily="18" charset="0"/>
              </a:rPr>
              <a:t>廣口瓶內放置牛肉，瓶口敞開→腐肉上有蛆出現</a:t>
            </a:r>
            <a:endParaRPr lang="zh-TW" altLang="en-US" sz="3600" dirty="0" smtClean="0">
              <a:latin typeface="Arial" pitchFamily="34" charset="0"/>
              <a:cs typeface="Arial" pitchFamily="34" charset="0"/>
              <a:sym typeface="Wingdings 2" pitchFamily="18" charset="2"/>
            </a:endParaRPr>
          </a:p>
          <a:p>
            <a:pPr lvl="0" indent="304800" eaLnBrk="0" fontAlgn="base" hangingPunct="0">
              <a:spcBef>
                <a:spcPct val="0"/>
              </a:spcBef>
              <a:spcAft>
                <a:spcPct val="0"/>
              </a:spcAft>
            </a:pPr>
            <a:r>
              <a:rPr lang="zh-TW" altLang="en-US" sz="3600" dirty="0" smtClean="0">
                <a:latin typeface="Times New Roman" pitchFamily="18" charset="0"/>
                <a:ea typeface="新細明體" pitchFamily="18" charset="-120"/>
                <a:cs typeface="Times New Roman" pitchFamily="18" charset="0"/>
                <a:sym typeface="Wingdings 2" pitchFamily="18" charset="2"/>
              </a:rPr>
              <a:t></a:t>
            </a:r>
            <a:r>
              <a:rPr lang="zh-TW" altLang="en-US" sz="3600" dirty="0" smtClean="0">
                <a:latin typeface="Times New Roman" pitchFamily="18" charset="0"/>
                <a:ea typeface="新細明體" pitchFamily="18" charset="-120"/>
                <a:cs typeface="Times New Roman" pitchFamily="18" charset="0"/>
              </a:rPr>
              <a:t>廣口瓶內放置牛肉，瓶口用紗布封住→腐肉上沒有蛆出現</a:t>
            </a:r>
            <a:endParaRPr lang="zh-TW" altLang="en-US" sz="3600" dirty="0" smtClean="0">
              <a:latin typeface="Arial" pitchFamily="34" charset="0"/>
              <a:cs typeface="Arial" pitchFamily="34" charset="0"/>
              <a:sym typeface="Wingdings 2" pitchFamily="18" charset="2"/>
            </a:endParaRPr>
          </a:p>
          <a:p>
            <a:pPr lvl="0" indent="304800" eaLnBrk="0" fontAlgn="base" hangingPunct="0">
              <a:spcBef>
                <a:spcPct val="0"/>
              </a:spcBef>
              <a:spcAft>
                <a:spcPct val="0"/>
              </a:spcAft>
            </a:pPr>
            <a:r>
              <a:rPr lang="zh-TW" altLang="en-US" sz="3600" dirty="0" smtClean="0">
                <a:solidFill>
                  <a:srgbClr val="FFFF00"/>
                </a:solidFill>
                <a:latin typeface="Times New Roman" pitchFamily="18" charset="0"/>
                <a:ea typeface="新細明體" pitchFamily="18" charset="-120"/>
                <a:cs typeface="Times New Roman" pitchFamily="18" charset="0"/>
                <a:sym typeface="Wingdings 2" pitchFamily="18" charset="2"/>
              </a:rPr>
              <a:t></a:t>
            </a:r>
            <a:r>
              <a:rPr lang="zh-TW" altLang="en-US" sz="3600" dirty="0" smtClean="0">
                <a:latin typeface="Times New Roman" pitchFamily="18" charset="0"/>
                <a:ea typeface="新細明體" pitchFamily="18" charset="-120"/>
                <a:cs typeface="Times New Roman" pitchFamily="18" charset="0"/>
              </a:rPr>
              <a:t>結論：僅僅動物屍體不能生蛆，必須先有蒼蠅產卵於屍體上</a:t>
            </a:r>
            <a:endParaRPr lang="zh-TW" altLang="en-US" sz="3600" dirty="0" smtClean="0">
              <a:solidFill>
                <a:srgbClr val="0000FF"/>
              </a:solidFill>
              <a:latin typeface="Times New Roman" pitchFamily="18" charset="0"/>
              <a:ea typeface="新細明體" pitchFamily="18" charset="-120"/>
              <a:cs typeface="Times New Roman" pitchFamily="18" charset="0"/>
              <a:sym typeface="Wingdings 2"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additive="base">
                                        <p:cTn id="7" dur="500" fill="hold"/>
                                        <p:tgtEl>
                                          <p:spTgt spid="93190"/>
                                        </p:tgtEl>
                                        <p:attrNameLst>
                                          <p:attrName>ppt_x</p:attrName>
                                        </p:attrNameLst>
                                      </p:cBhvr>
                                      <p:tavLst>
                                        <p:tav tm="0">
                                          <p:val>
                                            <p:strVal val="#ppt_x"/>
                                          </p:val>
                                        </p:tav>
                                        <p:tav tm="100000">
                                          <p:val>
                                            <p:strVal val="#ppt_x"/>
                                          </p:val>
                                        </p:tav>
                                      </p:tavLst>
                                    </p:anim>
                                    <p:anim calcmode="lin" valueType="num">
                                      <p:cBhvr additive="base">
                                        <p:cTn id="8" dur="500" fill="hold"/>
                                        <p:tgtEl>
                                          <p:spTgt spid="931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AE36FDB7-4162-4830-9AC0-F25B89196C30}" type="slidenum">
              <a:rPr lang="en-US"/>
              <a:pPr/>
              <a:t>17</a:t>
            </a:fld>
            <a:endParaRPr lang="en-US"/>
          </a:p>
        </p:txBody>
      </p:sp>
      <p:sp>
        <p:nvSpPr>
          <p:cNvPr id="115714" name="Rectangle 2"/>
          <p:cNvSpPr>
            <a:spLocks noGrp="1" noChangeArrowheads="1"/>
          </p:cNvSpPr>
          <p:nvPr>
            <p:ph type="title"/>
          </p:nvPr>
        </p:nvSpPr>
        <p:spPr>
          <a:xfrm>
            <a:off x="1066800" y="2286000"/>
            <a:ext cx="7010400" cy="685800"/>
          </a:xfrm>
        </p:spPr>
        <p:txBody>
          <a:bodyPr>
            <a:normAutofit fontScale="90000"/>
          </a:bodyPr>
          <a:lstStyle/>
          <a:p>
            <a:pPr algn="ctr" eaLnBrk="1" hangingPunct="1">
              <a:defRPr/>
            </a:pPr>
            <a:r>
              <a:rPr lang="en-US" sz="6000" smtClean="0">
                <a:effectLst>
                  <a:outerShdw blurRad="38100" dist="38100" dir="2700000" algn="tl">
                    <a:srgbClr val="C0C0C0"/>
                  </a:outerShdw>
                </a:effectLst>
                <a:latin typeface="Comic Sans MS" pitchFamily="66" charset="0"/>
              </a:rPr>
              <a:t>The Theory Finally Changes</a:t>
            </a:r>
          </a:p>
        </p:txBody>
      </p:sp>
      <p:sp>
        <p:nvSpPr>
          <p:cNvPr id="43012" name="Rectangle 3"/>
          <p:cNvSpPr>
            <a:spLocks noChangeArrowheads="1"/>
          </p:cNvSpPr>
          <p:nvPr/>
        </p:nvSpPr>
        <p:spPr bwMode="auto">
          <a:xfrm>
            <a:off x="-3259138" y="2046288"/>
            <a:ext cx="9144001" cy="0"/>
          </a:xfrm>
          <a:prstGeom prst="rect">
            <a:avLst/>
          </a:prstGeom>
          <a:noFill/>
          <a:ln w="9525">
            <a:noFill/>
            <a:miter lim="800000"/>
            <a:headEnd/>
            <a:tailEnd/>
          </a:ln>
        </p:spPr>
        <p:txBody>
          <a:bodyPr>
            <a:spAutoFit/>
          </a:bodyPr>
          <a:lstStyle/>
          <a:p>
            <a:endParaRPr lang="en-US"/>
          </a:p>
        </p:txBody>
      </p:sp>
      <p:pic>
        <p:nvPicPr>
          <p:cNvPr id="43013" name="Picture 5" descr="http://www.kent.k12.wa.us/staff/TimLynch/sci_class/chap01/images/pasteur2.gif"/>
          <p:cNvPicPr>
            <a:picLocks noChangeAspect="1" noChangeArrowheads="1"/>
          </p:cNvPicPr>
          <p:nvPr/>
        </p:nvPicPr>
        <p:blipFill>
          <a:blip r:embed="rId3" cstate="print"/>
          <a:srcRect/>
          <a:stretch>
            <a:fillRect/>
          </a:stretch>
        </p:blipFill>
        <p:spPr bwMode="auto">
          <a:xfrm>
            <a:off x="3733800" y="3352800"/>
            <a:ext cx="1520825" cy="2674938"/>
          </a:xfrm>
          <a:prstGeom prst="rect">
            <a:avLst/>
          </a:prstGeom>
          <a:noFill/>
          <a:ln w="9525">
            <a:noFill/>
            <a:miter lim="800000"/>
            <a:headEnd/>
            <a:tailEnd/>
          </a:ln>
        </p:spPr>
      </p:pic>
      <p:sp>
        <p:nvSpPr>
          <p:cNvPr id="43014" name="Footer Placeholder 7"/>
          <p:cNvSpPr>
            <a:spLocks noGrp="1"/>
          </p:cNvSpPr>
          <p:nvPr>
            <p:ph type="ftr" sz="quarter" idx="11"/>
          </p:nvPr>
        </p:nvSpPr>
        <p:spPr>
          <a:noFill/>
        </p:spPr>
        <p:txBody>
          <a:bodyPr/>
          <a:lstStyle/>
          <a:p>
            <a:r>
              <a:rPr lang="en-US" sz="1600" dirty="0"/>
              <a:t>copyright </a:t>
            </a:r>
            <a:r>
              <a:rPr lang="en-US" sz="1600" dirty="0" err="1"/>
              <a:t>cmassengale</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8679A415-712F-4809-8AE6-9F8ABF1F85A4}" type="slidenum">
              <a:rPr lang="en-US"/>
              <a:pPr/>
              <a:t>18</a:t>
            </a:fld>
            <a:endParaRPr lang="en-US"/>
          </a:p>
        </p:txBody>
      </p:sp>
      <p:sp>
        <p:nvSpPr>
          <p:cNvPr id="70658" name="Rectangle 2"/>
          <p:cNvSpPr>
            <a:spLocks noGrp="1" noChangeArrowheads="1"/>
          </p:cNvSpPr>
          <p:nvPr>
            <p:ph type="title"/>
          </p:nvPr>
        </p:nvSpPr>
        <p:spPr/>
        <p:txBody>
          <a:bodyPr/>
          <a:lstStyle/>
          <a:p>
            <a:pPr algn="ctr" eaLnBrk="1" hangingPunct="1">
              <a:defRPr/>
            </a:pPr>
            <a:r>
              <a:rPr lang="en-US" sz="4400" dirty="0" smtClean="0">
                <a:effectLst>
                  <a:outerShdw blurRad="38100" dist="38100" dir="2700000" algn="tl">
                    <a:srgbClr val="C0C0C0"/>
                  </a:outerShdw>
                </a:effectLst>
                <a:latin typeface="Times New Roman" pitchFamily="18" charset="0"/>
                <a:cs typeface="Times New Roman" pitchFamily="18" charset="0"/>
              </a:rPr>
              <a:t>Louis Pasteur (1822-1895)</a:t>
            </a:r>
          </a:p>
        </p:txBody>
      </p:sp>
      <p:pic>
        <p:nvPicPr>
          <p:cNvPr id="45060" name="Picture 3" descr="01-11_Pasteur_L.jpg                                            000163BEMacintosh HD                   ABA78158:"/>
          <p:cNvPicPr preferRelativeResize="0">
            <a:picLocks noChangeAspect="1" noChangeArrowheads="1"/>
          </p:cNvPicPr>
          <p:nvPr/>
        </p:nvPicPr>
        <p:blipFill>
          <a:blip r:embed="rId3" r:link="rId4" cstate="print">
            <a:clrChange>
              <a:clrFrom>
                <a:srgbClr val="FFFFFF"/>
              </a:clrFrom>
              <a:clrTo>
                <a:srgbClr val="FFFFFF">
                  <a:alpha val="0"/>
                </a:srgbClr>
              </a:clrTo>
            </a:clrChange>
          </a:blip>
          <a:srcRect/>
          <a:stretch>
            <a:fillRect/>
          </a:stretch>
        </p:blipFill>
        <p:spPr bwMode="auto">
          <a:xfrm>
            <a:off x="1043608" y="1772816"/>
            <a:ext cx="7086600" cy="5314950"/>
          </a:xfrm>
          <a:prstGeom prst="rect">
            <a:avLst/>
          </a:prstGeom>
          <a:noFill/>
          <a:ln w="9525">
            <a:noFill/>
            <a:miter lim="800000"/>
            <a:headEnd/>
            <a:tailEnd/>
          </a:ln>
        </p:spPr>
      </p:pic>
      <p:sp>
        <p:nvSpPr>
          <p:cNvPr id="45061" name="Footer Placeholder 6"/>
          <p:cNvSpPr>
            <a:spLocks noGrp="1"/>
          </p:cNvSpPr>
          <p:nvPr>
            <p:ph type="ftr" sz="quarter" idx="11"/>
          </p:nvPr>
        </p:nvSpPr>
        <p:spPr>
          <a:xfrm>
            <a:off x="457200" y="6309320"/>
            <a:ext cx="4260056" cy="473401"/>
          </a:xfrm>
          <a:noFill/>
        </p:spPr>
        <p:txBody>
          <a:bodyPr/>
          <a:lstStyle/>
          <a:p>
            <a:r>
              <a:rPr lang="en-US" sz="1600" dirty="0"/>
              <a:t>copyright </a:t>
            </a:r>
            <a:r>
              <a:rPr lang="en-US" sz="1600" dirty="0" err="1"/>
              <a:t>cmassengale</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2BC5AFE8-1DB3-4594-8831-EA791719A040}" type="slidenum">
              <a:rPr lang="en-US"/>
              <a:pPr/>
              <a:t>19</a:t>
            </a:fld>
            <a:endParaRPr lang="en-US"/>
          </a:p>
        </p:txBody>
      </p:sp>
      <p:sp>
        <p:nvSpPr>
          <p:cNvPr id="126978" name="Rectangle 2"/>
          <p:cNvSpPr>
            <a:spLocks noGrp="1" noChangeArrowheads="1"/>
          </p:cNvSpPr>
          <p:nvPr>
            <p:ph type="title"/>
          </p:nvPr>
        </p:nvSpPr>
        <p:spPr>
          <a:xfrm>
            <a:off x="467544" y="0"/>
            <a:ext cx="8229600" cy="1399032"/>
          </a:xfrm>
        </p:spPr>
        <p:txBody>
          <a:bodyPr/>
          <a:lstStyle/>
          <a:p>
            <a:pPr algn="ctr" eaLnBrk="1" hangingPunct="1">
              <a:defRPr/>
            </a:pPr>
            <a:r>
              <a:rPr lang="en-US" sz="4400" dirty="0" smtClean="0">
                <a:effectLst>
                  <a:outerShdw blurRad="38100" dist="38100" dir="2700000" algn="tl">
                    <a:srgbClr val="C0C0C0"/>
                  </a:outerShdw>
                </a:effectLst>
                <a:latin typeface="Times New Roman" pitchFamily="18" charset="0"/>
                <a:cs typeface="Times New Roman" pitchFamily="18" charset="0"/>
              </a:rPr>
              <a:t>Pasteur's Experiment</a:t>
            </a:r>
          </a:p>
        </p:txBody>
      </p:sp>
      <p:sp>
        <p:nvSpPr>
          <p:cNvPr id="126979" name="Rectangle 3"/>
          <p:cNvSpPr>
            <a:spLocks noGrp="1" noChangeArrowheads="1"/>
          </p:cNvSpPr>
          <p:nvPr>
            <p:ph type="body" idx="1"/>
          </p:nvPr>
        </p:nvSpPr>
        <p:spPr>
          <a:xfrm>
            <a:off x="457200" y="1268760"/>
            <a:ext cx="8363272" cy="5589240"/>
          </a:xfrm>
        </p:spPr>
        <p:txBody>
          <a:bodyPr>
            <a:normAutofit fontScale="85000" lnSpcReduction="20000"/>
          </a:bodyPr>
          <a:lstStyle/>
          <a:p>
            <a:pPr>
              <a:buNone/>
            </a:pPr>
            <a:r>
              <a:rPr lang="zh-TW" altLang="en-US" sz="3600" dirty="0" smtClean="0"/>
              <a:t>鵝頸瓶實驗：否定自然發生說，支持生源論</a:t>
            </a:r>
            <a:endParaRPr lang="en-US" sz="3600" dirty="0" smtClean="0"/>
          </a:p>
          <a:p>
            <a:pPr>
              <a:buNone/>
            </a:pPr>
            <a:r>
              <a:rPr lang="en-US" sz="3600" dirty="0" smtClean="0"/>
              <a:t>(A)</a:t>
            </a:r>
            <a:r>
              <a:rPr lang="zh-TW" altLang="en-US" sz="3600" dirty="0" smtClean="0"/>
              <a:t>玻璃瓶中盛有肉汁、酵母及糖水的混合溶液，其瓶頸作成</a:t>
            </a:r>
            <a:r>
              <a:rPr lang="en-US" sz="3600" dirty="0" smtClean="0"/>
              <a:t>S</a:t>
            </a:r>
            <a:r>
              <a:rPr lang="zh-TW" altLang="en-US" sz="3600" dirty="0" smtClean="0"/>
              <a:t>型，</a:t>
            </a:r>
            <a:endParaRPr lang="en-US" sz="3600" dirty="0" smtClean="0"/>
          </a:p>
          <a:p>
            <a:pPr>
              <a:buNone/>
            </a:pPr>
            <a:r>
              <a:rPr lang="zh-TW" altLang="en-US" sz="3600" dirty="0" smtClean="0"/>
              <a:t>加熱至沸騰→將瓶中微生物殺死</a:t>
            </a:r>
            <a:endParaRPr lang="en-US" sz="3600" dirty="0" smtClean="0"/>
          </a:p>
          <a:p>
            <a:pPr>
              <a:buNone/>
            </a:pPr>
            <a:r>
              <a:rPr lang="en-US" sz="3600" dirty="0" smtClean="0"/>
              <a:t>(B)</a:t>
            </a:r>
            <a:r>
              <a:rPr lang="zh-TW" altLang="en-US" sz="3600" dirty="0" smtClean="0"/>
              <a:t>瓶中的混合溶液冷卻後，水汽凝結成的水聚集在</a:t>
            </a:r>
            <a:r>
              <a:rPr lang="en-US" sz="3600" dirty="0" smtClean="0"/>
              <a:t>S </a:t>
            </a:r>
            <a:r>
              <a:rPr lang="zh-TW" altLang="en-US" sz="3600" dirty="0" smtClean="0"/>
              <a:t>型瓶頸底部（將瓶口封住）→瓶中無微生物出現</a:t>
            </a:r>
            <a:endParaRPr lang="en-US" sz="3600" dirty="0" smtClean="0"/>
          </a:p>
          <a:p>
            <a:pPr>
              <a:buNone/>
            </a:pPr>
            <a:r>
              <a:rPr lang="en-US" sz="3600" dirty="0" smtClean="0"/>
              <a:t>(C)</a:t>
            </a:r>
            <a:r>
              <a:rPr lang="zh-TW" altLang="en-US" sz="3600" dirty="0" smtClean="0"/>
              <a:t>將</a:t>
            </a:r>
            <a:r>
              <a:rPr lang="en-US" sz="3600" dirty="0" smtClean="0"/>
              <a:t>S</a:t>
            </a:r>
            <a:r>
              <a:rPr lang="zh-TW" altLang="en-US" sz="3600" dirty="0" smtClean="0"/>
              <a:t>型瓶頸折斷（外界空氣進入）→瓶中出現微生物</a:t>
            </a:r>
            <a:endParaRPr lang="en-US" sz="3600" dirty="0" smtClean="0"/>
          </a:p>
          <a:p>
            <a:pPr>
              <a:buNone/>
            </a:pPr>
            <a:r>
              <a:rPr lang="zh-TW" altLang="en-US" sz="3600" dirty="0" smtClean="0"/>
              <a:t>結論：生物不能無中生有，生物必須源自原先存在的生物</a:t>
            </a:r>
            <a:endParaRPr lang="en-US" sz="3600" dirty="0" smtClean="0"/>
          </a:p>
          <a:p>
            <a:pPr>
              <a:buNone/>
            </a:pPr>
            <a:r>
              <a:rPr lang="zh-TW" altLang="en-US" sz="3600" dirty="0" smtClean="0"/>
              <a:t>生源論目前已普遍被大部分科學家所接受</a:t>
            </a:r>
            <a:endParaRPr lang="en-US" sz="3600" b="1" dirty="0" smtClean="0">
              <a:solidFill>
                <a:srgbClr val="CC00CC"/>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box(in)">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box(in)">
                                      <p:cBhvr>
                                        <p:cTn id="12" dur="500"/>
                                        <p:tgtEl>
                                          <p:spTgt spid="126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6979">
                                            <p:txEl>
                                              <p:pRg st="2" end="2"/>
                                            </p:txEl>
                                          </p:spTgt>
                                        </p:tgtEl>
                                        <p:attrNameLst>
                                          <p:attrName>style.visibility</p:attrName>
                                        </p:attrNameLst>
                                      </p:cBhvr>
                                      <p:to>
                                        <p:strVal val="visible"/>
                                      </p:to>
                                    </p:set>
                                    <p:animEffect transition="in" filter="box(in)">
                                      <p:cBhvr>
                                        <p:cTn id="17" dur="500"/>
                                        <p:tgtEl>
                                          <p:spTgt spid="1269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6979">
                                            <p:txEl>
                                              <p:pRg st="3" end="3"/>
                                            </p:txEl>
                                          </p:spTgt>
                                        </p:tgtEl>
                                        <p:attrNameLst>
                                          <p:attrName>style.visibility</p:attrName>
                                        </p:attrNameLst>
                                      </p:cBhvr>
                                      <p:to>
                                        <p:strVal val="visible"/>
                                      </p:to>
                                    </p:set>
                                    <p:animEffect transition="in" filter="box(in)">
                                      <p:cBhvr>
                                        <p:cTn id="22" dur="500"/>
                                        <p:tgtEl>
                                          <p:spTgt spid="1269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6979">
                                            <p:txEl>
                                              <p:pRg st="4" end="4"/>
                                            </p:txEl>
                                          </p:spTgt>
                                        </p:tgtEl>
                                        <p:attrNameLst>
                                          <p:attrName>style.visibility</p:attrName>
                                        </p:attrNameLst>
                                      </p:cBhvr>
                                      <p:to>
                                        <p:strVal val="visible"/>
                                      </p:to>
                                    </p:set>
                                    <p:animEffect transition="in" filter="box(in)">
                                      <p:cBhvr>
                                        <p:cTn id="27" dur="500"/>
                                        <p:tgtEl>
                                          <p:spTgt spid="1269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6979">
                                            <p:txEl>
                                              <p:pRg st="5" end="5"/>
                                            </p:txEl>
                                          </p:spTgt>
                                        </p:tgtEl>
                                        <p:attrNameLst>
                                          <p:attrName>style.visibility</p:attrName>
                                        </p:attrNameLst>
                                      </p:cBhvr>
                                      <p:to>
                                        <p:strVal val="visible"/>
                                      </p:to>
                                    </p:set>
                                    <p:animEffect transition="in" filter="box(in)">
                                      <p:cBhvr>
                                        <p:cTn id="32" dur="500"/>
                                        <p:tgtEl>
                                          <p:spTgt spid="1269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6979">
                                            <p:txEl>
                                              <p:pRg st="6" end="6"/>
                                            </p:txEl>
                                          </p:spTgt>
                                        </p:tgtEl>
                                        <p:attrNameLst>
                                          <p:attrName>style.visibility</p:attrName>
                                        </p:attrNameLst>
                                      </p:cBhvr>
                                      <p:to>
                                        <p:strVal val="visible"/>
                                      </p:to>
                                    </p:set>
                                    <p:animEffect transition="in" filter="box(in)">
                                      <p:cBhvr>
                                        <p:cTn id="37" dur="500"/>
                                        <p:tgtEl>
                                          <p:spTgt spid="1269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zh-TW" altLang="en-US" sz="9600" dirty="0" smtClean="0"/>
              <a:t>起初</a:t>
            </a:r>
            <a:endParaRPr lang="en-US" sz="9600" dirty="0"/>
          </a:p>
        </p:txBody>
      </p:sp>
      <p:sp>
        <p:nvSpPr>
          <p:cNvPr id="3" name="Subtitle 2"/>
          <p:cNvSpPr>
            <a:spLocks noGrp="1"/>
          </p:cNvSpPr>
          <p:nvPr>
            <p:ph type="subTitle" idx="1"/>
          </p:nvPr>
        </p:nvSpPr>
        <p:spPr>
          <a:xfrm>
            <a:off x="540544" y="2250280"/>
            <a:ext cx="8062912" cy="3843016"/>
          </a:xfrm>
        </p:spPr>
        <p:txBody>
          <a:bodyPr>
            <a:normAutofit/>
          </a:bodyPr>
          <a:lstStyle/>
          <a:p>
            <a:r>
              <a:rPr lang="en-US" sz="6000" dirty="0" smtClean="0">
                <a:solidFill>
                  <a:srgbClr val="FFFF00"/>
                </a:solidFill>
              </a:rPr>
              <a:t>In The Beginning</a:t>
            </a:r>
          </a:p>
          <a:p>
            <a:endParaRPr lang="en-US" sz="6000" dirty="0" smtClean="0">
              <a:solidFill>
                <a:srgbClr val="FFFF00"/>
              </a:solidFill>
            </a:endParaRPr>
          </a:p>
          <a:p>
            <a:pPr algn="l"/>
            <a:r>
              <a:rPr lang="zh-TW" altLang="en-US" sz="4400" b="1" dirty="0" smtClean="0"/>
              <a:t>「起初神創造天地。」</a:t>
            </a:r>
            <a:endParaRPr lang="en-US" sz="4400" b="1" dirty="0" smtClean="0">
              <a:solidFill>
                <a:srgbClr val="FFFF00"/>
              </a:solidFill>
            </a:endParaRPr>
          </a:p>
          <a:p>
            <a:r>
              <a:rPr lang="en-US" altLang="zh-TW" sz="4400" b="1" dirty="0" smtClean="0"/>
              <a:t>【</a:t>
            </a:r>
            <a:r>
              <a:rPr lang="zh-TW" altLang="en-US" sz="4400" b="1" dirty="0" smtClean="0"/>
              <a:t>創一</a:t>
            </a:r>
            <a:r>
              <a:rPr lang="en-US" altLang="zh-TW" sz="4400" b="1" dirty="0" smtClean="0"/>
              <a:t>1】</a:t>
            </a:r>
            <a:endParaRPr lang="en-US" sz="4400" b="1" dirty="0" smtClean="0">
              <a:solidFill>
                <a:srgbClr val="FFFF00"/>
              </a:solidFill>
            </a:endParaRPr>
          </a:p>
          <a:p>
            <a:endParaRPr lang="en-US" sz="60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2"/>
          </p:nvPr>
        </p:nvSpPr>
        <p:spPr>
          <a:noFill/>
        </p:spPr>
        <p:txBody>
          <a:bodyPr/>
          <a:lstStyle/>
          <a:p>
            <a:fld id="{2BA3B76A-2367-478B-83EF-E9C0E59B2066}" type="slidenum">
              <a:rPr lang="en-US"/>
              <a:pPr/>
              <a:t>20</a:t>
            </a:fld>
            <a:endParaRPr lang="en-US"/>
          </a:p>
        </p:txBody>
      </p:sp>
      <p:sp>
        <p:nvSpPr>
          <p:cNvPr id="132098" name="Rectangle 2"/>
          <p:cNvSpPr>
            <a:spLocks noGrp="1" noChangeArrowheads="1"/>
          </p:cNvSpPr>
          <p:nvPr>
            <p:ph type="title"/>
          </p:nvPr>
        </p:nvSpPr>
        <p:spPr/>
        <p:txBody>
          <a:bodyPr>
            <a:normAutofit fontScale="90000"/>
          </a:bodyPr>
          <a:lstStyle/>
          <a:p>
            <a:pPr algn="ctr" eaLnBrk="1" hangingPunct="1"/>
            <a:r>
              <a:rPr lang="en-US" sz="4400" smtClean="0">
                <a:effectLst>
                  <a:outerShdw blurRad="38100" dist="38100" dir="2700000" algn="tl">
                    <a:srgbClr val="C0C0C0"/>
                  </a:outerShdw>
                </a:effectLst>
                <a:latin typeface="Comic Sans MS" pitchFamily="66" charset="0"/>
              </a:rPr>
              <a:t>Pasteur's Experimental Results</a:t>
            </a:r>
            <a:endParaRPr lang="en-US" smtClean="0"/>
          </a:p>
        </p:txBody>
      </p:sp>
      <p:pic>
        <p:nvPicPr>
          <p:cNvPr id="155649" name="Picture 1" descr="1-09"/>
          <p:cNvPicPr>
            <a:picLocks noChangeAspect="1" noChangeArrowheads="1"/>
          </p:cNvPicPr>
          <p:nvPr/>
        </p:nvPicPr>
        <p:blipFill>
          <a:blip r:embed="rId3" cstate="print"/>
          <a:srcRect/>
          <a:stretch>
            <a:fillRect/>
          </a:stretch>
        </p:blipFill>
        <p:spPr bwMode="auto">
          <a:xfrm>
            <a:off x="0" y="2413763"/>
            <a:ext cx="9194354" cy="405306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399032"/>
          </a:xfrm>
        </p:spPr>
        <p:txBody>
          <a:bodyPr>
            <a:normAutofit/>
          </a:bodyPr>
          <a:lstStyle/>
          <a:p>
            <a:r>
              <a:rPr lang="zh-TW" altLang="en-US" b="1" dirty="0" smtClean="0">
                <a:solidFill>
                  <a:schemeClr val="tx1"/>
                </a:solidFill>
              </a:rPr>
              <a:t>生命起源順序</a:t>
            </a:r>
            <a:endParaRPr lang="en-US" b="1" dirty="0">
              <a:solidFill>
                <a:schemeClr val="tx1"/>
              </a:solidFill>
            </a:endParaRPr>
          </a:p>
        </p:txBody>
      </p:sp>
      <p:sp>
        <p:nvSpPr>
          <p:cNvPr id="3" name="Content Placeholder 2"/>
          <p:cNvSpPr>
            <a:spLocks noGrp="1"/>
          </p:cNvSpPr>
          <p:nvPr>
            <p:ph idx="1"/>
          </p:nvPr>
        </p:nvSpPr>
        <p:spPr>
          <a:xfrm>
            <a:off x="-180528" y="1052736"/>
            <a:ext cx="9324528" cy="6048672"/>
          </a:xfrm>
        </p:spPr>
        <p:txBody>
          <a:bodyPr>
            <a:normAutofit fontScale="47500" lnSpcReduction="20000"/>
          </a:bodyPr>
          <a:lstStyle/>
          <a:p>
            <a:pPr>
              <a:buNone/>
            </a:pPr>
            <a:r>
              <a:rPr lang="zh-TW" altLang="en-US" dirty="0" smtClean="0"/>
              <a:t/>
            </a:r>
            <a:br>
              <a:rPr lang="zh-TW" altLang="en-US" dirty="0" smtClean="0"/>
            </a:br>
            <a:r>
              <a:rPr lang="zh-TW" altLang="en-US" dirty="0" smtClean="0"/>
              <a:t/>
            </a:r>
            <a:br>
              <a:rPr lang="zh-TW" altLang="en-US" dirty="0" smtClean="0"/>
            </a:br>
            <a:r>
              <a:rPr lang="en-US" altLang="zh-TW" sz="5900" b="1" dirty="0"/>
              <a:t>&lt;1&gt;</a:t>
            </a:r>
            <a:r>
              <a:rPr lang="zh-TW" altLang="en-US" sz="5900" b="1" dirty="0"/>
              <a:t>火山爆發，噴出水蒸氣。 </a:t>
            </a:r>
            <a:r>
              <a:rPr lang="zh-TW" altLang="en-US" sz="5900" b="1" dirty="0" smtClean="0"/>
              <a:t/>
            </a:r>
            <a:br>
              <a:rPr lang="zh-TW" altLang="en-US" sz="5900" b="1" dirty="0" smtClean="0"/>
            </a:br>
            <a:r>
              <a:rPr lang="zh-TW" altLang="en-US" sz="5900" b="1" dirty="0" smtClean="0"/>
              <a:t/>
            </a:r>
            <a:br>
              <a:rPr lang="zh-TW" altLang="en-US" sz="5900" b="1" dirty="0" smtClean="0"/>
            </a:br>
            <a:r>
              <a:rPr lang="en-US" altLang="zh-TW" sz="5900" b="1" dirty="0"/>
              <a:t>&lt;2&gt;</a:t>
            </a:r>
            <a:r>
              <a:rPr lang="zh-TW" altLang="en-US" sz="5900" b="1" dirty="0"/>
              <a:t>水蒸氣在高空凝結，開始下雨造成海洋。 </a:t>
            </a:r>
            <a:r>
              <a:rPr lang="zh-TW" altLang="en-US" sz="5900" b="1" dirty="0" smtClean="0"/>
              <a:t/>
            </a:r>
            <a:br>
              <a:rPr lang="zh-TW" altLang="en-US" sz="5900" b="1" dirty="0" smtClean="0"/>
            </a:br>
            <a:r>
              <a:rPr lang="zh-TW" altLang="en-US" sz="5900" b="1" dirty="0" smtClean="0"/>
              <a:t/>
            </a:r>
            <a:br>
              <a:rPr lang="zh-TW" altLang="en-US" sz="5900" b="1" dirty="0" smtClean="0"/>
            </a:br>
            <a:r>
              <a:rPr lang="en-US" altLang="zh-TW" sz="5900" b="1" dirty="0"/>
              <a:t>&lt;3&gt;</a:t>
            </a:r>
            <a:r>
              <a:rPr lang="zh-TW" altLang="en-US" sz="5900" b="1" dirty="0"/>
              <a:t>雷電帶來巨大能量，擊打甲烷、氨等氣體。 </a:t>
            </a:r>
            <a:r>
              <a:rPr lang="zh-TW" altLang="en-US" sz="5900" b="1" dirty="0" smtClean="0"/>
              <a:t/>
            </a:r>
            <a:br>
              <a:rPr lang="zh-TW" altLang="en-US" sz="5900" b="1" dirty="0" smtClean="0"/>
            </a:br>
            <a:r>
              <a:rPr lang="zh-TW" altLang="en-US" sz="5900" b="1" dirty="0" smtClean="0"/>
              <a:t/>
            </a:r>
            <a:br>
              <a:rPr lang="zh-TW" altLang="en-US" sz="5900" b="1" dirty="0" smtClean="0"/>
            </a:br>
            <a:r>
              <a:rPr lang="en-US" altLang="zh-TW" sz="5900" b="1" dirty="0"/>
              <a:t>&lt;4&gt;</a:t>
            </a:r>
            <a:r>
              <a:rPr lang="zh-TW" altLang="en-US" sz="5900" b="1" dirty="0"/>
              <a:t>氣體發生化學變化，形成胺基酸，融入海洋。</a:t>
            </a:r>
            <a:r>
              <a:rPr lang="zh-TW" altLang="en-US" sz="5900" b="1" dirty="0" smtClean="0"/>
              <a:t/>
            </a:r>
            <a:br>
              <a:rPr lang="zh-TW" altLang="en-US" sz="5900" b="1" dirty="0" smtClean="0"/>
            </a:br>
            <a:r>
              <a:rPr lang="zh-TW" altLang="en-US" sz="5900" b="1" dirty="0" smtClean="0"/>
              <a:t/>
            </a:r>
            <a:br>
              <a:rPr lang="zh-TW" altLang="en-US" sz="5900" b="1" dirty="0" smtClean="0"/>
            </a:br>
            <a:r>
              <a:rPr lang="en-US" altLang="zh-TW" sz="5900" b="1" dirty="0"/>
              <a:t>&lt;5&gt;</a:t>
            </a:r>
            <a:r>
              <a:rPr lang="zh-TW" altLang="en-US" sz="5900" b="1" dirty="0"/>
              <a:t>胺基酸組合形成蛋白質。</a:t>
            </a:r>
            <a:r>
              <a:rPr lang="zh-TW" altLang="en-US" sz="5900" b="1" dirty="0" smtClean="0"/>
              <a:t/>
            </a:r>
            <a:br>
              <a:rPr lang="zh-TW" altLang="en-US" sz="5900" b="1" dirty="0" smtClean="0"/>
            </a:br>
            <a:r>
              <a:rPr lang="zh-TW" altLang="en-US" sz="5900" b="1" dirty="0" smtClean="0"/>
              <a:t/>
            </a:r>
            <a:br>
              <a:rPr lang="zh-TW" altLang="en-US" sz="5900" b="1" dirty="0" smtClean="0"/>
            </a:br>
            <a:r>
              <a:rPr lang="en-US" altLang="zh-TW" sz="5900" b="1" dirty="0"/>
              <a:t>&lt;6&gt;</a:t>
            </a:r>
            <a:r>
              <a:rPr lang="zh-TW" altLang="en-US" sz="5900" b="1" dirty="0"/>
              <a:t>蛋白質變成團聚體。 </a:t>
            </a:r>
            <a:r>
              <a:rPr lang="zh-TW" altLang="en-US" sz="5900" b="1" dirty="0" smtClean="0"/>
              <a:t/>
            </a:r>
            <a:br>
              <a:rPr lang="zh-TW" altLang="en-US" sz="5900" b="1" dirty="0" smtClean="0"/>
            </a:br>
            <a:r>
              <a:rPr lang="zh-TW" altLang="en-US" sz="5900" b="1" dirty="0" smtClean="0"/>
              <a:t/>
            </a:r>
            <a:br>
              <a:rPr lang="zh-TW" altLang="en-US" sz="5900" b="1" dirty="0" smtClean="0"/>
            </a:br>
            <a:r>
              <a:rPr lang="en-US" altLang="zh-TW" sz="5900" b="1" dirty="0"/>
              <a:t>&lt;7&gt;</a:t>
            </a:r>
            <a:r>
              <a:rPr lang="zh-TW" altLang="en-US" sz="5900" b="1" dirty="0"/>
              <a:t>團聚體會覓食，也會互相結合成新個體，或進行自我複製，分裂成</a:t>
            </a:r>
            <a:r>
              <a:rPr lang="en-US" altLang="zh-TW" sz="5900" b="1" dirty="0"/>
              <a:t>2</a:t>
            </a:r>
            <a:r>
              <a:rPr lang="zh-TW" altLang="en-US" sz="5900" b="1" dirty="0"/>
              <a:t>個個體。</a:t>
            </a:r>
            <a:r>
              <a:rPr lang="zh-TW" altLang="en-US" sz="5900" b="1" dirty="0" smtClean="0"/>
              <a:t/>
            </a:r>
            <a:br>
              <a:rPr lang="zh-TW" altLang="en-US" sz="5900" b="1" dirty="0" smtClean="0"/>
            </a:br>
            <a:r>
              <a:rPr lang="zh-TW" altLang="en-US" sz="5900" b="1" dirty="0" smtClean="0"/>
              <a:t/>
            </a:r>
            <a:br>
              <a:rPr lang="zh-TW" altLang="en-US" sz="5900" b="1" dirty="0" smtClean="0"/>
            </a:br>
            <a:r>
              <a:rPr lang="en-US" altLang="zh-TW" sz="5900" b="1" dirty="0"/>
              <a:t>&lt;8&gt;</a:t>
            </a:r>
            <a:r>
              <a:rPr lang="zh-TW" altLang="en-US" sz="5900" b="1" dirty="0"/>
              <a:t>團聚體逐漸演進為原始細胞，如細菌和藍綠藻。</a:t>
            </a:r>
            <a:endParaRPr lang="en-US" sz="59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54"/>
          <p:cNvSpPr>
            <a:spLocks noGrp="1" noChangeArrowheads="1"/>
          </p:cNvSpPr>
          <p:nvPr>
            <p:ph type="title"/>
          </p:nvPr>
        </p:nvSpPr>
        <p:spPr>
          <a:xfrm>
            <a:off x="1798126" y="-27384"/>
            <a:ext cx="5510178" cy="932190"/>
          </a:xfrm>
        </p:spPr>
        <p:txBody>
          <a:bodyPr/>
          <a:lstStyle/>
          <a:p>
            <a:pPr algn="ctr">
              <a:lnSpc>
                <a:spcPct val="80000"/>
              </a:lnSpc>
            </a:pPr>
            <a:r>
              <a:rPr lang="zh-TW" altLang="en-US" sz="4400" b="1" dirty="0" smtClean="0">
                <a:solidFill>
                  <a:srgbClr val="FFFF00"/>
                </a:solidFill>
              </a:rPr>
              <a:t>生命的起源</a:t>
            </a:r>
            <a:endParaRPr lang="en-US" b="1" dirty="0" smtClean="0">
              <a:solidFill>
                <a:srgbClr val="FFFF00"/>
              </a:solidFill>
              <a:effectLst>
                <a:glow rad="228600">
                  <a:schemeClr val="accent4">
                    <a:satMod val="175000"/>
                    <a:alpha val="40000"/>
                  </a:schemeClr>
                </a:glow>
              </a:effectLst>
            </a:endParaRPr>
          </a:p>
        </p:txBody>
      </p:sp>
      <p:pic>
        <p:nvPicPr>
          <p:cNvPr id="368647" name="Picture 7"/>
          <p:cNvPicPr>
            <a:picLocks noChangeAspect="1" noChangeArrowheads="1"/>
          </p:cNvPicPr>
          <p:nvPr/>
        </p:nvPicPr>
        <p:blipFill>
          <a:blip r:embed="rId3" cstate="print"/>
          <a:srcRect/>
          <a:stretch>
            <a:fillRect/>
          </a:stretch>
        </p:blipFill>
        <p:spPr bwMode="auto">
          <a:xfrm>
            <a:off x="2195736" y="762646"/>
            <a:ext cx="6984776" cy="6095353"/>
          </a:xfrm>
          <a:prstGeom prst="rect">
            <a:avLst/>
          </a:prstGeom>
          <a:noFill/>
          <a:ln w="9525">
            <a:noFill/>
            <a:miter lim="800000"/>
            <a:headEnd/>
            <a:tailEnd/>
          </a:ln>
        </p:spPr>
      </p:pic>
      <p:sp>
        <p:nvSpPr>
          <p:cNvPr id="4" name="Rectangle 3"/>
          <p:cNvSpPr/>
          <p:nvPr/>
        </p:nvSpPr>
        <p:spPr>
          <a:xfrm>
            <a:off x="0" y="5807005"/>
            <a:ext cx="4572000" cy="646331"/>
          </a:xfrm>
          <a:prstGeom prst="rect">
            <a:avLst/>
          </a:prstGeom>
        </p:spPr>
        <p:txBody>
          <a:bodyPr>
            <a:spAutoFit/>
          </a:bodyPr>
          <a:lstStyle/>
          <a:p>
            <a:r>
              <a:rPr lang="en-US" dirty="0" smtClean="0">
                <a:solidFill>
                  <a:schemeClr val="bg1"/>
                </a:solidFill>
                <a:hlinkClick r:id="rId4"/>
              </a:rPr>
              <a:t>http://www.astrobio.net/pressrelease/1910/the-oxygen-imperative</a:t>
            </a:r>
            <a:endParaRPr lang="en-US"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500"/>
                                  </p:stCondLst>
                                  <p:childTnLst>
                                    <p:set>
                                      <p:cBhvr>
                                        <p:cTn id="6" dur="1" fill="hold">
                                          <p:stCondLst>
                                            <p:cond delay="0"/>
                                          </p:stCondLst>
                                        </p:cTn>
                                        <p:tgtEl>
                                          <p:spTgt spid="368647"/>
                                        </p:tgtEl>
                                        <p:attrNameLst>
                                          <p:attrName>style.visibility</p:attrName>
                                        </p:attrNameLst>
                                      </p:cBhvr>
                                      <p:to>
                                        <p:strVal val="visible"/>
                                      </p:to>
                                    </p:set>
                                    <p:animEffect transition="in" filter="fade">
                                      <p:cBhvr>
                                        <p:cTn id="7" dur="1000"/>
                                        <p:tgtEl>
                                          <p:spTgt spid="368647"/>
                                        </p:tgtEl>
                                      </p:cBhvr>
                                    </p:animEffect>
                                    <p:anim calcmode="lin" valueType="num">
                                      <p:cBhvr>
                                        <p:cTn id="8" dur="1000" fill="hold"/>
                                        <p:tgtEl>
                                          <p:spTgt spid="368647"/>
                                        </p:tgtEl>
                                        <p:attrNameLst>
                                          <p:attrName>ppt_x</p:attrName>
                                        </p:attrNameLst>
                                      </p:cBhvr>
                                      <p:tavLst>
                                        <p:tav tm="0">
                                          <p:val>
                                            <p:strVal val="#ppt_x"/>
                                          </p:val>
                                        </p:tav>
                                        <p:tav tm="100000">
                                          <p:val>
                                            <p:strVal val="#ppt_x"/>
                                          </p:val>
                                        </p:tav>
                                      </p:tavLst>
                                    </p:anim>
                                    <p:anim calcmode="lin" valueType="num">
                                      <p:cBhvr>
                                        <p:cTn id="9" dur="900" decel="100000" fill="hold"/>
                                        <p:tgtEl>
                                          <p:spTgt spid="3686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86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Image:Salmonella.jpg">
            <a:hlinkClick r:id="rId3"/>
          </p:cNvPr>
          <p:cNvPicPr>
            <a:picLocks noChangeAspect="1" noChangeArrowheads="1"/>
          </p:cNvPicPr>
          <p:nvPr/>
        </p:nvPicPr>
        <p:blipFill>
          <a:blip r:embed="rId4" cstate="print"/>
          <a:srcRect/>
          <a:stretch>
            <a:fillRect/>
          </a:stretch>
        </p:blipFill>
        <p:spPr bwMode="auto">
          <a:xfrm>
            <a:off x="0" y="0"/>
            <a:ext cx="9144000" cy="6858001"/>
          </a:xfrm>
          <a:prstGeom prst="rect">
            <a:avLst/>
          </a:prstGeom>
          <a:noFill/>
        </p:spPr>
      </p:pic>
      <p:sp>
        <p:nvSpPr>
          <p:cNvPr id="3" name="Rectangle 6"/>
          <p:cNvSpPr txBox="1">
            <a:spLocks noChangeArrowheads="1"/>
          </p:cNvSpPr>
          <p:nvPr/>
        </p:nvSpPr>
        <p:spPr>
          <a:xfrm>
            <a:off x="63044" y="0"/>
            <a:ext cx="3624536" cy="719528"/>
          </a:xfrm>
          <a:prstGeom prst="rect">
            <a:avLst/>
          </a:prstGeom>
        </p:spPr>
        <p:txBody>
          <a:bodyPr/>
          <a:lstStyle/>
          <a:p>
            <a:pPr algn="ctr">
              <a:lnSpc>
                <a:spcPct val="100000"/>
              </a:lnSpc>
              <a:spcBef>
                <a:spcPct val="0"/>
              </a:spcBef>
              <a:buClrTx/>
              <a:buSzTx/>
              <a:defRPr/>
            </a:pPr>
            <a:endParaRPr kumimoji="0" lang="en-US" sz="4400" b="1" kern="0" dirty="0" smtClean="0">
              <a:solidFill>
                <a:srgbClr val="FFC000"/>
              </a:solidFill>
              <a:latin typeface="+mj-lt"/>
              <a:ea typeface="+mj-ea"/>
              <a:cs typeface="+mj-cs"/>
            </a:endParaRPr>
          </a:p>
        </p:txBody>
      </p:sp>
      <p:sp>
        <p:nvSpPr>
          <p:cNvPr id="4" name="Rectangle 2"/>
          <p:cNvSpPr txBox="1">
            <a:spLocks noChangeArrowheads="1"/>
          </p:cNvSpPr>
          <p:nvPr/>
        </p:nvSpPr>
        <p:spPr bwMode="auto">
          <a:xfrm>
            <a:off x="1888896" y="2530354"/>
            <a:ext cx="7255104" cy="4327646"/>
          </a:xfrm>
          <a:prstGeom prst="rect">
            <a:avLst/>
          </a:prstGeom>
          <a:solidFill>
            <a:srgbClr val="000000">
              <a:alpha val="65000"/>
            </a:srgbClr>
          </a:solid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1" hangingPunct="1">
              <a:lnSpc>
                <a:spcPct val="100000"/>
              </a:lnSpc>
              <a:spcBef>
                <a:spcPct val="30000"/>
              </a:spcBef>
              <a:buClrTx/>
              <a:buSzTx/>
              <a:buFontTx/>
              <a:buChar char="•"/>
            </a:pPr>
            <a:r>
              <a:rPr kumimoji="0" lang="en-US" sz="2800" b="1" i="0" u="none" strike="noStrike" kern="0" cap="none" spc="0" normalizeH="0" baseline="0" noProof="0" dirty="0" smtClean="0">
                <a:ln>
                  <a:noFill/>
                </a:ln>
                <a:effectLst/>
                <a:uLnTx/>
                <a:uFillTx/>
                <a:latin typeface="+mn-lt"/>
                <a:ea typeface="+mn-ea"/>
                <a:cs typeface="+mn-cs"/>
              </a:rPr>
              <a:t>Molecules formed in the “primordial soup”</a:t>
            </a:r>
            <a:r>
              <a:rPr kumimoji="0" lang="en-US" sz="2800" b="1" i="0" u="none" strike="noStrike" kern="0" cap="none" spc="0" normalizeH="0" noProof="0" dirty="0" smtClean="0">
                <a:ln>
                  <a:noFill/>
                </a:ln>
                <a:effectLst/>
                <a:uLnTx/>
                <a:uFillTx/>
                <a:latin typeface="+mn-lt"/>
                <a:ea typeface="+mn-ea"/>
                <a:cs typeface="+mn-cs"/>
              </a:rPr>
              <a:t> </a:t>
            </a:r>
            <a:r>
              <a:rPr kumimoji="0" lang="en-US" sz="2800" b="1" kern="0" dirty="0" smtClean="0"/>
              <a:t>(amino acids, nucleotides, etc.).</a:t>
            </a:r>
            <a:endParaRPr kumimoji="0" lang="en-US" sz="2800" b="1"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3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mn-lt"/>
                <a:ea typeface="+mn-ea"/>
                <a:cs typeface="+mn-cs"/>
              </a:rPr>
              <a:t>Molecules spontaneously joined to form macromolecules (polymers).</a:t>
            </a:r>
          </a:p>
          <a:p>
            <a:pPr marL="342900" marR="0" lvl="0" indent="-342900" algn="l" defTabSz="914400" rtl="0" eaLnBrk="1" fontAlgn="base" latinLnBrk="0" hangingPunct="1">
              <a:lnSpc>
                <a:spcPct val="100000"/>
              </a:lnSpc>
              <a:spcBef>
                <a:spcPct val="30000"/>
              </a:spcBef>
              <a:spcAft>
                <a:spcPct val="0"/>
              </a:spcAft>
              <a:buClrTx/>
              <a:buSzTx/>
              <a:buFontTx/>
              <a:buChar char="•"/>
              <a:tabLst/>
              <a:defRPr/>
            </a:pPr>
            <a:r>
              <a:rPr kumimoji="0" lang="en-US" sz="2800" b="1" i="0" u="none" strike="noStrike" kern="0" cap="none" spc="0" normalizeH="0" baseline="0" noProof="0" dirty="0" smtClean="0">
                <a:ln>
                  <a:noFill/>
                </a:ln>
                <a:effectLst/>
                <a:uLnTx/>
                <a:uFillTx/>
                <a:latin typeface="+mn-lt"/>
                <a:ea typeface="+mn-ea"/>
                <a:cs typeface="+mn-cs"/>
              </a:rPr>
              <a:t>Macromolecules aggregated together and formed the first cell.</a:t>
            </a:r>
            <a:endParaRPr kumimoji="0" lang="en-US" sz="2800" b="1" kern="0" dirty="0" smtClean="0">
              <a:latin typeface="+mn-lt"/>
            </a:endParaRPr>
          </a:p>
          <a:p>
            <a:pPr marL="342900" indent="-342900" eaLnBrk="1" hangingPunct="1">
              <a:lnSpc>
                <a:spcPct val="100000"/>
              </a:lnSpc>
              <a:spcBef>
                <a:spcPct val="30000"/>
              </a:spcBef>
              <a:buClrTx/>
              <a:buSzTx/>
              <a:buFontTx/>
              <a:buChar char="•"/>
            </a:pPr>
            <a:r>
              <a:rPr lang="en-US" sz="2800" b="1" dirty="0" smtClean="0"/>
              <a:t>Prokaryotes established symbiotic relationships and formed the first eukaryote.</a:t>
            </a:r>
          </a:p>
          <a:p>
            <a:pPr marL="342900" marR="0" lvl="0" indent="-342900" algn="l" defTabSz="914400" rtl="0" eaLnBrk="1" fontAlgn="base" latinLnBrk="0" hangingPunct="1">
              <a:lnSpc>
                <a:spcPct val="100000"/>
              </a:lnSpc>
              <a:spcBef>
                <a:spcPct val="30000"/>
              </a:spcBef>
              <a:spcAft>
                <a:spcPct val="0"/>
              </a:spcAft>
              <a:buClrTx/>
              <a:buSzTx/>
              <a:buFontTx/>
              <a:buChar char="•"/>
              <a:tabLst/>
              <a:defRPr/>
            </a:pPr>
            <a:endParaRPr kumimoji="0" lang="en-US" sz="32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5" name="Rectangle 4"/>
          <p:cNvSpPr/>
          <p:nvPr/>
        </p:nvSpPr>
        <p:spPr>
          <a:xfrm>
            <a:off x="2555776" y="0"/>
            <a:ext cx="2646878" cy="830997"/>
          </a:xfrm>
          <a:prstGeom prst="rect">
            <a:avLst/>
          </a:prstGeom>
        </p:spPr>
        <p:txBody>
          <a:bodyPr wrap="none">
            <a:spAutoFit/>
          </a:bodyPr>
          <a:lstStyle/>
          <a:p>
            <a:r>
              <a:rPr lang="zh-TW" altLang="en-US" sz="4800" b="1" dirty="0" smtClean="0">
                <a:solidFill>
                  <a:srgbClr val="FFFF00"/>
                </a:solidFill>
                <a:effectLst>
                  <a:outerShdw blurRad="38100" dist="38100" dir="2700000" algn="tl">
                    <a:srgbClr val="000000">
                      <a:alpha val="43137"/>
                    </a:srgbClr>
                  </a:outerShdw>
                </a:effectLst>
              </a:rPr>
              <a:t>原核生物</a:t>
            </a:r>
            <a:endParaRPr lang="en-US" sz="4800" b="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slide(fromBottom)">
                                      <p:cBhvr>
                                        <p:cTn id="2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4" grpId="1"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ctrTitle"/>
          </p:nvPr>
        </p:nvSpPr>
        <p:spPr>
          <a:xfrm>
            <a:off x="1371600" y="0"/>
            <a:ext cx="7772400" cy="1143000"/>
          </a:xfrm>
        </p:spPr>
        <p:txBody>
          <a:bodyPr/>
          <a:lstStyle/>
          <a:p>
            <a:pPr eaLnBrk="1" hangingPunct="1"/>
            <a:r>
              <a:rPr lang="en-US" dirty="0" smtClean="0"/>
              <a:t>Cellular Complexity</a:t>
            </a:r>
          </a:p>
        </p:txBody>
      </p:sp>
      <p:sp>
        <p:nvSpPr>
          <p:cNvPr id="4" name="Rectangle 6"/>
          <p:cNvSpPr txBox="1">
            <a:spLocks noChangeArrowheads="1"/>
          </p:cNvSpPr>
          <p:nvPr/>
        </p:nvSpPr>
        <p:spPr>
          <a:xfrm>
            <a:off x="63044" y="1212294"/>
            <a:ext cx="4149192" cy="704538"/>
          </a:xfrm>
          <a:prstGeom prst="rect">
            <a:avLst/>
          </a:prstGeom>
          <a:solidFill>
            <a:schemeClr val="bg1"/>
          </a:solidFill>
        </p:spPr>
        <p:txBody>
          <a:bodyPr/>
          <a:lstStyle/>
          <a:p>
            <a:pPr>
              <a:lnSpc>
                <a:spcPct val="100000"/>
              </a:lnSpc>
              <a:spcBef>
                <a:spcPct val="0"/>
              </a:spcBef>
              <a:buClrTx/>
              <a:buSzTx/>
              <a:defRPr/>
            </a:pPr>
            <a:r>
              <a:rPr kumimoji="0" lang="en-US" sz="4400" b="1" kern="0" dirty="0" smtClean="0">
                <a:solidFill>
                  <a:srgbClr val="FFC000"/>
                </a:solidFill>
                <a:effectLst>
                  <a:glow rad="228600">
                    <a:schemeClr val="accent4">
                      <a:satMod val="175000"/>
                      <a:alpha val="40000"/>
                    </a:schemeClr>
                  </a:glow>
                </a:effectLst>
                <a:latin typeface="+mj-lt"/>
                <a:ea typeface="+mj-ea"/>
                <a:cs typeface="+mj-cs"/>
              </a:rPr>
              <a:t>  Eukaryote</a:t>
            </a:r>
            <a:endParaRPr kumimoji="0" lang="en-US" sz="4400" b="1" kern="0" dirty="0" smtClean="0">
              <a:solidFill>
                <a:srgbClr val="FFC000"/>
              </a:solidFill>
              <a:effectLst>
                <a:glow rad="228600">
                  <a:schemeClr val="accent4">
                    <a:satMod val="175000"/>
                    <a:alpha val="40000"/>
                  </a:schemeClr>
                </a:glow>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kern="0" dirty="0" smtClean="0">
              <a:solidFill>
                <a:srgbClr val="FFC000"/>
              </a:solidFill>
              <a:latin typeface="+mj-lt"/>
              <a:ea typeface="+mj-ea"/>
              <a:cs typeface="+mj-cs"/>
            </a:endParaRPr>
          </a:p>
        </p:txBody>
      </p:sp>
      <p:pic>
        <p:nvPicPr>
          <p:cNvPr id="156674" name="Picture 2" descr="http://www.daviddarling.info/images/cell_structure.jpg"/>
          <p:cNvPicPr>
            <a:picLocks noChangeAspect="1" noChangeArrowheads="1"/>
          </p:cNvPicPr>
          <p:nvPr/>
        </p:nvPicPr>
        <p:blipFill>
          <a:blip r:embed="rId3" cstate="print"/>
          <a:srcRect/>
          <a:stretch>
            <a:fillRect/>
          </a:stretch>
        </p:blipFill>
        <p:spPr bwMode="auto">
          <a:xfrm>
            <a:off x="0" y="1862827"/>
            <a:ext cx="6660232" cy="4995174"/>
          </a:xfrm>
          <a:prstGeom prst="rect">
            <a:avLst/>
          </a:prstGeom>
          <a:noFill/>
        </p:spPr>
      </p:pic>
      <p:sp>
        <p:nvSpPr>
          <p:cNvPr id="7" name="Rectangle 6"/>
          <p:cNvSpPr/>
          <p:nvPr/>
        </p:nvSpPr>
        <p:spPr>
          <a:xfrm>
            <a:off x="4355976" y="908720"/>
            <a:ext cx="4572000" cy="923330"/>
          </a:xfrm>
          <a:prstGeom prst="rect">
            <a:avLst/>
          </a:prstGeom>
        </p:spPr>
        <p:txBody>
          <a:bodyPr>
            <a:spAutoFit/>
          </a:bodyPr>
          <a:lstStyle/>
          <a:p>
            <a:r>
              <a:rPr lang="en-US" dirty="0" smtClean="0"/>
              <a:t>Image Source:</a:t>
            </a:r>
          </a:p>
          <a:p>
            <a:r>
              <a:rPr lang="en-US" dirty="0" smtClean="0">
                <a:solidFill>
                  <a:schemeClr val="bg1"/>
                </a:solidFill>
                <a:hlinkClick r:id="rId4"/>
              </a:rPr>
              <a:t>http://www.daviddarling.info/encyclopedia/E/eukarycell.html</a:t>
            </a:r>
            <a:endParaRPr lang="en-US"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0" y="1268760"/>
            <a:ext cx="4572000" cy="5112568"/>
          </a:xfrm>
        </p:spPr>
        <p:txBody>
          <a:bodyPr>
            <a:normAutofit/>
          </a:bodyPr>
          <a:lstStyle/>
          <a:p>
            <a:r>
              <a:rPr lang="zh-TW" altLang="en-US" b="1" dirty="0" smtClean="0"/>
              <a:t>奧柏林（歐伯林，蘇俄人）</a:t>
            </a:r>
            <a:r>
              <a:rPr lang="en-US" dirty="0" smtClean="0"/>
              <a:t>	(1)</a:t>
            </a:r>
            <a:r>
              <a:rPr lang="zh-TW" altLang="en-US" dirty="0" smtClean="0"/>
              <a:t>認為最初地球環境是一個無氧狀態</a:t>
            </a:r>
            <a:endParaRPr lang="en-US" dirty="0" smtClean="0"/>
          </a:p>
          <a:p>
            <a:r>
              <a:rPr lang="zh-TW" altLang="en-US" dirty="0" smtClean="0"/>
              <a:t>→到處充滿</a:t>
            </a:r>
            <a:r>
              <a:rPr lang="en-US" dirty="0" smtClean="0"/>
              <a:t>H2</a:t>
            </a:r>
            <a:r>
              <a:rPr lang="zh-TW" altLang="en-US" dirty="0" smtClean="0"/>
              <a:t>、</a:t>
            </a:r>
            <a:r>
              <a:rPr lang="en-US" dirty="0" smtClean="0"/>
              <a:t>CO2</a:t>
            </a:r>
            <a:r>
              <a:rPr lang="zh-TW" altLang="en-US" dirty="0" smtClean="0"/>
              <a:t>、</a:t>
            </a:r>
            <a:r>
              <a:rPr lang="en-US" dirty="0" smtClean="0"/>
              <a:t>N2</a:t>
            </a:r>
            <a:r>
              <a:rPr lang="zh-TW" altLang="en-US" dirty="0" smtClean="0"/>
              <a:t>、</a:t>
            </a:r>
            <a:r>
              <a:rPr lang="en-US" dirty="0" smtClean="0"/>
              <a:t>CH4</a:t>
            </a:r>
            <a:r>
              <a:rPr lang="zh-TW" altLang="en-US" dirty="0" smtClean="0"/>
              <a:t>、水蒸氣</a:t>
            </a:r>
            <a:endParaRPr lang="en-US" dirty="0" smtClean="0"/>
          </a:p>
          <a:p>
            <a:r>
              <a:rPr lang="en-US" dirty="0" smtClean="0"/>
              <a:t>(2)</a:t>
            </a:r>
            <a:r>
              <a:rPr lang="zh-TW" altLang="en-US" dirty="0" smtClean="0"/>
              <a:t>環境中的能量將無機物先形成簡單的有機物，再合成複雜有機物，</a:t>
            </a:r>
            <a:endParaRPr lang="en-US" dirty="0" smtClean="0"/>
          </a:p>
          <a:p>
            <a:r>
              <a:rPr lang="zh-TW" altLang="en-US" dirty="0" smtClean="0"/>
              <a:t>→再經長時間的組合與演變而產生第一個生物</a:t>
            </a:r>
            <a:endParaRPr lang="en-US" dirty="0" smtClean="0"/>
          </a:p>
          <a:p>
            <a:endParaRPr lang="en-US" dirty="0"/>
          </a:p>
        </p:txBody>
      </p:sp>
      <p:sp>
        <p:nvSpPr>
          <p:cNvPr id="7" name="Content Placeholder 6"/>
          <p:cNvSpPr>
            <a:spLocks noGrp="1"/>
          </p:cNvSpPr>
          <p:nvPr>
            <p:ph sz="half" idx="2"/>
          </p:nvPr>
        </p:nvSpPr>
        <p:spPr>
          <a:xfrm>
            <a:off x="4651375" y="1340768"/>
            <a:ext cx="4492625" cy="5328592"/>
          </a:xfrm>
        </p:spPr>
        <p:txBody>
          <a:bodyPr>
            <a:normAutofit fontScale="92500"/>
          </a:bodyPr>
          <a:lstStyle/>
          <a:p>
            <a:r>
              <a:rPr lang="zh-TW" altLang="en-US" b="1" dirty="0" smtClean="0"/>
              <a:t>荷頓（荷爾丹，英國人）</a:t>
            </a:r>
            <a:r>
              <a:rPr lang="en-US" dirty="0" smtClean="0"/>
              <a:t>	</a:t>
            </a:r>
            <a:r>
              <a:rPr lang="zh-TW" altLang="en-US" dirty="0" smtClean="0"/>
              <a:t>提出</a:t>
            </a:r>
            <a:r>
              <a:rPr lang="en-US" altLang="zh-TW" dirty="0" smtClean="0"/>
              <a:t>『</a:t>
            </a:r>
            <a:r>
              <a:rPr lang="zh-TW" altLang="en-US" dirty="0" smtClean="0"/>
              <a:t>原始湯</a:t>
            </a:r>
            <a:r>
              <a:rPr lang="en-US" altLang="zh-TW" dirty="0" smtClean="0"/>
              <a:t>』</a:t>
            </a:r>
            <a:r>
              <a:rPr lang="zh-TW" altLang="en-US" dirty="0" smtClean="0"/>
              <a:t>理論：</a:t>
            </a:r>
            <a:endParaRPr lang="en-US" dirty="0" smtClean="0"/>
          </a:p>
          <a:p>
            <a:r>
              <a:rPr lang="zh-TW" altLang="en-US" dirty="0" smtClean="0"/>
              <a:t>認為來自太陽的紫外線和宇宙射線，照射原始還原性大氣而形成胺基酸和醣類等化合物，再逐漸堆積在早期的海洋中，使當時的海水成為充滿有機物的液體（有如熱的高湯），生命就是這種熱的有機湯中形成。</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54"/>
          <p:cNvSpPr>
            <a:spLocks noGrp="1" noChangeArrowheads="1"/>
          </p:cNvSpPr>
          <p:nvPr>
            <p:ph type="title"/>
          </p:nvPr>
        </p:nvSpPr>
        <p:spPr>
          <a:xfrm>
            <a:off x="1745062" y="302948"/>
            <a:ext cx="5510178" cy="932190"/>
          </a:xfrm>
        </p:spPr>
        <p:txBody>
          <a:bodyPr/>
          <a:lstStyle/>
          <a:p>
            <a:pPr eaLnBrk="1" hangingPunct="1">
              <a:lnSpc>
                <a:spcPct val="80000"/>
              </a:lnSpc>
            </a:pPr>
            <a:r>
              <a:rPr lang="en-US" b="1" dirty="0" smtClean="0">
                <a:solidFill>
                  <a:srgbClr val="FFFF00"/>
                </a:solidFill>
                <a:effectLst>
                  <a:glow rad="228600">
                    <a:schemeClr val="accent4">
                      <a:satMod val="175000"/>
                      <a:alpha val="40000"/>
                    </a:schemeClr>
                  </a:glow>
                </a:effectLst>
              </a:rPr>
              <a:t>The Origin of Life</a:t>
            </a:r>
          </a:p>
        </p:txBody>
      </p:sp>
      <p:sp>
        <p:nvSpPr>
          <p:cNvPr id="8" name="Rectangle 2"/>
          <p:cNvSpPr txBox="1">
            <a:spLocks noChangeArrowheads="1"/>
          </p:cNvSpPr>
          <p:nvPr/>
        </p:nvSpPr>
        <p:spPr bwMode="auto">
          <a:xfrm>
            <a:off x="944448" y="1280913"/>
            <a:ext cx="7255104" cy="5577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1" hangingPunct="1">
              <a:lnSpc>
                <a:spcPct val="100000"/>
              </a:lnSpc>
              <a:spcBef>
                <a:spcPct val="30000"/>
              </a:spcBef>
              <a:buClrTx/>
              <a:buSzTx/>
              <a:buFontTx/>
              <a:buChar char="•"/>
            </a:pPr>
            <a:r>
              <a:rPr kumimoji="0" lang="en-US" sz="2800" b="1" i="0" u="none" strike="noStrike" kern="0" cap="none" spc="0" normalizeH="0" baseline="0" noProof="0" dirty="0" smtClean="0">
                <a:ln>
                  <a:noFill/>
                </a:ln>
                <a:effectLst/>
                <a:uLnTx/>
                <a:uFillTx/>
                <a:latin typeface="+mn-lt"/>
                <a:ea typeface="+mn-ea"/>
                <a:cs typeface="+mn-cs"/>
              </a:rPr>
              <a:t>Molecules formed in the “primordial soup”</a:t>
            </a:r>
            <a:r>
              <a:rPr kumimoji="0" lang="en-US" sz="2800" b="1" i="0" u="none" strike="noStrike" kern="0" cap="none" spc="0" normalizeH="0" noProof="0" dirty="0" smtClean="0">
                <a:ln>
                  <a:noFill/>
                </a:ln>
                <a:effectLst/>
                <a:uLnTx/>
                <a:uFillTx/>
                <a:latin typeface="+mn-lt"/>
                <a:ea typeface="+mn-ea"/>
                <a:cs typeface="+mn-cs"/>
              </a:rPr>
              <a:t> </a:t>
            </a:r>
            <a:r>
              <a:rPr kumimoji="0" lang="en-US" sz="2800" b="1" kern="0" dirty="0" smtClean="0"/>
              <a:t>(amino acids, nucleotides, etc.).</a:t>
            </a:r>
            <a:endParaRPr kumimoji="0" lang="en-US" sz="2800" b="1" i="0" u="none" strike="noStrike" kern="0" cap="none" spc="0" normalizeH="0" baseline="0" noProof="0" dirty="0" smtClean="0">
              <a:ln>
                <a:noFill/>
              </a:ln>
              <a:effectLst/>
              <a:uLnTx/>
              <a:uFillTx/>
              <a:latin typeface="+mn-lt"/>
              <a:ea typeface="+mn-ea"/>
              <a:cs typeface="+mn-cs"/>
            </a:endParaRPr>
          </a:p>
          <a:p>
            <a:pPr marL="342900" indent="-342900" eaLnBrk="1" hangingPunct="1">
              <a:lnSpc>
                <a:spcPct val="100000"/>
              </a:lnSpc>
              <a:spcBef>
                <a:spcPct val="30000"/>
              </a:spcBef>
              <a:buClrTx/>
              <a:buSzTx/>
              <a:buFontTx/>
              <a:buChar char="•"/>
            </a:pPr>
            <a:endParaRPr lang="en-US" sz="2800" b="1" dirty="0" smtClean="0"/>
          </a:p>
          <a:p>
            <a:pPr marL="342900" marR="0" lvl="0" indent="-342900" algn="l" defTabSz="914400" rtl="0" eaLnBrk="1" fontAlgn="base" latinLnBrk="0" hangingPunct="1">
              <a:lnSpc>
                <a:spcPct val="100000"/>
              </a:lnSpc>
              <a:spcBef>
                <a:spcPct val="30000"/>
              </a:spcBef>
              <a:spcAft>
                <a:spcPct val="0"/>
              </a:spcAft>
              <a:buClrTx/>
              <a:buSzTx/>
              <a:buFontTx/>
              <a:buChar char="•"/>
              <a:tabLst/>
              <a:defRPr/>
            </a:pPr>
            <a:endParaRPr kumimoji="0" lang="en-US" sz="3200" b="1" i="0" u="none" strike="noStrike" kern="0" cap="none" spc="0" normalizeH="0" baseline="0" noProof="0" dirty="0" smtClean="0">
              <a:ln>
                <a:noFill/>
              </a:ln>
              <a:solidFill>
                <a:schemeClr val="bg1"/>
              </a:solidFill>
              <a:effectLst/>
              <a:uLnTx/>
              <a:uFillTx/>
              <a:latin typeface="+mn-lt"/>
              <a:ea typeface="+mn-ea"/>
              <a:cs typeface="+mn-cs"/>
            </a:endParaRPr>
          </a:p>
        </p:txBody>
      </p:sp>
      <p:pic>
        <p:nvPicPr>
          <p:cNvPr id="145410" name="Picture 2" descr="http://4.bp.blogspot.com/_SYqBBiA7aG8/RpBSiU8sJ5I/AAAAAAAAAFE/34xLAedkAFU/s400/000_souper.bmp"/>
          <p:cNvPicPr>
            <a:picLocks noChangeAspect="1" noChangeArrowheads="1"/>
          </p:cNvPicPr>
          <p:nvPr/>
        </p:nvPicPr>
        <p:blipFill>
          <a:blip r:embed="rId3" cstate="print"/>
          <a:srcRect/>
          <a:stretch>
            <a:fillRect/>
          </a:stretch>
        </p:blipFill>
        <p:spPr bwMode="auto">
          <a:xfrm>
            <a:off x="1763688" y="2492896"/>
            <a:ext cx="5514328" cy="4080605"/>
          </a:xfrm>
          <a:prstGeom prst="rect">
            <a:avLst/>
          </a:prstGeom>
          <a:noFill/>
        </p:spPr>
      </p:pic>
      <p:sp>
        <p:nvSpPr>
          <p:cNvPr id="5" name="Rectangle 4"/>
          <p:cNvSpPr/>
          <p:nvPr/>
        </p:nvSpPr>
        <p:spPr>
          <a:xfrm>
            <a:off x="0" y="6237312"/>
            <a:ext cx="3658374" cy="646331"/>
          </a:xfrm>
          <a:prstGeom prst="rect">
            <a:avLst/>
          </a:prstGeom>
        </p:spPr>
        <p:txBody>
          <a:bodyPr wrap="square">
            <a:spAutoFit/>
          </a:bodyPr>
          <a:lstStyle/>
          <a:p>
            <a:r>
              <a:rPr lang="en-US" dirty="0" smtClean="0"/>
              <a:t>Image Source:</a:t>
            </a:r>
          </a:p>
          <a:p>
            <a:r>
              <a:rPr lang="en-US" b="1" dirty="0" smtClean="0">
                <a:solidFill>
                  <a:srgbClr val="FFFF00"/>
                </a:solidFill>
              </a:rPr>
              <a:t>im-from-missouri.blogspot.com</a:t>
            </a:r>
            <a:endParaRPr lang="en-US" b="1" dirty="0">
              <a:solidFill>
                <a:srgbClr val="FFFF00"/>
              </a:solidFill>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7" name="Rectangle 13"/>
          <p:cNvSpPr>
            <a:spLocks noGrp="1" noChangeArrowheads="1"/>
          </p:cNvSpPr>
          <p:nvPr>
            <p:ph type="title"/>
          </p:nvPr>
        </p:nvSpPr>
        <p:spPr>
          <a:xfrm>
            <a:off x="0" y="0"/>
            <a:ext cx="7772400" cy="793531"/>
          </a:xfrm>
        </p:spPr>
        <p:txBody>
          <a:bodyPr/>
          <a:lstStyle/>
          <a:p>
            <a:pPr eaLnBrk="1" hangingPunct="1"/>
            <a:r>
              <a:rPr lang="en-US" dirty="0" smtClean="0">
                <a:solidFill>
                  <a:schemeClr val="tx1"/>
                </a:solidFill>
                <a:effectLst>
                  <a:glow rad="228600">
                    <a:srgbClr val="FFCC66">
                      <a:alpha val="40000"/>
                    </a:srgbClr>
                  </a:glow>
                  <a:outerShdw blurRad="38100" dist="38100" dir="2700000" algn="tl">
                    <a:srgbClr val="000000">
                      <a:alpha val="43137"/>
                    </a:srgbClr>
                  </a:outerShdw>
                </a:effectLst>
              </a:rPr>
              <a:t>Early Attempts</a:t>
            </a:r>
          </a:p>
        </p:txBody>
      </p:sp>
      <p:sp>
        <p:nvSpPr>
          <p:cNvPr id="16" name="TextBox 15"/>
          <p:cNvSpPr txBox="1"/>
          <p:nvPr/>
        </p:nvSpPr>
        <p:spPr>
          <a:xfrm>
            <a:off x="3922699" y="683985"/>
            <a:ext cx="5221301" cy="584775"/>
          </a:xfrm>
          <a:prstGeom prst="rect">
            <a:avLst/>
          </a:prstGeom>
          <a:noFill/>
        </p:spPr>
        <p:txBody>
          <a:bodyPr wrap="none" rtlCol="0">
            <a:spAutoFit/>
          </a:bodyPr>
          <a:lstStyle/>
          <a:p>
            <a:r>
              <a:rPr lang="en-US" sz="3200" b="1" dirty="0" smtClean="0">
                <a:solidFill>
                  <a:srgbClr val="000000"/>
                </a:solidFill>
                <a:effectLst/>
              </a:rPr>
              <a:t> </a:t>
            </a:r>
            <a:r>
              <a:rPr lang="en-US" sz="3200" b="1" dirty="0" smtClean="0">
                <a:solidFill>
                  <a:srgbClr val="FFFF00"/>
                </a:solidFill>
                <a:effectLst/>
              </a:rPr>
              <a:t>Miller Experiment (1950s)</a:t>
            </a:r>
            <a:endParaRPr lang="en-US" sz="3200" b="1" dirty="0">
              <a:solidFill>
                <a:srgbClr val="FFFF00"/>
              </a:solidFill>
              <a:effectLst/>
            </a:endParaRPr>
          </a:p>
        </p:txBody>
      </p:sp>
      <p:pic>
        <p:nvPicPr>
          <p:cNvPr id="151554" name="Picture 2" descr="http://edu.glogster.com/media/7/67/15/81/67158138.jpg"/>
          <p:cNvPicPr>
            <a:picLocks noChangeAspect="1" noChangeArrowheads="1"/>
          </p:cNvPicPr>
          <p:nvPr/>
        </p:nvPicPr>
        <p:blipFill>
          <a:blip r:embed="rId3" cstate="print"/>
          <a:srcRect/>
          <a:stretch>
            <a:fillRect/>
          </a:stretch>
        </p:blipFill>
        <p:spPr bwMode="auto">
          <a:xfrm>
            <a:off x="1223070" y="1177327"/>
            <a:ext cx="6949330" cy="5680673"/>
          </a:xfrm>
          <a:prstGeom prst="rect">
            <a:avLst/>
          </a:prstGeom>
          <a:noFill/>
        </p:spPr>
      </p:pic>
      <p:sp>
        <p:nvSpPr>
          <p:cNvPr id="17" name="Rectangle 16"/>
          <p:cNvSpPr/>
          <p:nvPr/>
        </p:nvSpPr>
        <p:spPr>
          <a:xfrm>
            <a:off x="2838192" y="3244334"/>
            <a:ext cx="3467616" cy="369332"/>
          </a:xfrm>
          <a:prstGeom prst="rect">
            <a:avLst/>
          </a:prstGeom>
        </p:spPr>
        <p:txBody>
          <a:bodyPr wrap="none">
            <a:spAutoFit/>
          </a:bodyPr>
          <a:lstStyle/>
          <a:p>
            <a:r>
              <a:rPr lang="en-US" dirty="0" smtClean="0"/>
              <a:t>danielafah.edu.glogster.com</a:t>
            </a:r>
          </a:p>
        </p:txBody>
      </p:sp>
      <p:sp>
        <p:nvSpPr>
          <p:cNvPr id="18" name="Rectangle 17"/>
          <p:cNvSpPr/>
          <p:nvPr/>
        </p:nvSpPr>
        <p:spPr>
          <a:xfrm>
            <a:off x="251520" y="548680"/>
            <a:ext cx="3467616" cy="646331"/>
          </a:xfrm>
          <a:prstGeom prst="rect">
            <a:avLst/>
          </a:prstGeom>
        </p:spPr>
        <p:txBody>
          <a:bodyPr wrap="none">
            <a:spAutoFit/>
          </a:bodyPr>
          <a:lstStyle/>
          <a:p>
            <a:r>
              <a:rPr lang="en-US" dirty="0" smtClean="0"/>
              <a:t>Image Source:</a:t>
            </a:r>
          </a:p>
          <a:p>
            <a:r>
              <a:rPr lang="en-US" dirty="0" smtClean="0"/>
              <a:t>danielafah.edu.glogster.com</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8"/>
          <p:cNvSpPr>
            <a:spLocks noGrp="1" noChangeArrowheads="1"/>
          </p:cNvSpPr>
          <p:nvPr>
            <p:ph type="title"/>
          </p:nvPr>
        </p:nvSpPr>
        <p:spPr>
          <a:xfrm>
            <a:off x="2376488" y="94596"/>
            <a:ext cx="6096000" cy="1143000"/>
          </a:xfrm>
        </p:spPr>
        <p:txBody>
          <a:bodyPr/>
          <a:lstStyle/>
          <a:p>
            <a:r>
              <a:rPr lang="zh-TW" altLang="en-US" sz="6000" dirty="0" smtClean="0"/>
              <a:t>教科書上記著</a:t>
            </a:r>
            <a:r>
              <a:rPr lang="en-US" altLang="zh-TW" sz="6000" dirty="0" smtClean="0"/>
              <a:t>:</a:t>
            </a:r>
            <a:endParaRPr lang="en-US" sz="6000" dirty="0" smtClean="0"/>
          </a:p>
        </p:txBody>
      </p:sp>
      <p:sp>
        <p:nvSpPr>
          <p:cNvPr id="23555" name="Rectangle 3"/>
          <p:cNvSpPr>
            <a:spLocks noGrp="1" noChangeArrowheads="1"/>
          </p:cNvSpPr>
          <p:nvPr>
            <p:ph type="body" idx="4294967295"/>
          </p:nvPr>
        </p:nvSpPr>
        <p:spPr>
          <a:xfrm>
            <a:off x="2695903" y="1255272"/>
            <a:ext cx="6448097" cy="4940573"/>
          </a:xfrm>
        </p:spPr>
        <p:txBody>
          <a:bodyPr/>
          <a:lstStyle/>
          <a:p>
            <a:pPr marL="0" indent="0" eaLnBrk="1" hangingPunct="1">
              <a:spcBef>
                <a:spcPct val="40000"/>
              </a:spcBef>
              <a:buFont typeface="Wingdings" pitchFamily="2" charset="2"/>
              <a:buNone/>
            </a:pPr>
            <a:r>
              <a:rPr lang="en-US" dirty="0" smtClean="0"/>
              <a:t>“Over a few days, several amino acids </a:t>
            </a:r>
            <a:r>
              <a:rPr lang="en-US" dirty="0" smtClean="0">
                <a:latin typeface="Times New Roman"/>
                <a:cs typeface="Times New Roman"/>
              </a:rPr>
              <a:t>─ </a:t>
            </a:r>
            <a:r>
              <a:rPr lang="en-US" dirty="0" smtClean="0"/>
              <a:t>the building blocks of proteins</a:t>
            </a:r>
            <a:r>
              <a:rPr lang="en-US" dirty="0" smtClean="0">
                <a:latin typeface="Times New Roman"/>
                <a:cs typeface="Times New Roman"/>
              </a:rPr>
              <a:t> ─ </a:t>
            </a:r>
            <a:r>
              <a:rPr lang="en-US" dirty="0" smtClean="0"/>
              <a:t>began to accumulate. Miller and Urey’s experiments suggested how mixtures of the organic compounds necessary for life could have arisen from simpler compounds present on the primitive Earth.”</a:t>
            </a:r>
          </a:p>
        </p:txBody>
      </p:sp>
      <p:pic>
        <p:nvPicPr>
          <p:cNvPr id="304130" name="Picture 2" descr="Image:Stanley Miller.jpg">
            <a:hlinkClick r:id="rId3"/>
          </p:cNvPr>
          <p:cNvPicPr>
            <a:picLocks noChangeAspect="1" noChangeArrowheads="1"/>
          </p:cNvPicPr>
          <p:nvPr/>
        </p:nvPicPr>
        <p:blipFill>
          <a:blip r:embed="rId4" cstate="print"/>
          <a:srcRect/>
          <a:stretch>
            <a:fillRect/>
          </a:stretch>
        </p:blipFill>
        <p:spPr bwMode="auto">
          <a:xfrm>
            <a:off x="407824" y="44624"/>
            <a:ext cx="1885950" cy="3019425"/>
          </a:xfrm>
          <a:prstGeom prst="rect">
            <a:avLst/>
          </a:prstGeom>
          <a:noFill/>
        </p:spPr>
      </p:pic>
      <p:sp>
        <p:nvSpPr>
          <p:cNvPr id="6" name="TextBox 5"/>
          <p:cNvSpPr txBox="1"/>
          <p:nvPr/>
        </p:nvSpPr>
        <p:spPr>
          <a:xfrm>
            <a:off x="346841" y="3212976"/>
            <a:ext cx="2034531" cy="387798"/>
          </a:xfrm>
          <a:prstGeom prst="rect">
            <a:avLst/>
          </a:prstGeom>
          <a:solidFill>
            <a:schemeClr val="bg1"/>
          </a:solidFill>
        </p:spPr>
        <p:txBody>
          <a:bodyPr wrap="none" rtlCol="0">
            <a:spAutoFit/>
          </a:bodyPr>
          <a:lstStyle/>
          <a:p>
            <a:r>
              <a:rPr lang="en-US" sz="2400" dirty="0" smtClean="0">
                <a:solidFill>
                  <a:schemeClr val="tx1"/>
                </a:solidFill>
              </a:rPr>
              <a:t>Stanley Miller</a:t>
            </a:r>
            <a:endParaRPr lang="en-US" sz="2400" dirty="0">
              <a:solidFill>
                <a:schemeClr val="tx1"/>
              </a:solidFill>
            </a:endParaRPr>
          </a:p>
        </p:txBody>
      </p:sp>
      <p:sp>
        <p:nvSpPr>
          <p:cNvPr id="7" name="Rectangle 6"/>
          <p:cNvSpPr/>
          <p:nvPr/>
        </p:nvSpPr>
        <p:spPr>
          <a:xfrm>
            <a:off x="3650104" y="5373216"/>
            <a:ext cx="5299023" cy="830997"/>
          </a:xfrm>
          <a:prstGeom prst="rect">
            <a:avLst/>
          </a:prstGeom>
        </p:spPr>
        <p:txBody>
          <a:bodyPr wrap="square">
            <a:spAutoFit/>
          </a:bodyPr>
          <a:lstStyle/>
          <a:p>
            <a:pPr>
              <a:lnSpc>
                <a:spcPct val="100000"/>
              </a:lnSpc>
              <a:spcBef>
                <a:spcPct val="30000"/>
              </a:spcBef>
              <a:buClrTx/>
              <a:buSzTx/>
              <a:defRPr/>
            </a:pPr>
            <a:r>
              <a:rPr lang="en-US" sz="24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Biology</a:t>
            </a:r>
            <a:r>
              <a:rPr 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Miller, Levine. Prentice Hall. 2008, </a:t>
            </a:r>
            <a:r>
              <a:rPr lang="en-US" sz="24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P424. </a:t>
            </a:r>
            <a:endParaRPr lang="en-US" sz="24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8" name="Picture 2" descr="http://www.futura-sciences.com/uploads/RTEmagicC_Stanley_Miller_large.jpg.jpg"/>
          <p:cNvPicPr>
            <a:picLocks noChangeAspect="1" noChangeArrowheads="1"/>
          </p:cNvPicPr>
          <p:nvPr/>
        </p:nvPicPr>
        <p:blipFill>
          <a:blip r:embed="rId5" cstate="print"/>
          <a:srcRect/>
          <a:stretch>
            <a:fillRect/>
          </a:stretch>
        </p:blipFill>
        <p:spPr bwMode="auto">
          <a:xfrm>
            <a:off x="0" y="3840934"/>
            <a:ext cx="2627784" cy="3017065"/>
          </a:xfrm>
          <a:prstGeom prst="rect">
            <a:avLst/>
          </a:prstGeom>
          <a:noFill/>
        </p:spPr>
      </p:pic>
      <p:sp>
        <p:nvSpPr>
          <p:cNvPr id="9" name="Rectangle 8"/>
          <p:cNvSpPr/>
          <p:nvPr/>
        </p:nvSpPr>
        <p:spPr>
          <a:xfrm>
            <a:off x="2915816" y="6211669"/>
            <a:ext cx="4572000" cy="646331"/>
          </a:xfrm>
          <a:prstGeom prst="rect">
            <a:avLst/>
          </a:prstGeom>
        </p:spPr>
        <p:txBody>
          <a:bodyPr>
            <a:spAutoFit/>
          </a:bodyPr>
          <a:lstStyle/>
          <a:p>
            <a:r>
              <a:rPr lang="en-US" dirty="0" smtClean="0"/>
              <a:t>Image Source:</a:t>
            </a:r>
          </a:p>
          <a:p>
            <a:r>
              <a:rPr lang="en-US" dirty="0" smtClean="0"/>
              <a:t>http://creationwiki.org/Stanley_Miller</a:t>
            </a:r>
            <a:endParaRPr lang="en-US"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266168"/>
          </a:xfrm>
        </p:spPr>
        <p:txBody>
          <a:bodyPr>
            <a:normAutofit fontScale="92500" lnSpcReduction="20000"/>
          </a:bodyPr>
          <a:lstStyle/>
          <a:p>
            <a:pPr>
              <a:buNone/>
            </a:pPr>
            <a:r>
              <a:rPr lang="zh-TW" altLang="en-US" dirty="0" smtClean="0"/>
              <a:t>原始大氣（</a:t>
            </a:r>
            <a:r>
              <a:rPr lang="en-US" dirty="0" smtClean="0"/>
              <a:t>NH</a:t>
            </a:r>
            <a:r>
              <a:rPr lang="en-US" baseline="-25000" dirty="0" smtClean="0"/>
              <a:t>3</a:t>
            </a:r>
            <a:r>
              <a:rPr lang="zh-TW" altLang="en-US" dirty="0" smtClean="0"/>
              <a:t>、</a:t>
            </a:r>
            <a:r>
              <a:rPr lang="en-US" dirty="0" smtClean="0"/>
              <a:t>H</a:t>
            </a:r>
            <a:r>
              <a:rPr lang="en-US" baseline="-25000" dirty="0" smtClean="0"/>
              <a:t>2</a:t>
            </a:r>
            <a:r>
              <a:rPr lang="zh-TW" altLang="en-US" dirty="0" smtClean="0"/>
              <a:t>、</a:t>
            </a:r>
            <a:r>
              <a:rPr lang="en-US" dirty="0" smtClean="0"/>
              <a:t>H</a:t>
            </a:r>
            <a:r>
              <a:rPr lang="en-US" baseline="-25000" dirty="0" smtClean="0"/>
              <a:t>2</a:t>
            </a:r>
            <a:r>
              <a:rPr lang="en-US" dirty="0" smtClean="0"/>
              <a:t>S</a:t>
            </a:r>
            <a:r>
              <a:rPr lang="zh-TW" altLang="en-US" dirty="0" smtClean="0"/>
              <a:t>、</a:t>
            </a:r>
            <a:r>
              <a:rPr lang="en-US" dirty="0" smtClean="0"/>
              <a:t>CO</a:t>
            </a:r>
            <a:r>
              <a:rPr lang="zh-TW" altLang="en-US" dirty="0" smtClean="0"/>
              <a:t>、</a:t>
            </a:r>
            <a:r>
              <a:rPr lang="en-US" dirty="0" smtClean="0"/>
              <a:t>CO</a:t>
            </a:r>
            <a:r>
              <a:rPr lang="en-US" baseline="-25000" dirty="0" smtClean="0"/>
              <a:t>2</a:t>
            </a:r>
            <a:r>
              <a:rPr lang="zh-TW" altLang="en-US" dirty="0" smtClean="0"/>
              <a:t>、</a:t>
            </a:r>
            <a:r>
              <a:rPr lang="en-US" dirty="0" smtClean="0"/>
              <a:t>CH</a:t>
            </a:r>
            <a:r>
              <a:rPr lang="en-US" baseline="-25000" dirty="0" smtClean="0"/>
              <a:t>4</a:t>
            </a:r>
            <a:r>
              <a:rPr lang="zh-TW" altLang="en-US" dirty="0" smtClean="0"/>
              <a:t>、水蒸氣，無氧氣）</a:t>
            </a:r>
            <a:endParaRPr lang="en-US" dirty="0" smtClean="0"/>
          </a:p>
          <a:p>
            <a:pPr>
              <a:buNone/>
            </a:pPr>
            <a:r>
              <a:rPr lang="en-US" dirty="0" smtClean="0"/>
              <a:t>         </a:t>
            </a:r>
            <a:r>
              <a:rPr lang="zh-TW" altLang="en-US" dirty="0" smtClean="0"/>
              <a:t>↓輻射線、閃電、高溫</a:t>
            </a:r>
            <a:endParaRPr lang="en-US" dirty="0" smtClean="0"/>
          </a:p>
          <a:p>
            <a:pPr>
              <a:buNone/>
            </a:pPr>
            <a:r>
              <a:rPr lang="en-US" dirty="0" smtClean="0"/>
              <a:t>      </a:t>
            </a:r>
            <a:r>
              <a:rPr lang="zh-TW" altLang="en-US" dirty="0" smtClean="0"/>
              <a:t>簡單有機物（胺基酸、脂肪酸、嘌呤、嘧啶）</a:t>
            </a:r>
            <a:endParaRPr lang="en-US" dirty="0" smtClean="0"/>
          </a:p>
          <a:p>
            <a:pPr>
              <a:buNone/>
            </a:pPr>
            <a:r>
              <a:rPr lang="en-US" dirty="0" smtClean="0"/>
              <a:t>         </a:t>
            </a:r>
            <a:r>
              <a:rPr lang="zh-TW" altLang="en-US" dirty="0" smtClean="0"/>
              <a:t>↓輻射線、閃電、高溫</a:t>
            </a:r>
            <a:endParaRPr lang="en-US" dirty="0" smtClean="0"/>
          </a:p>
          <a:p>
            <a:pPr>
              <a:buNone/>
            </a:pPr>
            <a:r>
              <a:rPr lang="en-US" dirty="0" smtClean="0"/>
              <a:t>      </a:t>
            </a:r>
            <a:r>
              <a:rPr lang="zh-TW" altLang="en-US" dirty="0" smtClean="0"/>
              <a:t>大分子有機物（醣類、脂質、蛋白質、核酸）</a:t>
            </a:r>
            <a:endParaRPr lang="en-US" dirty="0" smtClean="0"/>
          </a:p>
          <a:p>
            <a:pPr>
              <a:buNone/>
            </a:pPr>
            <a:r>
              <a:rPr lang="en-US" dirty="0" smtClean="0"/>
              <a:t>         </a:t>
            </a:r>
            <a:r>
              <a:rPr lang="zh-TW" altLang="en-US" dirty="0" smtClean="0"/>
              <a:t>↓</a:t>
            </a:r>
            <a:endParaRPr lang="en-US" dirty="0" smtClean="0"/>
          </a:p>
          <a:p>
            <a:pPr>
              <a:buNone/>
            </a:pPr>
            <a:r>
              <a:rPr lang="en-US" dirty="0" smtClean="0"/>
              <a:t>      </a:t>
            </a:r>
            <a:r>
              <a:rPr lang="zh-TW" altLang="en-US" dirty="0" smtClean="0"/>
              <a:t>原始生命（核苷酸、核酸的形成）</a:t>
            </a:r>
            <a:endParaRPr lang="en-US" dirty="0" smtClean="0"/>
          </a:p>
          <a:p>
            <a:pPr>
              <a:buNone/>
            </a:pPr>
            <a:r>
              <a:rPr lang="en-US" dirty="0" smtClean="0"/>
              <a:t>         </a:t>
            </a:r>
            <a:r>
              <a:rPr lang="zh-TW" altLang="en-US" dirty="0" smtClean="0"/>
              <a:t>↓</a:t>
            </a:r>
            <a:endParaRPr lang="en-US" dirty="0" smtClean="0"/>
          </a:p>
          <a:p>
            <a:pPr>
              <a:buNone/>
            </a:pPr>
            <a:r>
              <a:rPr lang="en-US" dirty="0" smtClean="0"/>
              <a:t>      </a:t>
            </a:r>
            <a:r>
              <a:rPr lang="zh-TW" altLang="en-US" dirty="0" smtClean="0"/>
              <a:t>原始細胞（原核、無氧呼吸、異營）</a:t>
            </a:r>
            <a:endParaRPr lang="en-US" dirty="0" smtClean="0"/>
          </a:p>
          <a:p>
            <a:pPr>
              <a:buNone/>
            </a:pPr>
            <a:r>
              <a:rPr lang="en-US" dirty="0" smtClean="0"/>
              <a:t>         </a:t>
            </a:r>
            <a:r>
              <a:rPr lang="zh-TW" altLang="en-US" dirty="0" smtClean="0"/>
              <a:t>↓</a:t>
            </a:r>
            <a:endParaRPr lang="en-US" dirty="0" smtClean="0"/>
          </a:p>
          <a:p>
            <a:pPr>
              <a:buNone/>
            </a:pPr>
            <a:r>
              <a:rPr lang="en-US" dirty="0" smtClean="0"/>
              <a:t>      </a:t>
            </a:r>
            <a:r>
              <a:rPr lang="zh-TW" altLang="en-US" dirty="0" smtClean="0"/>
              <a:t>自營生物（含葉綠素）</a:t>
            </a:r>
            <a:endParaRPr lang="en-US" dirty="0" smtClean="0"/>
          </a:p>
          <a:p>
            <a:pPr>
              <a:buNone/>
            </a:pPr>
            <a:r>
              <a:rPr lang="en-US" dirty="0" smtClean="0"/>
              <a:t>         </a:t>
            </a:r>
            <a:r>
              <a:rPr lang="zh-TW" altLang="en-US" dirty="0" smtClean="0"/>
              <a:t>↓出現</a:t>
            </a:r>
            <a:r>
              <a:rPr lang="en-US" dirty="0" smtClean="0"/>
              <a:t>O</a:t>
            </a:r>
            <a:r>
              <a:rPr lang="en-US" baseline="-25000" dirty="0" smtClean="0"/>
              <a:t>2</a:t>
            </a:r>
            <a:endParaRPr lang="en-US" dirty="0" smtClean="0"/>
          </a:p>
          <a:p>
            <a:pPr>
              <a:buNone/>
            </a:pPr>
            <a:r>
              <a:rPr lang="en-US" dirty="0" smtClean="0"/>
              <a:t>      </a:t>
            </a:r>
            <a:r>
              <a:rPr lang="zh-TW" altLang="en-US" dirty="0" smtClean="0"/>
              <a:t>真核生物、有氧呼吸</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zh-TW" altLang="en-US" sz="7200">
                <a:solidFill>
                  <a:srgbClr val="FFFF00"/>
                </a:solidFill>
                <a:latin typeface="文鼎中隸" pitchFamily="49" charset="-120"/>
                <a:ea typeface="文鼎中隸" pitchFamily="49" charset="-120"/>
              </a:rPr>
              <a:t>大爆炸理論簡說</a:t>
            </a:r>
            <a:endParaRPr lang="en-US" altLang="zh-TW" sz="7200">
              <a:solidFill>
                <a:srgbClr val="FFFF00"/>
              </a:solidFill>
              <a:latin typeface="文鼎中隸" pitchFamily="49" charset="-120"/>
              <a:ea typeface="文鼎中隸" pitchFamily="49" charset="-120"/>
            </a:endParaRPr>
          </a:p>
        </p:txBody>
      </p:sp>
      <p:sp>
        <p:nvSpPr>
          <p:cNvPr id="104451" name="Rectangle 3" descr="Rectangle: Click to edit Master text styles&#10;Second level&#10;Third level&#10;Fourth level&#10;Fifth level"/>
          <p:cNvSpPr>
            <a:spLocks noGrp="1" noChangeArrowheads="1"/>
          </p:cNvSpPr>
          <p:nvPr>
            <p:ph type="body" idx="1"/>
          </p:nvPr>
        </p:nvSpPr>
        <p:spPr>
          <a:xfrm>
            <a:off x="838200" y="1752600"/>
            <a:ext cx="8001000" cy="4572000"/>
          </a:xfrm>
        </p:spPr>
        <p:txBody>
          <a:bodyPr/>
          <a:lstStyle/>
          <a:p>
            <a:pPr>
              <a:lnSpc>
                <a:spcPct val="120000"/>
              </a:lnSpc>
            </a:pPr>
            <a:r>
              <a:rPr lang="zh-TW" altLang="en-US">
                <a:latin typeface="文鼎中圓" pitchFamily="49" charset="-120"/>
                <a:ea typeface="文鼎中圓" pitchFamily="49" charset="-120"/>
              </a:rPr>
              <a:t>整個物質宇宙，包括物質、能量，甚至是時空的四個度量，都是從那無限（或接近無限）密度、溫度與壓力的狀態中爆炸出來的。</a:t>
            </a:r>
          </a:p>
          <a:p>
            <a:pPr>
              <a:lnSpc>
                <a:spcPct val="120000"/>
              </a:lnSpc>
            </a:pPr>
            <a:r>
              <a:rPr lang="zh-TW" altLang="en-US">
                <a:latin typeface="文鼎中圓" pitchFamily="49" charset="-120"/>
                <a:ea typeface="文鼎中圓" pitchFamily="49" charset="-120"/>
              </a:rPr>
              <a:t>宇宙從一個小於針點的體積開始，不斷膨脹，直到如今。</a:t>
            </a:r>
          </a:p>
          <a:p>
            <a:pPr>
              <a:lnSpc>
                <a:spcPct val="120000"/>
              </a:lnSpc>
            </a:pPr>
            <a:r>
              <a:rPr lang="zh-TW" altLang="en-US">
                <a:latin typeface="文鼎中圓" pitchFamily="49" charset="-120"/>
                <a:ea typeface="文鼎中圓" pitchFamily="49" charset="-120"/>
              </a:rPr>
              <a:t>此大爆炸理論是最能解釋宇宙之源的理論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p:cTn id="7" dur="500" fill="hold"/>
                                        <p:tgtEl>
                                          <p:spTgt spid="104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445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4451">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445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04451">
                                            <p:txEl>
                                              <p:pRg st="1" end="1"/>
                                            </p:txEl>
                                          </p:spTgt>
                                        </p:tgtEl>
                                        <p:attrNameLst>
                                          <p:attrName>style.visibility</p:attrName>
                                        </p:attrNameLst>
                                      </p:cBhvr>
                                      <p:to>
                                        <p:strVal val="visible"/>
                                      </p:to>
                                    </p:set>
                                    <p:anim calcmode="lin" valueType="num">
                                      <p:cBhvr>
                                        <p:cTn id="15" dur="500" fill="hold"/>
                                        <p:tgtEl>
                                          <p:spTgt spid="10445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0445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04451">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0445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104451">
                                            <p:txEl>
                                              <p:pRg st="2" end="2"/>
                                            </p:txEl>
                                          </p:spTgt>
                                        </p:tgtEl>
                                        <p:attrNameLst>
                                          <p:attrName>style.visibility</p:attrName>
                                        </p:attrNameLst>
                                      </p:cBhvr>
                                      <p:to>
                                        <p:strVal val="visible"/>
                                      </p:to>
                                    </p:set>
                                    <p:anim calcmode="lin" valueType="num">
                                      <p:cBhvr>
                                        <p:cTn id="23" dur="500" fill="hold"/>
                                        <p:tgtEl>
                                          <p:spTgt spid="10445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0445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04451">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104451">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2" name="Picture 2" descr="File:Close-up.jpg"/>
          <p:cNvPicPr>
            <a:picLocks noChangeAspect="1" noChangeArrowheads="1"/>
          </p:cNvPicPr>
          <p:nvPr/>
        </p:nvPicPr>
        <p:blipFill>
          <a:blip r:embed="rId3" cstate="print"/>
          <a:srcRect/>
          <a:stretch>
            <a:fillRect/>
          </a:stretch>
        </p:blipFill>
        <p:spPr bwMode="auto">
          <a:xfrm>
            <a:off x="3137339" y="914495"/>
            <a:ext cx="5092262" cy="3452554"/>
          </a:xfrm>
          <a:prstGeom prst="ellipse">
            <a:avLst/>
          </a:prstGeom>
          <a:ln>
            <a:noFill/>
          </a:ln>
          <a:effectLst>
            <a:softEdge rad="112500"/>
          </a:effectLst>
        </p:spPr>
      </p:pic>
      <p:sp>
        <p:nvSpPr>
          <p:cNvPr id="2" name="Title 1"/>
          <p:cNvSpPr>
            <a:spLocks noGrp="1"/>
          </p:cNvSpPr>
          <p:nvPr>
            <p:ph type="title"/>
          </p:nvPr>
        </p:nvSpPr>
        <p:spPr>
          <a:xfrm>
            <a:off x="189182" y="78830"/>
            <a:ext cx="3263461" cy="898634"/>
          </a:xfrm>
        </p:spPr>
        <p:txBody>
          <a:bodyPr/>
          <a:lstStyle/>
          <a:p>
            <a:r>
              <a:rPr lang="en-US" dirty="0" smtClean="0">
                <a:solidFill>
                  <a:schemeClr val="tx1"/>
                </a:solidFill>
              </a:rPr>
              <a:t>First Cell?</a:t>
            </a:r>
            <a:endParaRPr lang="en-US" dirty="0">
              <a:solidFill>
                <a:schemeClr val="tx1"/>
              </a:solidFill>
            </a:endParaRPr>
          </a:p>
        </p:txBody>
      </p:sp>
      <p:sp>
        <p:nvSpPr>
          <p:cNvPr id="3" name="Content Placeholder 2"/>
          <p:cNvSpPr>
            <a:spLocks noGrp="1"/>
          </p:cNvSpPr>
          <p:nvPr>
            <p:ph idx="1"/>
          </p:nvPr>
        </p:nvSpPr>
        <p:spPr>
          <a:xfrm>
            <a:off x="3262211" y="4390569"/>
            <a:ext cx="4920093" cy="2262479"/>
          </a:xfrm>
        </p:spPr>
        <p:txBody>
          <a:bodyPr/>
          <a:lstStyle/>
          <a:p>
            <a:r>
              <a:rPr lang="en-US" sz="4000" dirty="0" smtClean="0">
                <a:solidFill>
                  <a:srgbClr val="FFFF00"/>
                </a:solidFill>
              </a:rPr>
              <a:t>Store information</a:t>
            </a:r>
          </a:p>
          <a:p>
            <a:r>
              <a:rPr lang="en-US" sz="4000" dirty="0" smtClean="0">
                <a:solidFill>
                  <a:srgbClr val="FFFF00"/>
                </a:solidFill>
              </a:rPr>
              <a:t>Process energy</a:t>
            </a:r>
          </a:p>
          <a:p>
            <a:r>
              <a:rPr lang="en-US" sz="4000" dirty="0" smtClean="0">
                <a:solidFill>
                  <a:srgbClr val="FFFF00"/>
                </a:solidFill>
              </a:rPr>
              <a:t>Reproduce</a:t>
            </a:r>
          </a:p>
          <a:p>
            <a:pPr>
              <a:buNone/>
            </a:pPr>
            <a:endParaRPr lang="en-US" dirty="0" smtClean="0"/>
          </a:p>
        </p:txBody>
      </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89186"/>
            <a:ext cx="9144000" cy="996950"/>
          </a:xfrm>
        </p:spPr>
        <p:txBody>
          <a:bodyPr/>
          <a:lstStyle/>
          <a:p>
            <a:r>
              <a:rPr lang="en-US" dirty="0" smtClean="0"/>
              <a:t>Evolution Worldview</a:t>
            </a:r>
          </a:p>
        </p:txBody>
      </p:sp>
      <p:sp>
        <p:nvSpPr>
          <p:cNvPr id="6" name="TextBox 5"/>
          <p:cNvSpPr txBox="1"/>
          <p:nvPr/>
        </p:nvSpPr>
        <p:spPr>
          <a:xfrm>
            <a:off x="323528" y="1412776"/>
            <a:ext cx="8481845" cy="5447645"/>
          </a:xfrm>
          <a:prstGeom prst="rect">
            <a:avLst/>
          </a:prstGeom>
          <a:noFill/>
        </p:spPr>
        <p:txBody>
          <a:bodyPr wrap="square" rtlCol="0">
            <a:spAutoFit/>
          </a:bodyPr>
          <a:lstStyle/>
          <a:p>
            <a:pPr>
              <a:buFontTx/>
              <a:buNone/>
            </a:pPr>
            <a:r>
              <a:rPr lang="en-US" sz="3600" dirty="0" smtClean="0"/>
              <a:t>‘not composed of any organs at all, but consist entirely of shapeless, simple homogeneous matter … nothing more than a shapeless, mobile, little lump of mucus or slime, consisting of </a:t>
            </a:r>
            <a:r>
              <a:rPr lang="en-US" sz="3600" dirty="0" err="1" smtClean="0"/>
              <a:t>albuminous</a:t>
            </a:r>
            <a:r>
              <a:rPr lang="en-US" sz="3600" dirty="0" smtClean="0"/>
              <a:t> combination of carbon.’</a:t>
            </a:r>
          </a:p>
          <a:p>
            <a:pPr>
              <a:buFontTx/>
              <a:buNone/>
            </a:pPr>
            <a:endParaRPr lang="en-US" sz="3600" dirty="0" smtClean="0"/>
          </a:p>
          <a:p>
            <a:pPr>
              <a:buFontTx/>
              <a:buNone/>
            </a:pPr>
            <a:r>
              <a:rPr lang="en-US" sz="2000" b="1" dirty="0" smtClean="0">
                <a:solidFill>
                  <a:srgbClr val="FFFF00"/>
                </a:solidFill>
              </a:rPr>
              <a:t>Ernst Haeckel, </a:t>
            </a:r>
            <a:r>
              <a:rPr lang="en-US" sz="2000" b="1" i="1" dirty="0" smtClean="0">
                <a:solidFill>
                  <a:srgbClr val="FFFF00"/>
                </a:solidFill>
              </a:rPr>
              <a:t>The History of Creation, </a:t>
            </a:r>
            <a:r>
              <a:rPr lang="en-US" sz="2000" b="1" dirty="0" smtClean="0">
                <a:solidFill>
                  <a:srgbClr val="FFFF00"/>
                </a:solidFill>
              </a:rPr>
              <a:t>translated by E. Ray </a:t>
            </a:r>
            <a:r>
              <a:rPr lang="en-US" sz="2000" b="1" dirty="0" err="1" smtClean="0">
                <a:solidFill>
                  <a:srgbClr val="FFFF00"/>
                </a:solidFill>
              </a:rPr>
              <a:t>Lankester</a:t>
            </a:r>
            <a:r>
              <a:rPr lang="en-US" sz="2000" b="1" dirty="0" smtClean="0">
                <a:solidFill>
                  <a:srgbClr val="FFFF00"/>
                </a:solidFill>
              </a:rPr>
              <a:t>, </a:t>
            </a:r>
            <a:r>
              <a:rPr lang="en-US" sz="2000" b="1" dirty="0" err="1" smtClean="0">
                <a:solidFill>
                  <a:srgbClr val="FFFF00"/>
                </a:solidFill>
              </a:rPr>
              <a:t>Kegan</a:t>
            </a:r>
            <a:r>
              <a:rPr lang="en-US" sz="2000" b="1" dirty="0" smtClean="0">
                <a:solidFill>
                  <a:srgbClr val="FFFF00"/>
                </a:solidFill>
              </a:rPr>
              <a:t> Paul, Trench &amp; Co., London, 1883, 3</a:t>
            </a:r>
            <a:r>
              <a:rPr lang="en-US" sz="2000" b="1" baseline="30000" dirty="0" smtClean="0">
                <a:solidFill>
                  <a:srgbClr val="FFFF00"/>
                </a:solidFill>
              </a:rPr>
              <a:t>rd</a:t>
            </a:r>
            <a:r>
              <a:rPr lang="en-US" sz="2000" b="1" dirty="0" smtClean="0">
                <a:solidFill>
                  <a:srgbClr val="FFFF00"/>
                </a:solidFill>
              </a:rPr>
              <a:t> ed., Vol.1, p. 184.</a:t>
            </a:r>
            <a:endParaRPr lang="en-US" sz="4800" b="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par>
                          <p:cTn id="8" fill="hold">
                            <p:stCondLst>
                              <p:cond delay="500"/>
                            </p:stCondLst>
                            <p:childTnLst>
                              <p:par>
                                <p:cTn id="9" presetID="34"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from="(-#ppt_w/2)" to="(#ppt_x)" calcmode="lin" valueType="num">
                                      <p:cBhvr>
                                        <p:cTn id="11" dur="600" fill="hold">
                                          <p:stCondLst>
                                            <p:cond delay="0"/>
                                          </p:stCondLst>
                                        </p:cTn>
                                        <p:tgtEl>
                                          <p:spTgt spid="6">
                                            <p:txEl>
                                              <p:pRg st="0" end="0"/>
                                            </p:txEl>
                                          </p:spTgt>
                                        </p:tgtEl>
                                        <p:attrNameLst>
                                          <p:attrName>ppt_x</p:attrName>
                                        </p:attrNameLst>
                                      </p:cBhvr>
                                    </p:anim>
                                    <p:anim from="0" to="-1.0" calcmode="lin" valueType="num">
                                      <p:cBhvr>
                                        <p:cTn id="12" dur="200" decel="50000" autoRev="1" fill="hold">
                                          <p:stCondLst>
                                            <p:cond delay="600"/>
                                          </p:stCondLst>
                                        </p:cTn>
                                        <p:tgtEl>
                                          <p:spTgt spid="6">
                                            <p:txEl>
                                              <p:pRg st="0" end="0"/>
                                            </p:txEl>
                                          </p:spTgt>
                                        </p:tgtEl>
                                        <p:attrNameLst>
                                          <p:attrName>xshear</p:attrName>
                                        </p:attrNameLst>
                                      </p:cBhvr>
                                    </p:anim>
                                    <p:animScale>
                                      <p:cBhvr>
                                        <p:cTn id="13" dur="200" decel="100000" autoRev="1" fill="hold">
                                          <p:stCondLst>
                                            <p:cond delay="600"/>
                                          </p:stCondLst>
                                        </p:cTn>
                                        <p:tgtEl>
                                          <p:spTgt spid="6">
                                            <p:txEl>
                                              <p:pRg st="0" end="0"/>
                                            </p:txEl>
                                          </p:spTgt>
                                        </p:tgtEl>
                                      </p:cBhvr>
                                      <p:from x="100000" y="100000"/>
                                      <p:to x="80000" y="100000"/>
                                    </p:animScale>
                                    <p:anim by="(#ppt_h/3+#ppt_w*0.1)" calcmode="lin" valueType="num">
                                      <p:cBhvr additive="sum">
                                        <p:cTn id="14" dur="200" decel="100000" autoRev="1" fill="hold">
                                          <p:stCondLst>
                                            <p:cond delay="600"/>
                                          </p:stCondLst>
                                        </p:cTn>
                                        <p:tgtEl>
                                          <p:spTgt spid="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p:cNvPicPr>
            <a:picLocks noChangeArrowheads="1"/>
          </p:cNvPicPr>
          <p:nvPr/>
        </p:nvPicPr>
        <p:blipFill>
          <a:blip r:embed="rId3" cstate="print"/>
          <a:srcRect/>
          <a:stretch>
            <a:fillRect/>
          </a:stretch>
        </p:blipFill>
        <p:spPr bwMode="auto">
          <a:xfrm>
            <a:off x="5100638" y="2592388"/>
            <a:ext cx="3405187" cy="1104900"/>
          </a:xfrm>
          <a:prstGeom prst="rect">
            <a:avLst/>
          </a:prstGeom>
          <a:noFill/>
          <a:ln w="9525">
            <a:noFill/>
            <a:miter lim="800000"/>
            <a:headEnd/>
            <a:tailEnd/>
          </a:ln>
        </p:spPr>
      </p:pic>
      <p:grpSp>
        <p:nvGrpSpPr>
          <p:cNvPr id="2" name="Group 3"/>
          <p:cNvGrpSpPr>
            <a:grpSpLocks/>
          </p:cNvGrpSpPr>
          <p:nvPr/>
        </p:nvGrpSpPr>
        <p:grpSpPr bwMode="auto">
          <a:xfrm>
            <a:off x="4789488" y="1863725"/>
            <a:ext cx="3935413" cy="3144838"/>
            <a:chOff x="3017" y="1174"/>
            <a:chExt cx="2479" cy="1981"/>
          </a:xfrm>
        </p:grpSpPr>
        <p:sp>
          <p:nvSpPr>
            <p:cNvPr id="306180" name="Rectangle 4"/>
            <p:cNvSpPr>
              <a:spLocks noChangeArrowheads="1"/>
            </p:cNvSpPr>
            <p:nvPr/>
          </p:nvSpPr>
          <p:spPr bwMode="auto">
            <a:xfrm>
              <a:off x="3536" y="1174"/>
              <a:ext cx="1663" cy="408"/>
            </a:xfrm>
            <a:prstGeom prst="rect">
              <a:avLst/>
            </a:prstGeom>
            <a:noFill/>
            <a:ln w="9525">
              <a:noFill/>
              <a:miter lim="800000"/>
              <a:headEnd/>
              <a:tailEnd/>
            </a:ln>
            <a:effectLst>
              <a:outerShdw dist="35921" dir="2700000" algn="ctr" rotWithShape="0">
                <a:schemeClr val="tx2"/>
              </a:outerShdw>
            </a:effectLst>
          </p:spPr>
          <p:txBody>
            <a:bodyPr wrap="none" lIns="92075" tIns="46038" rIns="92075" bIns="46038">
              <a:spAutoFit/>
            </a:bodyPr>
            <a:lstStyle/>
            <a:p>
              <a:pPr>
                <a:defRPr/>
              </a:pPr>
              <a:r>
                <a:rPr lang="en-US" sz="3600" b="1" dirty="0">
                  <a:ln w="12700">
                    <a:solidFill>
                      <a:schemeClr val="tx2">
                        <a:satMod val="155000"/>
                      </a:schemeClr>
                    </a:solidFill>
                    <a:prstDash val="solid"/>
                  </a:ln>
                </a:rPr>
                <a:t>Boeing 747</a:t>
              </a:r>
            </a:p>
          </p:txBody>
        </p:sp>
        <p:sp>
          <p:nvSpPr>
            <p:cNvPr id="306181" name="Rectangle 5"/>
            <p:cNvSpPr>
              <a:spLocks noChangeArrowheads="1"/>
            </p:cNvSpPr>
            <p:nvPr/>
          </p:nvSpPr>
          <p:spPr bwMode="auto">
            <a:xfrm>
              <a:off x="3017" y="2476"/>
              <a:ext cx="2479" cy="679"/>
            </a:xfrm>
            <a:prstGeom prst="rect">
              <a:avLst/>
            </a:prstGeom>
            <a:noFill/>
            <a:ln w="9525">
              <a:noFill/>
              <a:miter lim="800000"/>
              <a:headEnd/>
              <a:tailEnd/>
            </a:ln>
            <a:effectLst>
              <a:outerShdw dist="35921" dir="2700000" algn="ctr" rotWithShape="0">
                <a:schemeClr val="tx2"/>
              </a:outerShdw>
            </a:effectLst>
          </p:spPr>
          <p:txBody>
            <a:bodyPr wrap="square" lIns="92075" tIns="46038" rIns="92075" bIns="46038">
              <a:spAutoFit/>
            </a:bodyPr>
            <a:lstStyle/>
            <a:p>
              <a:pPr algn="ctr">
                <a:spcBef>
                  <a:spcPct val="50000"/>
                </a:spcBef>
                <a:defRPr/>
              </a:pPr>
              <a:r>
                <a:rPr lang="en-US" sz="3200" b="1" dirty="0">
                  <a:ln w="12700">
                    <a:solidFill>
                      <a:schemeClr val="tx2">
                        <a:satMod val="155000"/>
                      </a:schemeClr>
                    </a:solidFill>
                    <a:prstDash val="solid"/>
                  </a:ln>
                  <a:solidFill>
                    <a:srgbClr val="FFFF00"/>
                  </a:solidFill>
                </a:rPr>
                <a:t>Over 5 million     </a:t>
              </a:r>
              <a:r>
                <a:rPr lang="en-US" sz="3200" b="1" dirty="0" smtClean="0">
                  <a:ln w="12700">
                    <a:solidFill>
                      <a:schemeClr val="tx2">
                        <a:satMod val="155000"/>
                      </a:schemeClr>
                    </a:solidFill>
                    <a:prstDash val="solid"/>
                  </a:ln>
                  <a:solidFill>
                    <a:srgbClr val="FFFF00"/>
                  </a:solidFill>
                </a:rPr>
                <a:t>parts</a:t>
              </a:r>
              <a:endParaRPr lang="en-US" sz="3200" b="1" dirty="0">
                <a:ln w="12700">
                  <a:solidFill>
                    <a:schemeClr val="tx2">
                      <a:satMod val="155000"/>
                    </a:schemeClr>
                  </a:solidFill>
                  <a:prstDash val="solid"/>
                </a:ln>
                <a:solidFill>
                  <a:srgbClr val="FFFF00"/>
                </a:solidFill>
              </a:endParaRPr>
            </a:p>
          </p:txBody>
        </p:sp>
      </p:grpSp>
      <p:sp>
        <p:nvSpPr>
          <p:cNvPr id="19460" name="Rectangle 6"/>
          <p:cNvSpPr>
            <a:spLocks noGrp="1" noChangeArrowheads="1"/>
          </p:cNvSpPr>
          <p:nvPr>
            <p:ph type="title"/>
          </p:nvPr>
        </p:nvSpPr>
        <p:spPr>
          <a:xfrm>
            <a:off x="627063" y="465138"/>
            <a:ext cx="7772400" cy="1143000"/>
          </a:xfrm>
        </p:spPr>
        <p:txBody>
          <a:bodyPr/>
          <a:lstStyle/>
          <a:p>
            <a:pPr eaLnBrk="1" hangingPunct="1"/>
            <a:r>
              <a:rPr lang="en-US" dirty="0" smtClean="0">
                <a:solidFill>
                  <a:schemeClr val="tx1"/>
                </a:solidFill>
              </a:rPr>
              <a:t>Cellular Complexity</a:t>
            </a:r>
          </a:p>
        </p:txBody>
      </p:sp>
      <p:sp>
        <p:nvSpPr>
          <p:cNvPr id="306184" name="Rectangle 8"/>
          <p:cNvSpPr>
            <a:spLocks noChangeArrowheads="1"/>
          </p:cNvSpPr>
          <p:nvPr/>
        </p:nvSpPr>
        <p:spPr bwMode="auto">
          <a:xfrm>
            <a:off x="838200" y="5363862"/>
            <a:ext cx="3409950" cy="585418"/>
          </a:xfrm>
          <a:prstGeom prst="rect">
            <a:avLst/>
          </a:prstGeom>
          <a:noFill/>
          <a:ln w="9525">
            <a:noFill/>
            <a:miter lim="800000"/>
            <a:headEnd/>
            <a:tailEnd/>
          </a:ln>
          <a:effectLst>
            <a:outerShdw dist="35921" dir="2700000" algn="ctr" rotWithShape="0">
              <a:schemeClr val="tx2"/>
            </a:outerShdw>
          </a:effectLst>
        </p:spPr>
        <p:txBody>
          <a:bodyPr lIns="92075" tIns="46038" rIns="92075" bIns="46038">
            <a:spAutoFit/>
          </a:bodyPr>
          <a:lstStyle/>
          <a:p>
            <a:pPr algn="ctr">
              <a:spcBef>
                <a:spcPct val="50000"/>
              </a:spcBef>
              <a:defRPr/>
            </a:pPr>
            <a:r>
              <a:rPr lang="en-US" sz="3200" b="1" dirty="0">
                <a:ln w="12700">
                  <a:solidFill>
                    <a:schemeClr val="tx2">
                      <a:satMod val="155000"/>
                    </a:schemeClr>
                  </a:solidFill>
                  <a:prstDash val="solid"/>
                </a:ln>
                <a:solidFill>
                  <a:srgbClr val="FFFF00"/>
                </a:solidFill>
              </a:rPr>
              <a:t>Billions of </a:t>
            </a:r>
            <a:r>
              <a:rPr lang="en-US" sz="3200" b="1" dirty="0" smtClean="0">
                <a:ln w="12700">
                  <a:solidFill>
                    <a:schemeClr val="tx2">
                      <a:satMod val="155000"/>
                    </a:schemeClr>
                  </a:solidFill>
                  <a:prstDash val="solid"/>
                </a:ln>
                <a:solidFill>
                  <a:srgbClr val="FFFF00"/>
                </a:solidFill>
              </a:rPr>
              <a:t>parts</a:t>
            </a:r>
            <a:endParaRPr lang="en-US" sz="3200" b="1" dirty="0">
              <a:ln w="12700">
                <a:solidFill>
                  <a:schemeClr val="tx2">
                    <a:satMod val="155000"/>
                  </a:schemeClr>
                </a:solidFill>
                <a:prstDash val="solid"/>
              </a:ln>
              <a:solidFill>
                <a:srgbClr val="FFFF00"/>
              </a:solidFill>
            </a:endParaRPr>
          </a:p>
        </p:txBody>
      </p:sp>
      <p:pic>
        <p:nvPicPr>
          <p:cNvPr id="9" name="Picture 2" descr="http://www.daviddarling.info/images/cell_structure.jpg"/>
          <p:cNvPicPr>
            <a:picLocks noChangeAspect="1" noChangeArrowheads="1"/>
          </p:cNvPicPr>
          <p:nvPr/>
        </p:nvPicPr>
        <p:blipFill>
          <a:blip r:embed="rId4" cstate="print"/>
          <a:srcRect/>
          <a:stretch>
            <a:fillRect/>
          </a:stretch>
        </p:blipFill>
        <p:spPr bwMode="auto">
          <a:xfrm>
            <a:off x="251520" y="1700808"/>
            <a:ext cx="4776529" cy="3582397"/>
          </a:xfrm>
          <a:prstGeom prst="rect">
            <a:avLst/>
          </a:prstGeom>
          <a:noFill/>
        </p:spPr>
      </p:pic>
      <p:sp>
        <p:nvSpPr>
          <p:cNvPr id="10" name="Rectangle 9"/>
          <p:cNvSpPr/>
          <p:nvPr/>
        </p:nvSpPr>
        <p:spPr>
          <a:xfrm>
            <a:off x="539552" y="6211669"/>
            <a:ext cx="4572000" cy="646331"/>
          </a:xfrm>
          <a:prstGeom prst="rect">
            <a:avLst/>
          </a:prstGeom>
        </p:spPr>
        <p:txBody>
          <a:bodyPr>
            <a:spAutoFit/>
          </a:bodyPr>
          <a:lstStyle/>
          <a:p>
            <a:r>
              <a:rPr lang="en-US" dirty="0" smtClean="0">
                <a:solidFill>
                  <a:srgbClr val="FF0000"/>
                </a:solidFill>
                <a:hlinkClick r:id="rId5"/>
              </a:rPr>
              <a:t>http://www.daviddarling.info/encyclopedia/E/eukarycell.html</a:t>
            </a:r>
            <a:endParaRPr lang="en-US" dirty="0">
              <a:solidFill>
                <a:srgbClr val="FF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06178"/>
                                        </p:tgtEl>
                                        <p:attrNameLst>
                                          <p:attrName>style.visibility</p:attrName>
                                        </p:attrNameLst>
                                      </p:cBhvr>
                                      <p:to>
                                        <p:strVal val="visible"/>
                                      </p:to>
                                    </p:set>
                                    <p:anim calcmode="lin" valueType="num">
                                      <p:cBhvr additive="base">
                                        <p:cTn id="7" dur="500" fill="hold"/>
                                        <p:tgtEl>
                                          <p:spTgt spid="306178"/>
                                        </p:tgtEl>
                                        <p:attrNameLst>
                                          <p:attrName>ppt_x</p:attrName>
                                        </p:attrNameLst>
                                      </p:cBhvr>
                                      <p:tavLst>
                                        <p:tav tm="0">
                                          <p:val>
                                            <p:strVal val="1+#ppt_w/2"/>
                                          </p:val>
                                        </p:tav>
                                        <p:tav tm="100000">
                                          <p:val>
                                            <p:strVal val="#ppt_x"/>
                                          </p:val>
                                        </p:tav>
                                      </p:tavLst>
                                    </p:anim>
                                    <p:anim calcmode="lin" valueType="num">
                                      <p:cBhvr additive="base">
                                        <p:cTn id="8" dur="500" fill="hold"/>
                                        <p:tgtEl>
                                          <p:spTgt spid="3061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6184"/>
                                        </p:tgtEl>
                                        <p:attrNameLst>
                                          <p:attrName>style.visibility</p:attrName>
                                        </p:attrNameLst>
                                      </p:cBhvr>
                                      <p:to>
                                        <p:strVal val="visible"/>
                                      </p:to>
                                    </p:set>
                                    <p:animEffect transition="in" filter="dissolve">
                                      <p:cBhvr>
                                        <p:cTn id="17" dur="500"/>
                                        <p:tgtEl>
                                          <p:spTgt spid="306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zh-TW" altLang="en-US" b="1" dirty="0" smtClean="0">
                <a:solidFill>
                  <a:srgbClr val="FFFF00"/>
                </a:solidFill>
              </a:rPr>
              <a:t>後續發展</a:t>
            </a:r>
            <a:endParaRPr lang="en-US" b="1" dirty="0">
              <a:solidFill>
                <a:srgbClr val="FFFF00"/>
              </a:solidFill>
            </a:endParaRPr>
          </a:p>
        </p:txBody>
      </p:sp>
      <p:sp>
        <p:nvSpPr>
          <p:cNvPr id="4" name="Rectangle 3"/>
          <p:cNvSpPr/>
          <p:nvPr/>
        </p:nvSpPr>
        <p:spPr>
          <a:xfrm>
            <a:off x="251520" y="1988840"/>
            <a:ext cx="8892480" cy="4524315"/>
          </a:xfrm>
          <a:prstGeom prst="rect">
            <a:avLst/>
          </a:prstGeom>
        </p:spPr>
        <p:txBody>
          <a:bodyPr wrap="square">
            <a:spAutoFit/>
          </a:bodyPr>
          <a:lstStyle/>
          <a:p>
            <a:pPr>
              <a:buFont typeface="Arial" pitchFamily="34" charset="0"/>
              <a:buChar char="•"/>
            </a:pPr>
            <a:r>
              <a:rPr lang="zh-TW" altLang="en-US" sz="3200" dirty="0" smtClean="0"/>
              <a:t>米勒教授在作了他的實驗四十多年後告訴</a:t>
            </a:r>
            <a:r>
              <a:rPr lang="en-US" altLang="zh-TW" sz="3200" dirty="0" smtClean="0"/>
              <a:t>《</a:t>
            </a:r>
            <a:r>
              <a:rPr lang="zh-TW" altLang="en-US" sz="3200" dirty="0" smtClean="0"/>
              <a:t>科學美國人</a:t>
            </a:r>
            <a:r>
              <a:rPr lang="en-US" altLang="zh-TW" sz="3200" dirty="0" smtClean="0"/>
              <a:t>》</a:t>
            </a:r>
            <a:r>
              <a:rPr lang="zh-TW" altLang="en-US" sz="3200" dirty="0" smtClean="0"/>
              <a:t>雜誌說：「生命起源的奧秘，原來比我和其他大部分人所估計的更難解開。」</a:t>
            </a:r>
            <a:endParaRPr lang="en-US" altLang="zh-TW" sz="3200" dirty="0" smtClean="0"/>
          </a:p>
          <a:p>
            <a:endParaRPr lang="en-US" altLang="zh-TW" sz="3200" dirty="0" smtClean="0"/>
          </a:p>
          <a:p>
            <a:pPr>
              <a:buFont typeface="Arial" pitchFamily="34" charset="0"/>
              <a:buChar char="•"/>
            </a:pPr>
            <a:r>
              <a:rPr lang="zh-TW" altLang="en-US" sz="3200" dirty="0" smtClean="0"/>
              <a:t>其他科學家的想法也有同樣的轉變。例如早在</a:t>
            </a:r>
            <a:r>
              <a:rPr lang="en-US" sz="3200" dirty="0" smtClean="0"/>
              <a:t>1969</a:t>
            </a:r>
            <a:r>
              <a:rPr lang="zh-TW" altLang="en-US" sz="3200" dirty="0" smtClean="0"/>
              <a:t>年，生物學教授迪安</a:t>
            </a:r>
            <a:r>
              <a:rPr lang="en-US" altLang="zh-TW" sz="3200" dirty="0" smtClean="0"/>
              <a:t>·</a:t>
            </a:r>
            <a:r>
              <a:rPr lang="zh-TW" altLang="en-US" sz="3200" dirty="0" smtClean="0"/>
              <a:t>凱尼恩跟別人合著了</a:t>
            </a:r>
            <a:r>
              <a:rPr lang="en-US" altLang="zh-TW" sz="3200" dirty="0" smtClean="0"/>
              <a:t>《</a:t>
            </a:r>
            <a:r>
              <a:rPr lang="zh-TW" altLang="en-US" sz="3200" dirty="0" smtClean="0"/>
              <a:t>生化學預定論</a:t>
            </a:r>
            <a:r>
              <a:rPr lang="en-US" altLang="zh-TW" sz="3200" dirty="0" smtClean="0"/>
              <a:t>》</a:t>
            </a:r>
            <a:r>
              <a:rPr lang="en-US" sz="3200" dirty="0" smtClean="0"/>
              <a:t>[8]</a:t>
            </a:r>
            <a:r>
              <a:rPr lang="zh-TW" altLang="en-US" sz="3200" dirty="0" smtClean="0"/>
              <a:t>。但較近期的時候，他指出：「物質可以自行跟能量組織成生物系統，這件事根本是難以置信的。」</a:t>
            </a:r>
            <a:endParaRPr lang="en-US" sz="32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399032"/>
          </a:xfrm>
        </p:spPr>
        <p:txBody>
          <a:bodyPr/>
          <a:lstStyle/>
          <a:p>
            <a:r>
              <a:rPr lang="zh-TW" altLang="en-US" b="1" dirty="0" smtClean="0">
                <a:solidFill>
                  <a:srgbClr val="FFFF00"/>
                </a:solidFill>
              </a:rPr>
              <a:t>後續發展</a:t>
            </a:r>
            <a:endParaRPr lang="en-US" b="1" dirty="0">
              <a:solidFill>
                <a:srgbClr val="FFFF00"/>
              </a:solidFill>
            </a:endParaRPr>
          </a:p>
        </p:txBody>
      </p:sp>
      <p:sp>
        <p:nvSpPr>
          <p:cNvPr id="4" name="Rectangle 3"/>
          <p:cNvSpPr/>
          <p:nvPr/>
        </p:nvSpPr>
        <p:spPr>
          <a:xfrm>
            <a:off x="251520" y="1124744"/>
            <a:ext cx="8892480" cy="5509200"/>
          </a:xfrm>
          <a:prstGeom prst="rect">
            <a:avLst/>
          </a:prstGeom>
        </p:spPr>
        <p:txBody>
          <a:bodyPr wrap="square">
            <a:spAutoFit/>
          </a:bodyPr>
          <a:lstStyle/>
          <a:p>
            <a:pPr>
              <a:buFont typeface="Arial" pitchFamily="34" charset="0"/>
              <a:buChar char="•"/>
            </a:pPr>
            <a:r>
              <a:rPr lang="zh-TW" altLang="en-US" sz="3200" dirty="0" smtClean="0"/>
              <a:t>凱尼恩認為：「</a:t>
            </a:r>
            <a:r>
              <a:rPr lang="zh-TW" altLang="en-US" sz="3200" b="1" dirty="0" smtClean="0">
                <a:solidFill>
                  <a:srgbClr val="FFFF00"/>
                </a:solidFill>
              </a:rPr>
              <a:t>目前所有用化學解釋生命起源的理論，都犯了根本上的錯誤。</a:t>
            </a:r>
            <a:r>
              <a:rPr lang="zh-TW" altLang="en-US" sz="3200" dirty="0" smtClean="0"/>
              <a:t>」實驗證明他的看法是對的。米勒和其他科學家合成了胺基酸後，科學家著手製造蛋白質和</a:t>
            </a:r>
            <a:r>
              <a:rPr lang="en-US" sz="3200" dirty="0" smtClean="0"/>
              <a:t>DNA</a:t>
            </a:r>
            <a:r>
              <a:rPr lang="zh-TW" altLang="en-US" sz="3200" dirty="0" smtClean="0"/>
              <a:t>；這兩種物質都是地上生物維持生命所必需的。科學家在生命起源以前的環境里進行了數千次試驗。</a:t>
            </a:r>
            <a:endParaRPr lang="en-US" altLang="zh-TW" sz="3200" dirty="0" smtClean="0"/>
          </a:p>
          <a:p>
            <a:pPr>
              <a:buFont typeface="Arial" pitchFamily="34" charset="0"/>
              <a:buChar char="•"/>
            </a:pPr>
            <a:r>
              <a:rPr lang="en-US" altLang="zh-TW" sz="3200" dirty="0" smtClean="0"/>
              <a:t>《</a:t>
            </a:r>
            <a:r>
              <a:rPr lang="zh-TW" altLang="en-US" sz="3200" dirty="0" smtClean="0"/>
              <a:t>生命起源的奧秘：再評目前各家理論</a:t>
            </a:r>
            <a:r>
              <a:rPr lang="en-US" altLang="zh-TW" sz="3200" dirty="0" smtClean="0"/>
              <a:t>》</a:t>
            </a:r>
            <a:r>
              <a:rPr lang="zh-TW" altLang="en-US" sz="3200" dirty="0" smtClean="0"/>
              <a:t>指出：「</a:t>
            </a:r>
            <a:r>
              <a:rPr lang="zh-TW" altLang="en-US" sz="3200" b="1" dirty="0" smtClean="0">
                <a:solidFill>
                  <a:srgbClr val="FFFF00"/>
                </a:solidFill>
              </a:rPr>
              <a:t>我們在合成胺基酸方面的成就有目共睹，但合成蛋白質和</a:t>
            </a:r>
            <a:r>
              <a:rPr lang="en-US" sz="3200" b="1" dirty="0" smtClean="0">
                <a:solidFill>
                  <a:srgbClr val="FFFF00"/>
                </a:solidFill>
              </a:rPr>
              <a:t>DNA</a:t>
            </a:r>
            <a:r>
              <a:rPr lang="zh-TW" altLang="en-US" sz="3200" b="1" dirty="0" smtClean="0">
                <a:solidFill>
                  <a:srgbClr val="FFFF00"/>
                </a:solidFill>
              </a:rPr>
              <a:t>卻始終失敗；兩者形成了強烈的對照。</a:t>
            </a:r>
            <a:r>
              <a:rPr lang="zh-TW" altLang="en-US" sz="3200" dirty="0" smtClean="0"/>
              <a:t>」科學家在合成蛋白質和</a:t>
            </a:r>
            <a:r>
              <a:rPr lang="en-US" sz="3200" dirty="0" smtClean="0"/>
              <a:t>DNA</a:t>
            </a:r>
            <a:r>
              <a:rPr lang="zh-TW" altLang="en-US" sz="3200" dirty="0" smtClean="0"/>
              <a:t>方面所作的努力，可以用「總是失敗」來形容。</a:t>
            </a: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8"/>
          <p:cNvSpPr>
            <a:spLocks noGrp="1" noChangeArrowheads="1"/>
          </p:cNvSpPr>
          <p:nvPr>
            <p:ph type="title"/>
          </p:nvPr>
        </p:nvSpPr>
        <p:spPr>
          <a:xfrm>
            <a:off x="0" y="1"/>
            <a:ext cx="6156176" cy="914400"/>
          </a:xfrm>
        </p:spPr>
        <p:txBody>
          <a:bodyPr>
            <a:normAutofit/>
          </a:bodyPr>
          <a:lstStyle/>
          <a:p>
            <a:r>
              <a:rPr lang="en-US" b="1" dirty="0" err="1" smtClean="0">
                <a:solidFill>
                  <a:srgbClr val="FFFF00"/>
                </a:solidFill>
              </a:rPr>
              <a:t>Racemization</a:t>
            </a:r>
            <a:r>
              <a:rPr lang="en-US" b="1" dirty="0" smtClean="0">
                <a:solidFill>
                  <a:srgbClr val="FFFF00"/>
                </a:solidFill>
              </a:rPr>
              <a:t> </a:t>
            </a:r>
            <a:r>
              <a:rPr lang="zh-TW" altLang="en-US" b="1" dirty="0" smtClean="0">
                <a:solidFill>
                  <a:srgbClr val="FFFF00"/>
                </a:solidFill>
              </a:rPr>
              <a:t>消旋</a:t>
            </a:r>
            <a:endParaRPr lang="en-US" b="1" dirty="0" smtClean="0">
              <a:solidFill>
                <a:srgbClr val="FFFF00"/>
              </a:solidFill>
            </a:endParaRPr>
          </a:p>
        </p:txBody>
      </p:sp>
      <p:sp>
        <p:nvSpPr>
          <p:cNvPr id="22530" name="Rectangle 2"/>
          <p:cNvSpPr>
            <a:spLocks noGrp="1" noChangeArrowheads="1"/>
          </p:cNvSpPr>
          <p:nvPr>
            <p:ph sz="half" idx="1"/>
          </p:nvPr>
        </p:nvSpPr>
        <p:spPr>
          <a:xfrm>
            <a:off x="3216163" y="5544204"/>
            <a:ext cx="5171090" cy="1219200"/>
          </a:xfrm>
        </p:spPr>
        <p:txBody>
          <a:bodyPr/>
          <a:lstStyle/>
          <a:p>
            <a:pPr marL="0" indent="0" algn="ctr" eaLnBrk="1" hangingPunct="1">
              <a:lnSpc>
                <a:spcPct val="80000"/>
              </a:lnSpc>
              <a:buFont typeface="Wingdings" pitchFamily="2" charset="2"/>
              <a:buNone/>
            </a:pPr>
            <a:r>
              <a:rPr lang="en-US" sz="3600" b="1" dirty="0" smtClean="0">
                <a:solidFill>
                  <a:srgbClr val="FFFF00"/>
                </a:solidFill>
              </a:rPr>
              <a:t>Only L-amino acids</a:t>
            </a:r>
          </a:p>
          <a:p>
            <a:pPr marL="0" indent="0" algn="ctr" eaLnBrk="1" hangingPunct="1">
              <a:lnSpc>
                <a:spcPct val="80000"/>
              </a:lnSpc>
              <a:buFont typeface="Wingdings" pitchFamily="2" charset="2"/>
              <a:buNone/>
            </a:pPr>
            <a:r>
              <a:rPr lang="en-US" sz="3600" dirty="0" smtClean="0"/>
              <a:t>are used in proteins.</a:t>
            </a:r>
          </a:p>
        </p:txBody>
      </p:sp>
      <p:pic>
        <p:nvPicPr>
          <p:cNvPr id="10" name="Picture 4" descr="AA"/>
          <p:cNvPicPr>
            <a:picLocks noGrp="1" noChangeAspect="1" noChangeArrowheads="1"/>
          </p:cNvPicPr>
          <p:nvPr>
            <p:ph sz="half" idx="2"/>
          </p:nvPr>
        </p:nvPicPr>
        <p:blipFill>
          <a:blip r:embed="rId3" cstate="print"/>
          <a:srcRect/>
          <a:stretch>
            <a:fillRect/>
          </a:stretch>
        </p:blipFill>
        <p:spPr>
          <a:xfrm>
            <a:off x="3121572" y="1124745"/>
            <a:ext cx="6021457" cy="42201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8242" name="Picture 2" descr="http://jan.ucc.nau.edu/~dsk5/AAGL/images/chart_08.jpg"/>
          <p:cNvPicPr>
            <a:picLocks noChangeAspect="1" noChangeArrowheads="1"/>
          </p:cNvPicPr>
          <p:nvPr/>
        </p:nvPicPr>
        <p:blipFill>
          <a:blip r:embed="rId4" cstate="print"/>
          <a:srcRect/>
          <a:stretch>
            <a:fillRect/>
          </a:stretch>
        </p:blipFill>
        <p:spPr bwMode="auto">
          <a:xfrm>
            <a:off x="3131839" y="1196752"/>
            <a:ext cx="6012161" cy="4088273"/>
          </a:xfrm>
          <a:prstGeom prst="rect">
            <a:avLst/>
          </a:prstGeom>
          <a:noFill/>
        </p:spPr>
      </p:pic>
      <p:sp>
        <p:nvSpPr>
          <p:cNvPr id="6" name="Rectangle 5"/>
          <p:cNvSpPr/>
          <p:nvPr/>
        </p:nvSpPr>
        <p:spPr>
          <a:xfrm>
            <a:off x="395536" y="1916832"/>
            <a:ext cx="2050561" cy="369332"/>
          </a:xfrm>
          <a:prstGeom prst="rect">
            <a:avLst/>
          </a:prstGeom>
        </p:spPr>
        <p:txBody>
          <a:bodyPr wrap="none">
            <a:spAutoFit/>
          </a:bodyPr>
          <a:lstStyle/>
          <a:p>
            <a:r>
              <a:rPr lang="en-US" dirty="0" smtClean="0"/>
              <a:t>jan.ucc.nau.edu</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0" y="1350579"/>
            <a:ext cx="9144001" cy="4114800"/>
          </a:xfrm>
        </p:spPr>
        <p:txBody>
          <a:bodyPr>
            <a:normAutofit fontScale="92500" lnSpcReduction="10000"/>
          </a:bodyPr>
          <a:lstStyle/>
          <a:p>
            <a:pPr>
              <a:buNone/>
            </a:pPr>
            <a:r>
              <a:rPr lang="en-US" sz="3600" dirty="0" smtClean="0"/>
              <a:t> </a:t>
            </a:r>
          </a:p>
          <a:p>
            <a:r>
              <a:rPr lang="zh-TW" altLang="en-US" sz="3600" dirty="0" smtClean="0"/>
              <a:t>很多人使用斯坦利</a:t>
            </a:r>
            <a:r>
              <a:rPr lang="en-US" altLang="zh-TW" sz="3600" dirty="0" smtClean="0"/>
              <a:t>·</a:t>
            </a:r>
            <a:r>
              <a:rPr lang="zh-TW" altLang="en-US" sz="3600" dirty="0" smtClean="0"/>
              <a:t>米勒在</a:t>
            </a:r>
            <a:r>
              <a:rPr lang="en-US" sz="3600" dirty="0" smtClean="0"/>
              <a:t>1953</a:t>
            </a:r>
            <a:r>
              <a:rPr lang="zh-TW" altLang="en-US" sz="3600" dirty="0" smtClean="0"/>
              <a:t>年進行的實驗作為證據，證明生命在最初可能是自然發生的。可是，他的解釋能否成立，卻基於一個</a:t>
            </a:r>
            <a:r>
              <a:rPr lang="zh-TW" altLang="en-US" sz="3600" dirty="0" smtClean="0">
                <a:solidFill>
                  <a:srgbClr val="FFFF00"/>
                </a:solidFill>
              </a:rPr>
              <a:t>假設</a:t>
            </a:r>
            <a:r>
              <a:rPr lang="zh-TW" altLang="en-US" sz="3600" dirty="0" smtClean="0"/>
              <a:t>，就是</a:t>
            </a:r>
            <a:r>
              <a:rPr lang="zh-TW" altLang="en-US" sz="3600" dirty="0" smtClean="0">
                <a:solidFill>
                  <a:srgbClr val="FFFF00"/>
                </a:solidFill>
              </a:rPr>
              <a:t>地球的原始大氣是「還原性」，而非「氧化性」的。</a:t>
            </a:r>
            <a:r>
              <a:rPr lang="zh-TW" altLang="en-US" sz="3600" dirty="0" smtClean="0"/>
              <a:t>那就是說，當時的大氣僅含有極微量的自由（未經化學結合的）氧氣。這一點是一個十分重要的前提。</a:t>
            </a:r>
            <a:endParaRPr lang="en-US" sz="3600" dirty="0"/>
          </a:p>
        </p:txBody>
      </p:sp>
      <p:sp>
        <p:nvSpPr>
          <p:cNvPr id="10" name="Rectangle 6"/>
          <p:cNvSpPr>
            <a:spLocks noGrp="1" noChangeArrowheads="1"/>
          </p:cNvSpPr>
          <p:nvPr>
            <p:ph type="title"/>
          </p:nvPr>
        </p:nvSpPr>
        <p:spPr>
          <a:xfrm>
            <a:off x="2095264" y="160929"/>
            <a:ext cx="6771290" cy="1143000"/>
          </a:xfrm>
        </p:spPr>
        <p:txBody>
          <a:bodyPr>
            <a:normAutofit fontScale="90000"/>
          </a:bodyPr>
          <a:lstStyle/>
          <a:p>
            <a:pPr>
              <a:defRPr/>
            </a:pPr>
            <a:r>
              <a:rPr lang="zh-TW" altLang="en-US" sz="4400" b="1" dirty="0" smtClean="0">
                <a:solidFill>
                  <a:srgbClr val="FFFF00"/>
                </a:solidFill>
              </a:rPr>
              <a:t>對米勒試驗的質疑</a:t>
            </a:r>
            <a:r>
              <a:rPr lang="en-US" sz="4400" dirty="0" smtClean="0"/>
              <a:t/>
            </a:r>
            <a:br>
              <a:rPr lang="en-US" sz="4400" dirty="0" smtClean="0"/>
            </a:br>
            <a:endParaRPr lang="en-US" dirty="0" smtClean="0"/>
          </a:p>
        </p:txBody>
      </p:sp>
    </p:spTree>
  </p:cSld>
  <p:clrMapOvr>
    <a:masterClrMapping/>
  </p:clrMapOvr>
  <p:transition>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0" y="908720"/>
            <a:ext cx="9144001" cy="5949280"/>
          </a:xfrm>
        </p:spPr>
        <p:txBody>
          <a:bodyPr>
            <a:normAutofit lnSpcReduction="10000"/>
          </a:bodyPr>
          <a:lstStyle/>
          <a:p>
            <a:pPr>
              <a:buNone/>
            </a:pPr>
            <a:r>
              <a:rPr lang="en-US" sz="3600" dirty="0" smtClean="0"/>
              <a:t> </a:t>
            </a:r>
            <a:r>
              <a:rPr lang="zh-TW" altLang="en-US" sz="3600" dirty="0" smtClean="0"/>
              <a:t> </a:t>
            </a:r>
            <a:r>
              <a:rPr lang="en-US" altLang="zh-TW" sz="3600" dirty="0" smtClean="0"/>
              <a:t>《</a:t>
            </a:r>
            <a:r>
              <a:rPr lang="zh-TW" altLang="en-US" sz="3600" dirty="0" smtClean="0"/>
              <a:t>生命起源的奧秘：再評目前各家理論</a:t>
            </a:r>
            <a:r>
              <a:rPr lang="en-US" altLang="zh-TW" sz="3600" dirty="0" smtClean="0"/>
              <a:t>》</a:t>
            </a:r>
            <a:r>
              <a:rPr lang="zh-TW" altLang="en-US" sz="3600" dirty="0" smtClean="0"/>
              <a:t>一書指出，如果當時有許多自由氧存在，「胺基酸就不可能形成；即使有些胺基酸碰巧產生了，它們也會迅速分解」。</a:t>
            </a:r>
            <a:endParaRPr lang="en-US" altLang="zh-TW" sz="3600" dirty="0" smtClean="0"/>
          </a:p>
          <a:p>
            <a:pPr>
              <a:buNone/>
            </a:pPr>
            <a:endParaRPr lang="en-US" altLang="zh-TW" sz="3600" dirty="0" smtClean="0"/>
          </a:p>
          <a:p>
            <a:pPr>
              <a:buNone/>
            </a:pPr>
            <a:r>
              <a:rPr lang="zh-TW" altLang="en-US" sz="3600" dirty="0" smtClean="0"/>
              <a:t>   米勒完成了他的實驗後，過了兩年，發表了一篇經典的論文，其中指出：「當然，這些見解只是推測，因為</a:t>
            </a:r>
            <a:r>
              <a:rPr lang="zh-TW" altLang="en-US" sz="3600" dirty="0" smtClean="0">
                <a:solidFill>
                  <a:srgbClr val="FFFF00"/>
                </a:solidFill>
              </a:rPr>
              <a:t>我們根本不知道地球當初形成時，大氣是否處於還原狀態。</a:t>
            </a:r>
            <a:r>
              <a:rPr lang="en-US" altLang="zh-TW" sz="3600" dirty="0" smtClean="0">
                <a:solidFill>
                  <a:srgbClr val="FFFF00"/>
                </a:solidFill>
              </a:rPr>
              <a:t>……</a:t>
            </a:r>
            <a:r>
              <a:rPr lang="zh-TW" altLang="en-US" sz="3600" dirty="0" smtClean="0">
                <a:solidFill>
                  <a:srgbClr val="FFFF00"/>
                </a:solidFill>
              </a:rPr>
              <a:t>目前還沒有直接的證據證實這一點。</a:t>
            </a:r>
            <a:r>
              <a:rPr lang="zh-TW" altLang="en-US" sz="3600" dirty="0" smtClean="0"/>
              <a:t>」</a:t>
            </a:r>
            <a:endParaRPr lang="en-US" sz="3600" dirty="0" smtClean="0"/>
          </a:p>
        </p:txBody>
      </p:sp>
      <p:sp>
        <p:nvSpPr>
          <p:cNvPr id="10" name="Rectangle 6"/>
          <p:cNvSpPr>
            <a:spLocks noGrp="1" noChangeArrowheads="1"/>
          </p:cNvSpPr>
          <p:nvPr>
            <p:ph type="title"/>
          </p:nvPr>
        </p:nvSpPr>
        <p:spPr>
          <a:xfrm>
            <a:off x="2095264" y="160929"/>
            <a:ext cx="6771290" cy="1143000"/>
          </a:xfrm>
        </p:spPr>
        <p:txBody>
          <a:bodyPr>
            <a:normAutofit fontScale="90000"/>
          </a:bodyPr>
          <a:lstStyle/>
          <a:p>
            <a:pPr>
              <a:defRPr/>
            </a:pPr>
            <a:r>
              <a:rPr lang="zh-TW" altLang="en-US" sz="4400" b="1" dirty="0" smtClean="0">
                <a:solidFill>
                  <a:srgbClr val="FFFF00"/>
                </a:solidFill>
              </a:rPr>
              <a:t>對米勒試驗的質疑</a:t>
            </a:r>
            <a:r>
              <a:rPr lang="en-US" sz="4400" dirty="0" smtClean="0"/>
              <a:t/>
            </a:r>
            <a:br>
              <a:rPr lang="en-US" sz="4400" dirty="0" smtClean="0"/>
            </a:br>
            <a:endParaRPr lang="en-US" dirty="0" smtClean="0"/>
          </a:p>
        </p:txBody>
      </p:sp>
    </p:spTree>
  </p:cSld>
  <p:clrMapOvr>
    <a:masterClrMapping/>
  </p:clrMapOvr>
  <p:transition>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0" y="908720"/>
            <a:ext cx="9144001" cy="5949280"/>
          </a:xfrm>
        </p:spPr>
        <p:txBody>
          <a:bodyPr>
            <a:normAutofit fontScale="92500" lnSpcReduction="20000"/>
          </a:bodyPr>
          <a:lstStyle/>
          <a:p>
            <a:pPr>
              <a:buNone/>
            </a:pPr>
            <a:r>
              <a:rPr lang="en-US" sz="3600" dirty="0" smtClean="0"/>
              <a:t>    </a:t>
            </a:r>
            <a:r>
              <a:rPr lang="zh-TW" altLang="en-US" sz="3600" dirty="0" smtClean="0"/>
              <a:t>大約二十五年後，科學作家羅伯特</a:t>
            </a:r>
            <a:r>
              <a:rPr lang="en-US" altLang="zh-TW" sz="3600" dirty="0" smtClean="0"/>
              <a:t>·</a:t>
            </a:r>
            <a:r>
              <a:rPr lang="zh-TW" altLang="en-US" sz="3600" dirty="0" smtClean="0"/>
              <a:t>考恩說：「科學家不得不重新評估他們的若干假設。</a:t>
            </a:r>
            <a:r>
              <a:rPr lang="en-US" altLang="zh-TW" sz="3600" dirty="0" smtClean="0"/>
              <a:t>……</a:t>
            </a:r>
            <a:r>
              <a:rPr lang="zh-TW" altLang="en-US" sz="3600" dirty="0" smtClean="0"/>
              <a:t>他們沒有找著什麼證據去支持他們的主張，證明最初的大氣是充滿氫而高度還原的，有些證據更顯示情形剛剛相反。」</a:t>
            </a:r>
            <a:endParaRPr lang="en-US" altLang="zh-TW" sz="3600" dirty="0" smtClean="0"/>
          </a:p>
          <a:p>
            <a:pPr>
              <a:buNone/>
            </a:pPr>
            <a:endParaRPr lang="en-US" altLang="zh-TW" sz="3600" dirty="0" smtClean="0"/>
          </a:p>
          <a:p>
            <a:pPr>
              <a:buNone/>
            </a:pPr>
            <a:r>
              <a:rPr lang="zh-TW" altLang="en-US" sz="3600" dirty="0" smtClean="0"/>
              <a:t>   </a:t>
            </a:r>
            <a:r>
              <a:rPr lang="en-US" sz="3600" dirty="0" smtClean="0"/>
              <a:t>1991</a:t>
            </a:r>
            <a:r>
              <a:rPr lang="zh-TW" altLang="en-US" sz="3600" dirty="0" smtClean="0"/>
              <a:t>年，約翰</a:t>
            </a:r>
            <a:r>
              <a:rPr lang="en-US" altLang="zh-TW" sz="3600" dirty="0" smtClean="0"/>
              <a:t>·</a:t>
            </a:r>
            <a:r>
              <a:rPr lang="zh-TW" altLang="en-US" sz="3600" dirty="0" smtClean="0"/>
              <a:t>霍根在</a:t>
            </a:r>
            <a:r>
              <a:rPr lang="en-US" altLang="zh-TW" sz="3600" dirty="0" smtClean="0"/>
              <a:t>《</a:t>
            </a:r>
            <a:r>
              <a:rPr lang="zh-TW" altLang="en-US" sz="3600" dirty="0" smtClean="0"/>
              <a:t>科學美國人</a:t>
            </a:r>
            <a:r>
              <a:rPr lang="en-US" altLang="zh-TW" sz="3600" dirty="0" smtClean="0"/>
              <a:t>》</a:t>
            </a:r>
            <a:r>
              <a:rPr lang="zh-TW" altLang="en-US" sz="3600" dirty="0" smtClean="0"/>
              <a:t>（</a:t>
            </a:r>
            <a:r>
              <a:rPr lang="en-US" sz="3600" dirty="0" smtClean="0"/>
              <a:t>Scientific American</a:t>
            </a:r>
            <a:r>
              <a:rPr lang="zh-TW" altLang="en-US" sz="3600" dirty="0" smtClean="0"/>
              <a:t>）發表的文章指出：「根據科學實驗及用電腦重現的大氣</a:t>
            </a:r>
            <a:r>
              <a:rPr lang="en-US" altLang="zh-TW" sz="3600" dirty="0" smtClean="0"/>
              <a:t>……</a:t>
            </a:r>
            <a:r>
              <a:rPr lang="zh-TW" altLang="en-US" sz="3600" dirty="0" smtClean="0"/>
              <a:t>顯示，當時來自太陽的紫外線輻射（現在受大氣中的臭氧層所阻隔）可以破壞大氣里含氫的分子。</a:t>
            </a:r>
            <a:r>
              <a:rPr lang="en-US" altLang="zh-TW" sz="3600" dirty="0" smtClean="0"/>
              <a:t>……</a:t>
            </a:r>
            <a:r>
              <a:rPr lang="zh-TW" altLang="en-US" sz="3600" dirty="0" smtClean="0"/>
              <a:t>這樣的大氣［二氧化碳和氮］對於形成胺基酸和別的生命要素十分不利。」</a:t>
            </a:r>
            <a:endParaRPr lang="en-US" sz="3600" dirty="0" smtClean="0"/>
          </a:p>
          <a:p>
            <a:pPr>
              <a:buNone/>
            </a:pPr>
            <a:endParaRPr lang="en-US" sz="3600" dirty="0" smtClean="0"/>
          </a:p>
        </p:txBody>
      </p:sp>
      <p:sp>
        <p:nvSpPr>
          <p:cNvPr id="10" name="Rectangle 6"/>
          <p:cNvSpPr>
            <a:spLocks noGrp="1" noChangeArrowheads="1"/>
          </p:cNvSpPr>
          <p:nvPr>
            <p:ph type="title"/>
          </p:nvPr>
        </p:nvSpPr>
        <p:spPr>
          <a:xfrm>
            <a:off x="2095264" y="160929"/>
            <a:ext cx="6771290" cy="1143000"/>
          </a:xfrm>
        </p:spPr>
        <p:txBody>
          <a:bodyPr>
            <a:normAutofit fontScale="90000"/>
          </a:bodyPr>
          <a:lstStyle/>
          <a:p>
            <a:pPr>
              <a:defRPr/>
            </a:pPr>
            <a:r>
              <a:rPr lang="zh-TW" altLang="en-US" sz="4400" b="1" dirty="0" smtClean="0">
                <a:solidFill>
                  <a:srgbClr val="FFFF00"/>
                </a:solidFill>
              </a:rPr>
              <a:t>對米勒試驗的質疑</a:t>
            </a:r>
            <a:r>
              <a:rPr lang="en-US" sz="4400" dirty="0" smtClean="0"/>
              <a:t/>
            </a:r>
            <a:br>
              <a:rPr lang="en-US" sz="4400" dirty="0" smtClean="0"/>
            </a:br>
            <a:endParaRPr lang="en-US" dirty="0" smtClean="0"/>
          </a:p>
        </p:txBody>
      </p:sp>
    </p:spTree>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055"/>
          <p:cNvSpPr>
            <a:spLocks noGrp="1" noChangeArrowheads="1"/>
          </p:cNvSpPr>
          <p:nvPr>
            <p:ph type="title"/>
          </p:nvPr>
        </p:nvSpPr>
        <p:spPr>
          <a:xfrm>
            <a:off x="1967589" y="134910"/>
            <a:ext cx="6906588" cy="819637"/>
          </a:xfrm>
        </p:spPr>
        <p:txBody>
          <a:bodyPr/>
          <a:lstStyle/>
          <a:p>
            <a:pPr eaLnBrk="1" hangingPunct="1"/>
            <a:r>
              <a:rPr lang="en-US" dirty="0" smtClean="0"/>
              <a:t>Where Then?</a:t>
            </a:r>
          </a:p>
        </p:txBody>
      </p:sp>
      <p:sp>
        <p:nvSpPr>
          <p:cNvPr id="56322" name="Rectangle 3074"/>
          <p:cNvSpPr>
            <a:spLocks noGrp="1" noChangeArrowheads="1"/>
          </p:cNvSpPr>
          <p:nvPr>
            <p:ph idx="1"/>
          </p:nvPr>
        </p:nvSpPr>
        <p:spPr>
          <a:xfrm>
            <a:off x="2118264" y="1147698"/>
            <a:ext cx="6785892" cy="3930868"/>
          </a:xfrm>
        </p:spPr>
        <p:txBody>
          <a:bodyPr/>
          <a:lstStyle/>
          <a:p>
            <a:pPr marL="0" indent="0" eaLnBrk="1" hangingPunct="1">
              <a:buFont typeface="Wingdings" pitchFamily="2" charset="2"/>
              <a:buNone/>
            </a:pPr>
            <a:r>
              <a:rPr lang="en-US" i="1" dirty="0" smtClean="0"/>
              <a:t>“Since Miller’s beguiling picture of a pond full of dissolved amino acids under a reducing atmosphere has been discredited, a new beguiling picture has come to take its place. </a:t>
            </a:r>
            <a:r>
              <a:rPr lang="en-US" i="1" dirty="0" smtClean="0">
                <a:solidFill>
                  <a:srgbClr val="FFFF00"/>
                </a:solidFill>
              </a:rPr>
              <a:t>The new picture has life originating in a hot, deep, dark little hole on the ocean floor</a:t>
            </a:r>
            <a:r>
              <a:rPr lang="en-US" i="1" dirty="0" smtClean="0"/>
              <a:t>.”</a:t>
            </a:r>
          </a:p>
        </p:txBody>
      </p:sp>
      <p:sp>
        <p:nvSpPr>
          <p:cNvPr id="8" name="Rectangle 7"/>
          <p:cNvSpPr/>
          <p:nvPr/>
        </p:nvSpPr>
        <p:spPr>
          <a:xfrm>
            <a:off x="2106116" y="5791244"/>
            <a:ext cx="6768059" cy="867930"/>
          </a:xfrm>
          <a:prstGeom prst="rect">
            <a:avLst/>
          </a:prstGeom>
        </p:spPr>
        <p:txBody>
          <a:bodyPr wrap="square">
            <a:spAutoFit/>
          </a:bodyPr>
          <a:lstStyle/>
          <a:p>
            <a:pPr>
              <a:lnSpc>
                <a:spcPct val="90000"/>
              </a:lnSpc>
              <a:buClr>
                <a:schemeClr val="tx2"/>
              </a:buClr>
              <a:buSzPct val="75000"/>
              <a:defRPr/>
            </a:pP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Freeman Dyson, </a:t>
            </a:r>
            <a:r>
              <a:rPr lang="en-US"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Origins of Life</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1999, pp. 25-26.</a:t>
            </a:r>
          </a:p>
        </p:txBody>
      </p:sp>
    </p:spTree>
  </p:cSld>
  <p:clrMapOvr>
    <a:masterClrMapping/>
  </p:clrMapOvr>
  <p:transition advClick="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zh-TW" altLang="en-US" sz="7200">
                <a:solidFill>
                  <a:srgbClr val="FFFF00"/>
                </a:solidFill>
                <a:latin typeface="文鼎中隸" pitchFamily="49" charset="-120"/>
                <a:ea typeface="文鼎中隸" pitchFamily="49" charset="-120"/>
              </a:rPr>
              <a:t>宇宙有一個開始</a:t>
            </a:r>
          </a:p>
        </p:txBody>
      </p:sp>
      <p:sp>
        <p:nvSpPr>
          <p:cNvPr id="102403" name="Rectangle 3" descr="Rectangle: Click to edit Master text styles&#10;Second level&#10;Third level&#10;Fourth level&#10;Fifth level"/>
          <p:cNvSpPr>
            <a:spLocks noGrp="1" noChangeArrowheads="1"/>
          </p:cNvSpPr>
          <p:nvPr>
            <p:ph type="body" idx="1"/>
          </p:nvPr>
        </p:nvSpPr>
        <p:spPr>
          <a:xfrm>
            <a:off x="685800" y="1752600"/>
            <a:ext cx="8001000" cy="4724400"/>
          </a:xfrm>
        </p:spPr>
        <p:txBody>
          <a:bodyPr/>
          <a:lstStyle/>
          <a:p>
            <a:pPr>
              <a:lnSpc>
                <a:spcPct val="120000"/>
              </a:lnSpc>
            </a:pPr>
            <a:r>
              <a:rPr lang="zh-TW" altLang="en-US" sz="2800">
                <a:latin typeface="文鼎中圓" pitchFamily="49" charset="-120"/>
                <a:ea typeface="文鼎中圓" pitchFamily="49" charset="-120"/>
              </a:rPr>
              <a:t>一百三十多億年前，開始了一個大爆炸，形成了宇宙，這段時間可以說是非常的長。</a:t>
            </a:r>
          </a:p>
          <a:p>
            <a:pPr>
              <a:lnSpc>
                <a:spcPct val="120000"/>
              </a:lnSpc>
            </a:pPr>
            <a:r>
              <a:rPr lang="zh-TW" altLang="en-US" sz="2800">
                <a:latin typeface="文鼎中圓" pitchFamily="49" charset="-120"/>
                <a:ea typeface="文鼎中圓" pitchFamily="49" charset="-120"/>
              </a:rPr>
              <a:t>但是對倡導進化論的人來說，卻是不夠長。</a:t>
            </a:r>
          </a:p>
          <a:p>
            <a:pPr>
              <a:lnSpc>
                <a:spcPct val="120000"/>
              </a:lnSpc>
            </a:pPr>
            <a:r>
              <a:rPr lang="zh-TW" altLang="en-US" sz="2800">
                <a:latin typeface="文鼎中圓" pitchFamily="49" charset="-120"/>
                <a:ea typeface="文鼎中圓" pitchFamily="49" charset="-120"/>
              </a:rPr>
              <a:t>因為沒有足夠的時間，讓『偶發機率』來進行</a:t>
            </a:r>
          </a:p>
          <a:p>
            <a:pPr>
              <a:lnSpc>
                <a:spcPct val="120000"/>
              </a:lnSpc>
            </a:pPr>
            <a:r>
              <a:rPr lang="zh-TW" altLang="en-US" sz="2800">
                <a:latin typeface="文鼎中圓" pitchFamily="49" charset="-120"/>
                <a:ea typeface="文鼎中圓" pitchFamily="49" charset="-120"/>
              </a:rPr>
              <a:t>也沒有足夠的時間，讓生命體藉著自然過程中作重大的改變，</a:t>
            </a:r>
          </a:p>
          <a:p>
            <a:pPr>
              <a:lnSpc>
                <a:spcPct val="120000"/>
              </a:lnSpc>
            </a:pPr>
            <a:r>
              <a:rPr lang="zh-TW" altLang="en-US" sz="2800">
                <a:latin typeface="文鼎中圓" pitchFamily="49" charset="-120"/>
                <a:ea typeface="文鼎中圓" pitchFamily="49" charset="-120"/>
              </a:rPr>
              <a:t>並且，適合生命化學的條件在漫長的過去中只佔一短暫的部分。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p:cTn id="7" dur="500" fill="hold"/>
                                        <p:tgtEl>
                                          <p:spTgt spid="1024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p:cTn id="13" dur="500" fill="hold"/>
                                        <p:tgtEl>
                                          <p:spTgt spid="10240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40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p:cTn id="19" dur="500" fill="hold"/>
                                        <p:tgtEl>
                                          <p:spTgt spid="1024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40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p:cTn id="25" dur="500" fill="hold"/>
                                        <p:tgtEl>
                                          <p:spTgt spid="10240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40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403">
                                            <p:txEl>
                                              <p:pRg st="4" end="4"/>
                                            </p:txEl>
                                          </p:spTgt>
                                        </p:tgtEl>
                                        <p:attrNameLst>
                                          <p:attrName>style.visibility</p:attrName>
                                        </p:attrNameLst>
                                      </p:cBhvr>
                                      <p:to>
                                        <p:strVal val="visible"/>
                                      </p:to>
                                    </p:set>
                                    <p:anim calcmode="lin" valueType="num">
                                      <p:cBhvr>
                                        <p:cTn id="31" dur="500" fill="hold"/>
                                        <p:tgtEl>
                                          <p:spTgt spid="10240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40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File:Black smoker.gif"/>
          <p:cNvPicPr>
            <a:picLocks noChangeAspect="1" noChangeArrowheads="1"/>
          </p:cNvPicPr>
          <p:nvPr/>
        </p:nvPicPr>
        <p:blipFill>
          <a:blip r:embed="rId3" cstate="print"/>
          <a:srcRect/>
          <a:stretch>
            <a:fillRect/>
          </a:stretch>
        </p:blipFill>
        <p:spPr bwMode="auto">
          <a:xfrm>
            <a:off x="236482" y="1680340"/>
            <a:ext cx="4997670" cy="4412228"/>
          </a:xfrm>
          <a:prstGeom prst="rect">
            <a:avLst/>
          </a:prstGeom>
          <a:noFill/>
        </p:spPr>
      </p:pic>
      <p:sp>
        <p:nvSpPr>
          <p:cNvPr id="62466" name="Rectangle 2"/>
          <p:cNvSpPr>
            <a:spLocks noGrp="1" noChangeArrowheads="1"/>
          </p:cNvSpPr>
          <p:nvPr>
            <p:ph type="title"/>
          </p:nvPr>
        </p:nvSpPr>
        <p:spPr>
          <a:xfrm>
            <a:off x="0" y="63064"/>
            <a:ext cx="9144000" cy="996950"/>
          </a:xfrm>
        </p:spPr>
        <p:txBody>
          <a:bodyPr/>
          <a:lstStyle/>
          <a:p>
            <a:pPr eaLnBrk="1" hangingPunct="1"/>
            <a:r>
              <a:rPr lang="en-US" dirty="0" smtClean="0"/>
              <a:t>Did Life Start in the Ocean?</a:t>
            </a:r>
          </a:p>
        </p:txBody>
      </p:sp>
      <p:pic>
        <p:nvPicPr>
          <p:cNvPr id="228357" name="Picture 5" descr="001 CELL-FISH-REPTILE"/>
          <p:cNvPicPr>
            <a:picLocks noChangeAspect="1" noChangeArrowheads="1"/>
          </p:cNvPicPr>
          <p:nvPr/>
        </p:nvPicPr>
        <p:blipFill>
          <a:blip r:embed="rId4" cstate="print"/>
          <a:srcRect/>
          <a:stretch>
            <a:fillRect/>
          </a:stretch>
        </p:blipFill>
        <p:spPr bwMode="auto">
          <a:xfrm>
            <a:off x="3295807" y="3877666"/>
            <a:ext cx="5737831" cy="2869972"/>
          </a:xfrm>
          <a:prstGeom prst="rect">
            <a:avLst/>
          </a:prstGeom>
          <a:noFill/>
          <a:ln w="38100">
            <a:solidFill>
              <a:srgbClr val="000066"/>
            </a:solidFill>
            <a:miter lim="800000"/>
            <a:headEnd/>
            <a:tailEnd/>
          </a:ln>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8357"/>
                                        </p:tgtEl>
                                        <p:attrNameLst>
                                          <p:attrName>style.visibility</p:attrName>
                                        </p:attrNameLst>
                                      </p:cBhvr>
                                      <p:to>
                                        <p:strVal val="visible"/>
                                      </p:to>
                                    </p:set>
                                    <p:animEffect transition="in" filter="wipe(left)">
                                      <p:cBhvr>
                                        <p:cTn id="7" dur="3000"/>
                                        <p:tgtEl>
                                          <p:spTgt spid="228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89221" y="292354"/>
            <a:ext cx="6721228" cy="1143000"/>
          </a:xfrm>
        </p:spPr>
        <p:txBody>
          <a:bodyPr/>
          <a:lstStyle/>
          <a:p>
            <a:pPr eaLnBrk="1" hangingPunct="1"/>
            <a:r>
              <a:rPr lang="en-US" dirty="0" smtClean="0"/>
              <a:t>Polymer Puzzle</a:t>
            </a:r>
          </a:p>
        </p:txBody>
      </p:sp>
      <p:sp>
        <p:nvSpPr>
          <p:cNvPr id="290819" name="Rectangle 3"/>
          <p:cNvSpPr>
            <a:spLocks noGrp="1" noChangeArrowheads="1"/>
          </p:cNvSpPr>
          <p:nvPr>
            <p:ph idx="1"/>
          </p:nvPr>
        </p:nvSpPr>
        <p:spPr>
          <a:xfrm>
            <a:off x="2251713" y="1708484"/>
            <a:ext cx="6408683" cy="2858814"/>
          </a:xfrm>
        </p:spPr>
        <p:txBody>
          <a:bodyPr/>
          <a:lstStyle/>
          <a:p>
            <a:pPr marL="0" indent="0" eaLnBrk="1" hangingPunct="1">
              <a:buFont typeface="Wingdings" pitchFamily="2" charset="2"/>
              <a:buNone/>
            </a:pPr>
            <a:r>
              <a:rPr lang="en-US" sz="3600" i="1" dirty="0" smtClean="0"/>
              <a:t>“The second limitation to Miller’s experiments was that he obtained no polymers of amino acids – no peptides or proteins.”</a:t>
            </a:r>
          </a:p>
        </p:txBody>
      </p:sp>
      <p:sp>
        <p:nvSpPr>
          <p:cNvPr id="8" name="Rectangle 7"/>
          <p:cNvSpPr/>
          <p:nvPr/>
        </p:nvSpPr>
        <p:spPr>
          <a:xfrm>
            <a:off x="2385295" y="5447676"/>
            <a:ext cx="6758705" cy="830997"/>
          </a:xfrm>
          <a:prstGeom prst="rect">
            <a:avLst/>
          </a:prstGeom>
        </p:spPr>
        <p:txBody>
          <a:bodyPr wrap="square">
            <a:spAutoFit/>
          </a:bodyPr>
          <a:lstStyle/>
          <a:p>
            <a:pPr>
              <a:lnSpc>
                <a:spcPct val="100000"/>
              </a:lnSpc>
              <a:spcBef>
                <a:spcPct val="30000"/>
              </a:spcBef>
              <a:buClrTx/>
              <a:buSzTx/>
              <a:defRPr/>
            </a:pPr>
            <a:r>
              <a:rPr lang="en-US" sz="2400" b="1" dirty="0" err="1" smtClean="0">
                <a:ln w="12700">
                  <a:solidFill>
                    <a:schemeClr val="tx2">
                      <a:satMod val="155000"/>
                    </a:schemeClr>
                  </a:solidFill>
                  <a:prstDash val="solid"/>
                </a:ln>
                <a:solidFill>
                  <a:schemeClr val="bg2">
                    <a:tint val="85000"/>
                    <a:satMod val="155000"/>
                  </a:schemeClr>
                </a:solidFill>
              </a:rPr>
              <a:t>Johnjoe</a:t>
            </a:r>
            <a:r>
              <a:rPr lang="en-US" sz="2400" b="1" dirty="0" smtClean="0">
                <a:ln w="12700">
                  <a:solidFill>
                    <a:schemeClr val="tx2">
                      <a:satMod val="155000"/>
                    </a:schemeClr>
                  </a:solidFill>
                  <a:prstDash val="solid"/>
                </a:ln>
                <a:solidFill>
                  <a:schemeClr val="bg2">
                    <a:tint val="85000"/>
                    <a:satMod val="155000"/>
                  </a:schemeClr>
                </a:solidFill>
              </a:rPr>
              <a:t> McFadden, </a:t>
            </a:r>
            <a:r>
              <a:rPr lang="en-US" sz="2400" b="1" i="1" dirty="0" smtClean="0">
                <a:ln w="12700">
                  <a:solidFill>
                    <a:schemeClr val="tx2">
                      <a:satMod val="155000"/>
                    </a:schemeClr>
                  </a:solidFill>
                  <a:prstDash val="solid"/>
                </a:ln>
                <a:solidFill>
                  <a:schemeClr val="bg2">
                    <a:tint val="85000"/>
                    <a:satMod val="155000"/>
                  </a:schemeClr>
                </a:solidFill>
              </a:rPr>
              <a:t>Quantum Evolution, </a:t>
            </a:r>
            <a:r>
              <a:rPr lang="en-US" sz="2400" b="1" dirty="0" smtClean="0">
                <a:ln w="12700">
                  <a:solidFill>
                    <a:schemeClr val="tx2">
                      <a:satMod val="155000"/>
                    </a:schemeClr>
                  </a:solidFill>
                  <a:prstDash val="solid"/>
                </a:ln>
                <a:solidFill>
                  <a:schemeClr val="bg2">
                    <a:tint val="85000"/>
                    <a:satMod val="155000"/>
                  </a:schemeClr>
                </a:solidFill>
              </a:rPr>
              <a:t>2000, p. 87.</a:t>
            </a:r>
          </a:p>
        </p:txBody>
      </p:sp>
    </p:spTree>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0"/>
            <a:ext cx="3721768" cy="1430089"/>
          </a:xfrm>
        </p:spPr>
        <p:txBody>
          <a:bodyPr/>
          <a:lstStyle/>
          <a:p>
            <a:r>
              <a:rPr lang="en-US" dirty="0" smtClean="0"/>
              <a:t>Protein </a:t>
            </a:r>
            <a:br>
              <a:rPr lang="en-US" dirty="0" smtClean="0"/>
            </a:br>
            <a:r>
              <a:rPr lang="en-US" dirty="0" smtClean="0"/>
              <a:t>Structure</a:t>
            </a:r>
            <a:endParaRPr lang="en-US" dirty="0"/>
          </a:p>
        </p:txBody>
      </p:sp>
      <p:sp>
        <p:nvSpPr>
          <p:cNvPr id="7" name="Rectangle 6"/>
          <p:cNvSpPr/>
          <p:nvPr/>
        </p:nvSpPr>
        <p:spPr>
          <a:xfrm>
            <a:off x="0" y="1412776"/>
            <a:ext cx="4139952" cy="5078313"/>
          </a:xfrm>
          <a:prstGeom prst="rect">
            <a:avLst/>
          </a:prstGeom>
        </p:spPr>
        <p:txBody>
          <a:bodyPr wrap="square">
            <a:spAutoFit/>
          </a:bodyPr>
          <a:lstStyle/>
          <a:p>
            <a:r>
              <a:rPr lang="en-US" sz="3600" dirty="0" smtClean="0">
                <a:latin typeface="+mn-lt"/>
              </a:rPr>
              <a:t>Proteins are chains of amino acids (peptides) that must first be folded and combined with other peptides before they are functional.</a:t>
            </a:r>
          </a:p>
        </p:txBody>
      </p:sp>
      <p:pic>
        <p:nvPicPr>
          <p:cNvPr id="188417" name="Picture 1"/>
          <p:cNvPicPr>
            <a:picLocks noChangeAspect="1" noChangeArrowheads="1"/>
          </p:cNvPicPr>
          <p:nvPr/>
        </p:nvPicPr>
        <p:blipFill>
          <a:blip r:embed="rId3" cstate="print"/>
          <a:srcRect/>
          <a:stretch>
            <a:fillRect/>
          </a:stretch>
        </p:blipFill>
        <p:spPr bwMode="auto">
          <a:xfrm>
            <a:off x="10476656" y="0"/>
            <a:ext cx="4671756" cy="6664531"/>
          </a:xfrm>
          <a:prstGeom prst="rect">
            <a:avLst/>
          </a:prstGeom>
          <a:noFill/>
          <a:ln w="9525">
            <a:noFill/>
            <a:miter lim="800000"/>
            <a:headEnd/>
            <a:tailEnd/>
          </a:ln>
        </p:spPr>
      </p:pic>
      <p:pic>
        <p:nvPicPr>
          <p:cNvPr id="123906" name="Picture 2" descr="https://encrypted-tbn1.gstatic.com/images?q=tbn:ANd9GcTkNVPHkMs4Z-OQEE5WjN7K_bVfG-Ez2kbIUwIMW99oV9rjugbU"/>
          <p:cNvPicPr>
            <a:picLocks noChangeAspect="1" noChangeArrowheads="1"/>
          </p:cNvPicPr>
          <p:nvPr/>
        </p:nvPicPr>
        <p:blipFill>
          <a:blip r:embed="rId4" cstate="print"/>
          <a:srcRect/>
          <a:stretch>
            <a:fillRect/>
          </a:stretch>
        </p:blipFill>
        <p:spPr bwMode="auto">
          <a:xfrm>
            <a:off x="3851920" y="260648"/>
            <a:ext cx="4951294" cy="5760640"/>
          </a:xfrm>
          <a:prstGeom prst="rect">
            <a:avLst/>
          </a:prstGeom>
          <a:noFill/>
        </p:spPr>
      </p:pic>
      <p:sp>
        <p:nvSpPr>
          <p:cNvPr id="6" name="Rectangle 5"/>
          <p:cNvSpPr/>
          <p:nvPr/>
        </p:nvSpPr>
        <p:spPr>
          <a:xfrm>
            <a:off x="3607633" y="3244334"/>
            <a:ext cx="1928733" cy="369332"/>
          </a:xfrm>
          <a:prstGeom prst="rect">
            <a:avLst/>
          </a:prstGeom>
        </p:spPr>
        <p:txBody>
          <a:bodyPr wrap="none">
            <a:spAutoFit/>
          </a:bodyPr>
          <a:lstStyle/>
          <a:p>
            <a:r>
              <a:rPr lang="en-US" dirty="0" smtClean="0"/>
              <a:t>pharmapolis.ne</a:t>
            </a:r>
            <a:endParaRPr lang="en-US" dirty="0"/>
          </a:p>
        </p:txBody>
      </p:sp>
      <p:sp>
        <p:nvSpPr>
          <p:cNvPr id="8" name="Rectangle 7"/>
          <p:cNvSpPr/>
          <p:nvPr/>
        </p:nvSpPr>
        <p:spPr>
          <a:xfrm>
            <a:off x="4211960" y="6165304"/>
            <a:ext cx="2664296" cy="369332"/>
          </a:xfrm>
          <a:prstGeom prst="rect">
            <a:avLst/>
          </a:prstGeom>
        </p:spPr>
        <p:txBody>
          <a:bodyPr wrap="square">
            <a:spAutoFit/>
          </a:bodyPr>
          <a:lstStyle/>
          <a:p>
            <a:r>
              <a:rPr lang="en-US" dirty="0" smtClean="0">
                <a:solidFill>
                  <a:srgbClr val="FFFF00"/>
                </a:solidFill>
              </a:rPr>
              <a:t>pharmapolis.net</a:t>
            </a:r>
            <a:endParaRPr lang="en-US"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subTitle" idx="1"/>
          </p:nvPr>
        </p:nvSpPr>
        <p:spPr>
          <a:xfrm>
            <a:off x="78822" y="1132493"/>
            <a:ext cx="8891752" cy="1200804"/>
          </a:xfrm>
        </p:spPr>
        <p:txBody>
          <a:bodyPr/>
          <a:lstStyle/>
          <a:p>
            <a:pPr eaLnBrk="1" hangingPunct="1"/>
            <a:r>
              <a:rPr lang="en-US" b="1" dirty="0" smtClean="0">
                <a:solidFill>
                  <a:schemeClr val="tx1"/>
                </a:solidFill>
              </a:rPr>
              <a:t>What is the chances of getting heads every time a penny is flipped (1 in 2</a:t>
            </a:r>
            <a:r>
              <a:rPr lang="en-US" b="1" baseline="30000" dirty="0" smtClean="0">
                <a:solidFill>
                  <a:schemeClr val="tx1"/>
                </a:solidFill>
              </a:rPr>
              <a:t>n</a:t>
            </a:r>
            <a:r>
              <a:rPr lang="en-US" b="1" dirty="0" smtClean="0">
                <a:solidFill>
                  <a:schemeClr val="tx1"/>
                </a:solidFill>
              </a:rPr>
              <a:t>)</a:t>
            </a:r>
          </a:p>
        </p:txBody>
      </p:sp>
      <p:sp>
        <p:nvSpPr>
          <p:cNvPr id="64514" name="Rectangle 23"/>
          <p:cNvSpPr>
            <a:spLocks noGrp="1" noChangeArrowheads="1"/>
          </p:cNvSpPr>
          <p:nvPr>
            <p:ph type="ctrTitle"/>
          </p:nvPr>
        </p:nvSpPr>
        <p:spPr>
          <a:xfrm>
            <a:off x="591207" y="0"/>
            <a:ext cx="7772400" cy="961697"/>
          </a:xfrm>
        </p:spPr>
        <p:txBody>
          <a:bodyPr>
            <a:normAutofit/>
          </a:bodyPr>
          <a:lstStyle/>
          <a:p>
            <a:r>
              <a:rPr lang="zh-TW" altLang="en-US" sz="4800" b="1" dirty="0" smtClean="0">
                <a:solidFill>
                  <a:srgbClr val="FFFF00"/>
                </a:solidFill>
              </a:rPr>
              <a:t>機率</a:t>
            </a:r>
            <a:endParaRPr lang="en-US" sz="4800" b="1" dirty="0" smtClean="0">
              <a:solidFill>
                <a:srgbClr val="FFFF00"/>
              </a:solidFill>
            </a:endParaRPr>
          </a:p>
        </p:txBody>
      </p:sp>
      <p:sp>
        <p:nvSpPr>
          <p:cNvPr id="36869" name="Text Box 5"/>
          <p:cNvSpPr txBox="1">
            <a:spLocks noChangeArrowheads="1"/>
          </p:cNvSpPr>
          <p:nvPr/>
        </p:nvSpPr>
        <p:spPr bwMode="auto">
          <a:xfrm>
            <a:off x="855663" y="4682398"/>
            <a:ext cx="4514850" cy="584775"/>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en-US" sz="3200" dirty="0">
                <a:solidFill>
                  <a:srgbClr val="FFFF00"/>
                </a:solidFill>
                <a:effectLst>
                  <a:outerShdw blurRad="38100" dist="38100" dir="2700000" algn="tl">
                    <a:srgbClr val="000000">
                      <a:alpha val="43137"/>
                    </a:srgbClr>
                  </a:outerShdw>
                </a:effectLst>
                <a:latin typeface="+mn-lt"/>
              </a:rPr>
              <a:t>100 heads in a row?</a:t>
            </a:r>
          </a:p>
        </p:txBody>
      </p:sp>
      <p:sp>
        <p:nvSpPr>
          <p:cNvPr id="36874" name="Text Box 10"/>
          <p:cNvSpPr txBox="1">
            <a:spLocks noChangeArrowheads="1"/>
          </p:cNvSpPr>
          <p:nvPr/>
        </p:nvSpPr>
        <p:spPr bwMode="auto">
          <a:xfrm>
            <a:off x="855663" y="2732948"/>
            <a:ext cx="4038600" cy="584775"/>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en-US" sz="3200" dirty="0">
                <a:solidFill>
                  <a:srgbClr val="FFFF00"/>
                </a:solidFill>
                <a:effectLst>
                  <a:outerShdw blurRad="38100" dist="38100" dir="2700000" algn="tl">
                    <a:srgbClr val="000000">
                      <a:alpha val="43137"/>
                    </a:srgbClr>
                  </a:outerShdw>
                </a:effectLst>
                <a:latin typeface="+mn-lt"/>
              </a:rPr>
              <a:t>2 heads in a row?</a:t>
            </a:r>
          </a:p>
        </p:txBody>
      </p:sp>
      <p:sp>
        <p:nvSpPr>
          <p:cNvPr id="36877" name="Text Box 13"/>
          <p:cNvSpPr txBox="1">
            <a:spLocks noChangeArrowheads="1"/>
          </p:cNvSpPr>
          <p:nvPr/>
        </p:nvSpPr>
        <p:spPr bwMode="auto">
          <a:xfrm>
            <a:off x="855663" y="3380648"/>
            <a:ext cx="3962400" cy="584775"/>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en-US" sz="3200" dirty="0">
                <a:solidFill>
                  <a:srgbClr val="FFFF00"/>
                </a:solidFill>
                <a:effectLst>
                  <a:outerShdw blurRad="38100" dist="38100" dir="2700000" algn="tl">
                    <a:srgbClr val="000000">
                      <a:alpha val="43137"/>
                    </a:srgbClr>
                  </a:outerShdw>
                </a:effectLst>
                <a:latin typeface="+mn-lt"/>
              </a:rPr>
              <a:t>3 heads in a row?</a:t>
            </a:r>
          </a:p>
        </p:txBody>
      </p:sp>
      <p:sp>
        <p:nvSpPr>
          <p:cNvPr id="36880" name="Text Box 16"/>
          <p:cNvSpPr txBox="1">
            <a:spLocks noChangeArrowheads="1"/>
          </p:cNvSpPr>
          <p:nvPr/>
        </p:nvSpPr>
        <p:spPr bwMode="auto">
          <a:xfrm>
            <a:off x="855663" y="4009298"/>
            <a:ext cx="3962400" cy="584775"/>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en-US" sz="3200" dirty="0">
                <a:solidFill>
                  <a:srgbClr val="FFFF00"/>
                </a:solidFill>
                <a:effectLst>
                  <a:outerShdw blurRad="38100" dist="38100" dir="2700000" algn="tl">
                    <a:srgbClr val="000000">
                      <a:alpha val="43137"/>
                    </a:srgbClr>
                  </a:outerShdw>
                </a:effectLst>
                <a:latin typeface="+mn-lt"/>
              </a:rPr>
              <a:t>8 heads in a row?</a:t>
            </a:r>
          </a:p>
        </p:txBody>
      </p:sp>
      <p:grpSp>
        <p:nvGrpSpPr>
          <p:cNvPr id="2" name="Group 158"/>
          <p:cNvGrpSpPr>
            <a:grpSpLocks/>
          </p:cNvGrpSpPr>
          <p:nvPr/>
        </p:nvGrpSpPr>
        <p:grpSpPr bwMode="auto">
          <a:xfrm>
            <a:off x="7391854" y="2399815"/>
            <a:ext cx="985838" cy="1003300"/>
            <a:chOff x="3557" y="1398"/>
            <a:chExt cx="621" cy="632"/>
          </a:xfrm>
        </p:grpSpPr>
        <p:grpSp>
          <p:nvGrpSpPr>
            <p:cNvPr id="3" name="Group 156"/>
            <p:cNvGrpSpPr>
              <a:grpSpLocks/>
            </p:cNvGrpSpPr>
            <p:nvPr/>
          </p:nvGrpSpPr>
          <p:grpSpPr bwMode="auto">
            <a:xfrm>
              <a:off x="3567" y="1398"/>
              <a:ext cx="609" cy="629"/>
              <a:chOff x="3567" y="1398"/>
              <a:chExt cx="609" cy="629"/>
            </a:xfrm>
          </p:grpSpPr>
          <p:sp>
            <p:nvSpPr>
              <p:cNvPr id="64529" name="AutoShape 24"/>
              <p:cNvSpPr>
                <a:spLocks noChangeAspect="1" noChangeArrowheads="1" noTextEdit="1"/>
              </p:cNvSpPr>
              <p:nvPr/>
            </p:nvSpPr>
            <p:spPr bwMode="auto">
              <a:xfrm>
                <a:off x="3567" y="1398"/>
                <a:ext cx="609" cy="629"/>
              </a:xfrm>
              <a:prstGeom prst="rect">
                <a:avLst/>
              </a:prstGeom>
              <a:noFill/>
              <a:ln w="9525">
                <a:noFill/>
                <a:miter lim="800000"/>
                <a:headEnd/>
                <a:tailEnd/>
              </a:ln>
            </p:spPr>
            <p:txBody>
              <a:bodyPr/>
              <a:lstStyle/>
              <a:p>
                <a:endParaRPr lang="en-US">
                  <a:latin typeface="+mn-lt"/>
                </a:endParaRPr>
              </a:p>
            </p:txBody>
          </p:sp>
          <p:sp>
            <p:nvSpPr>
              <p:cNvPr id="64530" name="Freeform 26"/>
              <p:cNvSpPr>
                <a:spLocks/>
              </p:cNvSpPr>
              <p:nvPr/>
            </p:nvSpPr>
            <p:spPr bwMode="auto">
              <a:xfrm>
                <a:off x="3567" y="1398"/>
                <a:ext cx="609" cy="629"/>
              </a:xfrm>
              <a:custGeom>
                <a:avLst/>
                <a:gdLst>
                  <a:gd name="T0" fmla="*/ 15 w 12780"/>
                  <a:gd name="T1" fmla="*/ 0 h 13201"/>
                  <a:gd name="T2" fmla="*/ 18 w 12780"/>
                  <a:gd name="T3" fmla="*/ 0 h 13201"/>
                  <a:gd name="T4" fmla="*/ 21 w 12780"/>
                  <a:gd name="T5" fmla="*/ 1 h 13201"/>
                  <a:gd name="T6" fmla="*/ 23 w 12780"/>
                  <a:gd name="T7" fmla="*/ 3 h 13201"/>
                  <a:gd name="T8" fmla="*/ 25 w 12780"/>
                  <a:gd name="T9" fmla="*/ 5 h 13201"/>
                  <a:gd name="T10" fmla="*/ 27 w 12780"/>
                  <a:gd name="T11" fmla="*/ 7 h 13201"/>
                  <a:gd name="T12" fmla="*/ 28 w 12780"/>
                  <a:gd name="T13" fmla="*/ 10 h 13201"/>
                  <a:gd name="T14" fmla="*/ 29 w 12780"/>
                  <a:gd name="T15" fmla="*/ 13 h 13201"/>
                  <a:gd name="T16" fmla="*/ 29 w 12780"/>
                  <a:gd name="T17" fmla="*/ 16 h 13201"/>
                  <a:gd name="T18" fmla="*/ 29 w 12780"/>
                  <a:gd name="T19" fmla="*/ 19 h 13201"/>
                  <a:gd name="T20" fmla="*/ 28 w 12780"/>
                  <a:gd name="T21" fmla="*/ 21 h 13201"/>
                  <a:gd name="T22" fmla="*/ 26 w 12780"/>
                  <a:gd name="T23" fmla="*/ 24 h 13201"/>
                  <a:gd name="T24" fmla="*/ 24 w 12780"/>
                  <a:gd name="T25" fmla="*/ 26 h 13201"/>
                  <a:gd name="T26" fmla="*/ 22 w 12780"/>
                  <a:gd name="T27" fmla="*/ 28 h 13201"/>
                  <a:gd name="T28" fmla="*/ 19 w 12780"/>
                  <a:gd name="T29" fmla="*/ 29 h 13201"/>
                  <a:gd name="T30" fmla="*/ 17 w 12780"/>
                  <a:gd name="T31" fmla="*/ 30 h 13201"/>
                  <a:gd name="T32" fmla="*/ 14 w 12780"/>
                  <a:gd name="T33" fmla="*/ 30 h 13201"/>
                  <a:gd name="T34" fmla="*/ 11 w 12780"/>
                  <a:gd name="T35" fmla="*/ 29 h 13201"/>
                  <a:gd name="T36" fmla="*/ 8 w 12780"/>
                  <a:gd name="T37" fmla="*/ 28 h 13201"/>
                  <a:gd name="T38" fmla="*/ 6 w 12780"/>
                  <a:gd name="T39" fmla="*/ 27 h 13201"/>
                  <a:gd name="T40" fmla="*/ 4 w 12780"/>
                  <a:gd name="T41" fmla="*/ 25 h 13201"/>
                  <a:gd name="T42" fmla="*/ 2 w 12780"/>
                  <a:gd name="T43" fmla="*/ 23 h 13201"/>
                  <a:gd name="T44" fmla="*/ 1 w 12780"/>
                  <a:gd name="T45" fmla="*/ 20 h 13201"/>
                  <a:gd name="T46" fmla="*/ 0 w 12780"/>
                  <a:gd name="T47" fmla="*/ 17 h 13201"/>
                  <a:gd name="T48" fmla="*/ 0 w 12780"/>
                  <a:gd name="T49" fmla="*/ 14 h 13201"/>
                  <a:gd name="T50" fmla="*/ 0 w 12780"/>
                  <a:gd name="T51" fmla="*/ 11 h 13201"/>
                  <a:gd name="T52" fmla="*/ 1 w 12780"/>
                  <a:gd name="T53" fmla="*/ 8 h 13201"/>
                  <a:gd name="T54" fmla="*/ 3 w 12780"/>
                  <a:gd name="T55" fmla="*/ 6 h 13201"/>
                  <a:gd name="T56" fmla="*/ 5 w 12780"/>
                  <a:gd name="T57" fmla="*/ 4 h 13201"/>
                  <a:gd name="T58" fmla="*/ 7 w 12780"/>
                  <a:gd name="T59" fmla="*/ 2 h 13201"/>
                  <a:gd name="T60" fmla="*/ 10 w 12780"/>
                  <a:gd name="T61" fmla="*/ 1 h 13201"/>
                  <a:gd name="T62" fmla="*/ 12 w 12780"/>
                  <a:gd name="T63" fmla="*/ 0 h 132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80"/>
                  <a:gd name="T97" fmla="*/ 0 h 13201"/>
                  <a:gd name="T98" fmla="*/ 12780 w 12780"/>
                  <a:gd name="T99" fmla="*/ 13201 h 132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80" h="13201">
                    <a:moveTo>
                      <a:pt x="6392" y="0"/>
                    </a:moveTo>
                    <a:lnTo>
                      <a:pt x="6719" y="9"/>
                    </a:lnTo>
                    <a:lnTo>
                      <a:pt x="7362" y="77"/>
                    </a:lnTo>
                    <a:lnTo>
                      <a:pt x="7984" y="208"/>
                    </a:lnTo>
                    <a:lnTo>
                      <a:pt x="8585" y="402"/>
                    </a:lnTo>
                    <a:lnTo>
                      <a:pt x="9158" y="653"/>
                    </a:lnTo>
                    <a:lnTo>
                      <a:pt x="9703" y="959"/>
                    </a:lnTo>
                    <a:lnTo>
                      <a:pt x="10213" y="1314"/>
                    </a:lnTo>
                    <a:lnTo>
                      <a:pt x="10686" y="1718"/>
                    </a:lnTo>
                    <a:lnTo>
                      <a:pt x="11121" y="2167"/>
                    </a:lnTo>
                    <a:lnTo>
                      <a:pt x="11514" y="2658"/>
                    </a:lnTo>
                    <a:lnTo>
                      <a:pt x="11859" y="3184"/>
                    </a:lnTo>
                    <a:lnTo>
                      <a:pt x="12154" y="3746"/>
                    </a:lnTo>
                    <a:lnTo>
                      <a:pt x="12398" y="4337"/>
                    </a:lnTo>
                    <a:lnTo>
                      <a:pt x="12585" y="4955"/>
                    </a:lnTo>
                    <a:lnTo>
                      <a:pt x="12713" y="5599"/>
                    </a:lnTo>
                    <a:lnTo>
                      <a:pt x="12769" y="6603"/>
                    </a:lnTo>
                    <a:lnTo>
                      <a:pt x="12780" y="6939"/>
                    </a:lnTo>
                    <a:lnTo>
                      <a:pt x="12713" y="7604"/>
                    </a:lnTo>
                    <a:lnTo>
                      <a:pt x="12585" y="8247"/>
                    </a:lnTo>
                    <a:lnTo>
                      <a:pt x="12398" y="8869"/>
                    </a:lnTo>
                    <a:lnTo>
                      <a:pt x="12154" y="9460"/>
                    </a:lnTo>
                    <a:lnTo>
                      <a:pt x="11859" y="10022"/>
                    </a:lnTo>
                    <a:lnTo>
                      <a:pt x="11514" y="10550"/>
                    </a:lnTo>
                    <a:lnTo>
                      <a:pt x="11121" y="11039"/>
                    </a:lnTo>
                    <a:lnTo>
                      <a:pt x="10686" y="11488"/>
                    </a:lnTo>
                    <a:lnTo>
                      <a:pt x="10213" y="11894"/>
                    </a:lnTo>
                    <a:lnTo>
                      <a:pt x="9703" y="12249"/>
                    </a:lnTo>
                    <a:lnTo>
                      <a:pt x="9158" y="12555"/>
                    </a:lnTo>
                    <a:lnTo>
                      <a:pt x="8585" y="12806"/>
                    </a:lnTo>
                    <a:lnTo>
                      <a:pt x="7984" y="13000"/>
                    </a:lnTo>
                    <a:lnTo>
                      <a:pt x="7362" y="13133"/>
                    </a:lnTo>
                    <a:lnTo>
                      <a:pt x="6392" y="13189"/>
                    </a:lnTo>
                    <a:lnTo>
                      <a:pt x="6070" y="13201"/>
                    </a:lnTo>
                    <a:lnTo>
                      <a:pt x="5424" y="13133"/>
                    </a:lnTo>
                    <a:lnTo>
                      <a:pt x="4802" y="13000"/>
                    </a:lnTo>
                    <a:lnTo>
                      <a:pt x="4202" y="12806"/>
                    </a:lnTo>
                    <a:lnTo>
                      <a:pt x="3629" y="12555"/>
                    </a:lnTo>
                    <a:lnTo>
                      <a:pt x="3084" y="12249"/>
                    </a:lnTo>
                    <a:lnTo>
                      <a:pt x="2574" y="11894"/>
                    </a:lnTo>
                    <a:lnTo>
                      <a:pt x="2100" y="11488"/>
                    </a:lnTo>
                    <a:lnTo>
                      <a:pt x="1665" y="11039"/>
                    </a:lnTo>
                    <a:lnTo>
                      <a:pt x="1272" y="10550"/>
                    </a:lnTo>
                    <a:lnTo>
                      <a:pt x="928" y="10022"/>
                    </a:lnTo>
                    <a:lnTo>
                      <a:pt x="632" y="9460"/>
                    </a:lnTo>
                    <a:lnTo>
                      <a:pt x="387" y="8869"/>
                    </a:lnTo>
                    <a:lnTo>
                      <a:pt x="202" y="8247"/>
                    </a:lnTo>
                    <a:lnTo>
                      <a:pt x="72" y="7604"/>
                    </a:lnTo>
                    <a:lnTo>
                      <a:pt x="0" y="6603"/>
                    </a:lnTo>
                    <a:lnTo>
                      <a:pt x="7" y="6264"/>
                    </a:lnTo>
                    <a:lnTo>
                      <a:pt x="72" y="5599"/>
                    </a:lnTo>
                    <a:lnTo>
                      <a:pt x="202" y="4955"/>
                    </a:lnTo>
                    <a:lnTo>
                      <a:pt x="387" y="4337"/>
                    </a:lnTo>
                    <a:lnTo>
                      <a:pt x="632" y="3746"/>
                    </a:lnTo>
                    <a:lnTo>
                      <a:pt x="928" y="3184"/>
                    </a:lnTo>
                    <a:lnTo>
                      <a:pt x="1272" y="2658"/>
                    </a:lnTo>
                    <a:lnTo>
                      <a:pt x="1665" y="2167"/>
                    </a:lnTo>
                    <a:lnTo>
                      <a:pt x="2100" y="1718"/>
                    </a:lnTo>
                    <a:lnTo>
                      <a:pt x="2574" y="1314"/>
                    </a:lnTo>
                    <a:lnTo>
                      <a:pt x="3084" y="959"/>
                    </a:lnTo>
                    <a:lnTo>
                      <a:pt x="3629" y="653"/>
                    </a:lnTo>
                    <a:lnTo>
                      <a:pt x="4202" y="402"/>
                    </a:lnTo>
                    <a:lnTo>
                      <a:pt x="4802" y="208"/>
                    </a:lnTo>
                    <a:lnTo>
                      <a:pt x="5424" y="77"/>
                    </a:lnTo>
                    <a:lnTo>
                      <a:pt x="6392" y="0"/>
                    </a:lnTo>
                    <a:close/>
                  </a:path>
                </a:pathLst>
              </a:custGeom>
              <a:solidFill>
                <a:srgbClr val="B65004"/>
              </a:solidFill>
              <a:ln w="0">
                <a:solidFill>
                  <a:srgbClr val="858585"/>
                </a:solidFill>
                <a:round/>
                <a:headEnd/>
                <a:tailEnd/>
              </a:ln>
            </p:spPr>
            <p:txBody>
              <a:bodyPr/>
              <a:lstStyle/>
              <a:p>
                <a:endParaRPr lang="en-US">
                  <a:latin typeface="+mn-lt"/>
                </a:endParaRPr>
              </a:p>
            </p:txBody>
          </p:sp>
          <p:sp>
            <p:nvSpPr>
              <p:cNvPr id="64531" name="Freeform 27"/>
              <p:cNvSpPr>
                <a:spLocks/>
              </p:cNvSpPr>
              <p:nvPr/>
            </p:nvSpPr>
            <p:spPr bwMode="auto">
              <a:xfrm>
                <a:off x="3570" y="1401"/>
                <a:ext cx="603" cy="623"/>
              </a:xfrm>
              <a:custGeom>
                <a:avLst/>
                <a:gdLst>
                  <a:gd name="T0" fmla="*/ 15 w 12677"/>
                  <a:gd name="T1" fmla="*/ 0 h 13089"/>
                  <a:gd name="T2" fmla="*/ 18 w 12677"/>
                  <a:gd name="T3" fmla="*/ 0 h 13089"/>
                  <a:gd name="T4" fmla="*/ 21 w 12677"/>
                  <a:gd name="T5" fmla="*/ 1 h 13089"/>
                  <a:gd name="T6" fmla="*/ 23 w 12677"/>
                  <a:gd name="T7" fmla="*/ 3 h 13089"/>
                  <a:gd name="T8" fmla="*/ 25 w 12677"/>
                  <a:gd name="T9" fmla="*/ 5 h 13089"/>
                  <a:gd name="T10" fmla="*/ 27 w 12677"/>
                  <a:gd name="T11" fmla="*/ 7 h 13089"/>
                  <a:gd name="T12" fmla="*/ 28 w 12677"/>
                  <a:gd name="T13" fmla="*/ 10 h 13089"/>
                  <a:gd name="T14" fmla="*/ 28 w 12677"/>
                  <a:gd name="T15" fmla="*/ 13 h 13089"/>
                  <a:gd name="T16" fmla="*/ 29 w 12677"/>
                  <a:gd name="T17" fmla="*/ 16 h 13089"/>
                  <a:gd name="T18" fmla="*/ 28 w 12677"/>
                  <a:gd name="T19" fmla="*/ 19 h 13089"/>
                  <a:gd name="T20" fmla="*/ 27 w 12677"/>
                  <a:gd name="T21" fmla="*/ 21 h 13089"/>
                  <a:gd name="T22" fmla="*/ 26 w 12677"/>
                  <a:gd name="T23" fmla="*/ 24 h 13089"/>
                  <a:gd name="T24" fmla="*/ 24 w 12677"/>
                  <a:gd name="T25" fmla="*/ 26 h 13089"/>
                  <a:gd name="T26" fmla="*/ 22 w 12677"/>
                  <a:gd name="T27" fmla="*/ 28 h 13089"/>
                  <a:gd name="T28" fmla="*/ 19 w 12677"/>
                  <a:gd name="T29" fmla="*/ 29 h 13089"/>
                  <a:gd name="T30" fmla="*/ 17 w 12677"/>
                  <a:gd name="T31" fmla="*/ 29 h 13089"/>
                  <a:gd name="T32" fmla="*/ 14 w 12677"/>
                  <a:gd name="T33" fmla="*/ 30 h 13089"/>
                  <a:gd name="T34" fmla="*/ 11 w 12677"/>
                  <a:gd name="T35" fmla="*/ 29 h 13089"/>
                  <a:gd name="T36" fmla="*/ 8 w 12677"/>
                  <a:gd name="T37" fmla="*/ 28 h 13089"/>
                  <a:gd name="T38" fmla="*/ 6 w 12677"/>
                  <a:gd name="T39" fmla="*/ 27 h 13089"/>
                  <a:gd name="T40" fmla="*/ 4 w 12677"/>
                  <a:gd name="T41" fmla="*/ 25 h 13089"/>
                  <a:gd name="T42" fmla="*/ 2 w 12677"/>
                  <a:gd name="T43" fmla="*/ 23 h 13089"/>
                  <a:gd name="T44" fmla="*/ 1 w 12677"/>
                  <a:gd name="T45" fmla="*/ 20 h 13089"/>
                  <a:gd name="T46" fmla="*/ 0 w 12677"/>
                  <a:gd name="T47" fmla="*/ 17 h 13089"/>
                  <a:gd name="T48" fmla="*/ 0 w 12677"/>
                  <a:gd name="T49" fmla="*/ 14 h 13089"/>
                  <a:gd name="T50" fmla="*/ 0 w 12677"/>
                  <a:gd name="T51" fmla="*/ 11 h 13089"/>
                  <a:gd name="T52" fmla="*/ 1 w 12677"/>
                  <a:gd name="T53" fmla="*/ 8 h 13089"/>
                  <a:gd name="T54" fmla="*/ 3 w 12677"/>
                  <a:gd name="T55" fmla="*/ 6 h 13089"/>
                  <a:gd name="T56" fmla="*/ 5 w 12677"/>
                  <a:gd name="T57" fmla="*/ 4 h 13089"/>
                  <a:gd name="T58" fmla="*/ 7 w 12677"/>
                  <a:gd name="T59" fmla="*/ 2 h 13089"/>
                  <a:gd name="T60" fmla="*/ 9 w 12677"/>
                  <a:gd name="T61" fmla="*/ 1 h 13089"/>
                  <a:gd name="T62" fmla="*/ 12 w 12677"/>
                  <a:gd name="T63" fmla="*/ 0 h 130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77"/>
                  <a:gd name="T97" fmla="*/ 0 h 13089"/>
                  <a:gd name="T98" fmla="*/ 12677 w 12677"/>
                  <a:gd name="T99" fmla="*/ 13089 h 130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77" h="13089">
                    <a:moveTo>
                      <a:pt x="6337" y="0"/>
                    </a:moveTo>
                    <a:lnTo>
                      <a:pt x="6660" y="8"/>
                    </a:lnTo>
                    <a:lnTo>
                      <a:pt x="7298" y="76"/>
                    </a:lnTo>
                    <a:lnTo>
                      <a:pt x="7915" y="206"/>
                    </a:lnTo>
                    <a:lnTo>
                      <a:pt x="8510" y="399"/>
                    </a:lnTo>
                    <a:lnTo>
                      <a:pt x="9078" y="647"/>
                    </a:lnTo>
                    <a:lnTo>
                      <a:pt x="9618" y="950"/>
                    </a:lnTo>
                    <a:lnTo>
                      <a:pt x="10123" y="1304"/>
                    </a:lnTo>
                    <a:lnTo>
                      <a:pt x="10594" y="1704"/>
                    </a:lnTo>
                    <a:lnTo>
                      <a:pt x="11024" y="2149"/>
                    </a:lnTo>
                    <a:lnTo>
                      <a:pt x="11413" y="2634"/>
                    </a:lnTo>
                    <a:lnTo>
                      <a:pt x="11755" y="3155"/>
                    </a:lnTo>
                    <a:lnTo>
                      <a:pt x="12049" y="3712"/>
                    </a:lnTo>
                    <a:lnTo>
                      <a:pt x="12290" y="4300"/>
                    </a:lnTo>
                    <a:lnTo>
                      <a:pt x="12476" y="4912"/>
                    </a:lnTo>
                    <a:lnTo>
                      <a:pt x="12602" y="5550"/>
                    </a:lnTo>
                    <a:lnTo>
                      <a:pt x="12677" y="6545"/>
                    </a:lnTo>
                    <a:lnTo>
                      <a:pt x="12667" y="6877"/>
                    </a:lnTo>
                    <a:lnTo>
                      <a:pt x="12602" y="7535"/>
                    </a:lnTo>
                    <a:lnTo>
                      <a:pt x="12476" y="8173"/>
                    </a:lnTo>
                    <a:lnTo>
                      <a:pt x="12290" y="8789"/>
                    </a:lnTo>
                    <a:lnTo>
                      <a:pt x="12049" y="9375"/>
                    </a:lnTo>
                    <a:lnTo>
                      <a:pt x="11755" y="9932"/>
                    </a:lnTo>
                    <a:lnTo>
                      <a:pt x="11413" y="10455"/>
                    </a:lnTo>
                    <a:lnTo>
                      <a:pt x="11024" y="10940"/>
                    </a:lnTo>
                    <a:lnTo>
                      <a:pt x="10594" y="11385"/>
                    </a:lnTo>
                    <a:lnTo>
                      <a:pt x="10123" y="11785"/>
                    </a:lnTo>
                    <a:lnTo>
                      <a:pt x="9618" y="12138"/>
                    </a:lnTo>
                    <a:lnTo>
                      <a:pt x="9078" y="12442"/>
                    </a:lnTo>
                    <a:lnTo>
                      <a:pt x="8510" y="12690"/>
                    </a:lnTo>
                    <a:lnTo>
                      <a:pt x="7915" y="12881"/>
                    </a:lnTo>
                    <a:lnTo>
                      <a:pt x="7298" y="13013"/>
                    </a:lnTo>
                    <a:lnTo>
                      <a:pt x="6337" y="13089"/>
                    </a:lnTo>
                    <a:lnTo>
                      <a:pt x="6017" y="13081"/>
                    </a:lnTo>
                    <a:lnTo>
                      <a:pt x="5380" y="13013"/>
                    </a:lnTo>
                    <a:lnTo>
                      <a:pt x="4760" y="12881"/>
                    </a:lnTo>
                    <a:lnTo>
                      <a:pt x="4166" y="12690"/>
                    </a:lnTo>
                    <a:lnTo>
                      <a:pt x="3599" y="12442"/>
                    </a:lnTo>
                    <a:lnTo>
                      <a:pt x="3058" y="12138"/>
                    </a:lnTo>
                    <a:lnTo>
                      <a:pt x="2554" y="11785"/>
                    </a:lnTo>
                    <a:lnTo>
                      <a:pt x="2083" y="11385"/>
                    </a:lnTo>
                    <a:lnTo>
                      <a:pt x="1651" y="10940"/>
                    </a:lnTo>
                    <a:lnTo>
                      <a:pt x="1264" y="10455"/>
                    </a:lnTo>
                    <a:lnTo>
                      <a:pt x="922" y="9932"/>
                    </a:lnTo>
                    <a:lnTo>
                      <a:pt x="627" y="9375"/>
                    </a:lnTo>
                    <a:lnTo>
                      <a:pt x="386" y="8789"/>
                    </a:lnTo>
                    <a:lnTo>
                      <a:pt x="200" y="8173"/>
                    </a:lnTo>
                    <a:lnTo>
                      <a:pt x="72" y="7535"/>
                    </a:lnTo>
                    <a:lnTo>
                      <a:pt x="0" y="6545"/>
                    </a:lnTo>
                    <a:lnTo>
                      <a:pt x="7" y="6210"/>
                    </a:lnTo>
                    <a:lnTo>
                      <a:pt x="72" y="5550"/>
                    </a:lnTo>
                    <a:lnTo>
                      <a:pt x="200" y="4912"/>
                    </a:lnTo>
                    <a:lnTo>
                      <a:pt x="386" y="4300"/>
                    </a:lnTo>
                    <a:lnTo>
                      <a:pt x="627" y="3712"/>
                    </a:lnTo>
                    <a:lnTo>
                      <a:pt x="922" y="3155"/>
                    </a:lnTo>
                    <a:lnTo>
                      <a:pt x="1264" y="2634"/>
                    </a:lnTo>
                    <a:lnTo>
                      <a:pt x="1651" y="2149"/>
                    </a:lnTo>
                    <a:lnTo>
                      <a:pt x="2083" y="1704"/>
                    </a:lnTo>
                    <a:lnTo>
                      <a:pt x="2554" y="1304"/>
                    </a:lnTo>
                    <a:lnTo>
                      <a:pt x="3058" y="950"/>
                    </a:lnTo>
                    <a:lnTo>
                      <a:pt x="3599" y="647"/>
                    </a:lnTo>
                    <a:lnTo>
                      <a:pt x="4166" y="399"/>
                    </a:lnTo>
                    <a:lnTo>
                      <a:pt x="4760" y="206"/>
                    </a:lnTo>
                    <a:lnTo>
                      <a:pt x="5380" y="76"/>
                    </a:lnTo>
                    <a:lnTo>
                      <a:pt x="6337" y="0"/>
                    </a:lnTo>
                    <a:close/>
                  </a:path>
                </a:pathLst>
              </a:custGeom>
              <a:solidFill>
                <a:srgbClr val="993300"/>
              </a:solidFill>
              <a:ln w="0">
                <a:solidFill>
                  <a:srgbClr val="858585"/>
                </a:solidFill>
                <a:round/>
                <a:headEnd/>
                <a:tailEnd/>
              </a:ln>
            </p:spPr>
            <p:txBody>
              <a:bodyPr/>
              <a:lstStyle/>
              <a:p>
                <a:endParaRPr lang="en-US">
                  <a:latin typeface="+mn-lt"/>
                </a:endParaRPr>
              </a:p>
            </p:txBody>
          </p:sp>
          <p:sp>
            <p:nvSpPr>
              <p:cNvPr id="64532" name="Freeform 28"/>
              <p:cNvSpPr>
                <a:spLocks/>
              </p:cNvSpPr>
              <p:nvPr/>
            </p:nvSpPr>
            <p:spPr bwMode="auto">
              <a:xfrm>
                <a:off x="3572" y="1404"/>
                <a:ext cx="599" cy="617"/>
              </a:xfrm>
              <a:custGeom>
                <a:avLst/>
                <a:gdLst>
                  <a:gd name="T0" fmla="*/ 15 w 12567"/>
                  <a:gd name="T1" fmla="*/ 0 h 12974"/>
                  <a:gd name="T2" fmla="*/ 18 w 12567"/>
                  <a:gd name="T3" fmla="*/ 0 h 12974"/>
                  <a:gd name="T4" fmla="*/ 20 w 12567"/>
                  <a:gd name="T5" fmla="*/ 1 h 12974"/>
                  <a:gd name="T6" fmla="*/ 23 w 12567"/>
                  <a:gd name="T7" fmla="*/ 3 h 12974"/>
                  <a:gd name="T8" fmla="*/ 25 w 12567"/>
                  <a:gd name="T9" fmla="*/ 5 h 12974"/>
                  <a:gd name="T10" fmla="*/ 26 w 12567"/>
                  <a:gd name="T11" fmla="*/ 7 h 12974"/>
                  <a:gd name="T12" fmla="*/ 28 w 12567"/>
                  <a:gd name="T13" fmla="*/ 10 h 12974"/>
                  <a:gd name="T14" fmla="*/ 28 w 12567"/>
                  <a:gd name="T15" fmla="*/ 12 h 12974"/>
                  <a:gd name="T16" fmla="*/ 29 w 12567"/>
                  <a:gd name="T17" fmla="*/ 15 h 12974"/>
                  <a:gd name="T18" fmla="*/ 28 w 12567"/>
                  <a:gd name="T19" fmla="*/ 18 h 12974"/>
                  <a:gd name="T20" fmla="*/ 27 w 12567"/>
                  <a:gd name="T21" fmla="*/ 21 h 12974"/>
                  <a:gd name="T22" fmla="*/ 26 w 12567"/>
                  <a:gd name="T23" fmla="*/ 23 h 12974"/>
                  <a:gd name="T24" fmla="*/ 24 w 12567"/>
                  <a:gd name="T25" fmla="*/ 26 h 12974"/>
                  <a:gd name="T26" fmla="*/ 22 w 12567"/>
                  <a:gd name="T27" fmla="*/ 27 h 12974"/>
                  <a:gd name="T28" fmla="*/ 19 w 12567"/>
                  <a:gd name="T29" fmla="*/ 28 h 12974"/>
                  <a:gd name="T30" fmla="*/ 16 w 12567"/>
                  <a:gd name="T31" fmla="*/ 29 h 12974"/>
                  <a:gd name="T32" fmla="*/ 14 w 12567"/>
                  <a:gd name="T33" fmla="*/ 29 h 12974"/>
                  <a:gd name="T34" fmla="*/ 11 w 12567"/>
                  <a:gd name="T35" fmla="*/ 29 h 12974"/>
                  <a:gd name="T36" fmla="*/ 8 w 12567"/>
                  <a:gd name="T37" fmla="*/ 28 h 12974"/>
                  <a:gd name="T38" fmla="*/ 6 w 12567"/>
                  <a:gd name="T39" fmla="*/ 26 h 12974"/>
                  <a:gd name="T40" fmla="*/ 4 w 12567"/>
                  <a:gd name="T41" fmla="*/ 25 h 12974"/>
                  <a:gd name="T42" fmla="*/ 2 w 12567"/>
                  <a:gd name="T43" fmla="*/ 22 h 12974"/>
                  <a:gd name="T44" fmla="*/ 1 w 12567"/>
                  <a:gd name="T45" fmla="*/ 20 h 12974"/>
                  <a:gd name="T46" fmla="*/ 0 w 12567"/>
                  <a:gd name="T47" fmla="*/ 17 h 12974"/>
                  <a:gd name="T48" fmla="*/ 0 w 12567"/>
                  <a:gd name="T49" fmla="*/ 14 h 12974"/>
                  <a:gd name="T50" fmla="*/ 0 w 12567"/>
                  <a:gd name="T51" fmla="*/ 11 h 12974"/>
                  <a:gd name="T52" fmla="*/ 1 w 12567"/>
                  <a:gd name="T53" fmla="*/ 8 h 12974"/>
                  <a:gd name="T54" fmla="*/ 3 w 12567"/>
                  <a:gd name="T55" fmla="*/ 6 h 12974"/>
                  <a:gd name="T56" fmla="*/ 5 w 12567"/>
                  <a:gd name="T57" fmla="*/ 4 h 12974"/>
                  <a:gd name="T58" fmla="*/ 7 w 12567"/>
                  <a:gd name="T59" fmla="*/ 2 h 12974"/>
                  <a:gd name="T60" fmla="*/ 9 w 12567"/>
                  <a:gd name="T61" fmla="*/ 1 h 12974"/>
                  <a:gd name="T62" fmla="*/ 12 w 12567"/>
                  <a:gd name="T63" fmla="*/ 0 h 129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67"/>
                  <a:gd name="T97" fmla="*/ 0 h 12974"/>
                  <a:gd name="T98" fmla="*/ 12567 w 12567"/>
                  <a:gd name="T99" fmla="*/ 12974 h 129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67" h="12974">
                    <a:moveTo>
                      <a:pt x="6282" y="0"/>
                    </a:moveTo>
                    <a:lnTo>
                      <a:pt x="6603" y="7"/>
                    </a:lnTo>
                    <a:lnTo>
                      <a:pt x="7234" y="73"/>
                    </a:lnTo>
                    <a:lnTo>
                      <a:pt x="7847" y="203"/>
                    </a:lnTo>
                    <a:lnTo>
                      <a:pt x="8436" y="395"/>
                    </a:lnTo>
                    <a:lnTo>
                      <a:pt x="8999" y="642"/>
                    </a:lnTo>
                    <a:lnTo>
                      <a:pt x="9535" y="941"/>
                    </a:lnTo>
                    <a:lnTo>
                      <a:pt x="10036" y="1292"/>
                    </a:lnTo>
                    <a:lnTo>
                      <a:pt x="10501" y="1689"/>
                    </a:lnTo>
                    <a:lnTo>
                      <a:pt x="10928" y="2128"/>
                    </a:lnTo>
                    <a:lnTo>
                      <a:pt x="11314" y="2610"/>
                    </a:lnTo>
                    <a:lnTo>
                      <a:pt x="11653" y="3129"/>
                    </a:lnTo>
                    <a:lnTo>
                      <a:pt x="11943" y="3680"/>
                    </a:lnTo>
                    <a:lnTo>
                      <a:pt x="12183" y="4261"/>
                    </a:lnTo>
                    <a:lnTo>
                      <a:pt x="12368" y="4871"/>
                    </a:lnTo>
                    <a:lnTo>
                      <a:pt x="12496" y="5503"/>
                    </a:lnTo>
                    <a:lnTo>
                      <a:pt x="12567" y="6487"/>
                    </a:lnTo>
                    <a:lnTo>
                      <a:pt x="12558" y="6818"/>
                    </a:lnTo>
                    <a:lnTo>
                      <a:pt x="12496" y="7470"/>
                    </a:lnTo>
                    <a:lnTo>
                      <a:pt x="12368" y="8102"/>
                    </a:lnTo>
                    <a:lnTo>
                      <a:pt x="12183" y="8711"/>
                    </a:lnTo>
                    <a:lnTo>
                      <a:pt x="11943" y="9294"/>
                    </a:lnTo>
                    <a:lnTo>
                      <a:pt x="11653" y="9845"/>
                    </a:lnTo>
                    <a:lnTo>
                      <a:pt x="11314" y="10365"/>
                    </a:lnTo>
                    <a:lnTo>
                      <a:pt x="10928" y="10844"/>
                    </a:lnTo>
                    <a:lnTo>
                      <a:pt x="10501" y="11286"/>
                    </a:lnTo>
                    <a:lnTo>
                      <a:pt x="10036" y="11684"/>
                    </a:lnTo>
                    <a:lnTo>
                      <a:pt x="9535" y="12034"/>
                    </a:lnTo>
                    <a:lnTo>
                      <a:pt x="8999" y="12334"/>
                    </a:lnTo>
                    <a:lnTo>
                      <a:pt x="8436" y="12582"/>
                    </a:lnTo>
                    <a:lnTo>
                      <a:pt x="7847" y="12771"/>
                    </a:lnTo>
                    <a:lnTo>
                      <a:pt x="7234" y="12901"/>
                    </a:lnTo>
                    <a:lnTo>
                      <a:pt x="6282" y="12974"/>
                    </a:lnTo>
                    <a:lnTo>
                      <a:pt x="5965" y="12967"/>
                    </a:lnTo>
                    <a:lnTo>
                      <a:pt x="5332" y="12901"/>
                    </a:lnTo>
                    <a:lnTo>
                      <a:pt x="4719" y="12771"/>
                    </a:lnTo>
                    <a:lnTo>
                      <a:pt x="4129" y="12582"/>
                    </a:lnTo>
                    <a:lnTo>
                      <a:pt x="3565" y="12334"/>
                    </a:lnTo>
                    <a:lnTo>
                      <a:pt x="3032" y="12034"/>
                    </a:lnTo>
                    <a:lnTo>
                      <a:pt x="2529" y="11684"/>
                    </a:lnTo>
                    <a:lnTo>
                      <a:pt x="2064" y="11286"/>
                    </a:lnTo>
                    <a:lnTo>
                      <a:pt x="1637" y="10844"/>
                    </a:lnTo>
                    <a:lnTo>
                      <a:pt x="1253" y="10365"/>
                    </a:lnTo>
                    <a:lnTo>
                      <a:pt x="912" y="9845"/>
                    </a:lnTo>
                    <a:lnTo>
                      <a:pt x="622" y="9294"/>
                    </a:lnTo>
                    <a:lnTo>
                      <a:pt x="382" y="8711"/>
                    </a:lnTo>
                    <a:lnTo>
                      <a:pt x="197" y="8102"/>
                    </a:lnTo>
                    <a:lnTo>
                      <a:pt x="71" y="7470"/>
                    </a:lnTo>
                    <a:lnTo>
                      <a:pt x="0" y="6487"/>
                    </a:lnTo>
                    <a:lnTo>
                      <a:pt x="7" y="6155"/>
                    </a:lnTo>
                    <a:lnTo>
                      <a:pt x="71" y="5503"/>
                    </a:lnTo>
                    <a:lnTo>
                      <a:pt x="197" y="4871"/>
                    </a:lnTo>
                    <a:lnTo>
                      <a:pt x="382" y="4261"/>
                    </a:lnTo>
                    <a:lnTo>
                      <a:pt x="622" y="3680"/>
                    </a:lnTo>
                    <a:lnTo>
                      <a:pt x="912" y="3129"/>
                    </a:lnTo>
                    <a:lnTo>
                      <a:pt x="1253" y="2610"/>
                    </a:lnTo>
                    <a:lnTo>
                      <a:pt x="1637" y="2128"/>
                    </a:lnTo>
                    <a:lnTo>
                      <a:pt x="2064" y="1689"/>
                    </a:lnTo>
                    <a:lnTo>
                      <a:pt x="2529" y="1292"/>
                    </a:lnTo>
                    <a:lnTo>
                      <a:pt x="3032" y="941"/>
                    </a:lnTo>
                    <a:lnTo>
                      <a:pt x="3565" y="642"/>
                    </a:lnTo>
                    <a:lnTo>
                      <a:pt x="4129" y="395"/>
                    </a:lnTo>
                    <a:lnTo>
                      <a:pt x="4719" y="203"/>
                    </a:lnTo>
                    <a:lnTo>
                      <a:pt x="5332" y="73"/>
                    </a:lnTo>
                    <a:lnTo>
                      <a:pt x="6282" y="0"/>
                    </a:lnTo>
                    <a:close/>
                  </a:path>
                </a:pathLst>
              </a:custGeom>
              <a:solidFill>
                <a:srgbClr val="E98304"/>
              </a:solidFill>
              <a:ln w="0">
                <a:solidFill>
                  <a:srgbClr val="858585"/>
                </a:solidFill>
                <a:round/>
                <a:headEnd/>
                <a:tailEnd/>
              </a:ln>
            </p:spPr>
            <p:txBody>
              <a:bodyPr/>
              <a:lstStyle/>
              <a:p>
                <a:endParaRPr lang="en-US">
                  <a:latin typeface="+mn-lt"/>
                </a:endParaRPr>
              </a:p>
            </p:txBody>
          </p:sp>
          <p:sp>
            <p:nvSpPr>
              <p:cNvPr id="64533" name="Freeform 29"/>
              <p:cNvSpPr>
                <a:spLocks/>
              </p:cNvSpPr>
              <p:nvPr/>
            </p:nvSpPr>
            <p:spPr bwMode="auto">
              <a:xfrm>
                <a:off x="4065" y="1525"/>
                <a:ext cx="40" cy="36"/>
              </a:xfrm>
              <a:custGeom>
                <a:avLst/>
                <a:gdLst>
                  <a:gd name="T0" fmla="*/ 1 w 859"/>
                  <a:gd name="T1" fmla="*/ 1 h 773"/>
                  <a:gd name="T2" fmla="*/ 1 w 859"/>
                  <a:gd name="T3" fmla="*/ 0 h 773"/>
                  <a:gd name="T4" fmla="*/ 1 w 859"/>
                  <a:gd name="T5" fmla="*/ 0 h 773"/>
                  <a:gd name="T6" fmla="*/ 2 w 859"/>
                  <a:gd name="T7" fmla="*/ 1 h 773"/>
                  <a:gd name="T8" fmla="*/ 2 w 859"/>
                  <a:gd name="T9" fmla="*/ 1 h 773"/>
                  <a:gd name="T10" fmla="*/ 1 w 859"/>
                  <a:gd name="T11" fmla="*/ 1 h 773"/>
                  <a:gd name="T12" fmla="*/ 0 w 859"/>
                  <a:gd name="T13" fmla="*/ 2 h 773"/>
                  <a:gd name="T14" fmla="*/ 0 w 859"/>
                  <a:gd name="T15" fmla="*/ 1 h 773"/>
                  <a:gd name="T16" fmla="*/ 1 w 859"/>
                  <a:gd name="T17" fmla="*/ 1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9"/>
                  <a:gd name="T28" fmla="*/ 0 h 773"/>
                  <a:gd name="T29" fmla="*/ 859 w 859"/>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9" h="773">
                    <a:moveTo>
                      <a:pt x="508" y="253"/>
                    </a:moveTo>
                    <a:lnTo>
                      <a:pt x="394" y="93"/>
                    </a:lnTo>
                    <a:lnTo>
                      <a:pt x="519" y="0"/>
                    </a:lnTo>
                    <a:lnTo>
                      <a:pt x="859" y="471"/>
                    </a:lnTo>
                    <a:lnTo>
                      <a:pt x="736" y="565"/>
                    </a:lnTo>
                    <a:lnTo>
                      <a:pt x="619" y="407"/>
                    </a:lnTo>
                    <a:lnTo>
                      <a:pt x="112" y="773"/>
                    </a:lnTo>
                    <a:lnTo>
                      <a:pt x="0" y="619"/>
                    </a:lnTo>
                    <a:lnTo>
                      <a:pt x="508" y="253"/>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34" name="Freeform 30"/>
              <p:cNvSpPr>
                <a:spLocks/>
              </p:cNvSpPr>
              <p:nvPr/>
            </p:nvSpPr>
            <p:spPr bwMode="auto">
              <a:xfrm>
                <a:off x="4041" y="1504"/>
                <a:ext cx="38" cy="37"/>
              </a:xfrm>
              <a:custGeom>
                <a:avLst/>
                <a:gdLst>
                  <a:gd name="T0" fmla="*/ 1 w 791"/>
                  <a:gd name="T1" fmla="*/ 1 h 775"/>
                  <a:gd name="T2" fmla="*/ 1 w 791"/>
                  <a:gd name="T3" fmla="*/ 1 h 775"/>
                  <a:gd name="T4" fmla="*/ 1 w 791"/>
                  <a:gd name="T5" fmla="*/ 1 h 775"/>
                  <a:gd name="T6" fmla="*/ 1 w 791"/>
                  <a:gd name="T7" fmla="*/ 1 h 775"/>
                  <a:gd name="T8" fmla="*/ 1 w 791"/>
                  <a:gd name="T9" fmla="*/ 1 h 775"/>
                  <a:gd name="T10" fmla="*/ 1 w 791"/>
                  <a:gd name="T11" fmla="*/ 0 h 775"/>
                  <a:gd name="T12" fmla="*/ 1 w 791"/>
                  <a:gd name="T13" fmla="*/ 0 h 775"/>
                  <a:gd name="T14" fmla="*/ 1 w 791"/>
                  <a:gd name="T15" fmla="*/ 0 h 775"/>
                  <a:gd name="T16" fmla="*/ 1 w 791"/>
                  <a:gd name="T17" fmla="*/ 0 h 775"/>
                  <a:gd name="T18" fmla="*/ 1 w 791"/>
                  <a:gd name="T19" fmla="*/ 0 h 775"/>
                  <a:gd name="T20" fmla="*/ 1 w 791"/>
                  <a:gd name="T21" fmla="*/ 0 h 775"/>
                  <a:gd name="T22" fmla="*/ 1 w 791"/>
                  <a:gd name="T23" fmla="*/ 0 h 775"/>
                  <a:gd name="T24" fmla="*/ 1 w 791"/>
                  <a:gd name="T25" fmla="*/ 1 h 775"/>
                  <a:gd name="T26" fmla="*/ 1 w 791"/>
                  <a:gd name="T27" fmla="*/ 1 h 775"/>
                  <a:gd name="T28" fmla="*/ 1 w 791"/>
                  <a:gd name="T29" fmla="*/ 1 h 775"/>
                  <a:gd name="T30" fmla="*/ 1 w 791"/>
                  <a:gd name="T31" fmla="*/ 1 h 775"/>
                  <a:gd name="T32" fmla="*/ 1 w 791"/>
                  <a:gd name="T33" fmla="*/ 1 h 775"/>
                  <a:gd name="T34" fmla="*/ 1 w 791"/>
                  <a:gd name="T35" fmla="*/ 1 h 775"/>
                  <a:gd name="T36" fmla="*/ 1 w 791"/>
                  <a:gd name="T37" fmla="*/ 1 h 775"/>
                  <a:gd name="T38" fmla="*/ 1 w 791"/>
                  <a:gd name="T39" fmla="*/ 1 h 775"/>
                  <a:gd name="T40" fmla="*/ 1 w 791"/>
                  <a:gd name="T41" fmla="*/ 2 h 775"/>
                  <a:gd name="T42" fmla="*/ 1 w 791"/>
                  <a:gd name="T43" fmla="*/ 2 h 775"/>
                  <a:gd name="T44" fmla="*/ 1 w 791"/>
                  <a:gd name="T45" fmla="*/ 2 h 775"/>
                  <a:gd name="T46" fmla="*/ 1 w 791"/>
                  <a:gd name="T47" fmla="*/ 2 h 775"/>
                  <a:gd name="T48" fmla="*/ 1 w 791"/>
                  <a:gd name="T49" fmla="*/ 2 h 775"/>
                  <a:gd name="T50" fmla="*/ 0 w 791"/>
                  <a:gd name="T51" fmla="*/ 2 h 775"/>
                  <a:gd name="T52" fmla="*/ 0 w 791"/>
                  <a:gd name="T53" fmla="*/ 1 h 775"/>
                  <a:gd name="T54" fmla="*/ 0 w 791"/>
                  <a:gd name="T55" fmla="*/ 1 h 775"/>
                  <a:gd name="T56" fmla="*/ 0 w 791"/>
                  <a:gd name="T57" fmla="*/ 1 h 775"/>
                  <a:gd name="T58" fmla="*/ 0 w 791"/>
                  <a:gd name="T59" fmla="*/ 1 h 775"/>
                  <a:gd name="T60" fmla="*/ 0 w 791"/>
                  <a:gd name="T61" fmla="*/ 1 h 775"/>
                  <a:gd name="T62" fmla="*/ 0 w 791"/>
                  <a:gd name="T63" fmla="*/ 1 h 775"/>
                  <a:gd name="T64" fmla="*/ 0 w 791"/>
                  <a:gd name="T65" fmla="*/ 1 h 775"/>
                  <a:gd name="T66" fmla="*/ 0 w 791"/>
                  <a:gd name="T67" fmla="*/ 1 h 775"/>
                  <a:gd name="T68" fmla="*/ 0 w 791"/>
                  <a:gd name="T69" fmla="*/ 1 h 775"/>
                  <a:gd name="T70" fmla="*/ 0 w 791"/>
                  <a:gd name="T71" fmla="*/ 1 h 775"/>
                  <a:gd name="T72" fmla="*/ 0 w 791"/>
                  <a:gd name="T73" fmla="*/ 1 h 775"/>
                  <a:gd name="T74" fmla="*/ 1 w 791"/>
                  <a:gd name="T75" fmla="*/ 1 h 775"/>
                  <a:gd name="T76" fmla="*/ 1 w 791"/>
                  <a:gd name="T77" fmla="*/ 1 h 775"/>
                  <a:gd name="T78" fmla="*/ 1 w 791"/>
                  <a:gd name="T79" fmla="*/ 1 h 775"/>
                  <a:gd name="T80" fmla="*/ 1 w 791"/>
                  <a:gd name="T81" fmla="*/ 1 h 775"/>
                  <a:gd name="T82" fmla="*/ 1 w 791"/>
                  <a:gd name="T83" fmla="*/ 1 h 775"/>
                  <a:gd name="T84" fmla="*/ 1 w 791"/>
                  <a:gd name="T85" fmla="*/ 1 h 775"/>
                  <a:gd name="T86" fmla="*/ 1 w 791"/>
                  <a:gd name="T87" fmla="*/ 1 h 775"/>
                  <a:gd name="T88" fmla="*/ 1 w 791"/>
                  <a:gd name="T89" fmla="*/ 1 h 775"/>
                  <a:gd name="T90" fmla="*/ 1 w 791"/>
                  <a:gd name="T91" fmla="*/ 1 h 775"/>
                  <a:gd name="T92" fmla="*/ 1 w 791"/>
                  <a:gd name="T93" fmla="*/ 1 h 775"/>
                  <a:gd name="T94" fmla="*/ 1 w 791"/>
                  <a:gd name="T95" fmla="*/ 0 h 775"/>
                  <a:gd name="T96" fmla="*/ 1 w 791"/>
                  <a:gd name="T97" fmla="*/ 0 h 775"/>
                  <a:gd name="T98" fmla="*/ 1 w 791"/>
                  <a:gd name="T99" fmla="*/ 0 h 775"/>
                  <a:gd name="T100" fmla="*/ 1 w 791"/>
                  <a:gd name="T101" fmla="*/ 0 h 775"/>
                  <a:gd name="T102" fmla="*/ 1 w 791"/>
                  <a:gd name="T103" fmla="*/ 0 h 775"/>
                  <a:gd name="T104" fmla="*/ 1 w 791"/>
                  <a:gd name="T105" fmla="*/ 0 h 775"/>
                  <a:gd name="T106" fmla="*/ 2 w 791"/>
                  <a:gd name="T107" fmla="*/ 0 h 775"/>
                  <a:gd name="T108" fmla="*/ 2 w 791"/>
                  <a:gd name="T109" fmla="*/ 0 h 775"/>
                  <a:gd name="T110" fmla="*/ 2 w 791"/>
                  <a:gd name="T111" fmla="*/ 0 h 775"/>
                  <a:gd name="T112" fmla="*/ 2 w 791"/>
                  <a:gd name="T113" fmla="*/ 1 h 775"/>
                  <a:gd name="T114" fmla="*/ 2 w 791"/>
                  <a:gd name="T115" fmla="*/ 1 h 775"/>
                  <a:gd name="T116" fmla="*/ 2 w 791"/>
                  <a:gd name="T117" fmla="*/ 1 h 7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1"/>
                  <a:gd name="T178" fmla="*/ 0 h 775"/>
                  <a:gd name="T179" fmla="*/ 791 w 791"/>
                  <a:gd name="T180" fmla="*/ 775 h 7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1" h="775">
                    <a:moveTo>
                      <a:pt x="614" y="364"/>
                    </a:moveTo>
                    <a:lnTo>
                      <a:pt x="616" y="361"/>
                    </a:lnTo>
                    <a:lnTo>
                      <a:pt x="622" y="350"/>
                    </a:lnTo>
                    <a:lnTo>
                      <a:pt x="626" y="341"/>
                    </a:lnTo>
                    <a:lnTo>
                      <a:pt x="629" y="332"/>
                    </a:lnTo>
                    <a:lnTo>
                      <a:pt x="629" y="321"/>
                    </a:lnTo>
                    <a:lnTo>
                      <a:pt x="631" y="312"/>
                    </a:lnTo>
                    <a:lnTo>
                      <a:pt x="633" y="301"/>
                    </a:lnTo>
                    <a:lnTo>
                      <a:pt x="631" y="292"/>
                    </a:lnTo>
                    <a:lnTo>
                      <a:pt x="629" y="281"/>
                    </a:lnTo>
                    <a:lnTo>
                      <a:pt x="629" y="272"/>
                    </a:lnTo>
                    <a:lnTo>
                      <a:pt x="626" y="263"/>
                    </a:lnTo>
                    <a:lnTo>
                      <a:pt x="622" y="254"/>
                    </a:lnTo>
                    <a:lnTo>
                      <a:pt x="619" y="243"/>
                    </a:lnTo>
                    <a:lnTo>
                      <a:pt x="614" y="236"/>
                    </a:lnTo>
                    <a:lnTo>
                      <a:pt x="611" y="227"/>
                    </a:lnTo>
                    <a:lnTo>
                      <a:pt x="603" y="213"/>
                    </a:lnTo>
                    <a:lnTo>
                      <a:pt x="600" y="211"/>
                    </a:lnTo>
                    <a:lnTo>
                      <a:pt x="593" y="202"/>
                    </a:lnTo>
                    <a:lnTo>
                      <a:pt x="586" y="195"/>
                    </a:lnTo>
                    <a:lnTo>
                      <a:pt x="577" y="188"/>
                    </a:lnTo>
                    <a:lnTo>
                      <a:pt x="569" y="181"/>
                    </a:lnTo>
                    <a:lnTo>
                      <a:pt x="561" y="175"/>
                    </a:lnTo>
                    <a:lnTo>
                      <a:pt x="552" y="169"/>
                    </a:lnTo>
                    <a:lnTo>
                      <a:pt x="541" y="164"/>
                    </a:lnTo>
                    <a:lnTo>
                      <a:pt x="532" y="160"/>
                    </a:lnTo>
                    <a:lnTo>
                      <a:pt x="523" y="158"/>
                    </a:lnTo>
                    <a:lnTo>
                      <a:pt x="512" y="156"/>
                    </a:lnTo>
                    <a:lnTo>
                      <a:pt x="503" y="156"/>
                    </a:lnTo>
                    <a:lnTo>
                      <a:pt x="494" y="158"/>
                    </a:lnTo>
                    <a:lnTo>
                      <a:pt x="484" y="162"/>
                    </a:lnTo>
                    <a:lnTo>
                      <a:pt x="475" y="165"/>
                    </a:lnTo>
                    <a:lnTo>
                      <a:pt x="463" y="177"/>
                    </a:lnTo>
                    <a:lnTo>
                      <a:pt x="458" y="183"/>
                    </a:lnTo>
                    <a:lnTo>
                      <a:pt x="450" y="191"/>
                    </a:lnTo>
                    <a:lnTo>
                      <a:pt x="445" y="204"/>
                    </a:lnTo>
                    <a:lnTo>
                      <a:pt x="445" y="215"/>
                    </a:lnTo>
                    <a:lnTo>
                      <a:pt x="445" y="227"/>
                    </a:lnTo>
                    <a:lnTo>
                      <a:pt x="445" y="238"/>
                    </a:lnTo>
                    <a:lnTo>
                      <a:pt x="449" y="252"/>
                    </a:lnTo>
                    <a:lnTo>
                      <a:pt x="454" y="265"/>
                    </a:lnTo>
                    <a:lnTo>
                      <a:pt x="461" y="279"/>
                    </a:lnTo>
                    <a:lnTo>
                      <a:pt x="468" y="292"/>
                    </a:lnTo>
                    <a:lnTo>
                      <a:pt x="477" y="309"/>
                    </a:lnTo>
                    <a:lnTo>
                      <a:pt x="486" y="323"/>
                    </a:lnTo>
                    <a:lnTo>
                      <a:pt x="498" y="337"/>
                    </a:lnTo>
                    <a:lnTo>
                      <a:pt x="507" y="352"/>
                    </a:lnTo>
                    <a:lnTo>
                      <a:pt x="518" y="366"/>
                    </a:lnTo>
                    <a:lnTo>
                      <a:pt x="534" y="389"/>
                    </a:lnTo>
                    <a:lnTo>
                      <a:pt x="541" y="402"/>
                    </a:lnTo>
                    <a:lnTo>
                      <a:pt x="552" y="427"/>
                    </a:lnTo>
                    <a:lnTo>
                      <a:pt x="562" y="449"/>
                    </a:lnTo>
                    <a:lnTo>
                      <a:pt x="571" y="472"/>
                    </a:lnTo>
                    <a:lnTo>
                      <a:pt x="577" y="496"/>
                    </a:lnTo>
                    <a:lnTo>
                      <a:pt x="582" y="517"/>
                    </a:lnTo>
                    <a:lnTo>
                      <a:pt x="584" y="540"/>
                    </a:lnTo>
                    <a:lnTo>
                      <a:pt x="584" y="563"/>
                    </a:lnTo>
                    <a:lnTo>
                      <a:pt x="582" y="583"/>
                    </a:lnTo>
                    <a:lnTo>
                      <a:pt x="577" y="604"/>
                    </a:lnTo>
                    <a:lnTo>
                      <a:pt x="571" y="626"/>
                    </a:lnTo>
                    <a:lnTo>
                      <a:pt x="561" y="645"/>
                    </a:lnTo>
                    <a:lnTo>
                      <a:pt x="550" y="663"/>
                    </a:lnTo>
                    <a:lnTo>
                      <a:pt x="535" y="685"/>
                    </a:lnTo>
                    <a:lnTo>
                      <a:pt x="518" y="703"/>
                    </a:lnTo>
                    <a:lnTo>
                      <a:pt x="486" y="730"/>
                    </a:lnTo>
                    <a:lnTo>
                      <a:pt x="472" y="739"/>
                    </a:lnTo>
                    <a:lnTo>
                      <a:pt x="445" y="754"/>
                    </a:lnTo>
                    <a:lnTo>
                      <a:pt x="420" y="764"/>
                    </a:lnTo>
                    <a:lnTo>
                      <a:pt x="395" y="770"/>
                    </a:lnTo>
                    <a:lnTo>
                      <a:pt x="368" y="775"/>
                    </a:lnTo>
                    <a:lnTo>
                      <a:pt x="342" y="775"/>
                    </a:lnTo>
                    <a:lnTo>
                      <a:pt x="315" y="773"/>
                    </a:lnTo>
                    <a:lnTo>
                      <a:pt x="292" y="768"/>
                    </a:lnTo>
                    <a:lnTo>
                      <a:pt x="267" y="762"/>
                    </a:lnTo>
                    <a:lnTo>
                      <a:pt x="244" y="752"/>
                    </a:lnTo>
                    <a:lnTo>
                      <a:pt x="219" y="741"/>
                    </a:lnTo>
                    <a:lnTo>
                      <a:pt x="198" y="728"/>
                    </a:lnTo>
                    <a:lnTo>
                      <a:pt x="177" y="714"/>
                    </a:lnTo>
                    <a:lnTo>
                      <a:pt x="155" y="700"/>
                    </a:lnTo>
                    <a:lnTo>
                      <a:pt x="135" y="683"/>
                    </a:lnTo>
                    <a:lnTo>
                      <a:pt x="108" y="656"/>
                    </a:lnTo>
                    <a:lnTo>
                      <a:pt x="100" y="651"/>
                    </a:lnTo>
                    <a:lnTo>
                      <a:pt x="88" y="636"/>
                    </a:lnTo>
                    <a:lnTo>
                      <a:pt x="75" y="620"/>
                    </a:lnTo>
                    <a:lnTo>
                      <a:pt x="63" y="602"/>
                    </a:lnTo>
                    <a:lnTo>
                      <a:pt x="50" y="583"/>
                    </a:lnTo>
                    <a:lnTo>
                      <a:pt x="38" y="563"/>
                    </a:lnTo>
                    <a:lnTo>
                      <a:pt x="27" y="540"/>
                    </a:lnTo>
                    <a:lnTo>
                      <a:pt x="16" y="517"/>
                    </a:lnTo>
                    <a:lnTo>
                      <a:pt x="9" y="492"/>
                    </a:lnTo>
                    <a:lnTo>
                      <a:pt x="4" y="465"/>
                    </a:lnTo>
                    <a:lnTo>
                      <a:pt x="0" y="439"/>
                    </a:lnTo>
                    <a:lnTo>
                      <a:pt x="0" y="409"/>
                    </a:lnTo>
                    <a:lnTo>
                      <a:pt x="4" y="378"/>
                    </a:lnTo>
                    <a:lnTo>
                      <a:pt x="9" y="350"/>
                    </a:lnTo>
                    <a:lnTo>
                      <a:pt x="22" y="319"/>
                    </a:lnTo>
                    <a:lnTo>
                      <a:pt x="47" y="268"/>
                    </a:lnTo>
                    <a:lnTo>
                      <a:pt x="184" y="364"/>
                    </a:lnTo>
                    <a:lnTo>
                      <a:pt x="178" y="371"/>
                    </a:lnTo>
                    <a:lnTo>
                      <a:pt x="173" y="387"/>
                    </a:lnTo>
                    <a:lnTo>
                      <a:pt x="169" y="404"/>
                    </a:lnTo>
                    <a:lnTo>
                      <a:pt x="166" y="420"/>
                    </a:lnTo>
                    <a:lnTo>
                      <a:pt x="166" y="435"/>
                    </a:lnTo>
                    <a:lnTo>
                      <a:pt x="168" y="451"/>
                    </a:lnTo>
                    <a:lnTo>
                      <a:pt x="169" y="464"/>
                    </a:lnTo>
                    <a:lnTo>
                      <a:pt x="173" y="476"/>
                    </a:lnTo>
                    <a:lnTo>
                      <a:pt x="178" y="490"/>
                    </a:lnTo>
                    <a:lnTo>
                      <a:pt x="184" y="501"/>
                    </a:lnTo>
                    <a:lnTo>
                      <a:pt x="189" y="514"/>
                    </a:lnTo>
                    <a:lnTo>
                      <a:pt x="194" y="523"/>
                    </a:lnTo>
                    <a:lnTo>
                      <a:pt x="202" y="533"/>
                    </a:lnTo>
                    <a:lnTo>
                      <a:pt x="207" y="540"/>
                    </a:lnTo>
                    <a:lnTo>
                      <a:pt x="212" y="548"/>
                    </a:lnTo>
                    <a:lnTo>
                      <a:pt x="221" y="555"/>
                    </a:lnTo>
                    <a:lnTo>
                      <a:pt x="227" y="560"/>
                    </a:lnTo>
                    <a:lnTo>
                      <a:pt x="236" y="570"/>
                    </a:lnTo>
                    <a:lnTo>
                      <a:pt x="247" y="579"/>
                    </a:lnTo>
                    <a:lnTo>
                      <a:pt x="260" y="586"/>
                    </a:lnTo>
                    <a:lnTo>
                      <a:pt x="272" y="593"/>
                    </a:lnTo>
                    <a:lnTo>
                      <a:pt x="283" y="599"/>
                    </a:lnTo>
                    <a:lnTo>
                      <a:pt x="296" y="604"/>
                    </a:lnTo>
                    <a:lnTo>
                      <a:pt x="308" y="606"/>
                    </a:lnTo>
                    <a:lnTo>
                      <a:pt x="321" y="608"/>
                    </a:lnTo>
                    <a:lnTo>
                      <a:pt x="331" y="608"/>
                    </a:lnTo>
                    <a:lnTo>
                      <a:pt x="340" y="606"/>
                    </a:lnTo>
                    <a:lnTo>
                      <a:pt x="349" y="602"/>
                    </a:lnTo>
                    <a:lnTo>
                      <a:pt x="358" y="597"/>
                    </a:lnTo>
                    <a:lnTo>
                      <a:pt x="368" y="588"/>
                    </a:lnTo>
                    <a:lnTo>
                      <a:pt x="373" y="577"/>
                    </a:lnTo>
                    <a:lnTo>
                      <a:pt x="379" y="555"/>
                    </a:lnTo>
                    <a:lnTo>
                      <a:pt x="379" y="544"/>
                    </a:lnTo>
                    <a:lnTo>
                      <a:pt x="377" y="519"/>
                    </a:lnTo>
                    <a:lnTo>
                      <a:pt x="370" y="492"/>
                    </a:lnTo>
                    <a:lnTo>
                      <a:pt x="358" y="467"/>
                    </a:lnTo>
                    <a:lnTo>
                      <a:pt x="344" y="442"/>
                    </a:lnTo>
                    <a:lnTo>
                      <a:pt x="328" y="414"/>
                    </a:lnTo>
                    <a:lnTo>
                      <a:pt x="312" y="387"/>
                    </a:lnTo>
                    <a:lnTo>
                      <a:pt x="296" y="362"/>
                    </a:lnTo>
                    <a:lnTo>
                      <a:pt x="279" y="334"/>
                    </a:lnTo>
                    <a:lnTo>
                      <a:pt x="265" y="303"/>
                    </a:lnTo>
                    <a:lnTo>
                      <a:pt x="254" y="274"/>
                    </a:lnTo>
                    <a:lnTo>
                      <a:pt x="247" y="243"/>
                    </a:lnTo>
                    <a:lnTo>
                      <a:pt x="244" y="213"/>
                    </a:lnTo>
                    <a:lnTo>
                      <a:pt x="247" y="181"/>
                    </a:lnTo>
                    <a:lnTo>
                      <a:pt x="256" y="148"/>
                    </a:lnTo>
                    <a:lnTo>
                      <a:pt x="285" y="97"/>
                    </a:lnTo>
                    <a:lnTo>
                      <a:pt x="292" y="90"/>
                    </a:lnTo>
                    <a:lnTo>
                      <a:pt x="306" y="74"/>
                    </a:lnTo>
                    <a:lnTo>
                      <a:pt x="322" y="58"/>
                    </a:lnTo>
                    <a:lnTo>
                      <a:pt x="340" y="44"/>
                    </a:lnTo>
                    <a:lnTo>
                      <a:pt x="360" y="30"/>
                    </a:lnTo>
                    <a:lnTo>
                      <a:pt x="384" y="20"/>
                    </a:lnTo>
                    <a:lnTo>
                      <a:pt x="407" y="11"/>
                    </a:lnTo>
                    <a:lnTo>
                      <a:pt x="433" y="3"/>
                    </a:lnTo>
                    <a:lnTo>
                      <a:pt x="458" y="0"/>
                    </a:lnTo>
                    <a:lnTo>
                      <a:pt x="486" y="0"/>
                    </a:lnTo>
                    <a:lnTo>
                      <a:pt x="514" y="2"/>
                    </a:lnTo>
                    <a:lnTo>
                      <a:pt x="544" y="9"/>
                    </a:lnTo>
                    <a:lnTo>
                      <a:pt x="573" y="20"/>
                    </a:lnTo>
                    <a:lnTo>
                      <a:pt x="605" y="36"/>
                    </a:lnTo>
                    <a:lnTo>
                      <a:pt x="635" y="58"/>
                    </a:lnTo>
                    <a:lnTo>
                      <a:pt x="683" y="97"/>
                    </a:lnTo>
                    <a:lnTo>
                      <a:pt x="690" y="106"/>
                    </a:lnTo>
                    <a:lnTo>
                      <a:pt x="705" y="121"/>
                    </a:lnTo>
                    <a:lnTo>
                      <a:pt x="719" y="139"/>
                    </a:lnTo>
                    <a:lnTo>
                      <a:pt x="731" y="155"/>
                    </a:lnTo>
                    <a:lnTo>
                      <a:pt x="744" y="175"/>
                    </a:lnTo>
                    <a:lnTo>
                      <a:pt x="756" y="195"/>
                    </a:lnTo>
                    <a:lnTo>
                      <a:pt x="766" y="215"/>
                    </a:lnTo>
                    <a:lnTo>
                      <a:pt x="775" y="236"/>
                    </a:lnTo>
                    <a:lnTo>
                      <a:pt x="784" y="258"/>
                    </a:lnTo>
                    <a:lnTo>
                      <a:pt x="788" y="281"/>
                    </a:lnTo>
                    <a:lnTo>
                      <a:pt x="791" y="303"/>
                    </a:lnTo>
                    <a:lnTo>
                      <a:pt x="791" y="327"/>
                    </a:lnTo>
                    <a:lnTo>
                      <a:pt x="790" y="350"/>
                    </a:lnTo>
                    <a:lnTo>
                      <a:pt x="786" y="371"/>
                    </a:lnTo>
                    <a:lnTo>
                      <a:pt x="777" y="393"/>
                    </a:lnTo>
                    <a:lnTo>
                      <a:pt x="759" y="427"/>
                    </a:lnTo>
                    <a:lnTo>
                      <a:pt x="614" y="364"/>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35" name="Freeform 31"/>
              <p:cNvSpPr>
                <a:spLocks/>
              </p:cNvSpPr>
              <p:nvPr/>
            </p:nvSpPr>
            <p:spPr bwMode="auto">
              <a:xfrm>
                <a:off x="4016" y="1474"/>
                <a:ext cx="42" cy="43"/>
              </a:xfrm>
              <a:custGeom>
                <a:avLst/>
                <a:gdLst>
                  <a:gd name="T0" fmla="*/ 2 w 887"/>
                  <a:gd name="T1" fmla="*/ 1 h 906"/>
                  <a:gd name="T2" fmla="*/ 2 w 887"/>
                  <a:gd name="T3" fmla="*/ 1 h 906"/>
                  <a:gd name="T4" fmla="*/ 1 w 887"/>
                  <a:gd name="T5" fmla="*/ 2 h 906"/>
                  <a:gd name="T6" fmla="*/ 1 w 887"/>
                  <a:gd name="T7" fmla="*/ 2 h 906"/>
                  <a:gd name="T8" fmla="*/ 1 w 887"/>
                  <a:gd name="T9" fmla="*/ 2 h 906"/>
                  <a:gd name="T10" fmla="*/ 1 w 887"/>
                  <a:gd name="T11" fmla="*/ 2 h 906"/>
                  <a:gd name="T12" fmla="*/ 1 w 887"/>
                  <a:gd name="T13" fmla="*/ 2 h 906"/>
                  <a:gd name="T14" fmla="*/ 1 w 887"/>
                  <a:gd name="T15" fmla="*/ 2 h 906"/>
                  <a:gd name="T16" fmla="*/ 1 w 887"/>
                  <a:gd name="T17" fmla="*/ 2 h 906"/>
                  <a:gd name="T18" fmla="*/ 0 w 887"/>
                  <a:gd name="T19" fmla="*/ 2 h 906"/>
                  <a:gd name="T20" fmla="*/ 0 w 887"/>
                  <a:gd name="T21" fmla="*/ 2 h 906"/>
                  <a:gd name="T22" fmla="*/ 0 w 887"/>
                  <a:gd name="T23" fmla="*/ 2 h 906"/>
                  <a:gd name="T24" fmla="*/ 0 w 887"/>
                  <a:gd name="T25" fmla="*/ 2 h 906"/>
                  <a:gd name="T26" fmla="*/ 0 w 887"/>
                  <a:gd name="T27" fmla="*/ 2 h 906"/>
                  <a:gd name="T28" fmla="*/ 0 w 887"/>
                  <a:gd name="T29" fmla="*/ 1 h 906"/>
                  <a:gd name="T30" fmla="*/ 0 w 887"/>
                  <a:gd name="T31" fmla="*/ 1 h 906"/>
                  <a:gd name="T32" fmla="*/ 0 w 887"/>
                  <a:gd name="T33" fmla="*/ 1 h 906"/>
                  <a:gd name="T34" fmla="*/ 0 w 887"/>
                  <a:gd name="T35" fmla="*/ 1 h 906"/>
                  <a:gd name="T36" fmla="*/ 0 w 887"/>
                  <a:gd name="T37" fmla="*/ 1 h 906"/>
                  <a:gd name="T38" fmla="*/ 1 w 887"/>
                  <a:gd name="T39" fmla="*/ 0 h 906"/>
                  <a:gd name="T40" fmla="*/ 1 w 887"/>
                  <a:gd name="T41" fmla="*/ 0 h 906"/>
                  <a:gd name="T42" fmla="*/ 1 w 887"/>
                  <a:gd name="T43" fmla="*/ 1 h 906"/>
                  <a:gd name="T44" fmla="*/ 0 w 887"/>
                  <a:gd name="T45" fmla="*/ 1 h 906"/>
                  <a:gd name="T46" fmla="*/ 0 w 887"/>
                  <a:gd name="T47" fmla="*/ 1 h 906"/>
                  <a:gd name="T48" fmla="*/ 0 w 887"/>
                  <a:gd name="T49" fmla="*/ 1 h 906"/>
                  <a:gd name="T50" fmla="*/ 0 w 887"/>
                  <a:gd name="T51" fmla="*/ 1 h 906"/>
                  <a:gd name="T52" fmla="*/ 0 w 887"/>
                  <a:gd name="T53" fmla="*/ 1 h 906"/>
                  <a:gd name="T54" fmla="*/ 0 w 887"/>
                  <a:gd name="T55" fmla="*/ 1 h 906"/>
                  <a:gd name="T56" fmla="*/ 0 w 887"/>
                  <a:gd name="T57" fmla="*/ 2 h 906"/>
                  <a:gd name="T58" fmla="*/ 1 w 887"/>
                  <a:gd name="T59" fmla="*/ 2 h 906"/>
                  <a:gd name="T60" fmla="*/ 1 w 887"/>
                  <a:gd name="T61" fmla="*/ 2 h 906"/>
                  <a:gd name="T62" fmla="*/ 1 w 887"/>
                  <a:gd name="T63" fmla="*/ 2 h 906"/>
                  <a:gd name="T64" fmla="*/ 1 w 887"/>
                  <a:gd name="T65" fmla="*/ 2 h 906"/>
                  <a:gd name="T66" fmla="*/ 1 w 887"/>
                  <a:gd name="T67" fmla="*/ 2 h 906"/>
                  <a:gd name="T68" fmla="*/ 1 w 887"/>
                  <a:gd name="T69" fmla="*/ 2 h 906"/>
                  <a:gd name="T70" fmla="*/ 1 w 887"/>
                  <a:gd name="T71" fmla="*/ 2 h 906"/>
                  <a:gd name="T72" fmla="*/ 1 w 887"/>
                  <a:gd name="T73" fmla="*/ 2 h 906"/>
                  <a:gd name="T74" fmla="*/ 1 w 887"/>
                  <a:gd name="T75" fmla="*/ 2 h 906"/>
                  <a:gd name="T76" fmla="*/ 2 w 887"/>
                  <a:gd name="T77" fmla="*/ 1 h 9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7"/>
                  <a:gd name="T118" fmla="*/ 0 h 906"/>
                  <a:gd name="T119" fmla="*/ 887 w 887"/>
                  <a:gd name="T120" fmla="*/ 906 h 9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7" h="906">
                    <a:moveTo>
                      <a:pt x="763" y="303"/>
                    </a:moveTo>
                    <a:lnTo>
                      <a:pt x="887" y="403"/>
                    </a:lnTo>
                    <a:lnTo>
                      <a:pt x="526" y="837"/>
                    </a:lnTo>
                    <a:lnTo>
                      <a:pt x="505" y="858"/>
                    </a:lnTo>
                    <a:lnTo>
                      <a:pt x="464" y="885"/>
                    </a:lnTo>
                    <a:lnTo>
                      <a:pt x="417" y="901"/>
                    </a:lnTo>
                    <a:lnTo>
                      <a:pt x="366" y="906"/>
                    </a:lnTo>
                    <a:lnTo>
                      <a:pt x="314" y="899"/>
                    </a:lnTo>
                    <a:lnTo>
                      <a:pt x="263" y="885"/>
                    </a:lnTo>
                    <a:lnTo>
                      <a:pt x="210" y="860"/>
                    </a:lnTo>
                    <a:lnTo>
                      <a:pt x="161" y="830"/>
                    </a:lnTo>
                    <a:lnTo>
                      <a:pt x="114" y="791"/>
                    </a:lnTo>
                    <a:lnTo>
                      <a:pt x="75" y="748"/>
                    </a:lnTo>
                    <a:lnTo>
                      <a:pt x="42" y="702"/>
                    </a:lnTo>
                    <a:lnTo>
                      <a:pt x="19" y="650"/>
                    </a:lnTo>
                    <a:lnTo>
                      <a:pt x="4" y="600"/>
                    </a:lnTo>
                    <a:lnTo>
                      <a:pt x="0" y="547"/>
                    </a:lnTo>
                    <a:lnTo>
                      <a:pt x="12" y="496"/>
                    </a:lnTo>
                    <a:lnTo>
                      <a:pt x="55" y="419"/>
                    </a:lnTo>
                    <a:lnTo>
                      <a:pt x="408" y="0"/>
                    </a:lnTo>
                    <a:lnTo>
                      <a:pt x="560" y="126"/>
                    </a:lnTo>
                    <a:lnTo>
                      <a:pt x="229" y="517"/>
                    </a:lnTo>
                    <a:lnTo>
                      <a:pt x="219" y="530"/>
                    </a:lnTo>
                    <a:lnTo>
                      <a:pt x="204" y="556"/>
                    </a:lnTo>
                    <a:lnTo>
                      <a:pt x="197" y="583"/>
                    </a:lnTo>
                    <a:lnTo>
                      <a:pt x="197" y="608"/>
                    </a:lnTo>
                    <a:lnTo>
                      <a:pt x="199" y="634"/>
                    </a:lnTo>
                    <a:lnTo>
                      <a:pt x="208" y="658"/>
                    </a:lnTo>
                    <a:lnTo>
                      <a:pt x="220" y="680"/>
                    </a:lnTo>
                    <a:lnTo>
                      <a:pt x="235" y="700"/>
                    </a:lnTo>
                    <a:lnTo>
                      <a:pt x="253" y="718"/>
                    </a:lnTo>
                    <a:lnTo>
                      <a:pt x="275" y="732"/>
                    </a:lnTo>
                    <a:lnTo>
                      <a:pt x="298" y="741"/>
                    </a:lnTo>
                    <a:lnTo>
                      <a:pt x="322" y="748"/>
                    </a:lnTo>
                    <a:lnTo>
                      <a:pt x="345" y="748"/>
                    </a:lnTo>
                    <a:lnTo>
                      <a:pt x="370" y="741"/>
                    </a:lnTo>
                    <a:lnTo>
                      <a:pt x="394" y="730"/>
                    </a:lnTo>
                    <a:lnTo>
                      <a:pt x="430" y="700"/>
                    </a:lnTo>
                    <a:lnTo>
                      <a:pt x="763" y="303"/>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36" name="Freeform 32"/>
              <p:cNvSpPr>
                <a:spLocks/>
              </p:cNvSpPr>
              <p:nvPr/>
            </p:nvSpPr>
            <p:spPr bwMode="auto">
              <a:xfrm>
                <a:off x="3981" y="1453"/>
                <a:ext cx="41" cy="48"/>
              </a:xfrm>
              <a:custGeom>
                <a:avLst/>
                <a:gdLst>
                  <a:gd name="T0" fmla="*/ 1 w 859"/>
                  <a:gd name="T1" fmla="*/ 0 h 1005"/>
                  <a:gd name="T2" fmla="*/ 2 w 859"/>
                  <a:gd name="T3" fmla="*/ 0 h 1005"/>
                  <a:gd name="T4" fmla="*/ 2 w 859"/>
                  <a:gd name="T5" fmla="*/ 0 h 1005"/>
                  <a:gd name="T6" fmla="*/ 2 w 859"/>
                  <a:gd name="T7" fmla="*/ 1 h 1005"/>
                  <a:gd name="T8" fmla="*/ 2 w 859"/>
                  <a:gd name="T9" fmla="*/ 1 h 1005"/>
                  <a:gd name="T10" fmla="*/ 2 w 859"/>
                  <a:gd name="T11" fmla="*/ 1 h 1005"/>
                  <a:gd name="T12" fmla="*/ 2 w 859"/>
                  <a:gd name="T13" fmla="*/ 1 h 1005"/>
                  <a:gd name="T14" fmla="*/ 2 w 859"/>
                  <a:gd name="T15" fmla="*/ 1 h 1005"/>
                  <a:gd name="T16" fmla="*/ 2 w 859"/>
                  <a:gd name="T17" fmla="*/ 1 h 1005"/>
                  <a:gd name="T18" fmla="*/ 2 w 859"/>
                  <a:gd name="T19" fmla="*/ 1 h 1005"/>
                  <a:gd name="T20" fmla="*/ 2 w 859"/>
                  <a:gd name="T21" fmla="*/ 1 h 1005"/>
                  <a:gd name="T22" fmla="*/ 2 w 859"/>
                  <a:gd name="T23" fmla="*/ 1 h 1005"/>
                  <a:gd name="T24" fmla="*/ 2 w 859"/>
                  <a:gd name="T25" fmla="*/ 1 h 1005"/>
                  <a:gd name="T26" fmla="*/ 2 w 859"/>
                  <a:gd name="T27" fmla="*/ 1 h 1005"/>
                  <a:gd name="T28" fmla="*/ 2 w 859"/>
                  <a:gd name="T29" fmla="*/ 1 h 1005"/>
                  <a:gd name="T30" fmla="*/ 2 w 859"/>
                  <a:gd name="T31" fmla="*/ 1 h 1005"/>
                  <a:gd name="T32" fmla="*/ 1 w 859"/>
                  <a:gd name="T33" fmla="*/ 1 h 1005"/>
                  <a:gd name="T34" fmla="*/ 1 w 859"/>
                  <a:gd name="T35" fmla="*/ 1 h 1005"/>
                  <a:gd name="T36" fmla="*/ 1 w 859"/>
                  <a:gd name="T37" fmla="*/ 2 h 1005"/>
                  <a:gd name="T38" fmla="*/ 1 w 859"/>
                  <a:gd name="T39" fmla="*/ 2 h 1005"/>
                  <a:gd name="T40" fmla="*/ 1 w 859"/>
                  <a:gd name="T41" fmla="*/ 1 h 1005"/>
                  <a:gd name="T42" fmla="*/ 1 w 859"/>
                  <a:gd name="T43" fmla="*/ 1 h 1005"/>
                  <a:gd name="T44" fmla="*/ 0 w 859"/>
                  <a:gd name="T45" fmla="*/ 2 h 1005"/>
                  <a:gd name="T46" fmla="*/ 0 w 859"/>
                  <a:gd name="T47" fmla="*/ 2 h 1005"/>
                  <a:gd name="T48" fmla="*/ 1 w 859"/>
                  <a:gd name="T49" fmla="*/ 0 h 10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9"/>
                  <a:gd name="T76" fmla="*/ 0 h 1005"/>
                  <a:gd name="T77" fmla="*/ 859 w 859"/>
                  <a:gd name="T78" fmla="*/ 1005 h 10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9" h="1005">
                    <a:moveTo>
                      <a:pt x="410" y="0"/>
                    </a:moveTo>
                    <a:lnTo>
                      <a:pt x="722" y="195"/>
                    </a:lnTo>
                    <a:lnTo>
                      <a:pt x="746" y="212"/>
                    </a:lnTo>
                    <a:lnTo>
                      <a:pt x="789" y="249"/>
                    </a:lnTo>
                    <a:lnTo>
                      <a:pt x="819" y="287"/>
                    </a:lnTo>
                    <a:lnTo>
                      <a:pt x="841" y="324"/>
                    </a:lnTo>
                    <a:lnTo>
                      <a:pt x="855" y="367"/>
                    </a:lnTo>
                    <a:lnTo>
                      <a:pt x="859" y="404"/>
                    </a:lnTo>
                    <a:lnTo>
                      <a:pt x="855" y="445"/>
                    </a:lnTo>
                    <a:lnTo>
                      <a:pt x="846" y="482"/>
                    </a:lnTo>
                    <a:lnTo>
                      <a:pt x="830" y="516"/>
                    </a:lnTo>
                    <a:lnTo>
                      <a:pt x="809" y="548"/>
                    </a:lnTo>
                    <a:lnTo>
                      <a:pt x="785" y="575"/>
                    </a:lnTo>
                    <a:lnTo>
                      <a:pt x="757" y="599"/>
                    </a:lnTo>
                    <a:lnTo>
                      <a:pt x="724" y="617"/>
                    </a:lnTo>
                    <a:lnTo>
                      <a:pt x="690" y="631"/>
                    </a:lnTo>
                    <a:lnTo>
                      <a:pt x="654" y="637"/>
                    </a:lnTo>
                    <a:lnTo>
                      <a:pt x="601" y="631"/>
                    </a:lnTo>
                    <a:lnTo>
                      <a:pt x="547" y="1005"/>
                    </a:lnTo>
                    <a:lnTo>
                      <a:pt x="375" y="896"/>
                    </a:lnTo>
                    <a:lnTo>
                      <a:pt x="430" y="566"/>
                    </a:lnTo>
                    <a:lnTo>
                      <a:pt x="325" y="496"/>
                    </a:lnTo>
                    <a:lnTo>
                      <a:pt x="162" y="761"/>
                    </a:lnTo>
                    <a:lnTo>
                      <a:pt x="0" y="664"/>
                    </a:lnTo>
                    <a:lnTo>
                      <a:pt x="410" y="0"/>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37" name="Freeform 33"/>
              <p:cNvSpPr>
                <a:spLocks/>
              </p:cNvSpPr>
              <p:nvPr/>
            </p:nvSpPr>
            <p:spPr bwMode="auto">
              <a:xfrm>
                <a:off x="3960" y="1438"/>
                <a:ext cx="31" cy="42"/>
              </a:xfrm>
              <a:custGeom>
                <a:avLst/>
                <a:gdLst>
                  <a:gd name="T0" fmla="*/ 1 w 649"/>
                  <a:gd name="T1" fmla="*/ 0 h 870"/>
                  <a:gd name="T2" fmla="*/ 0 w 649"/>
                  <a:gd name="T3" fmla="*/ 0 h 870"/>
                  <a:gd name="T4" fmla="*/ 0 w 649"/>
                  <a:gd name="T5" fmla="*/ 0 h 870"/>
                  <a:gd name="T6" fmla="*/ 1 w 649"/>
                  <a:gd name="T7" fmla="*/ 0 h 870"/>
                  <a:gd name="T8" fmla="*/ 1 w 649"/>
                  <a:gd name="T9" fmla="*/ 1 h 870"/>
                  <a:gd name="T10" fmla="*/ 1 w 649"/>
                  <a:gd name="T11" fmla="*/ 1 h 870"/>
                  <a:gd name="T12" fmla="*/ 0 w 649"/>
                  <a:gd name="T13" fmla="*/ 2 h 870"/>
                  <a:gd name="T14" fmla="*/ 0 w 649"/>
                  <a:gd name="T15" fmla="*/ 2 h 870"/>
                  <a:gd name="T16" fmla="*/ 1 w 649"/>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9"/>
                  <a:gd name="T28" fmla="*/ 0 h 870"/>
                  <a:gd name="T29" fmla="*/ 649 w 649"/>
                  <a:gd name="T30" fmla="*/ 870 h 8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9" h="870">
                    <a:moveTo>
                      <a:pt x="233" y="214"/>
                    </a:moveTo>
                    <a:lnTo>
                      <a:pt x="53" y="140"/>
                    </a:lnTo>
                    <a:lnTo>
                      <a:pt x="109" y="0"/>
                    </a:lnTo>
                    <a:lnTo>
                      <a:pt x="649" y="215"/>
                    </a:lnTo>
                    <a:lnTo>
                      <a:pt x="592" y="358"/>
                    </a:lnTo>
                    <a:lnTo>
                      <a:pt x="406" y="286"/>
                    </a:lnTo>
                    <a:lnTo>
                      <a:pt x="176" y="870"/>
                    </a:lnTo>
                    <a:lnTo>
                      <a:pt x="0" y="796"/>
                    </a:lnTo>
                    <a:lnTo>
                      <a:pt x="233" y="214"/>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38" name="Freeform 34"/>
              <p:cNvSpPr>
                <a:spLocks/>
              </p:cNvSpPr>
              <p:nvPr/>
            </p:nvSpPr>
            <p:spPr bwMode="auto">
              <a:xfrm>
                <a:off x="3895" y="1423"/>
                <a:ext cx="31" cy="41"/>
              </a:xfrm>
              <a:custGeom>
                <a:avLst/>
                <a:gdLst>
                  <a:gd name="T0" fmla="*/ 0 w 659"/>
                  <a:gd name="T1" fmla="*/ 0 h 851"/>
                  <a:gd name="T2" fmla="*/ 1 w 659"/>
                  <a:gd name="T3" fmla="*/ 0 h 851"/>
                  <a:gd name="T4" fmla="*/ 1 w 659"/>
                  <a:gd name="T5" fmla="*/ 0 h 851"/>
                  <a:gd name="T6" fmla="*/ 1 w 659"/>
                  <a:gd name="T7" fmla="*/ 0 h 851"/>
                  <a:gd name="T8" fmla="*/ 1 w 659"/>
                  <a:gd name="T9" fmla="*/ 1 h 851"/>
                  <a:gd name="T10" fmla="*/ 1 w 659"/>
                  <a:gd name="T11" fmla="*/ 1 h 851"/>
                  <a:gd name="T12" fmla="*/ 1 w 659"/>
                  <a:gd name="T13" fmla="*/ 1 h 851"/>
                  <a:gd name="T14" fmla="*/ 1 w 659"/>
                  <a:gd name="T15" fmla="*/ 1 h 851"/>
                  <a:gd name="T16" fmla="*/ 0 w 659"/>
                  <a:gd name="T17" fmla="*/ 1 h 851"/>
                  <a:gd name="T18" fmla="*/ 1 w 659"/>
                  <a:gd name="T19" fmla="*/ 2 h 851"/>
                  <a:gd name="T20" fmla="*/ 1 w 659"/>
                  <a:gd name="T21" fmla="*/ 2 h 851"/>
                  <a:gd name="T22" fmla="*/ 0 w 659"/>
                  <a:gd name="T23" fmla="*/ 2 h 851"/>
                  <a:gd name="T24" fmla="*/ 0 w 659"/>
                  <a:gd name="T25" fmla="*/ 0 h 8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9"/>
                  <a:gd name="T40" fmla="*/ 0 h 851"/>
                  <a:gd name="T41" fmla="*/ 659 w 659"/>
                  <a:gd name="T42" fmla="*/ 851 h 8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9" h="851">
                    <a:moveTo>
                      <a:pt x="107" y="0"/>
                    </a:moveTo>
                    <a:lnTo>
                      <a:pt x="659" y="78"/>
                    </a:lnTo>
                    <a:lnTo>
                      <a:pt x="640" y="211"/>
                    </a:lnTo>
                    <a:lnTo>
                      <a:pt x="274" y="160"/>
                    </a:lnTo>
                    <a:lnTo>
                      <a:pt x="255" y="311"/>
                    </a:lnTo>
                    <a:lnTo>
                      <a:pt x="549" y="353"/>
                    </a:lnTo>
                    <a:lnTo>
                      <a:pt x="526" y="505"/>
                    </a:lnTo>
                    <a:lnTo>
                      <a:pt x="230" y="462"/>
                    </a:lnTo>
                    <a:lnTo>
                      <a:pt x="206" y="642"/>
                    </a:lnTo>
                    <a:lnTo>
                      <a:pt x="581" y="693"/>
                    </a:lnTo>
                    <a:lnTo>
                      <a:pt x="560" y="851"/>
                    </a:lnTo>
                    <a:lnTo>
                      <a:pt x="0" y="771"/>
                    </a:lnTo>
                    <a:lnTo>
                      <a:pt x="107" y="0"/>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39" name="Freeform 35"/>
              <p:cNvSpPr>
                <a:spLocks/>
              </p:cNvSpPr>
              <p:nvPr/>
            </p:nvSpPr>
            <p:spPr bwMode="auto">
              <a:xfrm>
                <a:off x="3844" y="1421"/>
                <a:ext cx="48" cy="37"/>
              </a:xfrm>
              <a:custGeom>
                <a:avLst/>
                <a:gdLst>
                  <a:gd name="T0" fmla="*/ 1 w 1002"/>
                  <a:gd name="T1" fmla="*/ 0 h 782"/>
                  <a:gd name="T2" fmla="*/ 1 w 1002"/>
                  <a:gd name="T3" fmla="*/ 0 h 782"/>
                  <a:gd name="T4" fmla="*/ 2 w 1002"/>
                  <a:gd name="T5" fmla="*/ 1 h 782"/>
                  <a:gd name="T6" fmla="*/ 2 w 1002"/>
                  <a:gd name="T7" fmla="*/ 0 h 782"/>
                  <a:gd name="T8" fmla="*/ 2 w 1002"/>
                  <a:gd name="T9" fmla="*/ 0 h 782"/>
                  <a:gd name="T10" fmla="*/ 2 w 1002"/>
                  <a:gd name="T11" fmla="*/ 2 h 782"/>
                  <a:gd name="T12" fmla="*/ 1 w 1002"/>
                  <a:gd name="T13" fmla="*/ 2 h 782"/>
                  <a:gd name="T14" fmla="*/ 1 w 1002"/>
                  <a:gd name="T15" fmla="*/ 1 h 782"/>
                  <a:gd name="T16" fmla="*/ 1 w 1002"/>
                  <a:gd name="T17" fmla="*/ 2 h 782"/>
                  <a:gd name="T18" fmla="*/ 0 w 1002"/>
                  <a:gd name="T19" fmla="*/ 2 h 782"/>
                  <a:gd name="T20" fmla="*/ 0 w 1002"/>
                  <a:gd name="T21" fmla="*/ 0 h 782"/>
                  <a:gd name="T22" fmla="*/ 0 w 1002"/>
                  <a:gd name="T23" fmla="*/ 0 h 782"/>
                  <a:gd name="T24" fmla="*/ 1 w 1002"/>
                  <a:gd name="T25" fmla="*/ 1 h 782"/>
                  <a:gd name="T26" fmla="*/ 1 w 1002"/>
                  <a:gd name="T27" fmla="*/ 0 h 7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2"/>
                  <a:gd name="T43" fmla="*/ 0 h 782"/>
                  <a:gd name="T44" fmla="*/ 1002 w 1002"/>
                  <a:gd name="T45" fmla="*/ 782 h 7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2" h="782">
                    <a:moveTo>
                      <a:pt x="430" y="0"/>
                    </a:moveTo>
                    <a:lnTo>
                      <a:pt x="597" y="0"/>
                    </a:lnTo>
                    <a:lnTo>
                      <a:pt x="725" y="519"/>
                    </a:lnTo>
                    <a:lnTo>
                      <a:pt x="847" y="0"/>
                    </a:lnTo>
                    <a:lnTo>
                      <a:pt x="1002" y="0"/>
                    </a:lnTo>
                    <a:lnTo>
                      <a:pt x="812" y="782"/>
                    </a:lnTo>
                    <a:lnTo>
                      <a:pt x="624" y="782"/>
                    </a:lnTo>
                    <a:lnTo>
                      <a:pt x="503" y="270"/>
                    </a:lnTo>
                    <a:lnTo>
                      <a:pt x="386" y="782"/>
                    </a:lnTo>
                    <a:lnTo>
                      <a:pt x="198" y="782"/>
                    </a:lnTo>
                    <a:lnTo>
                      <a:pt x="0" y="0"/>
                    </a:lnTo>
                    <a:lnTo>
                      <a:pt x="189" y="0"/>
                    </a:lnTo>
                    <a:lnTo>
                      <a:pt x="304" y="530"/>
                    </a:lnTo>
                    <a:lnTo>
                      <a:pt x="430" y="0"/>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40" name="Freeform 36"/>
              <p:cNvSpPr>
                <a:spLocks/>
              </p:cNvSpPr>
              <p:nvPr/>
            </p:nvSpPr>
            <p:spPr bwMode="auto">
              <a:xfrm>
                <a:off x="3772" y="1431"/>
                <a:ext cx="37" cy="41"/>
              </a:xfrm>
              <a:custGeom>
                <a:avLst/>
                <a:gdLst>
                  <a:gd name="T0" fmla="*/ 0 w 760"/>
                  <a:gd name="T1" fmla="*/ 0 h 852"/>
                  <a:gd name="T2" fmla="*/ 1 w 760"/>
                  <a:gd name="T3" fmla="*/ 0 h 852"/>
                  <a:gd name="T4" fmla="*/ 1 w 760"/>
                  <a:gd name="T5" fmla="*/ 0 h 852"/>
                  <a:gd name="T6" fmla="*/ 1 w 760"/>
                  <a:gd name="T7" fmla="*/ 0 h 852"/>
                  <a:gd name="T8" fmla="*/ 1 w 760"/>
                  <a:gd name="T9" fmla="*/ 0 h 852"/>
                  <a:gd name="T10" fmla="*/ 1 w 760"/>
                  <a:gd name="T11" fmla="*/ 0 h 852"/>
                  <a:gd name="T12" fmla="*/ 1 w 760"/>
                  <a:gd name="T13" fmla="*/ 0 h 852"/>
                  <a:gd name="T14" fmla="*/ 2 w 760"/>
                  <a:gd name="T15" fmla="*/ 0 h 852"/>
                  <a:gd name="T16" fmla="*/ 2 w 760"/>
                  <a:gd name="T17" fmla="*/ 0 h 852"/>
                  <a:gd name="T18" fmla="*/ 2 w 760"/>
                  <a:gd name="T19" fmla="*/ 1 h 852"/>
                  <a:gd name="T20" fmla="*/ 2 w 760"/>
                  <a:gd name="T21" fmla="*/ 1 h 852"/>
                  <a:gd name="T22" fmla="*/ 2 w 760"/>
                  <a:gd name="T23" fmla="*/ 1 h 852"/>
                  <a:gd name="T24" fmla="*/ 2 w 760"/>
                  <a:gd name="T25" fmla="*/ 1 h 852"/>
                  <a:gd name="T26" fmla="*/ 2 w 760"/>
                  <a:gd name="T27" fmla="*/ 1 h 852"/>
                  <a:gd name="T28" fmla="*/ 2 w 760"/>
                  <a:gd name="T29" fmla="*/ 1 h 852"/>
                  <a:gd name="T30" fmla="*/ 2 w 760"/>
                  <a:gd name="T31" fmla="*/ 2 h 852"/>
                  <a:gd name="T32" fmla="*/ 2 w 760"/>
                  <a:gd name="T33" fmla="*/ 2 h 852"/>
                  <a:gd name="T34" fmla="*/ 1 w 760"/>
                  <a:gd name="T35" fmla="*/ 2 h 852"/>
                  <a:gd name="T36" fmla="*/ 1 w 760"/>
                  <a:gd name="T37" fmla="*/ 2 h 852"/>
                  <a:gd name="T38" fmla="*/ 0 w 760"/>
                  <a:gd name="T39" fmla="*/ 0 h 8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0"/>
                  <a:gd name="T61" fmla="*/ 0 h 852"/>
                  <a:gd name="T62" fmla="*/ 760 w 760"/>
                  <a:gd name="T63" fmla="*/ 852 h 8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0" h="852">
                    <a:moveTo>
                      <a:pt x="0" y="105"/>
                    </a:moveTo>
                    <a:lnTo>
                      <a:pt x="281" y="19"/>
                    </a:lnTo>
                    <a:lnTo>
                      <a:pt x="325" y="7"/>
                    </a:lnTo>
                    <a:lnTo>
                      <a:pt x="407" y="0"/>
                    </a:lnTo>
                    <a:lnTo>
                      <a:pt x="481" y="12"/>
                    </a:lnTo>
                    <a:lnTo>
                      <a:pt x="549" y="39"/>
                    </a:lnTo>
                    <a:lnTo>
                      <a:pt x="609" y="78"/>
                    </a:lnTo>
                    <a:lnTo>
                      <a:pt x="658" y="126"/>
                    </a:lnTo>
                    <a:lnTo>
                      <a:pt x="700" y="187"/>
                    </a:lnTo>
                    <a:lnTo>
                      <a:pt x="732" y="251"/>
                    </a:lnTo>
                    <a:lnTo>
                      <a:pt x="753" y="323"/>
                    </a:lnTo>
                    <a:lnTo>
                      <a:pt x="760" y="393"/>
                    </a:lnTo>
                    <a:lnTo>
                      <a:pt x="760" y="468"/>
                    </a:lnTo>
                    <a:lnTo>
                      <a:pt x="746" y="536"/>
                    </a:lnTo>
                    <a:lnTo>
                      <a:pt x="721" y="601"/>
                    </a:lnTo>
                    <a:lnTo>
                      <a:pt x="679" y="661"/>
                    </a:lnTo>
                    <a:lnTo>
                      <a:pt x="627" y="711"/>
                    </a:lnTo>
                    <a:lnTo>
                      <a:pt x="521" y="763"/>
                    </a:lnTo>
                    <a:lnTo>
                      <a:pt x="229" y="852"/>
                    </a:lnTo>
                    <a:lnTo>
                      <a:pt x="0" y="105"/>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41" name="Freeform 37"/>
              <p:cNvSpPr>
                <a:spLocks/>
              </p:cNvSpPr>
              <p:nvPr/>
            </p:nvSpPr>
            <p:spPr bwMode="auto">
              <a:xfrm>
                <a:off x="3738" y="1445"/>
                <a:ext cx="34" cy="38"/>
              </a:xfrm>
              <a:custGeom>
                <a:avLst/>
                <a:gdLst>
                  <a:gd name="T0" fmla="*/ 0 w 716"/>
                  <a:gd name="T1" fmla="*/ 1 h 807"/>
                  <a:gd name="T2" fmla="*/ 0 w 716"/>
                  <a:gd name="T3" fmla="*/ 1 h 807"/>
                  <a:gd name="T4" fmla="*/ 0 w 716"/>
                  <a:gd name="T5" fmla="*/ 1 h 807"/>
                  <a:gd name="T6" fmla="*/ 0 w 716"/>
                  <a:gd name="T7" fmla="*/ 1 h 807"/>
                  <a:gd name="T8" fmla="*/ 0 w 716"/>
                  <a:gd name="T9" fmla="*/ 0 h 807"/>
                  <a:gd name="T10" fmla="*/ 0 w 716"/>
                  <a:gd name="T11" fmla="*/ 0 h 807"/>
                  <a:gd name="T12" fmla="*/ 0 w 716"/>
                  <a:gd name="T13" fmla="*/ 0 h 807"/>
                  <a:gd name="T14" fmla="*/ 0 w 716"/>
                  <a:gd name="T15" fmla="*/ 0 h 807"/>
                  <a:gd name="T16" fmla="*/ 0 w 716"/>
                  <a:gd name="T17" fmla="*/ 0 h 807"/>
                  <a:gd name="T18" fmla="*/ 1 w 716"/>
                  <a:gd name="T19" fmla="*/ 0 h 807"/>
                  <a:gd name="T20" fmla="*/ 1 w 716"/>
                  <a:gd name="T21" fmla="*/ 0 h 807"/>
                  <a:gd name="T22" fmla="*/ 1 w 716"/>
                  <a:gd name="T23" fmla="*/ 0 h 807"/>
                  <a:gd name="T24" fmla="*/ 1 w 716"/>
                  <a:gd name="T25" fmla="*/ 0 h 807"/>
                  <a:gd name="T26" fmla="*/ 1 w 716"/>
                  <a:gd name="T27" fmla="*/ 0 h 807"/>
                  <a:gd name="T28" fmla="*/ 1 w 716"/>
                  <a:gd name="T29" fmla="*/ 0 h 807"/>
                  <a:gd name="T30" fmla="*/ 1 w 716"/>
                  <a:gd name="T31" fmla="*/ 0 h 807"/>
                  <a:gd name="T32" fmla="*/ 2 w 716"/>
                  <a:gd name="T33" fmla="*/ 1 h 807"/>
                  <a:gd name="T34" fmla="*/ 2 w 716"/>
                  <a:gd name="T35" fmla="*/ 1 h 807"/>
                  <a:gd name="T36" fmla="*/ 2 w 716"/>
                  <a:gd name="T37" fmla="*/ 1 h 807"/>
                  <a:gd name="T38" fmla="*/ 2 w 716"/>
                  <a:gd name="T39" fmla="*/ 1 h 807"/>
                  <a:gd name="T40" fmla="*/ 2 w 716"/>
                  <a:gd name="T41" fmla="*/ 1 h 807"/>
                  <a:gd name="T42" fmla="*/ 2 w 716"/>
                  <a:gd name="T43" fmla="*/ 1 h 807"/>
                  <a:gd name="T44" fmla="*/ 1 w 716"/>
                  <a:gd name="T45" fmla="*/ 2 h 807"/>
                  <a:gd name="T46" fmla="*/ 1 w 716"/>
                  <a:gd name="T47" fmla="*/ 2 h 807"/>
                  <a:gd name="T48" fmla="*/ 1 w 716"/>
                  <a:gd name="T49" fmla="*/ 2 h 807"/>
                  <a:gd name="T50" fmla="*/ 1 w 716"/>
                  <a:gd name="T51" fmla="*/ 2 h 807"/>
                  <a:gd name="T52" fmla="*/ 1 w 716"/>
                  <a:gd name="T53" fmla="*/ 2 h 807"/>
                  <a:gd name="T54" fmla="*/ 1 w 716"/>
                  <a:gd name="T55" fmla="*/ 2 h 807"/>
                  <a:gd name="T56" fmla="*/ 1 w 716"/>
                  <a:gd name="T57" fmla="*/ 2 h 807"/>
                  <a:gd name="T58" fmla="*/ 1 w 716"/>
                  <a:gd name="T59" fmla="*/ 2 h 807"/>
                  <a:gd name="T60" fmla="*/ 0 w 716"/>
                  <a:gd name="T61" fmla="*/ 2 h 807"/>
                  <a:gd name="T62" fmla="*/ 0 w 716"/>
                  <a:gd name="T63" fmla="*/ 1 h 8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6"/>
                  <a:gd name="T97" fmla="*/ 0 h 807"/>
                  <a:gd name="T98" fmla="*/ 716 w 716"/>
                  <a:gd name="T99" fmla="*/ 807 h 8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6" h="807">
                    <a:moveTo>
                      <a:pt x="51" y="539"/>
                    </a:moveTo>
                    <a:lnTo>
                      <a:pt x="41" y="515"/>
                    </a:lnTo>
                    <a:lnTo>
                      <a:pt x="25" y="468"/>
                    </a:lnTo>
                    <a:lnTo>
                      <a:pt x="12" y="425"/>
                    </a:lnTo>
                    <a:lnTo>
                      <a:pt x="4" y="379"/>
                    </a:lnTo>
                    <a:lnTo>
                      <a:pt x="0" y="340"/>
                    </a:lnTo>
                    <a:lnTo>
                      <a:pt x="2" y="301"/>
                    </a:lnTo>
                    <a:lnTo>
                      <a:pt x="8" y="263"/>
                    </a:lnTo>
                    <a:lnTo>
                      <a:pt x="16" y="228"/>
                    </a:lnTo>
                    <a:lnTo>
                      <a:pt x="28" y="196"/>
                    </a:lnTo>
                    <a:lnTo>
                      <a:pt x="43" y="165"/>
                    </a:lnTo>
                    <a:lnTo>
                      <a:pt x="59" y="139"/>
                    </a:lnTo>
                    <a:lnTo>
                      <a:pt x="76" y="113"/>
                    </a:lnTo>
                    <a:lnTo>
                      <a:pt x="98" y="89"/>
                    </a:lnTo>
                    <a:lnTo>
                      <a:pt x="119" y="70"/>
                    </a:lnTo>
                    <a:lnTo>
                      <a:pt x="145" y="54"/>
                    </a:lnTo>
                    <a:lnTo>
                      <a:pt x="181" y="32"/>
                    </a:lnTo>
                    <a:lnTo>
                      <a:pt x="201" y="23"/>
                    </a:lnTo>
                    <a:lnTo>
                      <a:pt x="240" y="11"/>
                    </a:lnTo>
                    <a:lnTo>
                      <a:pt x="281" y="2"/>
                    </a:lnTo>
                    <a:lnTo>
                      <a:pt x="320" y="0"/>
                    </a:lnTo>
                    <a:lnTo>
                      <a:pt x="358" y="2"/>
                    </a:lnTo>
                    <a:lnTo>
                      <a:pt x="394" y="9"/>
                    </a:lnTo>
                    <a:lnTo>
                      <a:pt x="428" y="20"/>
                    </a:lnTo>
                    <a:lnTo>
                      <a:pt x="460" y="34"/>
                    </a:lnTo>
                    <a:lnTo>
                      <a:pt x="493" y="52"/>
                    </a:lnTo>
                    <a:lnTo>
                      <a:pt x="522" y="71"/>
                    </a:lnTo>
                    <a:lnTo>
                      <a:pt x="551" y="97"/>
                    </a:lnTo>
                    <a:lnTo>
                      <a:pt x="576" y="124"/>
                    </a:lnTo>
                    <a:lnTo>
                      <a:pt x="601" y="151"/>
                    </a:lnTo>
                    <a:lnTo>
                      <a:pt x="621" y="182"/>
                    </a:lnTo>
                    <a:lnTo>
                      <a:pt x="639" y="214"/>
                    </a:lnTo>
                    <a:lnTo>
                      <a:pt x="663" y="261"/>
                    </a:lnTo>
                    <a:lnTo>
                      <a:pt x="672" y="286"/>
                    </a:lnTo>
                    <a:lnTo>
                      <a:pt x="688" y="331"/>
                    </a:lnTo>
                    <a:lnTo>
                      <a:pt x="700" y="376"/>
                    </a:lnTo>
                    <a:lnTo>
                      <a:pt x="709" y="418"/>
                    </a:lnTo>
                    <a:lnTo>
                      <a:pt x="715" y="457"/>
                    </a:lnTo>
                    <a:lnTo>
                      <a:pt x="716" y="495"/>
                    </a:lnTo>
                    <a:lnTo>
                      <a:pt x="715" y="530"/>
                    </a:lnTo>
                    <a:lnTo>
                      <a:pt x="709" y="562"/>
                    </a:lnTo>
                    <a:lnTo>
                      <a:pt x="702" y="594"/>
                    </a:lnTo>
                    <a:lnTo>
                      <a:pt x="690" y="623"/>
                    </a:lnTo>
                    <a:lnTo>
                      <a:pt x="675" y="651"/>
                    </a:lnTo>
                    <a:lnTo>
                      <a:pt x="657" y="676"/>
                    </a:lnTo>
                    <a:lnTo>
                      <a:pt x="635" y="699"/>
                    </a:lnTo>
                    <a:lnTo>
                      <a:pt x="610" y="719"/>
                    </a:lnTo>
                    <a:lnTo>
                      <a:pt x="585" y="738"/>
                    </a:lnTo>
                    <a:lnTo>
                      <a:pt x="538" y="763"/>
                    </a:lnTo>
                    <a:lnTo>
                      <a:pt x="528" y="769"/>
                    </a:lnTo>
                    <a:lnTo>
                      <a:pt x="503" y="780"/>
                    </a:lnTo>
                    <a:lnTo>
                      <a:pt x="478" y="789"/>
                    </a:lnTo>
                    <a:lnTo>
                      <a:pt x="452" y="797"/>
                    </a:lnTo>
                    <a:lnTo>
                      <a:pt x="423" y="804"/>
                    </a:lnTo>
                    <a:lnTo>
                      <a:pt x="394" y="807"/>
                    </a:lnTo>
                    <a:lnTo>
                      <a:pt x="363" y="807"/>
                    </a:lnTo>
                    <a:lnTo>
                      <a:pt x="332" y="804"/>
                    </a:lnTo>
                    <a:lnTo>
                      <a:pt x="300" y="797"/>
                    </a:lnTo>
                    <a:lnTo>
                      <a:pt x="268" y="784"/>
                    </a:lnTo>
                    <a:lnTo>
                      <a:pt x="235" y="765"/>
                    </a:lnTo>
                    <a:lnTo>
                      <a:pt x="201" y="740"/>
                    </a:lnTo>
                    <a:lnTo>
                      <a:pt x="167" y="710"/>
                    </a:lnTo>
                    <a:lnTo>
                      <a:pt x="134" y="670"/>
                    </a:lnTo>
                    <a:lnTo>
                      <a:pt x="100" y="625"/>
                    </a:lnTo>
                    <a:lnTo>
                      <a:pt x="51" y="539"/>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42" name="Freeform 38"/>
              <p:cNvSpPr>
                <a:spLocks/>
              </p:cNvSpPr>
              <p:nvPr/>
            </p:nvSpPr>
            <p:spPr bwMode="auto">
              <a:xfrm>
                <a:off x="3705" y="1463"/>
                <a:ext cx="40" cy="38"/>
              </a:xfrm>
              <a:custGeom>
                <a:avLst/>
                <a:gdLst>
                  <a:gd name="T0" fmla="*/ 2 w 851"/>
                  <a:gd name="T1" fmla="*/ 1 h 802"/>
                  <a:gd name="T2" fmla="*/ 2 w 851"/>
                  <a:gd name="T3" fmla="*/ 1 h 802"/>
                  <a:gd name="T4" fmla="*/ 2 w 851"/>
                  <a:gd name="T5" fmla="*/ 1 h 802"/>
                  <a:gd name="T6" fmla="*/ 2 w 851"/>
                  <a:gd name="T7" fmla="*/ 1 h 802"/>
                  <a:gd name="T8" fmla="*/ 1 w 851"/>
                  <a:gd name="T9" fmla="*/ 2 h 802"/>
                  <a:gd name="T10" fmla="*/ 1 w 851"/>
                  <a:gd name="T11" fmla="*/ 2 h 802"/>
                  <a:gd name="T12" fmla="*/ 1 w 851"/>
                  <a:gd name="T13" fmla="*/ 2 h 802"/>
                  <a:gd name="T14" fmla="*/ 1 w 851"/>
                  <a:gd name="T15" fmla="*/ 2 h 802"/>
                  <a:gd name="T16" fmla="*/ 1 w 851"/>
                  <a:gd name="T17" fmla="*/ 2 h 802"/>
                  <a:gd name="T18" fmla="*/ 1 w 851"/>
                  <a:gd name="T19" fmla="*/ 2 h 802"/>
                  <a:gd name="T20" fmla="*/ 0 w 851"/>
                  <a:gd name="T21" fmla="*/ 2 h 802"/>
                  <a:gd name="T22" fmla="*/ 0 w 851"/>
                  <a:gd name="T23" fmla="*/ 1 h 802"/>
                  <a:gd name="T24" fmla="*/ 0 w 851"/>
                  <a:gd name="T25" fmla="*/ 1 h 802"/>
                  <a:gd name="T26" fmla="*/ 0 w 851"/>
                  <a:gd name="T27" fmla="*/ 1 h 802"/>
                  <a:gd name="T28" fmla="*/ 0 w 851"/>
                  <a:gd name="T29" fmla="*/ 1 h 802"/>
                  <a:gd name="T30" fmla="*/ 0 w 851"/>
                  <a:gd name="T31" fmla="*/ 0 h 802"/>
                  <a:gd name="T32" fmla="*/ 0 w 851"/>
                  <a:gd name="T33" fmla="*/ 0 h 802"/>
                  <a:gd name="T34" fmla="*/ 0 w 851"/>
                  <a:gd name="T35" fmla="*/ 0 h 802"/>
                  <a:gd name="T36" fmla="*/ 1 w 851"/>
                  <a:gd name="T37" fmla="*/ 0 h 802"/>
                  <a:gd name="T38" fmla="*/ 1 w 851"/>
                  <a:gd name="T39" fmla="*/ 0 h 802"/>
                  <a:gd name="T40" fmla="*/ 1 w 851"/>
                  <a:gd name="T41" fmla="*/ 0 h 802"/>
                  <a:gd name="T42" fmla="*/ 1 w 851"/>
                  <a:gd name="T43" fmla="*/ 0 h 802"/>
                  <a:gd name="T44" fmla="*/ 1 w 851"/>
                  <a:gd name="T45" fmla="*/ 0 h 802"/>
                  <a:gd name="T46" fmla="*/ 1 w 851"/>
                  <a:gd name="T47" fmla="*/ 0 h 802"/>
                  <a:gd name="T48" fmla="*/ 1 w 851"/>
                  <a:gd name="T49" fmla="*/ 0 h 802"/>
                  <a:gd name="T50" fmla="*/ 1 w 851"/>
                  <a:gd name="T51" fmla="*/ 0 h 802"/>
                  <a:gd name="T52" fmla="*/ 1 w 851"/>
                  <a:gd name="T53" fmla="*/ 0 h 802"/>
                  <a:gd name="T54" fmla="*/ 1 w 851"/>
                  <a:gd name="T55" fmla="*/ 0 h 802"/>
                  <a:gd name="T56" fmla="*/ 0 w 851"/>
                  <a:gd name="T57" fmla="*/ 0 h 802"/>
                  <a:gd name="T58" fmla="*/ 0 w 851"/>
                  <a:gd name="T59" fmla="*/ 1 h 802"/>
                  <a:gd name="T60" fmla="*/ 0 w 851"/>
                  <a:gd name="T61" fmla="*/ 1 h 802"/>
                  <a:gd name="T62" fmla="*/ 0 w 851"/>
                  <a:gd name="T63" fmla="*/ 1 h 802"/>
                  <a:gd name="T64" fmla="*/ 0 w 851"/>
                  <a:gd name="T65" fmla="*/ 1 h 802"/>
                  <a:gd name="T66" fmla="*/ 1 w 851"/>
                  <a:gd name="T67" fmla="*/ 1 h 802"/>
                  <a:gd name="T68" fmla="*/ 1 w 851"/>
                  <a:gd name="T69" fmla="*/ 1 h 802"/>
                  <a:gd name="T70" fmla="*/ 1 w 851"/>
                  <a:gd name="T71" fmla="*/ 1 h 802"/>
                  <a:gd name="T72" fmla="*/ 1 w 851"/>
                  <a:gd name="T73" fmla="*/ 1 h 802"/>
                  <a:gd name="T74" fmla="*/ 1 w 851"/>
                  <a:gd name="T75" fmla="*/ 1 h 802"/>
                  <a:gd name="T76" fmla="*/ 1 w 851"/>
                  <a:gd name="T77" fmla="*/ 1 h 802"/>
                  <a:gd name="T78" fmla="*/ 1 w 851"/>
                  <a:gd name="T79" fmla="*/ 1 h 802"/>
                  <a:gd name="T80" fmla="*/ 1 w 851"/>
                  <a:gd name="T81" fmla="*/ 1 h 802"/>
                  <a:gd name="T82" fmla="*/ 1 w 851"/>
                  <a:gd name="T83" fmla="*/ 1 h 802"/>
                  <a:gd name="T84" fmla="*/ 1 w 851"/>
                  <a:gd name="T85" fmla="*/ 1 h 802"/>
                  <a:gd name="T86" fmla="*/ 1 w 851"/>
                  <a:gd name="T87" fmla="*/ 1 h 802"/>
                  <a:gd name="T88" fmla="*/ 1 w 851"/>
                  <a:gd name="T89" fmla="*/ 1 h 8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51"/>
                  <a:gd name="T136" fmla="*/ 0 h 802"/>
                  <a:gd name="T137" fmla="*/ 851 w 851"/>
                  <a:gd name="T138" fmla="*/ 802 h 8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51" h="802">
                    <a:moveTo>
                      <a:pt x="339" y="369"/>
                    </a:moveTo>
                    <a:lnTo>
                      <a:pt x="613" y="195"/>
                    </a:lnTo>
                    <a:lnTo>
                      <a:pt x="851" y="555"/>
                    </a:lnTo>
                    <a:lnTo>
                      <a:pt x="774" y="600"/>
                    </a:lnTo>
                    <a:lnTo>
                      <a:pt x="699" y="546"/>
                    </a:lnTo>
                    <a:lnTo>
                      <a:pt x="697" y="557"/>
                    </a:lnTo>
                    <a:lnTo>
                      <a:pt x="696" y="577"/>
                    </a:lnTo>
                    <a:lnTo>
                      <a:pt x="692" y="595"/>
                    </a:lnTo>
                    <a:lnTo>
                      <a:pt x="687" y="611"/>
                    </a:lnTo>
                    <a:lnTo>
                      <a:pt x="683" y="625"/>
                    </a:lnTo>
                    <a:lnTo>
                      <a:pt x="678" y="640"/>
                    </a:lnTo>
                    <a:lnTo>
                      <a:pt x="671" y="653"/>
                    </a:lnTo>
                    <a:lnTo>
                      <a:pt x="663" y="667"/>
                    </a:lnTo>
                    <a:lnTo>
                      <a:pt x="656" y="678"/>
                    </a:lnTo>
                    <a:lnTo>
                      <a:pt x="647" y="689"/>
                    </a:lnTo>
                    <a:lnTo>
                      <a:pt x="638" y="700"/>
                    </a:lnTo>
                    <a:lnTo>
                      <a:pt x="629" y="708"/>
                    </a:lnTo>
                    <a:lnTo>
                      <a:pt x="619" y="719"/>
                    </a:lnTo>
                    <a:lnTo>
                      <a:pt x="608" y="726"/>
                    </a:lnTo>
                    <a:lnTo>
                      <a:pt x="597" y="735"/>
                    </a:lnTo>
                    <a:lnTo>
                      <a:pt x="577" y="748"/>
                    </a:lnTo>
                    <a:lnTo>
                      <a:pt x="560" y="759"/>
                    </a:lnTo>
                    <a:lnTo>
                      <a:pt x="530" y="776"/>
                    </a:lnTo>
                    <a:lnTo>
                      <a:pt x="500" y="790"/>
                    </a:lnTo>
                    <a:lnTo>
                      <a:pt x="466" y="799"/>
                    </a:lnTo>
                    <a:lnTo>
                      <a:pt x="433" y="802"/>
                    </a:lnTo>
                    <a:lnTo>
                      <a:pt x="400" y="802"/>
                    </a:lnTo>
                    <a:lnTo>
                      <a:pt x="368" y="799"/>
                    </a:lnTo>
                    <a:lnTo>
                      <a:pt x="335" y="790"/>
                    </a:lnTo>
                    <a:lnTo>
                      <a:pt x="303" y="776"/>
                    </a:lnTo>
                    <a:lnTo>
                      <a:pt x="271" y="762"/>
                    </a:lnTo>
                    <a:lnTo>
                      <a:pt x="240" y="742"/>
                    </a:lnTo>
                    <a:lnTo>
                      <a:pt x="210" y="721"/>
                    </a:lnTo>
                    <a:lnTo>
                      <a:pt x="178" y="696"/>
                    </a:lnTo>
                    <a:lnTo>
                      <a:pt x="151" y="669"/>
                    </a:lnTo>
                    <a:lnTo>
                      <a:pt x="125" y="638"/>
                    </a:lnTo>
                    <a:lnTo>
                      <a:pt x="87" y="588"/>
                    </a:lnTo>
                    <a:lnTo>
                      <a:pt x="72" y="568"/>
                    </a:lnTo>
                    <a:lnTo>
                      <a:pt x="47" y="525"/>
                    </a:lnTo>
                    <a:lnTo>
                      <a:pt x="29" y="483"/>
                    </a:lnTo>
                    <a:lnTo>
                      <a:pt x="15" y="444"/>
                    </a:lnTo>
                    <a:lnTo>
                      <a:pt x="6" y="402"/>
                    </a:lnTo>
                    <a:lnTo>
                      <a:pt x="0" y="366"/>
                    </a:lnTo>
                    <a:lnTo>
                      <a:pt x="0" y="328"/>
                    </a:lnTo>
                    <a:lnTo>
                      <a:pt x="4" y="291"/>
                    </a:lnTo>
                    <a:lnTo>
                      <a:pt x="9" y="256"/>
                    </a:lnTo>
                    <a:lnTo>
                      <a:pt x="20" y="222"/>
                    </a:lnTo>
                    <a:lnTo>
                      <a:pt x="32" y="191"/>
                    </a:lnTo>
                    <a:lnTo>
                      <a:pt x="49" y="161"/>
                    </a:lnTo>
                    <a:lnTo>
                      <a:pt x="66" y="134"/>
                    </a:lnTo>
                    <a:lnTo>
                      <a:pt x="89" y="108"/>
                    </a:lnTo>
                    <a:lnTo>
                      <a:pt x="110" y="86"/>
                    </a:lnTo>
                    <a:lnTo>
                      <a:pt x="148" y="58"/>
                    </a:lnTo>
                    <a:lnTo>
                      <a:pt x="159" y="52"/>
                    </a:lnTo>
                    <a:lnTo>
                      <a:pt x="180" y="38"/>
                    </a:lnTo>
                    <a:lnTo>
                      <a:pt x="203" y="27"/>
                    </a:lnTo>
                    <a:lnTo>
                      <a:pt x="228" y="18"/>
                    </a:lnTo>
                    <a:lnTo>
                      <a:pt x="254" y="11"/>
                    </a:lnTo>
                    <a:lnTo>
                      <a:pt x="279" y="6"/>
                    </a:lnTo>
                    <a:lnTo>
                      <a:pt x="306" y="0"/>
                    </a:lnTo>
                    <a:lnTo>
                      <a:pt x="333" y="0"/>
                    </a:lnTo>
                    <a:lnTo>
                      <a:pt x="359" y="0"/>
                    </a:lnTo>
                    <a:lnTo>
                      <a:pt x="386" y="6"/>
                    </a:lnTo>
                    <a:lnTo>
                      <a:pt x="415" y="13"/>
                    </a:lnTo>
                    <a:lnTo>
                      <a:pt x="441" y="22"/>
                    </a:lnTo>
                    <a:lnTo>
                      <a:pt x="467" y="36"/>
                    </a:lnTo>
                    <a:lnTo>
                      <a:pt x="494" y="52"/>
                    </a:lnTo>
                    <a:lnTo>
                      <a:pt x="521" y="74"/>
                    </a:lnTo>
                    <a:lnTo>
                      <a:pt x="559" y="111"/>
                    </a:lnTo>
                    <a:lnTo>
                      <a:pt x="416" y="227"/>
                    </a:lnTo>
                    <a:lnTo>
                      <a:pt x="413" y="222"/>
                    </a:lnTo>
                    <a:lnTo>
                      <a:pt x="404" y="211"/>
                    </a:lnTo>
                    <a:lnTo>
                      <a:pt x="395" y="202"/>
                    </a:lnTo>
                    <a:lnTo>
                      <a:pt x="384" y="193"/>
                    </a:lnTo>
                    <a:lnTo>
                      <a:pt x="373" y="186"/>
                    </a:lnTo>
                    <a:lnTo>
                      <a:pt x="363" y="179"/>
                    </a:lnTo>
                    <a:lnTo>
                      <a:pt x="348" y="173"/>
                    </a:lnTo>
                    <a:lnTo>
                      <a:pt x="338" y="168"/>
                    </a:lnTo>
                    <a:lnTo>
                      <a:pt x="324" y="164"/>
                    </a:lnTo>
                    <a:lnTo>
                      <a:pt x="310" y="163"/>
                    </a:lnTo>
                    <a:lnTo>
                      <a:pt x="296" y="161"/>
                    </a:lnTo>
                    <a:lnTo>
                      <a:pt x="283" y="161"/>
                    </a:lnTo>
                    <a:lnTo>
                      <a:pt x="269" y="163"/>
                    </a:lnTo>
                    <a:lnTo>
                      <a:pt x="256" y="166"/>
                    </a:lnTo>
                    <a:lnTo>
                      <a:pt x="244" y="170"/>
                    </a:lnTo>
                    <a:lnTo>
                      <a:pt x="228" y="179"/>
                    </a:lnTo>
                    <a:lnTo>
                      <a:pt x="217" y="186"/>
                    </a:lnTo>
                    <a:lnTo>
                      <a:pt x="202" y="200"/>
                    </a:lnTo>
                    <a:lnTo>
                      <a:pt x="189" y="216"/>
                    </a:lnTo>
                    <a:lnTo>
                      <a:pt x="182" y="234"/>
                    </a:lnTo>
                    <a:lnTo>
                      <a:pt x="175" y="254"/>
                    </a:lnTo>
                    <a:lnTo>
                      <a:pt x="171" y="273"/>
                    </a:lnTo>
                    <a:lnTo>
                      <a:pt x="171" y="292"/>
                    </a:lnTo>
                    <a:lnTo>
                      <a:pt x="173" y="312"/>
                    </a:lnTo>
                    <a:lnTo>
                      <a:pt x="175" y="333"/>
                    </a:lnTo>
                    <a:lnTo>
                      <a:pt x="180" y="353"/>
                    </a:lnTo>
                    <a:lnTo>
                      <a:pt x="187" y="371"/>
                    </a:lnTo>
                    <a:lnTo>
                      <a:pt x="194" y="393"/>
                    </a:lnTo>
                    <a:lnTo>
                      <a:pt x="203" y="413"/>
                    </a:lnTo>
                    <a:lnTo>
                      <a:pt x="215" y="433"/>
                    </a:lnTo>
                    <a:lnTo>
                      <a:pt x="226" y="451"/>
                    </a:lnTo>
                    <a:lnTo>
                      <a:pt x="242" y="478"/>
                    </a:lnTo>
                    <a:lnTo>
                      <a:pt x="244" y="485"/>
                    </a:lnTo>
                    <a:lnTo>
                      <a:pt x="254" y="501"/>
                    </a:lnTo>
                    <a:lnTo>
                      <a:pt x="267" y="517"/>
                    </a:lnTo>
                    <a:lnTo>
                      <a:pt x="279" y="534"/>
                    </a:lnTo>
                    <a:lnTo>
                      <a:pt x="294" y="550"/>
                    </a:lnTo>
                    <a:lnTo>
                      <a:pt x="310" y="566"/>
                    </a:lnTo>
                    <a:lnTo>
                      <a:pt x="326" y="582"/>
                    </a:lnTo>
                    <a:lnTo>
                      <a:pt x="341" y="597"/>
                    </a:lnTo>
                    <a:lnTo>
                      <a:pt x="359" y="609"/>
                    </a:lnTo>
                    <a:lnTo>
                      <a:pt x="379" y="620"/>
                    </a:lnTo>
                    <a:lnTo>
                      <a:pt x="399" y="627"/>
                    </a:lnTo>
                    <a:lnTo>
                      <a:pt x="418" y="632"/>
                    </a:lnTo>
                    <a:lnTo>
                      <a:pt x="440" y="634"/>
                    </a:lnTo>
                    <a:lnTo>
                      <a:pt x="459" y="634"/>
                    </a:lnTo>
                    <a:lnTo>
                      <a:pt x="484" y="627"/>
                    </a:lnTo>
                    <a:lnTo>
                      <a:pt x="518" y="611"/>
                    </a:lnTo>
                    <a:lnTo>
                      <a:pt x="523" y="607"/>
                    </a:lnTo>
                    <a:lnTo>
                      <a:pt x="532" y="598"/>
                    </a:lnTo>
                    <a:lnTo>
                      <a:pt x="541" y="589"/>
                    </a:lnTo>
                    <a:lnTo>
                      <a:pt x="548" y="579"/>
                    </a:lnTo>
                    <a:lnTo>
                      <a:pt x="557" y="568"/>
                    </a:lnTo>
                    <a:lnTo>
                      <a:pt x="564" y="557"/>
                    </a:lnTo>
                    <a:lnTo>
                      <a:pt x="568" y="545"/>
                    </a:lnTo>
                    <a:lnTo>
                      <a:pt x="573" y="532"/>
                    </a:lnTo>
                    <a:lnTo>
                      <a:pt x="575" y="519"/>
                    </a:lnTo>
                    <a:lnTo>
                      <a:pt x="577" y="504"/>
                    </a:lnTo>
                    <a:lnTo>
                      <a:pt x="577" y="492"/>
                    </a:lnTo>
                    <a:lnTo>
                      <a:pt x="575" y="478"/>
                    </a:lnTo>
                    <a:lnTo>
                      <a:pt x="573" y="463"/>
                    </a:lnTo>
                    <a:lnTo>
                      <a:pt x="569" y="449"/>
                    </a:lnTo>
                    <a:lnTo>
                      <a:pt x="564" y="435"/>
                    </a:lnTo>
                    <a:lnTo>
                      <a:pt x="550" y="413"/>
                    </a:lnTo>
                    <a:lnTo>
                      <a:pt x="420" y="495"/>
                    </a:lnTo>
                    <a:lnTo>
                      <a:pt x="339" y="369"/>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43" name="Freeform 39"/>
              <p:cNvSpPr>
                <a:spLocks/>
              </p:cNvSpPr>
              <p:nvPr/>
            </p:nvSpPr>
            <p:spPr bwMode="auto">
              <a:xfrm>
                <a:off x="3645" y="1503"/>
                <a:ext cx="47" cy="46"/>
              </a:xfrm>
              <a:custGeom>
                <a:avLst/>
                <a:gdLst>
                  <a:gd name="T0" fmla="*/ 0 w 986"/>
                  <a:gd name="T1" fmla="*/ 1 h 971"/>
                  <a:gd name="T2" fmla="*/ 0 w 986"/>
                  <a:gd name="T3" fmla="*/ 1 h 971"/>
                  <a:gd name="T4" fmla="*/ 1 w 986"/>
                  <a:gd name="T5" fmla="*/ 1 h 971"/>
                  <a:gd name="T6" fmla="*/ 1 w 986"/>
                  <a:gd name="T7" fmla="*/ 0 h 971"/>
                  <a:gd name="T8" fmla="*/ 1 w 986"/>
                  <a:gd name="T9" fmla="*/ 0 h 971"/>
                  <a:gd name="T10" fmla="*/ 2 w 986"/>
                  <a:gd name="T11" fmla="*/ 1 h 971"/>
                  <a:gd name="T12" fmla="*/ 2 w 986"/>
                  <a:gd name="T13" fmla="*/ 1 h 971"/>
                  <a:gd name="T14" fmla="*/ 1 w 986"/>
                  <a:gd name="T15" fmla="*/ 1 h 971"/>
                  <a:gd name="T16" fmla="*/ 2 w 986"/>
                  <a:gd name="T17" fmla="*/ 2 h 971"/>
                  <a:gd name="T18" fmla="*/ 1 w 986"/>
                  <a:gd name="T19" fmla="*/ 2 h 971"/>
                  <a:gd name="T20" fmla="*/ 0 w 986"/>
                  <a:gd name="T21" fmla="*/ 1 h 9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6"/>
                  <a:gd name="T34" fmla="*/ 0 h 971"/>
                  <a:gd name="T35" fmla="*/ 986 w 986"/>
                  <a:gd name="T36" fmla="*/ 971 h 9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6" h="971">
                    <a:moveTo>
                      <a:pt x="0" y="450"/>
                    </a:moveTo>
                    <a:lnTo>
                      <a:pt x="122" y="310"/>
                    </a:lnTo>
                    <a:lnTo>
                      <a:pt x="638" y="413"/>
                    </a:lnTo>
                    <a:lnTo>
                      <a:pt x="304" y="110"/>
                    </a:lnTo>
                    <a:lnTo>
                      <a:pt x="400" y="0"/>
                    </a:lnTo>
                    <a:lnTo>
                      <a:pt x="986" y="521"/>
                    </a:lnTo>
                    <a:lnTo>
                      <a:pt x="881" y="635"/>
                    </a:lnTo>
                    <a:lnTo>
                      <a:pt x="288" y="518"/>
                    </a:lnTo>
                    <a:lnTo>
                      <a:pt x="679" y="864"/>
                    </a:lnTo>
                    <a:lnTo>
                      <a:pt x="582" y="971"/>
                    </a:lnTo>
                    <a:lnTo>
                      <a:pt x="0" y="450"/>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44" name="Freeform 40"/>
              <p:cNvSpPr>
                <a:spLocks/>
              </p:cNvSpPr>
              <p:nvPr/>
            </p:nvSpPr>
            <p:spPr bwMode="auto">
              <a:xfrm>
                <a:off x="3633" y="1533"/>
                <a:ext cx="36" cy="29"/>
              </a:xfrm>
              <a:custGeom>
                <a:avLst/>
                <a:gdLst>
                  <a:gd name="T0" fmla="*/ 0 w 743"/>
                  <a:gd name="T1" fmla="*/ 0 h 613"/>
                  <a:gd name="T2" fmla="*/ 0 w 743"/>
                  <a:gd name="T3" fmla="*/ 0 h 613"/>
                  <a:gd name="T4" fmla="*/ 2 w 743"/>
                  <a:gd name="T5" fmla="*/ 1 h 613"/>
                  <a:gd name="T6" fmla="*/ 2 w 743"/>
                  <a:gd name="T7" fmla="*/ 1 h 613"/>
                  <a:gd name="T8" fmla="*/ 0 w 743"/>
                  <a:gd name="T9" fmla="*/ 0 h 613"/>
                  <a:gd name="T10" fmla="*/ 0 60000 65536"/>
                  <a:gd name="T11" fmla="*/ 0 60000 65536"/>
                  <a:gd name="T12" fmla="*/ 0 60000 65536"/>
                  <a:gd name="T13" fmla="*/ 0 60000 65536"/>
                  <a:gd name="T14" fmla="*/ 0 60000 65536"/>
                  <a:gd name="T15" fmla="*/ 0 w 743"/>
                  <a:gd name="T16" fmla="*/ 0 h 613"/>
                  <a:gd name="T17" fmla="*/ 743 w 743"/>
                  <a:gd name="T18" fmla="*/ 613 h 613"/>
                </a:gdLst>
                <a:ahLst/>
                <a:cxnLst>
                  <a:cxn ang="T10">
                    <a:pos x="T0" y="T1"/>
                  </a:cxn>
                  <a:cxn ang="T11">
                    <a:pos x="T2" y="T3"/>
                  </a:cxn>
                  <a:cxn ang="T12">
                    <a:pos x="T4" y="T5"/>
                  </a:cxn>
                  <a:cxn ang="T13">
                    <a:pos x="T6" y="T7"/>
                  </a:cxn>
                  <a:cxn ang="T14">
                    <a:pos x="T8" y="T9"/>
                  </a:cxn>
                </a:cxnLst>
                <a:rect l="T15" t="T16" r="T17" b="T18"/>
                <a:pathLst>
                  <a:path w="743" h="613">
                    <a:moveTo>
                      <a:pt x="0" y="153"/>
                    </a:moveTo>
                    <a:lnTo>
                      <a:pt x="109" y="0"/>
                    </a:lnTo>
                    <a:lnTo>
                      <a:pt x="743" y="457"/>
                    </a:lnTo>
                    <a:lnTo>
                      <a:pt x="635" y="613"/>
                    </a:lnTo>
                    <a:lnTo>
                      <a:pt x="0" y="153"/>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45" name="Freeform 41"/>
              <p:cNvSpPr>
                <a:spLocks/>
              </p:cNvSpPr>
              <p:nvPr/>
            </p:nvSpPr>
            <p:spPr bwMode="auto">
              <a:xfrm>
                <a:off x="4000" y="1463"/>
                <a:ext cx="13" cy="13"/>
              </a:xfrm>
              <a:custGeom>
                <a:avLst/>
                <a:gdLst>
                  <a:gd name="T0" fmla="*/ 0 w 282"/>
                  <a:gd name="T1" fmla="*/ 0 h 259"/>
                  <a:gd name="T2" fmla="*/ 0 w 282"/>
                  <a:gd name="T3" fmla="*/ 0 h 259"/>
                  <a:gd name="T4" fmla="*/ 0 w 282"/>
                  <a:gd name="T5" fmla="*/ 1 h 259"/>
                  <a:gd name="T6" fmla="*/ 0 w 282"/>
                  <a:gd name="T7" fmla="*/ 1 h 259"/>
                  <a:gd name="T8" fmla="*/ 0 w 282"/>
                  <a:gd name="T9" fmla="*/ 1 h 259"/>
                  <a:gd name="T10" fmla="*/ 0 w 282"/>
                  <a:gd name="T11" fmla="*/ 1 h 259"/>
                  <a:gd name="T12" fmla="*/ 0 w 282"/>
                  <a:gd name="T13" fmla="*/ 1 h 259"/>
                  <a:gd name="T14" fmla="*/ 0 w 282"/>
                  <a:gd name="T15" fmla="*/ 1 h 259"/>
                  <a:gd name="T16" fmla="*/ 1 w 282"/>
                  <a:gd name="T17" fmla="*/ 1 h 259"/>
                  <a:gd name="T18" fmla="*/ 1 w 282"/>
                  <a:gd name="T19" fmla="*/ 1 h 259"/>
                  <a:gd name="T20" fmla="*/ 1 w 282"/>
                  <a:gd name="T21" fmla="*/ 1 h 259"/>
                  <a:gd name="T22" fmla="*/ 1 w 282"/>
                  <a:gd name="T23" fmla="*/ 1 h 259"/>
                  <a:gd name="T24" fmla="*/ 1 w 282"/>
                  <a:gd name="T25" fmla="*/ 1 h 259"/>
                  <a:gd name="T26" fmla="*/ 1 w 282"/>
                  <a:gd name="T27" fmla="*/ 0 h 259"/>
                  <a:gd name="T28" fmla="*/ 1 w 282"/>
                  <a:gd name="T29" fmla="*/ 0 h 259"/>
                  <a:gd name="T30" fmla="*/ 1 w 282"/>
                  <a:gd name="T31" fmla="*/ 0 h 259"/>
                  <a:gd name="T32" fmla="*/ 1 w 282"/>
                  <a:gd name="T33" fmla="*/ 0 h 259"/>
                  <a:gd name="T34" fmla="*/ 1 w 282"/>
                  <a:gd name="T35" fmla="*/ 0 h 259"/>
                  <a:gd name="T36" fmla="*/ 1 w 282"/>
                  <a:gd name="T37" fmla="*/ 0 h 259"/>
                  <a:gd name="T38" fmla="*/ 0 w 282"/>
                  <a:gd name="T39" fmla="*/ 0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2"/>
                  <a:gd name="T61" fmla="*/ 0 h 259"/>
                  <a:gd name="T62" fmla="*/ 282 w 282"/>
                  <a:gd name="T63" fmla="*/ 259 h 2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2" h="259">
                    <a:moveTo>
                      <a:pt x="96" y="0"/>
                    </a:moveTo>
                    <a:lnTo>
                      <a:pt x="0" y="156"/>
                    </a:lnTo>
                    <a:lnTo>
                      <a:pt x="124" y="239"/>
                    </a:lnTo>
                    <a:lnTo>
                      <a:pt x="135" y="247"/>
                    </a:lnTo>
                    <a:lnTo>
                      <a:pt x="158" y="254"/>
                    </a:lnTo>
                    <a:lnTo>
                      <a:pt x="178" y="259"/>
                    </a:lnTo>
                    <a:lnTo>
                      <a:pt x="199" y="257"/>
                    </a:lnTo>
                    <a:lnTo>
                      <a:pt x="217" y="254"/>
                    </a:lnTo>
                    <a:lnTo>
                      <a:pt x="234" y="248"/>
                    </a:lnTo>
                    <a:lnTo>
                      <a:pt x="250" y="237"/>
                    </a:lnTo>
                    <a:lnTo>
                      <a:pt x="263" y="224"/>
                    </a:lnTo>
                    <a:lnTo>
                      <a:pt x="272" y="208"/>
                    </a:lnTo>
                    <a:lnTo>
                      <a:pt x="279" y="194"/>
                    </a:lnTo>
                    <a:lnTo>
                      <a:pt x="282" y="176"/>
                    </a:lnTo>
                    <a:lnTo>
                      <a:pt x="282" y="158"/>
                    </a:lnTo>
                    <a:lnTo>
                      <a:pt x="279" y="142"/>
                    </a:lnTo>
                    <a:lnTo>
                      <a:pt x="272" y="124"/>
                    </a:lnTo>
                    <a:lnTo>
                      <a:pt x="257" y="105"/>
                    </a:lnTo>
                    <a:lnTo>
                      <a:pt x="234" y="84"/>
                    </a:lnTo>
                    <a:lnTo>
                      <a:pt x="96" y="0"/>
                    </a:lnTo>
                    <a:close/>
                  </a:path>
                </a:pathLst>
              </a:custGeom>
              <a:solidFill>
                <a:srgbClr val="E98304"/>
              </a:solidFill>
              <a:ln w="0">
                <a:solidFill>
                  <a:srgbClr val="993300"/>
                </a:solidFill>
                <a:round/>
                <a:headEnd/>
                <a:tailEnd/>
              </a:ln>
            </p:spPr>
            <p:txBody>
              <a:bodyPr/>
              <a:lstStyle/>
              <a:p>
                <a:endParaRPr lang="en-US">
                  <a:latin typeface="+mn-lt"/>
                </a:endParaRPr>
              </a:p>
            </p:txBody>
          </p:sp>
          <p:sp>
            <p:nvSpPr>
              <p:cNvPr id="64546" name="Freeform 42"/>
              <p:cNvSpPr>
                <a:spLocks/>
              </p:cNvSpPr>
              <p:nvPr/>
            </p:nvSpPr>
            <p:spPr bwMode="auto">
              <a:xfrm>
                <a:off x="3783" y="1439"/>
                <a:ext cx="17" cy="23"/>
              </a:xfrm>
              <a:custGeom>
                <a:avLst/>
                <a:gdLst>
                  <a:gd name="T0" fmla="*/ 0 w 353"/>
                  <a:gd name="T1" fmla="*/ 0 h 497"/>
                  <a:gd name="T2" fmla="*/ 0 w 353"/>
                  <a:gd name="T3" fmla="*/ 1 h 497"/>
                  <a:gd name="T4" fmla="*/ 1 w 353"/>
                  <a:gd name="T5" fmla="*/ 1 h 497"/>
                  <a:gd name="T6" fmla="*/ 1 w 353"/>
                  <a:gd name="T7" fmla="*/ 1 h 497"/>
                  <a:gd name="T8" fmla="*/ 1 w 353"/>
                  <a:gd name="T9" fmla="*/ 1 h 497"/>
                  <a:gd name="T10" fmla="*/ 1 w 353"/>
                  <a:gd name="T11" fmla="*/ 1 h 497"/>
                  <a:gd name="T12" fmla="*/ 1 w 353"/>
                  <a:gd name="T13" fmla="*/ 1 h 497"/>
                  <a:gd name="T14" fmla="*/ 1 w 353"/>
                  <a:gd name="T15" fmla="*/ 1 h 497"/>
                  <a:gd name="T16" fmla="*/ 1 w 353"/>
                  <a:gd name="T17" fmla="*/ 1 h 497"/>
                  <a:gd name="T18" fmla="*/ 1 w 353"/>
                  <a:gd name="T19" fmla="*/ 1 h 497"/>
                  <a:gd name="T20" fmla="*/ 1 w 353"/>
                  <a:gd name="T21" fmla="*/ 0 h 497"/>
                  <a:gd name="T22" fmla="*/ 1 w 353"/>
                  <a:gd name="T23" fmla="*/ 0 h 497"/>
                  <a:gd name="T24" fmla="*/ 1 w 353"/>
                  <a:gd name="T25" fmla="*/ 0 h 497"/>
                  <a:gd name="T26" fmla="*/ 1 w 353"/>
                  <a:gd name="T27" fmla="*/ 0 h 497"/>
                  <a:gd name="T28" fmla="*/ 1 w 353"/>
                  <a:gd name="T29" fmla="*/ 0 h 497"/>
                  <a:gd name="T30" fmla="*/ 1 w 353"/>
                  <a:gd name="T31" fmla="*/ 0 h 497"/>
                  <a:gd name="T32" fmla="*/ 0 w 353"/>
                  <a:gd name="T33" fmla="*/ 0 h 497"/>
                  <a:gd name="T34" fmla="*/ 0 w 353"/>
                  <a:gd name="T35" fmla="*/ 0 h 497"/>
                  <a:gd name="T36" fmla="*/ 0 w 353"/>
                  <a:gd name="T37" fmla="*/ 0 h 497"/>
                  <a:gd name="T38" fmla="*/ 0 w 353"/>
                  <a:gd name="T39" fmla="*/ 0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3"/>
                  <a:gd name="T61" fmla="*/ 0 h 497"/>
                  <a:gd name="T62" fmla="*/ 353 w 353"/>
                  <a:gd name="T63" fmla="*/ 497 h 4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3" h="497">
                    <a:moveTo>
                      <a:pt x="0" y="31"/>
                    </a:moveTo>
                    <a:lnTo>
                      <a:pt x="140" y="497"/>
                    </a:lnTo>
                    <a:lnTo>
                      <a:pt x="236" y="468"/>
                    </a:lnTo>
                    <a:lnTo>
                      <a:pt x="258" y="459"/>
                    </a:lnTo>
                    <a:lnTo>
                      <a:pt x="290" y="440"/>
                    </a:lnTo>
                    <a:lnTo>
                      <a:pt x="317" y="411"/>
                    </a:lnTo>
                    <a:lnTo>
                      <a:pt x="336" y="375"/>
                    </a:lnTo>
                    <a:lnTo>
                      <a:pt x="348" y="335"/>
                    </a:lnTo>
                    <a:lnTo>
                      <a:pt x="353" y="294"/>
                    </a:lnTo>
                    <a:lnTo>
                      <a:pt x="350" y="249"/>
                    </a:lnTo>
                    <a:lnTo>
                      <a:pt x="343" y="203"/>
                    </a:lnTo>
                    <a:lnTo>
                      <a:pt x="329" y="160"/>
                    </a:lnTo>
                    <a:lnTo>
                      <a:pt x="310" y="119"/>
                    </a:lnTo>
                    <a:lnTo>
                      <a:pt x="286" y="81"/>
                    </a:lnTo>
                    <a:lnTo>
                      <a:pt x="258" y="50"/>
                    </a:lnTo>
                    <a:lnTo>
                      <a:pt x="225" y="25"/>
                    </a:lnTo>
                    <a:lnTo>
                      <a:pt x="189" y="7"/>
                    </a:lnTo>
                    <a:lnTo>
                      <a:pt x="149" y="0"/>
                    </a:lnTo>
                    <a:lnTo>
                      <a:pt x="84" y="7"/>
                    </a:lnTo>
                    <a:lnTo>
                      <a:pt x="0" y="31"/>
                    </a:lnTo>
                    <a:close/>
                  </a:path>
                </a:pathLst>
              </a:custGeom>
              <a:solidFill>
                <a:srgbClr val="E98304"/>
              </a:solidFill>
              <a:ln w="0">
                <a:solidFill>
                  <a:srgbClr val="993300"/>
                </a:solidFill>
                <a:round/>
                <a:headEnd/>
                <a:tailEnd/>
              </a:ln>
            </p:spPr>
            <p:txBody>
              <a:bodyPr/>
              <a:lstStyle/>
              <a:p>
                <a:endParaRPr lang="en-US">
                  <a:latin typeface="+mn-lt"/>
                </a:endParaRPr>
              </a:p>
            </p:txBody>
          </p:sp>
          <p:sp>
            <p:nvSpPr>
              <p:cNvPr id="64547" name="Freeform 43"/>
              <p:cNvSpPr>
                <a:spLocks/>
              </p:cNvSpPr>
              <p:nvPr/>
            </p:nvSpPr>
            <p:spPr bwMode="auto">
              <a:xfrm>
                <a:off x="3747" y="1452"/>
                <a:ext cx="17" cy="23"/>
              </a:xfrm>
              <a:custGeom>
                <a:avLst/>
                <a:gdLst>
                  <a:gd name="T0" fmla="*/ 1 w 354"/>
                  <a:gd name="T1" fmla="*/ 0 h 487"/>
                  <a:gd name="T2" fmla="*/ 0 w 354"/>
                  <a:gd name="T3" fmla="*/ 0 h 487"/>
                  <a:gd name="T4" fmla="*/ 0 w 354"/>
                  <a:gd name="T5" fmla="*/ 0 h 487"/>
                  <a:gd name="T6" fmla="*/ 0 w 354"/>
                  <a:gd name="T7" fmla="*/ 0 h 487"/>
                  <a:gd name="T8" fmla="*/ 0 w 354"/>
                  <a:gd name="T9" fmla="*/ 0 h 487"/>
                  <a:gd name="T10" fmla="*/ 0 w 354"/>
                  <a:gd name="T11" fmla="*/ 0 h 487"/>
                  <a:gd name="T12" fmla="*/ 0 w 354"/>
                  <a:gd name="T13" fmla="*/ 0 h 487"/>
                  <a:gd name="T14" fmla="*/ 0 w 354"/>
                  <a:gd name="T15" fmla="*/ 0 h 487"/>
                  <a:gd name="T16" fmla="*/ 0 w 354"/>
                  <a:gd name="T17" fmla="*/ 1 h 487"/>
                  <a:gd name="T18" fmla="*/ 0 w 354"/>
                  <a:gd name="T19" fmla="*/ 1 h 487"/>
                  <a:gd name="T20" fmla="*/ 0 w 354"/>
                  <a:gd name="T21" fmla="*/ 1 h 487"/>
                  <a:gd name="T22" fmla="*/ 0 w 354"/>
                  <a:gd name="T23" fmla="*/ 1 h 487"/>
                  <a:gd name="T24" fmla="*/ 0 w 354"/>
                  <a:gd name="T25" fmla="*/ 1 h 487"/>
                  <a:gd name="T26" fmla="*/ 0 w 354"/>
                  <a:gd name="T27" fmla="*/ 1 h 487"/>
                  <a:gd name="T28" fmla="*/ 0 w 354"/>
                  <a:gd name="T29" fmla="*/ 1 h 487"/>
                  <a:gd name="T30" fmla="*/ 0 w 354"/>
                  <a:gd name="T31" fmla="*/ 1 h 487"/>
                  <a:gd name="T32" fmla="*/ 0 w 354"/>
                  <a:gd name="T33" fmla="*/ 1 h 487"/>
                  <a:gd name="T34" fmla="*/ 0 w 354"/>
                  <a:gd name="T35" fmla="*/ 1 h 487"/>
                  <a:gd name="T36" fmla="*/ 0 w 354"/>
                  <a:gd name="T37" fmla="*/ 1 h 487"/>
                  <a:gd name="T38" fmla="*/ 1 w 354"/>
                  <a:gd name="T39" fmla="*/ 1 h 487"/>
                  <a:gd name="T40" fmla="*/ 1 w 354"/>
                  <a:gd name="T41" fmla="*/ 1 h 487"/>
                  <a:gd name="T42" fmla="*/ 1 w 354"/>
                  <a:gd name="T43" fmla="*/ 1 h 487"/>
                  <a:gd name="T44" fmla="*/ 1 w 354"/>
                  <a:gd name="T45" fmla="*/ 1 h 487"/>
                  <a:gd name="T46" fmla="*/ 1 w 354"/>
                  <a:gd name="T47" fmla="*/ 1 h 487"/>
                  <a:gd name="T48" fmla="*/ 1 w 354"/>
                  <a:gd name="T49" fmla="*/ 1 h 487"/>
                  <a:gd name="T50" fmla="*/ 1 w 354"/>
                  <a:gd name="T51" fmla="*/ 1 h 487"/>
                  <a:gd name="T52" fmla="*/ 1 w 354"/>
                  <a:gd name="T53" fmla="*/ 0 h 487"/>
                  <a:gd name="T54" fmla="*/ 1 w 354"/>
                  <a:gd name="T55" fmla="*/ 0 h 487"/>
                  <a:gd name="T56" fmla="*/ 1 w 354"/>
                  <a:gd name="T57" fmla="*/ 0 h 487"/>
                  <a:gd name="T58" fmla="*/ 1 w 354"/>
                  <a:gd name="T59" fmla="*/ 0 h 487"/>
                  <a:gd name="T60" fmla="*/ 1 w 354"/>
                  <a:gd name="T61" fmla="*/ 0 h 487"/>
                  <a:gd name="T62" fmla="*/ 1 w 354"/>
                  <a:gd name="T63" fmla="*/ 0 h 4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
                  <a:gd name="T97" fmla="*/ 0 h 487"/>
                  <a:gd name="T98" fmla="*/ 354 w 354"/>
                  <a:gd name="T99" fmla="*/ 487 h 4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 h="487">
                    <a:moveTo>
                      <a:pt x="270" y="110"/>
                    </a:moveTo>
                    <a:lnTo>
                      <a:pt x="261" y="96"/>
                    </a:lnTo>
                    <a:lnTo>
                      <a:pt x="240" y="65"/>
                    </a:lnTo>
                    <a:lnTo>
                      <a:pt x="215" y="41"/>
                    </a:lnTo>
                    <a:lnTo>
                      <a:pt x="189" y="22"/>
                    </a:lnTo>
                    <a:lnTo>
                      <a:pt x="164" y="11"/>
                    </a:lnTo>
                    <a:lnTo>
                      <a:pt x="139" y="4"/>
                    </a:lnTo>
                    <a:lnTo>
                      <a:pt x="112" y="0"/>
                    </a:lnTo>
                    <a:lnTo>
                      <a:pt x="87" y="4"/>
                    </a:lnTo>
                    <a:lnTo>
                      <a:pt x="64" y="13"/>
                    </a:lnTo>
                    <a:lnTo>
                      <a:pt x="45" y="25"/>
                    </a:lnTo>
                    <a:lnTo>
                      <a:pt x="27" y="43"/>
                    </a:lnTo>
                    <a:lnTo>
                      <a:pt x="13" y="65"/>
                    </a:lnTo>
                    <a:lnTo>
                      <a:pt x="4" y="94"/>
                    </a:lnTo>
                    <a:lnTo>
                      <a:pt x="0" y="125"/>
                    </a:lnTo>
                    <a:lnTo>
                      <a:pt x="0" y="159"/>
                    </a:lnTo>
                    <a:lnTo>
                      <a:pt x="13" y="221"/>
                    </a:lnTo>
                    <a:lnTo>
                      <a:pt x="14" y="227"/>
                    </a:lnTo>
                    <a:lnTo>
                      <a:pt x="20" y="238"/>
                    </a:lnTo>
                    <a:lnTo>
                      <a:pt x="23" y="251"/>
                    </a:lnTo>
                    <a:lnTo>
                      <a:pt x="29" y="263"/>
                    </a:lnTo>
                    <a:lnTo>
                      <a:pt x="34" y="274"/>
                    </a:lnTo>
                    <a:lnTo>
                      <a:pt x="39" y="287"/>
                    </a:lnTo>
                    <a:lnTo>
                      <a:pt x="45" y="295"/>
                    </a:lnTo>
                    <a:lnTo>
                      <a:pt x="50" y="308"/>
                    </a:lnTo>
                    <a:lnTo>
                      <a:pt x="55" y="317"/>
                    </a:lnTo>
                    <a:lnTo>
                      <a:pt x="61" y="328"/>
                    </a:lnTo>
                    <a:lnTo>
                      <a:pt x="64" y="335"/>
                    </a:lnTo>
                    <a:lnTo>
                      <a:pt x="68" y="342"/>
                    </a:lnTo>
                    <a:lnTo>
                      <a:pt x="72" y="349"/>
                    </a:lnTo>
                    <a:lnTo>
                      <a:pt x="75" y="354"/>
                    </a:lnTo>
                    <a:lnTo>
                      <a:pt x="77" y="357"/>
                    </a:lnTo>
                    <a:lnTo>
                      <a:pt x="79" y="359"/>
                    </a:lnTo>
                    <a:lnTo>
                      <a:pt x="89" y="379"/>
                    </a:lnTo>
                    <a:lnTo>
                      <a:pt x="112" y="413"/>
                    </a:lnTo>
                    <a:lnTo>
                      <a:pt x="137" y="440"/>
                    </a:lnTo>
                    <a:lnTo>
                      <a:pt x="164" y="459"/>
                    </a:lnTo>
                    <a:lnTo>
                      <a:pt x="191" y="474"/>
                    </a:lnTo>
                    <a:lnTo>
                      <a:pt x="218" y="483"/>
                    </a:lnTo>
                    <a:lnTo>
                      <a:pt x="243" y="487"/>
                    </a:lnTo>
                    <a:lnTo>
                      <a:pt x="269" y="483"/>
                    </a:lnTo>
                    <a:lnTo>
                      <a:pt x="288" y="474"/>
                    </a:lnTo>
                    <a:lnTo>
                      <a:pt x="310" y="459"/>
                    </a:lnTo>
                    <a:lnTo>
                      <a:pt x="326" y="441"/>
                    </a:lnTo>
                    <a:lnTo>
                      <a:pt x="341" y="418"/>
                    </a:lnTo>
                    <a:lnTo>
                      <a:pt x="350" y="391"/>
                    </a:lnTo>
                    <a:lnTo>
                      <a:pt x="354" y="359"/>
                    </a:lnTo>
                    <a:lnTo>
                      <a:pt x="352" y="320"/>
                    </a:lnTo>
                    <a:lnTo>
                      <a:pt x="337" y="258"/>
                    </a:lnTo>
                    <a:lnTo>
                      <a:pt x="336" y="254"/>
                    </a:lnTo>
                    <a:lnTo>
                      <a:pt x="331" y="247"/>
                    </a:lnTo>
                    <a:lnTo>
                      <a:pt x="328" y="238"/>
                    </a:lnTo>
                    <a:lnTo>
                      <a:pt x="324" y="231"/>
                    </a:lnTo>
                    <a:lnTo>
                      <a:pt x="320" y="221"/>
                    </a:lnTo>
                    <a:lnTo>
                      <a:pt x="317" y="212"/>
                    </a:lnTo>
                    <a:lnTo>
                      <a:pt x="313" y="203"/>
                    </a:lnTo>
                    <a:lnTo>
                      <a:pt x="310" y="194"/>
                    </a:lnTo>
                    <a:lnTo>
                      <a:pt x="306" y="184"/>
                    </a:lnTo>
                    <a:lnTo>
                      <a:pt x="303" y="175"/>
                    </a:lnTo>
                    <a:lnTo>
                      <a:pt x="297" y="166"/>
                    </a:lnTo>
                    <a:lnTo>
                      <a:pt x="294" y="155"/>
                    </a:lnTo>
                    <a:lnTo>
                      <a:pt x="288" y="146"/>
                    </a:lnTo>
                    <a:lnTo>
                      <a:pt x="283" y="135"/>
                    </a:lnTo>
                    <a:lnTo>
                      <a:pt x="277" y="125"/>
                    </a:lnTo>
                    <a:lnTo>
                      <a:pt x="270" y="110"/>
                    </a:lnTo>
                    <a:close/>
                  </a:path>
                </a:pathLst>
              </a:custGeom>
              <a:solidFill>
                <a:srgbClr val="E98304"/>
              </a:solidFill>
              <a:ln w="0">
                <a:solidFill>
                  <a:srgbClr val="993300"/>
                </a:solidFill>
                <a:round/>
                <a:headEnd/>
                <a:tailEnd/>
              </a:ln>
            </p:spPr>
            <p:txBody>
              <a:bodyPr/>
              <a:lstStyle/>
              <a:p>
                <a:endParaRPr lang="en-US">
                  <a:latin typeface="+mn-lt"/>
                </a:endParaRPr>
              </a:p>
            </p:txBody>
          </p:sp>
          <p:sp>
            <p:nvSpPr>
              <p:cNvPr id="64548" name="Freeform 44"/>
              <p:cNvSpPr>
                <a:spLocks/>
              </p:cNvSpPr>
              <p:nvPr/>
            </p:nvSpPr>
            <p:spPr bwMode="auto">
              <a:xfrm>
                <a:off x="3732" y="1732"/>
                <a:ext cx="24" cy="28"/>
              </a:xfrm>
              <a:custGeom>
                <a:avLst/>
                <a:gdLst>
                  <a:gd name="T0" fmla="*/ 1 w 498"/>
                  <a:gd name="T1" fmla="*/ 0 h 590"/>
                  <a:gd name="T2" fmla="*/ 1 w 498"/>
                  <a:gd name="T3" fmla="*/ 0 h 590"/>
                  <a:gd name="T4" fmla="*/ 1 w 498"/>
                  <a:gd name="T5" fmla="*/ 1 h 590"/>
                  <a:gd name="T6" fmla="*/ 1 w 498"/>
                  <a:gd name="T7" fmla="*/ 1 h 590"/>
                  <a:gd name="T8" fmla="*/ 0 w 498"/>
                  <a:gd name="T9" fmla="*/ 1 h 590"/>
                  <a:gd name="T10" fmla="*/ 0 w 498"/>
                  <a:gd name="T11" fmla="*/ 1 h 590"/>
                  <a:gd name="T12" fmla="*/ 0 w 498"/>
                  <a:gd name="T13" fmla="*/ 0 h 590"/>
                  <a:gd name="T14" fmla="*/ 0 w 498"/>
                  <a:gd name="T15" fmla="*/ 0 h 590"/>
                  <a:gd name="T16" fmla="*/ 1 w 498"/>
                  <a:gd name="T17" fmla="*/ 1 h 590"/>
                  <a:gd name="T18" fmla="*/ 1 w 498"/>
                  <a:gd name="T19" fmla="*/ 0 h 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8"/>
                  <a:gd name="T31" fmla="*/ 0 h 590"/>
                  <a:gd name="T32" fmla="*/ 498 w 498"/>
                  <a:gd name="T33" fmla="*/ 590 h 5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8" h="590">
                    <a:moveTo>
                      <a:pt x="384" y="0"/>
                    </a:moveTo>
                    <a:lnTo>
                      <a:pt x="498" y="0"/>
                    </a:lnTo>
                    <a:lnTo>
                      <a:pt x="318" y="355"/>
                    </a:lnTo>
                    <a:lnTo>
                      <a:pt x="318" y="590"/>
                    </a:lnTo>
                    <a:lnTo>
                      <a:pt x="183" y="590"/>
                    </a:lnTo>
                    <a:lnTo>
                      <a:pt x="183" y="339"/>
                    </a:lnTo>
                    <a:lnTo>
                      <a:pt x="0" y="0"/>
                    </a:lnTo>
                    <a:lnTo>
                      <a:pt x="154" y="0"/>
                    </a:lnTo>
                    <a:lnTo>
                      <a:pt x="272" y="232"/>
                    </a:lnTo>
                    <a:lnTo>
                      <a:pt x="384" y="0"/>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49" name="Freeform 45"/>
              <p:cNvSpPr>
                <a:spLocks/>
              </p:cNvSpPr>
              <p:nvPr/>
            </p:nvSpPr>
            <p:spPr bwMode="auto">
              <a:xfrm>
                <a:off x="3710" y="1732"/>
                <a:ext cx="21" cy="28"/>
              </a:xfrm>
              <a:custGeom>
                <a:avLst/>
                <a:gdLst>
                  <a:gd name="T0" fmla="*/ 0 w 438"/>
                  <a:gd name="T1" fmla="*/ 0 h 590"/>
                  <a:gd name="T2" fmla="*/ 0 w 438"/>
                  <a:gd name="T3" fmla="*/ 0 h 590"/>
                  <a:gd name="T4" fmla="*/ 0 w 438"/>
                  <a:gd name="T5" fmla="*/ 0 h 590"/>
                  <a:gd name="T6" fmla="*/ 1 w 438"/>
                  <a:gd name="T7" fmla="*/ 0 h 590"/>
                  <a:gd name="T8" fmla="*/ 1 w 438"/>
                  <a:gd name="T9" fmla="*/ 0 h 590"/>
                  <a:gd name="T10" fmla="*/ 1 w 438"/>
                  <a:gd name="T11" fmla="*/ 0 h 590"/>
                  <a:gd name="T12" fmla="*/ 1 w 438"/>
                  <a:gd name="T13" fmla="*/ 1 h 590"/>
                  <a:gd name="T14" fmla="*/ 0 w 438"/>
                  <a:gd name="T15" fmla="*/ 1 h 590"/>
                  <a:gd name="T16" fmla="*/ 0 w 438"/>
                  <a:gd name="T17" fmla="*/ 0 h 5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590"/>
                  <a:gd name="T29" fmla="*/ 438 w 438"/>
                  <a:gd name="T30" fmla="*/ 590 h 5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8" h="590">
                    <a:moveTo>
                      <a:pt x="146" y="118"/>
                    </a:moveTo>
                    <a:lnTo>
                      <a:pt x="0" y="118"/>
                    </a:lnTo>
                    <a:lnTo>
                      <a:pt x="0" y="0"/>
                    </a:lnTo>
                    <a:lnTo>
                      <a:pt x="438" y="0"/>
                    </a:lnTo>
                    <a:lnTo>
                      <a:pt x="438" y="118"/>
                    </a:lnTo>
                    <a:lnTo>
                      <a:pt x="289" y="118"/>
                    </a:lnTo>
                    <a:lnTo>
                      <a:pt x="289" y="590"/>
                    </a:lnTo>
                    <a:lnTo>
                      <a:pt x="146" y="590"/>
                    </a:lnTo>
                    <a:lnTo>
                      <a:pt x="146" y="118"/>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50" name="Freeform 46"/>
              <p:cNvSpPr>
                <a:spLocks/>
              </p:cNvSpPr>
              <p:nvPr/>
            </p:nvSpPr>
            <p:spPr bwMode="auto">
              <a:xfrm>
                <a:off x="3662" y="1732"/>
                <a:ext cx="20" cy="28"/>
              </a:xfrm>
              <a:custGeom>
                <a:avLst/>
                <a:gdLst>
                  <a:gd name="T0" fmla="*/ 0 w 427"/>
                  <a:gd name="T1" fmla="*/ 0 h 590"/>
                  <a:gd name="T2" fmla="*/ 1 w 427"/>
                  <a:gd name="T3" fmla="*/ 0 h 590"/>
                  <a:gd name="T4" fmla="*/ 1 w 427"/>
                  <a:gd name="T5" fmla="*/ 0 h 590"/>
                  <a:gd name="T6" fmla="*/ 0 w 427"/>
                  <a:gd name="T7" fmla="*/ 0 h 590"/>
                  <a:gd name="T8" fmla="*/ 0 w 427"/>
                  <a:gd name="T9" fmla="*/ 0 h 590"/>
                  <a:gd name="T10" fmla="*/ 1 w 427"/>
                  <a:gd name="T11" fmla="*/ 0 h 590"/>
                  <a:gd name="T12" fmla="*/ 1 w 427"/>
                  <a:gd name="T13" fmla="*/ 1 h 590"/>
                  <a:gd name="T14" fmla="*/ 0 w 427"/>
                  <a:gd name="T15" fmla="*/ 1 h 590"/>
                  <a:gd name="T16" fmla="*/ 0 w 427"/>
                  <a:gd name="T17" fmla="*/ 1 h 590"/>
                  <a:gd name="T18" fmla="*/ 1 w 427"/>
                  <a:gd name="T19" fmla="*/ 1 h 590"/>
                  <a:gd name="T20" fmla="*/ 1 w 427"/>
                  <a:gd name="T21" fmla="*/ 1 h 590"/>
                  <a:gd name="T22" fmla="*/ 0 w 427"/>
                  <a:gd name="T23" fmla="*/ 1 h 590"/>
                  <a:gd name="T24" fmla="*/ 0 w 427"/>
                  <a:gd name="T25" fmla="*/ 0 h 5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7"/>
                  <a:gd name="T40" fmla="*/ 0 h 590"/>
                  <a:gd name="T41" fmla="*/ 427 w 427"/>
                  <a:gd name="T42" fmla="*/ 590 h 5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7" h="590">
                    <a:moveTo>
                      <a:pt x="0" y="0"/>
                    </a:moveTo>
                    <a:lnTo>
                      <a:pt x="419" y="0"/>
                    </a:lnTo>
                    <a:lnTo>
                      <a:pt x="419" y="103"/>
                    </a:lnTo>
                    <a:lnTo>
                      <a:pt x="140" y="103"/>
                    </a:lnTo>
                    <a:lnTo>
                      <a:pt x="140" y="216"/>
                    </a:lnTo>
                    <a:lnTo>
                      <a:pt x="364" y="216"/>
                    </a:lnTo>
                    <a:lnTo>
                      <a:pt x="364" y="334"/>
                    </a:lnTo>
                    <a:lnTo>
                      <a:pt x="140" y="334"/>
                    </a:lnTo>
                    <a:lnTo>
                      <a:pt x="140" y="469"/>
                    </a:lnTo>
                    <a:lnTo>
                      <a:pt x="427" y="469"/>
                    </a:lnTo>
                    <a:lnTo>
                      <a:pt x="427" y="590"/>
                    </a:lnTo>
                    <a:lnTo>
                      <a:pt x="0" y="590"/>
                    </a:lnTo>
                    <a:lnTo>
                      <a:pt x="0" y="0"/>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51" name="Freeform 47"/>
              <p:cNvSpPr>
                <a:spLocks/>
              </p:cNvSpPr>
              <p:nvPr/>
            </p:nvSpPr>
            <p:spPr bwMode="auto">
              <a:xfrm>
                <a:off x="3635" y="1732"/>
                <a:ext cx="24" cy="28"/>
              </a:xfrm>
              <a:custGeom>
                <a:avLst/>
                <a:gdLst>
                  <a:gd name="T0" fmla="*/ 0 w 492"/>
                  <a:gd name="T1" fmla="*/ 0 h 590"/>
                  <a:gd name="T2" fmla="*/ 1 w 492"/>
                  <a:gd name="T3" fmla="*/ 0 h 590"/>
                  <a:gd name="T4" fmla="*/ 1 w 492"/>
                  <a:gd name="T5" fmla="*/ 0 h 590"/>
                  <a:gd name="T6" fmla="*/ 1 w 492"/>
                  <a:gd name="T7" fmla="*/ 0 h 590"/>
                  <a:gd name="T8" fmla="*/ 1 w 492"/>
                  <a:gd name="T9" fmla="*/ 0 h 590"/>
                  <a:gd name="T10" fmla="*/ 1 w 492"/>
                  <a:gd name="T11" fmla="*/ 0 h 590"/>
                  <a:gd name="T12" fmla="*/ 1 w 492"/>
                  <a:gd name="T13" fmla="*/ 0 h 590"/>
                  <a:gd name="T14" fmla="*/ 1 w 492"/>
                  <a:gd name="T15" fmla="*/ 0 h 590"/>
                  <a:gd name="T16" fmla="*/ 1 w 492"/>
                  <a:gd name="T17" fmla="*/ 0 h 590"/>
                  <a:gd name="T18" fmla="*/ 1 w 492"/>
                  <a:gd name="T19" fmla="*/ 0 h 590"/>
                  <a:gd name="T20" fmla="*/ 1 w 492"/>
                  <a:gd name="T21" fmla="*/ 0 h 590"/>
                  <a:gd name="T22" fmla="*/ 1 w 492"/>
                  <a:gd name="T23" fmla="*/ 0 h 590"/>
                  <a:gd name="T24" fmla="*/ 1 w 492"/>
                  <a:gd name="T25" fmla="*/ 0 h 590"/>
                  <a:gd name="T26" fmla="*/ 1 w 492"/>
                  <a:gd name="T27" fmla="*/ 0 h 590"/>
                  <a:gd name="T28" fmla="*/ 1 w 492"/>
                  <a:gd name="T29" fmla="*/ 1 h 590"/>
                  <a:gd name="T30" fmla="*/ 1 w 492"/>
                  <a:gd name="T31" fmla="*/ 1 h 590"/>
                  <a:gd name="T32" fmla="*/ 1 w 492"/>
                  <a:gd name="T33" fmla="*/ 1 h 590"/>
                  <a:gd name="T34" fmla="*/ 1 w 492"/>
                  <a:gd name="T35" fmla="*/ 1 h 590"/>
                  <a:gd name="T36" fmla="*/ 1 w 492"/>
                  <a:gd name="T37" fmla="*/ 1 h 590"/>
                  <a:gd name="T38" fmla="*/ 1 w 492"/>
                  <a:gd name="T39" fmla="*/ 1 h 590"/>
                  <a:gd name="T40" fmla="*/ 1 w 492"/>
                  <a:gd name="T41" fmla="*/ 1 h 590"/>
                  <a:gd name="T42" fmla="*/ 1 w 492"/>
                  <a:gd name="T43" fmla="*/ 1 h 590"/>
                  <a:gd name="T44" fmla="*/ 1 w 492"/>
                  <a:gd name="T45" fmla="*/ 1 h 590"/>
                  <a:gd name="T46" fmla="*/ 1 w 492"/>
                  <a:gd name="T47" fmla="*/ 1 h 590"/>
                  <a:gd name="T48" fmla="*/ 1 w 492"/>
                  <a:gd name="T49" fmla="*/ 1 h 590"/>
                  <a:gd name="T50" fmla="*/ 1 w 492"/>
                  <a:gd name="T51" fmla="*/ 1 h 590"/>
                  <a:gd name="T52" fmla="*/ 1 w 492"/>
                  <a:gd name="T53" fmla="*/ 1 h 590"/>
                  <a:gd name="T54" fmla="*/ 1 w 492"/>
                  <a:gd name="T55" fmla="*/ 1 h 590"/>
                  <a:gd name="T56" fmla="*/ 1 w 492"/>
                  <a:gd name="T57" fmla="*/ 1 h 590"/>
                  <a:gd name="T58" fmla="*/ 1 w 492"/>
                  <a:gd name="T59" fmla="*/ 1 h 590"/>
                  <a:gd name="T60" fmla="*/ 1 w 492"/>
                  <a:gd name="T61" fmla="*/ 1 h 590"/>
                  <a:gd name="T62" fmla="*/ 1 w 492"/>
                  <a:gd name="T63" fmla="*/ 1 h 590"/>
                  <a:gd name="T64" fmla="*/ 1 w 492"/>
                  <a:gd name="T65" fmla="*/ 1 h 590"/>
                  <a:gd name="T66" fmla="*/ 1 w 492"/>
                  <a:gd name="T67" fmla="*/ 1 h 590"/>
                  <a:gd name="T68" fmla="*/ 0 w 492"/>
                  <a:gd name="T69" fmla="*/ 1 h 590"/>
                  <a:gd name="T70" fmla="*/ 0 w 492"/>
                  <a:gd name="T71" fmla="*/ 0 h 5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590"/>
                  <a:gd name="T110" fmla="*/ 492 w 492"/>
                  <a:gd name="T111" fmla="*/ 590 h 5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590">
                    <a:moveTo>
                      <a:pt x="0" y="0"/>
                    </a:moveTo>
                    <a:lnTo>
                      <a:pt x="275" y="0"/>
                    </a:lnTo>
                    <a:lnTo>
                      <a:pt x="298" y="0"/>
                    </a:lnTo>
                    <a:lnTo>
                      <a:pt x="335" y="7"/>
                    </a:lnTo>
                    <a:lnTo>
                      <a:pt x="371" y="16"/>
                    </a:lnTo>
                    <a:lnTo>
                      <a:pt x="398" y="30"/>
                    </a:lnTo>
                    <a:lnTo>
                      <a:pt x="424" y="48"/>
                    </a:lnTo>
                    <a:lnTo>
                      <a:pt x="442" y="69"/>
                    </a:lnTo>
                    <a:lnTo>
                      <a:pt x="456" y="92"/>
                    </a:lnTo>
                    <a:lnTo>
                      <a:pt x="467" y="115"/>
                    </a:lnTo>
                    <a:lnTo>
                      <a:pt x="470" y="140"/>
                    </a:lnTo>
                    <a:lnTo>
                      <a:pt x="470" y="165"/>
                    </a:lnTo>
                    <a:lnTo>
                      <a:pt x="467" y="189"/>
                    </a:lnTo>
                    <a:lnTo>
                      <a:pt x="458" y="214"/>
                    </a:lnTo>
                    <a:lnTo>
                      <a:pt x="445" y="234"/>
                    </a:lnTo>
                    <a:lnTo>
                      <a:pt x="429" y="254"/>
                    </a:lnTo>
                    <a:lnTo>
                      <a:pt x="410" y="270"/>
                    </a:lnTo>
                    <a:lnTo>
                      <a:pt x="371" y="286"/>
                    </a:lnTo>
                    <a:lnTo>
                      <a:pt x="387" y="290"/>
                    </a:lnTo>
                    <a:lnTo>
                      <a:pt x="415" y="300"/>
                    </a:lnTo>
                    <a:lnTo>
                      <a:pt x="440" y="317"/>
                    </a:lnTo>
                    <a:lnTo>
                      <a:pt x="460" y="337"/>
                    </a:lnTo>
                    <a:lnTo>
                      <a:pt x="474" y="360"/>
                    </a:lnTo>
                    <a:lnTo>
                      <a:pt x="485" y="385"/>
                    </a:lnTo>
                    <a:lnTo>
                      <a:pt x="490" y="410"/>
                    </a:lnTo>
                    <a:lnTo>
                      <a:pt x="492" y="438"/>
                    </a:lnTo>
                    <a:lnTo>
                      <a:pt x="488" y="465"/>
                    </a:lnTo>
                    <a:lnTo>
                      <a:pt x="479" y="490"/>
                    </a:lnTo>
                    <a:lnTo>
                      <a:pt x="469" y="515"/>
                    </a:lnTo>
                    <a:lnTo>
                      <a:pt x="451" y="537"/>
                    </a:lnTo>
                    <a:lnTo>
                      <a:pt x="428" y="556"/>
                    </a:lnTo>
                    <a:lnTo>
                      <a:pt x="398" y="573"/>
                    </a:lnTo>
                    <a:lnTo>
                      <a:pt x="366" y="584"/>
                    </a:lnTo>
                    <a:lnTo>
                      <a:pt x="309" y="590"/>
                    </a:lnTo>
                    <a:lnTo>
                      <a:pt x="0" y="590"/>
                    </a:lnTo>
                    <a:lnTo>
                      <a:pt x="0" y="0"/>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52" name="Rectangle 48"/>
              <p:cNvSpPr>
                <a:spLocks noChangeArrowheads="1"/>
              </p:cNvSpPr>
              <p:nvPr/>
            </p:nvSpPr>
            <p:spPr bwMode="auto">
              <a:xfrm>
                <a:off x="3623" y="1732"/>
                <a:ext cx="7" cy="28"/>
              </a:xfrm>
              <a:prstGeom prst="rect">
                <a:avLst/>
              </a:prstGeom>
              <a:solidFill>
                <a:srgbClr val="B65004"/>
              </a:solidFill>
              <a:ln w="0">
                <a:solidFill>
                  <a:srgbClr val="993300"/>
                </a:solidFill>
                <a:miter lim="800000"/>
                <a:headEnd/>
                <a:tailEnd/>
              </a:ln>
            </p:spPr>
            <p:txBody>
              <a:bodyPr/>
              <a:lstStyle/>
              <a:p>
                <a:endParaRPr lang="en-US">
                  <a:latin typeface="+mn-lt"/>
                </a:endParaRPr>
              </a:p>
            </p:txBody>
          </p:sp>
          <p:sp>
            <p:nvSpPr>
              <p:cNvPr id="64553" name="Freeform 49"/>
              <p:cNvSpPr>
                <a:spLocks/>
              </p:cNvSpPr>
              <p:nvPr/>
            </p:nvSpPr>
            <p:spPr bwMode="auto">
              <a:xfrm>
                <a:off x="3603" y="1732"/>
                <a:ext cx="17" cy="28"/>
              </a:xfrm>
              <a:custGeom>
                <a:avLst/>
                <a:gdLst>
                  <a:gd name="T0" fmla="*/ 0 w 371"/>
                  <a:gd name="T1" fmla="*/ 0 h 590"/>
                  <a:gd name="T2" fmla="*/ 0 w 371"/>
                  <a:gd name="T3" fmla="*/ 0 h 590"/>
                  <a:gd name="T4" fmla="*/ 0 w 371"/>
                  <a:gd name="T5" fmla="*/ 1 h 590"/>
                  <a:gd name="T6" fmla="*/ 1 w 371"/>
                  <a:gd name="T7" fmla="*/ 1 h 590"/>
                  <a:gd name="T8" fmla="*/ 1 w 371"/>
                  <a:gd name="T9" fmla="*/ 1 h 590"/>
                  <a:gd name="T10" fmla="*/ 0 w 371"/>
                  <a:gd name="T11" fmla="*/ 1 h 590"/>
                  <a:gd name="T12" fmla="*/ 0 w 371"/>
                  <a:gd name="T13" fmla="*/ 0 h 590"/>
                  <a:gd name="T14" fmla="*/ 0 60000 65536"/>
                  <a:gd name="T15" fmla="*/ 0 60000 65536"/>
                  <a:gd name="T16" fmla="*/ 0 60000 65536"/>
                  <a:gd name="T17" fmla="*/ 0 60000 65536"/>
                  <a:gd name="T18" fmla="*/ 0 60000 65536"/>
                  <a:gd name="T19" fmla="*/ 0 60000 65536"/>
                  <a:gd name="T20" fmla="*/ 0 60000 65536"/>
                  <a:gd name="T21" fmla="*/ 0 w 371"/>
                  <a:gd name="T22" fmla="*/ 0 h 590"/>
                  <a:gd name="T23" fmla="*/ 371 w 371"/>
                  <a:gd name="T24" fmla="*/ 590 h 5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1" h="590">
                    <a:moveTo>
                      <a:pt x="0" y="0"/>
                    </a:moveTo>
                    <a:lnTo>
                      <a:pt x="133" y="0"/>
                    </a:lnTo>
                    <a:lnTo>
                      <a:pt x="133" y="478"/>
                    </a:lnTo>
                    <a:lnTo>
                      <a:pt x="371" y="478"/>
                    </a:lnTo>
                    <a:lnTo>
                      <a:pt x="371" y="590"/>
                    </a:lnTo>
                    <a:lnTo>
                      <a:pt x="0" y="590"/>
                    </a:lnTo>
                    <a:lnTo>
                      <a:pt x="0" y="0"/>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54" name="Freeform 50"/>
              <p:cNvSpPr>
                <a:spLocks/>
              </p:cNvSpPr>
              <p:nvPr/>
            </p:nvSpPr>
            <p:spPr bwMode="auto">
              <a:xfrm>
                <a:off x="3685" y="1732"/>
                <a:ext cx="24" cy="28"/>
              </a:xfrm>
              <a:custGeom>
                <a:avLst/>
                <a:gdLst>
                  <a:gd name="T0" fmla="*/ 0 w 489"/>
                  <a:gd name="T1" fmla="*/ 0 h 590"/>
                  <a:gd name="T2" fmla="*/ 1 w 489"/>
                  <a:gd name="T3" fmla="*/ 0 h 590"/>
                  <a:gd name="T4" fmla="*/ 1 w 489"/>
                  <a:gd name="T5" fmla="*/ 0 h 590"/>
                  <a:gd name="T6" fmla="*/ 1 w 489"/>
                  <a:gd name="T7" fmla="*/ 0 h 590"/>
                  <a:gd name="T8" fmla="*/ 1 w 489"/>
                  <a:gd name="T9" fmla="*/ 0 h 590"/>
                  <a:gd name="T10" fmla="*/ 1 w 489"/>
                  <a:gd name="T11" fmla="*/ 0 h 590"/>
                  <a:gd name="T12" fmla="*/ 1 w 489"/>
                  <a:gd name="T13" fmla="*/ 0 h 590"/>
                  <a:gd name="T14" fmla="*/ 1 w 489"/>
                  <a:gd name="T15" fmla="*/ 0 h 590"/>
                  <a:gd name="T16" fmla="*/ 1 w 489"/>
                  <a:gd name="T17" fmla="*/ 0 h 590"/>
                  <a:gd name="T18" fmla="*/ 1 w 489"/>
                  <a:gd name="T19" fmla="*/ 0 h 590"/>
                  <a:gd name="T20" fmla="*/ 1 w 489"/>
                  <a:gd name="T21" fmla="*/ 0 h 590"/>
                  <a:gd name="T22" fmla="*/ 1 w 489"/>
                  <a:gd name="T23" fmla="*/ 0 h 590"/>
                  <a:gd name="T24" fmla="*/ 1 w 489"/>
                  <a:gd name="T25" fmla="*/ 0 h 590"/>
                  <a:gd name="T26" fmla="*/ 1 w 489"/>
                  <a:gd name="T27" fmla="*/ 1 h 590"/>
                  <a:gd name="T28" fmla="*/ 1 w 489"/>
                  <a:gd name="T29" fmla="*/ 1 h 590"/>
                  <a:gd name="T30" fmla="*/ 1 w 489"/>
                  <a:gd name="T31" fmla="*/ 1 h 590"/>
                  <a:gd name="T32" fmla="*/ 1 w 489"/>
                  <a:gd name="T33" fmla="*/ 1 h 590"/>
                  <a:gd name="T34" fmla="*/ 1 w 489"/>
                  <a:gd name="T35" fmla="*/ 1 h 590"/>
                  <a:gd name="T36" fmla="*/ 1 w 489"/>
                  <a:gd name="T37" fmla="*/ 1 h 590"/>
                  <a:gd name="T38" fmla="*/ 1 w 489"/>
                  <a:gd name="T39" fmla="*/ 1 h 590"/>
                  <a:gd name="T40" fmla="*/ 1 w 489"/>
                  <a:gd name="T41" fmla="*/ 1 h 590"/>
                  <a:gd name="T42" fmla="*/ 0 w 489"/>
                  <a:gd name="T43" fmla="*/ 1 h 590"/>
                  <a:gd name="T44" fmla="*/ 0 w 489"/>
                  <a:gd name="T45" fmla="*/ 1 h 590"/>
                  <a:gd name="T46" fmla="*/ 0 w 489"/>
                  <a:gd name="T47" fmla="*/ 1 h 590"/>
                  <a:gd name="T48" fmla="*/ 0 w 489"/>
                  <a:gd name="T49" fmla="*/ 0 h 5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9"/>
                  <a:gd name="T76" fmla="*/ 0 h 590"/>
                  <a:gd name="T77" fmla="*/ 489 w 489"/>
                  <a:gd name="T78" fmla="*/ 590 h 5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9" h="590">
                    <a:moveTo>
                      <a:pt x="0" y="0"/>
                    </a:moveTo>
                    <a:lnTo>
                      <a:pt x="275" y="0"/>
                    </a:lnTo>
                    <a:lnTo>
                      <a:pt x="297" y="0"/>
                    </a:lnTo>
                    <a:lnTo>
                      <a:pt x="338" y="7"/>
                    </a:lnTo>
                    <a:lnTo>
                      <a:pt x="373" y="18"/>
                    </a:lnTo>
                    <a:lnTo>
                      <a:pt x="403" y="35"/>
                    </a:lnTo>
                    <a:lnTo>
                      <a:pt x="427" y="56"/>
                    </a:lnTo>
                    <a:lnTo>
                      <a:pt x="446" y="79"/>
                    </a:lnTo>
                    <a:lnTo>
                      <a:pt x="459" y="106"/>
                    </a:lnTo>
                    <a:lnTo>
                      <a:pt x="468" y="135"/>
                    </a:lnTo>
                    <a:lnTo>
                      <a:pt x="471" y="162"/>
                    </a:lnTo>
                    <a:lnTo>
                      <a:pt x="471" y="193"/>
                    </a:lnTo>
                    <a:lnTo>
                      <a:pt x="466" y="220"/>
                    </a:lnTo>
                    <a:lnTo>
                      <a:pt x="457" y="247"/>
                    </a:lnTo>
                    <a:lnTo>
                      <a:pt x="445" y="270"/>
                    </a:lnTo>
                    <a:lnTo>
                      <a:pt x="428" y="290"/>
                    </a:lnTo>
                    <a:lnTo>
                      <a:pt x="409" y="310"/>
                    </a:lnTo>
                    <a:lnTo>
                      <a:pt x="371" y="326"/>
                    </a:lnTo>
                    <a:lnTo>
                      <a:pt x="489" y="590"/>
                    </a:lnTo>
                    <a:lnTo>
                      <a:pt x="331" y="590"/>
                    </a:lnTo>
                    <a:lnTo>
                      <a:pt x="238" y="355"/>
                    </a:lnTo>
                    <a:lnTo>
                      <a:pt x="142" y="355"/>
                    </a:lnTo>
                    <a:lnTo>
                      <a:pt x="142" y="590"/>
                    </a:lnTo>
                    <a:lnTo>
                      <a:pt x="0" y="590"/>
                    </a:lnTo>
                    <a:lnTo>
                      <a:pt x="0" y="0"/>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55" name="Freeform 51"/>
              <p:cNvSpPr>
                <a:spLocks/>
              </p:cNvSpPr>
              <p:nvPr/>
            </p:nvSpPr>
            <p:spPr bwMode="auto">
              <a:xfrm>
                <a:off x="3641" y="1748"/>
                <a:ext cx="10" cy="7"/>
              </a:xfrm>
              <a:custGeom>
                <a:avLst/>
                <a:gdLst>
                  <a:gd name="T0" fmla="*/ 0 w 210"/>
                  <a:gd name="T1" fmla="*/ 0 h 144"/>
                  <a:gd name="T2" fmla="*/ 0 w 210"/>
                  <a:gd name="T3" fmla="*/ 0 h 144"/>
                  <a:gd name="T4" fmla="*/ 0 w 210"/>
                  <a:gd name="T5" fmla="*/ 0 h 144"/>
                  <a:gd name="T6" fmla="*/ 0 w 210"/>
                  <a:gd name="T7" fmla="*/ 0 h 144"/>
                  <a:gd name="T8" fmla="*/ 0 w 210"/>
                  <a:gd name="T9" fmla="*/ 0 h 144"/>
                  <a:gd name="T10" fmla="*/ 0 w 210"/>
                  <a:gd name="T11" fmla="*/ 0 h 144"/>
                  <a:gd name="T12" fmla="*/ 0 w 210"/>
                  <a:gd name="T13" fmla="*/ 0 h 144"/>
                  <a:gd name="T14" fmla="*/ 0 w 210"/>
                  <a:gd name="T15" fmla="*/ 0 h 144"/>
                  <a:gd name="T16" fmla="*/ 0 w 210"/>
                  <a:gd name="T17" fmla="*/ 0 h 144"/>
                  <a:gd name="T18" fmla="*/ 0 w 210"/>
                  <a:gd name="T19" fmla="*/ 0 h 144"/>
                  <a:gd name="T20" fmla="*/ 0 w 210"/>
                  <a:gd name="T21" fmla="*/ 0 h 144"/>
                  <a:gd name="T22" fmla="*/ 0 w 210"/>
                  <a:gd name="T23" fmla="*/ 0 h 144"/>
                  <a:gd name="T24" fmla="*/ 0 w 210"/>
                  <a:gd name="T25" fmla="*/ 0 h 144"/>
                  <a:gd name="T26" fmla="*/ 0 w 210"/>
                  <a:gd name="T27" fmla="*/ 0 h 144"/>
                  <a:gd name="T28" fmla="*/ 0 w 210"/>
                  <a:gd name="T29" fmla="*/ 0 h 144"/>
                  <a:gd name="T30" fmla="*/ 0 w 210"/>
                  <a:gd name="T31" fmla="*/ 0 h 144"/>
                  <a:gd name="T32" fmla="*/ 0 w 210"/>
                  <a:gd name="T33" fmla="*/ 0 h 144"/>
                  <a:gd name="T34" fmla="*/ 0 w 210"/>
                  <a:gd name="T35" fmla="*/ 0 h 144"/>
                  <a:gd name="T36" fmla="*/ 0 w 210"/>
                  <a:gd name="T37" fmla="*/ 0 h 144"/>
                  <a:gd name="T38" fmla="*/ 0 w 210"/>
                  <a:gd name="T39" fmla="*/ 0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0"/>
                  <a:gd name="T61" fmla="*/ 0 h 144"/>
                  <a:gd name="T62" fmla="*/ 210 w 210"/>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0" h="144">
                    <a:moveTo>
                      <a:pt x="0" y="0"/>
                    </a:moveTo>
                    <a:lnTo>
                      <a:pt x="0" y="144"/>
                    </a:lnTo>
                    <a:lnTo>
                      <a:pt x="128" y="144"/>
                    </a:lnTo>
                    <a:lnTo>
                      <a:pt x="137" y="144"/>
                    </a:lnTo>
                    <a:lnTo>
                      <a:pt x="154" y="142"/>
                    </a:lnTo>
                    <a:lnTo>
                      <a:pt x="170" y="137"/>
                    </a:lnTo>
                    <a:lnTo>
                      <a:pt x="181" y="128"/>
                    </a:lnTo>
                    <a:lnTo>
                      <a:pt x="192" y="119"/>
                    </a:lnTo>
                    <a:lnTo>
                      <a:pt x="201" y="106"/>
                    </a:lnTo>
                    <a:lnTo>
                      <a:pt x="206" y="93"/>
                    </a:lnTo>
                    <a:lnTo>
                      <a:pt x="210" y="80"/>
                    </a:lnTo>
                    <a:lnTo>
                      <a:pt x="210" y="66"/>
                    </a:lnTo>
                    <a:lnTo>
                      <a:pt x="208" y="53"/>
                    </a:lnTo>
                    <a:lnTo>
                      <a:pt x="202" y="39"/>
                    </a:lnTo>
                    <a:lnTo>
                      <a:pt x="195" y="28"/>
                    </a:lnTo>
                    <a:lnTo>
                      <a:pt x="186" y="18"/>
                    </a:lnTo>
                    <a:lnTo>
                      <a:pt x="172" y="9"/>
                    </a:lnTo>
                    <a:lnTo>
                      <a:pt x="154" y="3"/>
                    </a:lnTo>
                    <a:lnTo>
                      <a:pt x="123" y="0"/>
                    </a:lnTo>
                    <a:lnTo>
                      <a:pt x="0" y="0"/>
                    </a:lnTo>
                    <a:close/>
                  </a:path>
                </a:pathLst>
              </a:custGeom>
              <a:solidFill>
                <a:srgbClr val="E98304"/>
              </a:solidFill>
              <a:ln w="0">
                <a:solidFill>
                  <a:srgbClr val="993300"/>
                </a:solidFill>
                <a:round/>
                <a:headEnd/>
                <a:tailEnd/>
              </a:ln>
            </p:spPr>
            <p:txBody>
              <a:bodyPr/>
              <a:lstStyle/>
              <a:p>
                <a:endParaRPr lang="en-US">
                  <a:latin typeface="+mn-lt"/>
                </a:endParaRPr>
              </a:p>
            </p:txBody>
          </p:sp>
          <p:sp>
            <p:nvSpPr>
              <p:cNvPr id="64556" name="Freeform 52"/>
              <p:cNvSpPr>
                <a:spLocks/>
              </p:cNvSpPr>
              <p:nvPr/>
            </p:nvSpPr>
            <p:spPr bwMode="auto">
              <a:xfrm>
                <a:off x="3641" y="1737"/>
                <a:ext cx="10" cy="6"/>
              </a:xfrm>
              <a:custGeom>
                <a:avLst/>
                <a:gdLst>
                  <a:gd name="T0" fmla="*/ 0 w 199"/>
                  <a:gd name="T1" fmla="*/ 0 h 128"/>
                  <a:gd name="T2" fmla="*/ 0 w 199"/>
                  <a:gd name="T3" fmla="*/ 0 h 128"/>
                  <a:gd name="T4" fmla="*/ 0 w 199"/>
                  <a:gd name="T5" fmla="*/ 0 h 128"/>
                  <a:gd name="T6" fmla="*/ 0 w 199"/>
                  <a:gd name="T7" fmla="*/ 0 h 128"/>
                  <a:gd name="T8" fmla="*/ 0 w 199"/>
                  <a:gd name="T9" fmla="*/ 0 h 128"/>
                  <a:gd name="T10" fmla="*/ 0 w 199"/>
                  <a:gd name="T11" fmla="*/ 0 h 128"/>
                  <a:gd name="T12" fmla="*/ 0 w 199"/>
                  <a:gd name="T13" fmla="*/ 0 h 128"/>
                  <a:gd name="T14" fmla="*/ 0 w 199"/>
                  <a:gd name="T15" fmla="*/ 0 h 128"/>
                  <a:gd name="T16" fmla="*/ 1 w 199"/>
                  <a:gd name="T17" fmla="*/ 0 h 128"/>
                  <a:gd name="T18" fmla="*/ 1 w 199"/>
                  <a:gd name="T19" fmla="*/ 0 h 128"/>
                  <a:gd name="T20" fmla="*/ 1 w 199"/>
                  <a:gd name="T21" fmla="*/ 0 h 128"/>
                  <a:gd name="T22" fmla="*/ 1 w 199"/>
                  <a:gd name="T23" fmla="*/ 0 h 128"/>
                  <a:gd name="T24" fmla="*/ 1 w 199"/>
                  <a:gd name="T25" fmla="*/ 0 h 128"/>
                  <a:gd name="T26" fmla="*/ 1 w 199"/>
                  <a:gd name="T27" fmla="*/ 0 h 128"/>
                  <a:gd name="T28" fmla="*/ 0 w 199"/>
                  <a:gd name="T29" fmla="*/ 0 h 128"/>
                  <a:gd name="T30" fmla="*/ 0 w 199"/>
                  <a:gd name="T31" fmla="*/ 0 h 128"/>
                  <a:gd name="T32" fmla="*/ 0 w 199"/>
                  <a:gd name="T33" fmla="*/ 0 h 128"/>
                  <a:gd name="T34" fmla="*/ 0 w 199"/>
                  <a:gd name="T35" fmla="*/ 0 h 128"/>
                  <a:gd name="T36" fmla="*/ 0 w 199"/>
                  <a:gd name="T37" fmla="*/ 0 h 128"/>
                  <a:gd name="T38" fmla="*/ 0 w 199"/>
                  <a:gd name="T39" fmla="*/ 0 h 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
                  <a:gd name="T61" fmla="*/ 0 h 128"/>
                  <a:gd name="T62" fmla="*/ 199 w 199"/>
                  <a:gd name="T63" fmla="*/ 128 h 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 h="128">
                    <a:moveTo>
                      <a:pt x="0" y="0"/>
                    </a:moveTo>
                    <a:lnTo>
                      <a:pt x="0" y="128"/>
                    </a:lnTo>
                    <a:lnTo>
                      <a:pt x="123" y="128"/>
                    </a:lnTo>
                    <a:lnTo>
                      <a:pt x="132" y="128"/>
                    </a:lnTo>
                    <a:lnTo>
                      <a:pt x="149" y="127"/>
                    </a:lnTo>
                    <a:lnTo>
                      <a:pt x="161" y="121"/>
                    </a:lnTo>
                    <a:lnTo>
                      <a:pt x="174" y="114"/>
                    </a:lnTo>
                    <a:lnTo>
                      <a:pt x="183" y="105"/>
                    </a:lnTo>
                    <a:lnTo>
                      <a:pt x="192" y="94"/>
                    </a:lnTo>
                    <a:lnTo>
                      <a:pt x="195" y="82"/>
                    </a:lnTo>
                    <a:lnTo>
                      <a:pt x="199" y="70"/>
                    </a:lnTo>
                    <a:lnTo>
                      <a:pt x="199" y="58"/>
                    </a:lnTo>
                    <a:lnTo>
                      <a:pt x="197" y="47"/>
                    </a:lnTo>
                    <a:lnTo>
                      <a:pt x="192" y="36"/>
                    </a:lnTo>
                    <a:lnTo>
                      <a:pt x="184" y="25"/>
                    </a:lnTo>
                    <a:lnTo>
                      <a:pt x="176" y="15"/>
                    </a:lnTo>
                    <a:lnTo>
                      <a:pt x="161" y="8"/>
                    </a:lnTo>
                    <a:lnTo>
                      <a:pt x="144" y="4"/>
                    </a:lnTo>
                    <a:lnTo>
                      <a:pt x="117" y="0"/>
                    </a:lnTo>
                    <a:lnTo>
                      <a:pt x="0" y="0"/>
                    </a:lnTo>
                    <a:close/>
                  </a:path>
                </a:pathLst>
              </a:custGeom>
              <a:solidFill>
                <a:srgbClr val="E98304"/>
              </a:solidFill>
              <a:ln w="0">
                <a:solidFill>
                  <a:srgbClr val="993300"/>
                </a:solidFill>
                <a:round/>
                <a:headEnd/>
                <a:tailEnd/>
              </a:ln>
            </p:spPr>
            <p:txBody>
              <a:bodyPr/>
              <a:lstStyle/>
              <a:p>
                <a:endParaRPr lang="en-US">
                  <a:latin typeface="+mn-lt"/>
                </a:endParaRPr>
              </a:p>
            </p:txBody>
          </p:sp>
          <p:sp>
            <p:nvSpPr>
              <p:cNvPr id="64557" name="Freeform 53"/>
              <p:cNvSpPr>
                <a:spLocks/>
              </p:cNvSpPr>
              <p:nvPr/>
            </p:nvSpPr>
            <p:spPr bwMode="auto">
              <a:xfrm>
                <a:off x="3692" y="1737"/>
                <a:ext cx="9" cy="7"/>
              </a:xfrm>
              <a:custGeom>
                <a:avLst/>
                <a:gdLst>
                  <a:gd name="T0" fmla="*/ 0 w 198"/>
                  <a:gd name="T1" fmla="*/ 0 h 142"/>
                  <a:gd name="T2" fmla="*/ 0 w 198"/>
                  <a:gd name="T3" fmla="*/ 0 h 142"/>
                  <a:gd name="T4" fmla="*/ 0 w 198"/>
                  <a:gd name="T5" fmla="*/ 0 h 142"/>
                  <a:gd name="T6" fmla="*/ 0 w 198"/>
                  <a:gd name="T7" fmla="*/ 0 h 142"/>
                  <a:gd name="T8" fmla="*/ 0 w 198"/>
                  <a:gd name="T9" fmla="*/ 0 h 142"/>
                  <a:gd name="T10" fmla="*/ 0 w 198"/>
                  <a:gd name="T11" fmla="*/ 0 h 142"/>
                  <a:gd name="T12" fmla="*/ 0 w 198"/>
                  <a:gd name="T13" fmla="*/ 0 h 142"/>
                  <a:gd name="T14" fmla="*/ 0 w 198"/>
                  <a:gd name="T15" fmla="*/ 0 h 142"/>
                  <a:gd name="T16" fmla="*/ 0 w 198"/>
                  <a:gd name="T17" fmla="*/ 0 h 142"/>
                  <a:gd name="T18" fmla="*/ 0 w 198"/>
                  <a:gd name="T19" fmla="*/ 0 h 142"/>
                  <a:gd name="T20" fmla="*/ 0 w 198"/>
                  <a:gd name="T21" fmla="*/ 0 h 142"/>
                  <a:gd name="T22" fmla="*/ 0 w 198"/>
                  <a:gd name="T23" fmla="*/ 0 h 142"/>
                  <a:gd name="T24" fmla="*/ 0 w 198"/>
                  <a:gd name="T25" fmla="*/ 0 h 142"/>
                  <a:gd name="T26" fmla="*/ 0 w 198"/>
                  <a:gd name="T27" fmla="*/ 0 h 142"/>
                  <a:gd name="T28" fmla="*/ 0 w 198"/>
                  <a:gd name="T29" fmla="*/ 0 h 142"/>
                  <a:gd name="T30" fmla="*/ 0 w 198"/>
                  <a:gd name="T31" fmla="*/ 0 h 142"/>
                  <a:gd name="T32" fmla="*/ 0 w 198"/>
                  <a:gd name="T33" fmla="*/ 0 h 142"/>
                  <a:gd name="T34" fmla="*/ 0 w 198"/>
                  <a:gd name="T35" fmla="*/ 0 h 142"/>
                  <a:gd name="T36" fmla="*/ 0 w 198"/>
                  <a:gd name="T37" fmla="*/ 0 h 142"/>
                  <a:gd name="T38" fmla="*/ 0 w 198"/>
                  <a:gd name="T39" fmla="*/ 0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142"/>
                  <a:gd name="T62" fmla="*/ 198 w 198"/>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142">
                    <a:moveTo>
                      <a:pt x="0" y="0"/>
                    </a:moveTo>
                    <a:lnTo>
                      <a:pt x="0" y="142"/>
                    </a:lnTo>
                    <a:lnTo>
                      <a:pt x="117" y="142"/>
                    </a:lnTo>
                    <a:lnTo>
                      <a:pt x="126" y="142"/>
                    </a:lnTo>
                    <a:lnTo>
                      <a:pt x="144" y="138"/>
                    </a:lnTo>
                    <a:lnTo>
                      <a:pt x="160" y="133"/>
                    </a:lnTo>
                    <a:lnTo>
                      <a:pt x="171" y="124"/>
                    </a:lnTo>
                    <a:lnTo>
                      <a:pt x="182" y="115"/>
                    </a:lnTo>
                    <a:lnTo>
                      <a:pt x="191" y="103"/>
                    </a:lnTo>
                    <a:lnTo>
                      <a:pt x="194" y="90"/>
                    </a:lnTo>
                    <a:lnTo>
                      <a:pt x="198" y="78"/>
                    </a:lnTo>
                    <a:lnTo>
                      <a:pt x="198" y="62"/>
                    </a:lnTo>
                    <a:lnTo>
                      <a:pt x="196" y="50"/>
                    </a:lnTo>
                    <a:lnTo>
                      <a:pt x="191" y="37"/>
                    </a:lnTo>
                    <a:lnTo>
                      <a:pt x="185" y="27"/>
                    </a:lnTo>
                    <a:lnTo>
                      <a:pt x="174" y="16"/>
                    </a:lnTo>
                    <a:lnTo>
                      <a:pt x="162" y="9"/>
                    </a:lnTo>
                    <a:lnTo>
                      <a:pt x="148" y="3"/>
                    </a:lnTo>
                    <a:lnTo>
                      <a:pt x="123" y="0"/>
                    </a:lnTo>
                    <a:lnTo>
                      <a:pt x="0" y="0"/>
                    </a:lnTo>
                    <a:close/>
                  </a:path>
                </a:pathLst>
              </a:custGeom>
              <a:solidFill>
                <a:srgbClr val="E98304"/>
              </a:solidFill>
              <a:ln w="0">
                <a:solidFill>
                  <a:srgbClr val="993300"/>
                </a:solidFill>
                <a:round/>
                <a:headEnd/>
                <a:tailEnd/>
              </a:ln>
            </p:spPr>
            <p:txBody>
              <a:bodyPr/>
              <a:lstStyle/>
              <a:p>
                <a:endParaRPr lang="en-US">
                  <a:latin typeface="+mn-lt"/>
                </a:endParaRPr>
              </a:p>
            </p:txBody>
          </p:sp>
          <p:sp>
            <p:nvSpPr>
              <p:cNvPr id="64558" name="Freeform 54"/>
              <p:cNvSpPr>
                <a:spLocks/>
              </p:cNvSpPr>
              <p:nvPr/>
            </p:nvSpPr>
            <p:spPr bwMode="auto">
              <a:xfrm>
                <a:off x="4098" y="1789"/>
                <a:ext cx="35" cy="38"/>
              </a:xfrm>
              <a:custGeom>
                <a:avLst/>
                <a:gdLst>
                  <a:gd name="T0" fmla="*/ 1 w 730"/>
                  <a:gd name="T1" fmla="*/ 2 h 799"/>
                  <a:gd name="T2" fmla="*/ 1 w 730"/>
                  <a:gd name="T3" fmla="*/ 2 h 799"/>
                  <a:gd name="T4" fmla="*/ 1 w 730"/>
                  <a:gd name="T5" fmla="*/ 2 h 799"/>
                  <a:gd name="T6" fmla="*/ 1 w 730"/>
                  <a:gd name="T7" fmla="*/ 2 h 799"/>
                  <a:gd name="T8" fmla="*/ 1 w 730"/>
                  <a:gd name="T9" fmla="*/ 2 h 799"/>
                  <a:gd name="T10" fmla="*/ 1 w 730"/>
                  <a:gd name="T11" fmla="*/ 2 h 799"/>
                  <a:gd name="T12" fmla="*/ 1 w 730"/>
                  <a:gd name="T13" fmla="*/ 2 h 799"/>
                  <a:gd name="T14" fmla="*/ 1 w 730"/>
                  <a:gd name="T15" fmla="*/ 2 h 799"/>
                  <a:gd name="T16" fmla="*/ 1 w 730"/>
                  <a:gd name="T17" fmla="*/ 2 h 799"/>
                  <a:gd name="T18" fmla="*/ 1 w 730"/>
                  <a:gd name="T19" fmla="*/ 2 h 799"/>
                  <a:gd name="T20" fmla="*/ 1 w 730"/>
                  <a:gd name="T21" fmla="*/ 2 h 799"/>
                  <a:gd name="T22" fmla="*/ 1 w 730"/>
                  <a:gd name="T23" fmla="*/ 2 h 799"/>
                  <a:gd name="T24" fmla="*/ 1 w 730"/>
                  <a:gd name="T25" fmla="*/ 2 h 799"/>
                  <a:gd name="T26" fmla="*/ 1 w 730"/>
                  <a:gd name="T27" fmla="*/ 2 h 799"/>
                  <a:gd name="T28" fmla="*/ 1 w 730"/>
                  <a:gd name="T29" fmla="*/ 2 h 799"/>
                  <a:gd name="T30" fmla="*/ 1 w 730"/>
                  <a:gd name="T31" fmla="*/ 1 h 799"/>
                  <a:gd name="T32" fmla="*/ 1 w 730"/>
                  <a:gd name="T33" fmla="*/ 1 h 799"/>
                  <a:gd name="T34" fmla="*/ 0 w 730"/>
                  <a:gd name="T35" fmla="*/ 1 h 799"/>
                  <a:gd name="T36" fmla="*/ 1 w 730"/>
                  <a:gd name="T37" fmla="*/ 0 h 799"/>
                  <a:gd name="T38" fmla="*/ 1 w 730"/>
                  <a:gd name="T39" fmla="*/ 0 h 799"/>
                  <a:gd name="T40" fmla="*/ 1 w 730"/>
                  <a:gd name="T41" fmla="*/ 1 h 799"/>
                  <a:gd name="T42" fmla="*/ 1 w 730"/>
                  <a:gd name="T43" fmla="*/ 1 h 799"/>
                  <a:gd name="T44" fmla="*/ 1 w 730"/>
                  <a:gd name="T45" fmla="*/ 1 h 799"/>
                  <a:gd name="T46" fmla="*/ 1 w 730"/>
                  <a:gd name="T47" fmla="*/ 1 h 799"/>
                  <a:gd name="T48" fmla="*/ 1 w 730"/>
                  <a:gd name="T49" fmla="*/ 1 h 799"/>
                  <a:gd name="T50" fmla="*/ 1 w 730"/>
                  <a:gd name="T51" fmla="*/ 1 h 799"/>
                  <a:gd name="T52" fmla="*/ 1 w 730"/>
                  <a:gd name="T53" fmla="*/ 1 h 799"/>
                  <a:gd name="T54" fmla="*/ 1 w 730"/>
                  <a:gd name="T55" fmla="*/ 1 h 799"/>
                  <a:gd name="T56" fmla="*/ 1 w 730"/>
                  <a:gd name="T57" fmla="*/ 1 h 799"/>
                  <a:gd name="T58" fmla="*/ 2 w 730"/>
                  <a:gd name="T59" fmla="*/ 1 h 799"/>
                  <a:gd name="T60" fmla="*/ 2 w 730"/>
                  <a:gd name="T61" fmla="*/ 1 h 799"/>
                  <a:gd name="T62" fmla="*/ 2 w 730"/>
                  <a:gd name="T63" fmla="*/ 1 h 799"/>
                  <a:gd name="T64" fmla="*/ 2 w 730"/>
                  <a:gd name="T65" fmla="*/ 1 h 799"/>
                  <a:gd name="T66" fmla="*/ 2 w 730"/>
                  <a:gd name="T67" fmla="*/ 1 h 799"/>
                  <a:gd name="T68" fmla="*/ 2 w 730"/>
                  <a:gd name="T69" fmla="*/ 1 h 799"/>
                  <a:gd name="T70" fmla="*/ 2 w 730"/>
                  <a:gd name="T71" fmla="*/ 1 h 799"/>
                  <a:gd name="T72" fmla="*/ 2 w 730"/>
                  <a:gd name="T73" fmla="*/ 1 h 799"/>
                  <a:gd name="T74" fmla="*/ 2 w 730"/>
                  <a:gd name="T75" fmla="*/ 1 h 799"/>
                  <a:gd name="T76" fmla="*/ 1 w 730"/>
                  <a:gd name="T77" fmla="*/ 1 h 799"/>
                  <a:gd name="T78" fmla="*/ 1 w 730"/>
                  <a:gd name="T79" fmla="*/ 1 h 799"/>
                  <a:gd name="T80" fmla="*/ 1 w 730"/>
                  <a:gd name="T81" fmla="*/ 1 h 799"/>
                  <a:gd name="T82" fmla="*/ 1 w 730"/>
                  <a:gd name="T83" fmla="*/ 2 h 799"/>
                  <a:gd name="T84" fmla="*/ 1 w 730"/>
                  <a:gd name="T85" fmla="*/ 2 h 799"/>
                  <a:gd name="T86" fmla="*/ 1 w 730"/>
                  <a:gd name="T87" fmla="*/ 2 h 799"/>
                  <a:gd name="T88" fmla="*/ 1 w 730"/>
                  <a:gd name="T89" fmla="*/ 2 h 799"/>
                  <a:gd name="T90" fmla="*/ 1 w 730"/>
                  <a:gd name="T91" fmla="*/ 2 h 799"/>
                  <a:gd name="T92" fmla="*/ 1 w 730"/>
                  <a:gd name="T93" fmla="*/ 2 h 799"/>
                  <a:gd name="T94" fmla="*/ 1 w 730"/>
                  <a:gd name="T95" fmla="*/ 2 h 799"/>
                  <a:gd name="T96" fmla="*/ 1 w 730"/>
                  <a:gd name="T97" fmla="*/ 2 h 799"/>
                  <a:gd name="T98" fmla="*/ 1 w 730"/>
                  <a:gd name="T99" fmla="*/ 2 h 799"/>
                  <a:gd name="T100" fmla="*/ 1 w 730"/>
                  <a:gd name="T101" fmla="*/ 2 h 799"/>
                  <a:gd name="T102" fmla="*/ 1 w 730"/>
                  <a:gd name="T103" fmla="*/ 2 h 799"/>
                  <a:gd name="T104" fmla="*/ 1 w 730"/>
                  <a:gd name="T105" fmla="*/ 2 h 799"/>
                  <a:gd name="T106" fmla="*/ 1 w 730"/>
                  <a:gd name="T107" fmla="*/ 2 h 799"/>
                  <a:gd name="T108" fmla="*/ 1 w 730"/>
                  <a:gd name="T109" fmla="*/ 2 h 799"/>
                  <a:gd name="T110" fmla="*/ 1 w 730"/>
                  <a:gd name="T111" fmla="*/ 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0"/>
                  <a:gd name="T169" fmla="*/ 0 h 799"/>
                  <a:gd name="T170" fmla="*/ 730 w 730"/>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0" h="799">
                    <a:moveTo>
                      <a:pt x="313" y="799"/>
                    </a:moveTo>
                    <a:lnTo>
                      <a:pt x="316" y="798"/>
                    </a:lnTo>
                    <a:lnTo>
                      <a:pt x="327" y="792"/>
                    </a:lnTo>
                    <a:lnTo>
                      <a:pt x="334" y="782"/>
                    </a:lnTo>
                    <a:lnTo>
                      <a:pt x="341" y="773"/>
                    </a:lnTo>
                    <a:lnTo>
                      <a:pt x="348" y="764"/>
                    </a:lnTo>
                    <a:lnTo>
                      <a:pt x="354" y="755"/>
                    </a:lnTo>
                    <a:lnTo>
                      <a:pt x="359" y="745"/>
                    </a:lnTo>
                    <a:lnTo>
                      <a:pt x="361" y="734"/>
                    </a:lnTo>
                    <a:lnTo>
                      <a:pt x="364" y="723"/>
                    </a:lnTo>
                    <a:lnTo>
                      <a:pt x="366" y="711"/>
                    </a:lnTo>
                    <a:lnTo>
                      <a:pt x="368" y="700"/>
                    </a:lnTo>
                    <a:lnTo>
                      <a:pt x="370" y="687"/>
                    </a:lnTo>
                    <a:lnTo>
                      <a:pt x="370" y="677"/>
                    </a:lnTo>
                    <a:lnTo>
                      <a:pt x="370" y="664"/>
                    </a:lnTo>
                    <a:lnTo>
                      <a:pt x="368" y="649"/>
                    </a:lnTo>
                    <a:lnTo>
                      <a:pt x="366" y="631"/>
                    </a:lnTo>
                    <a:lnTo>
                      <a:pt x="0" y="631"/>
                    </a:lnTo>
                    <a:lnTo>
                      <a:pt x="329" y="0"/>
                    </a:lnTo>
                    <a:lnTo>
                      <a:pt x="588" y="0"/>
                    </a:lnTo>
                    <a:lnTo>
                      <a:pt x="588" y="526"/>
                    </a:lnTo>
                    <a:lnTo>
                      <a:pt x="594" y="526"/>
                    </a:lnTo>
                    <a:lnTo>
                      <a:pt x="603" y="526"/>
                    </a:lnTo>
                    <a:lnTo>
                      <a:pt x="611" y="526"/>
                    </a:lnTo>
                    <a:lnTo>
                      <a:pt x="620" y="526"/>
                    </a:lnTo>
                    <a:lnTo>
                      <a:pt x="629" y="523"/>
                    </a:lnTo>
                    <a:lnTo>
                      <a:pt x="638" y="523"/>
                    </a:lnTo>
                    <a:lnTo>
                      <a:pt x="647" y="521"/>
                    </a:lnTo>
                    <a:lnTo>
                      <a:pt x="656" y="519"/>
                    </a:lnTo>
                    <a:lnTo>
                      <a:pt x="665" y="516"/>
                    </a:lnTo>
                    <a:lnTo>
                      <a:pt x="674" y="512"/>
                    </a:lnTo>
                    <a:lnTo>
                      <a:pt x="683" y="508"/>
                    </a:lnTo>
                    <a:lnTo>
                      <a:pt x="691" y="505"/>
                    </a:lnTo>
                    <a:lnTo>
                      <a:pt x="700" y="499"/>
                    </a:lnTo>
                    <a:lnTo>
                      <a:pt x="707" y="494"/>
                    </a:lnTo>
                    <a:lnTo>
                      <a:pt x="716" y="489"/>
                    </a:lnTo>
                    <a:lnTo>
                      <a:pt x="730" y="478"/>
                    </a:lnTo>
                    <a:lnTo>
                      <a:pt x="683" y="631"/>
                    </a:lnTo>
                    <a:lnTo>
                      <a:pt x="588" y="631"/>
                    </a:lnTo>
                    <a:lnTo>
                      <a:pt x="586" y="638"/>
                    </a:lnTo>
                    <a:lnTo>
                      <a:pt x="585" y="649"/>
                    </a:lnTo>
                    <a:lnTo>
                      <a:pt x="585" y="664"/>
                    </a:lnTo>
                    <a:lnTo>
                      <a:pt x="585" y="677"/>
                    </a:lnTo>
                    <a:lnTo>
                      <a:pt x="585" y="687"/>
                    </a:lnTo>
                    <a:lnTo>
                      <a:pt x="586" y="700"/>
                    </a:lnTo>
                    <a:lnTo>
                      <a:pt x="588" y="711"/>
                    </a:lnTo>
                    <a:lnTo>
                      <a:pt x="590" y="723"/>
                    </a:lnTo>
                    <a:lnTo>
                      <a:pt x="594" y="734"/>
                    </a:lnTo>
                    <a:lnTo>
                      <a:pt x="597" y="745"/>
                    </a:lnTo>
                    <a:lnTo>
                      <a:pt x="603" y="755"/>
                    </a:lnTo>
                    <a:lnTo>
                      <a:pt x="608" y="764"/>
                    </a:lnTo>
                    <a:lnTo>
                      <a:pt x="611" y="773"/>
                    </a:lnTo>
                    <a:lnTo>
                      <a:pt x="619" y="782"/>
                    </a:lnTo>
                    <a:lnTo>
                      <a:pt x="624" y="792"/>
                    </a:lnTo>
                    <a:lnTo>
                      <a:pt x="635" y="799"/>
                    </a:lnTo>
                    <a:lnTo>
                      <a:pt x="313" y="799"/>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59" name="Freeform 55"/>
              <p:cNvSpPr>
                <a:spLocks/>
              </p:cNvSpPr>
              <p:nvPr/>
            </p:nvSpPr>
            <p:spPr bwMode="auto">
              <a:xfrm>
                <a:off x="4063" y="1789"/>
                <a:ext cx="36" cy="45"/>
              </a:xfrm>
              <a:custGeom>
                <a:avLst/>
                <a:gdLst>
                  <a:gd name="T0" fmla="*/ 0 w 755"/>
                  <a:gd name="T1" fmla="*/ 2 h 956"/>
                  <a:gd name="T2" fmla="*/ 0 w 755"/>
                  <a:gd name="T3" fmla="*/ 2 h 956"/>
                  <a:gd name="T4" fmla="*/ 0 w 755"/>
                  <a:gd name="T5" fmla="*/ 2 h 956"/>
                  <a:gd name="T6" fmla="*/ 0 w 755"/>
                  <a:gd name="T7" fmla="*/ 1 h 956"/>
                  <a:gd name="T8" fmla="*/ 0 w 755"/>
                  <a:gd name="T9" fmla="*/ 1 h 956"/>
                  <a:gd name="T10" fmla="*/ 0 w 755"/>
                  <a:gd name="T11" fmla="*/ 1 h 956"/>
                  <a:gd name="T12" fmla="*/ 1 w 755"/>
                  <a:gd name="T13" fmla="*/ 1 h 956"/>
                  <a:gd name="T14" fmla="*/ 1 w 755"/>
                  <a:gd name="T15" fmla="*/ 0 h 956"/>
                  <a:gd name="T16" fmla="*/ 1 w 755"/>
                  <a:gd name="T17" fmla="*/ 0 h 956"/>
                  <a:gd name="T18" fmla="*/ 1 w 755"/>
                  <a:gd name="T19" fmla="*/ 0 h 956"/>
                  <a:gd name="T20" fmla="*/ 0 w 755"/>
                  <a:gd name="T21" fmla="*/ 0 h 956"/>
                  <a:gd name="T22" fmla="*/ 0 w 755"/>
                  <a:gd name="T23" fmla="*/ 0 h 956"/>
                  <a:gd name="T24" fmla="*/ 0 w 755"/>
                  <a:gd name="T25" fmla="*/ 0 h 956"/>
                  <a:gd name="T26" fmla="*/ 0 w 755"/>
                  <a:gd name="T27" fmla="*/ 0 h 956"/>
                  <a:gd name="T28" fmla="*/ 0 w 755"/>
                  <a:gd name="T29" fmla="*/ 0 h 956"/>
                  <a:gd name="T30" fmla="*/ 0 w 755"/>
                  <a:gd name="T31" fmla="*/ 0 h 956"/>
                  <a:gd name="T32" fmla="*/ 0 w 755"/>
                  <a:gd name="T33" fmla="*/ 0 h 956"/>
                  <a:gd name="T34" fmla="*/ 2 w 755"/>
                  <a:gd name="T35" fmla="*/ 0 h 956"/>
                  <a:gd name="T36" fmla="*/ 2 w 755"/>
                  <a:gd name="T37" fmla="*/ 0 h 956"/>
                  <a:gd name="T38" fmla="*/ 1 w 755"/>
                  <a:gd name="T39" fmla="*/ 0 h 956"/>
                  <a:gd name="T40" fmla="*/ 1 w 755"/>
                  <a:gd name="T41" fmla="*/ 1 h 956"/>
                  <a:gd name="T42" fmla="*/ 1 w 755"/>
                  <a:gd name="T43" fmla="*/ 1 h 956"/>
                  <a:gd name="T44" fmla="*/ 1 w 755"/>
                  <a:gd name="T45" fmla="*/ 1 h 956"/>
                  <a:gd name="T46" fmla="*/ 1 w 755"/>
                  <a:gd name="T47" fmla="*/ 1 h 956"/>
                  <a:gd name="T48" fmla="*/ 1 w 755"/>
                  <a:gd name="T49" fmla="*/ 2 h 956"/>
                  <a:gd name="T50" fmla="*/ 1 w 755"/>
                  <a:gd name="T51" fmla="*/ 2 h 956"/>
                  <a:gd name="T52" fmla="*/ 1 w 755"/>
                  <a:gd name="T53" fmla="*/ 2 h 956"/>
                  <a:gd name="T54" fmla="*/ 1 w 755"/>
                  <a:gd name="T55" fmla="*/ 2 h 956"/>
                  <a:gd name="T56" fmla="*/ 1 w 755"/>
                  <a:gd name="T57" fmla="*/ 2 h 956"/>
                  <a:gd name="T58" fmla="*/ 1 w 755"/>
                  <a:gd name="T59" fmla="*/ 2 h 956"/>
                  <a:gd name="T60" fmla="*/ 1 w 755"/>
                  <a:gd name="T61" fmla="*/ 2 h 956"/>
                  <a:gd name="T62" fmla="*/ 1 w 755"/>
                  <a:gd name="T63" fmla="*/ 2 h 956"/>
                  <a:gd name="T64" fmla="*/ 1 w 755"/>
                  <a:gd name="T65" fmla="*/ 2 h 956"/>
                  <a:gd name="T66" fmla="*/ 0 w 755"/>
                  <a:gd name="T67" fmla="*/ 2 h 9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55"/>
                  <a:gd name="T103" fmla="*/ 0 h 956"/>
                  <a:gd name="T104" fmla="*/ 755 w 755"/>
                  <a:gd name="T105" fmla="*/ 956 h 9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55" h="956">
                    <a:moveTo>
                      <a:pt x="32" y="956"/>
                    </a:moveTo>
                    <a:lnTo>
                      <a:pt x="36" y="931"/>
                    </a:lnTo>
                    <a:lnTo>
                      <a:pt x="47" y="876"/>
                    </a:lnTo>
                    <a:lnTo>
                      <a:pt x="56" y="821"/>
                    </a:lnTo>
                    <a:lnTo>
                      <a:pt x="67" y="764"/>
                    </a:lnTo>
                    <a:lnTo>
                      <a:pt x="80" y="710"/>
                    </a:lnTo>
                    <a:lnTo>
                      <a:pt x="92" y="656"/>
                    </a:lnTo>
                    <a:lnTo>
                      <a:pt x="107" y="600"/>
                    </a:lnTo>
                    <a:lnTo>
                      <a:pt x="123" y="545"/>
                    </a:lnTo>
                    <a:lnTo>
                      <a:pt x="142" y="492"/>
                    </a:lnTo>
                    <a:lnTo>
                      <a:pt x="162" y="440"/>
                    </a:lnTo>
                    <a:lnTo>
                      <a:pt x="186" y="387"/>
                    </a:lnTo>
                    <a:lnTo>
                      <a:pt x="213" y="339"/>
                    </a:lnTo>
                    <a:lnTo>
                      <a:pt x="242" y="291"/>
                    </a:lnTo>
                    <a:lnTo>
                      <a:pt x="276" y="243"/>
                    </a:lnTo>
                    <a:lnTo>
                      <a:pt x="312" y="198"/>
                    </a:lnTo>
                    <a:lnTo>
                      <a:pt x="375" y="137"/>
                    </a:lnTo>
                    <a:lnTo>
                      <a:pt x="355" y="133"/>
                    </a:lnTo>
                    <a:lnTo>
                      <a:pt x="316" y="128"/>
                    </a:lnTo>
                    <a:lnTo>
                      <a:pt x="281" y="124"/>
                    </a:lnTo>
                    <a:lnTo>
                      <a:pt x="249" y="121"/>
                    </a:lnTo>
                    <a:lnTo>
                      <a:pt x="218" y="121"/>
                    </a:lnTo>
                    <a:lnTo>
                      <a:pt x="192" y="122"/>
                    </a:lnTo>
                    <a:lnTo>
                      <a:pt x="168" y="126"/>
                    </a:lnTo>
                    <a:lnTo>
                      <a:pt x="144" y="129"/>
                    </a:lnTo>
                    <a:lnTo>
                      <a:pt x="123" y="135"/>
                    </a:lnTo>
                    <a:lnTo>
                      <a:pt x="105" y="138"/>
                    </a:lnTo>
                    <a:lnTo>
                      <a:pt x="87" y="146"/>
                    </a:lnTo>
                    <a:lnTo>
                      <a:pt x="69" y="154"/>
                    </a:lnTo>
                    <a:lnTo>
                      <a:pt x="53" y="159"/>
                    </a:lnTo>
                    <a:lnTo>
                      <a:pt x="36" y="166"/>
                    </a:lnTo>
                    <a:lnTo>
                      <a:pt x="21" y="173"/>
                    </a:lnTo>
                    <a:lnTo>
                      <a:pt x="0" y="184"/>
                    </a:lnTo>
                    <a:lnTo>
                      <a:pt x="64" y="0"/>
                    </a:lnTo>
                    <a:lnTo>
                      <a:pt x="755" y="0"/>
                    </a:lnTo>
                    <a:lnTo>
                      <a:pt x="739" y="24"/>
                    </a:lnTo>
                    <a:lnTo>
                      <a:pt x="709" y="67"/>
                    </a:lnTo>
                    <a:lnTo>
                      <a:pt x="677" y="108"/>
                    </a:lnTo>
                    <a:lnTo>
                      <a:pt x="642" y="147"/>
                    </a:lnTo>
                    <a:lnTo>
                      <a:pt x="608" y="188"/>
                    </a:lnTo>
                    <a:lnTo>
                      <a:pt x="574" y="225"/>
                    </a:lnTo>
                    <a:lnTo>
                      <a:pt x="537" y="265"/>
                    </a:lnTo>
                    <a:lnTo>
                      <a:pt x="505" y="307"/>
                    </a:lnTo>
                    <a:lnTo>
                      <a:pt x="473" y="350"/>
                    </a:lnTo>
                    <a:lnTo>
                      <a:pt x="442" y="396"/>
                    </a:lnTo>
                    <a:lnTo>
                      <a:pt x="414" y="446"/>
                    </a:lnTo>
                    <a:lnTo>
                      <a:pt x="391" y="499"/>
                    </a:lnTo>
                    <a:lnTo>
                      <a:pt x="371" y="557"/>
                    </a:lnTo>
                    <a:lnTo>
                      <a:pt x="355" y="622"/>
                    </a:lnTo>
                    <a:lnTo>
                      <a:pt x="346" y="694"/>
                    </a:lnTo>
                    <a:lnTo>
                      <a:pt x="341" y="813"/>
                    </a:lnTo>
                    <a:lnTo>
                      <a:pt x="341" y="821"/>
                    </a:lnTo>
                    <a:lnTo>
                      <a:pt x="341" y="833"/>
                    </a:lnTo>
                    <a:lnTo>
                      <a:pt x="339" y="844"/>
                    </a:lnTo>
                    <a:lnTo>
                      <a:pt x="339" y="856"/>
                    </a:lnTo>
                    <a:lnTo>
                      <a:pt x="339" y="867"/>
                    </a:lnTo>
                    <a:lnTo>
                      <a:pt x="337" y="876"/>
                    </a:lnTo>
                    <a:lnTo>
                      <a:pt x="336" y="885"/>
                    </a:lnTo>
                    <a:lnTo>
                      <a:pt x="336" y="894"/>
                    </a:lnTo>
                    <a:lnTo>
                      <a:pt x="336" y="903"/>
                    </a:lnTo>
                    <a:lnTo>
                      <a:pt x="336" y="910"/>
                    </a:lnTo>
                    <a:lnTo>
                      <a:pt x="337" y="917"/>
                    </a:lnTo>
                    <a:lnTo>
                      <a:pt x="339" y="926"/>
                    </a:lnTo>
                    <a:lnTo>
                      <a:pt x="345" y="932"/>
                    </a:lnTo>
                    <a:lnTo>
                      <a:pt x="350" y="941"/>
                    </a:lnTo>
                    <a:lnTo>
                      <a:pt x="357" y="947"/>
                    </a:lnTo>
                    <a:lnTo>
                      <a:pt x="371" y="956"/>
                    </a:lnTo>
                    <a:lnTo>
                      <a:pt x="32" y="956"/>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60" name="Freeform 56"/>
              <p:cNvSpPr>
                <a:spLocks/>
              </p:cNvSpPr>
              <p:nvPr/>
            </p:nvSpPr>
            <p:spPr bwMode="auto">
              <a:xfrm>
                <a:off x="4031" y="1786"/>
                <a:ext cx="30" cy="59"/>
              </a:xfrm>
              <a:custGeom>
                <a:avLst/>
                <a:gdLst>
                  <a:gd name="T0" fmla="*/ 0 w 631"/>
                  <a:gd name="T1" fmla="*/ 2 h 1245"/>
                  <a:gd name="T2" fmla="*/ 0 w 631"/>
                  <a:gd name="T3" fmla="*/ 2 h 1245"/>
                  <a:gd name="T4" fmla="*/ 0 w 631"/>
                  <a:gd name="T5" fmla="*/ 2 h 1245"/>
                  <a:gd name="T6" fmla="*/ 1 w 631"/>
                  <a:gd name="T7" fmla="*/ 2 h 1245"/>
                  <a:gd name="T8" fmla="*/ 1 w 631"/>
                  <a:gd name="T9" fmla="*/ 2 h 1245"/>
                  <a:gd name="T10" fmla="*/ 1 w 631"/>
                  <a:gd name="T11" fmla="*/ 2 h 1245"/>
                  <a:gd name="T12" fmla="*/ 1 w 631"/>
                  <a:gd name="T13" fmla="*/ 1 h 1245"/>
                  <a:gd name="T14" fmla="*/ 1 w 631"/>
                  <a:gd name="T15" fmla="*/ 1 h 1245"/>
                  <a:gd name="T16" fmla="*/ 1 w 631"/>
                  <a:gd name="T17" fmla="*/ 1 h 1245"/>
                  <a:gd name="T18" fmla="*/ 1 w 631"/>
                  <a:gd name="T19" fmla="*/ 1 h 1245"/>
                  <a:gd name="T20" fmla="*/ 1 w 631"/>
                  <a:gd name="T21" fmla="*/ 1 h 1245"/>
                  <a:gd name="T22" fmla="*/ 1 w 631"/>
                  <a:gd name="T23" fmla="*/ 1 h 1245"/>
                  <a:gd name="T24" fmla="*/ 1 w 631"/>
                  <a:gd name="T25" fmla="*/ 1 h 1245"/>
                  <a:gd name="T26" fmla="*/ 1 w 631"/>
                  <a:gd name="T27" fmla="*/ 0 h 1245"/>
                  <a:gd name="T28" fmla="*/ 1 w 631"/>
                  <a:gd name="T29" fmla="*/ 0 h 1245"/>
                  <a:gd name="T30" fmla="*/ 1 w 631"/>
                  <a:gd name="T31" fmla="*/ 0 h 1245"/>
                  <a:gd name="T32" fmla="*/ 1 w 631"/>
                  <a:gd name="T33" fmla="*/ 0 h 1245"/>
                  <a:gd name="T34" fmla="*/ 1 w 631"/>
                  <a:gd name="T35" fmla="*/ 0 h 1245"/>
                  <a:gd name="T36" fmla="*/ 1 w 631"/>
                  <a:gd name="T37" fmla="*/ 0 h 1245"/>
                  <a:gd name="T38" fmla="*/ 0 w 631"/>
                  <a:gd name="T39" fmla="*/ 1 h 1245"/>
                  <a:gd name="T40" fmla="*/ 0 w 631"/>
                  <a:gd name="T41" fmla="*/ 1 h 1245"/>
                  <a:gd name="T42" fmla="*/ 1 w 631"/>
                  <a:gd name="T43" fmla="*/ 1 h 1245"/>
                  <a:gd name="T44" fmla="*/ 1 w 631"/>
                  <a:gd name="T45" fmla="*/ 1 h 1245"/>
                  <a:gd name="T46" fmla="*/ 1 w 631"/>
                  <a:gd name="T47" fmla="*/ 1 h 1245"/>
                  <a:gd name="T48" fmla="*/ 1 w 631"/>
                  <a:gd name="T49" fmla="*/ 1 h 1245"/>
                  <a:gd name="T50" fmla="*/ 1 w 631"/>
                  <a:gd name="T51" fmla="*/ 2 h 1245"/>
                  <a:gd name="T52" fmla="*/ 0 w 631"/>
                  <a:gd name="T53" fmla="*/ 2 h 1245"/>
                  <a:gd name="T54" fmla="*/ 0 w 631"/>
                  <a:gd name="T55" fmla="*/ 1 h 1245"/>
                  <a:gd name="T56" fmla="*/ 0 w 631"/>
                  <a:gd name="T57" fmla="*/ 1 h 1245"/>
                  <a:gd name="T58" fmla="*/ 0 w 631"/>
                  <a:gd name="T59" fmla="*/ 1 h 1245"/>
                  <a:gd name="T60" fmla="*/ 0 w 631"/>
                  <a:gd name="T61" fmla="*/ 1 h 1245"/>
                  <a:gd name="T62" fmla="*/ 0 w 631"/>
                  <a:gd name="T63" fmla="*/ 1 h 1245"/>
                  <a:gd name="T64" fmla="*/ 0 w 631"/>
                  <a:gd name="T65" fmla="*/ 1 h 1245"/>
                  <a:gd name="T66" fmla="*/ 0 w 631"/>
                  <a:gd name="T67" fmla="*/ 1 h 1245"/>
                  <a:gd name="T68" fmla="*/ 0 w 631"/>
                  <a:gd name="T69" fmla="*/ 1 h 1245"/>
                  <a:gd name="T70" fmla="*/ 0 w 631"/>
                  <a:gd name="T71" fmla="*/ 0 h 1245"/>
                  <a:gd name="T72" fmla="*/ 0 w 631"/>
                  <a:gd name="T73" fmla="*/ 0 h 1245"/>
                  <a:gd name="T74" fmla="*/ 0 w 631"/>
                  <a:gd name="T75" fmla="*/ 0 h 1245"/>
                  <a:gd name="T76" fmla="*/ 0 w 631"/>
                  <a:gd name="T77" fmla="*/ 0 h 1245"/>
                  <a:gd name="T78" fmla="*/ 0 w 631"/>
                  <a:gd name="T79" fmla="*/ 0 h 1245"/>
                  <a:gd name="T80" fmla="*/ 1 w 631"/>
                  <a:gd name="T81" fmla="*/ 0 h 1245"/>
                  <a:gd name="T82" fmla="*/ 1 w 631"/>
                  <a:gd name="T83" fmla="*/ 0 h 1245"/>
                  <a:gd name="T84" fmla="*/ 1 w 631"/>
                  <a:gd name="T85" fmla="*/ 0 h 1245"/>
                  <a:gd name="T86" fmla="*/ 1 w 631"/>
                  <a:gd name="T87" fmla="*/ 0 h 1245"/>
                  <a:gd name="T88" fmla="*/ 1 w 631"/>
                  <a:gd name="T89" fmla="*/ 0 h 1245"/>
                  <a:gd name="T90" fmla="*/ 1 w 631"/>
                  <a:gd name="T91" fmla="*/ 0 h 1245"/>
                  <a:gd name="T92" fmla="*/ 1 w 631"/>
                  <a:gd name="T93" fmla="*/ 0 h 1245"/>
                  <a:gd name="T94" fmla="*/ 1 w 631"/>
                  <a:gd name="T95" fmla="*/ 1 h 1245"/>
                  <a:gd name="T96" fmla="*/ 1 w 631"/>
                  <a:gd name="T97" fmla="*/ 1 h 1245"/>
                  <a:gd name="T98" fmla="*/ 1 w 631"/>
                  <a:gd name="T99" fmla="*/ 1 h 1245"/>
                  <a:gd name="T100" fmla="*/ 1 w 631"/>
                  <a:gd name="T101" fmla="*/ 1 h 1245"/>
                  <a:gd name="T102" fmla="*/ 1 w 631"/>
                  <a:gd name="T103" fmla="*/ 2 h 1245"/>
                  <a:gd name="T104" fmla="*/ 1 w 631"/>
                  <a:gd name="T105" fmla="*/ 2 h 1245"/>
                  <a:gd name="T106" fmla="*/ 1 w 631"/>
                  <a:gd name="T107" fmla="*/ 2 h 1245"/>
                  <a:gd name="T108" fmla="*/ 1 w 631"/>
                  <a:gd name="T109" fmla="*/ 3 h 1245"/>
                  <a:gd name="T110" fmla="*/ 1 w 631"/>
                  <a:gd name="T111" fmla="*/ 3 h 1245"/>
                  <a:gd name="T112" fmla="*/ 0 w 631"/>
                  <a:gd name="T113" fmla="*/ 3 h 1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1"/>
                  <a:gd name="T172" fmla="*/ 0 h 1245"/>
                  <a:gd name="T173" fmla="*/ 631 w 631"/>
                  <a:gd name="T174" fmla="*/ 1245 h 1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1" h="1245">
                    <a:moveTo>
                      <a:pt x="9" y="1245"/>
                    </a:moveTo>
                    <a:lnTo>
                      <a:pt x="9" y="1079"/>
                    </a:lnTo>
                    <a:lnTo>
                      <a:pt x="34" y="1070"/>
                    </a:lnTo>
                    <a:lnTo>
                      <a:pt x="84" y="1045"/>
                    </a:lnTo>
                    <a:lnTo>
                      <a:pt x="130" y="1015"/>
                    </a:lnTo>
                    <a:lnTo>
                      <a:pt x="171" y="976"/>
                    </a:lnTo>
                    <a:lnTo>
                      <a:pt x="212" y="935"/>
                    </a:lnTo>
                    <a:lnTo>
                      <a:pt x="244" y="889"/>
                    </a:lnTo>
                    <a:lnTo>
                      <a:pt x="276" y="838"/>
                    </a:lnTo>
                    <a:lnTo>
                      <a:pt x="303" y="786"/>
                    </a:lnTo>
                    <a:lnTo>
                      <a:pt x="329" y="734"/>
                    </a:lnTo>
                    <a:lnTo>
                      <a:pt x="350" y="679"/>
                    </a:lnTo>
                    <a:lnTo>
                      <a:pt x="368" y="627"/>
                    </a:lnTo>
                    <a:lnTo>
                      <a:pt x="383" y="576"/>
                    </a:lnTo>
                    <a:lnTo>
                      <a:pt x="393" y="528"/>
                    </a:lnTo>
                    <a:lnTo>
                      <a:pt x="402" y="485"/>
                    </a:lnTo>
                    <a:lnTo>
                      <a:pt x="408" y="443"/>
                    </a:lnTo>
                    <a:lnTo>
                      <a:pt x="413" y="393"/>
                    </a:lnTo>
                    <a:lnTo>
                      <a:pt x="411" y="382"/>
                    </a:lnTo>
                    <a:lnTo>
                      <a:pt x="411" y="362"/>
                    </a:lnTo>
                    <a:lnTo>
                      <a:pt x="409" y="340"/>
                    </a:lnTo>
                    <a:lnTo>
                      <a:pt x="408" y="320"/>
                    </a:lnTo>
                    <a:lnTo>
                      <a:pt x="406" y="299"/>
                    </a:lnTo>
                    <a:lnTo>
                      <a:pt x="402" y="279"/>
                    </a:lnTo>
                    <a:lnTo>
                      <a:pt x="399" y="259"/>
                    </a:lnTo>
                    <a:lnTo>
                      <a:pt x="393" y="240"/>
                    </a:lnTo>
                    <a:lnTo>
                      <a:pt x="388" y="224"/>
                    </a:lnTo>
                    <a:lnTo>
                      <a:pt x="381" y="205"/>
                    </a:lnTo>
                    <a:lnTo>
                      <a:pt x="372" y="190"/>
                    </a:lnTo>
                    <a:lnTo>
                      <a:pt x="361" y="176"/>
                    </a:lnTo>
                    <a:lnTo>
                      <a:pt x="350" y="165"/>
                    </a:lnTo>
                    <a:lnTo>
                      <a:pt x="340" y="158"/>
                    </a:lnTo>
                    <a:lnTo>
                      <a:pt x="325" y="151"/>
                    </a:lnTo>
                    <a:lnTo>
                      <a:pt x="299" y="148"/>
                    </a:lnTo>
                    <a:lnTo>
                      <a:pt x="287" y="151"/>
                    </a:lnTo>
                    <a:lnTo>
                      <a:pt x="265" y="164"/>
                    </a:lnTo>
                    <a:lnTo>
                      <a:pt x="247" y="183"/>
                    </a:lnTo>
                    <a:lnTo>
                      <a:pt x="233" y="213"/>
                    </a:lnTo>
                    <a:lnTo>
                      <a:pt x="222" y="245"/>
                    </a:lnTo>
                    <a:lnTo>
                      <a:pt x="215" y="281"/>
                    </a:lnTo>
                    <a:lnTo>
                      <a:pt x="213" y="320"/>
                    </a:lnTo>
                    <a:lnTo>
                      <a:pt x="213" y="361"/>
                    </a:lnTo>
                    <a:lnTo>
                      <a:pt x="219" y="400"/>
                    </a:lnTo>
                    <a:lnTo>
                      <a:pt x="230" y="436"/>
                    </a:lnTo>
                    <a:lnTo>
                      <a:pt x="242" y="468"/>
                    </a:lnTo>
                    <a:lnTo>
                      <a:pt x="260" y="496"/>
                    </a:lnTo>
                    <a:lnTo>
                      <a:pt x="281" y="517"/>
                    </a:lnTo>
                    <a:lnTo>
                      <a:pt x="306" y="530"/>
                    </a:lnTo>
                    <a:lnTo>
                      <a:pt x="334" y="533"/>
                    </a:lnTo>
                    <a:lnTo>
                      <a:pt x="386" y="514"/>
                    </a:lnTo>
                    <a:lnTo>
                      <a:pt x="290" y="674"/>
                    </a:lnTo>
                    <a:lnTo>
                      <a:pt x="271" y="676"/>
                    </a:lnTo>
                    <a:lnTo>
                      <a:pt x="235" y="674"/>
                    </a:lnTo>
                    <a:lnTo>
                      <a:pt x="203" y="670"/>
                    </a:lnTo>
                    <a:lnTo>
                      <a:pt x="169" y="661"/>
                    </a:lnTo>
                    <a:lnTo>
                      <a:pt x="143" y="649"/>
                    </a:lnTo>
                    <a:lnTo>
                      <a:pt x="118" y="634"/>
                    </a:lnTo>
                    <a:lnTo>
                      <a:pt x="96" y="618"/>
                    </a:lnTo>
                    <a:lnTo>
                      <a:pt x="75" y="598"/>
                    </a:lnTo>
                    <a:lnTo>
                      <a:pt x="56" y="574"/>
                    </a:lnTo>
                    <a:lnTo>
                      <a:pt x="41" y="551"/>
                    </a:lnTo>
                    <a:lnTo>
                      <a:pt x="29" y="524"/>
                    </a:lnTo>
                    <a:lnTo>
                      <a:pt x="18" y="496"/>
                    </a:lnTo>
                    <a:lnTo>
                      <a:pt x="9" y="464"/>
                    </a:lnTo>
                    <a:lnTo>
                      <a:pt x="6" y="432"/>
                    </a:lnTo>
                    <a:lnTo>
                      <a:pt x="2" y="398"/>
                    </a:lnTo>
                    <a:lnTo>
                      <a:pt x="0" y="345"/>
                    </a:lnTo>
                    <a:lnTo>
                      <a:pt x="0" y="326"/>
                    </a:lnTo>
                    <a:lnTo>
                      <a:pt x="2" y="290"/>
                    </a:lnTo>
                    <a:lnTo>
                      <a:pt x="8" y="258"/>
                    </a:lnTo>
                    <a:lnTo>
                      <a:pt x="15" y="224"/>
                    </a:lnTo>
                    <a:lnTo>
                      <a:pt x="25" y="192"/>
                    </a:lnTo>
                    <a:lnTo>
                      <a:pt x="38" y="164"/>
                    </a:lnTo>
                    <a:lnTo>
                      <a:pt x="54" y="137"/>
                    </a:lnTo>
                    <a:lnTo>
                      <a:pt x="73" y="112"/>
                    </a:lnTo>
                    <a:lnTo>
                      <a:pt x="94" y="87"/>
                    </a:lnTo>
                    <a:lnTo>
                      <a:pt x="116" y="68"/>
                    </a:lnTo>
                    <a:lnTo>
                      <a:pt x="141" y="48"/>
                    </a:lnTo>
                    <a:lnTo>
                      <a:pt x="169" y="34"/>
                    </a:lnTo>
                    <a:lnTo>
                      <a:pt x="199" y="21"/>
                    </a:lnTo>
                    <a:lnTo>
                      <a:pt x="230" y="11"/>
                    </a:lnTo>
                    <a:lnTo>
                      <a:pt x="263" y="5"/>
                    </a:lnTo>
                    <a:lnTo>
                      <a:pt x="315" y="0"/>
                    </a:lnTo>
                    <a:lnTo>
                      <a:pt x="336" y="2"/>
                    </a:lnTo>
                    <a:lnTo>
                      <a:pt x="374" y="9"/>
                    </a:lnTo>
                    <a:lnTo>
                      <a:pt x="408" y="20"/>
                    </a:lnTo>
                    <a:lnTo>
                      <a:pt x="440" y="32"/>
                    </a:lnTo>
                    <a:lnTo>
                      <a:pt x="469" y="50"/>
                    </a:lnTo>
                    <a:lnTo>
                      <a:pt x="498" y="70"/>
                    </a:lnTo>
                    <a:lnTo>
                      <a:pt x="521" y="96"/>
                    </a:lnTo>
                    <a:lnTo>
                      <a:pt x="545" y="121"/>
                    </a:lnTo>
                    <a:lnTo>
                      <a:pt x="564" y="151"/>
                    </a:lnTo>
                    <a:lnTo>
                      <a:pt x="583" y="182"/>
                    </a:lnTo>
                    <a:lnTo>
                      <a:pt x="597" y="218"/>
                    </a:lnTo>
                    <a:lnTo>
                      <a:pt x="608" y="256"/>
                    </a:lnTo>
                    <a:lnTo>
                      <a:pt x="617" y="293"/>
                    </a:lnTo>
                    <a:lnTo>
                      <a:pt x="624" y="335"/>
                    </a:lnTo>
                    <a:lnTo>
                      <a:pt x="628" y="379"/>
                    </a:lnTo>
                    <a:lnTo>
                      <a:pt x="631" y="446"/>
                    </a:lnTo>
                    <a:lnTo>
                      <a:pt x="628" y="490"/>
                    </a:lnTo>
                    <a:lnTo>
                      <a:pt x="621" y="573"/>
                    </a:lnTo>
                    <a:lnTo>
                      <a:pt x="606" y="652"/>
                    </a:lnTo>
                    <a:lnTo>
                      <a:pt x="588" y="728"/>
                    </a:lnTo>
                    <a:lnTo>
                      <a:pt x="562" y="800"/>
                    </a:lnTo>
                    <a:lnTo>
                      <a:pt x="536" y="867"/>
                    </a:lnTo>
                    <a:lnTo>
                      <a:pt x="502" y="932"/>
                    </a:lnTo>
                    <a:lnTo>
                      <a:pt x="464" y="990"/>
                    </a:lnTo>
                    <a:lnTo>
                      <a:pt x="422" y="1044"/>
                    </a:lnTo>
                    <a:lnTo>
                      <a:pt x="377" y="1092"/>
                    </a:lnTo>
                    <a:lnTo>
                      <a:pt x="329" y="1134"/>
                    </a:lnTo>
                    <a:lnTo>
                      <a:pt x="276" y="1170"/>
                    </a:lnTo>
                    <a:lnTo>
                      <a:pt x="222" y="1198"/>
                    </a:lnTo>
                    <a:lnTo>
                      <a:pt x="164" y="1222"/>
                    </a:lnTo>
                    <a:lnTo>
                      <a:pt x="103" y="1238"/>
                    </a:lnTo>
                    <a:lnTo>
                      <a:pt x="9" y="1245"/>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61" name="Freeform 57"/>
              <p:cNvSpPr>
                <a:spLocks/>
              </p:cNvSpPr>
              <p:nvPr/>
            </p:nvSpPr>
            <p:spPr bwMode="auto">
              <a:xfrm>
                <a:off x="4011" y="1785"/>
                <a:ext cx="18" cy="42"/>
              </a:xfrm>
              <a:custGeom>
                <a:avLst/>
                <a:gdLst>
                  <a:gd name="T0" fmla="*/ 0 w 392"/>
                  <a:gd name="T1" fmla="*/ 2 h 878"/>
                  <a:gd name="T2" fmla="*/ 0 w 392"/>
                  <a:gd name="T3" fmla="*/ 1 h 878"/>
                  <a:gd name="T4" fmla="*/ 0 w 392"/>
                  <a:gd name="T5" fmla="*/ 0 h 878"/>
                  <a:gd name="T6" fmla="*/ 0 w 392"/>
                  <a:gd name="T7" fmla="*/ 0 h 878"/>
                  <a:gd name="T8" fmla="*/ 0 w 392"/>
                  <a:gd name="T9" fmla="*/ 0 h 878"/>
                  <a:gd name="T10" fmla="*/ 0 w 392"/>
                  <a:gd name="T11" fmla="*/ 0 h 878"/>
                  <a:gd name="T12" fmla="*/ 0 w 392"/>
                  <a:gd name="T13" fmla="*/ 0 h 878"/>
                  <a:gd name="T14" fmla="*/ 0 w 392"/>
                  <a:gd name="T15" fmla="*/ 0 h 878"/>
                  <a:gd name="T16" fmla="*/ 1 w 392"/>
                  <a:gd name="T17" fmla="*/ 0 h 878"/>
                  <a:gd name="T18" fmla="*/ 1 w 392"/>
                  <a:gd name="T19" fmla="*/ 0 h 878"/>
                  <a:gd name="T20" fmla="*/ 1 w 392"/>
                  <a:gd name="T21" fmla="*/ 0 h 878"/>
                  <a:gd name="T22" fmla="*/ 1 w 392"/>
                  <a:gd name="T23" fmla="*/ 0 h 878"/>
                  <a:gd name="T24" fmla="*/ 1 w 392"/>
                  <a:gd name="T25" fmla="*/ 0 h 878"/>
                  <a:gd name="T26" fmla="*/ 1 w 392"/>
                  <a:gd name="T27" fmla="*/ 0 h 878"/>
                  <a:gd name="T28" fmla="*/ 1 w 392"/>
                  <a:gd name="T29" fmla="*/ 0 h 878"/>
                  <a:gd name="T30" fmla="*/ 1 w 392"/>
                  <a:gd name="T31" fmla="*/ 0 h 878"/>
                  <a:gd name="T32" fmla="*/ 1 w 392"/>
                  <a:gd name="T33" fmla="*/ 0 h 878"/>
                  <a:gd name="T34" fmla="*/ 1 w 392"/>
                  <a:gd name="T35" fmla="*/ 0 h 878"/>
                  <a:gd name="T36" fmla="*/ 1 w 392"/>
                  <a:gd name="T37" fmla="*/ 0 h 878"/>
                  <a:gd name="T38" fmla="*/ 1 w 392"/>
                  <a:gd name="T39" fmla="*/ 2 h 878"/>
                  <a:gd name="T40" fmla="*/ 1 w 392"/>
                  <a:gd name="T41" fmla="*/ 2 h 878"/>
                  <a:gd name="T42" fmla="*/ 1 w 392"/>
                  <a:gd name="T43" fmla="*/ 2 h 878"/>
                  <a:gd name="T44" fmla="*/ 1 w 392"/>
                  <a:gd name="T45" fmla="*/ 2 h 878"/>
                  <a:gd name="T46" fmla="*/ 1 w 392"/>
                  <a:gd name="T47" fmla="*/ 2 h 878"/>
                  <a:gd name="T48" fmla="*/ 1 w 392"/>
                  <a:gd name="T49" fmla="*/ 2 h 878"/>
                  <a:gd name="T50" fmla="*/ 1 w 392"/>
                  <a:gd name="T51" fmla="*/ 2 h 878"/>
                  <a:gd name="T52" fmla="*/ 1 w 392"/>
                  <a:gd name="T53" fmla="*/ 2 h 878"/>
                  <a:gd name="T54" fmla="*/ 1 w 392"/>
                  <a:gd name="T55" fmla="*/ 2 h 878"/>
                  <a:gd name="T56" fmla="*/ 1 w 392"/>
                  <a:gd name="T57" fmla="*/ 2 h 878"/>
                  <a:gd name="T58" fmla="*/ 1 w 392"/>
                  <a:gd name="T59" fmla="*/ 2 h 878"/>
                  <a:gd name="T60" fmla="*/ 1 w 392"/>
                  <a:gd name="T61" fmla="*/ 2 h 878"/>
                  <a:gd name="T62" fmla="*/ 1 w 392"/>
                  <a:gd name="T63" fmla="*/ 2 h 878"/>
                  <a:gd name="T64" fmla="*/ 1 w 392"/>
                  <a:gd name="T65" fmla="*/ 2 h 878"/>
                  <a:gd name="T66" fmla="*/ 1 w 392"/>
                  <a:gd name="T67" fmla="*/ 2 h 878"/>
                  <a:gd name="T68" fmla="*/ 1 w 392"/>
                  <a:gd name="T69" fmla="*/ 2 h 878"/>
                  <a:gd name="T70" fmla="*/ 1 w 392"/>
                  <a:gd name="T71" fmla="*/ 2 h 878"/>
                  <a:gd name="T72" fmla="*/ 0 w 392"/>
                  <a:gd name="T73" fmla="*/ 2 h 878"/>
                  <a:gd name="T74" fmla="*/ 0 w 392"/>
                  <a:gd name="T75" fmla="*/ 2 h 878"/>
                  <a:gd name="T76" fmla="*/ 0 w 392"/>
                  <a:gd name="T77" fmla="*/ 2 h 878"/>
                  <a:gd name="T78" fmla="*/ 0 w 392"/>
                  <a:gd name="T79" fmla="*/ 2 h 878"/>
                  <a:gd name="T80" fmla="*/ 0 w 392"/>
                  <a:gd name="T81" fmla="*/ 2 h 878"/>
                  <a:gd name="T82" fmla="*/ 0 w 392"/>
                  <a:gd name="T83" fmla="*/ 2 h 878"/>
                  <a:gd name="T84" fmla="*/ 0 w 392"/>
                  <a:gd name="T85" fmla="*/ 2 h 878"/>
                  <a:gd name="T86" fmla="*/ 0 w 392"/>
                  <a:gd name="T87" fmla="*/ 2 h 878"/>
                  <a:gd name="T88" fmla="*/ 0 w 392"/>
                  <a:gd name="T89" fmla="*/ 2 h 878"/>
                  <a:gd name="T90" fmla="*/ 0 w 392"/>
                  <a:gd name="T91" fmla="*/ 2 h 878"/>
                  <a:gd name="T92" fmla="*/ 0 w 392"/>
                  <a:gd name="T93" fmla="*/ 2 h 878"/>
                  <a:gd name="T94" fmla="*/ 0 w 392"/>
                  <a:gd name="T95" fmla="*/ 2 h 878"/>
                  <a:gd name="T96" fmla="*/ 0 w 392"/>
                  <a:gd name="T97" fmla="*/ 2 h 878"/>
                  <a:gd name="T98" fmla="*/ 0 w 392"/>
                  <a:gd name="T99" fmla="*/ 2 h 878"/>
                  <a:gd name="T100" fmla="*/ 0 w 392"/>
                  <a:gd name="T101" fmla="*/ 2 h 878"/>
                  <a:gd name="T102" fmla="*/ 0 w 392"/>
                  <a:gd name="T103" fmla="*/ 2 h 878"/>
                  <a:gd name="T104" fmla="*/ 0 w 392"/>
                  <a:gd name="T105" fmla="*/ 2 h 8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2"/>
                  <a:gd name="T160" fmla="*/ 0 h 878"/>
                  <a:gd name="T161" fmla="*/ 392 w 392"/>
                  <a:gd name="T162" fmla="*/ 878 h 8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2" h="878">
                    <a:moveTo>
                      <a:pt x="91" y="724"/>
                    </a:moveTo>
                    <a:lnTo>
                      <a:pt x="91" y="248"/>
                    </a:lnTo>
                    <a:lnTo>
                      <a:pt x="91" y="129"/>
                    </a:lnTo>
                    <a:lnTo>
                      <a:pt x="109" y="126"/>
                    </a:lnTo>
                    <a:lnTo>
                      <a:pt x="142" y="119"/>
                    </a:lnTo>
                    <a:lnTo>
                      <a:pt x="170" y="111"/>
                    </a:lnTo>
                    <a:lnTo>
                      <a:pt x="195" y="102"/>
                    </a:lnTo>
                    <a:lnTo>
                      <a:pt x="215" y="95"/>
                    </a:lnTo>
                    <a:lnTo>
                      <a:pt x="233" y="88"/>
                    </a:lnTo>
                    <a:lnTo>
                      <a:pt x="248" y="80"/>
                    </a:lnTo>
                    <a:lnTo>
                      <a:pt x="261" y="73"/>
                    </a:lnTo>
                    <a:lnTo>
                      <a:pt x="272" y="64"/>
                    </a:lnTo>
                    <a:lnTo>
                      <a:pt x="281" y="55"/>
                    </a:lnTo>
                    <a:lnTo>
                      <a:pt x="286" y="48"/>
                    </a:lnTo>
                    <a:lnTo>
                      <a:pt x="293" y="39"/>
                    </a:lnTo>
                    <a:lnTo>
                      <a:pt x="298" y="32"/>
                    </a:lnTo>
                    <a:lnTo>
                      <a:pt x="304" y="23"/>
                    </a:lnTo>
                    <a:lnTo>
                      <a:pt x="309" y="14"/>
                    </a:lnTo>
                    <a:lnTo>
                      <a:pt x="320" y="0"/>
                    </a:lnTo>
                    <a:lnTo>
                      <a:pt x="320" y="731"/>
                    </a:lnTo>
                    <a:lnTo>
                      <a:pt x="320" y="739"/>
                    </a:lnTo>
                    <a:lnTo>
                      <a:pt x="320" y="753"/>
                    </a:lnTo>
                    <a:lnTo>
                      <a:pt x="323" y="766"/>
                    </a:lnTo>
                    <a:lnTo>
                      <a:pt x="325" y="780"/>
                    </a:lnTo>
                    <a:lnTo>
                      <a:pt x="329" y="791"/>
                    </a:lnTo>
                    <a:lnTo>
                      <a:pt x="332" y="801"/>
                    </a:lnTo>
                    <a:lnTo>
                      <a:pt x="338" y="812"/>
                    </a:lnTo>
                    <a:lnTo>
                      <a:pt x="341" y="821"/>
                    </a:lnTo>
                    <a:lnTo>
                      <a:pt x="348" y="828"/>
                    </a:lnTo>
                    <a:lnTo>
                      <a:pt x="354" y="837"/>
                    </a:lnTo>
                    <a:lnTo>
                      <a:pt x="359" y="844"/>
                    </a:lnTo>
                    <a:lnTo>
                      <a:pt x="365" y="853"/>
                    </a:lnTo>
                    <a:lnTo>
                      <a:pt x="370" y="860"/>
                    </a:lnTo>
                    <a:lnTo>
                      <a:pt x="378" y="867"/>
                    </a:lnTo>
                    <a:lnTo>
                      <a:pt x="383" y="872"/>
                    </a:lnTo>
                    <a:lnTo>
                      <a:pt x="392" y="878"/>
                    </a:lnTo>
                    <a:lnTo>
                      <a:pt x="0" y="878"/>
                    </a:lnTo>
                    <a:lnTo>
                      <a:pt x="5" y="878"/>
                    </a:lnTo>
                    <a:lnTo>
                      <a:pt x="14" y="870"/>
                    </a:lnTo>
                    <a:lnTo>
                      <a:pt x="23" y="865"/>
                    </a:lnTo>
                    <a:lnTo>
                      <a:pt x="32" y="859"/>
                    </a:lnTo>
                    <a:lnTo>
                      <a:pt x="41" y="852"/>
                    </a:lnTo>
                    <a:lnTo>
                      <a:pt x="48" y="844"/>
                    </a:lnTo>
                    <a:lnTo>
                      <a:pt x="55" y="835"/>
                    </a:lnTo>
                    <a:lnTo>
                      <a:pt x="62" y="827"/>
                    </a:lnTo>
                    <a:lnTo>
                      <a:pt x="69" y="818"/>
                    </a:lnTo>
                    <a:lnTo>
                      <a:pt x="75" y="807"/>
                    </a:lnTo>
                    <a:lnTo>
                      <a:pt x="78" y="796"/>
                    </a:lnTo>
                    <a:lnTo>
                      <a:pt x="84" y="784"/>
                    </a:lnTo>
                    <a:lnTo>
                      <a:pt x="85" y="771"/>
                    </a:lnTo>
                    <a:lnTo>
                      <a:pt x="89" y="759"/>
                    </a:lnTo>
                    <a:lnTo>
                      <a:pt x="91" y="746"/>
                    </a:lnTo>
                    <a:lnTo>
                      <a:pt x="91" y="724"/>
                    </a:lnTo>
                    <a:close/>
                  </a:path>
                </a:pathLst>
              </a:custGeom>
              <a:solidFill>
                <a:srgbClr val="B65004"/>
              </a:solidFill>
              <a:ln w="0">
                <a:solidFill>
                  <a:srgbClr val="993300"/>
                </a:solidFill>
                <a:round/>
                <a:headEnd/>
                <a:tailEnd/>
              </a:ln>
            </p:spPr>
            <p:txBody>
              <a:bodyPr/>
              <a:lstStyle/>
              <a:p>
                <a:endParaRPr lang="en-US">
                  <a:latin typeface="+mn-lt"/>
                </a:endParaRPr>
              </a:p>
            </p:txBody>
          </p:sp>
          <p:sp>
            <p:nvSpPr>
              <p:cNvPr id="64562" name="Freeform 58"/>
              <p:cNvSpPr>
                <a:spLocks/>
              </p:cNvSpPr>
              <p:nvPr/>
            </p:nvSpPr>
            <p:spPr bwMode="auto">
              <a:xfrm>
                <a:off x="4110" y="1799"/>
                <a:ext cx="7" cy="14"/>
              </a:xfrm>
              <a:custGeom>
                <a:avLst/>
                <a:gdLst>
                  <a:gd name="T0" fmla="*/ 0 w 160"/>
                  <a:gd name="T1" fmla="*/ 1 h 297"/>
                  <a:gd name="T2" fmla="*/ 0 w 160"/>
                  <a:gd name="T3" fmla="*/ 1 h 297"/>
                  <a:gd name="T4" fmla="*/ 0 w 160"/>
                  <a:gd name="T5" fmla="*/ 0 h 297"/>
                  <a:gd name="T6" fmla="*/ 0 w 160"/>
                  <a:gd name="T7" fmla="*/ 1 h 297"/>
                  <a:gd name="T8" fmla="*/ 0 60000 65536"/>
                  <a:gd name="T9" fmla="*/ 0 60000 65536"/>
                  <a:gd name="T10" fmla="*/ 0 60000 65536"/>
                  <a:gd name="T11" fmla="*/ 0 60000 65536"/>
                  <a:gd name="T12" fmla="*/ 0 w 160"/>
                  <a:gd name="T13" fmla="*/ 0 h 297"/>
                  <a:gd name="T14" fmla="*/ 160 w 160"/>
                  <a:gd name="T15" fmla="*/ 297 h 297"/>
                </a:gdLst>
                <a:ahLst/>
                <a:cxnLst>
                  <a:cxn ang="T8">
                    <a:pos x="T0" y="T1"/>
                  </a:cxn>
                  <a:cxn ang="T9">
                    <a:pos x="T2" y="T3"/>
                  </a:cxn>
                  <a:cxn ang="T10">
                    <a:pos x="T4" y="T5"/>
                  </a:cxn>
                  <a:cxn ang="T11">
                    <a:pos x="T6" y="T7"/>
                  </a:cxn>
                </a:cxnLst>
                <a:rect l="T12" t="T13" r="T14" b="T15"/>
                <a:pathLst>
                  <a:path w="160" h="297">
                    <a:moveTo>
                      <a:pt x="0" y="297"/>
                    </a:moveTo>
                    <a:lnTo>
                      <a:pt x="160" y="297"/>
                    </a:lnTo>
                    <a:lnTo>
                      <a:pt x="160" y="0"/>
                    </a:lnTo>
                    <a:lnTo>
                      <a:pt x="0" y="297"/>
                    </a:lnTo>
                    <a:close/>
                  </a:path>
                </a:pathLst>
              </a:custGeom>
              <a:solidFill>
                <a:srgbClr val="E98304"/>
              </a:solidFill>
              <a:ln w="0">
                <a:solidFill>
                  <a:srgbClr val="993300"/>
                </a:solidFill>
                <a:round/>
                <a:headEnd/>
                <a:tailEnd/>
              </a:ln>
            </p:spPr>
            <p:txBody>
              <a:bodyPr/>
              <a:lstStyle/>
              <a:p>
                <a:endParaRPr lang="en-US">
                  <a:latin typeface="+mn-lt"/>
                </a:endParaRPr>
              </a:p>
            </p:txBody>
          </p:sp>
          <p:sp>
            <p:nvSpPr>
              <p:cNvPr id="64563" name="Freeform 59"/>
              <p:cNvSpPr>
                <a:spLocks/>
              </p:cNvSpPr>
              <p:nvPr/>
            </p:nvSpPr>
            <p:spPr bwMode="auto">
              <a:xfrm>
                <a:off x="3901" y="1773"/>
                <a:ext cx="55" cy="18"/>
              </a:xfrm>
              <a:custGeom>
                <a:avLst/>
                <a:gdLst>
                  <a:gd name="T0" fmla="*/ 0 w 1161"/>
                  <a:gd name="T1" fmla="*/ 0 h 375"/>
                  <a:gd name="T2" fmla="*/ 0 w 1161"/>
                  <a:gd name="T3" fmla="*/ 0 h 375"/>
                  <a:gd name="T4" fmla="*/ 1 w 1161"/>
                  <a:gd name="T5" fmla="*/ 0 h 375"/>
                  <a:gd name="T6" fmla="*/ 1 w 1161"/>
                  <a:gd name="T7" fmla="*/ 0 h 375"/>
                  <a:gd name="T8" fmla="*/ 1 w 1161"/>
                  <a:gd name="T9" fmla="*/ 0 h 375"/>
                  <a:gd name="T10" fmla="*/ 1 w 1161"/>
                  <a:gd name="T11" fmla="*/ 0 h 375"/>
                  <a:gd name="T12" fmla="*/ 1 w 1161"/>
                  <a:gd name="T13" fmla="*/ 0 h 375"/>
                  <a:gd name="T14" fmla="*/ 1 w 1161"/>
                  <a:gd name="T15" fmla="*/ 0 h 375"/>
                  <a:gd name="T16" fmla="*/ 1 w 1161"/>
                  <a:gd name="T17" fmla="*/ 0 h 375"/>
                  <a:gd name="T18" fmla="*/ 1 w 1161"/>
                  <a:gd name="T19" fmla="*/ 0 h 375"/>
                  <a:gd name="T20" fmla="*/ 2 w 1161"/>
                  <a:gd name="T21" fmla="*/ 0 h 375"/>
                  <a:gd name="T22" fmla="*/ 2 w 1161"/>
                  <a:gd name="T23" fmla="*/ 0 h 375"/>
                  <a:gd name="T24" fmla="*/ 2 w 1161"/>
                  <a:gd name="T25" fmla="*/ 0 h 375"/>
                  <a:gd name="T26" fmla="*/ 2 w 1161"/>
                  <a:gd name="T27" fmla="*/ 0 h 375"/>
                  <a:gd name="T28" fmla="*/ 2 w 1161"/>
                  <a:gd name="T29" fmla="*/ 0 h 375"/>
                  <a:gd name="T30" fmla="*/ 2 w 1161"/>
                  <a:gd name="T31" fmla="*/ 1 h 375"/>
                  <a:gd name="T32" fmla="*/ 2 w 1161"/>
                  <a:gd name="T33" fmla="*/ 1 h 375"/>
                  <a:gd name="T34" fmla="*/ 2 w 1161"/>
                  <a:gd name="T35" fmla="*/ 0 h 375"/>
                  <a:gd name="T36" fmla="*/ 2 w 1161"/>
                  <a:gd name="T37" fmla="*/ 0 h 375"/>
                  <a:gd name="T38" fmla="*/ 2 w 1161"/>
                  <a:gd name="T39" fmla="*/ 0 h 375"/>
                  <a:gd name="T40" fmla="*/ 2 w 1161"/>
                  <a:gd name="T41" fmla="*/ 0 h 375"/>
                  <a:gd name="T42" fmla="*/ 2 w 1161"/>
                  <a:gd name="T43" fmla="*/ 0 h 375"/>
                  <a:gd name="T44" fmla="*/ 1 w 1161"/>
                  <a:gd name="T45" fmla="*/ 0 h 375"/>
                  <a:gd name="T46" fmla="*/ 1 w 1161"/>
                  <a:gd name="T47" fmla="*/ 0 h 375"/>
                  <a:gd name="T48" fmla="*/ 1 w 1161"/>
                  <a:gd name="T49" fmla="*/ 0 h 375"/>
                  <a:gd name="T50" fmla="*/ 1 w 1161"/>
                  <a:gd name="T51" fmla="*/ 0 h 375"/>
                  <a:gd name="T52" fmla="*/ 1 w 1161"/>
                  <a:gd name="T53" fmla="*/ 0 h 375"/>
                  <a:gd name="T54" fmla="*/ 1 w 1161"/>
                  <a:gd name="T55" fmla="*/ 0 h 375"/>
                  <a:gd name="T56" fmla="*/ 1 w 1161"/>
                  <a:gd name="T57" fmla="*/ 0 h 375"/>
                  <a:gd name="T58" fmla="*/ 1 w 1161"/>
                  <a:gd name="T59" fmla="*/ 0 h 375"/>
                  <a:gd name="T60" fmla="*/ 0 w 1161"/>
                  <a:gd name="T61" fmla="*/ 0 h 375"/>
                  <a:gd name="T62" fmla="*/ 0 w 1161"/>
                  <a:gd name="T63" fmla="*/ 0 h 3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61"/>
                  <a:gd name="T97" fmla="*/ 0 h 375"/>
                  <a:gd name="T98" fmla="*/ 1161 w 1161"/>
                  <a:gd name="T99" fmla="*/ 375 h 3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61" h="375">
                    <a:moveTo>
                      <a:pt x="0" y="153"/>
                    </a:moveTo>
                    <a:lnTo>
                      <a:pt x="63" y="105"/>
                    </a:lnTo>
                    <a:lnTo>
                      <a:pt x="117" y="67"/>
                    </a:lnTo>
                    <a:lnTo>
                      <a:pt x="164" y="38"/>
                    </a:lnTo>
                    <a:lnTo>
                      <a:pt x="205" y="18"/>
                    </a:lnTo>
                    <a:lnTo>
                      <a:pt x="241" y="6"/>
                    </a:lnTo>
                    <a:lnTo>
                      <a:pt x="274" y="0"/>
                    </a:lnTo>
                    <a:lnTo>
                      <a:pt x="303" y="0"/>
                    </a:lnTo>
                    <a:lnTo>
                      <a:pt x="328" y="4"/>
                    </a:lnTo>
                    <a:lnTo>
                      <a:pt x="351" y="11"/>
                    </a:lnTo>
                    <a:lnTo>
                      <a:pt x="373" y="20"/>
                    </a:lnTo>
                    <a:lnTo>
                      <a:pt x="395" y="31"/>
                    </a:lnTo>
                    <a:lnTo>
                      <a:pt x="419" y="43"/>
                    </a:lnTo>
                    <a:lnTo>
                      <a:pt x="442" y="54"/>
                    </a:lnTo>
                    <a:lnTo>
                      <a:pt x="469" y="63"/>
                    </a:lnTo>
                    <a:lnTo>
                      <a:pt x="497" y="68"/>
                    </a:lnTo>
                    <a:lnTo>
                      <a:pt x="532" y="72"/>
                    </a:lnTo>
                    <a:lnTo>
                      <a:pt x="573" y="70"/>
                    </a:lnTo>
                    <a:lnTo>
                      <a:pt x="613" y="67"/>
                    </a:lnTo>
                    <a:lnTo>
                      <a:pt x="648" y="59"/>
                    </a:lnTo>
                    <a:lnTo>
                      <a:pt x="680" y="54"/>
                    </a:lnTo>
                    <a:lnTo>
                      <a:pt x="710" y="47"/>
                    </a:lnTo>
                    <a:lnTo>
                      <a:pt x="739" y="43"/>
                    </a:lnTo>
                    <a:lnTo>
                      <a:pt x="770" y="42"/>
                    </a:lnTo>
                    <a:lnTo>
                      <a:pt x="801" y="45"/>
                    </a:lnTo>
                    <a:lnTo>
                      <a:pt x="831" y="54"/>
                    </a:lnTo>
                    <a:lnTo>
                      <a:pt x="865" y="68"/>
                    </a:lnTo>
                    <a:lnTo>
                      <a:pt x="904" y="94"/>
                    </a:lnTo>
                    <a:lnTo>
                      <a:pt x="943" y="127"/>
                    </a:lnTo>
                    <a:lnTo>
                      <a:pt x="988" y="170"/>
                    </a:lnTo>
                    <a:lnTo>
                      <a:pt x="1041" y="224"/>
                    </a:lnTo>
                    <a:lnTo>
                      <a:pt x="1096" y="292"/>
                    </a:lnTo>
                    <a:lnTo>
                      <a:pt x="1161" y="375"/>
                    </a:lnTo>
                    <a:lnTo>
                      <a:pt x="1094" y="310"/>
                    </a:lnTo>
                    <a:lnTo>
                      <a:pt x="1037" y="258"/>
                    </a:lnTo>
                    <a:lnTo>
                      <a:pt x="984" y="214"/>
                    </a:lnTo>
                    <a:lnTo>
                      <a:pt x="938" y="180"/>
                    </a:lnTo>
                    <a:lnTo>
                      <a:pt x="897" y="155"/>
                    </a:lnTo>
                    <a:lnTo>
                      <a:pt x="858" y="136"/>
                    </a:lnTo>
                    <a:lnTo>
                      <a:pt x="824" y="123"/>
                    </a:lnTo>
                    <a:lnTo>
                      <a:pt x="792" y="116"/>
                    </a:lnTo>
                    <a:lnTo>
                      <a:pt x="762" y="114"/>
                    </a:lnTo>
                    <a:lnTo>
                      <a:pt x="734" y="114"/>
                    </a:lnTo>
                    <a:lnTo>
                      <a:pt x="705" y="118"/>
                    </a:lnTo>
                    <a:lnTo>
                      <a:pt x="676" y="121"/>
                    </a:lnTo>
                    <a:lnTo>
                      <a:pt x="646" y="127"/>
                    </a:lnTo>
                    <a:lnTo>
                      <a:pt x="615" y="130"/>
                    </a:lnTo>
                    <a:lnTo>
                      <a:pt x="581" y="134"/>
                    </a:lnTo>
                    <a:lnTo>
                      <a:pt x="543" y="134"/>
                    </a:lnTo>
                    <a:lnTo>
                      <a:pt x="510" y="130"/>
                    </a:lnTo>
                    <a:lnTo>
                      <a:pt x="481" y="125"/>
                    </a:lnTo>
                    <a:lnTo>
                      <a:pt x="454" y="118"/>
                    </a:lnTo>
                    <a:lnTo>
                      <a:pt x="431" y="107"/>
                    </a:lnTo>
                    <a:lnTo>
                      <a:pt x="410" y="98"/>
                    </a:lnTo>
                    <a:lnTo>
                      <a:pt x="385" y="86"/>
                    </a:lnTo>
                    <a:lnTo>
                      <a:pt x="364" y="77"/>
                    </a:lnTo>
                    <a:lnTo>
                      <a:pt x="341" y="70"/>
                    </a:lnTo>
                    <a:lnTo>
                      <a:pt x="314" y="65"/>
                    </a:lnTo>
                    <a:lnTo>
                      <a:pt x="285" y="63"/>
                    </a:lnTo>
                    <a:lnTo>
                      <a:pt x="252" y="65"/>
                    </a:lnTo>
                    <a:lnTo>
                      <a:pt x="214" y="70"/>
                    </a:lnTo>
                    <a:lnTo>
                      <a:pt x="172" y="81"/>
                    </a:lnTo>
                    <a:lnTo>
                      <a:pt x="122" y="100"/>
                    </a:lnTo>
                    <a:lnTo>
                      <a:pt x="65" y="123"/>
                    </a:lnTo>
                    <a:lnTo>
                      <a:pt x="0" y="153"/>
                    </a:lnTo>
                    <a:close/>
                  </a:path>
                </a:pathLst>
              </a:custGeom>
              <a:solidFill>
                <a:srgbClr val="FFB600"/>
              </a:solidFill>
              <a:ln w="9525">
                <a:noFill/>
                <a:round/>
                <a:headEnd/>
                <a:tailEnd/>
              </a:ln>
            </p:spPr>
            <p:txBody>
              <a:bodyPr/>
              <a:lstStyle/>
              <a:p>
                <a:endParaRPr lang="en-US">
                  <a:latin typeface="+mn-lt"/>
                </a:endParaRPr>
              </a:p>
            </p:txBody>
          </p:sp>
          <p:sp>
            <p:nvSpPr>
              <p:cNvPr id="64564" name="Freeform 60"/>
              <p:cNvSpPr>
                <a:spLocks/>
              </p:cNvSpPr>
              <p:nvPr/>
            </p:nvSpPr>
            <p:spPr bwMode="auto">
              <a:xfrm>
                <a:off x="3947" y="1789"/>
                <a:ext cx="9" cy="8"/>
              </a:xfrm>
              <a:custGeom>
                <a:avLst/>
                <a:gdLst>
                  <a:gd name="T0" fmla="*/ 0 w 185"/>
                  <a:gd name="T1" fmla="*/ 0 h 156"/>
                  <a:gd name="T2" fmla="*/ 0 w 185"/>
                  <a:gd name="T3" fmla="*/ 0 h 156"/>
                  <a:gd name="T4" fmla="*/ 0 w 185"/>
                  <a:gd name="T5" fmla="*/ 0 h 156"/>
                  <a:gd name="T6" fmla="*/ 0 w 185"/>
                  <a:gd name="T7" fmla="*/ 0 h 156"/>
                  <a:gd name="T8" fmla="*/ 0 w 185"/>
                  <a:gd name="T9" fmla="*/ 0 h 156"/>
                  <a:gd name="T10" fmla="*/ 0 w 185"/>
                  <a:gd name="T11" fmla="*/ 0 h 156"/>
                  <a:gd name="T12" fmla="*/ 0 w 185"/>
                  <a:gd name="T13" fmla="*/ 0 h 156"/>
                  <a:gd name="T14" fmla="*/ 0 w 185"/>
                  <a:gd name="T15" fmla="*/ 0 h 156"/>
                  <a:gd name="T16" fmla="*/ 0 w 185"/>
                  <a:gd name="T17" fmla="*/ 0 h 156"/>
                  <a:gd name="T18" fmla="*/ 0 w 185"/>
                  <a:gd name="T19" fmla="*/ 0 h 156"/>
                  <a:gd name="T20" fmla="*/ 0 w 185"/>
                  <a:gd name="T21" fmla="*/ 0 h 156"/>
                  <a:gd name="T22" fmla="*/ 0 w 185"/>
                  <a:gd name="T23" fmla="*/ 0 h 156"/>
                  <a:gd name="T24" fmla="*/ 0 w 185"/>
                  <a:gd name="T25" fmla="*/ 0 h 156"/>
                  <a:gd name="T26" fmla="*/ 0 w 185"/>
                  <a:gd name="T27" fmla="*/ 0 h 156"/>
                  <a:gd name="T28" fmla="*/ 0 w 185"/>
                  <a:gd name="T29" fmla="*/ 0 h 156"/>
                  <a:gd name="T30" fmla="*/ 0 w 185"/>
                  <a:gd name="T31" fmla="*/ 0 h 156"/>
                  <a:gd name="T32" fmla="*/ 0 w 185"/>
                  <a:gd name="T33" fmla="*/ 0 h 156"/>
                  <a:gd name="T34" fmla="*/ 0 w 185"/>
                  <a:gd name="T35" fmla="*/ 0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156"/>
                  <a:gd name="T56" fmla="*/ 185 w 185"/>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156">
                    <a:moveTo>
                      <a:pt x="185" y="17"/>
                    </a:moveTo>
                    <a:lnTo>
                      <a:pt x="167" y="6"/>
                    </a:lnTo>
                    <a:lnTo>
                      <a:pt x="146" y="0"/>
                    </a:lnTo>
                    <a:lnTo>
                      <a:pt x="121" y="0"/>
                    </a:lnTo>
                    <a:lnTo>
                      <a:pt x="96" y="10"/>
                    </a:lnTo>
                    <a:lnTo>
                      <a:pt x="69" y="26"/>
                    </a:lnTo>
                    <a:lnTo>
                      <a:pt x="43" y="51"/>
                    </a:lnTo>
                    <a:lnTo>
                      <a:pt x="19" y="85"/>
                    </a:lnTo>
                    <a:lnTo>
                      <a:pt x="0" y="128"/>
                    </a:lnTo>
                    <a:lnTo>
                      <a:pt x="30" y="156"/>
                    </a:lnTo>
                    <a:lnTo>
                      <a:pt x="43" y="136"/>
                    </a:lnTo>
                    <a:lnTo>
                      <a:pt x="55" y="112"/>
                    </a:lnTo>
                    <a:lnTo>
                      <a:pt x="72" y="90"/>
                    </a:lnTo>
                    <a:lnTo>
                      <a:pt x="90" y="69"/>
                    </a:lnTo>
                    <a:lnTo>
                      <a:pt x="110" y="49"/>
                    </a:lnTo>
                    <a:lnTo>
                      <a:pt x="133" y="35"/>
                    </a:lnTo>
                    <a:lnTo>
                      <a:pt x="158" y="22"/>
                    </a:lnTo>
                    <a:lnTo>
                      <a:pt x="185" y="17"/>
                    </a:lnTo>
                    <a:close/>
                  </a:path>
                </a:pathLst>
              </a:custGeom>
              <a:solidFill>
                <a:srgbClr val="993300"/>
              </a:solidFill>
              <a:ln w="9525">
                <a:noFill/>
                <a:round/>
                <a:headEnd/>
                <a:tailEnd/>
              </a:ln>
            </p:spPr>
            <p:txBody>
              <a:bodyPr/>
              <a:lstStyle/>
              <a:p>
                <a:endParaRPr lang="en-US">
                  <a:latin typeface="+mn-lt"/>
                </a:endParaRPr>
              </a:p>
            </p:txBody>
          </p:sp>
          <p:sp>
            <p:nvSpPr>
              <p:cNvPr id="64565" name="Freeform 61"/>
              <p:cNvSpPr>
                <a:spLocks/>
              </p:cNvSpPr>
              <p:nvPr/>
            </p:nvSpPr>
            <p:spPr bwMode="auto">
              <a:xfrm>
                <a:off x="3947" y="1795"/>
                <a:ext cx="40" cy="35"/>
              </a:xfrm>
              <a:custGeom>
                <a:avLst/>
                <a:gdLst>
                  <a:gd name="T0" fmla="*/ 0 w 837"/>
                  <a:gd name="T1" fmla="*/ 0 h 737"/>
                  <a:gd name="T2" fmla="*/ 0 w 837"/>
                  <a:gd name="T3" fmla="*/ 0 h 737"/>
                  <a:gd name="T4" fmla="*/ 0 w 837"/>
                  <a:gd name="T5" fmla="*/ 0 h 737"/>
                  <a:gd name="T6" fmla="*/ 0 w 837"/>
                  <a:gd name="T7" fmla="*/ 0 h 737"/>
                  <a:gd name="T8" fmla="*/ 0 w 837"/>
                  <a:gd name="T9" fmla="*/ 0 h 737"/>
                  <a:gd name="T10" fmla="*/ 1 w 837"/>
                  <a:gd name="T11" fmla="*/ 0 h 737"/>
                  <a:gd name="T12" fmla="*/ 1 w 837"/>
                  <a:gd name="T13" fmla="*/ 1 h 737"/>
                  <a:gd name="T14" fmla="*/ 1 w 837"/>
                  <a:gd name="T15" fmla="*/ 1 h 737"/>
                  <a:gd name="T16" fmla="*/ 1 w 837"/>
                  <a:gd name="T17" fmla="*/ 1 h 737"/>
                  <a:gd name="T18" fmla="*/ 1 w 837"/>
                  <a:gd name="T19" fmla="*/ 1 h 737"/>
                  <a:gd name="T20" fmla="*/ 1 w 837"/>
                  <a:gd name="T21" fmla="*/ 1 h 737"/>
                  <a:gd name="T22" fmla="*/ 2 w 837"/>
                  <a:gd name="T23" fmla="*/ 1 h 737"/>
                  <a:gd name="T24" fmla="*/ 2 w 837"/>
                  <a:gd name="T25" fmla="*/ 1 h 737"/>
                  <a:gd name="T26" fmla="*/ 2 w 837"/>
                  <a:gd name="T27" fmla="*/ 1 h 737"/>
                  <a:gd name="T28" fmla="*/ 2 w 837"/>
                  <a:gd name="T29" fmla="*/ 1 h 737"/>
                  <a:gd name="T30" fmla="*/ 2 w 837"/>
                  <a:gd name="T31" fmla="*/ 2 h 737"/>
                  <a:gd name="T32" fmla="*/ 2 w 837"/>
                  <a:gd name="T33" fmla="*/ 2 h 737"/>
                  <a:gd name="T34" fmla="*/ 2 w 837"/>
                  <a:gd name="T35" fmla="*/ 2 h 737"/>
                  <a:gd name="T36" fmla="*/ 2 w 837"/>
                  <a:gd name="T37" fmla="*/ 1 h 737"/>
                  <a:gd name="T38" fmla="*/ 2 w 837"/>
                  <a:gd name="T39" fmla="*/ 1 h 737"/>
                  <a:gd name="T40" fmla="*/ 1 w 837"/>
                  <a:gd name="T41" fmla="*/ 1 h 737"/>
                  <a:gd name="T42" fmla="*/ 1 w 837"/>
                  <a:gd name="T43" fmla="*/ 1 h 737"/>
                  <a:gd name="T44" fmla="*/ 1 w 837"/>
                  <a:gd name="T45" fmla="*/ 1 h 737"/>
                  <a:gd name="T46" fmla="*/ 1 w 837"/>
                  <a:gd name="T47" fmla="*/ 1 h 737"/>
                  <a:gd name="T48" fmla="*/ 1 w 837"/>
                  <a:gd name="T49" fmla="*/ 1 h 737"/>
                  <a:gd name="T50" fmla="*/ 1 w 837"/>
                  <a:gd name="T51" fmla="*/ 1 h 737"/>
                  <a:gd name="T52" fmla="*/ 1 w 837"/>
                  <a:gd name="T53" fmla="*/ 1 h 737"/>
                  <a:gd name="T54" fmla="*/ 0 w 837"/>
                  <a:gd name="T55" fmla="*/ 0 h 737"/>
                  <a:gd name="T56" fmla="*/ 0 w 837"/>
                  <a:gd name="T57" fmla="*/ 0 h 737"/>
                  <a:gd name="T58" fmla="*/ 0 w 837"/>
                  <a:gd name="T59" fmla="*/ 0 h 737"/>
                  <a:gd name="T60" fmla="*/ 0 w 837"/>
                  <a:gd name="T61" fmla="*/ 0 h 737"/>
                  <a:gd name="T62" fmla="*/ 0 w 837"/>
                  <a:gd name="T63" fmla="*/ 0 h 737"/>
                  <a:gd name="T64" fmla="*/ 0 w 837"/>
                  <a:gd name="T65" fmla="*/ 0 h 737"/>
                  <a:gd name="T66" fmla="*/ 0 w 837"/>
                  <a:gd name="T67" fmla="*/ 0 h 7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7"/>
                  <a:gd name="T103" fmla="*/ 0 h 737"/>
                  <a:gd name="T104" fmla="*/ 837 w 837"/>
                  <a:gd name="T105" fmla="*/ 737 h 7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7" h="737">
                    <a:moveTo>
                      <a:pt x="0" y="0"/>
                    </a:moveTo>
                    <a:lnTo>
                      <a:pt x="45" y="38"/>
                    </a:lnTo>
                    <a:lnTo>
                      <a:pt x="96" y="78"/>
                    </a:lnTo>
                    <a:lnTo>
                      <a:pt x="153" y="119"/>
                    </a:lnTo>
                    <a:lnTo>
                      <a:pt x="217" y="163"/>
                    </a:lnTo>
                    <a:lnTo>
                      <a:pt x="281" y="206"/>
                    </a:lnTo>
                    <a:lnTo>
                      <a:pt x="350" y="250"/>
                    </a:lnTo>
                    <a:lnTo>
                      <a:pt x="418" y="298"/>
                    </a:lnTo>
                    <a:lnTo>
                      <a:pt x="485" y="344"/>
                    </a:lnTo>
                    <a:lnTo>
                      <a:pt x="550" y="391"/>
                    </a:lnTo>
                    <a:lnTo>
                      <a:pt x="613" y="440"/>
                    </a:lnTo>
                    <a:lnTo>
                      <a:pt x="669" y="488"/>
                    </a:lnTo>
                    <a:lnTo>
                      <a:pt x="722" y="539"/>
                    </a:lnTo>
                    <a:lnTo>
                      <a:pt x="765" y="588"/>
                    </a:lnTo>
                    <a:lnTo>
                      <a:pt x="799" y="638"/>
                    </a:lnTo>
                    <a:lnTo>
                      <a:pt x="824" y="687"/>
                    </a:lnTo>
                    <a:lnTo>
                      <a:pt x="837" y="737"/>
                    </a:lnTo>
                    <a:lnTo>
                      <a:pt x="740" y="666"/>
                    </a:lnTo>
                    <a:lnTo>
                      <a:pt x="722" y="624"/>
                    </a:lnTo>
                    <a:lnTo>
                      <a:pt x="690" y="581"/>
                    </a:lnTo>
                    <a:lnTo>
                      <a:pt x="647" y="536"/>
                    </a:lnTo>
                    <a:lnTo>
                      <a:pt x="597" y="487"/>
                    </a:lnTo>
                    <a:lnTo>
                      <a:pt x="539" y="438"/>
                    </a:lnTo>
                    <a:lnTo>
                      <a:pt x="477" y="389"/>
                    </a:lnTo>
                    <a:lnTo>
                      <a:pt x="411" y="341"/>
                    </a:lnTo>
                    <a:lnTo>
                      <a:pt x="343" y="292"/>
                    </a:lnTo>
                    <a:lnTo>
                      <a:pt x="278" y="243"/>
                    </a:lnTo>
                    <a:lnTo>
                      <a:pt x="213" y="198"/>
                    </a:lnTo>
                    <a:lnTo>
                      <a:pt x="155" y="155"/>
                    </a:lnTo>
                    <a:lnTo>
                      <a:pt x="103" y="115"/>
                    </a:lnTo>
                    <a:lnTo>
                      <a:pt x="59" y="79"/>
                    </a:lnTo>
                    <a:lnTo>
                      <a:pt x="27" y="49"/>
                    </a:lnTo>
                    <a:lnTo>
                      <a:pt x="6" y="22"/>
                    </a:lnTo>
                    <a:lnTo>
                      <a:pt x="0" y="0"/>
                    </a:lnTo>
                    <a:close/>
                  </a:path>
                </a:pathLst>
              </a:custGeom>
              <a:solidFill>
                <a:srgbClr val="FFB600"/>
              </a:solidFill>
              <a:ln w="9525">
                <a:noFill/>
                <a:round/>
                <a:headEnd/>
                <a:tailEnd/>
              </a:ln>
            </p:spPr>
            <p:txBody>
              <a:bodyPr/>
              <a:lstStyle/>
              <a:p>
                <a:endParaRPr lang="en-US">
                  <a:latin typeface="+mn-lt"/>
                </a:endParaRPr>
              </a:p>
            </p:txBody>
          </p:sp>
          <p:sp>
            <p:nvSpPr>
              <p:cNvPr id="64566" name="Freeform 62"/>
              <p:cNvSpPr>
                <a:spLocks/>
              </p:cNvSpPr>
              <p:nvPr/>
            </p:nvSpPr>
            <p:spPr bwMode="auto">
              <a:xfrm>
                <a:off x="3951" y="1817"/>
                <a:ext cx="72" cy="84"/>
              </a:xfrm>
              <a:custGeom>
                <a:avLst/>
                <a:gdLst>
                  <a:gd name="T0" fmla="*/ 0 w 1507"/>
                  <a:gd name="T1" fmla="*/ 0 h 1758"/>
                  <a:gd name="T2" fmla="*/ 0 w 1507"/>
                  <a:gd name="T3" fmla="*/ 0 h 1758"/>
                  <a:gd name="T4" fmla="*/ 1 w 1507"/>
                  <a:gd name="T5" fmla="*/ 0 h 1758"/>
                  <a:gd name="T6" fmla="*/ 1 w 1507"/>
                  <a:gd name="T7" fmla="*/ 0 h 1758"/>
                  <a:gd name="T8" fmla="*/ 1 w 1507"/>
                  <a:gd name="T9" fmla="*/ 0 h 1758"/>
                  <a:gd name="T10" fmla="*/ 2 w 1507"/>
                  <a:gd name="T11" fmla="*/ 0 h 1758"/>
                  <a:gd name="T12" fmla="*/ 2 w 1507"/>
                  <a:gd name="T13" fmla="*/ 1 h 1758"/>
                  <a:gd name="T14" fmla="*/ 2 w 1507"/>
                  <a:gd name="T15" fmla="*/ 1 h 1758"/>
                  <a:gd name="T16" fmla="*/ 2 w 1507"/>
                  <a:gd name="T17" fmla="*/ 1 h 1758"/>
                  <a:gd name="T18" fmla="*/ 3 w 1507"/>
                  <a:gd name="T19" fmla="*/ 1 h 1758"/>
                  <a:gd name="T20" fmla="*/ 3 w 1507"/>
                  <a:gd name="T21" fmla="*/ 2 h 1758"/>
                  <a:gd name="T22" fmla="*/ 3 w 1507"/>
                  <a:gd name="T23" fmla="*/ 2 h 1758"/>
                  <a:gd name="T24" fmla="*/ 3 w 1507"/>
                  <a:gd name="T25" fmla="*/ 3 h 1758"/>
                  <a:gd name="T26" fmla="*/ 3 w 1507"/>
                  <a:gd name="T27" fmla="*/ 3 h 1758"/>
                  <a:gd name="T28" fmla="*/ 3 w 1507"/>
                  <a:gd name="T29" fmla="*/ 3 h 1758"/>
                  <a:gd name="T30" fmla="*/ 3 w 1507"/>
                  <a:gd name="T31" fmla="*/ 4 h 1758"/>
                  <a:gd name="T32" fmla="*/ 3 w 1507"/>
                  <a:gd name="T33" fmla="*/ 4 h 1758"/>
                  <a:gd name="T34" fmla="*/ 3 w 1507"/>
                  <a:gd name="T35" fmla="*/ 4 h 1758"/>
                  <a:gd name="T36" fmla="*/ 3 w 1507"/>
                  <a:gd name="T37" fmla="*/ 3 h 1758"/>
                  <a:gd name="T38" fmla="*/ 3 w 1507"/>
                  <a:gd name="T39" fmla="*/ 3 h 1758"/>
                  <a:gd name="T40" fmla="*/ 3 w 1507"/>
                  <a:gd name="T41" fmla="*/ 3 h 1758"/>
                  <a:gd name="T42" fmla="*/ 3 w 1507"/>
                  <a:gd name="T43" fmla="*/ 3 h 1758"/>
                  <a:gd name="T44" fmla="*/ 3 w 1507"/>
                  <a:gd name="T45" fmla="*/ 2 h 1758"/>
                  <a:gd name="T46" fmla="*/ 3 w 1507"/>
                  <a:gd name="T47" fmla="*/ 2 h 1758"/>
                  <a:gd name="T48" fmla="*/ 2 w 1507"/>
                  <a:gd name="T49" fmla="*/ 1 h 1758"/>
                  <a:gd name="T50" fmla="*/ 2 w 1507"/>
                  <a:gd name="T51" fmla="*/ 1 h 1758"/>
                  <a:gd name="T52" fmla="*/ 1 w 1507"/>
                  <a:gd name="T53" fmla="*/ 0 h 1758"/>
                  <a:gd name="T54" fmla="*/ 1 w 1507"/>
                  <a:gd name="T55" fmla="*/ 0 h 1758"/>
                  <a:gd name="T56" fmla="*/ 1 w 1507"/>
                  <a:gd name="T57" fmla="*/ 0 h 1758"/>
                  <a:gd name="T58" fmla="*/ 0 w 1507"/>
                  <a:gd name="T59" fmla="*/ 0 h 1758"/>
                  <a:gd name="T60" fmla="*/ 0 w 1507"/>
                  <a:gd name="T61" fmla="*/ 0 h 1758"/>
                  <a:gd name="T62" fmla="*/ 0 w 1507"/>
                  <a:gd name="T63" fmla="*/ 0 h 17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7"/>
                  <a:gd name="T97" fmla="*/ 0 h 1758"/>
                  <a:gd name="T98" fmla="*/ 1507 w 1507"/>
                  <a:gd name="T99" fmla="*/ 1758 h 17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7" h="1758">
                    <a:moveTo>
                      <a:pt x="0" y="11"/>
                    </a:moveTo>
                    <a:lnTo>
                      <a:pt x="46" y="2"/>
                    </a:lnTo>
                    <a:lnTo>
                      <a:pt x="96" y="0"/>
                    </a:lnTo>
                    <a:lnTo>
                      <a:pt x="153" y="2"/>
                    </a:lnTo>
                    <a:lnTo>
                      <a:pt x="210" y="9"/>
                    </a:lnTo>
                    <a:lnTo>
                      <a:pt x="270" y="20"/>
                    </a:lnTo>
                    <a:lnTo>
                      <a:pt x="332" y="37"/>
                    </a:lnTo>
                    <a:lnTo>
                      <a:pt x="396" y="59"/>
                    </a:lnTo>
                    <a:lnTo>
                      <a:pt x="462" y="85"/>
                    </a:lnTo>
                    <a:lnTo>
                      <a:pt x="529" y="115"/>
                    </a:lnTo>
                    <a:lnTo>
                      <a:pt x="596" y="151"/>
                    </a:lnTo>
                    <a:lnTo>
                      <a:pt x="665" y="190"/>
                    </a:lnTo>
                    <a:lnTo>
                      <a:pt x="734" y="234"/>
                    </a:lnTo>
                    <a:lnTo>
                      <a:pt x="800" y="281"/>
                    </a:lnTo>
                    <a:lnTo>
                      <a:pt x="867" y="332"/>
                    </a:lnTo>
                    <a:lnTo>
                      <a:pt x="933" y="386"/>
                    </a:lnTo>
                    <a:lnTo>
                      <a:pt x="997" y="445"/>
                    </a:lnTo>
                    <a:lnTo>
                      <a:pt x="1057" y="507"/>
                    </a:lnTo>
                    <a:lnTo>
                      <a:pt x="1118" y="571"/>
                    </a:lnTo>
                    <a:lnTo>
                      <a:pt x="1175" y="640"/>
                    </a:lnTo>
                    <a:lnTo>
                      <a:pt x="1228" y="710"/>
                    </a:lnTo>
                    <a:lnTo>
                      <a:pt x="1278" y="784"/>
                    </a:lnTo>
                    <a:lnTo>
                      <a:pt x="1324" y="862"/>
                    </a:lnTo>
                    <a:lnTo>
                      <a:pt x="1366" y="941"/>
                    </a:lnTo>
                    <a:lnTo>
                      <a:pt x="1404" y="1024"/>
                    </a:lnTo>
                    <a:lnTo>
                      <a:pt x="1436" y="1109"/>
                    </a:lnTo>
                    <a:lnTo>
                      <a:pt x="1461" y="1195"/>
                    </a:lnTo>
                    <a:lnTo>
                      <a:pt x="1483" y="1283"/>
                    </a:lnTo>
                    <a:lnTo>
                      <a:pt x="1498" y="1376"/>
                    </a:lnTo>
                    <a:lnTo>
                      <a:pt x="1505" y="1469"/>
                    </a:lnTo>
                    <a:lnTo>
                      <a:pt x="1507" y="1563"/>
                    </a:lnTo>
                    <a:lnTo>
                      <a:pt x="1500" y="1660"/>
                    </a:lnTo>
                    <a:lnTo>
                      <a:pt x="1484" y="1758"/>
                    </a:lnTo>
                    <a:lnTo>
                      <a:pt x="1461" y="1705"/>
                    </a:lnTo>
                    <a:lnTo>
                      <a:pt x="1447" y="1655"/>
                    </a:lnTo>
                    <a:lnTo>
                      <a:pt x="1440" y="1604"/>
                    </a:lnTo>
                    <a:lnTo>
                      <a:pt x="1434" y="1554"/>
                    </a:lnTo>
                    <a:lnTo>
                      <a:pt x="1433" y="1504"/>
                    </a:lnTo>
                    <a:lnTo>
                      <a:pt x="1431" y="1449"/>
                    </a:lnTo>
                    <a:lnTo>
                      <a:pt x="1427" y="1392"/>
                    </a:lnTo>
                    <a:lnTo>
                      <a:pt x="1422" y="1330"/>
                    </a:lnTo>
                    <a:lnTo>
                      <a:pt x="1409" y="1266"/>
                    </a:lnTo>
                    <a:lnTo>
                      <a:pt x="1390" y="1193"/>
                    </a:lnTo>
                    <a:lnTo>
                      <a:pt x="1360" y="1116"/>
                    </a:lnTo>
                    <a:lnTo>
                      <a:pt x="1321" y="1031"/>
                    </a:lnTo>
                    <a:lnTo>
                      <a:pt x="1267" y="937"/>
                    </a:lnTo>
                    <a:lnTo>
                      <a:pt x="1200" y="836"/>
                    </a:lnTo>
                    <a:lnTo>
                      <a:pt x="1116" y="723"/>
                    </a:lnTo>
                    <a:lnTo>
                      <a:pt x="1011" y="601"/>
                    </a:lnTo>
                    <a:lnTo>
                      <a:pt x="901" y="483"/>
                    </a:lnTo>
                    <a:lnTo>
                      <a:pt x="802" y="386"/>
                    </a:lnTo>
                    <a:lnTo>
                      <a:pt x="709" y="306"/>
                    </a:lnTo>
                    <a:lnTo>
                      <a:pt x="625" y="243"/>
                    </a:lnTo>
                    <a:lnTo>
                      <a:pt x="547" y="195"/>
                    </a:lnTo>
                    <a:lnTo>
                      <a:pt x="477" y="158"/>
                    </a:lnTo>
                    <a:lnTo>
                      <a:pt x="412" y="131"/>
                    </a:lnTo>
                    <a:lnTo>
                      <a:pt x="353" y="114"/>
                    </a:lnTo>
                    <a:lnTo>
                      <a:pt x="298" y="103"/>
                    </a:lnTo>
                    <a:lnTo>
                      <a:pt x="248" y="94"/>
                    </a:lnTo>
                    <a:lnTo>
                      <a:pt x="201" y="89"/>
                    </a:lnTo>
                    <a:lnTo>
                      <a:pt x="158" y="81"/>
                    </a:lnTo>
                    <a:lnTo>
                      <a:pt x="115" y="72"/>
                    </a:lnTo>
                    <a:lnTo>
                      <a:pt x="75" y="59"/>
                    </a:lnTo>
                    <a:lnTo>
                      <a:pt x="37" y="39"/>
                    </a:lnTo>
                    <a:lnTo>
                      <a:pt x="0" y="11"/>
                    </a:lnTo>
                    <a:close/>
                  </a:path>
                </a:pathLst>
              </a:custGeom>
              <a:solidFill>
                <a:srgbClr val="FFB600"/>
              </a:solidFill>
              <a:ln w="9525">
                <a:noFill/>
                <a:round/>
                <a:headEnd/>
                <a:tailEnd/>
              </a:ln>
            </p:spPr>
            <p:txBody>
              <a:bodyPr/>
              <a:lstStyle/>
              <a:p>
                <a:endParaRPr lang="en-US">
                  <a:latin typeface="+mn-lt"/>
                </a:endParaRPr>
              </a:p>
            </p:txBody>
          </p:sp>
          <p:sp>
            <p:nvSpPr>
              <p:cNvPr id="64567" name="Freeform 63"/>
              <p:cNvSpPr>
                <a:spLocks/>
              </p:cNvSpPr>
              <p:nvPr/>
            </p:nvSpPr>
            <p:spPr bwMode="auto">
              <a:xfrm>
                <a:off x="4011" y="1855"/>
                <a:ext cx="51" cy="85"/>
              </a:xfrm>
              <a:custGeom>
                <a:avLst/>
                <a:gdLst>
                  <a:gd name="T0" fmla="*/ 0 w 1074"/>
                  <a:gd name="T1" fmla="*/ 0 h 1780"/>
                  <a:gd name="T2" fmla="*/ 0 w 1074"/>
                  <a:gd name="T3" fmla="*/ 1 h 1780"/>
                  <a:gd name="T4" fmla="*/ 0 w 1074"/>
                  <a:gd name="T5" fmla="*/ 1 h 1780"/>
                  <a:gd name="T6" fmla="*/ 1 w 1074"/>
                  <a:gd name="T7" fmla="*/ 1 h 1780"/>
                  <a:gd name="T8" fmla="*/ 1 w 1074"/>
                  <a:gd name="T9" fmla="*/ 1 h 1780"/>
                  <a:gd name="T10" fmla="*/ 1 w 1074"/>
                  <a:gd name="T11" fmla="*/ 1 h 1780"/>
                  <a:gd name="T12" fmla="*/ 1 w 1074"/>
                  <a:gd name="T13" fmla="*/ 2 h 1780"/>
                  <a:gd name="T14" fmla="*/ 1 w 1074"/>
                  <a:gd name="T15" fmla="*/ 2 h 1780"/>
                  <a:gd name="T16" fmla="*/ 1 w 1074"/>
                  <a:gd name="T17" fmla="*/ 2 h 1780"/>
                  <a:gd name="T18" fmla="*/ 2 w 1074"/>
                  <a:gd name="T19" fmla="*/ 2 h 1780"/>
                  <a:gd name="T20" fmla="*/ 2 w 1074"/>
                  <a:gd name="T21" fmla="*/ 3 h 1780"/>
                  <a:gd name="T22" fmla="*/ 2 w 1074"/>
                  <a:gd name="T23" fmla="*/ 3 h 1780"/>
                  <a:gd name="T24" fmla="*/ 2 w 1074"/>
                  <a:gd name="T25" fmla="*/ 3 h 1780"/>
                  <a:gd name="T26" fmla="*/ 2 w 1074"/>
                  <a:gd name="T27" fmla="*/ 3 h 1780"/>
                  <a:gd name="T28" fmla="*/ 2 w 1074"/>
                  <a:gd name="T29" fmla="*/ 4 h 1780"/>
                  <a:gd name="T30" fmla="*/ 2 w 1074"/>
                  <a:gd name="T31" fmla="*/ 4 h 1780"/>
                  <a:gd name="T32" fmla="*/ 2 w 1074"/>
                  <a:gd name="T33" fmla="*/ 4 h 1780"/>
                  <a:gd name="T34" fmla="*/ 2 w 1074"/>
                  <a:gd name="T35" fmla="*/ 4 h 1780"/>
                  <a:gd name="T36" fmla="*/ 2 w 1074"/>
                  <a:gd name="T37" fmla="*/ 4 h 1780"/>
                  <a:gd name="T38" fmla="*/ 2 w 1074"/>
                  <a:gd name="T39" fmla="*/ 3 h 1780"/>
                  <a:gd name="T40" fmla="*/ 2 w 1074"/>
                  <a:gd name="T41" fmla="*/ 3 h 1780"/>
                  <a:gd name="T42" fmla="*/ 2 w 1074"/>
                  <a:gd name="T43" fmla="*/ 3 h 1780"/>
                  <a:gd name="T44" fmla="*/ 2 w 1074"/>
                  <a:gd name="T45" fmla="*/ 3 h 1780"/>
                  <a:gd name="T46" fmla="*/ 2 w 1074"/>
                  <a:gd name="T47" fmla="*/ 2 h 1780"/>
                  <a:gd name="T48" fmla="*/ 2 w 1074"/>
                  <a:gd name="T49" fmla="*/ 2 h 1780"/>
                  <a:gd name="T50" fmla="*/ 1 w 1074"/>
                  <a:gd name="T51" fmla="*/ 2 h 1780"/>
                  <a:gd name="T52" fmla="*/ 1 w 1074"/>
                  <a:gd name="T53" fmla="*/ 1 h 1780"/>
                  <a:gd name="T54" fmla="*/ 1 w 1074"/>
                  <a:gd name="T55" fmla="*/ 1 h 1780"/>
                  <a:gd name="T56" fmla="*/ 1 w 1074"/>
                  <a:gd name="T57" fmla="*/ 1 h 1780"/>
                  <a:gd name="T58" fmla="*/ 1 w 1074"/>
                  <a:gd name="T59" fmla="*/ 1 h 1780"/>
                  <a:gd name="T60" fmla="*/ 0 w 1074"/>
                  <a:gd name="T61" fmla="*/ 0 h 1780"/>
                  <a:gd name="T62" fmla="*/ 0 w 1074"/>
                  <a:gd name="T63" fmla="*/ 0 h 1780"/>
                  <a:gd name="T64" fmla="*/ 0 w 1074"/>
                  <a:gd name="T65" fmla="*/ 0 h 1780"/>
                  <a:gd name="T66" fmla="*/ 0 w 1074"/>
                  <a:gd name="T67" fmla="*/ 0 h 17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780"/>
                  <a:gd name="T104" fmla="*/ 1074 w 1074"/>
                  <a:gd name="T105" fmla="*/ 1780 h 17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780">
                    <a:moveTo>
                      <a:pt x="84" y="190"/>
                    </a:moveTo>
                    <a:lnTo>
                      <a:pt x="147" y="239"/>
                    </a:lnTo>
                    <a:lnTo>
                      <a:pt x="212" y="303"/>
                    </a:lnTo>
                    <a:lnTo>
                      <a:pt x="279" y="379"/>
                    </a:lnTo>
                    <a:lnTo>
                      <a:pt x="347" y="466"/>
                    </a:lnTo>
                    <a:lnTo>
                      <a:pt x="416" y="561"/>
                    </a:lnTo>
                    <a:lnTo>
                      <a:pt x="485" y="665"/>
                    </a:lnTo>
                    <a:lnTo>
                      <a:pt x="553" y="776"/>
                    </a:lnTo>
                    <a:lnTo>
                      <a:pt x="622" y="889"/>
                    </a:lnTo>
                    <a:lnTo>
                      <a:pt x="688" y="1008"/>
                    </a:lnTo>
                    <a:lnTo>
                      <a:pt x="753" y="1127"/>
                    </a:lnTo>
                    <a:lnTo>
                      <a:pt x="814" y="1245"/>
                    </a:lnTo>
                    <a:lnTo>
                      <a:pt x="874" y="1362"/>
                    </a:lnTo>
                    <a:lnTo>
                      <a:pt x="930" y="1476"/>
                    </a:lnTo>
                    <a:lnTo>
                      <a:pt x="981" y="1583"/>
                    </a:lnTo>
                    <a:lnTo>
                      <a:pt x="1031" y="1686"/>
                    </a:lnTo>
                    <a:lnTo>
                      <a:pt x="1074" y="1780"/>
                    </a:lnTo>
                    <a:lnTo>
                      <a:pt x="1068" y="1704"/>
                    </a:lnTo>
                    <a:lnTo>
                      <a:pt x="1050" y="1614"/>
                    </a:lnTo>
                    <a:lnTo>
                      <a:pt x="1020" y="1510"/>
                    </a:lnTo>
                    <a:lnTo>
                      <a:pt x="976" y="1396"/>
                    </a:lnTo>
                    <a:lnTo>
                      <a:pt x="924" y="1273"/>
                    </a:lnTo>
                    <a:lnTo>
                      <a:pt x="861" y="1143"/>
                    </a:lnTo>
                    <a:lnTo>
                      <a:pt x="791" y="1010"/>
                    </a:lnTo>
                    <a:lnTo>
                      <a:pt x="715" y="875"/>
                    </a:lnTo>
                    <a:lnTo>
                      <a:pt x="632" y="740"/>
                    </a:lnTo>
                    <a:lnTo>
                      <a:pt x="546" y="608"/>
                    </a:lnTo>
                    <a:lnTo>
                      <a:pt x="455" y="482"/>
                    </a:lnTo>
                    <a:lnTo>
                      <a:pt x="364" y="361"/>
                    </a:lnTo>
                    <a:lnTo>
                      <a:pt x="270" y="251"/>
                    </a:lnTo>
                    <a:lnTo>
                      <a:pt x="178" y="154"/>
                    </a:lnTo>
                    <a:lnTo>
                      <a:pt x="87" y="69"/>
                    </a:lnTo>
                    <a:lnTo>
                      <a:pt x="0" y="0"/>
                    </a:lnTo>
                    <a:lnTo>
                      <a:pt x="84" y="190"/>
                    </a:lnTo>
                    <a:close/>
                  </a:path>
                </a:pathLst>
              </a:custGeom>
              <a:solidFill>
                <a:srgbClr val="FFB600"/>
              </a:solidFill>
              <a:ln w="9525">
                <a:noFill/>
                <a:round/>
                <a:headEnd/>
                <a:tailEnd/>
              </a:ln>
            </p:spPr>
            <p:txBody>
              <a:bodyPr/>
              <a:lstStyle/>
              <a:p>
                <a:endParaRPr lang="en-US">
                  <a:latin typeface="+mn-lt"/>
                </a:endParaRPr>
              </a:p>
            </p:txBody>
          </p:sp>
          <p:sp>
            <p:nvSpPr>
              <p:cNvPr id="64568" name="Freeform 64"/>
              <p:cNvSpPr>
                <a:spLocks/>
              </p:cNvSpPr>
              <p:nvPr/>
            </p:nvSpPr>
            <p:spPr bwMode="auto">
              <a:xfrm>
                <a:off x="3799" y="1713"/>
                <a:ext cx="241" cy="242"/>
              </a:xfrm>
              <a:custGeom>
                <a:avLst/>
                <a:gdLst>
                  <a:gd name="T0" fmla="*/ 0 w 5044"/>
                  <a:gd name="T1" fmla="*/ 0 h 5090"/>
                  <a:gd name="T2" fmla="*/ 0 w 5044"/>
                  <a:gd name="T3" fmla="*/ 0 h 5090"/>
                  <a:gd name="T4" fmla="*/ 1 w 5044"/>
                  <a:gd name="T5" fmla="*/ 1 h 5090"/>
                  <a:gd name="T6" fmla="*/ 1 w 5044"/>
                  <a:gd name="T7" fmla="*/ 1 h 5090"/>
                  <a:gd name="T8" fmla="*/ 2 w 5044"/>
                  <a:gd name="T9" fmla="*/ 2 h 5090"/>
                  <a:gd name="T10" fmla="*/ 3 w 5044"/>
                  <a:gd name="T11" fmla="*/ 2 h 5090"/>
                  <a:gd name="T12" fmla="*/ 4 w 5044"/>
                  <a:gd name="T13" fmla="*/ 3 h 5090"/>
                  <a:gd name="T14" fmla="*/ 4 w 5044"/>
                  <a:gd name="T15" fmla="*/ 3 h 5090"/>
                  <a:gd name="T16" fmla="*/ 5 w 5044"/>
                  <a:gd name="T17" fmla="*/ 4 h 5090"/>
                  <a:gd name="T18" fmla="*/ 6 w 5044"/>
                  <a:gd name="T19" fmla="*/ 4 h 5090"/>
                  <a:gd name="T20" fmla="*/ 7 w 5044"/>
                  <a:gd name="T21" fmla="*/ 5 h 5090"/>
                  <a:gd name="T22" fmla="*/ 8 w 5044"/>
                  <a:gd name="T23" fmla="*/ 6 h 5090"/>
                  <a:gd name="T24" fmla="*/ 9 w 5044"/>
                  <a:gd name="T25" fmla="*/ 7 h 5090"/>
                  <a:gd name="T26" fmla="*/ 10 w 5044"/>
                  <a:gd name="T27" fmla="*/ 8 h 5090"/>
                  <a:gd name="T28" fmla="*/ 11 w 5044"/>
                  <a:gd name="T29" fmla="*/ 9 h 5090"/>
                  <a:gd name="T30" fmla="*/ 11 w 5044"/>
                  <a:gd name="T31" fmla="*/ 11 h 5090"/>
                  <a:gd name="T32" fmla="*/ 11 w 5044"/>
                  <a:gd name="T33" fmla="*/ 11 h 5090"/>
                  <a:gd name="T34" fmla="*/ 11 w 5044"/>
                  <a:gd name="T35" fmla="*/ 10 h 5090"/>
                  <a:gd name="T36" fmla="*/ 10 w 5044"/>
                  <a:gd name="T37" fmla="*/ 8 h 5090"/>
                  <a:gd name="T38" fmla="*/ 10 w 5044"/>
                  <a:gd name="T39" fmla="*/ 7 h 5090"/>
                  <a:gd name="T40" fmla="*/ 9 w 5044"/>
                  <a:gd name="T41" fmla="*/ 6 h 5090"/>
                  <a:gd name="T42" fmla="*/ 8 w 5044"/>
                  <a:gd name="T43" fmla="*/ 5 h 5090"/>
                  <a:gd name="T44" fmla="*/ 7 w 5044"/>
                  <a:gd name="T45" fmla="*/ 5 h 5090"/>
                  <a:gd name="T46" fmla="*/ 6 w 5044"/>
                  <a:gd name="T47" fmla="*/ 4 h 5090"/>
                  <a:gd name="T48" fmla="*/ 5 w 5044"/>
                  <a:gd name="T49" fmla="*/ 3 h 5090"/>
                  <a:gd name="T50" fmla="*/ 4 w 5044"/>
                  <a:gd name="T51" fmla="*/ 3 h 5090"/>
                  <a:gd name="T52" fmla="*/ 3 w 5044"/>
                  <a:gd name="T53" fmla="*/ 2 h 5090"/>
                  <a:gd name="T54" fmla="*/ 2 w 5044"/>
                  <a:gd name="T55" fmla="*/ 2 h 5090"/>
                  <a:gd name="T56" fmla="*/ 1 w 5044"/>
                  <a:gd name="T57" fmla="*/ 1 h 5090"/>
                  <a:gd name="T58" fmla="*/ 1 w 5044"/>
                  <a:gd name="T59" fmla="*/ 1 h 5090"/>
                  <a:gd name="T60" fmla="*/ 0 w 5044"/>
                  <a:gd name="T61" fmla="*/ 0 h 5090"/>
                  <a:gd name="T62" fmla="*/ 0 w 5044"/>
                  <a:gd name="T63" fmla="*/ 0 h 50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44"/>
                  <a:gd name="T97" fmla="*/ 0 h 5090"/>
                  <a:gd name="T98" fmla="*/ 5044 w 5044"/>
                  <a:gd name="T99" fmla="*/ 5090 h 50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44" h="5090">
                    <a:moveTo>
                      <a:pt x="0" y="0"/>
                    </a:moveTo>
                    <a:lnTo>
                      <a:pt x="16" y="65"/>
                    </a:lnTo>
                    <a:lnTo>
                      <a:pt x="56" y="132"/>
                    </a:lnTo>
                    <a:lnTo>
                      <a:pt x="115" y="202"/>
                    </a:lnTo>
                    <a:lnTo>
                      <a:pt x="193" y="276"/>
                    </a:lnTo>
                    <a:lnTo>
                      <a:pt x="288" y="350"/>
                    </a:lnTo>
                    <a:lnTo>
                      <a:pt x="402" y="429"/>
                    </a:lnTo>
                    <a:lnTo>
                      <a:pt x="530" y="512"/>
                    </a:lnTo>
                    <a:lnTo>
                      <a:pt x="672" y="599"/>
                    </a:lnTo>
                    <a:lnTo>
                      <a:pt x="827" y="690"/>
                    </a:lnTo>
                    <a:lnTo>
                      <a:pt x="993" y="788"/>
                    </a:lnTo>
                    <a:lnTo>
                      <a:pt x="1170" y="891"/>
                    </a:lnTo>
                    <a:lnTo>
                      <a:pt x="1355" y="999"/>
                    </a:lnTo>
                    <a:lnTo>
                      <a:pt x="1549" y="1114"/>
                    </a:lnTo>
                    <a:lnTo>
                      <a:pt x="1748" y="1235"/>
                    </a:lnTo>
                    <a:lnTo>
                      <a:pt x="1954" y="1365"/>
                    </a:lnTo>
                    <a:lnTo>
                      <a:pt x="2165" y="1500"/>
                    </a:lnTo>
                    <a:lnTo>
                      <a:pt x="2376" y="1646"/>
                    </a:lnTo>
                    <a:lnTo>
                      <a:pt x="2591" y="1799"/>
                    </a:lnTo>
                    <a:lnTo>
                      <a:pt x="2805" y="1961"/>
                    </a:lnTo>
                    <a:lnTo>
                      <a:pt x="3017" y="2132"/>
                    </a:lnTo>
                    <a:lnTo>
                      <a:pt x="3229" y="2315"/>
                    </a:lnTo>
                    <a:lnTo>
                      <a:pt x="3438" y="2507"/>
                    </a:lnTo>
                    <a:lnTo>
                      <a:pt x="3640" y="2709"/>
                    </a:lnTo>
                    <a:lnTo>
                      <a:pt x="3836" y="2924"/>
                    </a:lnTo>
                    <a:lnTo>
                      <a:pt x="4025" y="3149"/>
                    </a:lnTo>
                    <a:lnTo>
                      <a:pt x="4208" y="3387"/>
                    </a:lnTo>
                    <a:lnTo>
                      <a:pt x="4379" y="3637"/>
                    </a:lnTo>
                    <a:lnTo>
                      <a:pt x="4539" y="3901"/>
                    </a:lnTo>
                    <a:lnTo>
                      <a:pt x="4688" y="4176"/>
                    </a:lnTo>
                    <a:lnTo>
                      <a:pt x="4821" y="4466"/>
                    </a:lnTo>
                    <a:lnTo>
                      <a:pt x="4942" y="4771"/>
                    </a:lnTo>
                    <a:lnTo>
                      <a:pt x="5044" y="5090"/>
                    </a:lnTo>
                    <a:lnTo>
                      <a:pt x="4987" y="4802"/>
                    </a:lnTo>
                    <a:lnTo>
                      <a:pt x="4909" y="4524"/>
                    </a:lnTo>
                    <a:lnTo>
                      <a:pt x="4812" y="4256"/>
                    </a:lnTo>
                    <a:lnTo>
                      <a:pt x="4695" y="3996"/>
                    </a:lnTo>
                    <a:lnTo>
                      <a:pt x="4563" y="3746"/>
                    </a:lnTo>
                    <a:lnTo>
                      <a:pt x="4413" y="3504"/>
                    </a:lnTo>
                    <a:lnTo>
                      <a:pt x="4251" y="3271"/>
                    </a:lnTo>
                    <a:lnTo>
                      <a:pt x="4078" y="3049"/>
                    </a:lnTo>
                    <a:lnTo>
                      <a:pt x="3892" y="2832"/>
                    </a:lnTo>
                    <a:lnTo>
                      <a:pt x="3698" y="2626"/>
                    </a:lnTo>
                    <a:lnTo>
                      <a:pt x="3494" y="2428"/>
                    </a:lnTo>
                    <a:lnTo>
                      <a:pt x="3284" y="2238"/>
                    </a:lnTo>
                    <a:lnTo>
                      <a:pt x="3072" y="2057"/>
                    </a:lnTo>
                    <a:lnTo>
                      <a:pt x="2854" y="1884"/>
                    </a:lnTo>
                    <a:lnTo>
                      <a:pt x="2633" y="1718"/>
                    </a:lnTo>
                    <a:lnTo>
                      <a:pt x="2414" y="1559"/>
                    </a:lnTo>
                    <a:lnTo>
                      <a:pt x="2194" y="1410"/>
                    </a:lnTo>
                    <a:lnTo>
                      <a:pt x="1976" y="1267"/>
                    </a:lnTo>
                    <a:lnTo>
                      <a:pt x="1763" y="1132"/>
                    </a:lnTo>
                    <a:lnTo>
                      <a:pt x="1554" y="1004"/>
                    </a:lnTo>
                    <a:lnTo>
                      <a:pt x="1354" y="885"/>
                    </a:lnTo>
                    <a:lnTo>
                      <a:pt x="1161" y="772"/>
                    </a:lnTo>
                    <a:lnTo>
                      <a:pt x="977" y="665"/>
                    </a:lnTo>
                    <a:lnTo>
                      <a:pt x="804" y="564"/>
                    </a:lnTo>
                    <a:lnTo>
                      <a:pt x="646" y="473"/>
                    </a:lnTo>
                    <a:lnTo>
                      <a:pt x="499" y="386"/>
                    </a:lnTo>
                    <a:lnTo>
                      <a:pt x="367" y="304"/>
                    </a:lnTo>
                    <a:lnTo>
                      <a:pt x="254" y="233"/>
                    </a:lnTo>
                    <a:lnTo>
                      <a:pt x="160" y="164"/>
                    </a:lnTo>
                    <a:lnTo>
                      <a:pt x="84" y="103"/>
                    </a:lnTo>
                    <a:lnTo>
                      <a:pt x="31" y="47"/>
                    </a:lnTo>
                    <a:lnTo>
                      <a:pt x="0" y="0"/>
                    </a:lnTo>
                    <a:close/>
                  </a:path>
                </a:pathLst>
              </a:custGeom>
              <a:solidFill>
                <a:srgbClr val="993300"/>
              </a:solidFill>
              <a:ln w="9525">
                <a:noFill/>
                <a:round/>
                <a:headEnd/>
                <a:tailEnd/>
              </a:ln>
            </p:spPr>
            <p:txBody>
              <a:bodyPr/>
              <a:lstStyle/>
              <a:p>
                <a:endParaRPr lang="en-US">
                  <a:latin typeface="+mn-lt"/>
                </a:endParaRPr>
              </a:p>
            </p:txBody>
          </p:sp>
          <p:sp>
            <p:nvSpPr>
              <p:cNvPr id="64569" name="Freeform 65"/>
              <p:cNvSpPr>
                <a:spLocks/>
              </p:cNvSpPr>
              <p:nvPr/>
            </p:nvSpPr>
            <p:spPr bwMode="auto">
              <a:xfrm>
                <a:off x="3784" y="1713"/>
                <a:ext cx="144" cy="132"/>
              </a:xfrm>
              <a:custGeom>
                <a:avLst/>
                <a:gdLst>
                  <a:gd name="T0" fmla="*/ 7 w 3018"/>
                  <a:gd name="T1" fmla="*/ 6 h 2767"/>
                  <a:gd name="T2" fmla="*/ 6 w 3018"/>
                  <a:gd name="T3" fmla="*/ 6 h 2767"/>
                  <a:gd name="T4" fmla="*/ 6 w 3018"/>
                  <a:gd name="T5" fmla="*/ 6 h 2767"/>
                  <a:gd name="T6" fmla="*/ 6 w 3018"/>
                  <a:gd name="T7" fmla="*/ 6 h 2767"/>
                  <a:gd name="T8" fmla="*/ 6 w 3018"/>
                  <a:gd name="T9" fmla="*/ 6 h 2767"/>
                  <a:gd name="T10" fmla="*/ 5 w 3018"/>
                  <a:gd name="T11" fmla="*/ 6 h 2767"/>
                  <a:gd name="T12" fmla="*/ 5 w 3018"/>
                  <a:gd name="T13" fmla="*/ 5 h 2767"/>
                  <a:gd name="T14" fmla="*/ 4 w 3018"/>
                  <a:gd name="T15" fmla="*/ 5 h 2767"/>
                  <a:gd name="T16" fmla="*/ 3 w 3018"/>
                  <a:gd name="T17" fmla="*/ 4 h 2767"/>
                  <a:gd name="T18" fmla="*/ 3 w 3018"/>
                  <a:gd name="T19" fmla="*/ 4 h 2767"/>
                  <a:gd name="T20" fmla="*/ 2 w 3018"/>
                  <a:gd name="T21" fmla="*/ 3 h 2767"/>
                  <a:gd name="T22" fmla="*/ 1 w 3018"/>
                  <a:gd name="T23" fmla="*/ 3 h 2767"/>
                  <a:gd name="T24" fmla="*/ 1 w 3018"/>
                  <a:gd name="T25" fmla="*/ 3 h 2767"/>
                  <a:gd name="T26" fmla="*/ 1 w 3018"/>
                  <a:gd name="T27" fmla="*/ 2 h 2767"/>
                  <a:gd name="T28" fmla="*/ 0 w 3018"/>
                  <a:gd name="T29" fmla="*/ 2 h 2767"/>
                  <a:gd name="T30" fmla="*/ 0 w 3018"/>
                  <a:gd name="T31" fmla="*/ 2 h 2767"/>
                  <a:gd name="T32" fmla="*/ 0 w 3018"/>
                  <a:gd name="T33" fmla="*/ 2 h 2767"/>
                  <a:gd name="T34" fmla="*/ 0 w 3018"/>
                  <a:gd name="T35" fmla="*/ 2 h 2767"/>
                  <a:gd name="T36" fmla="*/ 0 w 3018"/>
                  <a:gd name="T37" fmla="*/ 1 h 2767"/>
                  <a:gd name="T38" fmla="*/ 0 w 3018"/>
                  <a:gd name="T39" fmla="*/ 1 h 2767"/>
                  <a:gd name="T40" fmla="*/ 1 w 3018"/>
                  <a:gd name="T41" fmla="*/ 0 h 2767"/>
                  <a:gd name="T42" fmla="*/ 1 w 3018"/>
                  <a:gd name="T43" fmla="*/ 0 h 2767"/>
                  <a:gd name="T44" fmla="*/ 0 w 3018"/>
                  <a:gd name="T45" fmla="*/ 0 h 2767"/>
                  <a:gd name="T46" fmla="*/ 0 w 3018"/>
                  <a:gd name="T47" fmla="*/ 1 h 2767"/>
                  <a:gd name="T48" fmla="*/ 0 w 3018"/>
                  <a:gd name="T49" fmla="*/ 1 h 2767"/>
                  <a:gd name="T50" fmla="*/ 0 w 3018"/>
                  <a:gd name="T51" fmla="*/ 2 h 2767"/>
                  <a:gd name="T52" fmla="*/ 0 w 3018"/>
                  <a:gd name="T53" fmla="*/ 2 h 2767"/>
                  <a:gd name="T54" fmla="*/ 0 w 3018"/>
                  <a:gd name="T55" fmla="*/ 2 h 2767"/>
                  <a:gd name="T56" fmla="*/ 1 w 3018"/>
                  <a:gd name="T57" fmla="*/ 2 h 2767"/>
                  <a:gd name="T58" fmla="*/ 1 w 3018"/>
                  <a:gd name="T59" fmla="*/ 2 h 2767"/>
                  <a:gd name="T60" fmla="*/ 1 w 3018"/>
                  <a:gd name="T61" fmla="*/ 3 h 2767"/>
                  <a:gd name="T62" fmla="*/ 2 w 3018"/>
                  <a:gd name="T63" fmla="*/ 3 h 2767"/>
                  <a:gd name="T64" fmla="*/ 2 w 3018"/>
                  <a:gd name="T65" fmla="*/ 3 h 2767"/>
                  <a:gd name="T66" fmla="*/ 3 w 3018"/>
                  <a:gd name="T67" fmla="*/ 4 h 2767"/>
                  <a:gd name="T68" fmla="*/ 4 w 3018"/>
                  <a:gd name="T69" fmla="*/ 4 h 2767"/>
                  <a:gd name="T70" fmla="*/ 4 w 3018"/>
                  <a:gd name="T71" fmla="*/ 5 h 2767"/>
                  <a:gd name="T72" fmla="*/ 5 w 3018"/>
                  <a:gd name="T73" fmla="*/ 6 h 2767"/>
                  <a:gd name="T74" fmla="*/ 6 w 3018"/>
                  <a:gd name="T75" fmla="*/ 6 h 2767"/>
                  <a:gd name="T76" fmla="*/ 6 w 3018"/>
                  <a:gd name="T77" fmla="*/ 6 h 2767"/>
                  <a:gd name="T78" fmla="*/ 6 w 3018"/>
                  <a:gd name="T79" fmla="*/ 6 h 2767"/>
                  <a:gd name="T80" fmla="*/ 6 w 3018"/>
                  <a:gd name="T81" fmla="*/ 6 h 2767"/>
                  <a:gd name="T82" fmla="*/ 7 w 3018"/>
                  <a:gd name="T83" fmla="*/ 6 h 2767"/>
                  <a:gd name="T84" fmla="*/ 7 w 3018"/>
                  <a:gd name="T85" fmla="*/ 6 h 27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8"/>
                  <a:gd name="T130" fmla="*/ 0 h 2767"/>
                  <a:gd name="T131" fmla="*/ 3018 w 3018"/>
                  <a:gd name="T132" fmla="*/ 2767 h 27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8" h="2767">
                    <a:moveTo>
                      <a:pt x="3018" y="2716"/>
                    </a:moveTo>
                    <a:lnTo>
                      <a:pt x="2986" y="2729"/>
                    </a:lnTo>
                    <a:lnTo>
                      <a:pt x="2953" y="2738"/>
                    </a:lnTo>
                    <a:lnTo>
                      <a:pt x="2919" y="2741"/>
                    </a:lnTo>
                    <a:lnTo>
                      <a:pt x="2885" y="2743"/>
                    </a:lnTo>
                    <a:lnTo>
                      <a:pt x="2849" y="2743"/>
                    </a:lnTo>
                    <a:lnTo>
                      <a:pt x="2812" y="2741"/>
                    </a:lnTo>
                    <a:lnTo>
                      <a:pt x="2777" y="2738"/>
                    </a:lnTo>
                    <a:lnTo>
                      <a:pt x="2739" y="2734"/>
                    </a:lnTo>
                    <a:lnTo>
                      <a:pt x="2700" y="2731"/>
                    </a:lnTo>
                    <a:lnTo>
                      <a:pt x="2661" y="2727"/>
                    </a:lnTo>
                    <a:lnTo>
                      <a:pt x="2622" y="2727"/>
                    </a:lnTo>
                    <a:lnTo>
                      <a:pt x="2581" y="2727"/>
                    </a:lnTo>
                    <a:lnTo>
                      <a:pt x="2540" y="2731"/>
                    </a:lnTo>
                    <a:lnTo>
                      <a:pt x="2499" y="2740"/>
                    </a:lnTo>
                    <a:lnTo>
                      <a:pt x="2455" y="2750"/>
                    </a:lnTo>
                    <a:lnTo>
                      <a:pt x="2412" y="2767"/>
                    </a:lnTo>
                    <a:lnTo>
                      <a:pt x="2320" y="2657"/>
                    </a:lnTo>
                    <a:lnTo>
                      <a:pt x="2227" y="2551"/>
                    </a:lnTo>
                    <a:lnTo>
                      <a:pt x="2131" y="2448"/>
                    </a:lnTo>
                    <a:lnTo>
                      <a:pt x="2034" y="2348"/>
                    </a:lnTo>
                    <a:lnTo>
                      <a:pt x="1936" y="2254"/>
                    </a:lnTo>
                    <a:lnTo>
                      <a:pt x="1839" y="2163"/>
                    </a:lnTo>
                    <a:lnTo>
                      <a:pt x="1742" y="2075"/>
                    </a:lnTo>
                    <a:lnTo>
                      <a:pt x="1643" y="1991"/>
                    </a:lnTo>
                    <a:lnTo>
                      <a:pt x="1543" y="1909"/>
                    </a:lnTo>
                    <a:lnTo>
                      <a:pt x="1446" y="1831"/>
                    </a:lnTo>
                    <a:lnTo>
                      <a:pt x="1349" y="1758"/>
                    </a:lnTo>
                    <a:lnTo>
                      <a:pt x="1251" y="1687"/>
                    </a:lnTo>
                    <a:lnTo>
                      <a:pt x="1157" y="1621"/>
                    </a:lnTo>
                    <a:lnTo>
                      <a:pt x="1063" y="1555"/>
                    </a:lnTo>
                    <a:lnTo>
                      <a:pt x="972" y="1495"/>
                    </a:lnTo>
                    <a:lnTo>
                      <a:pt x="883" y="1436"/>
                    </a:lnTo>
                    <a:lnTo>
                      <a:pt x="797" y="1381"/>
                    </a:lnTo>
                    <a:lnTo>
                      <a:pt x="714" y="1330"/>
                    </a:lnTo>
                    <a:lnTo>
                      <a:pt x="633" y="1280"/>
                    </a:lnTo>
                    <a:lnTo>
                      <a:pt x="555" y="1235"/>
                    </a:lnTo>
                    <a:lnTo>
                      <a:pt x="483" y="1191"/>
                    </a:lnTo>
                    <a:lnTo>
                      <a:pt x="413" y="1150"/>
                    </a:lnTo>
                    <a:lnTo>
                      <a:pt x="348" y="1112"/>
                    </a:lnTo>
                    <a:lnTo>
                      <a:pt x="288" y="1076"/>
                    </a:lnTo>
                    <a:lnTo>
                      <a:pt x="235" y="1043"/>
                    </a:lnTo>
                    <a:lnTo>
                      <a:pt x="185" y="1015"/>
                    </a:lnTo>
                    <a:lnTo>
                      <a:pt x="139" y="986"/>
                    </a:lnTo>
                    <a:lnTo>
                      <a:pt x="101" y="961"/>
                    </a:lnTo>
                    <a:lnTo>
                      <a:pt x="69" y="939"/>
                    </a:lnTo>
                    <a:lnTo>
                      <a:pt x="41" y="917"/>
                    </a:lnTo>
                    <a:lnTo>
                      <a:pt x="23" y="899"/>
                    </a:lnTo>
                    <a:lnTo>
                      <a:pt x="11" y="883"/>
                    </a:lnTo>
                    <a:lnTo>
                      <a:pt x="4" y="862"/>
                    </a:lnTo>
                    <a:lnTo>
                      <a:pt x="0" y="830"/>
                    </a:lnTo>
                    <a:lnTo>
                      <a:pt x="0" y="784"/>
                    </a:lnTo>
                    <a:lnTo>
                      <a:pt x="4" y="732"/>
                    </a:lnTo>
                    <a:lnTo>
                      <a:pt x="11" y="672"/>
                    </a:lnTo>
                    <a:lnTo>
                      <a:pt x="20" y="606"/>
                    </a:lnTo>
                    <a:lnTo>
                      <a:pt x="34" y="537"/>
                    </a:lnTo>
                    <a:lnTo>
                      <a:pt x="50" y="465"/>
                    </a:lnTo>
                    <a:lnTo>
                      <a:pt x="71" y="393"/>
                    </a:lnTo>
                    <a:lnTo>
                      <a:pt x="96" y="321"/>
                    </a:lnTo>
                    <a:lnTo>
                      <a:pt x="123" y="252"/>
                    </a:lnTo>
                    <a:lnTo>
                      <a:pt x="153" y="188"/>
                    </a:lnTo>
                    <a:lnTo>
                      <a:pt x="188" y="128"/>
                    </a:lnTo>
                    <a:lnTo>
                      <a:pt x="227" y="76"/>
                    </a:lnTo>
                    <a:lnTo>
                      <a:pt x="269" y="32"/>
                    </a:lnTo>
                    <a:lnTo>
                      <a:pt x="314" y="0"/>
                    </a:lnTo>
                    <a:lnTo>
                      <a:pt x="288" y="37"/>
                    </a:lnTo>
                    <a:lnTo>
                      <a:pt x="263" y="85"/>
                    </a:lnTo>
                    <a:lnTo>
                      <a:pt x="238" y="137"/>
                    </a:lnTo>
                    <a:lnTo>
                      <a:pt x="213" y="195"/>
                    </a:lnTo>
                    <a:lnTo>
                      <a:pt x="188" y="256"/>
                    </a:lnTo>
                    <a:lnTo>
                      <a:pt x="164" y="319"/>
                    </a:lnTo>
                    <a:lnTo>
                      <a:pt x="142" y="384"/>
                    </a:lnTo>
                    <a:lnTo>
                      <a:pt x="123" y="451"/>
                    </a:lnTo>
                    <a:lnTo>
                      <a:pt x="105" y="514"/>
                    </a:lnTo>
                    <a:lnTo>
                      <a:pt x="91" y="577"/>
                    </a:lnTo>
                    <a:lnTo>
                      <a:pt x="78" y="634"/>
                    </a:lnTo>
                    <a:lnTo>
                      <a:pt x="69" y="688"/>
                    </a:lnTo>
                    <a:lnTo>
                      <a:pt x="64" y="737"/>
                    </a:lnTo>
                    <a:lnTo>
                      <a:pt x="62" y="777"/>
                    </a:lnTo>
                    <a:lnTo>
                      <a:pt x="65" y="809"/>
                    </a:lnTo>
                    <a:lnTo>
                      <a:pt x="73" y="831"/>
                    </a:lnTo>
                    <a:lnTo>
                      <a:pt x="87" y="851"/>
                    </a:lnTo>
                    <a:lnTo>
                      <a:pt x="107" y="873"/>
                    </a:lnTo>
                    <a:lnTo>
                      <a:pt x="132" y="892"/>
                    </a:lnTo>
                    <a:lnTo>
                      <a:pt x="160" y="914"/>
                    </a:lnTo>
                    <a:lnTo>
                      <a:pt x="195" y="937"/>
                    </a:lnTo>
                    <a:lnTo>
                      <a:pt x="233" y="963"/>
                    </a:lnTo>
                    <a:lnTo>
                      <a:pt x="276" y="988"/>
                    </a:lnTo>
                    <a:lnTo>
                      <a:pt x="323" y="1015"/>
                    </a:lnTo>
                    <a:lnTo>
                      <a:pt x="373" y="1043"/>
                    </a:lnTo>
                    <a:lnTo>
                      <a:pt x="429" y="1076"/>
                    </a:lnTo>
                    <a:lnTo>
                      <a:pt x="487" y="1109"/>
                    </a:lnTo>
                    <a:lnTo>
                      <a:pt x="550" y="1145"/>
                    </a:lnTo>
                    <a:lnTo>
                      <a:pt x="617" y="1182"/>
                    </a:lnTo>
                    <a:lnTo>
                      <a:pt x="687" y="1224"/>
                    </a:lnTo>
                    <a:lnTo>
                      <a:pt x="761" y="1267"/>
                    </a:lnTo>
                    <a:lnTo>
                      <a:pt x="839" y="1316"/>
                    </a:lnTo>
                    <a:lnTo>
                      <a:pt x="917" y="1367"/>
                    </a:lnTo>
                    <a:lnTo>
                      <a:pt x="1003" y="1420"/>
                    </a:lnTo>
                    <a:lnTo>
                      <a:pt x="1089" y="1479"/>
                    </a:lnTo>
                    <a:lnTo>
                      <a:pt x="1177" y="1539"/>
                    </a:lnTo>
                    <a:lnTo>
                      <a:pt x="1271" y="1607"/>
                    </a:lnTo>
                    <a:lnTo>
                      <a:pt x="1367" y="1676"/>
                    </a:lnTo>
                    <a:lnTo>
                      <a:pt x="1464" y="1752"/>
                    </a:lnTo>
                    <a:lnTo>
                      <a:pt x="1563" y="1831"/>
                    </a:lnTo>
                    <a:lnTo>
                      <a:pt x="1666" y="1916"/>
                    </a:lnTo>
                    <a:lnTo>
                      <a:pt x="1772" y="2007"/>
                    </a:lnTo>
                    <a:lnTo>
                      <a:pt x="1877" y="2101"/>
                    </a:lnTo>
                    <a:lnTo>
                      <a:pt x="1987" y="2203"/>
                    </a:lnTo>
                    <a:lnTo>
                      <a:pt x="2099" y="2309"/>
                    </a:lnTo>
                    <a:lnTo>
                      <a:pt x="2211" y="2423"/>
                    </a:lnTo>
                    <a:lnTo>
                      <a:pt x="2325" y="2542"/>
                    </a:lnTo>
                    <a:lnTo>
                      <a:pt x="2443" y="2666"/>
                    </a:lnTo>
                    <a:lnTo>
                      <a:pt x="2478" y="2659"/>
                    </a:lnTo>
                    <a:lnTo>
                      <a:pt x="2513" y="2654"/>
                    </a:lnTo>
                    <a:lnTo>
                      <a:pt x="2547" y="2654"/>
                    </a:lnTo>
                    <a:lnTo>
                      <a:pt x="2585" y="2654"/>
                    </a:lnTo>
                    <a:lnTo>
                      <a:pt x="2622" y="2657"/>
                    </a:lnTo>
                    <a:lnTo>
                      <a:pt x="2659" y="2663"/>
                    </a:lnTo>
                    <a:lnTo>
                      <a:pt x="2697" y="2670"/>
                    </a:lnTo>
                    <a:lnTo>
                      <a:pt x="2734" y="2677"/>
                    </a:lnTo>
                    <a:lnTo>
                      <a:pt x="2771" y="2684"/>
                    </a:lnTo>
                    <a:lnTo>
                      <a:pt x="2809" y="2691"/>
                    </a:lnTo>
                    <a:lnTo>
                      <a:pt x="2846" y="2700"/>
                    </a:lnTo>
                    <a:lnTo>
                      <a:pt x="2881" y="2706"/>
                    </a:lnTo>
                    <a:lnTo>
                      <a:pt x="2917" y="2711"/>
                    </a:lnTo>
                    <a:lnTo>
                      <a:pt x="2951" y="2715"/>
                    </a:lnTo>
                    <a:lnTo>
                      <a:pt x="2986" y="2716"/>
                    </a:lnTo>
                    <a:lnTo>
                      <a:pt x="3018" y="2716"/>
                    </a:lnTo>
                    <a:close/>
                  </a:path>
                </a:pathLst>
              </a:custGeom>
              <a:solidFill>
                <a:srgbClr val="993300"/>
              </a:solidFill>
              <a:ln w="9525">
                <a:noFill/>
                <a:round/>
                <a:headEnd/>
                <a:tailEnd/>
              </a:ln>
            </p:spPr>
            <p:txBody>
              <a:bodyPr/>
              <a:lstStyle/>
              <a:p>
                <a:endParaRPr lang="en-US">
                  <a:latin typeface="+mn-lt"/>
                </a:endParaRPr>
              </a:p>
            </p:txBody>
          </p:sp>
          <p:sp>
            <p:nvSpPr>
              <p:cNvPr id="64570" name="Freeform 66"/>
              <p:cNvSpPr>
                <a:spLocks/>
              </p:cNvSpPr>
              <p:nvPr/>
            </p:nvSpPr>
            <p:spPr bwMode="auto">
              <a:xfrm>
                <a:off x="3903" y="1843"/>
                <a:ext cx="26" cy="12"/>
              </a:xfrm>
              <a:custGeom>
                <a:avLst/>
                <a:gdLst>
                  <a:gd name="T0" fmla="*/ 1 w 555"/>
                  <a:gd name="T1" fmla="*/ 0 h 265"/>
                  <a:gd name="T2" fmla="*/ 1 w 555"/>
                  <a:gd name="T3" fmla="*/ 0 h 265"/>
                  <a:gd name="T4" fmla="*/ 1 w 555"/>
                  <a:gd name="T5" fmla="*/ 0 h 265"/>
                  <a:gd name="T6" fmla="*/ 1 w 555"/>
                  <a:gd name="T7" fmla="*/ 0 h 265"/>
                  <a:gd name="T8" fmla="*/ 1 w 555"/>
                  <a:gd name="T9" fmla="*/ 0 h 265"/>
                  <a:gd name="T10" fmla="*/ 1 w 555"/>
                  <a:gd name="T11" fmla="*/ 0 h 265"/>
                  <a:gd name="T12" fmla="*/ 1 w 555"/>
                  <a:gd name="T13" fmla="*/ 0 h 265"/>
                  <a:gd name="T14" fmla="*/ 1 w 555"/>
                  <a:gd name="T15" fmla="*/ 0 h 265"/>
                  <a:gd name="T16" fmla="*/ 0 w 555"/>
                  <a:gd name="T17" fmla="*/ 0 h 265"/>
                  <a:gd name="T18" fmla="*/ 0 w 555"/>
                  <a:gd name="T19" fmla="*/ 0 h 265"/>
                  <a:gd name="T20" fmla="*/ 0 w 555"/>
                  <a:gd name="T21" fmla="*/ 0 h 265"/>
                  <a:gd name="T22" fmla="*/ 0 w 555"/>
                  <a:gd name="T23" fmla="*/ 0 h 265"/>
                  <a:gd name="T24" fmla="*/ 0 w 555"/>
                  <a:gd name="T25" fmla="*/ 0 h 265"/>
                  <a:gd name="T26" fmla="*/ 0 w 555"/>
                  <a:gd name="T27" fmla="*/ 0 h 265"/>
                  <a:gd name="T28" fmla="*/ 0 w 555"/>
                  <a:gd name="T29" fmla="*/ 0 h 265"/>
                  <a:gd name="T30" fmla="*/ 0 w 555"/>
                  <a:gd name="T31" fmla="*/ 0 h 265"/>
                  <a:gd name="T32" fmla="*/ 0 w 555"/>
                  <a:gd name="T33" fmla="*/ 1 h 265"/>
                  <a:gd name="T34" fmla="*/ 0 w 555"/>
                  <a:gd name="T35" fmla="*/ 0 h 265"/>
                  <a:gd name="T36" fmla="*/ 0 w 555"/>
                  <a:gd name="T37" fmla="*/ 0 h 265"/>
                  <a:gd name="T38" fmla="*/ 0 w 555"/>
                  <a:gd name="T39" fmla="*/ 0 h 265"/>
                  <a:gd name="T40" fmla="*/ 0 w 555"/>
                  <a:gd name="T41" fmla="*/ 0 h 265"/>
                  <a:gd name="T42" fmla="*/ 0 w 555"/>
                  <a:gd name="T43" fmla="*/ 0 h 265"/>
                  <a:gd name="T44" fmla="*/ 0 w 555"/>
                  <a:gd name="T45" fmla="*/ 0 h 265"/>
                  <a:gd name="T46" fmla="*/ 0 w 555"/>
                  <a:gd name="T47" fmla="*/ 0 h 265"/>
                  <a:gd name="T48" fmla="*/ 1 w 555"/>
                  <a:gd name="T49" fmla="*/ 0 h 265"/>
                  <a:gd name="T50" fmla="*/ 1 w 555"/>
                  <a:gd name="T51" fmla="*/ 0 h 265"/>
                  <a:gd name="T52" fmla="*/ 1 w 555"/>
                  <a:gd name="T53" fmla="*/ 0 h 265"/>
                  <a:gd name="T54" fmla="*/ 1 w 555"/>
                  <a:gd name="T55" fmla="*/ 0 h 265"/>
                  <a:gd name="T56" fmla="*/ 1 w 555"/>
                  <a:gd name="T57" fmla="*/ 0 h 265"/>
                  <a:gd name="T58" fmla="*/ 1 w 555"/>
                  <a:gd name="T59" fmla="*/ 0 h 265"/>
                  <a:gd name="T60" fmla="*/ 1 w 555"/>
                  <a:gd name="T61" fmla="*/ 0 h 265"/>
                  <a:gd name="T62" fmla="*/ 1 w 555"/>
                  <a:gd name="T63" fmla="*/ 0 h 265"/>
                  <a:gd name="T64" fmla="*/ 1 w 555"/>
                  <a:gd name="T65" fmla="*/ 0 h 2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5"/>
                  <a:gd name="T100" fmla="*/ 0 h 265"/>
                  <a:gd name="T101" fmla="*/ 555 w 555"/>
                  <a:gd name="T102" fmla="*/ 265 h 2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5" h="265">
                    <a:moveTo>
                      <a:pt x="555" y="0"/>
                    </a:moveTo>
                    <a:lnTo>
                      <a:pt x="519" y="22"/>
                    </a:lnTo>
                    <a:lnTo>
                      <a:pt x="477" y="38"/>
                    </a:lnTo>
                    <a:lnTo>
                      <a:pt x="434" y="53"/>
                    </a:lnTo>
                    <a:lnTo>
                      <a:pt x="388" y="66"/>
                    </a:lnTo>
                    <a:lnTo>
                      <a:pt x="338" y="75"/>
                    </a:lnTo>
                    <a:lnTo>
                      <a:pt x="292" y="85"/>
                    </a:lnTo>
                    <a:lnTo>
                      <a:pt x="243" y="94"/>
                    </a:lnTo>
                    <a:lnTo>
                      <a:pt x="198" y="103"/>
                    </a:lnTo>
                    <a:lnTo>
                      <a:pt x="155" y="112"/>
                    </a:lnTo>
                    <a:lnTo>
                      <a:pt x="114" y="125"/>
                    </a:lnTo>
                    <a:lnTo>
                      <a:pt x="79" y="139"/>
                    </a:lnTo>
                    <a:lnTo>
                      <a:pt x="48" y="155"/>
                    </a:lnTo>
                    <a:lnTo>
                      <a:pt x="23" y="175"/>
                    </a:lnTo>
                    <a:lnTo>
                      <a:pt x="7" y="201"/>
                    </a:lnTo>
                    <a:lnTo>
                      <a:pt x="0" y="229"/>
                    </a:lnTo>
                    <a:lnTo>
                      <a:pt x="0" y="265"/>
                    </a:lnTo>
                    <a:lnTo>
                      <a:pt x="18" y="242"/>
                    </a:lnTo>
                    <a:lnTo>
                      <a:pt x="41" y="222"/>
                    </a:lnTo>
                    <a:lnTo>
                      <a:pt x="70" y="208"/>
                    </a:lnTo>
                    <a:lnTo>
                      <a:pt x="102" y="196"/>
                    </a:lnTo>
                    <a:lnTo>
                      <a:pt x="139" y="187"/>
                    </a:lnTo>
                    <a:lnTo>
                      <a:pt x="176" y="177"/>
                    </a:lnTo>
                    <a:lnTo>
                      <a:pt x="216" y="169"/>
                    </a:lnTo>
                    <a:lnTo>
                      <a:pt x="260" y="162"/>
                    </a:lnTo>
                    <a:lnTo>
                      <a:pt x="301" y="155"/>
                    </a:lnTo>
                    <a:lnTo>
                      <a:pt x="342" y="144"/>
                    </a:lnTo>
                    <a:lnTo>
                      <a:pt x="384" y="132"/>
                    </a:lnTo>
                    <a:lnTo>
                      <a:pt x="423" y="116"/>
                    </a:lnTo>
                    <a:lnTo>
                      <a:pt x="461" y="96"/>
                    </a:lnTo>
                    <a:lnTo>
                      <a:pt x="498" y="71"/>
                    </a:lnTo>
                    <a:lnTo>
                      <a:pt x="528" y="38"/>
                    </a:lnTo>
                    <a:lnTo>
                      <a:pt x="555" y="0"/>
                    </a:lnTo>
                    <a:close/>
                  </a:path>
                </a:pathLst>
              </a:custGeom>
              <a:solidFill>
                <a:srgbClr val="FFB600"/>
              </a:solidFill>
              <a:ln w="9525">
                <a:noFill/>
                <a:round/>
                <a:headEnd/>
                <a:tailEnd/>
              </a:ln>
            </p:spPr>
            <p:txBody>
              <a:bodyPr/>
              <a:lstStyle/>
              <a:p>
                <a:endParaRPr lang="en-US">
                  <a:latin typeface="+mn-lt"/>
                </a:endParaRPr>
              </a:p>
            </p:txBody>
          </p:sp>
          <p:sp>
            <p:nvSpPr>
              <p:cNvPr id="64571" name="Freeform 67"/>
              <p:cNvSpPr>
                <a:spLocks/>
              </p:cNvSpPr>
              <p:nvPr/>
            </p:nvSpPr>
            <p:spPr bwMode="auto">
              <a:xfrm>
                <a:off x="3903" y="1855"/>
                <a:ext cx="124" cy="106"/>
              </a:xfrm>
              <a:custGeom>
                <a:avLst/>
                <a:gdLst>
                  <a:gd name="T0" fmla="*/ 0 w 2613"/>
                  <a:gd name="T1" fmla="*/ 0 h 2210"/>
                  <a:gd name="T2" fmla="*/ 1 w 2613"/>
                  <a:gd name="T3" fmla="*/ 0 h 2210"/>
                  <a:gd name="T4" fmla="*/ 1 w 2613"/>
                  <a:gd name="T5" fmla="*/ 1 h 2210"/>
                  <a:gd name="T6" fmla="*/ 1 w 2613"/>
                  <a:gd name="T7" fmla="*/ 1 h 2210"/>
                  <a:gd name="T8" fmla="*/ 2 w 2613"/>
                  <a:gd name="T9" fmla="*/ 1 h 2210"/>
                  <a:gd name="T10" fmla="*/ 2 w 2613"/>
                  <a:gd name="T11" fmla="*/ 2 h 2210"/>
                  <a:gd name="T12" fmla="*/ 3 w 2613"/>
                  <a:gd name="T13" fmla="*/ 2 h 2210"/>
                  <a:gd name="T14" fmla="*/ 3 w 2613"/>
                  <a:gd name="T15" fmla="*/ 2 h 2210"/>
                  <a:gd name="T16" fmla="*/ 3 w 2613"/>
                  <a:gd name="T17" fmla="*/ 3 h 2210"/>
                  <a:gd name="T18" fmla="*/ 4 w 2613"/>
                  <a:gd name="T19" fmla="*/ 3 h 2210"/>
                  <a:gd name="T20" fmla="*/ 4 w 2613"/>
                  <a:gd name="T21" fmla="*/ 3 h 2210"/>
                  <a:gd name="T22" fmla="*/ 4 w 2613"/>
                  <a:gd name="T23" fmla="*/ 3 h 2210"/>
                  <a:gd name="T24" fmla="*/ 5 w 2613"/>
                  <a:gd name="T25" fmla="*/ 4 h 2210"/>
                  <a:gd name="T26" fmla="*/ 5 w 2613"/>
                  <a:gd name="T27" fmla="*/ 4 h 2210"/>
                  <a:gd name="T28" fmla="*/ 5 w 2613"/>
                  <a:gd name="T29" fmla="*/ 5 h 2210"/>
                  <a:gd name="T30" fmla="*/ 6 w 2613"/>
                  <a:gd name="T31" fmla="*/ 5 h 2210"/>
                  <a:gd name="T32" fmla="*/ 6 w 2613"/>
                  <a:gd name="T33" fmla="*/ 5 h 2210"/>
                  <a:gd name="T34" fmla="*/ 5 w 2613"/>
                  <a:gd name="T35" fmla="*/ 4 h 2210"/>
                  <a:gd name="T36" fmla="*/ 5 w 2613"/>
                  <a:gd name="T37" fmla="*/ 4 h 2210"/>
                  <a:gd name="T38" fmla="*/ 4 w 2613"/>
                  <a:gd name="T39" fmla="*/ 4 h 2210"/>
                  <a:gd name="T40" fmla="*/ 4 w 2613"/>
                  <a:gd name="T41" fmla="*/ 3 h 2210"/>
                  <a:gd name="T42" fmla="*/ 3 w 2613"/>
                  <a:gd name="T43" fmla="*/ 3 h 2210"/>
                  <a:gd name="T44" fmla="*/ 3 w 2613"/>
                  <a:gd name="T45" fmla="*/ 3 h 2210"/>
                  <a:gd name="T46" fmla="*/ 3 w 2613"/>
                  <a:gd name="T47" fmla="*/ 2 h 2210"/>
                  <a:gd name="T48" fmla="*/ 2 w 2613"/>
                  <a:gd name="T49" fmla="*/ 2 h 2210"/>
                  <a:gd name="T50" fmla="*/ 2 w 2613"/>
                  <a:gd name="T51" fmla="*/ 2 h 2210"/>
                  <a:gd name="T52" fmla="*/ 1 w 2613"/>
                  <a:gd name="T53" fmla="*/ 1 h 2210"/>
                  <a:gd name="T54" fmla="*/ 1 w 2613"/>
                  <a:gd name="T55" fmla="*/ 1 h 2210"/>
                  <a:gd name="T56" fmla="*/ 1 w 2613"/>
                  <a:gd name="T57" fmla="*/ 1 h 2210"/>
                  <a:gd name="T58" fmla="*/ 0 w 2613"/>
                  <a:gd name="T59" fmla="*/ 0 h 2210"/>
                  <a:gd name="T60" fmla="*/ 0 w 2613"/>
                  <a:gd name="T61" fmla="*/ 0 h 2210"/>
                  <a:gd name="T62" fmla="*/ 0 w 2613"/>
                  <a:gd name="T63" fmla="*/ 0 h 2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13"/>
                  <a:gd name="T97" fmla="*/ 0 h 2210"/>
                  <a:gd name="T98" fmla="*/ 2613 w 2613"/>
                  <a:gd name="T99" fmla="*/ 2210 h 22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13" h="2210">
                    <a:moveTo>
                      <a:pt x="0" y="0"/>
                    </a:moveTo>
                    <a:lnTo>
                      <a:pt x="86" y="71"/>
                    </a:lnTo>
                    <a:lnTo>
                      <a:pt x="173" y="141"/>
                    </a:lnTo>
                    <a:lnTo>
                      <a:pt x="261" y="208"/>
                    </a:lnTo>
                    <a:lnTo>
                      <a:pt x="347" y="276"/>
                    </a:lnTo>
                    <a:lnTo>
                      <a:pt x="436" y="341"/>
                    </a:lnTo>
                    <a:lnTo>
                      <a:pt x="524" y="407"/>
                    </a:lnTo>
                    <a:lnTo>
                      <a:pt x="613" y="473"/>
                    </a:lnTo>
                    <a:lnTo>
                      <a:pt x="701" y="535"/>
                    </a:lnTo>
                    <a:lnTo>
                      <a:pt x="789" y="601"/>
                    </a:lnTo>
                    <a:lnTo>
                      <a:pt x="878" y="663"/>
                    </a:lnTo>
                    <a:lnTo>
                      <a:pt x="964" y="727"/>
                    </a:lnTo>
                    <a:lnTo>
                      <a:pt x="1053" y="790"/>
                    </a:lnTo>
                    <a:lnTo>
                      <a:pt x="1139" y="853"/>
                    </a:lnTo>
                    <a:lnTo>
                      <a:pt x="1225" y="916"/>
                    </a:lnTo>
                    <a:lnTo>
                      <a:pt x="1312" y="979"/>
                    </a:lnTo>
                    <a:lnTo>
                      <a:pt x="1399" y="1044"/>
                    </a:lnTo>
                    <a:lnTo>
                      <a:pt x="1483" y="1109"/>
                    </a:lnTo>
                    <a:lnTo>
                      <a:pt x="1566" y="1174"/>
                    </a:lnTo>
                    <a:lnTo>
                      <a:pt x="1650" y="1239"/>
                    </a:lnTo>
                    <a:lnTo>
                      <a:pt x="1732" y="1305"/>
                    </a:lnTo>
                    <a:lnTo>
                      <a:pt x="1813" y="1374"/>
                    </a:lnTo>
                    <a:lnTo>
                      <a:pt x="1893" y="1442"/>
                    </a:lnTo>
                    <a:lnTo>
                      <a:pt x="1972" y="1511"/>
                    </a:lnTo>
                    <a:lnTo>
                      <a:pt x="2050" y="1583"/>
                    </a:lnTo>
                    <a:lnTo>
                      <a:pt x="2125" y="1655"/>
                    </a:lnTo>
                    <a:lnTo>
                      <a:pt x="2201" y="1730"/>
                    </a:lnTo>
                    <a:lnTo>
                      <a:pt x="2273" y="1805"/>
                    </a:lnTo>
                    <a:lnTo>
                      <a:pt x="2345" y="1883"/>
                    </a:lnTo>
                    <a:lnTo>
                      <a:pt x="2416" y="1959"/>
                    </a:lnTo>
                    <a:lnTo>
                      <a:pt x="2484" y="2041"/>
                    </a:lnTo>
                    <a:lnTo>
                      <a:pt x="2549" y="2126"/>
                    </a:lnTo>
                    <a:lnTo>
                      <a:pt x="2613" y="2210"/>
                    </a:lnTo>
                    <a:lnTo>
                      <a:pt x="2529" y="2121"/>
                    </a:lnTo>
                    <a:lnTo>
                      <a:pt x="2441" y="2032"/>
                    </a:lnTo>
                    <a:lnTo>
                      <a:pt x="2349" y="1943"/>
                    </a:lnTo>
                    <a:lnTo>
                      <a:pt x="2253" y="1855"/>
                    </a:lnTo>
                    <a:lnTo>
                      <a:pt x="2158" y="1769"/>
                    </a:lnTo>
                    <a:lnTo>
                      <a:pt x="2059" y="1682"/>
                    </a:lnTo>
                    <a:lnTo>
                      <a:pt x="1957" y="1595"/>
                    </a:lnTo>
                    <a:lnTo>
                      <a:pt x="1854" y="1511"/>
                    </a:lnTo>
                    <a:lnTo>
                      <a:pt x="1753" y="1428"/>
                    </a:lnTo>
                    <a:lnTo>
                      <a:pt x="1650" y="1346"/>
                    </a:lnTo>
                    <a:lnTo>
                      <a:pt x="1545" y="1262"/>
                    </a:lnTo>
                    <a:lnTo>
                      <a:pt x="1442" y="1183"/>
                    </a:lnTo>
                    <a:lnTo>
                      <a:pt x="1339" y="1104"/>
                    </a:lnTo>
                    <a:lnTo>
                      <a:pt x="1238" y="1026"/>
                    </a:lnTo>
                    <a:lnTo>
                      <a:pt x="1138" y="951"/>
                    </a:lnTo>
                    <a:lnTo>
                      <a:pt x="1038" y="877"/>
                    </a:lnTo>
                    <a:lnTo>
                      <a:pt x="942" y="804"/>
                    </a:lnTo>
                    <a:lnTo>
                      <a:pt x="847" y="734"/>
                    </a:lnTo>
                    <a:lnTo>
                      <a:pt x="757" y="665"/>
                    </a:lnTo>
                    <a:lnTo>
                      <a:pt x="669" y="599"/>
                    </a:lnTo>
                    <a:lnTo>
                      <a:pt x="584" y="535"/>
                    </a:lnTo>
                    <a:lnTo>
                      <a:pt x="503" y="473"/>
                    </a:lnTo>
                    <a:lnTo>
                      <a:pt x="427" y="413"/>
                    </a:lnTo>
                    <a:lnTo>
                      <a:pt x="354" y="357"/>
                    </a:lnTo>
                    <a:lnTo>
                      <a:pt x="290" y="304"/>
                    </a:lnTo>
                    <a:lnTo>
                      <a:pt x="228" y="251"/>
                    </a:lnTo>
                    <a:lnTo>
                      <a:pt x="173" y="201"/>
                    </a:lnTo>
                    <a:lnTo>
                      <a:pt x="124" y="155"/>
                    </a:lnTo>
                    <a:lnTo>
                      <a:pt x="82" y="112"/>
                    </a:lnTo>
                    <a:lnTo>
                      <a:pt x="48" y="71"/>
                    </a:lnTo>
                    <a:lnTo>
                      <a:pt x="20" y="34"/>
                    </a:lnTo>
                    <a:lnTo>
                      <a:pt x="0" y="0"/>
                    </a:lnTo>
                    <a:close/>
                  </a:path>
                </a:pathLst>
              </a:custGeom>
              <a:solidFill>
                <a:srgbClr val="993300"/>
              </a:solidFill>
              <a:ln w="9525">
                <a:noFill/>
                <a:round/>
                <a:headEnd/>
                <a:tailEnd/>
              </a:ln>
            </p:spPr>
            <p:txBody>
              <a:bodyPr/>
              <a:lstStyle/>
              <a:p>
                <a:endParaRPr lang="en-US">
                  <a:latin typeface="+mn-lt"/>
                </a:endParaRPr>
              </a:p>
            </p:txBody>
          </p:sp>
          <p:sp>
            <p:nvSpPr>
              <p:cNvPr id="64572" name="Freeform 68"/>
              <p:cNvSpPr>
                <a:spLocks/>
              </p:cNvSpPr>
              <p:nvPr/>
            </p:nvSpPr>
            <p:spPr bwMode="auto">
              <a:xfrm>
                <a:off x="3934" y="1850"/>
                <a:ext cx="88" cy="82"/>
              </a:xfrm>
              <a:custGeom>
                <a:avLst/>
                <a:gdLst>
                  <a:gd name="T0" fmla="*/ 0 w 1849"/>
                  <a:gd name="T1" fmla="*/ 0 h 1724"/>
                  <a:gd name="T2" fmla="*/ 0 w 1849"/>
                  <a:gd name="T3" fmla="*/ 0 h 1724"/>
                  <a:gd name="T4" fmla="*/ 0 w 1849"/>
                  <a:gd name="T5" fmla="*/ 0 h 1724"/>
                  <a:gd name="T6" fmla="*/ 1 w 1849"/>
                  <a:gd name="T7" fmla="*/ 1 h 1724"/>
                  <a:gd name="T8" fmla="*/ 1 w 1849"/>
                  <a:gd name="T9" fmla="*/ 1 h 1724"/>
                  <a:gd name="T10" fmla="*/ 1 w 1849"/>
                  <a:gd name="T11" fmla="*/ 1 h 1724"/>
                  <a:gd name="T12" fmla="*/ 1 w 1849"/>
                  <a:gd name="T13" fmla="*/ 1 h 1724"/>
                  <a:gd name="T14" fmla="*/ 2 w 1849"/>
                  <a:gd name="T15" fmla="*/ 1 h 1724"/>
                  <a:gd name="T16" fmla="*/ 2 w 1849"/>
                  <a:gd name="T17" fmla="*/ 2 h 1724"/>
                  <a:gd name="T18" fmla="*/ 3 w 1849"/>
                  <a:gd name="T19" fmla="*/ 2 h 1724"/>
                  <a:gd name="T20" fmla="*/ 3 w 1849"/>
                  <a:gd name="T21" fmla="*/ 2 h 1724"/>
                  <a:gd name="T22" fmla="*/ 3 w 1849"/>
                  <a:gd name="T23" fmla="*/ 3 h 1724"/>
                  <a:gd name="T24" fmla="*/ 4 w 1849"/>
                  <a:gd name="T25" fmla="*/ 3 h 1724"/>
                  <a:gd name="T26" fmla="*/ 4 w 1849"/>
                  <a:gd name="T27" fmla="*/ 3 h 1724"/>
                  <a:gd name="T28" fmla="*/ 4 w 1849"/>
                  <a:gd name="T29" fmla="*/ 3 h 1724"/>
                  <a:gd name="T30" fmla="*/ 4 w 1849"/>
                  <a:gd name="T31" fmla="*/ 4 h 1724"/>
                  <a:gd name="T32" fmla="*/ 4 w 1849"/>
                  <a:gd name="T33" fmla="*/ 4 h 1724"/>
                  <a:gd name="T34" fmla="*/ 4 w 1849"/>
                  <a:gd name="T35" fmla="*/ 3 h 1724"/>
                  <a:gd name="T36" fmla="*/ 4 w 1849"/>
                  <a:gd name="T37" fmla="*/ 3 h 1724"/>
                  <a:gd name="T38" fmla="*/ 3 w 1849"/>
                  <a:gd name="T39" fmla="*/ 3 h 1724"/>
                  <a:gd name="T40" fmla="*/ 3 w 1849"/>
                  <a:gd name="T41" fmla="*/ 3 h 1724"/>
                  <a:gd name="T42" fmla="*/ 2 w 1849"/>
                  <a:gd name="T43" fmla="*/ 2 h 1724"/>
                  <a:gd name="T44" fmla="*/ 2 w 1849"/>
                  <a:gd name="T45" fmla="*/ 2 h 1724"/>
                  <a:gd name="T46" fmla="*/ 2 w 1849"/>
                  <a:gd name="T47" fmla="*/ 2 h 1724"/>
                  <a:gd name="T48" fmla="*/ 1 w 1849"/>
                  <a:gd name="T49" fmla="*/ 1 h 1724"/>
                  <a:gd name="T50" fmla="*/ 1 w 1849"/>
                  <a:gd name="T51" fmla="*/ 1 h 1724"/>
                  <a:gd name="T52" fmla="*/ 1 w 1849"/>
                  <a:gd name="T53" fmla="*/ 1 h 1724"/>
                  <a:gd name="T54" fmla="*/ 0 w 1849"/>
                  <a:gd name="T55" fmla="*/ 1 h 1724"/>
                  <a:gd name="T56" fmla="*/ 0 w 1849"/>
                  <a:gd name="T57" fmla="*/ 1 h 1724"/>
                  <a:gd name="T58" fmla="*/ 0 w 1849"/>
                  <a:gd name="T59" fmla="*/ 0 h 1724"/>
                  <a:gd name="T60" fmla="*/ 0 w 1849"/>
                  <a:gd name="T61" fmla="*/ 0 h 1724"/>
                  <a:gd name="T62" fmla="*/ 0 w 1849"/>
                  <a:gd name="T63" fmla="*/ 0 h 1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9"/>
                  <a:gd name="T97" fmla="*/ 0 h 1724"/>
                  <a:gd name="T98" fmla="*/ 1849 w 1849"/>
                  <a:gd name="T99" fmla="*/ 1724 h 17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9" h="1724">
                    <a:moveTo>
                      <a:pt x="14" y="0"/>
                    </a:moveTo>
                    <a:lnTo>
                      <a:pt x="21" y="31"/>
                    </a:lnTo>
                    <a:lnTo>
                      <a:pt x="37" y="64"/>
                    </a:lnTo>
                    <a:lnTo>
                      <a:pt x="62" y="98"/>
                    </a:lnTo>
                    <a:lnTo>
                      <a:pt x="96" y="133"/>
                    </a:lnTo>
                    <a:lnTo>
                      <a:pt x="135" y="174"/>
                    </a:lnTo>
                    <a:lnTo>
                      <a:pt x="181" y="215"/>
                    </a:lnTo>
                    <a:lnTo>
                      <a:pt x="233" y="256"/>
                    </a:lnTo>
                    <a:lnTo>
                      <a:pt x="290" y="302"/>
                    </a:lnTo>
                    <a:lnTo>
                      <a:pt x="353" y="348"/>
                    </a:lnTo>
                    <a:lnTo>
                      <a:pt x="420" y="396"/>
                    </a:lnTo>
                    <a:lnTo>
                      <a:pt x="490" y="446"/>
                    </a:lnTo>
                    <a:lnTo>
                      <a:pt x="564" y="498"/>
                    </a:lnTo>
                    <a:lnTo>
                      <a:pt x="640" y="550"/>
                    </a:lnTo>
                    <a:lnTo>
                      <a:pt x="718" y="604"/>
                    </a:lnTo>
                    <a:lnTo>
                      <a:pt x="798" y="660"/>
                    </a:lnTo>
                    <a:lnTo>
                      <a:pt x="878" y="716"/>
                    </a:lnTo>
                    <a:lnTo>
                      <a:pt x="958" y="773"/>
                    </a:lnTo>
                    <a:lnTo>
                      <a:pt x="1040" y="833"/>
                    </a:lnTo>
                    <a:lnTo>
                      <a:pt x="1121" y="892"/>
                    </a:lnTo>
                    <a:lnTo>
                      <a:pt x="1200" y="954"/>
                    </a:lnTo>
                    <a:lnTo>
                      <a:pt x="1278" y="1015"/>
                    </a:lnTo>
                    <a:lnTo>
                      <a:pt x="1352" y="1079"/>
                    </a:lnTo>
                    <a:lnTo>
                      <a:pt x="1424" y="1141"/>
                    </a:lnTo>
                    <a:lnTo>
                      <a:pt x="1493" y="1205"/>
                    </a:lnTo>
                    <a:lnTo>
                      <a:pt x="1557" y="1267"/>
                    </a:lnTo>
                    <a:lnTo>
                      <a:pt x="1617" y="1333"/>
                    </a:lnTo>
                    <a:lnTo>
                      <a:pt x="1673" y="1397"/>
                    </a:lnTo>
                    <a:lnTo>
                      <a:pt x="1721" y="1463"/>
                    </a:lnTo>
                    <a:lnTo>
                      <a:pt x="1765" y="1527"/>
                    </a:lnTo>
                    <a:lnTo>
                      <a:pt x="1801" y="1594"/>
                    </a:lnTo>
                    <a:lnTo>
                      <a:pt x="1829" y="1658"/>
                    </a:lnTo>
                    <a:lnTo>
                      <a:pt x="1849" y="1724"/>
                    </a:lnTo>
                    <a:lnTo>
                      <a:pt x="1802" y="1651"/>
                    </a:lnTo>
                    <a:lnTo>
                      <a:pt x="1751" y="1580"/>
                    </a:lnTo>
                    <a:lnTo>
                      <a:pt x="1694" y="1509"/>
                    </a:lnTo>
                    <a:lnTo>
                      <a:pt x="1632" y="1440"/>
                    </a:lnTo>
                    <a:lnTo>
                      <a:pt x="1564" y="1372"/>
                    </a:lnTo>
                    <a:lnTo>
                      <a:pt x="1495" y="1305"/>
                    </a:lnTo>
                    <a:lnTo>
                      <a:pt x="1420" y="1241"/>
                    </a:lnTo>
                    <a:lnTo>
                      <a:pt x="1344" y="1175"/>
                    </a:lnTo>
                    <a:lnTo>
                      <a:pt x="1265" y="1113"/>
                    </a:lnTo>
                    <a:lnTo>
                      <a:pt x="1184" y="1049"/>
                    </a:lnTo>
                    <a:lnTo>
                      <a:pt x="1103" y="990"/>
                    </a:lnTo>
                    <a:lnTo>
                      <a:pt x="1020" y="928"/>
                    </a:lnTo>
                    <a:lnTo>
                      <a:pt x="937" y="871"/>
                    </a:lnTo>
                    <a:lnTo>
                      <a:pt x="855" y="814"/>
                    </a:lnTo>
                    <a:lnTo>
                      <a:pt x="773" y="757"/>
                    </a:lnTo>
                    <a:lnTo>
                      <a:pt x="693" y="702"/>
                    </a:lnTo>
                    <a:lnTo>
                      <a:pt x="615" y="649"/>
                    </a:lnTo>
                    <a:lnTo>
                      <a:pt x="539" y="597"/>
                    </a:lnTo>
                    <a:lnTo>
                      <a:pt x="465" y="545"/>
                    </a:lnTo>
                    <a:lnTo>
                      <a:pt x="396" y="496"/>
                    </a:lnTo>
                    <a:lnTo>
                      <a:pt x="329" y="448"/>
                    </a:lnTo>
                    <a:lnTo>
                      <a:pt x="268" y="400"/>
                    </a:lnTo>
                    <a:lnTo>
                      <a:pt x="213" y="354"/>
                    </a:lnTo>
                    <a:lnTo>
                      <a:pt x="162" y="309"/>
                    </a:lnTo>
                    <a:lnTo>
                      <a:pt x="117" y="265"/>
                    </a:lnTo>
                    <a:lnTo>
                      <a:pt x="79" y="224"/>
                    </a:lnTo>
                    <a:lnTo>
                      <a:pt x="46" y="183"/>
                    </a:lnTo>
                    <a:lnTo>
                      <a:pt x="23" y="144"/>
                    </a:lnTo>
                    <a:lnTo>
                      <a:pt x="7" y="106"/>
                    </a:lnTo>
                    <a:lnTo>
                      <a:pt x="0" y="69"/>
                    </a:lnTo>
                    <a:lnTo>
                      <a:pt x="3" y="35"/>
                    </a:lnTo>
                    <a:lnTo>
                      <a:pt x="14" y="0"/>
                    </a:lnTo>
                    <a:close/>
                  </a:path>
                </a:pathLst>
              </a:custGeom>
              <a:solidFill>
                <a:srgbClr val="FFB600"/>
              </a:solidFill>
              <a:ln w="9525">
                <a:noFill/>
                <a:round/>
                <a:headEnd/>
                <a:tailEnd/>
              </a:ln>
            </p:spPr>
            <p:txBody>
              <a:bodyPr/>
              <a:lstStyle/>
              <a:p>
                <a:endParaRPr lang="en-US">
                  <a:latin typeface="+mn-lt"/>
                </a:endParaRPr>
              </a:p>
            </p:txBody>
          </p:sp>
          <p:sp>
            <p:nvSpPr>
              <p:cNvPr id="64573" name="Freeform 69"/>
              <p:cNvSpPr>
                <a:spLocks/>
              </p:cNvSpPr>
              <p:nvPr/>
            </p:nvSpPr>
            <p:spPr bwMode="auto">
              <a:xfrm>
                <a:off x="3823" y="1752"/>
                <a:ext cx="111" cy="75"/>
              </a:xfrm>
              <a:custGeom>
                <a:avLst/>
                <a:gdLst>
                  <a:gd name="T0" fmla="*/ 0 w 2331"/>
                  <a:gd name="T1" fmla="*/ 0 h 1578"/>
                  <a:gd name="T2" fmla="*/ 0 w 2331"/>
                  <a:gd name="T3" fmla="*/ 0 h 1578"/>
                  <a:gd name="T4" fmla="*/ 1 w 2331"/>
                  <a:gd name="T5" fmla="*/ 0 h 1578"/>
                  <a:gd name="T6" fmla="*/ 1 w 2331"/>
                  <a:gd name="T7" fmla="*/ 1 h 1578"/>
                  <a:gd name="T8" fmla="*/ 1 w 2331"/>
                  <a:gd name="T9" fmla="*/ 1 h 1578"/>
                  <a:gd name="T10" fmla="*/ 2 w 2331"/>
                  <a:gd name="T11" fmla="*/ 1 h 1578"/>
                  <a:gd name="T12" fmla="*/ 2 w 2331"/>
                  <a:gd name="T13" fmla="*/ 2 h 1578"/>
                  <a:gd name="T14" fmla="*/ 2 w 2331"/>
                  <a:gd name="T15" fmla="*/ 2 h 1578"/>
                  <a:gd name="T16" fmla="*/ 3 w 2331"/>
                  <a:gd name="T17" fmla="*/ 2 h 1578"/>
                  <a:gd name="T18" fmla="*/ 3 w 2331"/>
                  <a:gd name="T19" fmla="*/ 3 h 1578"/>
                  <a:gd name="T20" fmla="*/ 4 w 2331"/>
                  <a:gd name="T21" fmla="*/ 3 h 1578"/>
                  <a:gd name="T22" fmla="*/ 4 w 2331"/>
                  <a:gd name="T23" fmla="*/ 3 h 1578"/>
                  <a:gd name="T24" fmla="*/ 4 w 2331"/>
                  <a:gd name="T25" fmla="*/ 3 h 1578"/>
                  <a:gd name="T26" fmla="*/ 5 w 2331"/>
                  <a:gd name="T27" fmla="*/ 3 h 1578"/>
                  <a:gd name="T28" fmla="*/ 5 w 2331"/>
                  <a:gd name="T29" fmla="*/ 4 h 1578"/>
                  <a:gd name="T30" fmla="*/ 5 w 2331"/>
                  <a:gd name="T31" fmla="*/ 4 h 1578"/>
                  <a:gd name="T32" fmla="*/ 5 w 2331"/>
                  <a:gd name="T33" fmla="*/ 4 h 1578"/>
                  <a:gd name="T34" fmla="*/ 5 w 2331"/>
                  <a:gd name="T35" fmla="*/ 3 h 1578"/>
                  <a:gd name="T36" fmla="*/ 5 w 2331"/>
                  <a:gd name="T37" fmla="*/ 3 h 1578"/>
                  <a:gd name="T38" fmla="*/ 4 w 2331"/>
                  <a:gd name="T39" fmla="*/ 3 h 1578"/>
                  <a:gd name="T40" fmla="*/ 4 w 2331"/>
                  <a:gd name="T41" fmla="*/ 3 h 1578"/>
                  <a:gd name="T42" fmla="*/ 4 w 2331"/>
                  <a:gd name="T43" fmla="*/ 3 h 1578"/>
                  <a:gd name="T44" fmla="*/ 3 w 2331"/>
                  <a:gd name="T45" fmla="*/ 2 h 1578"/>
                  <a:gd name="T46" fmla="*/ 3 w 2331"/>
                  <a:gd name="T47" fmla="*/ 2 h 1578"/>
                  <a:gd name="T48" fmla="*/ 2 w 2331"/>
                  <a:gd name="T49" fmla="*/ 2 h 1578"/>
                  <a:gd name="T50" fmla="*/ 2 w 2331"/>
                  <a:gd name="T51" fmla="*/ 1 h 1578"/>
                  <a:gd name="T52" fmla="*/ 2 w 2331"/>
                  <a:gd name="T53" fmla="*/ 1 h 1578"/>
                  <a:gd name="T54" fmla="*/ 1 w 2331"/>
                  <a:gd name="T55" fmla="*/ 1 h 1578"/>
                  <a:gd name="T56" fmla="*/ 1 w 2331"/>
                  <a:gd name="T57" fmla="*/ 1 h 1578"/>
                  <a:gd name="T58" fmla="*/ 1 w 2331"/>
                  <a:gd name="T59" fmla="*/ 0 h 1578"/>
                  <a:gd name="T60" fmla="*/ 0 w 2331"/>
                  <a:gd name="T61" fmla="*/ 0 h 1578"/>
                  <a:gd name="T62" fmla="*/ 0 w 2331"/>
                  <a:gd name="T63" fmla="*/ 0 h 15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31"/>
                  <a:gd name="T97" fmla="*/ 0 h 1578"/>
                  <a:gd name="T98" fmla="*/ 2331 w 2331"/>
                  <a:gd name="T99" fmla="*/ 1578 h 15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31" h="1578">
                    <a:moveTo>
                      <a:pt x="0" y="0"/>
                    </a:moveTo>
                    <a:lnTo>
                      <a:pt x="53" y="28"/>
                    </a:lnTo>
                    <a:lnTo>
                      <a:pt x="110" y="63"/>
                    </a:lnTo>
                    <a:lnTo>
                      <a:pt x="170" y="103"/>
                    </a:lnTo>
                    <a:lnTo>
                      <a:pt x="234" y="149"/>
                    </a:lnTo>
                    <a:lnTo>
                      <a:pt x="301" y="202"/>
                    </a:lnTo>
                    <a:lnTo>
                      <a:pt x="371" y="258"/>
                    </a:lnTo>
                    <a:lnTo>
                      <a:pt x="444" y="318"/>
                    </a:lnTo>
                    <a:lnTo>
                      <a:pt x="520" y="382"/>
                    </a:lnTo>
                    <a:lnTo>
                      <a:pt x="595" y="449"/>
                    </a:lnTo>
                    <a:lnTo>
                      <a:pt x="675" y="517"/>
                    </a:lnTo>
                    <a:lnTo>
                      <a:pt x="753" y="590"/>
                    </a:lnTo>
                    <a:lnTo>
                      <a:pt x="837" y="661"/>
                    </a:lnTo>
                    <a:lnTo>
                      <a:pt x="918" y="734"/>
                    </a:lnTo>
                    <a:lnTo>
                      <a:pt x="1002" y="808"/>
                    </a:lnTo>
                    <a:lnTo>
                      <a:pt x="1084" y="881"/>
                    </a:lnTo>
                    <a:lnTo>
                      <a:pt x="1169" y="954"/>
                    </a:lnTo>
                    <a:lnTo>
                      <a:pt x="1253" y="1024"/>
                    </a:lnTo>
                    <a:lnTo>
                      <a:pt x="1336" y="1093"/>
                    </a:lnTo>
                    <a:lnTo>
                      <a:pt x="1419" y="1159"/>
                    </a:lnTo>
                    <a:lnTo>
                      <a:pt x="1502" y="1224"/>
                    </a:lnTo>
                    <a:lnTo>
                      <a:pt x="1583" y="1283"/>
                    </a:lnTo>
                    <a:lnTo>
                      <a:pt x="1663" y="1340"/>
                    </a:lnTo>
                    <a:lnTo>
                      <a:pt x="1742" y="1392"/>
                    </a:lnTo>
                    <a:lnTo>
                      <a:pt x="1818" y="1436"/>
                    </a:lnTo>
                    <a:lnTo>
                      <a:pt x="1893" y="1478"/>
                    </a:lnTo>
                    <a:lnTo>
                      <a:pt x="1964" y="1512"/>
                    </a:lnTo>
                    <a:lnTo>
                      <a:pt x="2034" y="1539"/>
                    </a:lnTo>
                    <a:lnTo>
                      <a:pt x="2100" y="1561"/>
                    </a:lnTo>
                    <a:lnTo>
                      <a:pt x="2164" y="1571"/>
                    </a:lnTo>
                    <a:lnTo>
                      <a:pt x="2223" y="1578"/>
                    </a:lnTo>
                    <a:lnTo>
                      <a:pt x="2279" y="1571"/>
                    </a:lnTo>
                    <a:lnTo>
                      <a:pt x="2331" y="1557"/>
                    </a:lnTo>
                    <a:lnTo>
                      <a:pt x="2283" y="1555"/>
                    </a:lnTo>
                    <a:lnTo>
                      <a:pt x="2228" y="1546"/>
                    </a:lnTo>
                    <a:lnTo>
                      <a:pt x="2169" y="1530"/>
                    </a:lnTo>
                    <a:lnTo>
                      <a:pt x="2106" y="1505"/>
                    </a:lnTo>
                    <a:lnTo>
                      <a:pt x="2040" y="1475"/>
                    </a:lnTo>
                    <a:lnTo>
                      <a:pt x="1967" y="1436"/>
                    </a:lnTo>
                    <a:lnTo>
                      <a:pt x="1893" y="1395"/>
                    </a:lnTo>
                    <a:lnTo>
                      <a:pt x="1818" y="1347"/>
                    </a:lnTo>
                    <a:lnTo>
                      <a:pt x="1738" y="1294"/>
                    </a:lnTo>
                    <a:lnTo>
                      <a:pt x="1656" y="1237"/>
                    </a:lnTo>
                    <a:lnTo>
                      <a:pt x="1572" y="1177"/>
                    </a:lnTo>
                    <a:lnTo>
                      <a:pt x="1487" y="1112"/>
                    </a:lnTo>
                    <a:lnTo>
                      <a:pt x="1401" y="1047"/>
                    </a:lnTo>
                    <a:lnTo>
                      <a:pt x="1315" y="979"/>
                    </a:lnTo>
                    <a:lnTo>
                      <a:pt x="1226" y="910"/>
                    </a:lnTo>
                    <a:lnTo>
                      <a:pt x="1137" y="839"/>
                    </a:lnTo>
                    <a:lnTo>
                      <a:pt x="1052" y="768"/>
                    </a:lnTo>
                    <a:lnTo>
                      <a:pt x="966" y="698"/>
                    </a:lnTo>
                    <a:lnTo>
                      <a:pt x="880" y="627"/>
                    </a:lnTo>
                    <a:lnTo>
                      <a:pt x="796" y="558"/>
                    </a:lnTo>
                    <a:lnTo>
                      <a:pt x="712" y="490"/>
                    </a:lnTo>
                    <a:lnTo>
                      <a:pt x="631" y="424"/>
                    </a:lnTo>
                    <a:lnTo>
                      <a:pt x="552" y="361"/>
                    </a:lnTo>
                    <a:lnTo>
                      <a:pt x="474" y="302"/>
                    </a:lnTo>
                    <a:lnTo>
                      <a:pt x="403" y="245"/>
                    </a:lnTo>
                    <a:lnTo>
                      <a:pt x="332" y="193"/>
                    </a:lnTo>
                    <a:lnTo>
                      <a:pt x="266" y="146"/>
                    </a:lnTo>
                    <a:lnTo>
                      <a:pt x="202" y="105"/>
                    </a:lnTo>
                    <a:lnTo>
                      <a:pt x="145" y="69"/>
                    </a:lnTo>
                    <a:lnTo>
                      <a:pt x="92" y="38"/>
                    </a:lnTo>
                    <a:lnTo>
                      <a:pt x="44" y="16"/>
                    </a:lnTo>
                    <a:lnTo>
                      <a:pt x="0" y="0"/>
                    </a:lnTo>
                    <a:close/>
                  </a:path>
                </a:pathLst>
              </a:custGeom>
              <a:solidFill>
                <a:srgbClr val="FFB600"/>
              </a:solidFill>
              <a:ln w="9525">
                <a:noFill/>
                <a:round/>
                <a:headEnd/>
                <a:tailEnd/>
              </a:ln>
            </p:spPr>
            <p:txBody>
              <a:bodyPr/>
              <a:lstStyle/>
              <a:p>
                <a:endParaRPr lang="en-US">
                  <a:latin typeface="+mn-lt"/>
                </a:endParaRPr>
              </a:p>
            </p:txBody>
          </p:sp>
          <p:sp>
            <p:nvSpPr>
              <p:cNvPr id="64574" name="Freeform 70"/>
              <p:cNvSpPr>
                <a:spLocks/>
              </p:cNvSpPr>
              <p:nvPr/>
            </p:nvSpPr>
            <p:spPr bwMode="auto">
              <a:xfrm>
                <a:off x="3903" y="1895"/>
                <a:ext cx="72" cy="86"/>
              </a:xfrm>
              <a:custGeom>
                <a:avLst/>
                <a:gdLst>
                  <a:gd name="T0" fmla="*/ 3 w 1520"/>
                  <a:gd name="T1" fmla="*/ 4 h 1803"/>
                  <a:gd name="T2" fmla="*/ 3 w 1520"/>
                  <a:gd name="T3" fmla="*/ 3 h 1803"/>
                  <a:gd name="T4" fmla="*/ 3 w 1520"/>
                  <a:gd name="T5" fmla="*/ 3 h 1803"/>
                  <a:gd name="T6" fmla="*/ 2 w 1520"/>
                  <a:gd name="T7" fmla="*/ 3 h 1803"/>
                  <a:gd name="T8" fmla="*/ 2 w 1520"/>
                  <a:gd name="T9" fmla="*/ 3 h 1803"/>
                  <a:gd name="T10" fmla="*/ 2 w 1520"/>
                  <a:gd name="T11" fmla="*/ 2 h 1803"/>
                  <a:gd name="T12" fmla="*/ 2 w 1520"/>
                  <a:gd name="T13" fmla="*/ 2 h 1803"/>
                  <a:gd name="T14" fmla="*/ 2 w 1520"/>
                  <a:gd name="T15" fmla="*/ 2 h 1803"/>
                  <a:gd name="T16" fmla="*/ 1 w 1520"/>
                  <a:gd name="T17" fmla="*/ 2 h 1803"/>
                  <a:gd name="T18" fmla="*/ 1 w 1520"/>
                  <a:gd name="T19" fmla="*/ 1 h 1803"/>
                  <a:gd name="T20" fmla="*/ 1 w 1520"/>
                  <a:gd name="T21" fmla="*/ 1 h 1803"/>
                  <a:gd name="T22" fmla="*/ 1 w 1520"/>
                  <a:gd name="T23" fmla="*/ 1 h 1803"/>
                  <a:gd name="T24" fmla="*/ 1 w 1520"/>
                  <a:gd name="T25" fmla="*/ 1 h 1803"/>
                  <a:gd name="T26" fmla="*/ 1 w 1520"/>
                  <a:gd name="T27" fmla="*/ 0 h 1803"/>
                  <a:gd name="T28" fmla="*/ 0 w 1520"/>
                  <a:gd name="T29" fmla="*/ 0 h 1803"/>
                  <a:gd name="T30" fmla="*/ 0 w 1520"/>
                  <a:gd name="T31" fmla="*/ 0 h 1803"/>
                  <a:gd name="T32" fmla="*/ 0 w 1520"/>
                  <a:gd name="T33" fmla="*/ 0 h 1803"/>
                  <a:gd name="T34" fmla="*/ 0 w 1520"/>
                  <a:gd name="T35" fmla="*/ 1 h 1803"/>
                  <a:gd name="T36" fmla="*/ 1 w 1520"/>
                  <a:gd name="T37" fmla="*/ 1 h 1803"/>
                  <a:gd name="T38" fmla="*/ 1 w 1520"/>
                  <a:gd name="T39" fmla="*/ 2 h 1803"/>
                  <a:gd name="T40" fmla="*/ 1 w 1520"/>
                  <a:gd name="T41" fmla="*/ 2 h 1803"/>
                  <a:gd name="T42" fmla="*/ 1 w 1520"/>
                  <a:gd name="T43" fmla="*/ 3 h 1803"/>
                  <a:gd name="T44" fmla="*/ 2 w 1520"/>
                  <a:gd name="T45" fmla="*/ 3 h 1803"/>
                  <a:gd name="T46" fmla="*/ 2 w 1520"/>
                  <a:gd name="T47" fmla="*/ 4 h 1803"/>
                  <a:gd name="T48" fmla="*/ 2 w 1520"/>
                  <a:gd name="T49" fmla="*/ 4 h 1803"/>
                  <a:gd name="T50" fmla="*/ 2 w 1520"/>
                  <a:gd name="T51" fmla="*/ 3 h 1803"/>
                  <a:gd name="T52" fmla="*/ 2 w 1520"/>
                  <a:gd name="T53" fmla="*/ 3 h 1803"/>
                  <a:gd name="T54" fmla="*/ 1 w 1520"/>
                  <a:gd name="T55" fmla="*/ 2 h 1803"/>
                  <a:gd name="T56" fmla="*/ 1 w 1520"/>
                  <a:gd name="T57" fmla="*/ 2 h 1803"/>
                  <a:gd name="T58" fmla="*/ 1 w 1520"/>
                  <a:gd name="T59" fmla="*/ 2 h 1803"/>
                  <a:gd name="T60" fmla="*/ 1 w 1520"/>
                  <a:gd name="T61" fmla="*/ 1 h 1803"/>
                  <a:gd name="T62" fmla="*/ 1 w 1520"/>
                  <a:gd name="T63" fmla="*/ 1 h 1803"/>
                  <a:gd name="T64" fmla="*/ 0 w 1520"/>
                  <a:gd name="T65" fmla="*/ 1 h 1803"/>
                  <a:gd name="T66" fmla="*/ 1 w 1520"/>
                  <a:gd name="T67" fmla="*/ 1 h 1803"/>
                  <a:gd name="T68" fmla="*/ 1 w 1520"/>
                  <a:gd name="T69" fmla="*/ 1 h 1803"/>
                  <a:gd name="T70" fmla="*/ 1 w 1520"/>
                  <a:gd name="T71" fmla="*/ 1 h 1803"/>
                  <a:gd name="T72" fmla="*/ 1 w 1520"/>
                  <a:gd name="T73" fmla="*/ 1 h 1803"/>
                  <a:gd name="T74" fmla="*/ 1 w 1520"/>
                  <a:gd name="T75" fmla="*/ 2 h 1803"/>
                  <a:gd name="T76" fmla="*/ 2 w 1520"/>
                  <a:gd name="T77" fmla="*/ 2 h 1803"/>
                  <a:gd name="T78" fmla="*/ 2 w 1520"/>
                  <a:gd name="T79" fmla="*/ 2 h 1803"/>
                  <a:gd name="T80" fmla="*/ 2 w 1520"/>
                  <a:gd name="T81" fmla="*/ 2 h 1803"/>
                  <a:gd name="T82" fmla="*/ 2 w 1520"/>
                  <a:gd name="T83" fmla="*/ 3 h 1803"/>
                  <a:gd name="T84" fmla="*/ 2 w 1520"/>
                  <a:gd name="T85" fmla="*/ 3 h 1803"/>
                  <a:gd name="T86" fmla="*/ 2 w 1520"/>
                  <a:gd name="T87" fmla="*/ 3 h 1803"/>
                  <a:gd name="T88" fmla="*/ 3 w 1520"/>
                  <a:gd name="T89" fmla="*/ 3 h 1803"/>
                  <a:gd name="T90" fmla="*/ 3 w 1520"/>
                  <a:gd name="T91" fmla="*/ 3 h 1803"/>
                  <a:gd name="T92" fmla="*/ 3 w 1520"/>
                  <a:gd name="T93" fmla="*/ 4 h 1803"/>
                  <a:gd name="T94" fmla="*/ 3 w 1520"/>
                  <a:gd name="T95" fmla="*/ 4 h 18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20"/>
                  <a:gd name="T145" fmla="*/ 0 h 1803"/>
                  <a:gd name="T146" fmla="*/ 1520 w 1520"/>
                  <a:gd name="T147" fmla="*/ 1803 h 18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20" h="1803">
                    <a:moveTo>
                      <a:pt x="1520" y="1730"/>
                    </a:moveTo>
                    <a:lnTo>
                      <a:pt x="1439" y="1663"/>
                    </a:lnTo>
                    <a:lnTo>
                      <a:pt x="1362" y="1599"/>
                    </a:lnTo>
                    <a:lnTo>
                      <a:pt x="1291" y="1531"/>
                    </a:lnTo>
                    <a:lnTo>
                      <a:pt x="1224" y="1467"/>
                    </a:lnTo>
                    <a:lnTo>
                      <a:pt x="1163" y="1402"/>
                    </a:lnTo>
                    <a:lnTo>
                      <a:pt x="1105" y="1337"/>
                    </a:lnTo>
                    <a:lnTo>
                      <a:pt x="1051" y="1274"/>
                    </a:lnTo>
                    <a:lnTo>
                      <a:pt x="1001" y="1209"/>
                    </a:lnTo>
                    <a:lnTo>
                      <a:pt x="953" y="1146"/>
                    </a:lnTo>
                    <a:lnTo>
                      <a:pt x="909" y="1085"/>
                    </a:lnTo>
                    <a:lnTo>
                      <a:pt x="868" y="1023"/>
                    </a:lnTo>
                    <a:lnTo>
                      <a:pt x="825" y="962"/>
                    </a:lnTo>
                    <a:lnTo>
                      <a:pt x="788" y="901"/>
                    </a:lnTo>
                    <a:lnTo>
                      <a:pt x="752" y="843"/>
                    </a:lnTo>
                    <a:lnTo>
                      <a:pt x="717" y="784"/>
                    </a:lnTo>
                    <a:lnTo>
                      <a:pt x="683" y="726"/>
                    </a:lnTo>
                    <a:lnTo>
                      <a:pt x="649" y="670"/>
                    </a:lnTo>
                    <a:lnTo>
                      <a:pt x="617" y="616"/>
                    </a:lnTo>
                    <a:lnTo>
                      <a:pt x="582" y="562"/>
                    </a:lnTo>
                    <a:lnTo>
                      <a:pt x="548" y="510"/>
                    </a:lnTo>
                    <a:lnTo>
                      <a:pt x="514" y="457"/>
                    </a:lnTo>
                    <a:lnTo>
                      <a:pt x="479" y="409"/>
                    </a:lnTo>
                    <a:lnTo>
                      <a:pt x="441" y="360"/>
                    </a:lnTo>
                    <a:lnTo>
                      <a:pt x="404" y="313"/>
                    </a:lnTo>
                    <a:lnTo>
                      <a:pt x="365" y="269"/>
                    </a:lnTo>
                    <a:lnTo>
                      <a:pt x="321" y="225"/>
                    </a:lnTo>
                    <a:lnTo>
                      <a:pt x="276" y="182"/>
                    </a:lnTo>
                    <a:lnTo>
                      <a:pt x="227" y="142"/>
                    </a:lnTo>
                    <a:lnTo>
                      <a:pt x="176" y="104"/>
                    </a:lnTo>
                    <a:lnTo>
                      <a:pt x="121" y="66"/>
                    </a:lnTo>
                    <a:lnTo>
                      <a:pt x="63" y="32"/>
                    </a:lnTo>
                    <a:lnTo>
                      <a:pt x="0" y="0"/>
                    </a:lnTo>
                    <a:lnTo>
                      <a:pt x="72" y="114"/>
                    </a:lnTo>
                    <a:lnTo>
                      <a:pt x="139" y="228"/>
                    </a:lnTo>
                    <a:lnTo>
                      <a:pt x="203" y="336"/>
                    </a:lnTo>
                    <a:lnTo>
                      <a:pt x="267" y="443"/>
                    </a:lnTo>
                    <a:lnTo>
                      <a:pt x="326" y="548"/>
                    </a:lnTo>
                    <a:lnTo>
                      <a:pt x="382" y="651"/>
                    </a:lnTo>
                    <a:lnTo>
                      <a:pt x="438" y="753"/>
                    </a:lnTo>
                    <a:lnTo>
                      <a:pt x="491" y="856"/>
                    </a:lnTo>
                    <a:lnTo>
                      <a:pt x="543" y="962"/>
                    </a:lnTo>
                    <a:lnTo>
                      <a:pt x="593" y="1069"/>
                    </a:lnTo>
                    <a:lnTo>
                      <a:pt x="644" y="1179"/>
                    </a:lnTo>
                    <a:lnTo>
                      <a:pt x="692" y="1294"/>
                    </a:lnTo>
                    <a:lnTo>
                      <a:pt x="741" y="1411"/>
                    </a:lnTo>
                    <a:lnTo>
                      <a:pt x="791" y="1535"/>
                    </a:lnTo>
                    <a:lnTo>
                      <a:pt x="840" y="1666"/>
                    </a:lnTo>
                    <a:lnTo>
                      <a:pt x="891" y="1803"/>
                    </a:lnTo>
                    <a:lnTo>
                      <a:pt x="865" y="1698"/>
                    </a:lnTo>
                    <a:lnTo>
                      <a:pt x="838" y="1593"/>
                    </a:lnTo>
                    <a:lnTo>
                      <a:pt x="808" y="1488"/>
                    </a:lnTo>
                    <a:lnTo>
                      <a:pt x="775" y="1384"/>
                    </a:lnTo>
                    <a:lnTo>
                      <a:pt x="739" y="1281"/>
                    </a:lnTo>
                    <a:lnTo>
                      <a:pt x="699" y="1179"/>
                    </a:lnTo>
                    <a:lnTo>
                      <a:pt x="658" y="1078"/>
                    </a:lnTo>
                    <a:lnTo>
                      <a:pt x="612" y="975"/>
                    </a:lnTo>
                    <a:lnTo>
                      <a:pt x="566" y="875"/>
                    </a:lnTo>
                    <a:lnTo>
                      <a:pt x="518" y="777"/>
                    </a:lnTo>
                    <a:lnTo>
                      <a:pt x="465" y="678"/>
                    </a:lnTo>
                    <a:lnTo>
                      <a:pt x="411" y="578"/>
                    </a:lnTo>
                    <a:lnTo>
                      <a:pt x="355" y="482"/>
                    </a:lnTo>
                    <a:lnTo>
                      <a:pt x="296" y="386"/>
                    </a:lnTo>
                    <a:lnTo>
                      <a:pt x="235" y="290"/>
                    </a:lnTo>
                    <a:lnTo>
                      <a:pt x="171" y="196"/>
                    </a:lnTo>
                    <a:lnTo>
                      <a:pt x="221" y="244"/>
                    </a:lnTo>
                    <a:lnTo>
                      <a:pt x="269" y="294"/>
                    </a:lnTo>
                    <a:lnTo>
                      <a:pt x="313" y="342"/>
                    </a:lnTo>
                    <a:lnTo>
                      <a:pt x="356" y="393"/>
                    </a:lnTo>
                    <a:lnTo>
                      <a:pt x="398" y="443"/>
                    </a:lnTo>
                    <a:lnTo>
                      <a:pt x="438" y="493"/>
                    </a:lnTo>
                    <a:lnTo>
                      <a:pt x="475" y="544"/>
                    </a:lnTo>
                    <a:lnTo>
                      <a:pt x="512" y="596"/>
                    </a:lnTo>
                    <a:lnTo>
                      <a:pt x="548" y="647"/>
                    </a:lnTo>
                    <a:lnTo>
                      <a:pt x="582" y="699"/>
                    </a:lnTo>
                    <a:lnTo>
                      <a:pt x="617" y="751"/>
                    </a:lnTo>
                    <a:lnTo>
                      <a:pt x="649" y="804"/>
                    </a:lnTo>
                    <a:lnTo>
                      <a:pt x="681" y="854"/>
                    </a:lnTo>
                    <a:lnTo>
                      <a:pt x="715" y="907"/>
                    </a:lnTo>
                    <a:lnTo>
                      <a:pt x="748" y="959"/>
                    </a:lnTo>
                    <a:lnTo>
                      <a:pt x="781" y="1009"/>
                    </a:lnTo>
                    <a:lnTo>
                      <a:pt x="815" y="1060"/>
                    </a:lnTo>
                    <a:lnTo>
                      <a:pt x="849" y="1110"/>
                    </a:lnTo>
                    <a:lnTo>
                      <a:pt x="885" y="1161"/>
                    </a:lnTo>
                    <a:lnTo>
                      <a:pt x="921" y="1209"/>
                    </a:lnTo>
                    <a:lnTo>
                      <a:pt x="959" y="1257"/>
                    </a:lnTo>
                    <a:lnTo>
                      <a:pt x="999" y="1307"/>
                    </a:lnTo>
                    <a:lnTo>
                      <a:pt x="1040" y="1353"/>
                    </a:lnTo>
                    <a:lnTo>
                      <a:pt x="1083" y="1398"/>
                    </a:lnTo>
                    <a:lnTo>
                      <a:pt x="1129" y="1445"/>
                    </a:lnTo>
                    <a:lnTo>
                      <a:pt x="1175" y="1488"/>
                    </a:lnTo>
                    <a:lnTo>
                      <a:pt x="1225" y="1531"/>
                    </a:lnTo>
                    <a:lnTo>
                      <a:pt x="1278" y="1575"/>
                    </a:lnTo>
                    <a:lnTo>
                      <a:pt x="1334" y="1615"/>
                    </a:lnTo>
                    <a:lnTo>
                      <a:pt x="1392" y="1654"/>
                    </a:lnTo>
                    <a:lnTo>
                      <a:pt x="1455" y="1694"/>
                    </a:lnTo>
                    <a:lnTo>
                      <a:pt x="1520" y="1730"/>
                    </a:lnTo>
                    <a:close/>
                  </a:path>
                </a:pathLst>
              </a:custGeom>
              <a:solidFill>
                <a:srgbClr val="FFB600"/>
              </a:solidFill>
              <a:ln w="9525">
                <a:noFill/>
                <a:round/>
                <a:headEnd/>
                <a:tailEnd/>
              </a:ln>
            </p:spPr>
            <p:txBody>
              <a:bodyPr/>
              <a:lstStyle/>
              <a:p>
                <a:endParaRPr lang="en-US">
                  <a:latin typeface="+mn-lt"/>
                </a:endParaRPr>
              </a:p>
            </p:txBody>
          </p:sp>
          <p:sp>
            <p:nvSpPr>
              <p:cNvPr id="64575" name="Freeform 71"/>
              <p:cNvSpPr>
                <a:spLocks/>
              </p:cNvSpPr>
              <p:nvPr/>
            </p:nvSpPr>
            <p:spPr bwMode="auto">
              <a:xfrm>
                <a:off x="3855" y="1896"/>
                <a:ext cx="19" cy="115"/>
              </a:xfrm>
              <a:custGeom>
                <a:avLst/>
                <a:gdLst>
                  <a:gd name="T0" fmla="*/ 0 w 403"/>
                  <a:gd name="T1" fmla="*/ 0 h 2404"/>
                  <a:gd name="T2" fmla="*/ 0 w 403"/>
                  <a:gd name="T3" fmla="*/ 0 h 2404"/>
                  <a:gd name="T4" fmla="*/ 0 w 403"/>
                  <a:gd name="T5" fmla="*/ 1 h 2404"/>
                  <a:gd name="T6" fmla="*/ 0 w 403"/>
                  <a:gd name="T7" fmla="*/ 1 h 2404"/>
                  <a:gd name="T8" fmla="*/ 0 w 403"/>
                  <a:gd name="T9" fmla="*/ 1 h 2404"/>
                  <a:gd name="T10" fmla="*/ 0 w 403"/>
                  <a:gd name="T11" fmla="*/ 2 h 2404"/>
                  <a:gd name="T12" fmla="*/ 1 w 403"/>
                  <a:gd name="T13" fmla="*/ 2 h 2404"/>
                  <a:gd name="T14" fmla="*/ 1 w 403"/>
                  <a:gd name="T15" fmla="*/ 3 h 2404"/>
                  <a:gd name="T16" fmla="*/ 1 w 403"/>
                  <a:gd name="T17" fmla="*/ 3 h 2404"/>
                  <a:gd name="T18" fmla="*/ 1 w 403"/>
                  <a:gd name="T19" fmla="*/ 3 h 2404"/>
                  <a:gd name="T20" fmla="*/ 1 w 403"/>
                  <a:gd name="T21" fmla="*/ 4 h 2404"/>
                  <a:gd name="T22" fmla="*/ 1 w 403"/>
                  <a:gd name="T23" fmla="*/ 4 h 2404"/>
                  <a:gd name="T24" fmla="*/ 1 w 403"/>
                  <a:gd name="T25" fmla="*/ 4 h 2404"/>
                  <a:gd name="T26" fmla="*/ 1 w 403"/>
                  <a:gd name="T27" fmla="*/ 5 h 2404"/>
                  <a:gd name="T28" fmla="*/ 1 w 403"/>
                  <a:gd name="T29" fmla="*/ 5 h 2404"/>
                  <a:gd name="T30" fmla="*/ 1 w 403"/>
                  <a:gd name="T31" fmla="*/ 5 h 2404"/>
                  <a:gd name="T32" fmla="*/ 1 w 403"/>
                  <a:gd name="T33" fmla="*/ 6 h 2404"/>
                  <a:gd name="T34" fmla="*/ 1 w 403"/>
                  <a:gd name="T35" fmla="*/ 5 h 2404"/>
                  <a:gd name="T36" fmla="*/ 1 w 403"/>
                  <a:gd name="T37" fmla="*/ 5 h 2404"/>
                  <a:gd name="T38" fmla="*/ 1 w 403"/>
                  <a:gd name="T39" fmla="*/ 4 h 2404"/>
                  <a:gd name="T40" fmla="*/ 1 w 403"/>
                  <a:gd name="T41" fmla="*/ 4 h 2404"/>
                  <a:gd name="T42" fmla="*/ 1 w 403"/>
                  <a:gd name="T43" fmla="*/ 3 h 2404"/>
                  <a:gd name="T44" fmla="*/ 1 w 403"/>
                  <a:gd name="T45" fmla="*/ 3 h 2404"/>
                  <a:gd name="T46" fmla="*/ 1 w 403"/>
                  <a:gd name="T47" fmla="*/ 3 h 2404"/>
                  <a:gd name="T48" fmla="*/ 1 w 403"/>
                  <a:gd name="T49" fmla="*/ 2 h 2404"/>
                  <a:gd name="T50" fmla="*/ 1 w 403"/>
                  <a:gd name="T51" fmla="*/ 2 h 2404"/>
                  <a:gd name="T52" fmla="*/ 1 w 403"/>
                  <a:gd name="T53" fmla="*/ 2 h 2404"/>
                  <a:gd name="T54" fmla="*/ 1 w 403"/>
                  <a:gd name="T55" fmla="*/ 1 h 2404"/>
                  <a:gd name="T56" fmla="*/ 1 w 403"/>
                  <a:gd name="T57" fmla="*/ 1 h 2404"/>
                  <a:gd name="T58" fmla="*/ 0 w 403"/>
                  <a:gd name="T59" fmla="*/ 1 h 2404"/>
                  <a:gd name="T60" fmla="*/ 0 w 403"/>
                  <a:gd name="T61" fmla="*/ 0 h 2404"/>
                  <a:gd name="T62" fmla="*/ 0 w 403"/>
                  <a:gd name="T63" fmla="*/ 0 h 2404"/>
                  <a:gd name="T64" fmla="*/ 0 w 403"/>
                  <a:gd name="T65" fmla="*/ 0 h 24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2404"/>
                  <a:gd name="T101" fmla="*/ 403 w 403"/>
                  <a:gd name="T102" fmla="*/ 2404 h 24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2404">
                    <a:moveTo>
                      <a:pt x="0" y="0"/>
                    </a:moveTo>
                    <a:lnTo>
                      <a:pt x="64" y="121"/>
                    </a:lnTo>
                    <a:lnTo>
                      <a:pt x="117" y="258"/>
                    </a:lnTo>
                    <a:lnTo>
                      <a:pt x="156" y="407"/>
                    </a:lnTo>
                    <a:lnTo>
                      <a:pt x="187" y="571"/>
                    </a:lnTo>
                    <a:lnTo>
                      <a:pt x="208" y="742"/>
                    </a:lnTo>
                    <a:lnTo>
                      <a:pt x="224" y="919"/>
                    </a:lnTo>
                    <a:lnTo>
                      <a:pt x="234" y="1099"/>
                    </a:lnTo>
                    <a:lnTo>
                      <a:pt x="241" y="1280"/>
                    </a:lnTo>
                    <a:lnTo>
                      <a:pt x="249" y="1458"/>
                    </a:lnTo>
                    <a:lnTo>
                      <a:pt x="256" y="1631"/>
                    </a:lnTo>
                    <a:lnTo>
                      <a:pt x="265" y="1797"/>
                    </a:lnTo>
                    <a:lnTo>
                      <a:pt x="277" y="1952"/>
                    </a:lnTo>
                    <a:lnTo>
                      <a:pt x="295" y="2093"/>
                    </a:lnTo>
                    <a:lnTo>
                      <a:pt x="322" y="2217"/>
                    </a:lnTo>
                    <a:lnTo>
                      <a:pt x="357" y="2322"/>
                    </a:lnTo>
                    <a:lnTo>
                      <a:pt x="403" y="2404"/>
                    </a:lnTo>
                    <a:lnTo>
                      <a:pt x="378" y="2239"/>
                    </a:lnTo>
                    <a:lnTo>
                      <a:pt x="360" y="2066"/>
                    </a:lnTo>
                    <a:lnTo>
                      <a:pt x="347" y="1889"/>
                    </a:lnTo>
                    <a:lnTo>
                      <a:pt x="338" y="1709"/>
                    </a:lnTo>
                    <a:lnTo>
                      <a:pt x="331" y="1529"/>
                    </a:lnTo>
                    <a:lnTo>
                      <a:pt x="324" y="1348"/>
                    </a:lnTo>
                    <a:lnTo>
                      <a:pt x="317" y="1172"/>
                    </a:lnTo>
                    <a:lnTo>
                      <a:pt x="308" y="998"/>
                    </a:lnTo>
                    <a:lnTo>
                      <a:pt x="295" y="832"/>
                    </a:lnTo>
                    <a:lnTo>
                      <a:pt x="279" y="676"/>
                    </a:lnTo>
                    <a:lnTo>
                      <a:pt x="256" y="526"/>
                    </a:lnTo>
                    <a:lnTo>
                      <a:pt x="225" y="391"/>
                    </a:lnTo>
                    <a:lnTo>
                      <a:pt x="185" y="269"/>
                    </a:lnTo>
                    <a:lnTo>
                      <a:pt x="135" y="160"/>
                    </a:lnTo>
                    <a:lnTo>
                      <a:pt x="73" y="70"/>
                    </a:lnTo>
                    <a:lnTo>
                      <a:pt x="0" y="0"/>
                    </a:lnTo>
                    <a:close/>
                  </a:path>
                </a:pathLst>
              </a:custGeom>
              <a:solidFill>
                <a:srgbClr val="FFB600"/>
              </a:solidFill>
              <a:ln w="9525">
                <a:noFill/>
                <a:round/>
                <a:headEnd/>
                <a:tailEnd/>
              </a:ln>
            </p:spPr>
            <p:txBody>
              <a:bodyPr/>
              <a:lstStyle/>
              <a:p>
                <a:endParaRPr lang="en-US">
                  <a:latin typeface="+mn-lt"/>
                </a:endParaRPr>
              </a:p>
            </p:txBody>
          </p:sp>
          <p:sp>
            <p:nvSpPr>
              <p:cNvPr id="64576" name="Freeform 72"/>
              <p:cNvSpPr>
                <a:spLocks/>
              </p:cNvSpPr>
              <p:nvPr/>
            </p:nvSpPr>
            <p:spPr bwMode="auto">
              <a:xfrm>
                <a:off x="3742" y="1818"/>
                <a:ext cx="130" cy="139"/>
              </a:xfrm>
              <a:custGeom>
                <a:avLst/>
                <a:gdLst>
                  <a:gd name="T0" fmla="*/ 0 w 2720"/>
                  <a:gd name="T1" fmla="*/ 1 h 2924"/>
                  <a:gd name="T2" fmla="*/ 0 w 2720"/>
                  <a:gd name="T3" fmla="*/ 0 h 2924"/>
                  <a:gd name="T4" fmla="*/ 1 w 2720"/>
                  <a:gd name="T5" fmla="*/ 0 h 2924"/>
                  <a:gd name="T6" fmla="*/ 1 w 2720"/>
                  <a:gd name="T7" fmla="*/ 0 h 2924"/>
                  <a:gd name="T8" fmla="*/ 1 w 2720"/>
                  <a:gd name="T9" fmla="*/ 0 h 2924"/>
                  <a:gd name="T10" fmla="*/ 2 w 2720"/>
                  <a:gd name="T11" fmla="*/ 0 h 2924"/>
                  <a:gd name="T12" fmla="*/ 2 w 2720"/>
                  <a:gd name="T13" fmla="*/ 0 h 2924"/>
                  <a:gd name="T14" fmla="*/ 2 w 2720"/>
                  <a:gd name="T15" fmla="*/ 0 h 2924"/>
                  <a:gd name="T16" fmla="*/ 3 w 2720"/>
                  <a:gd name="T17" fmla="*/ 0 h 2924"/>
                  <a:gd name="T18" fmla="*/ 3 w 2720"/>
                  <a:gd name="T19" fmla="*/ 0 h 2924"/>
                  <a:gd name="T20" fmla="*/ 3 w 2720"/>
                  <a:gd name="T21" fmla="*/ 0 h 2924"/>
                  <a:gd name="T22" fmla="*/ 4 w 2720"/>
                  <a:gd name="T23" fmla="*/ 0 h 2924"/>
                  <a:gd name="T24" fmla="*/ 5 w 2720"/>
                  <a:gd name="T25" fmla="*/ 1 h 2924"/>
                  <a:gd name="T26" fmla="*/ 5 w 2720"/>
                  <a:gd name="T27" fmla="*/ 1 h 2924"/>
                  <a:gd name="T28" fmla="*/ 5 w 2720"/>
                  <a:gd name="T29" fmla="*/ 2 h 2924"/>
                  <a:gd name="T30" fmla="*/ 6 w 2720"/>
                  <a:gd name="T31" fmla="*/ 2 h 2924"/>
                  <a:gd name="T32" fmla="*/ 6 w 2720"/>
                  <a:gd name="T33" fmla="*/ 3 h 2924"/>
                  <a:gd name="T34" fmla="*/ 6 w 2720"/>
                  <a:gd name="T35" fmla="*/ 3 h 2924"/>
                  <a:gd name="T36" fmla="*/ 6 w 2720"/>
                  <a:gd name="T37" fmla="*/ 4 h 2924"/>
                  <a:gd name="T38" fmla="*/ 6 w 2720"/>
                  <a:gd name="T39" fmla="*/ 5 h 2924"/>
                  <a:gd name="T40" fmla="*/ 6 w 2720"/>
                  <a:gd name="T41" fmla="*/ 6 h 2924"/>
                  <a:gd name="T42" fmla="*/ 6 w 2720"/>
                  <a:gd name="T43" fmla="*/ 6 h 2924"/>
                  <a:gd name="T44" fmla="*/ 6 w 2720"/>
                  <a:gd name="T45" fmla="*/ 6 h 2924"/>
                  <a:gd name="T46" fmla="*/ 6 w 2720"/>
                  <a:gd name="T47" fmla="*/ 5 h 2924"/>
                  <a:gd name="T48" fmla="*/ 6 w 2720"/>
                  <a:gd name="T49" fmla="*/ 4 h 2924"/>
                  <a:gd name="T50" fmla="*/ 6 w 2720"/>
                  <a:gd name="T51" fmla="*/ 4 h 2924"/>
                  <a:gd name="T52" fmla="*/ 6 w 2720"/>
                  <a:gd name="T53" fmla="*/ 3 h 2924"/>
                  <a:gd name="T54" fmla="*/ 6 w 2720"/>
                  <a:gd name="T55" fmla="*/ 2 h 2924"/>
                  <a:gd name="T56" fmla="*/ 5 w 2720"/>
                  <a:gd name="T57" fmla="*/ 2 h 2924"/>
                  <a:gd name="T58" fmla="*/ 5 w 2720"/>
                  <a:gd name="T59" fmla="*/ 1 h 2924"/>
                  <a:gd name="T60" fmla="*/ 4 w 2720"/>
                  <a:gd name="T61" fmla="*/ 1 h 2924"/>
                  <a:gd name="T62" fmla="*/ 4 w 2720"/>
                  <a:gd name="T63" fmla="*/ 0 h 2924"/>
                  <a:gd name="T64" fmla="*/ 3 w 2720"/>
                  <a:gd name="T65" fmla="*/ 0 h 2924"/>
                  <a:gd name="T66" fmla="*/ 2 w 2720"/>
                  <a:gd name="T67" fmla="*/ 0 h 2924"/>
                  <a:gd name="T68" fmla="*/ 2 w 2720"/>
                  <a:gd name="T69" fmla="*/ 0 h 2924"/>
                  <a:gd name="T70" fmla="*/ 2 w 2720"/>
                  <a:gd name="T71" fmla="*/ 0 h 2924"/>
                  <a:gd name="T72" fmla="*/ 1 w 2720"/>
                  <a:gd name="T73" fmla="*/ 0 h 2924"/>
                  <a:gd name="T74" fmla="*/ 1 w 2720"/>
                  <a:gd name="T75" fmla="*/ 0 h 2924"/>
                  <a:gd name="T76" fmla="*/ 1 w 2720"/>
                  <a:gd name="T77" fmla="*/ 0 h 2924"/>
                  <a:gd name="T78" fmla="*/ 1 w 2720"/>
                  <a:gd name="T79" fmla="*/ 0 h 2924"/>
                  <a:gd name="T80" fmla="*/ 0 w 2720"/>
                  <a:gd name="T81" fmla="*/ 1 h 2924"/>
                  <a:gd name="T82" fmla="*/ 0 w 2720"/>
                  <a:gd name="T83" fmla="*/ 1 h 2924"/>
                  <a:gd name="T84" fmla="*/ 0 w 2720"/>
                  <a:gd name="T85" fmla="*/ 1 h 29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20"/>
                  <a:gd name="T130" fmla="*/ 0 h 2924"/>
                  <a:gd name="T131" fmla="*/ 2720 w 2720"/>
                  <a:gd name="T132" fmla="*/ 2924 h 292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20" h="2924">
                    <a:moveTo>
                      <a:pt x="0" y="274"/>
                    </a:moveTo>
                    <a:lnTo>
                      <a:pt x="33" y="261"/>
                    </a:lnTo>
                    <a:lnTo>
                      <a:pt x="68" y="248"/>
                    </a:lnTo>
                    <a:lnTo>
                      <a:pt x="103" y="234"/>
                    </a:lnTo>
                    <a:lnTo>
                      <a:pt x="137" y="220"/>
                    </a:lnTo>
                    <a:lnTo>
                      <a:pt x="173" y="206"/>
                    </a:lnTo>
                    <a:lnTo>
                      <a:pt x="212" y="191"/>
                    </a:lnTo>
                    <a:lnTo>
                      <a:pt x="247" y="174"/>
                    </a:lnTo>
                    <a:lnTo>
                      <a:pt x="287" y="160"/>
                    </a:lnTo>
                    <a:lnTo>
                      <a:pt x="325" y="144"/>
                    </a:lnTo>
                    <a:lnTo>
                      <a:pt x="367" y="129"/>
                    </a:lnTo>
                    <a:lnTo>
                      <a:pt x="406" y="113"/>
                    </a:lnTo>
                    <a:lnTo>
                      <a:pt x="448" y="99"/>
                    </a:lnTo>
                    <a:lnTo>
                      <a:pt x="489" y="86"/>
                    </a:lnTo>
                    <a:lnTo>
                      <a:pt x="532" y="72"/>
                    </a:lnTo>
                    <a:lnTo>
                      <a:pt x="578" y="60"/>
                    </a:lnTo>
                    <a:lnTo>
                      <a:pt x="623" y="48"/>
                    </a:lnTo>
                    <a:lnTo>
                      <a:pt x="667" y="37"/>
                    </a:lnTo>
                    <a:lnTo>
                      <a:pt x="715" y="26"/>
                    </a:lnTo>
                    <a:lnTo>
                      <a:pt x="761" y="19"/>
                    </a:lnTo>
                    <a:lnTo>
                      <a:pt x="808" y="12"/>
                    </a:lnTo>
                    <a:lnTo>
                      <a:pt x="859" y="7"/>
                    </a:lnTo>
                    <a:lnTo>
                      <a:pt x="907" y="1"/>
                    </a:lnTo>
                    <a:lnTo>
                      <a:pt x="960" y="0"/>
                    </a:lnTo>
                    <a:lnTo>
                      <a:pt x="1010" y="0"/>
                    </a:lnTo>
                    <a:lnTo>
                      <a:pt x="1062" y="1"/>
                    </a:lnTo>
                    <a:lnTo>
                      <a:pt x="1117" y="3"/>
                    </a:lnTo>
                    <a:lnTo>
                      <a:pt x="1172" y="10"/>
                    </a:lnTo>
                    <a:lnTo>
                      <a:pt x="1227" y="18"/>
                    </a:lnTo>
                    <a:lnTo>
                      <a:pt x="1284" y="26"/>
                    </a:lnTo>
                    <a:lnTo>
                      <a:pt x="1342" y="41"/>
                    </a:lnTo>
                    <a:lnTo>
                      <a:pt x="1399" y="56"/>
                    </a:lnTo>
                    <a:lnTo>
                      <a:pt x="1459" y="74"/>
                    </a:lnTo>
                    <a:lnTo>
                      <a:pt x="1561" y="113"/>
                    </a:lnTo>
                    <a:lnTo>
                      <a:pt x="1659" y="156"/>
                    </a:lnTo>
                    <a:lnTo>
                      <a:pt x="1751" y="202"/>
                    </a:lnTo>
                    <a:lnTo>
                      <a:pt x="1840" y="250"/>
                    </a:lnTo>
                    <a:lnTo>
                      <a:pt x="1924" y="300"/>
                    </a:lnTo>
                    <a:lnTo>
                      <a:pt x="2002" y="355"/>
                    </a:lnTo>
                    <a:lnTo>
                      <a:pt x="2078" y="410"/>
                    </a:lnTo>
                    <a:lnTo>
                      <a:pt x="2148" y="470"/>
                    </a:lnTo>
                    <a:lnTo>
                      <a:pt x="2213" y="531"/>
                    </a:lnTo>
                    <a:lnTo>
                      <a:pt x="2274" y="597"/>
                    </a:lnTo>
                    <a:lnTo>
                      <a:pt x="2332" y="665"/>
                    </a:lnTo>
                    <a:lnTo>
                      <a:pt x="2386" y="737"/>
                    </a:lnTo>
                    <a:lnTo>
                      <a:pt x="2434" y="811"/>
                    </a:lnTo>
                    <a:lnTo>
                      <a:pt x="2480" y="888"/>
                    </a:lnTo>
                    <a:lnTo>
                      <a:pt x="2521" y="970"/>
                    </a:lnTo>
                    <a:lnTo>
                      <a:pt x="2557" y="1054"/>
                    </a:lnTo>
                    <a:lnTo>
                      <a:pt x="2590" y="1143"/>
                    </a:lnTo>
                    <a:lnTo>
                      <a:pt x="2620" y="1235"/>
                    </a:lnTo>
                    <a:lnTo>
                      <a:pt x="2645" y="1330"/>
                    </a:lnTo>
                    <a:lnTo>
                      <a:pt x="2667" y="1427"/>
                    </a:lnTo>
                    <a:lnTo>
                      <a:pt x="2685" y="1530"/>
                    </a:lnTo>
                    <a:lnTo>
                      <a:pt x="2699" y="1637"/>
                    </a:lnTo>
                    <a:lnTo>
                      <a:pt x="2708" y="1749"/>
                    </a:lnTo>
                    <a:lnTo>
                      <a:pt x="2716" y="1861"/>
                    </a:lnTo>
                    <a:lnTo>
                      <a:pt x="2720" y="1979"/>
                    </a:lnTo>
                    <a:lnTo>
                      <a:pt x="2720" y="2101"/>
                    </a:lnTo>
                    <a:lnTo>
                      <a:pt x="2718" y="2227"/>
                    </a:lnTo>
                    <a:lnTo>
                      <a:pt x="2711" y="2359"/>
                    </a:lnTo>
                    <a:lnTo>
                      <a:pt x="2703" y="2492"/>
                    </a:lnTo>
                    <a:lnTo>
                      <a:pt x="2690" y="2631"/>
                    </a:lnTo>
                    <a:lnTo>
                      <a:pt x="2674" y="2776"/>
                    </a:lnTo>
                    <a:lnTo>
                      <a:pt x="2656" y="2924"/>
                    </a:lnTo>
                    <a:lnTo>
                      <a:pt x="2656" y="2824"/>
                    </a:lnTo>
                    <a:lnTo>
                      <a:pt x="2656" y="2725"/>
                    </a:lnTo>
                    <a:lnTo>
                      <a:pt x="2658" y="2626"/>
                    </a:lnTo>
                    <a:lnTo>
                      <a:pt x="2658" y="2527"/>
                    </a:lnTo>
                    <a:lnTo>
                      <a:pt x="2660" y="2428"/>
                    </a:lnTo>
                    <a:lnTo>
                      <a:pt x="2660" y="2329"/>
                    </a:lnTo>
                    <a:lnTo>
                      <a:pt x="2660" y="2229"/>
                    </a:lnTo>
                    <a:lnTo>
                      <a:pt x="2658" y="2131"/>
                    </a:lnTo>
                    <a:lnTo>
                      <a:pt x="2656" y="2033"/>
                    </a:lnTo>
                    <a:lnTo>
                      <a:pt x="2651" y="1936"/>
                    </a:lnTo>
                    <a:lnTo>
                      <a:pt x="2644" y="1838"/>
                    </a:lnTo>
                    <a:lnTo>
                      <a:pt x="2635" y="1741"/>
                    </a:lnTo>
                    <a:lnTo>
                      <a:pt x="2622" y="1646"/>
                    </a:lnTo>
                    <a:lnTo>
                      <a:pt x="2608" y="1552"/>
                    </a:lnTo>
                    <a:lnTo>
                      <a:pt x="2590" y="1458"/>
                    </a:lnTo>
                    <a:lnTo>
                      <a:pt x="2566" y="1366"/>
                    </a:lnTo>
                    <a:lnTo>
                      <a:pt x="2539" y="1274"/>
                    </a:lnTo>
                    <a:lnTo>
                      <a:pt x="2508" y="1186"/>
                    </a:lnTo>
                    <a:lnTo>
                      <a:pt x="2473" y="1098"/>
                    </a:lnTo>
                    <a:lnTo>
                      <a:pt x="2432" y="1011"/>
                    </a:lnTo>
                    <a:lnTo>
                      <a:pt x="2386" y="926"/>
                    </a:lnTo>
                    <a:lnTo>
                      <a:pt x="2334" y="844"/>
                    </a:lnTo>
                    <a:lnTo>
                      <a:pt x="2276" y="764"/>
                    </a:lnTo>
                    <a:lnTo>
                      <a:pt x="2211" y="684"/>
                    </a:lnTo>
                    <a:lnTo>
                      <a:pt x="2139" y="609"/>
                    </a:lnTo>
                    <a:lnTo>
                      <a:pt x="2061" y="535"/>
                    </a:lnTo>
                    <a:lnTo>
                      <a:pt x="1975" y="463"/>
                    </a:lnTo>
                    <a:lnTo>
                      <a:pt x="1881" y="394"/>
                    </a:lnTo>
                    <a:lnTo>
                      <a:pt x="1780" y="328"/>
                    </a:lnTo>
                    <a:lnTo>
                      <a:pt x="1670" y="265"/>
                    </a:lnTo>
                    <a:lnTo>
                      <a:pt x="1551" y="204"/>
                    </a:lnTo>
                    <a:lnTo>
                      <a:pt x="1423" y="146"/>
                    </a:lnTo>
                    <a:lnTo>
                      <a:pt x="1349" y="128"/>
                    </a:lnTo>
                    <a:lnTo>
                      <a:pt x="1279" y="113"/>
                    </a:lnTo>
                    <a:lnTo>
                      <a:pt x="1211" y="101"/>
                    </a:lnTo>
                    <a:lnTo>
                      <a:pt x="1145" y="90"/>
                    </a:lnTo>
                    <a:lnTo>
                      <a:pt x="1084" y="83"/>
                    </a:lnTo>
                    <a:lnTo>
                      <a:pt x="1024" y="78"/>
                    </a:lnTo>
                    <a:lnTo>
                      <a:pt x="969" y="74"/>
                    </a:lnTo>
                    <a:lnTo>
                      <a:pt x="914" y="74"/>
                    </a:lnTo>
                    <a:lnTo>
                      <a:pt x="862" y="74"/>
                    </a:lnTo>
                    <a:lnTo>
                      <a:pt x="812" y="76"/>
                    </a:lnTo>
                    <a:lnTo>
                      <a:pt x="765" y="81"/>
                    </a:lnTo>
                    <a:lnTo>
                      <a:pt x="720" y="86"/>
                    </a:lnTo>
                    <a:lnTo>
                      <a:pt x="674" y="92"/>
                    </a:lnTo>
                    <a:lnTo>
                      <a:pt x="633" y="101"/>
                    </a:lnTo>
                    <a:lnTo>
                      <a:pt x="594" y="110"/>
                    </a:lnTo>
                    <a:lnTo>
                      <a:pt x="554" y="119"/>
                    </a:lnTo>
                    <a:lnTo>
                      <a:pt x="516" y="129"/>
                    </a:lnTo>
                    <a:lnTo>
                      <a:pt x="478" y="140"/>
                    </a:lnTo>
                    <a:lnTo>
                      <a:pt x="443" y="151"/>
                    </a:lnTo>
                    <a:lnTo>
                      <a:pt x="408" y="162"/>
                    </a:lnTo>
                    <a:lnTo>
                      <a:pt x="374" y="174"/>
                    </a:lnTo>
                    <a:lnTo>
                      <a:pt x="340" y="188"/>
                    </a:lnTo>
                    <a:lnTo>
                      <a:pt x="306" y="198"/>
                    </a:lnTo>
                    <a:lnTo>
                      <a:pt x="273" y="209"/>
                    </a:lnTo>
                    <a:lnTo>
                      <a:pt x="240" y="220"/>
                    </a:lnTo>
                    <a:lnTo>
                      <a:pt x="206" y="231"/>
                    </a:lnTo>
                    <a:lnTo>
                      <a:pt x="173" y="241"/>
                    </a:lnTo>
                    <a:lnTo>
                      <a:pt x="139" y="248"/>
                    </a:lnTo>
                    <a:lnTo>
                      <a:pt x="105" y="257"/>
                    </a:lnTo>
                    <a:lnTo>
                      <a:pt x="71" y="265"/>
                    </a:lnTo>
                    <a:lnTo>
                      <a:pt x="36" y="270"/>
                    </a:lnTo>
                    <a:lnTo>
                      <a:pt x="0" y="274"/>
                    </a:lnTo>
                    <a:close/>
                  </a:path>
                </a:pathLst>
              </a:custGeom>
              <a:solidFill>
                <a:srgbClr val="FFB600"/>
              </a:solidFill>
              <a:ln w="9525">
                <a:noFill/>
                <a:round/>
                <a:headEnd/>
                <a:tailEnd/>
              </a:ln>
            </p:spPr>
            <p:txBody>
              <a:bodyPr/>
              <a:lstStyle/>
              <a:p>
                <a:endParaRPr lang="en-US">
                  <a:latin typeface="+mn-lt"/>
                </a:endParaRPr>
              </a:p>
            </p:txBody>
          </p:sp>
          <p:sp>
            <p:nvSpPr>
              <p:cNvPr id="64577" name="Freeform 73"/>
              <p:cNvSpPr>
                <a:spLocks/>
              </p:cNvSpPr>
              <p:nvPr/>
            </p:nvSpPr>
            <p:spPr bwMode="auto">
              <a:xfrm>
                <a:off x="3871" y="1856"/>
                <a:ext cx="38" cy="148"/>
              </a:xfrm>
              <a:custGeom>
                <a:avLst/>
                <a:gdLst>
                  <a:gd name="T0" fmla="*/ 0 w 792"/>
                  <a:gd name="T1" fmla="*/ 0 h 3111"/>
                  <a:gd name="T2" fmla="*/ 0 w 792"/>
                  <a:gd name="T3" fmla="*/ 0 h 3111"/>
                  <a:gd name="T4" fmla="*/ 0 w 792"/>
                  <a:gd name="T5" fmla="*/ 0 h 3111"/>
                  <a:gd name="T6" fmla="*/ 0 w 792"/>
                  <a:gd name="T7" fmla="*/ 1 h 3111"/>
                  <a:gd name="T8" fmla="*/ 1 w 792"/>
                  <a:gd name="T9" fmla="*/ 1 h 3111"/>
                  <a:gd name="T10" fmla="*/ 1 w 792"/>
                  <a:gd name="T11" fmla="*/ 2 h 3111"/>
                  <a:gd name="T12" fmla="*/ 1 w 792"/>
                  <a:gd name="T13" fmla="*/ 2 h 3111"/>
                  <a:gd name="T14" fmla="*/ 1 w 792"/>
                  <a:gd name="T15" fmla="*/ 3 h 3111"/>
                  <a:gd name="T16" fmla="*/ 1 w 792"/>
                  <a:gd name="T17" fmla="*/ 3 h 3111"/>
                  <a:gd name="T18" fmla="*/ 1 w 792"/>
                  <a:gd name="T19" fmla="*/ 4 h 3111"/>
                  <a:gd name="T20" fmla="*/ 1 w 792"/>
                  <a:gd name="T21" fmla="*/ 5 h 3111"/>
                  <a:gd name="T22" fmla="*/ 1 w 792"/>
                  <a:gd name="T23" fmla="*/ 5 h 3111"/>
                  <a:gd name="T24" fmla="*/ 1 w 792"/>
                  <a:gd name="T25" fmla="*/ 6 h 3111"/>
                  <a:gd name="T26" fmla="*/ 1 w 792"/>
                  <a:gd name="T27" fmla="*/ 6 h 3111"/>
                  <a:gd name="T28" fmla="*/ 1 w 792"/>
                  <a:gd name="T29" fmla="*/ 7 h 3111"/>
                  <a:gd name="T30" fmla="*/ 2 w 792"/>
                  <a:gd name="T31" fmla="*/ 7 h 3111"/>
                  <a:gd name="T32" fmla="*/ 2 w 792"/>
                  <a:gd name="T33" fmla="*/ 7 h 3111"/>
                  <a:gd name="T34" fmla="*/ 2 w 792"/>
                  <a:gd name="T35" fmla="*/ 7 h 3111"/>
                  <a:gd name="T36" fmla="*/ 1 w 792"/>
                  <a:gd name="T37" fmla="*/ 7 h 3111"/>
                  <a:gd name="T38" fmla="*/ 1 w 792"/>
                  <a:gd name="T39" fmla="*/ 6 h 3111"/>
                  <a:gd name="T40" fmla="*/ 1 w 792"/>
                  <a:gd name="T41" fmla="*/ 6 h 3111"/>
                  <a:gd name="T42" fmla="*/ 1 w 792"/>
                  <a:gd name="T43" fmla="*/ 6 h 3111"/>
                  <a:gd name="T44" fmla="*/ 1 w 792"/>
                  <a:gd name="T45" fmla="*/ 5 h 3111"/>
                  <a:gd name="T46" fmla="*/ 1 w 792"/>
                  <a:gd name="T47" fmla="*/ 5 h 3111"/>
                  <a:gd name="T48" fmla="*/ 1 w 792"/>
                  <a:gd name="T49" fmla="*/ 4 h 3111"/>
                  <a:gd name="T50" fmla="*/ 1 w 792"/>
                  <a:gd name="T51" fmla="*/ 3 h 3111"/>
                  <a:gd name="T52" fmla="*/ 1 w 792"/>
                  <a:gd name="T53" fmla="*/ 3 h 3111"/>
                  <a:gd name="T54" fmla="*/ 1 w 792"/>
                  <a:gd name="T55" fmla="*/ 2 h 3111"/>
                  <a:gd name="T56" fmla="*/ 0 w 792"/>
                  <a:gd name="T57" fmla="*/ 2 h 3111"/>
                  <a:gd name="T58" fmla="*/ 0 w 792"/>
                  <a:gd name="T59" fmla="*/ 1 h 3111"/>
                  <a:gd name="T60" fmla="*/ 0 w 792"/>
                  <a:gd name="T61" fmla="*/ 1 h 3111"/>
                  <a:gd name="T62" fmla="*/ 0 w 792"/>
                  <a:gd name="T63" fmla="*/ 0 h 3111"/>
                  <a:gd name="T64" fmla="*/ 0 w 792"/>
                  <a:gd name="T65" fmla="*/ 0 h 3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2"/>
                  <a:gd name="T100" fmla="*/ 0 h 3111"/>
                  <a:gd name="T101" fmla="*/ 792 w 792"/>
                  <a:gd name="T102" fmla="*/ 3111 h 3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2" h="3111">
                    <a:moveTo>
                      <a:pt x="0" y="0"/>
                    </a:moveTo>
                    <a:lnTo>
                      <a:pt x="83" y="65"/>
                    </a:lnTo>
                    <a:lnTo>
                      <a:pt x="154" y="179"/>
                    </a:lnTo>
                    <a:lnTo>
                      <a:pt x="208" y="334"/>
                    </a:lnTo>
                    <a:lnTo>
                      <a:pt x="253" y="522"/>
                    </a:lnTo>
                    <a:lnTo>
                      <a:pt x="288" y="739"/>
                    </a:lnTo>
                    <a:lnTo>
                      <a:pt x="316" y="977"/>
                    </a:lnTo>
                    <a:lnTo>
                      <a:pt x="341" y="1230"/>
                    </a:lnTo>
                    <a:lnTo>
                      <a:pt x="366" y="1491"/>
                    </a:lnTo>
                    <a:lnTo>
                      <a:pt x="390" y="1756"/>
                    </a:lnTo>
                    <a:lnTo>
                      <a:pt x="419" y="2014"/>
                    </a:lnTo>
                    <a:lnTo>
                      <a:pt x="451" y="2262"/>
                    </a:lnTo>
                    <a:lnTo>
                      <a:pt x="494" y="2493"/>
                    </a:lnTo>
                    <a:lnTo>
                      <a:pt x="547" y="2700"/>
                    </a:lnTo>
                    <a:lnTo>
                      <a:pt x="612" y="2876"/>
                    </a:lnTo>
                    <a:lnTo>
                      <a:pt x="693" y="3016"/>
                    </a:lnTo>
                    <a:lnTo>
                      <a:pt x="792" y="3111"/>
                    </a:lnTo>
                    <a:lnTo>
                      <a:pt x="682" y="3066"/>
                    </a:lnTo>
                    <a:lnTo>
                      <a:pt x="590" y="2972"/>
                    </a:lnTo>
                    <a:lnTo>
                      <a:pt x="516" y="2837"/>
                    </a:lnTo>
                    <a:lnTo>
                      <a:pt x="457" y="2664"/>
                    </a:lnTo>
                    <a:lnTo>
                      <a:pt x="410" y="2464"/>
                    </a:lnTo>
                    <a:lnTo>
                      <a:pt x="372" y="2239"/>
                    </a:lnTo>
                    <a:lnTo>
                      <a:pt x="341" y="1996"/>
                    </a:lnTo>
                    <a:lnTo>
                      <a:pt x="316" y="1740"/>
                    </a:lnTo>
                    <a:lnTo>
                      <a:pt x="295" y="1480"/>
                    </a:lnTo>
                    <a:lnTo>
                      <a:pt x="272" y="1219"/>
                    </a:lnTo>
                    <a:lnTo>
                      <a:pt x="245" y="965"/>
                    </a:lnTo>
                    <a:lnTo>
                      <a:pt x="215" y="723"/>
                    </a:lnTo>
                    <a:lnTo>
                      <a:pt x="179" y="499"/>
                    </a:lnTo>
                    <a:lnTo>
                      <a:pt x="132" y="301"/>
                    </a:lnTo>
                    <a:lnTo>
                      <a:pt x="73" y="131"/>
                    </a:lnTo>
                    <a:lnTo>
                      <a:pt x="0" y="0"/>
                    </a:lnTo>
                    <a:close/>
                  </a:path>
                </a:pathLst>
              </a:custGeom>
              <a:solidFill>
                <a:srgbClr val="993300"/>
              </a:solidFill>
              <a:ln w="9525">
                <a:noFill/>
                <a:round/>
                <a:headEnd/>
                <a:tailEnd/>
              </a:ln>
            </p:spPr>
            <p:txBody>
              <a:bodyPr/>
              <a:lstStyle/>
              <a:p>
                <a:endParaRPr lang="en-US">
                  <a:latin typeface="+mn-lt"/>
                </a:endParaRPr>
              </a:p>
            </p:txBody>
          </p:sp>
          <p:sp>
            <p:nvSpPr>
              <p:cNvPr id="64578" name="Freeform 74"/>
              <p:cNvSpPr>
                <a:spLocks/>
              </p:cNvSpPr>
              <p:nvPr/>
            </p:nvSpPr>
            <p:spPr bwMode="auto">
              <a:xfrm>
                <a:off x="3782" y="1774"/>
                <a:ext cx="64" cy="45"/>
              </a:xfrm>
              <a:custGeom>
                <a:avLst/>
                <a:gdLst>
                  <a:gd name="T0" fmla="*/ 3 w 1362"/>
                  <a:gd name="T1" fmla="*/ 2 h 953"/>
                  <a:gd name="T2" fmla="*/ 3 w 1362"/>
                  <a:gd name="T3" fmla="*/ 2 h 953"/>
                  <a:gd name="T4" fmla="*/ 3 w 1362"/>
                  <a:gd name="T5" fmla="*/ 2 h 953"/>
                  <a:gd name="T6" fmla="*/ 2 w 1362"/>
                  <a:gd name="T7" fmla="*/ 2 h 953"/>
                  <a:gd name="T8" fmla="*/ 2 w 1362"/>
                  <a:gd name="T9" fmla="*/ 1 h 953"/>
                  <a:gd name="T10" fmla="*/ 2 w 1362"/>
                  <a:gd name="T11" fmla="*/ 1 h 953"/>
                  <a:gd name="T12" fmla="*/ 2 w 1362"/>
                  <a:gd name="T13" fmla="*/ 1 h 953"/>
                  <a:gd name="T14" fmla="*/ 2 w 1362"/>
                  <a:gd name="T15" fmla="*/ 1 h 953"/>
                  <a:gd name="T16" fmla="*/ 1 w 1362"/>
                  <a:gd name="T17" fmla="*/ 1 h 953"/>
                  <a:gd name="T18" fmla="*/ 1 w 1362"/>
                  <a:gd name="T19" fmla="*/ 1 h 953"/>
                  <a:gd name="T20" fmla="*/ 1 w 1362"/>
                  <a:gd name="T21" fmla="*/ 1 h 953"/>
                  <a:gd name="T22" fmla="*/ 1 w 1362"/>
                  <a:gd name="T23" fmla="*/ 1 h 953"/>
                  <a:gd name="T24" fmla="*/ 1 w 1362"/>
                  <a:gd name="T25" fmla="*/ 0 h 953"/>
                  <a:gd name="T26" fmla="*/ 0 w 1362"/>
                  <a:gd name="T27" fmla="*/ 0 h 953"/>
                  <a:gd name="T28" fmla="*/ 0 w 1362"/>
                  <a:gd name="T29" fmla="*/ 0 h 953"/>
                  <a:gd name="T30" fmla="*/ 0 w 1362"/>
                  <a:gd name="T31" fmla="*/ 0 h 953"/>
                  <a:gd name="T32" fmla="*/ 0 w 1362"/>
                  <a:gd name="T33" fmla="*/ 0 h 953"/>
                  <a:gd name="T34" fmla="*/ 1 w 1362"/>
                  <a:gd name="T35" fmla="*/ 0 h 953"/>
                  <a:gd name="T36" fmla="*/ 1 w 1362"/>
                  <a:gd name="T37" fmla="*/ 0 h 953"/>
                  <a:gd name="T38" fmla="*/ 1 w 1362"/>
                  <a:gd name="T39" fmla="*/ 0 h 953"/>
                  <a:gd name="T40" fmla="*/ 2 w 1362"/>
                  <a:gd name="T41" fmla="*/ 1 h 953"/>
                  <a:gd name="T42" fmla="*/ 2 w 1362"/>
                  <a:gd name="T43" fmla="*/ 1 h 953"/>
                  <a:gd name="T44" fmla="*/ 2 w 1362"/>
                  <a:gd name="T45" fmla="*/ 1 h 953"/>
                  <a:gd name="T46" fmla="*/ 2 w 1362"/>
                  <a:gd name="T47" fmla="*/ 1 h 953"/>
                  <a:gd name="T48" fmla="*/ 2 w 1362"/>
                  <a:gd name="T49" fmla="*/ 1 h 953"/>
                  <a:gd name="T50" fmla="*/ 2 w 1362"/>
                  <a:gd name="T51" fmla="*/ 1 h 953"/>
                  <a:gd name="T52" fmla="*/ 2 w 1362"/>
                  <a:gd name="T53" fmla="*/ 1 h 953"/>
                  <a:gd name="T54" fmla="*/ 2 w 1362"/>
                  <a:gd name="T55" fmla="*/ 1 h 953"/>
                  <a:gd name="T56" fmla="*/ 1 w 1362"/>
                  <a:gd name="T57" fmla="*/ 1 h 953"/>
                  <a:gd name="T58" fmla="*/ 1 w 1362"/>
                  <a:gd name="T59" fmla="*/ 0 h 953"/>
                  <a:gd name="T60" fmla="*/ 1 w 1362"/>
                  <a:gd name="T61" fmla="*/ 0 h 953"/>
                  <a:gd name="T62" fmla="*/ 1 w 1362"/>
                  <a:gd name="T63" fmla="*/ 0 h 953"/>
                  <a:gd name="T64" fmla="*/ 1 w 1362"/>
                  <a:gd name="T65" fmla="*/ 0 h 953"/>
                  <a:gd name="T66" fmla="*/ 1 w 1362"/>
                  <a:gd name="T67" fmla="*/ 1 h 953"/>
                  <a:gd name="T68" fmla="*/ 1 w 1362"/>
                  <a:gd name="T69" fmla="*/ 1 h 953"/>
                  <a:gd name="T70" fmla="*/ 2 w 1362"/>
                  <a:gd name="T71" fmla="*/ 1 h 953"/>
                  <a:gd name="T72" fmla="*/ 2 w 1362"/>
                  <a:gd name="T73" fmla="*/ 1 h 953"/>
                  <a:gd name="T74" fmla="*/ 2 w 1362"/>
                  <a:gd name="T75" fmla="*/ 1 h 953"/>
                  <a:gd name="T76" fmla="*/ 3 w 1362"/>
                  <a:gd name="T77" fmla="*/ 2 h 953"/>
                  <a:gd name="T78" fmla="*/ 3 w 1362"/>
                  <a:gd name="T79" fmla="*/ 2 h 9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2"/>
                  <a:gd name="T121" fmla="*/ 0 h 953"/>
                  <a:gd name="T122" fmla="*/ 1362 w 1362"/>
                  <a:gd name="T123" fmla="*/ 953 h 9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2" h="953">
                    <a:moveTo>
                      <a:pt x="1362" y="953"/>
                    </a:moveTo>
                    <a:lnTo>
                      <a:pt x="1328" y="910"/>
                    </a:lnTo>
                    <a:lnTo>
                      <a:pt x="1293" y="871"/>
                    </a:lnTo>
                    <a:lnTo>
                      <a:pt x="1254" y="830"/>
                    </a:lnTo>
                    <a:lnTo>
                      <a:pt x="1217" y="793"/>
                    </a:lnTo>
                    <a:lnTo>
                      <a:pt x="1177" y="759"/>
                    </a:lnTo>
                    <a:lnTo>
                      <a:pt x="1138" y="723"/>
                    </a:lnTo>
                    <a:lnTo>
                      <a:pt x="1096" y="690"/>
                    </a:lnTo>
                    <a:lnTo>
                      <a:pt x="1055" y="658"/>
                    </a:lnTo>
                    <a:lnTo>
                      <a:pt x="1012" y="627"/>
                    </a:lnTo>
                    <a:lnTo>
                      <a:pt x="968" y="599"/>
                    </a:lnTo>
                    <a:lnTo>
                      <a:pt x="923" y="567"/>
                    </a:lnTo>
                    <a:lnTo>
                      <a:pt x="878" y="540"/>
                    </a:lnTo>
                    <a:lnTo>
                      <a:pt x="833" y="514"/>
                    </a:lnTo>
                    <a:lnTo>
                      <a:pt x="788" y="487"/>
                    </a:lnTo>
                    <a:lnTo>
                      <a:pt x="742" y="460"/>
                    </a:lnTo>
                    <a:lnTo>
                      <a:pt x="696" y="434"/>
                    </a:lnTo>
                    <a:lnTo>
                      <a:pt x="651" y="409"/>
                    </a:lnTo>
                    <a:lnTo>
                      <a:pt x="603" y="384"/>
                    </a:lnTo>
                    <a:lnTo>
                      <a:pt x="559" y="359"/>
                    </a:lnTo>
                    <a:lnTo>
                      <a:pt x="512" y="334"/>
                    </a:lnTo>
                    <a:lnTo>
                      <a:pt x="467" y="308"/>
                    </a:lnTo>
                    <a:lnTo>
                      <a:pt x="420" y="283"/>
                    </a:lnTo>
                    <a:lnTo>
                      <a:pt x="375" y="258"/>
                    </a:lnTo>
                    <a:lnTo>
                      <a:pt x="331" y="231"/>
                    </a:lnTo>
                    <a:lnTo>
                      <a:pt x="287" y="206"/>
                    </a:lnTo>
                    <a:lnTo>
                      <a:pt x="244" y="178"/>
                    </a:lnTo>
                    <a:lnTo>
                      <a:pt x="200" y="151"/>
                    </a:lnTo>
                    <a:lnTo>
                      <a:pt x="159" y="122"/>
                    </a:lnTo>
                    <a:lnTo>
                      <a:pt x="118" y="94"/>
                    </a:lnTo>
                    <a:lnTo>
                      <a:pt x="77" y="62"/>
                    </a:lnTo>
                    <a:lnTo>
                      <a:pt x="38" y="32"/>
                    </a:lnTo>
                    <a:lnTo>
                      <a:pt x="0" y="0"/>
                    </a:lnTo>
                    <a:lnTo>
                      <a:pt x="100" y="16"/>
                    </a:lnTo>
                    <a:lnTo>
                      <a:pt x="193" y="36"/>
                    </a:lnTo>
                    <a:lnTo>
                      <a:pt x="279" y="59"/>
                    </a:lnTo>
                    <a:lnTo>
                      <a:pt x="358" y="89"/>
                    </a:lnTo>
                    <a:lnTo>
                      <a:pt x="433" y="119"/>
                    </a:lnTo>
                    <a:lnTo>
                      <a:pt x="501" y="151"/>
                    </a:lnTo>
                    <a:lnTo>
                      <a:pt x="568" y="187"/>
                    </a:lnTo>
                    <a:lnTo>
                      <a:pt x="629" y="225"/>
                    </a:lnTo>
                    <a:lnTo>
                      <a:pt x="690" y="263"/>
                    </a:lnTo>
                    <a:lnTo>
                      <a:pt x="749" y="302"/>
                    </a:lnTo>
                    <a:lnTo>
                      <a:pt x="809" y="341"/>
                    </a:lnTo>
                    <a:lnTo>
                      <a:pt x="868" y="380"/>
                    </a:lnTo>
                    <a:lnTo>
                      <a:pt x="930" y="418"/>
                    </a:lnTo>
                    <a:lnTo>
                      <a:pt x="993" y="454"/>
                    </a:lnTo>
                    <a:lnTo>
                      <a:pt x="1058" y="490"/>
                    </a:lnTo>
                    <a:lnTo>
                      <a:pt x="1128" y="523"/>
                    </a:lnTo>
                    <a:lnTo>
                      <a:pt x="1074" y="506"/>
                    </a:lnTo>
                    <a:lnTo>
                      <a:pt x="1021" y="485"/>
                    </a:lnTo>
                    <a:lnTo>
                      <a:pt x="966" y="460"/>
                    </a:lnTo>
                    <a:lnTo>
                      <a:pt x="912" y="432"/>
                    </a:lnTo>
                    <a:lnTo>
                      <a:pt x="856" y="402"/>
                    </a:lnTo>
                    <a:lnTo>
                      <a:pt x="800" y="371"/>
                    </a:lnTo>
                    <a:lnTo>
                      <a:pt x="746" y="337"/>
                    </a:lnTo>
                    <a:lnTo>
                      <a:pt x="690" y="304"/>
                    </a:lnTo>
                    <a:lnTo>
                      <a:pt x="635" y="272"/>
                    </a:lnTo>
                    <a:lnTo>
                      <a:pt x="578" y="242"/>
                    </a:lnTo>
                    <a:lnTo>
                      <a:pt x="521" y="211"/>
                    </a:lnTo>
                    <a:lnTo>
                      <a:pt x="465" y="183"/>
                    </a:lnTo>
                    <a:lnTo>
                      <a:pt x="409" y="160"/>
                    </a:lnTo>
                    <a:lnTo>
                      <a:pt x="353" y="140"/>
                    </a:lnTo>
                    <a:lnTo>
                      <a:pt x="297" y="126"/>
                    </a:lnTo>
                    <a:lnTo>
                      <a:pt x="241" y="115"/>
                    </a:lnTo>
                    <a:lnTo>
                      <a:pt x="301" y="160"/>
                    </a:lnTo>
                    <a:lnTo>
                      <a:pt x="364" y="204"/>
                    </a:lnTo>
                    <a:lnTo>
                      <a:pt x="429" y="243"/>
                    </a:lnTo>
                    <a:lnTo>
                      <a:pt x="498" y="283"/>
                    </a:lnTo>
                    <a:lnTo>
                      <a:pt x="569" y="320"/>
                    </a:lnTo>
                    <a:lnTo>
                      <a:pt x="642" y="361"/>
                    </a:lnTo>
                    <a:lnTo>
                      <a:pt x="715" y="400"/>
                    </a:lnTo>
                    <a:lnTo>
                      <a:pt x="791" y="441"/>
                    </a:lnTo>
                    <a:lnTo>
                      <a:pt x="865" y="487"/>
                    </a:lnTo>
                    <a:lnTo>
                      <a:pt x="941" y="535"/>
                    </a:lnTo>
                    <a:lnTo>
                      <a:pt x="1015" y="587"/>
                    </a:lnTo>
                    <a:lnTo>
                      <a:pt x="1089" y="647"/>
                    </a:lnTo>
                    <a:lnTo>
                      <a:pt x="1161" y="711"/>
                    </a:lnTo>
                    <a:lnTo>
                      <a:pt x="1231" y="784"/>
                    </a:lnTo>
                    <a:lnTo>
                      <a:pt x="1298" y="865"/>
                    </a:lnTo>
                    <a:lnTo>
                      <a:pt x="1362" y="953"/>
                    </a:lnTo>
                    <a:close/>
                  </a:path>
                </a:pathLst>
              </a:custGeom>
              <a:solidFill>
                <a:srgbClr val="FFB600"/>
              </a:solidFill>
              <a:ln w="9525">
                <a:noFill/>
                <a:round/>
                <a:headEnd/>
                <a:tailEnd/>
              </a:ln>
            </p:spPr>
            <p:txBody>
              <a:bodyPr/>
              <a:lstStyle/>
              <a:p>
                <a:endParaRPr lang="en-US">
                  <a:latin typeface="+mn-lt"/>
                </a:endParaRPr>
              </a:p>
            </p:txBody>
          </p:sp>
          <p:sp>
            <p:nvSpPr>
              <p:cNvPr id="64579" name="Freeform 75"/>
              <p:cNvSpPr>
                <a:spLocks/>
              </p:cNvSpPr>
              <p:nvPr/>
            </p:nvSpPr>
            <p:spPr bwMode="auto">
              <a:xfrm>
                <a:off x="3781" y="1754"/>
                <a:ext cx="7" cy="17"/>
              </a:xfrm>
              <a:custGeom>
                <a:avLst/>
                <a:gdLst>
                  <a:gd name="T0" fmla="*/ 0 w 154"/>
                  <a:gd name="T1" fmla="*/ 0 h 349"/>
                  <a:gd name="T2" fmla="*/ 0 w 154"/>
                  <a:gd name="T3" fmla="*/ 0 h 349"/>
                  <a:gd name="T4" fmla="*/ 0 w 154"/>
                  <a:gd name="T5" fmla="*/ 1 h 349"/>
                  <a:gd name="T6" fmla="*/ 0 w 154"/>
                  <a:gd name="T7" fmla="*/ 1 h 349"/>
                  <a:gd name="T8" fmla="*/ 0 w 154"/>
                  <a:gd name="T9" fmla="*/ 0 h 349"/>
                  <a:gd name="T10" fmla="*/ 0 60000 65536"/>
                  <a:gd name="T11" fmla="*/ 0 60000 65536"/>
                  <a:gd name="T12" fmla="*/ 0 60000 65536"/>
                  <a:gd name="T13" fmla="*/ 0 60000 65536"/>
                  <a:gd name="T14" fmla="*/ 0 60000 65536"/>
                  <a:gd name="T15" fmla="*/ 0 w 154"/>
                  <a:gd name="T16" fmla="*/ 0 h 349"/>
                  <a:gd name="T17" fmla="*/ 154 w 154"/>
                  <a:gd name="T18" fmla="*/ 349 h 349"/>
                </a:gdLst>
                <a:ahLst/>
                <a:cxnLst>
                  <a:cxn ang="T10">
                    <a:pos x="T0" y="T1"/>
                  </a:cxn>
                  <a:cxn ang="T11">
                    <a:pos x="T2" y="T3"/>
                  </a:cxn>
                  <a:cxn ang="T12">
                    <a:pos x="T4" y="T5"/>
                  </a:cxn>
                  <a:cxn ang="T13">
                    <a:pos x="T6" y="T7"/>
                  </a:cxn>
                  <a:cxn ang="T14">
                    <a:pos x="T8" y="T9"/>
                  </a:cxn>
                </a:cxnLst>
                <a:rect l="T15" t="T16" r="T17" b="T18"/>
                <a:pathLst>
                  <a:path w="154" h="349">
                    <a:moveTo>
                      <a:pt x="154" y="63"/>
                    </a:moveTo>
                    <a:lnTo>
                      <a:pt x="103" y="0"/>
                    </a:lnTo>
                    <a:lnTo>
                      <a:pt x="0" y="349"/>
                    </a:lnTo>
                    <a:lnTo>
                      <a:pt x="51" y="319"/>
                    </a:lnTo>
                    <a:lnTo>
                      <a:pt x="154" y="63"/>
                    </a:lnTo>
                    <a:close/>
                  </a:path>
                </a:pathLst>
              </a:custGeom>
              <a:solidFill>
                <a:srgbClr val="993300"/>
              </a:solidFill>
              <a:ln w="9525">
                <a:noFill/>
                <a:round/>
                <a:headEnd/>
                <a:tailEnd/>
              </a:ln>
            </p:spPr>
            <p:txBody>
              <a:bodyPr/>
              <a:lstStyle/>
              <a:p>
                <a:endParaRPr lang="en-US">
                  <a:latin typeface="+mn-lt"/>
                </a:endParaRPr>
              </a:p>
            </p:txBody>
          </p:sp>
          <p:sp>
            <p:nvSpPr>
              <p:cNvPr id="64580" name="Freeform 76"/>
              <p:cNvSpPr>
                <a:spLocks/>
              </p:cNvSpPr>
              <p:nvPr/>
            </p:nvSpPr>
            <p:spPr bwMode="auto">
              <a:xfrm>
                <a:off x="3760" y="1768"/>
                <a:ext cx="22" cy="7"/>
              </a:xfrm>
              <a:custGeom>
                <a:avLst/>
                <a:gdLst>
                  <a:gd name="T0" fmla="*/ 1 w 476"/>
                  <a:gd name="T1" fmla="*/ 0 h 148"/>
                  <a:gd name="T2" fmla="*/ 1 w 476"/>
                  <a:gd name="T3" fmla="*/ 0 h 148"/>
                  <a:gd name="T4" fmla="*/ 1 w 476"/>
                  <a:gd name="T5" fmla="*/ 0 h 148"/>
                  <a:gd name="T6" fmla="*/ 1 w 476"/>
                  <a:gd name="T7" fmla="*/ 0 h 148"/>
                  <a:gd name="T8" fmla="*/ 1 w 476"/>
                  <a:gd name="T9" fmla="*/ 0 h 148"/>
                  <a:gd name="T10" fmla="*/ 1 w 476"/>
                  <a:gd name="T11" fmla="*/ 0 h 148"/>
                  <a:gd name="T12" fmla="*/ 1 w 476"/>
                  <a:gd name="T13" fmla="*/ 0 h 148"/>
                  <a:gd name="T14" fmla="*/ 1 w 476"/>
                  <a:gd name="T15" fmla="*/ 0 h 148"/>
                  <a:gd name="T16" fmla="*/ 1 w 476"/>
                  <a:gd name="T17" fmla="*/ 0 h 148"/>
                  <a:gd name="T18" fmla="*/ 0 w 476"/>
                  <a:gd name="T19" fmla="*/ 0 h 148"/>
                  <a:gd name="T20" fmla="*/ 0 w 476"/>
                  <a:gd name="T21" fmla="*/ 0 h 148"/>
                  <a:gd name="T22" fmla="*/ 0 w 476"/>
                  <a:gd name="T23" fmla="*/ 0 h 148"/>
                  <a:gd name="T24" fmla="*/ 0 w 476"/>
                  <a:gd name="T25" fmla="*/ 0 h 148"/>
                  <a:gd name="T26" fmla="*/ 0 w 476"/>
                  <a:gd name="T27" fmla="*/ 0 h 148"/>
                  <a:gd name="T28" fmla="*/ 0 w 476"/>
                  <a:gd name="T29" fmla="*/ 0 h 148"/>
                  <a:gd name="T30" fmla="*/ 0 w 476"/>
                  <a:gd name="T31" fmla="*/ 0 h 148"/>
                  <a:gd name="T32" fmla="*/ 0 w 476"/>
                  <a:gd name="T33" fmla="*/ 0 h 148"/>
                  <a:gd name="T34" fmla="*/ 0 w 476"/>
                  <a:gd name="T35" fmla="*/ 0 h 148"/>
                  <a:gd name="T36" fmla="*/ 0 w 476"/>
                  <a:gd name="T37" fmla="*/ 0 h 148"/>
                  <a:gd name="T38" fmla="*/ 0 w 476"/>
                  <a:gd name="T39" fmla="*/ 0 h 148"/>
                  <a:gd name="T40" fmla="*/ 0 w 476"/>
                  <a:gd name="T41" fmla="*/ 0 h 148"/>
                  <a:gd name="T42" fmla="*/ 0 w 476"/>
                  <a:gd name="T43" fmla="*/ 0 h 148"/>
                  <a:gd name="T44" fmla="*/ 1 w 476"/>
                  <a:gd name="T45" fmla="*/ 0 h 148"/>
                  <a:gd name="T46" fmla="*/ 1 w 476"/>
                  <a:gd name="T47" fmla="*/ 0 h 148"/>
                  <a:gd name="T48" fmla="*/ 1 w 476"/>
                  <a:gd name="T49" fmla="*/ 0 h 148"/>
                  <a:gd name="T50" fmla="*/ 1 w 476"/>
                  <a:gd name="T51" fmla="*/ 0 h 148"/>
                  <a:gd name="T52" fmla="*/ 1 w 476"/>
                  <a:gd name="T53" fmla="*/ 0 h 148"/>
                  <a:gd name="T54" fmla="*/ 1 w 476"/>
                  <a:gd name="T55" fmla="*/ 0 h 148"/>
                  <a:gd name="T56" fmla="*/ 1 w 476"/>
                  <a:gd name="T57" fmla="*/ 0 h 148"/>
                  <a:gd name="T58" fmla="*/ 1 w 476"/>
                  <a:gd name="T59" fmla="*/ 0 h 148"/>
                  <a:gd name="T60" fmla="*/ 1 w 476"/>
                  <a:gd name="T61" fmla="*/ 0 h 148"/>
                  <a:gd name="T62" fmla="*/ 1 w 476"/>
                  <a:gd name="T63" fmla="*/ 0 h 148"/>
                  <a:gd name="T64" fmla="*/ 1 w 476"/>
                  <a:gd name="T65" fmla="*/ 0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6"/>
                  <a:gd name="T100" fmla="*/ 0 h 148"/>
                  <a:gd name="T101" fmla="*/ 476 w 476"/>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6" h="148">
                    <a:moveTo>
                      <a:pt x="476" y="59"/>
                    </a:moveTo>
                    <a:lnTo>
                      <a:pt x="449" y="45"/>
                    </a:lnTo>
                    <a:lnTo>
                      <a:pt x="419" y="32"/>
                    </a:lnTo>
                    <a:lnTo>
                      <a:pt x="391" y="20"/>
                    </a:lnTo>
                    <a:lnTo>
                      <a:pt x="364" y="11"/>
                    </a:lnTo>
                    <a:lnTo>
                      <a:pt x="334" y="6"/>
                    </a:lnTo>
                    <a:lnTo>
                      <a:pt x="304" y="0"/>
                    </a:lnTo>
                    <a:lnTo>
                      <a:pt x="275" y="0"/>
                    </a:lnTo>
                    <a:lnTo>
                      <a:pt x="245" y="0"/>
                    </a:lnTo>
                    <a:lnTo>
                      <a:pt x="215" y="6"/>
                    </a:lnTo>
                    <a:lnTo>
                      <a:pt x="185" y="15"/>
                    </a:lnTo>
                    <a:lnTo>
                      <a:pt x="155" y="25"/>
                    </a:lnTo>
                    <a:lnTo>
                      <a:pt x="124" y="41"/>
                    </a:lnTo>
                    <a:lnTo>
                      <a:pt x="94" y="61"/>
                    </a:lnTo>
                    <a:lnTo>
                      <a:pt x="61" y="87"/>
                    </a:lnTo>
                    <a:lnTo>
                      <a:pt x="30" y="114"/>
                    </a:lnTo>
                    <a:lnTo>
                      <a:pt x="0" y="148"/>
                    </a:lnTo>
                    <a:lnTo>
                      <a:pt x="50" y="117"/>
                    </a:lnTo>
                    <a:lnTo>
                      <a:pt x="96" y="94"/>
                    </a:lnTo>
                    <a:lnTo>
                      <a:pt x="137" y="76"/>
                    </a:lnTo>
                    <a:lnTo>
                      <a:pt x="174" y="66"/>
                    </a:lnTo>
                    <a:lnTo>
                      <a:pt x="209" y="57"/>
                    </a:lnTo>
                    <a:lnTo>
                      <a:pt x="240" y="54"/>
                    </a:lnTo>
                    <a:lnTo>
                      <a:pt x="268" y="54"/>
                    </a:lnTo>
                    <a:lnTo>
                      <a:pt x="295" y="56"/>
                    </a:lnTo>
                    <a:lnTo>
                      <a:pt x="321" y="59"/>
                    </a:lnTo>
                    <a:lnTo>
                      <a:pt x="344" y="66"/>
                    </a:lnTo>
                    <a:lnTo>
                      <a:pt x="366" y="69"/>
                    </a:lnTo>
                    <a:lnTo>
                      <a:pt x="387" y="73"/>
                    </a:lnTo>
                    <a:lnTo>
                      <a:pt x="409" y="75"/>
                    </a:lnTo>
                    <a:lnTo>
                      <a:pt x="430" y="73"/>
                    </a:lnTo>
                    <a:lnTo>
                      <a:pt x="453" y="69"/>
                    </a:lnTo>
                    <a:lnTo>
                      <a:pt x="476" y="59"/>
                    </a:lnTo>
                    <a:close/>
                  </a:path>
                </a:pathLst>
              </a:custGeom>
              <a:solidFill>
                <a:srgbClr val="FFB600"/>
              </a:solidFill>
              <a:ln w="9525">
                <a:noFill/>
                <a:round/>
                <a:headEnd/>
                <a:tailEnd/>
              </a:ln>
            </p:spPr>
            <p:txBody>
              <a:bodyPr/>
              <a:lstStyle/>
              <a:p>
                <a:endParaRPr lang="en-US">
                  <a:latin typeface="+mn-lt"/>
                </a:endParaRPr>
              </a:p>
            </p:txBody>
          </p:sp>
          <p:sp>
            <p:nvSpPr>
              <p:cNvPr id="64581" name="Freeform 77"/>
              <p:cNvSpPr>
                <a:spLocks/>
              </p:cNvSpPr>
              <p:nvPr/>
            </p:nvSpPr>
            <p:spPr bwMode="auto">
              <a:xfrm>
                <a:off x="3690" y="1773"/>
                <a:ext cx="74" cy="173"/>
              </a:xfrm>
              <a:custGeom>
                <a:avLst/>
                <a:gdLst>
                  <a:gd name="T0" fmla="*/ 3 w 1562"/>
                  <a:gd name="T1" fmla="*/ 0 h 3632"/>
                  <a:gd name="T2" fmla="*/ 3 w 1562"/>
                  <a:gd name="T3" fmla="*/ 0 h 3632"/>
                  <a:gd name="T4" fmla="*/ 3 w 1562"/>
                  <a:gd name="T5" fmla="*/ 0 h 3632"/>
                  <a:gd name="T6" fmla="*/ 3 w 1562"/>
                  <a:gd name="T7" fmla="*/ 0 h 3632"/>
                  <a:gd name="T8" fmla="*/ 3 w 1562"/>
                  <a:gd name="T9" fmla="*/ 1 h 3632"/>
                  <a:gd name="T10" fmla="*/ 3 w 1562"/>
                  <a:gd name="T11" fmla="*/ 1 h 3632"/>
                  <a:gd name="T12" fmla="*/ 2 w 1562"/>
                  <a:gd name="T13" fmla="*/ 1 h 3632"/>
                  <a:gd name="T14" fmla="*/ 2 w 1562"/>
                  <a:gd name="T15" fmla="*/ 1 h 3632"/>
                  <a:gd name="T16" fmla="*/ 2 w 1562"/>
                  <a:gd name="T17" fmla="*/ 2 h 3632"/>
                  <a:gd name="T18" fmla="*/ 1 w 1562"/>
                  <a:gd name="T19" fmla="*/ 2 h 3632"/>
                  <a:gd name="T20" fmla="*/ 1 w 1562"/>
                  <a:gd name="T21" fmla="*/ 3 h 3632"/>
                  <a:gd name="T22" fmla="*/ 1 w 1562"/>
                  <a:gd name="T23" fmla="*/ 3 h 3632"/>
                  <a:gd name="T24" fmla="*/ 1 w 1562"/>
                  <a:gd name="T25" fmla="*/ 4 h 3632"/>
                  <a:gd name="T26" fmla="*/ 0 w 1562"/>
                  <a:gd name="T27" fmla="*/ 4 h 3632"/>
                  <a:gd name="T28" fmla="*/ 0 w 1562"/>
                  <a:gd name="T29" fmla="*/ 5 h 3632"/>
                  <a:gd name="T30" fmla="*/ 0 w 1562"/>
                  <a:gd name="T31" fmla="*/ 5 h 3632"/>
                  <a:gd name="T32" fmla="*/ 0 w 1562"/>
                  <a:gd name="T33" fmla="*/ 6 h 3632"/>
                  <a:gd name="T34" fmla="*/ 0 w 1562"/>
                  <a:gd name="T35" fmla="*/ 6 h 3632"/>
                  <a:gd name="T36" fmla="*/ 0 w 1562"/>
                  <a:gd name="T37" fmla="*/ 7 h 3632"/>
                  <a:gd name="T38" fmla="*/ 0 w 1562"/>
                  <a:gd name="T39" fmla="*/ 8 h 3632"/>
                  <a:gd name="T40" fmla="*/ 0 w 1562"/>
                  <a:gd name="T41" fmla="*/ 8 h 3632"/>
                  <a:gd name="T42" fmla="*/ 0 w 1562"/>
                  <a:gd name="T43" fmla="*/ 7 h 3632"/>
                  <a:gd name="T44" fmla="*/ 0 w 1562"/>
                  <a:gd name="T45" fmla="*/ 7 h 3632"/>
                  <a:gd name="T46" fmla="*/ 0 w 1562"/>
                  <a:gd name="T47" fmla="*/ 6 h 3632"/>
                  <a:gd name="T48" fmla="*/ 0 w 1562"/>
                  <a:gd name="T49" fmla="*/ 5 h 3632"/>
                  <a:gd name="T50" fmla="*/ 1 w 1562"/>
                  <a:gd name="T51" fmla="*/ 5 h 3632"/>
                  <a:gd name="T52" fmla="*/ 1 w 1562"/>
                  <a:gd name="T53" fmla="*/ 4 h 3632"/>
                  <a:gd name="T54" fmla="*/ 1 w 1562"/>
                  <a:gd name="T55" fmla="*/ 4 h 3632"/>
                  <a:gd name="T56" fmla="*/ 1 w 1562"/>
                  <a:gd name="T57" fmla="*/ 4 h 3632"/>
                  <a:gd name="T58" fmla="*/ 1 w 1562"/>
                  <a:gd name="T59" fmla="*/ 3 h 3632"/>
                  <a:gd name="T60" fmla="*/ 1 w 1562"/>
                  <a:gd name="T61" fmla="*/ 3 h 3632"/>
                  <a:gd name="T62" fmla="*/ 2 w 1562"/>
                  <a:gd name="T63" fmla="*/ 2 h 3632"/>
                  <a:gd name="T64" fmla="*/ 2 w 1562"/>
                  <a:gd name="T65" fmla="*/ 2 h 3632"/>
                  <a:gd name="T66" fmla="*/ 2 w 1562"/>
                  <a:gd name="T67" fmla="*/ 1 h 3632"/>
                  <a:gd name="T68" fmla="*/ 3 w 1562"/>
                  <a:gd name="T69" fmla="*/ 1 h 3632"/>
                  <a:gd name="T70" fmla="*/ 3 w 1562"/>
                  <a:gd name="T71" fmla="*/ 1 h 3632"/>
                  <a:gd name="T72" fmla="*/ 3 w 1562"/>
                  <a:gd name="T73" fmla="*/ 1 h 3632"/>
                  <a:gd name="T74" fmla="*/ 3 w 1562"/>
                  <a:gd name="T75" fmla="*/ 0 h 3632"/>
                  <a:gd name="T76" fmla="*/ 3 w 1562"/>
                  <a:gd name="T77" fmla="*/ 0 h 3632"/>
                  <a:gd name="T78" fmla="*/ 3 w 1562"/>
                  <a:gd name="T79" fmla="*/ 0 h 3632"/>
                  <a:gd name="T80" fmla="*/ 4 w 1562"/>
                  <a:gd name="T81" fmla="*/ 0 h 36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62"/>
                  <a:gd name="T124" fmla="*/ 0 h 3632"/>
                  <a:gd name="T125" fmla="*/ 1562 w 1562"/>
                  <a:gd name="T126" fmla="*/ 3632 h 36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62" h="3632">
                    <a:moveTo>
                      <a:pt x="1562" y="0"/>
                    </a:moveTo>
                    <a:lnTo>
                      <a:pt x="1512" y="18"/>
                    </a:lnTo>
                    <a:lnTo>
                      <a:pt x="1468" y="43"/>
                    </a:lnTo>
                    <a:lnTo>
                      <a:pt x="1425" y="70"/>
                    </a:lnTo>
                    <a:lnTo>
                      <a:pt x="1384" y="103"/>
                    </a:lnTo>
                    <a:lnTo>
                      <a:pt x="1347" y="139"/>
                    </a:lnTo>
                    <a:lnTo>
                      <a:pt x="1311" y="176"/>
                    </a:lnTo>
                    <a:lnTo>
                      <a:pt x="1276" y="216"/>
                    </a:lnTo>
                    <a:lnTo>
                      <a:pt x="1242" y="260"/>
                    </a:lnTo>
                    <a:lnTo>
                      <a:pt x="1212" y="302"/>
                    </a:lnTo>
                    <a:lnTo>
                      <a:pt x="1180" y="348"/>
                    </a:lnTo>
                    <a:lnTo>
                      <a:pt x="1148" y="393"/>
                    </a:lnTo>
                    <a:lnTo>
                      <a:pt x="1116" y="438"/>
                    </a:lnTo>
                    <a:lnTo>
                      <a:pt x="1086" y="483"/>
                    </a:lnTo>
                    <a:lnTo>
                      <a:pt x="1052" y="524"/>
                    </a:lnTo>
                    <a:lnTo>
                      <a:pt x="1018" y="566"/>
                    </a:lnTo>
                    <a:lnTo>
                      <a:pt x="983" y="605"/>
                    </a:lnTo>
                    <a:lnTo>
                      <a:pt x="822" y="755"/>
                    </a:lnTo>
                    <a:lnTo>
                      <a:pt x="687" y="896"/>
                    </a:lnTo>
                    <a:lnTo>
                      <a:pt x="575" y="1026"/>
                    </a:lnTo>
                    <a:lnTo>
                      <a:pt x="481" y="1148"/>
                    </a:lnTo>
                    <a:lnTo>
                      <a:pt x="406" y="1264"/>
                    </a:lnTo>
                    <a:lnTo>
                      <a:pt x="346" y="1373"/>
                    </a:lnTo>
                    <a:lnTo>
                      <a:pt x="300" y="1476"/>
                    </a:lnTo>
                    <a:lnTo>
                      <a:pt x="263" y="1577"/>
                    </a:lnTo>
                    <a:lnTo>
                      <a:pt x="236" y="1673"/>
                    </a:lnTo>
                    <a:lnTo>
                      <a:pt x="215" y="1766"/>
                    </a:lnTo>
                    <a:lnTo>
                      <a:pt x="199" y="1860"/>
                    </a:lnTo>
                    <a:lnTo>
                      <a:pt x="184" y="1952"/>
                    </a:lnTo>
                    <a:lnTo>
                      <a:pt x="168" y="2044"/>
                    </a:lnTo>
                    <a:lnTo>
                      <a:pt x="150" y="2137"/>
                    </a:lnTo>
                    <a:lnTo>
                      <a:pt x="128" y="2235"/>
                    </a:lnTo>
                    <a:lnTo>
                      <a:pt x="97" y="2334"/>
                    </a:lnTo>
                    <a:lnTo>
                      <a:pt x="53" y="2478"/>
                    </a:lnTo>
                    <a:lnTo>
                      <a:pt x="33" y="2630"/>
                    </a:lnTo>
                    <a:lnTo>
                      <a:pt x="31" y="2786"/>
                    </a:lnTo>
                    <a:lnTo>
                      <a:pt x="38" y="2946"/>
                    </a:lnTo>
                    <a:lnTo>
                      <a:pt x="47" y="3106"/>
                    </a:lnTo>
                    <a:lnTo>
                      <a:pt x="49" y="3262"/>
                    </a:lnTo>
                    <a:lnTo>
                      <a:pt x="37" y="3414"/>
                    </a:lnTo>
                    <a:lnTo>
                      <a:pt x="0" y="3558"/>
                    </a:lnTo>
                    <a:lnTo>
                      <a:pt x="62" y="3632"/>
                    </a:lnTo>
                    <a:lnTo>
                      <a:pt x="101" y="3453"/>
                    </a:lnTo>
                    <a:lnTo>
                      <a:pt x="117" y="3287"/>
                    </a:lnTo>
                    <a:lnTo>
                      <a:pt x="119" y="3129"/>
                    </a:lnTo>
                    <a:lnTo>
                      <a:pt x="112" y="2974"/>
                    </a:lnTo>
                    <a:lnTo>
                      <a:pt x="108" y="2821"/>
                    </a:lnTo>
                    <a:lnTo>
                      <a:pt x="112" y="2665"/>
                    </a:lnTo>
                    <a:lnTo>
                      <a:pt x="135" y="2505"/>
                    </a:lnTo>
                    <a:lnTo>
                      <a:pt x="184" y="2334"/>
                    </a:lnTo>
                    <a:lnTo>
                      <a:pt x="220" y="2215"/>
                    </a:lnTo>
                    <a:lnTo>
                      <a:pt x="247" y="2107"/>
                    </a:lnTo>
                    <a:lnTo>
                      <a:pt x="267" y="2009"/>
                    </a:lnTo>
                    <a:lnTo>
                      <a:pt x="284" y="1918"/>
                    </a:lnTo>
                    <a:lnTo>
                      <a:pt x="296" y="1831"/>
                    </a:lnTo>
                    <a:lnTo>
                      <a:pt x="310" y="1748"/>
                    </a:lnTo>
                    <a:lnTo>
                      <a:pt x="328" y="1667"/>
                    </a:lnTo>
                    <a:lnTo>
                      <a:pt x="352" y="1586"/>
                    </a:lnTo>
                    <a:lnTo>
                      <a:pt x="384" y="1501"/>
                    </a:lnTo>
                    <a:lnTo>
                      <a:pt x="426" y="1413"/>
                    </a:lnTo>
                    <a:lnTo>
                      <a:pt x="481" y="1317"/>
                    </a:lnTo>
                    <a:lnTo>
                      <a:pt x="552" y="1215"/>
                    </a:lnTo>
                    <a:lnTo>
                      <a:pt x="642" y="1101"/>
                    </a:lnTo>
                    <a:lnTo>
                      <a:pt x="752" y="975"/>
                    </a:lnTo>
                    <a:lnTo>
                      <a:pt x="885" y="834"/>
                    </a:lnTo>
                    <a:lnTo>
                      <a:pt x="1044" y="679"/>
                    </a:lnTo>
                    <a:lnTo>
                      <a:pt x="1073" y="627"/>
                    </a:lnTo>
                    <a:lnTo>
                      <a:pt x="1102" y="575"/>
                    </a:lnTo>
                    <a:lnTo>
                      <a:pt x="1132" y="524"/>
                    </a:lnTo>
                    <a:lnTo>
                      <a:pt x="1165" y="473"/>
                    </a:lnTo>
                    <a:lnTo>
                      <a:pt x="1197" y="425"/>
                    </a:lnTo>
                    <a:lnTo>
                      <a:pt x="1230" y="379"/>
                    </a:lnTo>
                    <a:lnTo>
                      <a:pt x="1264" y="333"/>
                    </a:lnTo>
                    <a:lnTo>
                      <a:pt x="1299" y="288"/>
                    </a:lnTo>
                    <a:lnTo>
                      <a:pt x="1333" y="245"/>
                    </a:lnTo>
                    <a:lnTo>
                      <a:pt x="1367" y="205"/>
                    </a:lnTo>
                    <a:lnTo>
                      <a:pt x="1401" y="166"/>
                    </a:lnTo>
                    <a:lnTo>
                      <a:pt x="1434" y="128"/>
                    </a:lnTo>
                    <a:lnTo>
                      <a:pt x="1466" y="94"/>
                    </a:lnTo>
                    <a:lnTo>
                      <a:pt x="1498" y="59"/>
                    </a:lnTo>
                    <a:lnTo>
                      <a:pt x="1530" y="29"/>
                    </a:lnTo>
                    <a:lnTo>
                      <a:pt x="1562" y="0"/>
                    </a:lnTo>
                    <a:close/>
                  </a:path>
                </a:pathLst>
              </a:custGeom>
              <a:solidFill>
                <a:srgbClr val="993300"/>
              </a:solidFill>
              <a:ln w="9525">
                <a:noFill/>
                <a:round/>
                <a:headEnd/>
                <a:tailEnd/>
              </a:ln>
            </p:spPr>
            <p:txBody>
              <a:bodyPr/>
              <a:lstStyle/>
              <a:p>
                <a:endParaRPr lang="en-US">
                  <a:latin typeface="+mn-lt"/>
                </a:endParaRPr>
              </a:p>
            </p:txBody>
          </p:sp>
          <p:sp>
            <p:nvSpPr>
              <p:cNvPr id="64582" name="Freeform 78"/>
              <p:cNvSpPr>
                <a:spLocks/>
              </p:cNvSpPr>
              <p:nvPr/>
            </p:nvSpPr>
            <p:spPr bwMode="auto">
              <a:xfrm>
                <a:off x="3748" y="1790"/>
                <a:ext cx="37" cy="13"/>
              </a:xfrm>
              <a:custGeom>
                <a:avLst/>
                <a:gdLst>
                  <a:gd name="T0" fmla="*/ 0 w 762"/>
                  <a:gd name="T1" fmla="*/ 1 h 272"/>
                  <a:gd name="T2" fmla="*/ 0 w 762"/>
                  <a:gd name="T3" fmla="*/ 0 h 272"/>
                  <a:gd name="T4" fmla="*/ 0 w 762"/>
                  <a:gd name="T5" fmla="*/ 0 h 272"/>
                  <a:gd name="T6" fmla="*/ 0 w 762"/>
                  <a:gd name="T7" fmla="*/ 0 h 272"/>
                  <a:gd name="T8" fmla="*/ 0 w 762"/>
                  <a:gd name="T9" fmla="*/ 0 h 272"/>
                  <a:gd name="T10" fmla="*/ 1 w 762"/>
                  <a:gd name="T11" fmla="*/ 0 h 272"/>
                  <a:gd name="T12" fmla="*/ 1 w 762"/>
                  <a:gd name="T13" fmla="*/ 0 h 272"/>
                  <a:gd name="T14" fmla="*/ 1 w 762"/>
                  <a:gd name="T15" fmla="*/ 0 h 272"/>
                  <a:gd name="T16" fmla="*/ 1 w 762"/>
                  <a:gd name="T17" fmla="*/ 0 h 272"/>
                  <a:gd name="T18" fmla="*/ 1 w 762"/>
                  <a:gd name="T19" fmla="*/ 0 h 272"/>
                  <a:gd name="T20" fmla="*/ 1 w 762"/>
                  <a:gd name="T21" fmla="*/ 0 h 272"/>
                  <a:gd name="T22" fmla="*/ 1 w 762"/>
                  <a:gd name="T23" fmla="*/ 0 h 272"/>
                  <a:gd name="T24" fmla="*/ 1 w 762"/>
                  <a:gd name="T25" fmla="*/ 0 h 272"/>
                  <a:gd name="T26" fmla="*/ 1 w 762"/>
                  <a:gd name="T27" fmla="*/ 0 h 272"/>
                  <a:gd name="T28" fmla="*/ 2 w 762"/>
                  <a:gd name="T29" fmla="*/ 0 h 272"/>
                  <a:gd name="T30" fmla="*/ 2 w 762"/>
                  <a:gd name="T31" fmla="*/ 0 h 272"/>
                  <a:gd name="T32" fmla="*/ 2 w 762"/>
                  <a:gd name="T33" fmla="*/ 0 h 272"/>
                  <a:gd name="T34" fmla="*/ 2 w 762"/>
                  <a:gd name="T35" fmla="*/ 0 h 272"/>
                  <a:gd name="T36" fmla="*/ 2 w 762"/>
                  <a:gd name="T37" fmla="*/ 0 h 272"/>
                  <a:gd name="T38" fmla="*/ 2 w 762"/>
                  <a:gd name="T39" fmla="*/ 0 h 272"/>
                  <a:gd name="T40" fmla="*/ 2 w 762"/>
                  <a:gd name="T41" fmla="*/ 0 h 272"/>
                  <a:gd name="T42" fmla="*/ 1 w 762"/>
                  <a:gd name="T43" fmla="*/ 0 h 272"/>
                  <a:gd name="T44" fmla="*/ 1 w 762"/>
                  <a:gd name="T45" fmla="*/ 0 h 272"/>
                  <a:gd name="T46" fmla="*/ 1 w 762"/>
                  <a:gd name="T47" fmla="*/ 0 h 272"/>
                  <a:gd name="T48" fmla="*/ 1 w 762"/>
                  <a:gd name="T49" fmla="*/ 0 h 272"/>
                  <a:gd name="T50" fmla="*/ 1 w 762"/>
                  <a:gd name="T51" fmla="*/ 0 h 272"/>
                  <a:gd name="T52" fmla="*/ 1 w 762"/>
                  <a:gd name="T53" fmla="*/ 0 h 272"/>
                  <a:gd name="T54" fmla="*/ 1 w 762"/>
                  <a:gd name="T55" fmla="*/ 0 h 272"/>
                  <a:gd name="T56" fmla="*/ 1 w 762"/>
                  <a:gd name="T57" fmla="*/ 0 h 272"/>
                  <a:gd name="T58" fmla="*/ 0 w 762"/>
                  <a:gd name="T59" fmla="*/ 0 h 272"/>
                  <a:gd name="T60" fmla="*/ 0 w 762"/>
                  <a:gd name="T61" fmla="*/ 0 h 272"/>
                  <a:gd name="T62" fmla="*/ 0 w 762"/>
                  <a:gd name="T63" fmla="*/ 0 h 272"/>
                  <a:gd name="T64" fmla="*/ 0 w 762"/>
                  <a:gd name="T65" fmla="*/ 1 h 2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2"/>
                  <a:gd name="T100" fmla="*/ 0 h 272"/>
                  <a:gd name="T101" fmla="*/ 762 w 762"/>
                  <a:gd name="T102" fmla="*/ 272 h 2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2" h="272">
                    <a:moveTo>
                      <a:pt x="0" y="272"/>
                    </a:moveTo>
                    <a:lnTo>
                      <a:pt x="48" y="210"/>
                    </a:lnTo>
                    <a:lnTo>
                      <a:pt x="95" y="158"/>
                    </a:lnTo>
                    <a:lnTo>
                      <a:pt x="142" y="114"/>
                    </a:lnTo>
                    <a:lnTo>
                      <a:pt x="189" y="80"/>
                    </a:lnTo>
                    <a:lnTo>
                      <a:pt x="236" y="54"/>
                    </a:lnTo>
                    <a:lnTo>
                      <a:pt x="282" y="34"/>
                    </a:lnTo>
                    <a:lnTo>
                      <a:pt x="330" y="20"/>
                    </a:lnTo>
                    <a:lnTo>
                      <a:pt x="376" y="11"/>
                    </a:lnTo>
                    <a:lnTo>
                      <a:pt x="423" y="5"/>
                    </a:lnTo>
                    <a:lnTo>
                      <a:pt x="470" y="2"/>
                    </a:lnTo>
                    <a:lnTo>
                      <a:pt x="517" y="2"/>
                    </a:lnTo>
                    <a:lnTo>
                      <a:pt x="566" y="2"/>
                    </a:lnTo>
                    <a:lnTo>
                      <a:pt x="615" y="3"/>
                    </a:lnTo>
                    <a:lnTo>
                      <a:pt x="663" y="3"/>
                    </a:lnTo>
                    <a:lnTo>
                      <a:pt x="712" y="3"/>
                    </a:lnTo>
                    <a:lnTo>
                      <a:pt x="762" y="0"/>
                    </a:lnTo>
                    <a:lnTo>
                      <a:pt x="735" y="25"/>
                    </a:lnTo>
                    <a:lnTo>
                      <a:pt x="707" y="45"/>
                    </a:lnTo>
                    <a:lnTo>
                      <a:pt x="675" y="57"/>
                    </a:lnTo>
                    <a:lnTo>
                      <a:pt x="641" y="64"/>
                    </a:lnTo>
                    <a:lnTo>
                      <a:pt x="606" y="68"/>
                    </a:lnTo>
                    <a:lnTo>
                      <a:pt x="566" y="71"/>
                    </a:lnTo>
                    <a:lnTo>
                      <a:pt x="522" y="73"/>
                    </a:lnTo>
                    <a:lnTo>
                      <a:pt x="478" y="75"/>
                    </a:lnTo>
                    <a:lnTo>
                      <a:pt x="428" y="79"/>
                    </a:lnTo>
                    <a:lnTo>
                      <a:pt x="378" y="86"/>
                    </a:lnTo>
                    <a:lnTo>
                      <a:pt x="325" y="98"/>
                    </a:lnTo>
                    <a:lnTo>
                      <a:pt x="266" y="114"/>
                    </a:lnTo>
                    <a:lnTo>
                      <a:pt x="206" y="140"/>
                    </a:lnTo>
                    <a:lnTo>
                      <a:pt x="140" y="174"/>
                    </a:lnTo>
                    <a:lnTo>
                      <a:pt x="72" y="217"/>
                    </a:lnTo>
                    <a:lnTo>
                      <a:pt x="0" y="272"/>
                    </a:lnTo>
                    <a:close/>
                  </a:path>
                </a:pathLst>
              </a:custGeom>
              <a:solidFill>
                <a:srgbClr val="993300"/>
              </a:solidFill>
              <a:ln w="9525">
                <a:noFill/>
                <a:round/>
                <a:headEnd/>
                <a:tailEnd/>
              </a:ln>
            </p:spPr>
            <p:txBody>
              <a:bodyPr/>
              <a:lstStyle/>
              <a:p>
                <a:endParaRPr lang="en-US">
                  <a:latin typeface="+mn-lt"/>
                </a:endParaRPr>
              </a:p>
            </p:txBody>
          </p:sp>
          <p:sp>
            <p:nvSpPr>
              <p:cNvPr id="64583" name="Freeform 79"/>
              <p:cNvSpPr>
                <a:spLocks/>
              </p:cNvSpPr>
              <p:nvPr/>
            </p:nvSpPr>
            <p:spPr bwMode="auto">
              <a:xfrm>
                <a:off x="3707" y="1828"/>
                <a:ext cx="46" cy="135"/>
              </a:xfrm>
              <a:custGeom>
                <a:avLst/>
                <a:gdLst>
                  <a:gd name="T0" fmla="*/ 2 w 961"/>
                  <a:gd name="T1" fmla="*/ 0 h 2830"/>
                  <a:gd name="T2" fmla="*/ 2 w 961"/>
                  <a:gd name="T3" fmla="*/ 0 h 2830"/>
                  <a:gd name="T4" fmla="*/ 2 w 961"/>
                  <a:gd name="T5" fmla="*/ 0 h 2830"/>
                  <a:gd name="T6" fmla="*/ 2 w 961"/>
                  <a:gd name="T7" fmla="*/ 0 h 2830"/>
                  <a:gd name="T8" fmla="*/ 2 w 961"/>
                  <a:gd name="T9" fmla="*/ 0 h 2830"/>
                  <a:gd name="T10" fmla="*/ 1 w 961"/>
                  <a:gd name="T11" fmla="*/ 0 h 2830"/>
                  <a:gd name="T12" fmla="*/ 1 w 961"/>
                  <a:gd name="T13" fmla="*/ 1 h 2830"/>
                  <a:gd name="T14" fmla="*/ 1 w 961"/>
                  <a:gd name="T15" fmla="*/ 1 h 2830"/>
                  <a:gd name="T16" fmla="*/ 1 w 961"/>
                  <a:gd name="T17" fmla="*/ 1 h 2830"/>
                  <a:gd name="T18" fmla="*/ 1 w 961"/>
                  <a:gd name="T19" fmla="*/ 1 h 2830"/>
                  <a:gd name="T20" fmla="*/ 1 w 961"/>
                  <a:gd name="T21" fmla="*/ 1 h 2830"/>
                  <a:gd name="T22" fmla="*/ 1 w 961"/>
                  <a:gd name="T23" fmla="*/ 1 h 2830"/>
                  <a:gd name="T24" fmla="*/ 1 w 961"/>
                  <a:gd name="T25" fmla="*/ 2 h 2830"/>
                  <a:gd name="T26" fmla="*/ 1 w 961"/>
                  <a:gd name="T27" fmla="*/ 2 h 2830"/>
                  <a:gd name="T28" fmla="*/ 0 w 961"/>
                  <a:gd name="T29" fmla="*/ 2 h 2830"/>
                  <a:gd name="T30" fmla="*/ 0 w 961"/>
                  <a:gd name="T31" fmla="*/ 2 h 2830"/>
                  <a:gd name="T32" fmla="*/ 0 w 961"/>
                  <a:gd name="T33" fmla="*/ 3 h 2830"/>
                  <a:gd name="T34" fmla="*/ 0 w 961"/>
                  <a:gd name="T35" fmla="*/ 3 h 2830"/>
                  <a:gd name="T36" fmla="*/ 0 w 961"/>
                  <a:gd name="T37" fmla="*/ 4 h 2830"/>
                  <a:gd name="T38" fmla="*/ 0 w 961"/>
                  <a:gd name="T39" fmla="*/ 4 h 2830"/>
                  <a:gd name="T40" fmla="*/ 0 w 961"/>
                  <a:gd name="T41" fmla="*/ 4 h 2830"/>
                  <a:gd name="T42" fmla="*/ 0 w 961"/>
                  <a:gd name="T43" fmla="*/ 5 h 2830"/>
                  <a:gd name="T44" fmla="*/ 0 w 961"/>
                  <a:gd name="T45" fmla="*/ 5 h 2830"/>
                  <a:gd name="T46" fmla="*/ 0 w 961"/>
                  <a:gd name="T47" fmla="*/ 6 h 2830"/>
                  <a:gd name="T48" fmla="*/ 0 w 961"/>
                  <a:gd name="T49" fmla="*/ 6 h 2830"/>
                  <a:gd name="T50" fmla="*/ 0 w 961"/>
                  <a:gd name="T51" fmla="*/ 6 h 2830"/>
                  <a:gd name="T52" fmla="*/ 0 w 961"/>
                  <a:gd name="T53" fmla="*/ 6 h 2830"/>
                  <a:gd name="T54" fmla="*/ 0 w 961"/>
                  <a:gd name="T55" fmla="*/ 6 h 2830"/>
                  <a:gd name="T56" fmla="*/ 0 w 961"/>
                  <a:gd name="T57" fmla="*/ 5 h 2830"/>
                  <a:gd name="T58" fmla="*/ 0 w 961"/>
                  <a:gd name="T59" fmla="*/ 5 h 2830"/>
                  <a:gd name="T60" fmla="*/ 0 w 961"/>
                  <a:gd name="T61" fmla="*/ 4 h 2830"/>
                  <a:gd name="T62" fmla="*/ 0 w 961"/>
                  <a:gd name="T63" fmla="*/ 4 h 2830"/>
                  <a:gd name="T64" fmla="*/ 0 w 961"/>
                  <a:gd name="T65" fmla="*/ 3 h 2830"/>
                  <a:gd name="T66" fmla="*/ 0 w 961"/>
                  <a:gd name="T67" fmla="*/ 3 h 2830"/>
                  <a:gd name="T68" fmla="*/ 0 w 961"/>
                  <a:gd name="T69" fmla="*/ 3 h 2830"/>
                  <a:gd name="T70" fmla="*/ 0 w 961"/>
                  <a:gd name="T71" fmla="*/ 2 h 2830"/>
                  <a:gd name="T72" fmla="*/ 1 w 961"/>
                  <a:gd name="T73" fmla="*/ 2 h 2830"/>
                  <a:gd name="T74" fmla="*/ 1 w 961"/>
                  <a:gd name="T75" fmla="*/ 2 h 2830"/>
                  <a:gd name="T76" fmla="*/ 1 w 961"/>
                  <a:gd name="T77" fmla="*/ 2 h 2830"/>
                  <a:gd name="T78" fmla="*/ 1 w 961"/>
                  <a:gd name="T79" fmla="*/ 1 h 2830"/>
                  <a:gd name="T80" fmla="*/ 1 w 961"/>
                  <a:gd name="T81" fmla="*/ 1 h 2830"/>
                  <a:gd name="T82" fmla="*/ 1 w 961"/>
                  <a:gd name="T83" fmla="*/ 1 h 2830"/>
                  <a:gd name="T84" fmla="*/ 1 w 961"/>
                  <a:gd name="T85" fmla="*/ 1 h 2830"/>
                  <a:gd name="T86" fmla="*/ 1 w 961"/>
                  <a:gd name="T87" fmla="*/ 1 h 2830"/>
                  <a:gd name="T88" fmla="*/ 2 w 961"/>
                  <a:gd name="T89" fmla="*/ 1 h 2830"/>
                  <a:gd name="T90" fmla="*/ 2 w 961"/>
                  <a:gd name="T91" fmla="*/ 0 h 2830"/>
                  <a:gd name="T92" fmla="*/ 2 w 961"/>
                  <a:gd name="T93" fmla="*/ 0 h 2830"/>
                  <a:gd name="T94" fmla="*/ 2 w 961"/>
                  <a:gd name="T95" fmla="*/ 0 h 2830"/>
                  <a:gd name="T96" fmla="*/ 2 w 961"/>
                  <a:gd name="T97" fmla="*/ 0 h 2830"/>
                  <a:gd name="T98" fmla="*/ 2 w 961"/>
                  <a:gd name="T99" fmla="*/ 0 h 28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1"/>
                  <a:gd name="T151" fmla="*/ 0 h 2830"/>
                  <a:gd name="T152" fmla="*/ 961 w 961"/>
                  <a:gd name="T153" fmla="*/ 2830 h 28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1" h="2830">
                    <a:moveTo>
                      <a:pt x="961" y="0"/>
                    </a:moveTo>
                    <a:lnTo>
                      <a:pt x="882" y="16"/>
                    </a:lnTo>
                    <a:lnTo>
                      <a:pt x="812" y="41"/>
                    </a:lnTo>
                    <a:lnTo>
                      <a:pt x="746" y="73"/>
                    </a:lnTo>
                    <a:lnTo>
                      <a:pt x="687" y="115"/>
                    </a:lnTo>
                    <a:lnTo>
                      <a:pt x="631" y="164"/>
                    </a:lnTo>
                    <a:lnTo>
                      <a:pt x="579" y="221"/>
                    </a:lnTo>
                    <a:lnTo>
                      <a:pt x="530" y="286"/>
                    </a:lnTo>
                    <a:lnTo>
                      <a:pt x="483" y="359"/>
                    </a:lnTo>
                    <a:lnTo>
                      <a:pt x="437" y="436"/>
                    </a:lnTo>
                    <a:lnTo>
                      <a:pt x="389" y="523"/>
                    </a:lnTo>
                    <a:lnTo>
                      <a:pt x="343" y="615"/>
                    </a:lnTo>
                    <a:lnTo>
                      <a:pt x="293" y="711"/>
                    </a:lnTo>
                    <a:lnTo>
                      <a:pt x="238" y="816"/>
                    </a:lnTo>
                    <a:lnTo>
                      <a:pt x="183" y="926"/>
                    </a:lnTo>
                    <a:lnTo>
                      <a:pt x="119" y="1040"/>
                    </a:lnTo>
                    <a:lnTo>
                      <a:pt x="51" y="1161"/>
                    </a:lnTo>
                    <a:lnTo>
                      <a:pt x="14" y="1342"/>
                    </a:lnTo>
                    <a:lnTo>
                      <a:pt x="0" y="1543"/>
                    </a:lnTo>
                    <a:lnTo>
                      <a:pt x="3" y="1753"/>
                    </a:lnTo>
                    <a:lnTo>
                      <a:pt x="16" y="1970"/>
                    </a:lnTo>
                    <a:lnTo>
                      <a:pt x="31" y="2188"/>
                    </a:lnTo>
                    <a:lnTo>
                      <a:pt x="44" y="2398"/>
                    </a:lnTo>
                    <a:lnTo>
                      <a:pt x="44" y="2597"/>
                    </a:lnTo>
                    <a:lnTo>
                      <a:pt x="27" y="2779"/>
                    </a:lnTo>
                    <a:lnTo>
                      <a:pt x="101" y="2830"/>
                    </a:lnTo>
                    <a:lnTo>
                      <a:pt x="135" y="2640"/>
                    </a:lnTo>
                    <a:lnTo>
                      <a:pt x="140" y="2446"/>
                    </a:lnTo>
                    <a:lnTo>
                      <a:pt x="130" y="2245"/>
                    </a:lnTo>
                    <a:lnTo>
                      <a:pt x="110" y="2042"/>
                    </a:lnTo>
                    <a:lnTo>
                      <a:pt x="90" y="1838"/>
                    </a:lnTo>
                    <a:lnTo>
                      <a:pt x="83" y="1634"/>
                    </a:lnTo>
                    <a:lnTo>
                      <a:pt x="96" y="1433"/>
                    </a:lnTo>
                    <a:lnTo>
                      <a:pt x="137" y="1236"/>
                    </a:lnTo>
                    <a:lnTo>
                      <a:pt x="177" y="1137"/>
                    </a:lnTo>
                    <a:lnTo>
                      <a:pt x="218" y="1036"/>
                    </a:lnTo>
                    <a:lnTo>
                      <a:pt x="261" y="937"/>
                    </a:lnTo>
                    <a:lnTo>
                      <a:pt x="305" y="838"/>
                    </a:lnTo>
                    <a:lnTo>
                      <a:pt x="352" y="741"/>
                    </a:lnTo>
                    <a:lnTo>
                      <a:pt x="398" y="647"/>
                    </a:lnTo>
                    <a:lnTo>
                      <a:pt x="447" y="557"/>
                    </a:lnTo>
                    <a:lnTo>
                      <a:pt x="498" y="470"/>
                    </a:lnTo>
                    <a:lnTo>
                      <a:pt x="550" y="387"/>
                    </a:lnTo>
                    <a:lnTo>
                      <a:pt x="604" y="311"/>
                    </a:lnTo>
                    <a:lnTo>
                      <a:pt x="660" y="240"/>
                    </a:lnTo>
                    <a:lnTo>
                      <a:pt x="716" y="176"/>
                    </a:lnTo>
                    <a:lnTo>
                      <a:pt x="775" y="119"/>
                    </a:lnTo>
                    <a:lnTo>
                      <a:pt x="835" y="70"/>
                    </a:lnTo>
                    <a:lnTo>
                      <a:pt x="898" y="30"/>
                    </a:lnTo>
                    <a:lnTo>
                      <a:pt x="961" y="0"/>
                    </a:lnTo>
                    <a:close/>
                  </a:path>
                </a:pathLst>
              </a:custGeom>
              <a:solidFill>
                <a:srgbClr val="993300"/>
              </a:solidFill>
              <a:ln w="9525">
                <a:noFill/>
                <a:round/>
                <a:headEnd/>
                <a:tailEnd/>
              </a:ln>
            </p:spPr>
            <p:txBody>
              <a:bodyPr/>
              <a:lstStyle/>
              <a:p>
                <a:endParaRPr lang="en-US">
                  <a:latin typeface="+mn-lt"/>
                </a:endParaRPr>
              </a:p>
            </p:txBody>
          </p:sp>
          <p:sp>
            <p:nvSpPr>
              <p:cNvPr id="64584" name="Freeform 80"/>
              <p:cNvSpPr>
                <a:spLocks/>
              </p:cNvSpPr>
              <p:nvPr/>
            </p:nvSpPr>
            <p:spPr bwMode="auto">
              <a:xfrm>
                <a:off x="3733" y="1849"/>
                <a:ext cx="17" cy="107"/>
              </a:xfrm>
              <a:custGeom>
                <a:avLst/>
                <a:gdLst>
                  <a:gd name="T0" fmla="*/ 1 w 350"/>
                  <a:gd name="T1" fmla="*/ 0 h 2229"/>
                  <a:gd name="T2" fmla="*/ 1 w 350"/>
                  <a:gd name="T3" fmla="*/ 0 h 2229"/>
                  <a:gd name="T4" fmla="*/ 0 w 350"/>
                  <a:gd name="T5" fmla="*/ 0 h 2229"/>
                  <a:gd name="T6" fmla="*/ 0 w 350"/>
                  <a:gd name="T7" fmla="*/ 1 h 2229"/>
                  <a:gd name="T8" fmla="*/ 0 w 350"/>
                  <a:gd name="T9" fmla="*/ 1 h 2229"/>
                  <a:gd name="T10" fmla="*/ 0 w 350"/>
                  <a:gd name="T11" fmla="*/ 1 h 2229"/>
                  <a:gd name="T12" fmla="*/ 0 w 350"/>
                  <a:gd name="T13" fmla="*/ 2 h 2229"/>
                  <a:gd name="T14" fmla="*/ 0 w 350"/>
                  <a:gd name="T15" fmla="*/ 2 h 2229"/>
                  <a:gd name="T16" fmla="*/ 0 w 350"/>
                  <a:gd name="T17" fmla="*/ 3 h 2229"/>
                  <a:gd name="T18" fmla="*/ 0 w 350"/>
                  <a:gd name="T19" fmla="*/ 3 h 2229"/>
                  <a:gd name="T20" fmla="*/ 0 w 350"/>
                  <a:gd name="T21" fmla="*/ 4 h 2229"/>
                  <a:gd name="T22" fmla="*/ 0 w 350"/>
                  <a:gd name="T23" fmla="*/ 4 h 2229"/>
                  <a:gd name="T24" fmla="*/ 0 w 350"/>
                  <a:gd name="T25" fmla="*/ 4 h 2229"/>
                  <a:gd name="T26" fmla="*/ 0 w 350"/>
                  <a:gd name="T27" fmla="*/ 5 h 2229"/>
                  <a:gd name="T28" fmla="*/ 0 w 350"/>
                  <a:gd name="T29" fmla="*/ 5 h 2229"/>
                  <a:gd name="T30" fmla="*/ 0 w 350"/>
                  <a:gd name="T31" fmla="*/ 5 h 2229"/>
                  <a:gd name="T32" fmla="*/ 0 w 350"/>
                  <a:gd name="T33" fmla="*/ 5 h 2229"/>
                  <a:gd name="T34" fmla="*/ 0 w 350"/>
                  <a:gd name="T35" fmla="*/ 5 h 2229"/>
                  <a:gd name="T36" fmla="*/ 0 w 350"/>
                  <a:gd name="T37" fmla="*/ 5 h 2229"/>
                  <a:gd name="T38" fmla="*/ 0 w 350"/>
                  <a:gd name="T39" fmla="*/ 5 h 2229"/>
                  <a:gd name="T40" fmla="*/ 0 w 350"/>
                  <a:gd name="T41" fmla="*/ 4 h 2229"/>
                  <a:gd name="T42" fmla="*/ 0 w 350"/>
                  <a:gd name="T43" fmla="*/ 4 h 2229"/>
                  <a:gd name="T44" fmla="*/ 0 w 350"/>
                  <a:gd name="T45" fmla="*/ 4 h 2229"/>
                  <a:gd name="T46" fmla="*/ 0 w 350"/>
                  <a:gd name="T47" fmla="*/ 3 h 2229"/>
                  <a:gd name="T48" fmla="*/ 0 w 350"/>
                  <a:gd name="T49" fmla="*/ 3 h 2229"/>
                  <a:gd name="T50" fmla="*/ 0 w 350"/>
                  <a:gd name="T51" fmla="*/ 3 h 2229"/>
                  <a:gd name="T52" fmla="*/ 0 w 350"/>
                  <a:gd name="T53" fmla="*/ 2 h 2229"/>
                  <a:gd name="T54" fmla="*/ 1 w 350"/>
                  <a:gd name="T55" fmla="*/ 2 h 2229"/>
                  <a:gd name="T56" fmla="*/ 1 w 350"/>
                  <a:gd name="T57" fmla="*/ 1 h 2229"/>
                  <a:gd name="T58" fmla="*/ 1 w 350"/>
                  <a:gd name="T59" fmla="*/ 1 h 2229"/>
                  <a:gd name="T60" fmla="*/ 1 w 350"/>
                  <a:gd name="T61" fmla="*/ 1 h 2229"/>
                  <a:gd name="T62" fmla="*/ 1 w 350"/>
                  <a:gd name="T63" fmla="*/ 0 h 2229"/>
                  <a:gd name="T64" fmla="*/ 1 w 350"/>
                  <a:gd name="T65" fmla="*/ 0 h 22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0"/>
                  <a:gd name="T100" fmla="*/ 0 h 2229"/>
                  <a:gd name="T101" fmla="*/ 350 w 350"/>
                  <a:gd name="T102" fmla="*/ 2229 h 22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0" h="2229">
                    <a:moveTo>
                      <a:pt x="350" y="0"/>
                    </a:moveTo>
                    <a:lnTo>
                      <a:pt x="272" y="83"/>
                    </a:lnTo>
                    <a:lnTo>
                      <a:pt x="210" y="193"/>
                    </a:lnTo>
                    <a:lnTo>
                      <a:pt x="165" y="325"/>
                    </a:lnTo>
                    <a:lnTo>
                      <a:pt x="135" y="476"/>
                    </a:lnTo>
                    <a:lnTo>
                      <a:pt x="114" y="640"/>
                    </a:lnTo>
                    <a:lnTo>
                      <a:pt x="103" y="814"/>
                    </a:lnTo>
                    <a:lnTo>
                      <a:pt x="100" y="995"/>
                    </a:lnTo>
                    <a:lnTo>
                      <a:pt x="102" y="1179"/>
                    </a:lnTo>
                    <a:lnTo>
                      <a:pt x="105" y="1359"/>
                    </a:lnTo>
                    <a:lnTo>
                      <a:pt x="107" y="1534"/>
                    </a:lnTo>
                    <a:lnTo>
                      <a:pt x="109" y="1698"/>
                    </a:lnTo>
                    <a:lnTo>
                      <a:pt x="105" y="1849"/>
                    </a:lnTo>
                    <a:lnTo>
                      <a:pt x="94" y="1982"/>
                    </a:lnTo>
                    <a:lnTo>
                      <a:pt x="75" y="2092"/>
                    </a:lnTo>
                    <a:lnTo>
                      <a:pt x="44" y="2176"/>
                    </a:lnTo>
                    <a:lnTo>
                      <a:pt x="0" y="2229"/>
                    </a:lnTo>
                    <a:lnTo>
                      <a:pt x="61" y="2199"/>
                    </a:lnTo>
                    <a:lnTo>
                      <a:pt x="107" y="2136"/>
                    </a:lnTo>
                    <a:lnTo>
                      <a:pt x="144" y="2044"/>
                    </a:lnTo>
                    <a:lnTo>
                      <a:pt x="169" y="1927"/>
                    </a:lnTo>
                    <a:lnTo>
                      <a:pt x="185" y="1790"/>
                    </a:lnTo>
                    <a:lnTo>
                      <a:pt x="196" y="1635"/>
                    </a:lnTo>
                    <a:lnTo>
                      <a:pt x="203" y="1468"/>
                    </a:lnTo>
                    <a:lnTo>
                      <a:pt x="206" y="1290"/>
                    </a:lnTo>
                    <a:lnTo>
                      <a:pt x="208" y="1107"/>
                    </a:lnTo>
                    <a:lnTo>
                      <a:pt x="212" y="923"/>
                    </a:lnTo>
                    <a:lnTo>
                      <a:pt x="217" y="741"/>
                    </a:lnTo>
                    <a:lnTo>
                      <a:pt x="228" y="566"/>
                    </a:lnTo>
                    <a:lnTo>
                      <a:pt x="244" y="398"/>
                    </a:lnTo>
                    <a:lnTo>
                      <a:pt x="270" y="247"/>
                    </a:lnTo>
                    <a:lnTo>
                      <a:pt x="304" y="114"/>
                    </a:lnTo>
                    <a:lnTo>
                      <a:pt x="350" y="0"/>
                    </a:lnTo>
                    <a:close/>
                  </a:path>
                </a:pathLst>
              </a:custGeom>
              <a:solidFill>
                <a:srgbClr val="993300"/>
              </a:solidFill>
              <a:ln w="9525">
                <a:noFill/>
                <a:round/>
                <a:headEnd/>
                <a:tailEnd/>
              </a:ln>
            </p:spPr>
            <p:txBody>
              <a:bodyPr/>
              <a:lstStyle/>
              <a:p>
                <a:endParaRPr lang="en-US">
                  <a:latin typeface="+mn-lt"/>
                </a:endParaRPr>
              </a:p>
            </p:txBody>
          </p:sp>
          <p:sp>
            <p:nvSpPr>
              <p:cNvPr id="64585" name="Freeform 81"/>
              <p:cNvSpPr>
                <a:spLocks/>
              </p:cNvSpPr>
              <p:nvPr/>
            </p:nvSpPr>
            <p:spPr bwMode="auto">
              <a:xfrm>
                <a:off x="3688" y="1940"/>
                <a:ext cx="375" cy="75"/>
              </a:xfrm>
              <a:custGeom>
                <a:avLst/>
                <a:gdLst>
                  <a:gd name="T0" fmla="*/ 0 w 7884"/>
                  <a:gd name="T1" fmla="*/ 1 h 1582"/>
                  <a:gd name="T2" fmla="*/ 1 w 7884"/>
                  <a:gd name="T3" fmla="*/ 1 h 1582"/>
                  <a:gd name="T4" fmla="*/ 2 w 7884"/>
                  <a:gd name="T5" fmla="*/ 2 h 1582"/>
                  <a:gd name="T6" fmla="*/ 3 w 7884"/>
                  <a:gd name="T7" fmla="*/ 2 h 1582"/>
                  <a:gd name="T8" fmla="*/ 3 w 7884"/>
                  <a:gd name="T9" fmla="*/ 3 h 1582"/>
                  <a:gd name="T10" fmla="*/ 4 w 7884"/>
                  <a:gd name="T11" fmla="*/ 3 h 1582"/>
                  <a:gd name="T12" fmla="*/ 5 w 7884"/>
                  <a:gd name="T13" fmla="*/ 3 h 1582"/>
                  <a:gd name="T14" fmla="*/ 6 w 7884"/>
                  <a:gd name="T15" fmla="*/ 3 h 1582"/>
                  <a:gd name="T16" fmla="*/ 7 w 7884"/>
                  <a:gd name="T17" fmla="*/ 3 h 1582"/>
                  <a:gd name="T18" fmla="*/ 8 w 7884"/>
                  <a:gd name="T19" fmla="*/ 4 h 1582"/>
                  <a:gd name="T20" fmla="*/ 8 w 7884"/>
                  <a:gd name="T21" fmla="*/ 4 h 1582"/>
                  <a:gd name="T22" fmla="*/ 9 w 7884"/>
                  <a:gd name="T23" fmla="*/ 4 h 1582"/>
                  <a:gd name="T24" fmla="*/ 10 w 7884"/>
                  <a:gd name="T25" fmla="*/ 3 h 1582"/>
                  <a:gd name="T26" fmla="*/ 11 w 7884"/>
                  <a:gd name="T27" fmla="*/ 3 h 1582"/>
                  <a:gd name="T28" fmla="*/ 12 w 7884"/>
                  <a:gd name="T29" fmla="*/ 3 h 1582"/>
                  <a:gd name="T30" fmla="*/ 13 w 7884"/>
                  <a:gd name="T31" fmla="*/ 3 h 1582"/>
                  <a:gd name="T32" fmla="*/ 14 w 7884"/>
                  <a:gd name="T33" fmla="*/ 2 h 1582"/>
                  <a:gd name="T34" fmla="*/ 15 w 7884"/>
                  <a:gd name="T35" fmla="*/ 2 h 1582"/>
                  <a:gd name="T36" fmla="*/ 16 w 7884"/>
                  <a:gd name="T37" fmla="*/ 2 h 1582"/>
                  <a:gd name="T38" fmla="*/ 16 w 7884"/>
                  <a:gd name="T39" fmla="*/ 1 h 1582"/>
                  <a:gd name="T40" fmla="*/ 17 w 7884"/>
                  <a:gd name="T41" fmla="*/ 1 h 1582"/>
                  <a:gd name="T42" fmla="*/ 18 w 7884"/>
                  <a:gd name="T43" fmla="*/ 0 h 1582"/>
                  <a:gd name="T44" fmla="*/ 17 w 7884"/>
                  <a:gd name="T45" fmla="*/ 1 h 1582"/>
                  <a:gd name="T46" fmla="*/ 16 w 7884"/>
                  <a:gd name="T47" fmla="*/ 1 h 1582"/>
                  <a:gd name="T48" fmla="*/ 15 w 7884"/>
                  <a:gd name="T49" fmla="*/ 2 h 1582"/>
                  <a:gd name="T50" fmla="*/ 15 w 7884"/>
                  <a:gd name="T51" fmla="*/ 2 h 1582"/>
                  <a:gd name="T52" fmla="*/ 14 w 7884"/>
                  <a:gd name="T53" fmla="*/ 2 h 1582"/>
                  <a:gd name="T54" fmla="*/ 13 w 7884"/>
                  <a:gd name="T55" fmla="*/ 3 h 1582"/>
                  <a:gd name="T56" fmla="*/ 12 w 7884"/>
                  <a:gd name="T57" fmla="*/ 3 h 1582"/>
                  <a:gd name="T58" fmla="*/ 11 w 7884"/>
                  <a:gd name="T59" fmla="*/ 3 h 1582"/>
                  <a:gd name="T60" fmla="*/ 10 w 7884"/>
                  <a:gd name="T61" fmla="*/ 3 h 1582"/>
                  <a:gd name="T62" fmla="*/ 9 w 7884"/>
                  <a:gd name="T63" fmla="*/ 3 h 1582"/>
                  <a:gd name="T64" fmla="*/ 8 w 7884"/>
                  <a:gd name="T65" fmla="*/ 3 h 1582"/>
                  <a:gd name="T66" fmla="*/ 8 w 7884"/>
                  <a:gd name="T67" fmla="*/ 3 h 1582"/>
                  <a:gd name="T68" fmla="*/ 7 w 7884"/>
                  <a:gd name="T69" fmla="*/ 3 h 1582"/>
                  <a:gd name="T70" fmla="*/ 6 w 7884"/>
                  <a:gd name="T71" fmla="*/ 3 h 1582"/>
                  <a:gd name="T72" fmla="*/ 5 w 7884"/>
                  <a:gd name="T73" fmla="*/ 3 h 1582"/>
                  <a:gd name="T74" fmla="*/ 4 w 7884"/>
                  <a:gd name="T75" fmla="*/ 3 h 1582"/>
                  <a:gd name="T76" fmla="*/ 4 w 7884"/>
                  <a:gd name="T77" fmla="*/ 2 h 1582"/>
                  <a:gd name="T78" fmla="*/ 3 w 7884"/>
                  <a:gd name="T79" fmla="*/ 2 h 1582"/>
                  <a:gd name="T80" fmla="*/ 2 w 7884"/>
                  <a:gd name="T81" fmla="*/ 2 h 1582"/>
                  <a:gd name="T82" fmla="*/ 1 w 7884"/>
                  <a:gd name="T83" fmla="*/ 1 h 1582"/>
                  <a:gd name="T84" fmla="*/ 0 w 7884"/>
                  <a:gd name="T85" fmla="*/ 0 h 15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84"/>
                  <a:gd name="T130" fmla="*/ 0 h 1582"/>
                  <a:gd name="T131" fmla="*/ 7884 w 7884"/>
                  <a:gd name="T132" fmla="*/ 1582 h 15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84" h="1582">
                    <a:moveTo>
                      <a:pt x="49" y="43"/>
                    </a:moveTo>
                    <a:lnTo>
                      <a:pt x="0" y="157"/>
                    </a:lnTo>
                    <a:lnTo>
                      <a:pt x="107" y="252"/>
                    </a:lnTo>
                    <a:lnTo>
                      <a:pt x="215" y="345"/>
                    </a:lnTo>
                    <a:lnTo>
                      <a:pt x="323" y="432"/>
                    </a:lnTo>
                    <a:lnTo>
                      <a:pt x="433" y="517"/>
                    </a:lnTo>
                    <a:lnTo>
                      <a:pt x="543" y="598"/>
                    </a:lnTo>
                    <a:lnTo>
                      <a:pt x="655" y="676"/>
                    </a:lnTo>
                    <a:lnTo>
                      <a:pt x="766" y="750"/>
                    </a:lnTo>
                    <a:lnTo>
                      <a:pt x="878" y="818"/>
                    </a:lnTo>
                    <a:lnTo>
                      <a:pt x="992" y="885"/>
                    </a:lnTo>
                    <a:lnTo>
                      <a:pt x="1108" y="948"/>
                    </a:lnTo>
                    <a:lnTo>
                      <a:pt x="1223" y="1010"/>
                    </a:lnTo>
                    <a:lnTo>
                      <a:pt x="1338" y="1065"/>
                    </a:lnTo>
                    <a:lnTo>
                      <a:pt x="1456" y="1118"/>
                    </a:lnTo>
                    <a:lnTo>
                      <a:pt x="1572" y="1168"/>
                    </a:lnTo>
                    <a:lnTo>
                      <a:pt x="1691" y="1215"/>
                    </a:lnTo>
                    <a:lnTo>
                      <a:pt x="1812" y="1259"/>
                    </a:lnTo>
                    <a:lnTo>
                      <a:pt x="1933" y="1300"/>
                    </a:lnTo>
                    <a:lnTo>
                      <a:pt x="2054" y="1337"/>
                    </a:lnTo>
                    <a:lnTo>
                      <a:pt x="2176" y="1371"/>
                    </a:lnTo>
                    <a:lnTo>
                      <a:pt x="2301" y="1404"/>
                    </a:lnTo>
                    <a:lnTo>
                      <a:pt x="2425" y="1433"/>
                    </a:lnTo>
                    <a:lnTo>
                      <a:pt x="2551" y="1460"/>
                    </a:lnTo>
                    <a:lnTo>
                      <a:pt x="2677" y="1483"/>
                    </a:lnTo>
                    <a:lnTo>
                      <a:pt x="2804" y="1506"/>
                    </a:lnTo>
                    <a:lnTo>
                      <a:pt x="2933" y="1523"/>
                    </a:lnTo>
                    <a:lnTo>
                      <a:pt x="3061" y="1540"/>
                    </a:lnTo>
                    <a:lnTo>
                      <a:pt x="3193" y="1552"/>
                    </a:lnTo>
                    <a:lnTo>
                      <a:pt x="3325" y="1563"/>
                    </a:lnTo>
                    <a:lnTo>
                      <a:pt x="3456" y="1572"/>
                    </a:lnTo>
                    <a:lnTo>
                      <a:pt x="3589" y="1577"/>
                    </a:lnTo>
                    <a:lnTo>
                      <a:pt x="3725" y="1581"/>
                    </a:lnTo>
                    <a:lnTo>
                      <a:pt x="3858" y="1582"/>
                    </a:lnTo>
                    <a:lnTo>
                      <a:pt x="3996" y="1581"/>
                    </a:lnTo>
                    <a:lnTo>
                      <a:pt x="4133" y="1575"/>
                    </a:lnTo>
                    <a:lnTo>
                      <a:pt x="4270" y="1566"/>
                    </a:lnTo>
                    <a:lnTo>
                      <a:pt x="4408" y="1554"/>
                    </a:lnTo>
                    <a:lnTo>
                      <a:pt x="4547" y="1536"/>
                    </a:lnTo>
                    <a:lnTo>
                      <a:pt x="4686" y="1516"/>
                    </a:lnTo>
                    <a:lnTo>
                      <a:pt x="4825" y="1490"/>
                    </a:lnTo>
                    <a:lnTo>
                      <a:pt x="4963" y="1463"/>
                    </a:lnTo>
                    <a:lnTo>
                      <a:pt x="5100" y="1433"/>
                    </a:lnTo>
                    <a:lnTo>
                      <a:pt x="5239" y="1399"/>
                    </a:lnTo>
                    <a:lnTo>
                      <a:pt x="5376" y="1360"/>
                    </a:lnTo>
                    <a:lnTo>
                      <a:pt x="5514" y="1321"/>
                    </a:lnTo>
                    <a:lnTo>
                      <a:pt x="5649" y="1278"/>
                    </a:lnTo>
                    <a:lnTo>
                      <a:pt x="5784" y="1231"/>
                    </a:lnTo>
                    <a:lnTo>
                      <a:pt x="5918" y="1182"/>
                    </a:lnTo>
                    <a:lnTo>
                      <a:pt x="6051" y="1131"/>
                    </a:lnTo>
                    <a:lnTo>
                      <a:pt x="6182" y="1076"/>
                    </a:lnTo>
                    <a:lnTo>
                      <a:pt x="6312" y="1019"/>
                    </a:lnTo>
                    <a:lnTo>
                      <a:pt x="6438" y="959"/>
                    </a:lnTo>
                    <a:lnTo>
                      <a:pt x="6565" y="896"/>
                    </a:lnTo>
                    <a:lnTo>
                      <a:pt x="6689" y="832"/>
                    </a:lnTo>
                    <a:lnTo>
                      <a:pt x="6812" y="766"/>
                    </a:lnTo>
                    <a:lnTo>
                      <a:pt x="6931" y="697"/>
                    </a:lnTo>
                    <a:lnTo>
                      <a:pt x="7048" y="627"/>
                    </a:lnTo>
                    <a:lnTo>
                      <a:pt x="7163" y="553"/>
                    </a:lnTo>
                    <a:lnTo>
                      <a:pt x="7274" y="480"/>
                    </a:lnTo>
                    <a:lnTo>
                      <a:pt x="7384" y="404"/>
                    </a:lnTo>
                    <a:lnTo>
                      <a:pt x="7491" y="326"/>
                    </a:lnTo>
                    <a:lnTo>
                      <a:pt x="7594" y="247"/>
                    </a:lnTo>
                    <a:lnTo>
                      <a:pt x="7695" y="166"/>
                    </a:lnTo>
                    <a:lnTo>
                      <a:pt x="7791" y="83"/>
                    </a:lnTo>
                    <a:lnTo>
                      <a:pt x="7884" y="0"/>
                    </a:lnTo>
                    <a:lnTo>
                      <a:pt x="7763" y="83"/>
                    </a:lnTo>
                    <a:lnTo>
                      <a:pt x="7644" y="164"/>
                    </a:lnTo>
                    <a:lnTo>
                      <a:pt x="7523" y="244"/>
                    </a:lnTo>
                    <a:lnTo>
                      <a:pt x="7402" y="320"/>
                    </a:lnTo>
                    <a:lnTo>
                      <a:pt x="7283" y="397"/>
                    </a:lnTo>
                    <a:lnTo>
                      <a:pt x="7162" y="471"/>
                    </a:lnTo>
                    <a:lnTo>
                      <a:pt x="7039" y="541"/>
                    </a:lnTo>
                    <a:lnTo>
                      <a:pt x="6918" y="611"/>
                    </a:lnTo>
                    <a:lnTo>
                      <a:pt x="6796" y="678"/>
                    </a:lnTo>
                    <a:lnTo>
                      <a:pt x="6673" y="743"/>
                    </a:lnTo>
                    <a:lnTo>
                      <a:pt x="6550" y="804"/>
                    </a:lnTo>
                    <a:lnTo>
                      <a:pt x="6428" y="864"/>
                    </a:lnTo>
                    <a:lnTo>
                      <a:pt x="6305" y="921"/>
                    </a:lnTo>
                    <a:lnTo>
                      <a:pt x="6181" y="976"/>
                    </a:lnTo>
                    <a:lnTo>
                      <a:pt x="6056" y="1029"/>
                    </a:lnTo>
                    <a:lnTo>
                      <a:pt x="5932" y="1078"/>
                    </a:lnTo>
                    <a:lnTo>
                      <a:pt x="5807" y="1125"/>
                    </a:lnTo>
                    <a:lnTo>
                      <a:pt x="5681" y="1170"/>
                    </a:lnTo>
                    <a:lnTo>
                      <a:pt x="5555" y="1211"/>
                    </a:lnTo>
                    <a:lnTo>
                      <a:pt x="5429" y="1251"/>
                    </a:lnTo>
                    <a:lnTo>
                      <a:pt x="5303" y="1287"/>
                    </a:lnTo>
                    <a:lnTo>
                      <a:pt x="5175" y="1319"/>
                    </a:lnTo>
                    <a:lnTo>
                      <a:pt x="5045" y="1350"/>
                    </a:lnTo>
                    <a:lnTo>
                      <a:pt x="4917" y="1378"/>
                    </a:lnTo>
                    <a:lnTo>
                      <a:pt x="4787" y="1403"/>
                    </a:lnTo>
                    <a:lnTo>
                      <a:pt x="4657" y="1424"/>
                    </a:lnTo>
                    <a:lnTo>
                      <a:pt x="4526" y="1442"/>
                    </a:lnTo>
                    <a:lnTo>
                      <a:pt x="4394" y="1456"/>
                    </a:lnTo>
                    <a:lnTo>
                      <a:pt x="4261" y="1469"/>
                    </a:lnTo>
                    <a:lnTo>
                      <a:pt x="4127" y="1476"/>
                    </a:lnTo>
                    <a:lnTo>
                      <a:pt x="3994" y="1481"/>
                    </a:lnTo>
                    <a:lnTo>
                      <a:pt x="3858" y="1483"/>
                    </a:lnTo>
                    <a:lnTo>
                      <a:pt x="3726" y="1483"/>
                    </a:lnTo>
                    <a:lnTo>
                      <a:pt x="3595" y="1480"/>
                    </a:lnTo>
                    <a:lnTo>
                      <a:pt x="3465" y="1476"/>
                    </a:lnTo>
                    <a:lnTo>
                      <a:pt x="3337" y="1469"/>
                    </a:lnTo>
                    <a:lnTo>
                      <a:pt x="3213" y="1460"/>
                    </a:lnTo>
                    <a:lnTo>
                      <a:pt x="3088" y="1451"/>
                    </a:lnTo>
                    <a:lnTo>
                      <a:pt x="2967" y="1437"/>
                    </a:lnTo>
                    <a:lnTo>
                      <a:pt x="2847" y="1422"/>
                    </a:lnTo>
                    <a:lnTo>
                      <a:pt x="2728" y="1404"/>
                    </a:lnTo>
                    <a:lnTo>
                      <a:pt x="2611" y="1385"/>
                    </a:lnTo>
                    <a:lnTo>
                      <a:pt x="2494" y="1360"/>
                    </a:lnTo>
                    <a:lnTo>
                      <a:pt x="2378" y="1334"/>
                    </a:lnTo>
                    <a:lnTo>
                      <a:pt x="2263" y="1305"/>
                    </a:lnTo>
                    <a:lnTo>
                      <a:pt x="2149" y="1273"/>
                    </a:lnTo>
                    <a:lnTo>
                      <a:pt x="2036" y="1238"/>
                    </a:lnTo>
                    <a:lnTo>
                      <a:pt x="1922" y="1198"/>
                    </a:lnTo>
                    <a:lnTo>
                      <a:pt x="1810" y="1157"/>
                    </a:lnTo>
                    <a:lnTo>
                      <a:pt x="1696" y="1112"/>
                    </a:lnTo>
                    <a:lnTo>
                      <a:pt x="1585" y="1063"/>
                    </a:lnTo>
                    <a:lnTo>
                      <a:pt x="1472" y="1010"/>
                    </a:lnTo>
                    <a:lnTo>
                      <a:pt x="1358" y="953"/>
                    </a:lnTo>
                    <a:lnTo>
                      <a:pt x="1244" y="892"/>
                    </a:lnTo>
                    <a:lnTo>
                      <a:pt x="1131" y="827"/>
                    </a:lnTo>
                    <a:lnTo>
                      <a:pt x="1015" y="759"/>
                    </a:lnTo>
                    <a:lnTo>
                      <a:pt x="898" y="685"/>
                    </a:lnTo>
                    <a:lnTo>
                      <a:pt x="781" y="608"/>
                    </a:lnTo>
                    <a:lnTo>
                      <a:pt x="664" y="526"/>
                    </a:lnTo>
                    <a:lnTo>
                      <a:pt x="543" y="439"/>
                    </a:lnTo>
                    <a:lnTo>
                      <a:pt x="422" y="348"/>
                    </a:lnTo>
                    <a:lnTo>
                      <a:pt x="299" y="251"/>
                    </a:lnTo>
                    <a:lnTo>
                      <a:pt x="175" y="150"/>
                    </a:lnTo>
                    <a:lnTo>
                      <a:pt x="49" y="43"/>
                    </a:lnTo>
                    <a:close/>
                  </a:path>
                </a:pathLst>
              </a:custGeom>
              <a:solidFill>
                <a:srgbClr val="993300"/>
              </a:solidFill>
              <a:ln w="9525">
                <a:noFill/>
                <a:round/>
                <a:headEnd/>
                <a:tailEnd/>
              </a:ln>
            </p:spPr>
            <p:txBody>
              <a:bodyPr/>
              <a:lstStyle/>
              <a:p>
                <a:endParaRPr lang="en-US">
                  <a:latin typeface="+mn-lt"/>
                </a:endParaRPr>
              </a:p>
            </p:txBody>
          </p:sp>
          <p:sp>
            <p:nvSpPr>
              <p:cNvPr id="64586" name="Freeform 82"/>
              <p:cNvSpPr>
                <a:spLocks/>
              </p:cNvSpPr>
              <p:nvPr/>
            </p:nvSpPr>
            <p:spPr bwMode="auto">
              <a:xfrm>
                <a:off x="3800" y="1709"/>
                <a:ext cx="136" cy="68"/>
              </a:xfrm>
              <a:custGeom>
                <a:avLst/>
                <a:gdLst>
                  <a:gd name="T0" fmla="*/ 0 w 2853"/>
                  <a:gd name="T1" fmla="*/ 0 h 1443"/>
                  <a:gd name="T2" fmla="*/ 0 w 2853"/>
                  <a:gd name="T3" fmla="*/ 0 h 1443"/>
                  <a:gd name="T4" fmla="*/ 0 w 2853"/>
                  <a:gd name="T5" fmla="*/ 0 h 1443"/>
                  <a:gd name="T6" fmla="*/ 1 w 2853"/>
                  <a:gd name="T7" fmla="*/ 0 h 1443"/>
                  <a:gd name="T8" fmla="*/ 1 w 2853"/>
                  <a:gd name="T9" fmla="*/ 0 h 1443"/>
                  <a:gd name="T10" fmla="*/ 1 w 2853"/>
                  <a:gd name="T11" fmla="*/ 1 h 1443"/>
                  <a:gd name="T12" fmla="*/ 2 w 2853"/>
                  <a:gd name="T13" fmla="*/ 1 h 1443"/>
                  <a:gd name="T14" fmla="*/ 2 w 2853"/>
                  <a:gd name="T15" fmla="*/ 1 h 1443"/>
                  <a:gd name="T16" fmla="*/ 2 w 2853"/>
                  <a:gd name="T17" fmla="*/ 1 h 1443"/>
                  <a:gd name="T18" fmla="*/ 3 w 2853"/>
                  <a:gd name="T19" fmla="*/ 1 h 1443"/>
                  <a:gd name="T20" fmla="*/ 3 w 2853"/>
                  <a:gd name="T21" fmla="*/ 1 h 1443"/>
                  <a:gd name="T22" fmla="*/ 4 w 2853"/>
                  <a:gd name="T23" fmla="*/ 2 h 1443"/>
                  <a:gd name="T24" fmla="*/ 4 w 2853"/>
                  <a:gd name="T25" fmla="*/ 2 h 1443"/>
                  <a:gd name="T26" fmla="*/ 4 w 2853"/>
                  <a:gd name="T27" fmla="*/ 2 h 1443"/>
                  <a:gd name="T28" fmla="*/ 5 w 2853"/>
                  <a:gd name="T29" fmla="*/ 2 h 1443"/>
                  <a:gd name="T30" fmla="*/ 5 w 2853"/>
                  <a:gd name="T31" fmla="*/ 2 h 1443"/>
                  <a:gd name="T32" fmla="*/ 6 w 2853"/>
                  <a:gd name="T33" fmla="*/ 2 h 1443"/>
                  <a:gd name="T34" fmla="*/ 6 w 2853"/>
                  <a:gd name="T35" fmla="*/ 3 h 1443"/>
                  <a:gd name="T36" fmla="*/ 5 w 2853"/>
                  <a:gd name="T37" fmla="*/ 3 h 1443"/>
                  <a:gd name="T38" fmla="*/ 5 w 2853"/>
                  <a:gd name="T39" fmla="*/ 2 h 1443"/>
                  <a:gd name="T40" fmla="*/ 4 w 2853"/>
                  <a:gd name="T41" fmla="*/ 2 h 1443"/>
                  <a:gd name="T42" fmla="*/ 4 w 2853"/>
                  <a:gd name="T43" fmla="*/ 2 h 1443"/>
                  <a:gd name="T44" fmla="*/ 4 w 2853"/>
                  <a:gd name="T45" fmla="*/ 2 h 1443"/>
                  <a:gd name="T46" fmla="*/ 3 w 2853"/>
                  <a:gd name="T47" fmla="*/ 2 h 1443"/>
                  <a:gd name="T48" fmla="*/ 3 w 2853"/>
                  <a:gd name="T49" fmla="*/ 1 h 1443"/>
                  <a:gd name="T50" fmla="*/ 2 w 2853"/>
                  <a:gd name="T51" fmla="*/ 1 h 1443"/>
                  <a:gd name="T52" fmla="*/ 2 w 2853"/>
                  <a:gd name="T53" fmla="*/ 1 h 1443"/>
                  <a:gd name="T54" fmla="*/ 2 w 2853"/>
                  <a:gd name="T55" fmla="*/ 1 h 1443"/>
                  <a:gd name="T56" fmla="*/ 1 w 2853"/>
                  <a:gd name="T57" fmla="*/ 1 h 1443"/>
                  <a:gd name="T58" fmla="*/ 1 w 2853"/>
                  <a:gd name="T59" fmla="*/ 1 h 1443"/>
                  <a:gd name="T60" fmla="*/ 1 w 2853"/>
                  <a:gd name="T61" fmla="*/ 0 h 1443"/>
                  <a:gd name="T62" fmla="*/ 0 w 2853"/>
                  <a:gd name="T63" fmla="*/ 0 h 1443"/>
                  <a:gd name="T64" fmla="*/ 0 w 2853"/>
                  <a:gd name="T65" fmla="*/ 0 h 1443"/>
                  <a:gd name="T66" fmla="*/ 0 w 2853"/>
                  <a:gd name="T67" fmla="*/ 0 h 1443"/>
                  <a:gd name="T68" fmla="*/ 0 w 2853"/>
                  <a:gd name="T69" fmla="*/ 0 h 14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53"/>
                  <a:gd name="T106" fmla="*/ 0 h 1443"/>
                  <a:gd name="T107" fmla="*/ 2853 w 2853"/>
                  <a:gd name="T108" fmla="*/ 1443 h 14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53" h="1443">
                    <a:moveTo>
                      <a:pt x="0" y="0"/>
                    </a:moveTo>
                    <a:lnTo>
                      <a:pt x="12" y="20"/>
                    </a:lnTo>
                    <a:lnTo>
                      <a:pt x="34" y="40"/>
                    </a:lnTo>
                    <a:lnTo>
                      <a:pt x="64" y="62"/>
                    </a:lnTo>
                    <a:lnTo>
                      <a:pt x="101" y="85"/>
                    </a:lnTo>
                    <a:lnTo>
                      <a:pt x="144" y="108"/>
                    </a:lnTo>
                    <a:lnTo>
                      <a:pt x="194" y="133"/>
                    </a:lnTo>
                    <a:lnTo>
                      <a:pt x="252" y="159"/>
                    </a:lnTo>
                    <a:lnTo>
                      <a:pt x="313" y="188"/>
                    </a:lnTo>
                    <a:lnTo>
                      <a:pt x="382" y="216"/>
                    </a:lnTo>
                    <a:lnTo>
                      <a:pt x="453" y="247"/>
                    </a:lnTo>
                    <a:lnTo>
                      <a:pt x="530" y="278"/>
                    </a:lnTo>
                    <a:lnTo>
                      <a:pt x="611" y="310"/>
                    </a:lnTo>
                    <a:lnTo>
                      <a:pt x="693" y="343"/>
                    </a:lnTo>
                    <a:lnTo>
                      <a:pt x="780" y="377"/>
                    </a:lnTo>
                    <a:lnTo>
                      <a:pt x="871" y="413"/>
                    </a:lnTo>
                    <a:lnTo>
                      <a:pt x="962" y="449"/>
                    </a:lnTo>
                    <a:lnTo>
                      <a:pt x="1054" y="487"/>
                    </a:lnTo>
                    <a:lnTo>
                      <a:pt x="1150" y="524"/>
                    </a:lnTo>
                    <a:lnTo>
                      <a:pt x="1244" y="565"/>
                    </a:lnTo>
                    <a:lnTo>
                      <a:pt x="1339" y="604"/>
                    </a:lnTo>
                    <a:lnTo>
                      <a:pt x="1434" y="645"/>
                    </a:lnTo>
                    <a:lnTo>
                      <a:pt x="1529" y="689"/>
                    </a:lnTo>
                    <a:lnTo>
                      <a:pt x="1623" y="732"/>
                    </a:lnTo>
                    <a:lnTo>
                      <a:pt x="1714" y="775"/>
                    </a:lnTo>
                    <a:lnTo>
                      <a:pt x="1806" y="821"/>
                    </a:lnTo>
                    <a:lnTo>
                      <a:pt x="1895" y="867"/>
                    </a:lnTo>
                    <a:lnTo>
                      <a:pt x="1979" y="912"/>
                    </a:lnTo>
                    <a:lnTo>
                      <a:pt x="2062" y="961"/>
                    </a:lnTo>
                    <a:lnTo>
                      <a:pt x="2142" y="1009"/>
                    </a:lnTo>
                    <a:lnTo>
                      <a:pt x="2215" y="1059"/>
                    </a:lnTo>
                    <a:lnTo>
                      <a:pt x="2286" y="1109"/>
                    </a:lnTo>
                    <a:lnTo>
                      <a:pt x="2350" y="1159"/>
                    </a:lnTo>
                    <a:lnTo>
                      <a:pt x="2634" y="1125"/>
                    </a:lnTo>
                    <a:lnTo>
                      <a:pt x="2853" y="1420"/>
                    </a:lnTo>
                    <a:lnTo>
                      <a:pt x="2798" y="1443"/>
                    </a:lnTo>
                    <a:lnTo>
                      <a:pt x="2619" y="1178"/>
                    </a:lnTo>
                    <a:lnTo>
                      <a:pt x="2343" y="1221"/>
                    </a:lnTo>
                    <a:lnTo>
                      <a:pt x="2254" y="1153"/>
                    </a:lnTo>
                    <a:lnTo>
                      <a:pt x="2160" y="1091"/>
                    </a:lnTo>
                    <a:lnTo>
                      <a:pt x="2066" y="1029"/>
                    </a:lnTo>
                    <a:lnTo>
                      <a:pt x="1970" y="972"/>
                    </a:lnTo>
                    <a:lnTo>
                      <a:pt x="1875" y="915"/>
                    </a:lnTo>
                    <a:lnTo>
                      <a:pt x="1777" y="863"/>
                    </a:lnTo>
                    <a:lnTo>
                      <a:pt x="1680" y="813"/>
                    </a:lnTo>
                    <a:lnTo>
                      <a:pt x="1582" y="764"/>
                    </a:lnTo>
                    <a:lnTo>
                      <a:pt x="1486" y="719"/>
                    </a:lnTo>
                    <a:lnTo>
                      <a:pt x="1390" y="675"/>
                    </a:lnTo>
                    <a:lnTo>
                      <a:pt x="1294" y="633"/>
                    </a:lnTo>
                    <a:lnTo>
                      <a:pt x="1198" y="591"/>
                    </a:lnTo>
                    <a:lnTo>
                      <a:pt x="1106" y="554"/>
                    </a:lnTo>
                    <a:lnTo>
                      <a:pt x="1015" y="515"/>
                    </a:lnTo>
                    <a:lnTo>
                      <a:pt x="924" y="481"/>
                    </a:lnTo>
                    <a:lnTo>
                      <a:pt x="837" y="447"/>
                    </a:lnTo>
                    <a:lnTo>
                      <a:pt x="752" y="413"/>
                    </a:lnTo>
                    <a:lnTo>
                      <a:pt x="670" y="382"/>
                    </a:lnTo>
                    <a:lnTo>
                      <a:pt x="590" y="352"/>
                    </a:lnTo>
                    <a:lnTo>
                      <a:pt x="517" y="321"/>
                    </a:lnTo>
                    <a:lnTo>
                      <a:pt x="445" y="292"/>
                    </a:lnTo>
                    <a:lnTo>
                      <a:pt x="378" y="265"/>
                    </a:lnTo>
                    <a:lnTo>
                      <a:pt x="315" y="236"/>
                    </a:lnTo>
                    <a:lnTo>
                      <a:pt x="258" y="209"/>
                    </a:lnTo>
                    <a:lnTo>
                      <a:pt x="205" y="184"/>
                    </a:lnTo>
                    <a:lnTo>
                      <a:pt x="156" y="157"/>
                    </a:lnTo>
                    <a:lnTo>
                      <a:pt x="115" y="130"/>
                    </a:lnTo>
                    <a:lnTo>
                      <a:pt x="78" y="104"/>
                    </a:lnTo>
                    <a:lnTo>
                      <a:pt x="48" y="79"/>
                    </a:lnTo>
                    <a:lnTo>
                      <a:pt x="25" y="54"/>
                    </a:lnTo>
                    <a:lnTo>
                      <a:pt x="9" y="28"/>
                    </a:lnTo>
                    <a:lnTo>
                      <a:pt x="0" y="0"/>
                    </a:lnTo>
                    <a:close/>
                  </a:path>
                </a:pathLst>
              </a:custGeom>
              <a:solidFill>
                <a:srgbClr val="FFB600"/>
              </a:solidFill>
              <a:ln w="9525">
                <a:noFill/>
                <a:round/>
                <a:headEnd/>
                <a:tailEnd/>
              </a:ln>
            </p:spPr>
            <p:txBody>
              <a:bodyPr/>
              <a:lstStyle/>
              <a:p>
                <a:endParaRPr lang="en-US">
                  <a:latin typeface="+mn-lt"/>
                </a:endParaRPr>
              </a:p>
            </p:txBody>
          </p:sp>
          <p:sp>
            <p:nvSpPr>
              <p:cNvPr id="64587" name="Freeform 83"/>
              <p:cNvSpPr>
                <a:spLocks/>
              </p:cNvSpPr>
              <p:nvPr/>
            </p:nvSpPr>
            <p:spPr bwMode="auto">
              <a:xfrm>
                <a:off x="3923" y="1783"/>
                <a:ext cx="25" cy="13"/>
              </a:xfrm>
              <a:custGeom>
                <a:avLst/>
                <a:gdLst>
                  <a:gd name="T0" fmla="*/ 1 w 532"/>
                  <a:gd name="T1" fmla="*/ 1 h 270"/>
                  <a:gd name="T2" fmla="*/ 1 w 532"/>
                  <a:gd name="T3" fmla="*/ 1 h 270"/>
                  <a:gd name="T4" fmla="*/ 1 w 532"/>
                  <a:gd name="T5" fmla="*/ 0 h 270"/>
                  <a:gd name="T6" fmla="*/ 1 w 532"/>
                  <a:gd name="T7" fmla="*/ 0 h 270"/>
                  <a:gd name="T8" fmla="*/ 1 w 532"/>
                  <a:gd name="T9" fmla="*/ 0 h 270"/>
                  <a:gd name="T10" fmla="*/ 1 w 532"/>
                  <a:gd name="T11" fmla="*/ 0 h 270"/>
                  <a:gd name="T12" fmla="*/ 1 w 532"/>
                  <a:gd name="T13" fmla="*/ 0 h 270"/>
                  <a:gd name="T14" fmla="*/ 1 w 532"/>
                  <a:gd name="T15" fmla="*/ 0 h 270"/>
                  <a:gd name="T16" fmla="*/ 1 w 532"/>
                  <a:gd name="T17" fmla="*/ 0 h 270"/>
                  <a:gd name="T18" fmla="*/ 1 w 532"/>
                  <a:gd name="T19" fmla="*/ 0 h 270"/>
                  <a:gd name="T20" fmla="*/ 0 w 532"/>
                  <a:gd name="T21" fmla="*/ 0 h 270"/>
                  <a:gd name="T22" fmla="*/ 0 w 532"/>
                  <a:gd name="T23" fmla="*/ 0 h 270"/>
                  <a:gd name="T24" fmla="*/ 0 w 532"/>
                  <a:gd name="T25" fmla="*/ 0 h 270"/>
                  <a:gd name="T26" fmla="*/ 0 w 532"/>
                  <a:gd name="T27" fmla="*/ 0 h 270"/>
                  <a:gd name="T28" fmla="*/ 0 w 532"/>
                  <a:gd name="T29" fmla="*/ 0 h 270"/>
                  <a:gd name="T30" fmla="*/ 0 w 532"/>
                  <a:gd name="T31" fmla="*/ 0 h 270"/>
                  <a:gd name="T32" fmla="*/ 0 w 532"/>
                  <a:gd name="T33" fmla="*/ 0 h 270"/>
                  <a:gd name="T34" fmla="*/ 0 w 532"/>
                  <a:gd name="T35" fmla="*/ 0 h 270"/>
                  <a:gd name="T36" fmla="*/ 0 w 532"/>
                  <a:gd name="T37" fmla="*/ 0 h 270"/>
                  <a:gd name="T38" fmla="*/ 0 w 532"/>
                  <a:gd name="T39" fmla="*/ 0 h 270"/>
                  <a:gd name="T40" fmla="*/ 0 w 532"/>
                  <a:gd name="T41" fmla="*/ 0 h 270"/>
                  <a:gd name="T42" fmla="*/ 0 w 532"/>
                  <a:gd name="T43" fmla="*/ 0 h 270"/>
                  <a:gd name="T44" fmla="*/ 0 w 532"/>
                  <a:gd name="T45" fmla="*/ 0 h 270"/>
                  <a:gd name="T46" fmla="*/ 0 w 532"/>
                  <a:gd name="T47" fmla="*/ 0 h 270"/>
                  <a:gd name="T48" fmla="*/ 0 w 532"/>
                  <a:gd name="T49" fmla="*/ 0 h 270"/>
                  <a:gd name="T50" fmla="*/ 1 w 532"/>
                  <a:gd name="T51" fmla="*/ 0 h 270"/>
                  <a:gd name="T52" fmla="*/ 1 w 532"/>
                  <a:gd name="T53" fmla="*/ 0 h 270"/>
                  <a:gd name="T54" fmla="*/ 1 w 532"/>
                  <a:gd name="T55" fmla="*/ 0 h 270"/>
                  <a:gd name="T56" fmla="*/ 1 w 532"/>
                  <a:gd name="T57" fmla="*/ 0 h 270"/>
                  <a:gd name="T58" fmla="*/ 1 w 532"/>
                  <a:gd name="T59" fmla="*/ 1 h 270"/>
                  <a:gd name="T60" fmla="*/ 1 w 532"/>
                  <a:gd name="T61" fmla="*/ 1 h 270"/>
                  <a:gd name="T62" fmla="*/ 1 w 532"/>
                  <a:gd name="T63" fmla="*/ 1 h 270"/>
                  <a:gd name="T64" fmla="*/ 1 w 532"/>
                  <a:gd name="T65" fmla="*/ 1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2"/>
                  <a:gd name="T100" fmla="*/ 0 h 270"/>
                  <a:gd name="T101" fmla="*/ 532 w 532"/>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2" h="270">
                    <a:moveTo>
                      <a:pt x="532" y="270"/>
                    </a:moveTo>
                    <a:lnTo>
                      <a:pt x="523" y="240"/>
                    </a:lnTo>
                    <a:lnTo>
                      <a:pt x="507" y="215"/>
                    </a:lnTo>
                    <a:lnTo>
                      <a:pt x="484" y="194"/>
                    </a:lnTo>
                    <a:lnTo>
                      <a:pt x="455" y="176"/>
                    </a:lnTo>
                    <a:lnTo>
                      <a:pt x="420" y="160"/>
                    </a:lnTo>
                    <a:lnTo>
                      <a:pt x="383" y="147"/>
                    </a:lnTo>
                    <a:lnTo>
                      <a:pt x="342" y="136"/>
                    </a:lnTo>
                    <a:lnTo>
                      <a:pt x="298" y="123"/>
                    </a:lnTo>
                    <a:lnTo>
                      <a:pt x="255" y="114"/>
                    </a:lnTo>
                    <a:lnTo>
                      <a:pt x="210" y="103"/>
                    </a:lnTo>
                    <a:lnTo>
                      <a:pt x="166" y="91"/>
                    </a:lnTo>
                    <a:lnTo>
                      <a:pt x="125" y="78"/>
                    </a:lnTo>
                    <a:lnTo>
                      <a:pt x="87" y="64"/>
                    </a:lnTo>
                    <a:lnTo>
                      <a:pt x="52" y="46"/>
                    </a:lnTo>
                    <a:lnTo>
                      <a:pt x="24" y="25"/>
                    </a:lnTo>
                    <a:lnTo>
                      <a:pt x="0" y="0"/>
                    </a:lnTo>
                    <a:lnTo>
                      <a:pt x="2" y="32"/>
                    </a:lnTo>
                    <a:lnTo>
                      <a:pt x="15" y="59"/>
                    </a:lnTo>
                    <a:lnTo>
                      <a:pt x="34" y="82"/>
                    </a:lnTo>
                    <a:lnTo>
                      <a:pt x="62" y="102"/>
                    </a:lnTo>
                    <a:lnTo>
                      <a:pt x="96" y="120"/>
                    </a:lnTo>
                    <a:lnTo>
                      <a:pt x="136" y="136"/>
                    </a:lnTo>
                    <a:lnTo>
                      <a:pt x="177" y="151"/>
                    </a:lnTo>
                    <a:lnTo>
                      <a:pt x="222" y="165"/>
                    </a:lnTo>
                    <a:lnTo>
                      <a:pt x="269" y="176"/>
                    </a:lnTo>
                    <a:lnTo>
                      <a:pt x="316" y="188"/>
                    </a:lnTo>
                    <a:lnTo>
                      <a:pt x="361" y="199"/>
                    </a:lnTo>
                    <a:lnTo>
                      <a:pt x="404" y="212"/>
                    </a:lnTo>
                    <a:lnTo>
                      <a:pt x="444" y="224"/>
                    </a:lnTo>
                    <a:lnTo>
                      <a:pt x="480" y="237"/>
                    </a:lnTo>
                    <a:lnTo>
                      <a:pt x="509" y="253"/>
                    </a:lnTo>
                    <a:lnTo>
                      <a:pt x="532" y="270"/>
                    </a:lnTo>
                    <a:close/>
                  </a:path>
                </a:pathLst>
              </a:custGeom>
              <a:solidFill>
                <a:srgbClr val="993300"/>
              </a:solidFill>
              <a:ln w="9525">
                <a:noFill/>
                <a:round/>
                <a:headEnd/>
                <a:tailEnd/>
              </a:ln>
            </p:spPr>
            <p:txBody>
              <a:bodyPr/>
              <a:lstStyle/>
              <a:p>
                <a:endParaRPr lang="en-US">
                  <a:latin typeface="+mn-lt"/>
                </a:endParaRPr>
              </a:p>
            </p:txBody>
          </p:sp>
          <p:sp>
            <p:nvSpPr>
              <p:cNvPr id="64588" name="Freeform 84"/>
              <p:cNvSpPr>
                <a:spLocks/>
              </p:cNvSpPr>
              <p:nvPr/>
            </p:nvSpPr>
            <p:spPr bwMode="auto">
              <a:xfrm>
                <a:off x="3799" y="1706"/>
                <a:ext cx="4" cy="10"/>
              </a:xfrm>
              <a:custGeom>
                <a:avLst/>
                <a:gdLst>
                  <a:gd name="T0" fmla="*/ 0 w 77"/>
                  <a:gd name="T1" fmla="*/ 0 h 229"/>
                  <a:gd name="T2" fmla="*/ 0 w 77"/>
                  <a:gd name="T3" fmla="*/ 0 h 229"/>
                  <a:gd name="T4" fmla="*/ 0 w 77"/>
                  <a:gd name="T5" fmla="*/ 0 h 229"/>
                  <a:gd name="T6" fmla="*/ 0 w 77"/>
                  <a:gd name="T7" fmla="*/ 0 h 229"/>
                  <a:gd name="T8" fmla="*/ 0 w 77"/>
                  <a:gd name="T9" fmla="*/ 0 h 229"/>
                  <a:gd name="T10" fmla="*/ 0 60000 65536"/>
                  <a:gd name="T11" fmla="*/ 0 60000 65536"/>
                  <a:gd name="T12" fmla="*/ 0 60000 65536"/>
                  <a:gd name="T13" fmla="*/ 0 60000 65536"/>
                  <a:gd name="T14" fmla="*/ 0 60000 65536"/>
                  <a:gd name="T15" fmla="*/ 0 w 77"/>
                  <a:gd name="T16" fmla="*/ 0 h 229"/>
                  <a:gd name="T17" fmla="*/ 77 w 77"/>
                  <a:gd name="T18" fmla="*/ 229 h 229"/>
                </a:gdLst>
                <a:ahLst/>
                <a:cxnLst>
                  <a:cxn ang="T10">
                    <a:pos x="T0" y="T1"/>
                  </a:cxn>
                  <a:cxn ang="T11">
                    <a:pos x="T2" y="T3"/>
                  </a:cxn>
                  <a:cxn ang="T12">
                    <a:pos x="T4" y="T5"/>
                  </a:cxn>
                  <a:cxn ang="T13">
                    <a:pos x="T6" y="T7"/>
                  </a:cxn>
                  <a:cxn ang="T14">
                    <a:pos x="T8" y="T9"/>
                  </a:cxn>
                </a:cxnLst>
                <a:rect l="T15" t="T16" r="T17" b="T18"/>
                <a:pathLst>
                  <a:path w="77" h="229">
                    <a:moveTo>
                      <a:pt x="0" y="175"/>
                    </a:moveTo>
                    <a:lnTo>
                      <a:pt x="24" y="0"/>
                    </a:lnTo>
                    <a:lnTo>
                      <a:pt x="77" y="48"/>
                    </a:lnTo>
                    <a:lnTo>
                      <a:pt x="49" y="229"/>
                    </a:lnTo>
                    <a:lnTo>
                      <a:pt x="0" y="175"/>
                    </a:lnTo>
                    <a:close/>
                  </a:path>
                </a:pathLst>
              </a:custGeom>
              <a:solidFill>
                <a:srgbClr val="993300"/>
              </a:solidFill>
              <a:ln w="9525">
                <a:noFill/>
                <a:round/>
                <a:headEnd/>
                <a:tailEnd/>
              </a:ln>
            </p:spPr>
            <p:txBody>
              <a:bodyPr/>
              <a:lstStyle/>
              <a:p>
                <a:endParaRPr lang="en-US">
                  <a:latin typeface="+mn-lt"/>
                </a:endParaRPr>
              </a:p>
            </p:txBody>
          </p:sp>
          <p:sp>
            <p:nvSpPr>
              <p:cNvPr id="64589" name="Freeform 85"/>
              <p:cNvSpPr>
                <a:spLocks/>
              </p:cNvSpPr>
              <p:nvPr/>
            </p:nvSpPr>
            <p:spPr bwMode="auto">
              <a:xfrm>
                <a:off x="3848" y="1736"/>
                <a:ext cx="63" cy="35"/>
              </a:xfrm>
              <a:custGeom>
                <a:avLst/>
                <a:gdLst>
                  <a:gd name="T0" fmla="*/ 0 w 1342"/>
                  <a:gd name="T1" fmla="*/ 0 h 717"/>
                  <a:gd name="T2" fmla="*/ 0 w 1342"/>
                  <a:gd name="T3" fmla="*/ 0 h 717"/>
                  <a:gd name="T4" fmla="*/ 1 w 1342"/>
                  <a:gd name="T5" fmla="*/ 0 h 717"/>
                  <a:gd name="T6" fmla="*/ 1 w 1342"/>
                  <a:gd name="T7" fmla="*/ 0 h 717"/>
                  <a:gd name="T8" fmla="*/ 1 w 1342"/>
                  <a:gd name="T9" fmla="*/ 1 h 717"/>
                  <a:gd name="T10" fmla="*/ 1 w 1342"/>
                  <a:gd name="T11" fmla="*/ 1 h 717"/>
                  <a:gd name="T12" fmla="*/ 1 w 1342"/>
                  <a:gd name="T13" fmla="*/ 1 h 717"/>
                  <a:gd name="T14" fmla="*/ 2 w 1342"/>
                  <a:gd name="T15" fmla="*/ 1 h 717"/>
                  <a:gd name="T16" fmla="*/ 2 w 1342"/>
                  <a:gd name="T17" fmla="*/ 1 h 717"/>
                  <a:gd name="T18" fmla="*/ 2 w 1342"/>
                  <a:gd name="T19" fmla="*/ 1 h 717"/>
                  <a:gd name="T20" fmla="*/ 2 w 1342"/>
                  <a:gd name="T21" fmla="*/ 1 h 717"/>
                  <a:gd name="T22" fmla="*/ 2 w 1342"/>
                  <a:gd name="T23" fmla="*/ 2 h 717"/>
                  <a:gd name="T24" fmla="*/ 2 w 1342"/>
                  <a:gd name="T25" fmla="*/ 2 h 717"/>
                  <a:gd name="T26" fmla="*/ 3 w 1342"/>
                  <a:gd name="T27" fmla="*/ 2 h 717"/>
                  <a:gd name="T28" fmla="*/ 3 w 1342"/>
                  <a:gd name="T29" fmla="*/ 2 h 717"/>
                  <a:gd name="T30" fmla="*/ 3 w 1342"/>
                  <a:gd name="T31" fmla="*/ 2 h 717"/>
                  <a:gd name="T32" fmla="*/ 3 w 1342"/>
                  <a:gd name="T33" fmla="*/ 2 h 717"/>
                  <a:gd name="T34" fmla="*/ 3 w 1342"/>
                  <a:gd name="T35" fmla="*/ 2 h 717"/>
                  <a:gd name="T36" fmla="*/ 3 w 1342"/>
                  <a:gd name="T37" fmla="*/ 2 h 717"/>
                  <a:gd name="T38" fmla="*/ 2 w 1342"/>
                  <a:gd name="T39" fmla="*/ 1 h 717"/>
                  <a:gd name="T40" fmla="*/ 2 w 1342"/>
                  <a:gd name="T41" fmla="*/ 1 h 717"/>
                  <a:gd name="T42" fmla="*/ 2 w 1342"/>
                  <a:gd name="T43" fmla="*/ 1 h 717"/>
                  <a:gd name="T44" fmla="*/ 2 w 1342"/>
                  <a:gd name="T45" fmla="*/ 1 h 717"/>
                  <a:gd name="T46" fmla="*/ 2 w 1342"/>
                  <a:gd name="T47" fmla="*/ 1 h 717"/>
                  <a:gd name="T48" fmla="*/ 1 w 1342"/>
                  <a:gd name="T49" fmla="*/ 1 h 717"/>
                  <a:gd name="T50" fmla="*/ 1 w 1342"/>
                  <a:gd name="T51" fmla="*/ 1 h 717"/>
                  <a:gd name="T52" fmla="*/ 1 w 1342"/>
                  <a:gd name="T53" fmla="*/ 1 h 717"/>
                  <a:gd name="T54" fmla="*/ 1 w 1342"/>
                  <a:gd name="T55" fmla="*/ 0 h 717"/>
                  <a:gd name="T56" fmla="*/ 1 w 1342"/>
                  <a:gd name="T57" fmla="*/ 0 h 717"/>
                  <a:gd name="T58" fmla="*/ 0 w 1342"/>
                  <a:gd name="T59" fmla="*/ 0 h 717"/>
                  <a:gd name="T60" fmla="*/ 0 w 1342"/>
                  <a:gd name="T61" fmla="*/ 0 h 717"/>
                  <a:gd name="T62" fmla="*/ 0 w 1342"/>
                  <a:gd name="T63" fmla="*/ 0 h 7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2"/>
                  <a:gd name="T97" fmla="*/ 0 h 717"/>
                  <a:gd name="T98" fmla="*/ 1342 w 1342"/>
                  <a:gd name="T99" fmla="*/ 717 h 7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2" h="717">
                    <a:moveTo>
                      <a:pt x="0" y="0"/>
                    </a:moveTo>
                    <a:lnTo>
                      <a:pt x="44" y="23"/>
                    </a:lnTo>
                    <a:lnTo>
                      <a:pt x="89" y="48"/>
                    </a:lnTo>
                    <a:lnTo>
                      <a:pt x="135" y="73"/>
                    </a:lnTo>
                    <a:lnTo>
                      <a:pt x="180" y="101"/>
                    </a:lnTo>
                    <a:lnTo>
                      <a:pt x="224" y="130"/>
                    </a:lnTo>
                    <a:lnTo>
                      <a:pt x="272" y="160"/>
                    </a:lnTo>
                    <a:lnTo>
                      <a:pt x="317" y="189"/>
                    </a:lnTo>
                    <a:lnTo>
                      <a:pt x="363" y="222"/>
                    </a:lnTo>
                    <a:lnTo>
                      <a:pt x="411" y="252"/>
                    </a:lnTo>
                    <a:lnTo>
                      <a:pt x="455" y="285"/>
                    </a:lnTo>
                    <a:lnTo>
                      <a:pt x="500" y="315"/>
                    </a:lnTo>
                    <a:lnTo>
                      <a:pt x="546" y="348"/>
                    </a:lnTo>
                    <a:lnTo>
                      <a:pt x="592" y="379"/>
                    </a:lnTo>
                    <a:lnTo>
                      <a:pt x="638" y="409"/>
                    </a:lnTo>
                    <a:lnTo>
                      <a:pt x="683" y="439"/>
                    </a:lnTo>
                    <a:lnTo>
                      <a:pt x="727" y="471"/>
                    </a:lnTo>
                    <a:lnTo>
                      <a:pt x="771" y="499"/>
                    </a:lnTo>
                    <a:lnTo>
                      <a:pt x="814" y="526"/>
                    </a:lnTo>
                    <a:lnTo>
                      <a:pt x="857" y="553"/>
                    </a:lnTo>
                    <a:lnTo>
                      <a:pt x="901" y="578"/>
                    </a:lnTo>
                    <a:lnTo>
                      <a:pt x="942" y="602"/>
                    </a:lnTo>
                    <a:lnTo>
                      <a:pt x="983" y="624"/>
                    </a:lnTo>
                    <a:lnTo>
                      <a:pt x="1024" y="644"/>
                    </a:lnTo>
                    <a:lnTo>
                      <a:pt x="1063" y="661"/>
                    </a:lnTo>
                    <a:lnTo>
                      <a:pt x="1102" y="678"/>
                    </a:lnTo>
                    <a:lnTo>
                      <a:pt x="1141" y="692"/>
                    </a:lnTo>
                    <a:lnTo>
                      <a:pt x="1177" y="703"/>
                    </a:lnTo>
                    <a:lnTo>
                      <a:pt x="1212" y="710"/>
                    </a:lnTo>
                    <a:lnTo>
                      <a:pt x="1246" y="715"/>
                    </a:lnTo>
                    <a:lnTo>
                      <a:pt x="1280" y="717"/>
                    </a:lnTo>
                    <a:lnTo>
                      <a:pt x="1312" y="715"/>
                    </a:lnTo>
                    <a:lnTo>
                      <a:pt x="1342" y="712"/>
                    </a:lnTo>
                    <a:lnTo>
                      <a:pt x="1306" y="701"/>
                    </a:lnTo>
                    <a:lnTo>
                      <a:pt x="1269" y="690"/>
                    </a:lnTo>
                    <a:lnTo>
                      <a:pt x="1230" y="676"/>
                    </a:lnTo>
                    <a:lnTo>
                      <a:pt x="1191" y="660"/>
                    </a:lnTo>
                    <a:lnTo>
                      <a:pt x="1152" y="644"/>
                    </a:lnTo>
                    <a:lnTo>
                      <a:pt x="1111" y="624"/>
                    </a:lnTo>
                    <a:lnTo>
                      <a:pt x="1070" y="604"/>
                    </a:lnTo>
                    <a:lnTo>
                      <a:pt x="1029" y="582"/>
                    </a:lnTo>
                    <a:lnTo>
                      <a:pt x="987" y="558"/>
                    </a:lnTo>
                    <a:lnTo>
                      <a:pt x="944" y="535"/>
                    </a:lnTo>
                    <a:lnTo>
                      <a:pt x="903" y="512"/>
                    </a:lnTo>
                    <a:lnTo>
                      <a:pt x="859" y="485"/>
                    </a:lnTo>
                    <a:lnTo>
                      <a:pt x="816" y="459"/>
                    </a:lnTo>
                    <a:lnTo>
                      <a:pt x="773" y="432"/>
                    </a:lnTo>
                    <a:lnTo>
                      <a:pt x="727" y="405"/>
                    </a:lnTo>
                    <a:lnTo>
                      <a:pt x="684" y="379"/>
                    </a:lnTo>
                    <a:lnTo>
                      <a:pt x="640" y="352"/>
                    </a:lnTo>
                    <a:lnTo>
                      <a:pt x="596" y="324"/>
                    </a:lnTo>
                    <a:lnTo>
                      <a:pt x="553" y="297"/>
                    </a:lnTo>
                    <a:lnTo>
                      <a:pt x="508" y="269"/>
                    </a:lnTo>
                    <a:lnTo>
                      <a:pt x="466" y="242"/>
                    </a:lnTo>
                    <a:lnTo>
                      <a:pt x="421" y="217"/>
                    </a:lnTo>
                    <a:lnTo>
                      <a:pt x="378" y="189"/>
                    </a:lnTo>
                    <a:lnTo>
                      <a:pt x="334" y="164"/>
                    </a:lnTo>
                    <a:lnTo>
                      <a:pt x="291" y="141"/>
                    </a:lnTo>
                    <a:lnTo>
                      <a:pt x="248" y="117"/>
                    </a:lnTo>
                    <a:lnTo>
                      <a:pt x="205" y="94"/>
                    </a:lnTo>
                    <a:lnTo>
                      <a:pt x="163" y="72"/>
                    </a:lnTo>
                    <a:lnTo>
                      <a:pt x="121" y="52"/>
                    </a:lnTo>
                    <a:lnTo>
                      <a:pt x="80" y="32"/>
                    </a:lnTo>
                    <a:lnTo>
                      <a:pt x="39" y="16"/>
                    </a:lnTo>
                    <a:lnTo>
                      <a:pt x="0" y="0"/>
                    </a:lnTo>
                    <a:close/>
                  </a:path>
                </a:pathLst>
              </a:custGeom>
              <a:solidFill>
                <a:srgbClr val="993300"/>
              </a:solidFill>
              <a:ln w="9525">
                <a:noFill/>
                <a:round/>
                <a:headEnd/>
                <a:tailEnd/>
              </a:ln>
            </p:spPr>
            <p:txBody>
              <a:bodyPr/>
              <a:lstStyle/>
              <a:p>
                <a:endParaRPr lang="en-US">
                  <a:latin typeface="+mn-lt"/>
                </a:endParaRPr>
              </a:p>
            </p:txBody>
          </p:sp>
          <p:sp>
            <p:nvSpPr>
              <p:cNvPr id="64590" name="Freeform 86"/>
              <p:cNvSpPr>
                <a:spLocks/>
              </p:cNvSpPr>
              <p:nvPr/>
            </p:nvSpPr>
            <p:spPr bwMode="auto">
              <a:xfrm>
                <a:off x="3856" y="1761"/>
                <a:ext cx="140" cy="119"/>
              </a:xfrm>
              <a:custGeom>
                <a:avLst/>
                <a:gdLst>
                  <a:gd name="T0" fmla="*/ 0 w 2933"/>
                  <a:gd name="T1" fmla="*/ 0 h 2483"/>
                  <a:gd name="T2" fmla="*/ 0 w 2933"/>
                  <a:gd name="T3" fmla="*/ 0 h 2483"/>
                  <a:gd name="T4" fmla="*/ 1 w 2933"/>
                  <a:gd name="T5" fmla="*/ 0 h 2483"/>
                  <a:gd name="T6" fmla="*/ 1 w 2933"/>
                  <a:gd name="T7" fmla="*/ 1 h 2483"/>
                  <a:gd name="T8" fmla="*/ 1 w 2933"/>
                  <a:gd name="T9" fmla="*/ 1 h 2483"/>
                  <a:gd name="T10" fmla="*/ 2 w 2933"/>
                  <a:gd name="T11" fmla="*/ 1 h 2483"/>
                  <a:gd name="T12" fmla="*/ 2 w 2933"/>
                  <a:gd name="T13" fmla="*/ 2 h 2483"/>
                  <a:gd name="T14" fmla="*/ 3 w 2933"/>
                  <a:gd name="T15" fmla="*/ 2 h 2483"/>
                  <a:gd name="T16" fmla="*/ 3 w 2933"/>
                  <a:gd name="T17" fmla="*/ 2 h 2483"/>
                  <a:gd name="T18" fmla="*/ 4 w 2933"/>
                  <a:gd name="T19" fmla="*/ 3 h 2483"/>
                  <a:gd name="T20" fmla="*/ 4 w 2933"/>
                  <a:gd name="T21" fmla="*/ 3 h 2483"/>
                  <a:gd name="T22" fmla="*/ 5 w 2933"/>
                  <a:gd name="T23" fmla="*/ 4 h 2483"/>
                  <a:gd name="T24" fmla="*/ 5 w 2933"/>
                  <a:gd name="T25" fmla="*/ 4 h 2483"/>
                  <a:gd name="T26" fmla="*/ 6 w 2933"/>
                  <a:gd name="T27" fmla="*/ 5 h 2483"/>
                  <a:gd name="T28" fmla="*/ 6 w 2933"/>
                  <a:gd name="T29" fmla="*/ 5 h 2483"/>
                  <a:gd name="T30" fmla="*/ 6 w 2933"/>
                  <a:gd name="T31" fmla="*/ 6 h 2483"/>
                  <a:gd name="T32" fmla="*/ 7 w 2933"/>
                  <a:gd name="T33" fmla="*/ 6 h 2483"/>
                  <a:gd name="T34" fmla="*/ 6 w 2933"/>
                  <a:gd name="T35" fmla="*/ 5 h 2483"/>
                  <a:gd name="T36" fmla="*/ 6 w 2933"/>
                  <a:gd name="T37" fmla="*/ 5 h 2483"/>
                  <a:gd name="T38" fmla="*/ 5 w 2933"/>
                  <a:gd name="T39" fmla="*/ 4 h 2483"/>
                  <a:gd name="T40" fmla="*/ 5 w 2933"/>
                  <a:gd name="T41" fmla="*/ 4 h 2483"/>
                  <a:gd name="T42" fmla="*/ 5 w 2933"/>
                  <a:gd name="T43" fmla="*/ 3 h 2483"/>
                  <a:gd name="T44" fmla="*/ 4 w 2933"/>
                  <a:gd name="T45" fmla="*/ 3 h 2483"/>
                  <a:gd name="T46" fmla="*/ 4 w 2933"/>
                  <a:gd name="T47" fmla="*/ 2 h 2483"/>
                  <a:gd name="T48" fmla="*/ 3 w 2933"/>
                  <a:gd name="T49" fmla="*/ 2 h 2483"/>
                  <a:gd name="T50" fmla="*/ 3 w 2933"/>
                  <a:gd name="T51" fmla="*/ 2 h 2483"/>
                  <a:gd name="T52" fmla="*/ 2 w 2933"/>
                  <a:gd name="T53" fmla="*/ 1 h 2483"/>
                  <a:gd name="T54" fmla="*/ 2 w 2933"/>
                  <a:gd name="T55" fmla="*/ 1 h 2483"/>
                  <a:gd name="T56" fmla="*/ 1 w 2933"/>
                  <a:gd name="T57" fmla="*/ 1 h 2483"/>
                  <a:gd name="T58" fmla="*/ 1 w 2933"/>
                  <a:gd name="T59" fmla="*/ 0 h 2483"/>
                  <a:gd name="T60" fmla="*/ 0 w 2933"/>
                  <a:gd name="T61" fmla="*/ 0 h 2483"/>
                  <a:gd name="T62" fmla="*/ 0 w 2933"/>
                  <a:gd name="T63" fmla="*/ 0 h 24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33"/>
                  <a:gd name="T97" fmla="*/ 0 h 2483"/>
                  <a:gd name="T98" fmla="*/ 2933 w 2933"/>
                  <a:gd name="T99" fmla="*/ 2483 h 24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33" h="2483">
                    <a:moveTo>
                      <a:pt x="0" y="0"/>
                    </a:moveTo>
                    <a:lnTo>
                      <a:pt x="53" y="30"/>
                    </a:lnTo>
                    <a:lnTo>
                      <a:pt x="112" y="66"/>
                    </a:lnTo>
                    <a:lnTo>
                      <a:pt x="176" y="108"/>
                    </a:lnTo>
                    <a:lnTo>
                      <a:pt x="247" y="153"/>
                    </a:lnTo>
                    <a:lnTo>
                      <a:pt x="320" y="204"/>
                    </a:lnTo>
                    <a:lnTo>
                      <a:pt x="398" y="259"/>
                    </a:lnTo>
                    <a:lnTo>
                      <a:pt x="481" y="318"/>
                    </a:lnTo>
                    <a:lnTo>
                      <a:pt x="567" y="380"/>
                    </a:lnTo>
                    <a:lnTo>
                      <a:pt x="658" y="446"/>
                    </a:lnTo>
                    <a:lnTo>
                      <a:pt x="752" y="517"/>
                    </a:lnTo>
                    <a:lnTo>
                      <a:pt x="847" y="591"/>
                    </a:lnTo>
                    <a:lnTo>
                      <a:pt x="946" y="666"/>
                    </a:lnTo>
                    <a:lnTo>
                      <a:pt x="1045" y="746"/>
                    </a:lnTo>
                    <a:lnTo>
                      <a:pt x="1148" y="826"/>
                    </a:lnTo>
                    <a:lnTo>
                      <a:pt x="1253" y="912"/>
                    </a:lnTo>
                    <a:lnTo>
                      <a:pt x="1358" y="997"/>
                    </a:lnTo>
                    <a:lnTo>
                      <a:pt x="1463" y="1084"/>
                    </a:lnTo>
                    <a:lnTo>
                      <a:pt x="1570" y="1175"/>
                    </a:lnTo>
                    <a:lnTo>
                      <a:pt x="1678" y="1265"/>
                    </a:lnTo>
                    <a:lnTo>
                      <a:pt x="1785" y="1358"/>
                    </a:lnTo>
                    <a:lnTo>
                      <a:pt x="1891" y="1450"/>
                    </a:lnTo>
                    <a:lnTo>
                      <a:pt x="1996" y="1546"/>
                    </a:lnTo>
                    <a:lnTo>
                      <a:pt x="2101" y="1640"/>
                    </a:lnTo>
                    <a:lnTo>
                      <a:pt x="2202" y="1735"/>
                    </a:lnTo>
                    <a:lnTo>
                      <a:pt x="2304" y="1831"/>
                    </a:lnTo>
                    <a:lnTo>
                      <a:pt x="2403" y="1927"/>
                    </a:lnTo>
                    <a:lnTo>
                      <a:pt x="2499" y="2021"/>
                    </a:lnTo>
                    <a:lnTo>
                      <a:pt x="2592" y="2115"/>
                    </a:lnTo>
                    <a:lnTo>
                      <a:pt x="2682" y="2209"/>
                    </a:lnTo>
                    <a:lnTo>
                      <a:pt x="2771" y="2302"/>
                    </a:lnTo>
                    <a:lnTo>
                      <a:pt x="2853" y="2393"/>
                    </a:lnTo>
                    <a:lnTo>
                      <a:pt x="2933" y="2483"/>
                    </a:lnTo>
                    <a:lnTo>
                      <a:pt x="2876" y="2391"/>
                    </a:lnTo>
                    <a:lnTo>
                      <a:pt x="2808" y="2296"/>
                    </a:lnTo>
                    <a:lnTo>
                      <a:pt x="2737" y="2200"/>
                    </a:lnTo>
                    <a:lnTo>
                      <a:pt x="2659" y="2103"/>
                    </a:lnTo>
                    <a:lnTo>
                      <a:pt x="2576" y="2003"/>
                    </a:lnTo>
                    <a:lnTo>
                      <a:pt x="2488" y="1907"/>
                    </a:lnTo>
                    <a:lnTo>
                      <a:pt x="2394" y="1806"/>
                    </a:lnTo>
                    <a:lnTo>
                      <a:pt x="2296" y="1706"/>
                    </a:lnTo>
                    <a:lnTo>
                      <a:pt x="2197" y="1607"/>
                    </a:lnTo>
                    <a:lnTo>
                      <a:pt x="2092" y="1509"/>
                    </a:lnTo>
                    <a:lnTo>
                      <a:pt x="1987" y="1411"/>
                    </a:lnTo>
                    <a:lnTo>
                      <a:pt x="1879" y="1313"/>
                    </a:lnTo>
                    <a:lnTo>
                      <a:pt x="1768" y="1218"/>
                    </a:lnTo>
                    <a:lnTo>
                      <a:pt x="1657" y="1123"/>
                    </a:lnTo>
                    <a:lnTo>
                      <a:pt x="1545" y="1031"/>
                    </a:lnTo>
                    <a:lnTo>
                      <a:pt x="1433" y="940"/>
                    </a:lnTo>
                    <a:lnTo>
                      <a:pt x="1321" y="853"/>
                    </a:lnTo>
                    <a:lnTo>
                      <a:pt x="1209" y="766"/>
                    </a:lnTo>
                    <a:lnTo>
                      <a:pt x="1100" y="684"/>
                    </a:lnTo>
                    <a:lnTo>
                      <a:pt x="992" y="604"/>
                    </a:lnTo>
                    <a:lnTo>
                      <a:pt x="885" y="528"/>
                    </a:lnTo>
                    <a:lnTo>
                      <a:pt x="782" y="455"/>
                    </a:lnTo>
                    <a:lnTo>
                      <a:pt x="681" y="387"/>
                    </a:lnTo>
                    <a:lnTo>
                      <a:pt x="586" y="323"/>
                    </a:lnTo>
                    <a:lnTo>
                      <a:pt x="492" y="264"/>
                    </a:lnTo>
                    <a:lnTo>
                      <a:pt x="403" y="211"/>
                    </a:lnTo>
                    <a:lnTo>
                      <a:pt x="322" y="160"/>
                    </a:lnTo>
                    <a:lnTo>
                      <a:pt x="245" y="117"/>
                    </a:lnTo>
                    <a:lnTo>
                      <a:pt x="172" y="77"/>
                    </a:lnTo>
                    <a:lnTo>
                      <a:pt x="108" y="44"/>
                    </a:lnTo>
                    <a:lnTo>
                      <a:pt x="50" y="19"/>
                    </a:lnTo>
                    <a:lnTo>
                      <a:pt x="0" y="0"/>
                    </a:lnTo>
                    <a:close/>
                  </a:path>
                </a:pathLst>
              </a:custGeom>
              <a:solidFill>
                <a:srgbClr val="993300"/>
              </a:solidFill>
              <a:ln w="9525">
                <a:noFill/>
                <a:round/>
                <a:headEnd/>
                <a:tailEnd/>
              </a:ln>
            </p:spPr>
            <p:txBody>
              <a:bodyPr/>
              <a:lstStyle/>
              <a:p>
                <a:endParaRPr lang="en-US">
                  <a:latin typeface="+mn-lt"/>
                </a:endParaRPr>
              </a:p>
            </p:txBody>
          </p:sp>
          <p:sp>
            <p:nvSpPr>
              <p:cNvPr id="64591" name="Freeform 87"/>
              <p:cNvSpPr>
                <a:spLocks/>
              </p:cNvSpPr>
              <p:nvPr/>
            </p:nvSpPr>
            <p:spPr bwMode="auto">
              <a:xfrm>
                <a:off x="4023" y="1882"/>
                <a:ext cx="31" cy="65"/>
              </a:xfrm>
              <a:custGeom>
                <a:avLst/>
                <a:gdLst>
                  <a:gd name="T0" fmla="*/ 0 w 661"/>
                  <a:gd name="T1" fmla="*/ 0 h 1361"/>
                  <a:gd name="T2" fmla="*/ 0 w 661"/>
                  <a:gd name="T3" fmla="*/ 0 h 1361"/>
                  <a:gd name="T4" fmla="*/ 0 w 661"/>
                  <a:gd name="T5" fmla="*/ 0 h 1361"/>
                  <a:gd name="T6" fmla="*/ 0 w 661"/>
                  <a:gd name="T7" fmla="*/ 0 h 1361"/>
                  <a:gd name="T8" fmla="*/ 0 w 661"/>
                  <a:gd name="T9" fmla="*/ 0 h 1361"/>
                  <a:gd name="T10" fmla="*/ 1 w 661"/>
                  <a:gd name="T11" fmla="*/ 1 h 1361"/>
                  <a:gd name="T12" fmla="*/ 1 w 661"/>
                  <a:gd name="T13" fmla="*/ 1 h 1361"/>
                  <a:gd name="T14" fmla="*/ 1 w 661"/>
                  <a:gd name="T15" fmla="*/ 1 h 1361"/>
                  <a:gd name="T16" fmla="*/ 1 w 661"/>
                  <a:gd name="T17" fmla="*/ 1 h 1361"/>
                  <a:gd name="T18" fmla="*/ 1 w 661"/>
                  <a:gd name="T19" fmla="*/ 1 h 1361"/>
                  <a:gd name="T20" fmla="*/ 1 w 661"/>
                  <a:gd name="T21" fmla="*/ 2 h 1361"/>
                  <a:gd name="T22" fmla="*/ 1 w 661"/>
                  <a:gd name="T23" fmla="*/ 2 h 1361"/>
                  <a:gd name="T24" fmla="*/ 1 w 661"/>
                  <a:gd name="T25" fmla="*/ 2 h 1361"/>
                  <a:gd name="T26" fmla="*/ 1 w 661"/>
                  <a:gd name="T27" fmla="*/ 2 h 1361"/>
                  <a:gd name="T28" fmla="*/ 1 w 661"/>
                  <a:gd name="T29" fmla="*/ 3 h 1361"/>
                  <a:gd name="T30" fmla="*/ 1 w 661"/>
                  <a:gd name="T31" fmla="*/ 3 h 1361"/>
                  <a:gd name="T32" fmla="*/ 1 w 661"/>
                  <a:gd name="T33" fmla="*/ 3 h 1361"/>
                  <a:gd name="T34" fmla="*/ 1 w 661"/>
                  <a:gd name="T35" fmla="*/ 3 h 1361"/>
                  <a:gd name="T36" fmla="*/ 1 w 661"/>
                  <a:gd name="T37" fmla="*/ 3 h 1361"/>
                  <a:gd name="T38" fmla="*/ 1 w 661"/>
                  <a:gd name="T39" fmla="*/ 3 h 1361"/>
                  <a:gd name="T40" fmla="*/ 1 w 661"/>
                  <a:gd name="T41" fmla="*/ 3 h 1361"/>
                  <a:gd name="T42" fmla="*/ 1 w 661"/>
                  <a:gd name="T43" fmla="*/ 3 h 1361"/>
                  <a:gd name="T44" fmla="*/ 1 w 661"/>
                  <a:gd name="T45" fmla="*/ 2 h 1361"/>
                  <a:gd name="T46" fmla="*/ 1 w 661"/>
                  <a:gd name="T47" fmla="*/ 2 h 1361"/>
                  <a:gd name="T48" fmla="*/ 1 w 661"/>
                  <a:gd name="T49" fmla="*/ 2 h 1361"/>
                  <a:gd name="T50" fmla="*/ 1 w 661"/>
                  <a:gd name="T51" fmla="*/ 2 h 1361"/>
                  <a:gd name="T52" fmla="*/ 1 w 661"/>
                  <a:gd name="T53" fmla="*/ 2 h 1361"/>
                  <a:gd name="T54" fmla="*/ 1 w 661"/>
                  <a:gd name="T55" fmla="*/ 1 h 1361"/>
                  <a:gd name="T56" fmla="*/ 1 w 661"/>
                  <a:gd name="T57" fmla="*/ 1 h 1361"/>
                  <a:gd name="T58" fmla="*/ 1 w 661"/>
                  <a:gd name="T59" fmla="*/ 1 h 1361"/>
                  <a:gd name="T60" fmla="*/ 0 w 661"/>
                  <a:gd name="T61" fmla="*/ 0 h 1361"/>
                  <a:gd name="T62" fmla="*/ 0 w 661"/>
                  <a:gd name="T63" fmla="*/ 0 h 1361"/>
                  <a:gd name="T64" fmla="*/ 0 w 661"/>
                  <a:gd name="T65" fmla="*/ 0 h 13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1"/>
                  <a:gd name="T100" fmla="*/ 0 h 1361"/>
                  <a:gd name="T101" fmla="*/ 661 w 661"/>
                  <a:gd name="T102" fmla="*/ 1361 h 13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1" h="1361">
                    <a:moveTo>
                      <a:pt x="0" y="0"/>
                    </a:moveTo>
                    <a:lnTo>
                      <a:pt x="39" y="18"/>
                    </a:lnTo>
                    <a:lnTo>
                      <a:pt x="82" y="54"/>
                    </a:lnTo>
                    <a:lnTo>
                      <a:pt x="130" y="104"/>
                    </a:lnTo>
                    <a:lnTo>
                      <a:pt x="180" y="170"/>
                    </a:lnTo>
                    <a:lnTo>
                      <a:pt x="230" y="247"/>
                    </a:lnTo>
                    <a:lnTo>
                      <a:pt x="283" y="333"/>
                    </a:lnTo>
                    <a:lnTo>
                      <a:pt x="335" y="429"/>
                    </a:lnTo>
                    <a:lnTo>
                      <a:pt x="386" y="530"/>
                    </a:lnTo>
                    <a:lnTo>
                      <a:pt x="436" y="636"/>
                    </a:lnTo>
                    <a:lnTo>
                      <a:pt x="482" y="746"/>
                    </a:lnTo>
                    <a:lnTo>
                      <a:pt x="526" y="856"/>
                    </a:lnTo>
                    <a:lnTo>
                      <a:pt x="566" y="966"/>
                    </a:lnTo>
                    <a:lnTo>
                      <a:pt x="598" y="1073"/>
                    </a:lnTo>
                    <a:lnTo>
                      <a:pt x="626" y="1176"/>
                    </a:lnTo>
                    <a:lnTo>
                      <a:pt x="649" y="1272"/>
                    </a:lnTo>
                    <a:lnTo>
                      <a:pt x="661" y="1361"/>
                    </a:lnTo>
                    <a:lnTo>
                      <a:pt x="645" y="1350"/>
                    </a:lnTo>
                    <a:lnTo>
                      <a:pt x="626" y="1323"/>
                    </a:lnTo>
                    <a:lnTo>
                      <a:pt x="608" y="1279"/>
                    </a:lnTo>
                    <a:lnTo>
                      <a:pt x="587" y="1222"/>
                    </a:lnTo>
                    <a:lnTo>
                      <a:pt x="564" y="1151"/>
                    </a:lnTo>
                    <a:lnTo>
                      <a:pt x="537" y="1071"/>
                    </a:lnTo>
                    <a:lnTo>
                      <a:pt x="507" y="979"/>
                    </a:lnTo>
                    <a:lnTo>
                      <a:pt x="472" y="879"/>
                    </a:lnTo>
                    <a:lnTo>
                      <a:pt x="432" y="775"/>
                    </a:lnTo>
                    <a:lnTo>
                      <a:pt x="389" y="666"/>
                    </a:lnTo>
                    <a:lnTo>
                      <a:pt x="340" y="554"/>
                    </a:lnTo>
                    <a:lnTo>
                      <a:pt x="286" y="440"/>
                    </a:lnTo>
                    <a:lnTo>
                      <a:pt x="224" y="324"/>
                    </a:lnTo>
                    <a:lnTo>
                      <a:pt x="157" y="213"/>
                    </a:lnTo>
                    <a:lnTo>
                      <a:pt x="82" y="104"/>
                    </a:lnTo>
                    <a:lnTo>
                      <a:pt x="0" y="0"/>
                    </a:lnTo>
                    <a:close/>
                  </a:path>
                </a:pathLst>
              </a:custGeom>
              <a:solidFill>
                <a:srgbClr val="993300"/>
              </a:solidFill>
              <a:ln w="9525">
                <a:noFill/>
                <a:round/>
                <a:headEnd/>
                <a:tailEnd/>
              </a:ln>
            </p:spPr>
            <p:txBody>
              <a:bodyPr/>
              <a:lstStyle/>
              <a:p>
                <a:endParaRPr lang="en-US">
                  <a:latin typeface="+mn-lt"/>
                </a:endParaRPr>
              </a:p>
            </p:txBody>
          </p:sp>
          <p:sp>
            <p:nvSpPr>
              <p:cNvPr id="64592" name="Freeform 88"/>
              <p:cNvSpPr>
                <a:spLocks/>
              </p:cNvSpPr>
              <p:nvPr/>
            </p:nvSpPr>
            <p:spPr bwMode="auto">
              <a:xfrm>
                <a:off x="3792" y="1728"/>
                <a:ext cx="30" cy="42"/>
              </a:xfrm>
              <a:custGeom>
                <a:avLst/>
                <a:gdLst>
                  <a:gd name="T0" fmla="*/ 0 w 628"/>
                  <a:gd name="T1" fmla="*/ 0 h 863"/>
                  <a:gd name="T2" fmla="*/ 0 w 628"/>
                  <a:gd name="T3" fmla="*/ 0 h 863"/>
                  <a:gd name="T4" fmla="*/ 0 w 628"/>
                  <a:gd name="T5" fmla="*/ 1 h 863"/>
                  <a:gd name="T6" fmla="*/ 0 w 628"/>
                  <a:gd name="T7" fmla="*/ 1 h 863"/>
                  <a:gd name="T8" fmla="*/ 0 w 628"/>
                  <a:gd name="T9" fmla="*/ 1 h 863"/>
                  <a:gd name="T10" fmla="*/ 0 w 628"/>
                  <a:gd name="T11" fmla="*/ 1 h 863"/>
                  <a:gd name="T12" fmla="*/ 0 w 628"/>
                  <a:gd name="T13" fmla="*/ 1 h 863"/>
                  <a:gd name="T14" fmla="*/ 0 w 628"/>
                  <a:gd name="T15" fmla="*/ 1 h 863"/>
                  <a:gd name="T16" fmla="*/ 0 w 628"/>
                  <a:gd name="T17" fmla="*/ 1 h 863"/>
                  <a:gd name="T18" fmla="*/ 0 w 628"/>
                  <a:gd name="T19" fmla="*/ 1 h 863"/>
                  <a:gd name="T20" fmla="*/ 0 w 628"/>
                  <a:gd name="T21" fmla="*/ 2 h 863"/>
                  <a:gd name="T22" fmla="*/ 1 w 628"/>
                  <a:gd name="T23" fmla="*/ 2 h 863"/>
                  <a:gd name="T24" fmla="*/ 1 w 628"/>
                  <a:gd name="T25" fmla="*/ 2 h 863"/>
                  <a:gd name="T26" fmla="*/ 1 w 628"/>
                  <a:gd name="T27" fmla="*/ 2 h 863"/>
                  <a:gd name="T28" fmla="*/ 1 w 628"/>
                  <a:gd name="T29" fmla="*/ 2 h 863"/>
                  <a:gd name="T30" fmla="*/ 1 w 628"/>
                  <a:gd name="T31" fmla="*/ 2 h 863"/>
                  <a:gd name="T32" fmla="*/ 1 w 628"/>
                  <a:gd name="T33" fmla="*/ 2 h 863"/>
                  <a:gd name="T34" fmla="*/ 1 w 628"/>
                  <a:gd name="T35" fmla="*/ 2 h 863"/>
                  <a:gd name="T36" fmla="*/ 1 w 628"/>
                  <a:gd name="T37" fmla="*/ 2 h 863"/>
                  <a:gd name="T38" fmla="*/ 1 w 628"/>
                  <a:gd name="T39" fmla="*/ 2 h 863"/>
                  <a:gd name="T40" fmla="*/ 1 w 628"/>
                  <a:gd name="T41" fmla="*/ 2 h 863"/>
                  <a:gd name="T42" fmla="*/ 1 w 628"/>
                  <a:gd name="T43" fmla="*/ 2 h 863"/>
                  <a:gd name="T44" fmla="*/ 1 w 628"/>
                  <a:gd name="T45" fmla="*/ 2 h 863"/>
                  <a:gd name="T46" fmla="*/ 1 w 628"/>
                  <a:gd name="T47" fmla="*/ 1 h 863"/>
                  <a:gd name="T48" fmla="*/ 0 w 628"/>
                  <a:gd name="T49" fmla="*/ 1 h 863"/>
                  <a:gd name="T50" fmla="*/ 0 w 628"/>
                  <a:gd name="T51" fmla="*/ 1 h 863"/>
                  <a:gd name="T52" fmla="*/ 0 w 628"/>
                  <a:gd name="T53" fmla="*/ 1 h 863"/>
                  <a:gd name="T54" fmla="*/ 0 w 628"/>
                  <a:gd name="T55" fmla="*/ 1 h 863"/>
                  <a:gd name="T56" fmla="*/ 0 w 628"/>
                  <a:gd name="T57" fmla="*/ 1 h 863"/>
                  <a:gd name="T58" fmla="*/ 0 w 628"/>
                  <a:gd name="T59" fmla="*/ 1 h 863"/>
                  <a:gd name="T60" fmla="*/ 0 w 628"/>
                  <a:gd name="T61" fmla="*/ 1 h 863"/>
                  <a:gd name="T62" fmla="*/ 0 w 628"/>
                  <a:gd name="T63" fmla="*/ 0 h 863"/>
                  <a:gd name="T64" fmla="*/ 0 w 628"/>
                  <a:gd name="T65" fmla="*/ 0 h 8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8"/>
                  <a:gd name="T100" fmla="*/ 0 h 863"/>
                  <a:gd name="T101" fmla="*/ 628 w 628"/>
                  <a:gd name="T102" fmla="*/ 863 h 8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8" h="863">
                    <a:moveTo>
                      <a:pt x="98" y="0"/>
                    </a:moveTo>
                    <a:lnTo>
                      <a:pt x="49" y="121"/>
                    </a:lnTo>
                    <a:lnTo>
                      <a:pt x="18" y="224"/>
                    </a:lnTo>
                    <a:lnTo>
                      <a:pt x="2" y="311"/>
                    </a:lnTo>
                    <a:lnTo>
                      <a:pt x="0" y="384"/>
                    </a:lnTo>
                    <a:lnTo>
                      <a:pt x="11" y="445"/>
                    </a:lnTo>
                    <a:lnTo>
                      <a:pt x="35" y="495"/>
                    </a:lnTo>
                    <a:lnTo>
                      <a:pt x="69" y="539"/>
                    </a:lnTo>
                    <a:lnTo>
                      <a:pt x="110" y="574"/>
                    </a:lnTo>
                    <a:lnTo>
                      <a:pt x="161" y="605"/>
                    </a:lnTo>
                    <a:lnTo>
                      <a:pt x="219" y="635"/>
                    </a:lnTo>
                    <a:lnTo>
                      <a:pt x="279" y="663"/>
                    </a:lnTo>
                    <a:lnTo>
                      <a:pt x="347" y="694"/>
                    </a:lnTo>
                    <a:lnTo>
                      <a:pt x="415" y="726"/>
                    </a:lnTo>
                    <a:lnTo>
                      <a:pt x="487" y="763"/>
                    </a:lnTo>
                    <a:lnTo>
                      <a:pt x="558" y="809"/>
                    </a:lnTo>
                    <a:lnTo>
                      <a:pt x="628" y="863"/>
                    </a:lnTo>
                    <a:lnTo>
                      <a:pt x="597" y="818"/>
                    </a:lnTo>
                    <a:lnTo>
                      <a:pt x="558" y="779"/>
                    </a:lnTo>
                    <a:lnTo>
                      <a:pt x="508" y="744"/>
                    </a:lnTo>
                    <a:lnTo>
                      <a:pt x="455" y="713"/>
                    </a:lnTo>
                    <a:lnTo>
                      <a:pt x="397" y="683"/>
                    </a:lnTo>
                    <a:lnTo>
                      <a:pt x="336" y="654"/>
                    </a:lnTo>
                    <a:lnTo>
                      <a:pt x="276" y="623"/>
                    </a:lnTo>
                    <a:lnTo>
                      <a:pt x="219" y="587"/>
                    </a:lnTo>
                    <a:lnTo>
                      <a:pt x="167" y="549"/>
                    </a:lnTo>
                    <a:lnTo>
                      <a:pt x="119" y="502"/>
                    </a:lnTo>
                    <a:lnTo>
                      <a:pt x="82" y="448"/>
                    </a:lnTo>
                    <a:lnTo>
                      <a:pt x="55" y="386"/>
                    </a:lnTo>
                    <a:lnTo>
                      <a:pt x="40" y="310"/>
                    </a:lnTo>
                    <a:lnTo>
                      <a:pt x="42" y="221"/>
                    </a:lnTo>
                    <a:lnTo>
                      <a:pt x="60" y="118"/>
                    </a:lnTo>
                    <a:lnTo>
                      <a:pt x="98" y="0"/>
                    </a:lnTo>
                    <a:close/>
                  </a:path>
                </a:pathLst>
              </a:custGeom>
              <a:solidFill>
                <a:srgbClr val="993300"/>
              </a:solidFill>
              <a:ln w="9525">
                <a:noFill/>
                <a:round/>
                <a:headEnd/>
                <a:tailEnd/>
              </a:ln>
            </p:spPr>
            <p:txBody>
              <a:bodyPr/>
              <a:lstStyle/>
              <a:p>
                <a:endParaRPr lang="en-US">
                  <a:latin typeface="+mn-lt"/>
                </a:endParaRPr>
              </a:p>
            </p:txBody>
          </p:sp>
          <p:sp>
            <p:nvSpPr>
              <p:cNvPr id="64593" name="Freeform 89"/>
              <p:cNvSpPr>
                <a:spLocks/>
              </p:cNvSpPr>
              <p:nvPr/>
            </p:nvSpPr>
            <p:spPr bwMode="auto">
              <a:xfrm>
                <a:off x="3921" y="1746"/>
                <a:ext cx="8" cy="18"/>
              </a:xfrm>
              <a:custGeom>
                <a:avLst/>
                <a:gdLst>
                  <a:gd name="T0" fmla="*/ 0 w 164"/>
                  <a:gd name="T1" fmla="*/ 1 h 377"/>
                  <a:gd name="T2" fmla="*/ 0 w 164"/>
                  <a:gd name="T3" fmla="*/ 1 h 377"/>
                  <a:gd name="T4" fmla="*/ 0 w 164"/>
                  <a:gd name="T5" fmla="*/ 1 h 377"/>
                  <a:gd name="T6" fmla="*/ 0 w 164"/>
                  <a:gd name="T7" fmla="*/ 1 h 377"/>
                  <a:gd name="T8" fmla="*/ 0 w 164"/>
                  <a:gd name="T9" fmla="*/ 1 h 377"/>
                  <a:gd name="T10" fmla="*/ 0 w 164"/>
                  <a:gd name="T11" fmla="*/ 0 h 377"/>
                  <a:gd name="T12" fmla="*/ 0 w 164"/>
                  <a:gd name="T13" fmla="*/ 0 h 377"/>
                  <a:gd name="T14" fmla="*/ 0 w 164"/>
                  <a:gd name="T15" fmla="*/ 0 h 377"/>
                  <a:gd name="T16" fmla="*/ 0 w 164"/>
                  <a:gd name="T17" fmla="*/ 0 h 377"/>
                  <a:gd name="T18" fmla="*/ 0 w 164"/>
                  <a:gd name="T19" fmla="*/ 0 h 377"/>
                  <a:gd name="T20" fmla="*/ 0 w 164"/>
                  <a:gd name="T21" fmla="*/ 0 h 377"/>
                  <a:gd name="T22" fmla="*/ 0 w 164"/>
                  <a:gd name="T23" fmla="*/ 0 h 377"/>
                  <a:gd name="T24" fmla="*/ 0 w 164"/>
                  <a:gd name="T25" fmla="*/ 0 h 377"/>
                  <a:gd name="T26" fmla="*/ 0 w 164"/>
                  <a:gd name="T27" fmla="*/ 0 h 377"/>
                  <a:gd name="T28" fmla="*/ 0 w 164"/>
                  <a:gd name="T29" fmla="*/ 0 h 377"/>
                  <a:gd name="T30" fmla="*/ 0 w 164"/>
                  <a:gd name="T31" fmla="*/ 0 h 377"/>
                  <a:gd name="T32" fmla="*/ 0 w 164"/>
                  <a:gd name="T33" fmla="*/ 1 h 377"/>
                  <a:gd name="T34" fmla="*/ 0 w 164"/>
                  <a:gd name="T35" fmla="*/ 1 h 377"/>
                  <a:gd name="T36" fmla="*/ 0 w 164"/>
                  <a:gd name="T37" fmla="*/ 1 h 3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4"/>
                  <a:gd name="T58" fmla="*/ 0 h 377"/>
                  <a:gd name="T59" fmla="*/ 164 w 164"/>
                  <a:gd name="T60" fmla="*/ 377 h 3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4" h="377">
                    <a:moveTo>
                      <a:pt x="0" y="377"/>
                    </a:moveTo>
                    <a:lnTo>
                      <a:pt x="66" y="368"/>
                    </a:lnTo>
                    <a:lnTo>
                      <a:pt x="66" y="316"/>
                    </a:lnTo>
                    <a:lnTo>
                      <a:pt x="66" y="267"/>
                    </a:lnTo>
                    <a:lnTo>
                      <a:pt x="70" y="221"/>
                    </a:lnTo>
                    <a:lnTo>
                      <a:pt x="77" y="176"/>
                    </a:lnTo>
                    <a:lnTo>
                      <a:pt x="90" y="136"/>
                    </a:lnTo>
                    <a:lnTo>
                      <a:pt x="108" y="102"/>
                    </a:lnTo>
                    <a:lnTo>
                      <a:pt x="132" y="71"/>
                    </a:lnTo>
                    <a:lnTo>
                      <a:pt x="164" y="48"/>
                    </a:lnTo>
                    <a:lnTo>
                      <a:pt x="112" y="0"/>
                    </a:lnTo>
                    <a:lnTo>
                      <a:pt x="82" y="34"/>
                    </a:lnTo>
                    <a:lnTo>
                      <a:pt x="57" y="68"/>
                    </a:lnTo>
                    <a:lnTo>
                      <a:pt x="39" y="105"/>
                    </a:lnTo>
                    <a:lnTo>
                      <a:pt x="25" y="147"/>
                    </a:lnTo>
                    <a:lnTo>
                      <a:pt x="14" y="196"/>
                    </a:lnTo>
                    <a:lnTo>
                      <a:pt x="7" y="247"/>
                    </a:lnTo>
                    <a:lnTo>
                      <a:pt x="2" y="309"/>
                    </a:lnTo>
                    <a:lnTo>
                      <a:pt x="0" y="377"/>
                    </a:lnTo>
                    <a:close/>
                  </a:path>
                </a:pathLst>
              </a:custGeom>
              <a:solidFill>
                <a:srgbClr val="FFB600"/>
              </a:solidFill>
              <a:ln w="9525">
                <a:noFill/>
                <a:round/>
                <a:headEnd/>
                <a:tailEnd/>
              </a:ln>
            </p:spPr>
            <p:txBody>
              <a:bodyPr/>
              <a:lstStyle/>
              <a:p>
                <a:endParaRPr lang="en-US">
                  <a:latin typeface="+mn-lt"/>
                </a:endParaRPr>
              </a:p>
            </p:txBody>
          </p:sp>
          <p:sp>
            <p:nvSpPr>
              <p:cNvPr id="64594" name="Freeform 90"/>
              <p:cNvSpPr>
                <a:spLocks/>
              </p:cNvSpPr>
              <p:nvPr/>
            </p:nvSpPr>
            <p:spPr bwMode="auto">
              <a:xfrm>
                <a:off x="3847" y="1613"/>
                <a:ext cx="17" cy="59"/>
              </a:xfrm>
              <a:custGeom>
                <a:avLst/>
                <a:gdLst>
                  <a:gd name="T0" fmla="*/ 0 w 359"/>
                  <a:gd name="T1" fmla="*/ 0 h 1237"/>
                  <a:gd name="T2" fmla="*/ 0 w 359"/>
                  <a:gd name="T3" fmla="*/ 0 h 1237"/>
                  <a:gd name="T4" fmla="*/ 0 w 359"/>
                  <a:gd name="T5" fmla="*/ 0 h 1237"/>
                  <a:gd name="T6" fmla="*/ 0 w 359"/>
                  <a:gd name="T7" fmla="*/ 0 h 1237"/>
                  <a:gd name="T8" fmla="*/ 1 w 359"/>
                  <a:gd name="T9" fmla="*/ 0 h 1237"/>
                  <a:gd name="T10" fmla="*/ 1 w 359"/>
                  <a:gd name="T11" fmla="*/ 1 h 1237"/>
                  <a:gd name="T12" fmla="*/ 1 w 359"/>
                  <a:gd name="T13" fmla="*/ 1 h 1237"/>
                  <a:gd name="T14" fmla="*/ 1 w 359"/>
                  <a:gd name="T15" fmla="*/ 1 h 1237"/>
                  <a:gd name="T16" fmla="*/ 1 w 359"/>
                  <a:gd name="T17" fmla="*/ 1 h 1237"/>
                  <a:gd name="T18" fmla="*/ 1 w 359"/>
                  <a:gd name="T19" fmla="*/ 1 h 1237"/>
                  <a:gd name="T20" fmla="*/ 1 w 359"/>
                  <a:gd name="T21" fmla="*/ 2 h 1237"/>
                  <a:gd name="T22" fmla="*/ 1 w 359"/>
                  <a:gd name="T23" fmla="*/ 2 h 1237"/>
                  <a:gd name="T24" fmla="*/ 1 w 359"/>
                  <a:gd name="T25" fmla="*/ 2 h 1237"/>
                  <a:gd name="T26" fmla="*/ 1 w 359"/>
                  <a:gd name="T27" fmla="*/ 2 h 1237"/>
                  <a:gd name="T28" fmla="*/ 1 w 359"/>
                  <a:gd name="T29" fmla="*/ 2 h 1237"/>
                  <a:gd name="T30" fmla="*/ 1 w 359"/>
                  <a:gd name="T31" fmla="*/ 3 h 1237"/>
                  <a:gd name="T32" fmla="*/ 1 w 359"/>
                  <a:gd name="T33" fmla="*/ 3 h 1237"/>
                  <a:gd name="T34" fmla="*/ 1 w 359"/>
                  <a:gd name="T35" fmla="*/ 3 h 1237"/>
                  <a:gd name="T36" fmla="*/ 1 w 359"/>
                  <a:gd name="T37" fmla="*/ 2 h 1237"/>
                  <a:gd name="T38" fmla="*/ 1 w 359"/>
                  <a:gd name="T39" fmla="*/ 2 h 1237"/>
                  <a:gd name="T40" fmla="*/ 1 w 359"/>
                  <a:gd name="T41" fmla="*/ 2 h 1237"/>
                  <a:gd name="T42" fmla="*/ 1 w 359"/>
                  <a:gd name="T43" fmla="*/ 2 h 1237"/>
                  <a:gd name="T44" fmla="*/ 1 w 359"/>
                  <a:gd name="T45" fmla="*/ 2 h 1237"/>
                  <a:gd name="T46" fmla="*/ 1 w 359"/>
                  <a:gd name="T47" fmla="*/ 1 h 1237"/>
                  <a:gd name="T48" fmla="*/ 1 w 359"/>
                  <a:gd name="T49" fmla="*/ 1 h 1237"/>
                  <a:gd name="T50" fmla="*/ 1 w 359"/>
                  <a:gd name="T51" fmla="*/ 1 h 1237"/>
                  <a:gd name="T52" fmla="*/ 1 w 359"/>
                  <a:gd name="T53" fmla="*/ 1 h 1237"/>
                  <a:gd name="T54" fmla="*/ 1 w 359"/>
                  <a:gd name="T55" fmla="*/ 0 h 1237"/>
                  <a:gd name="T56" fmla="*/ 1 w 359"/>
                  <a:gd name="T57" fmla="*/ 0 h 1237"/>
                  <a:gd name="T58" fmla="*/ 0 w 359"/>
                  <a:gd name="T59" fmla="*/ 0 h 1237"/>
                  <a:gd name="T60" fmla="*/ 0 w 359"/>
                  <a:gd name="T61" fmla="*/ 0 h 1237"/>
                  <a:gd name="T62" fmla="*/ 0 w 359"/>
                  <a:gd name="T63" fmla="*/ 0 h 1237"/>
                  <a:gd name="T64" fmla="*/ 0 w 359"/>
                  <a:gd name="T65" fmla="*/ 0 h 1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9"/>
                  <a:gd name="T100" fmla="*/ 0 h 1237"/>
                  <a:gd name="T101" fmla="*/ 359 w 359"/>
                  <a:gd name="T102" fmla="*/ 1237 h 1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9" h="1237">
                    <a:moveTo>
                      <a:pt x="0" y="0"/>
                    </a:moveTo>
                    <a:lnTo>
                      <a:pt x="87" y="44"/>
                    </a:lnTo>
                    <a:lnTo>
                      <a:pt x="156" y="95"/>
                    </a:lnTo>
                    <a:lnTo>
                      <a:pt x="210" y="154"/>
                    </a:lnTo>
                    <a:lnTo>
                      <a:pt x="249" y="220"/>
                    </a:lnTo>
                    <a:lnTo>
                      <a:pt x="279" y="290"/>
                    </a:lnTo>
                    <a:lnTo>
                      <a:pt x="298" y="366"/>
                    </a:lnTo>
                    <a:lnTo>
                      <a:pt x="307" y="444"/>
                    </a:lnTo>
                    <a:lnTo>
                      <a:pt x="313" y="528"/>
                    </a:lnTo>
                    <a:lnTo>
                      <a:pt x="311" y="614"/>
                    </a:lnTo>
                    <a:lnTo>
                      <a:pt x="307" y="700"/>
                    </a:lnTo>
                    <a:lnTo>
                      <a:pt x="302" y="791"/>
                    </a:lnTo>
                    <a:lnTo>
                      <a:pt x="297" y="881"/>
                    </a:lnTo>
                    <a:lnTo>
                      <a:pt x="293" y="971"/>
                    </a:lnTo>
                    <a:lnTo>
                      <a:pt x="295" y="1061"/>
                    </a:lnTo>
                    <a:lnTo>
                      <a:pt x="300" y="1151"/>
                    </a:lnTo>
                    <a:lnTo>
                      <a:pt x="313" y="1237"/>
                    </a:lnTo>
                    <a:lnTo>
                      <a:pt x="320" y="1159"/>
                    </a:lnTo>
                    <a:lnTo>
                      <a:pt x="329" y="1070"/>
                    </a:lnTo>
                    <a:lnTo>
                      <a:pt x="338" y="976"/>
                    </a:lnTo>
                    <a:lnTo>
                      <a:pt x="347" y="878"/>
                    </a:lnTo>
                    <a:lnTo>
                      <a:pt x="354" y="775"/>
                    </a:lnTo>
                    <a:lnTo>
                      <a:pt x="359" y="672"/>
                    </a:lnTo>
                    <a:lnTo>
                      <a:pt x="359" y="571"/>
                    </a:lnTo>
                    <a:lnTo>
                      <a:pt x="356" y="472"/>
                    </a:lnTo>
                    <a:lnTo>
                      <a:pt x="345" y="378"/>
                    </a:lnTo>
                    <a:lnTo>
                      <a:pt x="327" y="290"/>
                    </a:lnTo>
                    <a:lnTo>
                      <a:pt x="300" y="211"/>
                    </a:lnTo>
                    <a:lnTo>
                      <a:pt x="264" y="140"/>
                    </a:lnTo>
                    <a:lnTo>
                      <a:pt x="217" y="83"/>
                    </a:lnTo>
                    <a:lnTo>
                      <a:pt x="160" y="39"/>
                    </a:lnTo>
                    <a:lnTo>
                      <a:pt x="87" y="10"/>
                    </a:lnTo>
                    <a:lnTo>
                      <a:pt x="0" y="0"/>
                    </a:lnTo>
                    <a:close/>
                  </a:path>
                </a:pathLst>
              </a:custGeom>
              <a:solidFill>
                <a:srgbClr val="993300"/>
              </a:solidFill>
              <a:ln w="9525">
                <a:noFill/>
                <a:round/>
                <a:headEnd/>
                <a:tailEnd/>
              </a:ln>
            </p:spPr>
            <p:txBody>
              <a:bodyPr/>
              <a:lstStyle/>
              <a:p>
                <a:endParaRPr lang="en-US">
                  <a:latin typeface="+mn-lt"/>
                </a:endParaRPr>
              </a:p>
            </p:txBody>
          </p:sp>
          <p:sp>
            <p:nvSpPr>
              <p:cNvPr id="64595" name="Freeform 91"/>
              <p:cNvSpPr>
                <a:spLocks/>
              </p:cNvSpPr>
              <p:nvPr/>
            </p:nvSpPr>
            <p:spPr bwMode="auto">
              <a:xfrm>
                <a:off x="3855" y="1651"/>
                <a:ext cx="51" cy="77"/>
              </a:xfrm>
              <a:custGeom>
                <a:avLst/>
                <a:gdLst>
                  <a:gd name="T0" fmla="*/ 1 w 1072"/>
                  <a:gd name="T1" fmla="*/ 0 h 1627"/>
                  <a:gd name="T2" fmla="*/ 0 w 1072"/>
                  <a:gd name="T3" fmla="*/ 0 h 1627"/>
                  <a:gd name="T4" fmla="*/ 0 w 1072"/>
                  <a:gd name="T5" fmla="*/ 1 h 1627"/>
                  <a:gd name="T6" fmla="*/ 0 w 1072"/>
                  <a:gd name="T7" fmla="*/ 1 h 1627"/>
                  <a:gd name="T8" fmla="*/ 0 w 1072"/>
                  <a:gd name="T9" fmla="*/ 1 h 1627"/>
                  <a:gd name="T10" fmla="*/ 0 w 1072"/>
                  <a:gd name="T11" fmla="*/ 2 h 1627"/>
                  <a:gd name="T12" fmla="*/ 0 w 1072"/>
                  <a:gd name="T13" fmla="*/ 2 h 1627"/>
                  <a:gd name="T14" fmla="*/ 0 w 1072"/>
                  <a:gd name="T15" fmla="*/ 2 h 1627"/>
                  <a:gd name="T16" fmla="*/ 0 w 1072"/>
                  <a:gd name="T17" fmla="*/ 3 h 1627"/>
                  <a:gd name="T18" fmla="*/ 1 w 1072"/>
                  <a:gd name="T19" fmla="*/ 3 h 1627"/>
                  <a:gd name="T20" fmla="*/ 1 w 1072"/>
                  <a:gd name="T21" fmla="*/ 3 h 1627"/>
                  <a:gd name="T22" fmla="*/ 1 w 1072"/>
                  <a:gd name="T23" fmla="*/ 4 h 1627"/>
                  <a:gd name="T24" fmla="*/ 1 w 1072"/>
                  <a:gd name="T25" fmla="*/ 4 h 1627"/>
                  <a:gd name="T26" fmla="*/ 2 w 1072"/>
                  <a:gd name="T27" fmla="*/ 4 h 1627"/>
                  <a:gd name="T28" fmla="*/ 2 w 1072"/>
                  <a:gd name="T29" fmla="*/ 4 h 1627"/>
                  <a:gd name="T30" fmla="*/ 2 w 1072"/>
                  <a:gd name="T31" fmla="*/ 4 h 1627"/>
                  <a:gd name="T32" fmla="*/ 2 w 1072"/>
                  <a:gd name="T33" fmla="*/ 4 h 1627"/>
                  <a:gd name="T34" fmla="*/ 2 w 1072"/>
                  <a:gd name="T35" fmla="*/ 4 h 1627"/>
                  <a:gd name="T36" fmla="*/ 1 w 1072"/>
                  <a:gd name="T37" fmla="*/ 3 h 1627"/>
                  <a:gd name="T38" fmla="*/ 1 w 1072"/>
                  <a:gd name="T39" fmla="*/ 3 h 1627"/>
                  <a:gd name="T40" fmla="*/ 1 w 1072"/>
                  <a:gd name="T41" fmla="*/ 3 h 1627"/>
                  <a:gd name="T42" fmla="*/ 1 w 1072"/>
                  <a:gd name="T43" fmla="*/ 3 h 1627"/>
                  <a:gd name="T44" fmla="*/ 0 w 1072"/>
                  <a:gd name="T45" fmla="*/ 3 h 1627"/>
                  <a:gd name="T46" fmla="*/ 0 w 1072"/>
                  <a:gd name="T47" fmla="*/ 2 h 1627"/>
                  <a:gd name="T48" fmla="*/ 0 w 1072"/>
                  <a:gd name="T49" fmla="*/ 2 h 1627"/>
                  <a:gd name="T50" fmla="*/ 0 w 1072"/>
                  <a:gd name="T51" fmla="*/ 2 h 1627"/>
                  <a:gd name="T52" fmla="*/ 0 w 1072"/>
                  <a:gd name="T53" fmla="*/ 1 h 1627"/>
                  <a:gd name="T54" fmla="*/ 0 w 1072"/>
                  <a:gd name="T55" fmla="*/ 1 h 1627"/>
                  <a:gd name="T56" fmla="*/ 0 w 1072"/>
                  <a:gd name="T57" fmla="*/ 1 h 1627"/>
                  <a:gd name="T58" fmla="*/ 0 w 1072"/>
                  <a:gd name="T59" fmla="*/ 1 h 1627"/>
                  <a:gd name="T60" fmla="*/ 1 w 1072"/>
                  <a:gd name="T61" fmla="*/ 0 h 1627"/>
                  <a:gd name="T62" fmla="*/ 1 w 1072"/>
                  <a:gd name="T63" fmla="*/ 0 h 16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2"/>
                  <a:gd name="T97" fmla="*/ 0 h 1627"/>
                  <a:gd name="T98" fmla="*/ 1072 w 1072"/>
                  <a:gd name="T99" fmla="*/ 1627 h 16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2" h="1627">
                    <a:moveTo>
                      <a:pt x="265" y="0"/>
                    </a:moveTo>
                    <a:lnTo>
                      <a:pt x="256" y="59"/>
                    </a:lnTo>
                    <a:lnTo>
                      <a:pt x="242" y="121"/>
                    </a:lnTo>
                    <a:lnTo>
                      <a:pt x="219" y="182"/>
                    </a:lnTo>
                    <a:lnTo>
                      <a:pt x="196" y="244"/>
                    </a:lnTo>
                    <a:lnTo>
                      <a:pt x="169" y="306"/>
                    </a:lnTo>
                    <a:lnTo>
                      <a:pt x="142" y="370"/>
                    </a:lnTo>
                    <a:lnTo>
                      <a:pt x="114" y="431"/>
                    </a:lnTo>
                    <a:lnTo>
                      <a:pt x="84" y="494"/>
                    </a:lnTo>
                    <a:lnTo>
                      <a:pt x="59" y="557"/>
                    </a:lnTo>
                    <a:lnTo>
                      <a:pt x="36" y="620"/>
                    </a:lnTo>
                    <a:lnTo>
                      <a:pt x="18" y="683"/>
                    </a:lnTo>
                    <a:lnTo>
                      <a:pt x="5" y="747"/>
                    </a:lnTo>
                    <a:lnTo>
                      <a:pt x="0" y="809"/>
                    </a:lnTo>
                    <a:lnTo>
                      <a:pt x="0" y="873"/>
                    </a:lnTo>
                    <a:lnTo>
                      <a:pt x="11" y="935"/>
                    </a:lnTo>
                    <a:lnTo>
                      <a:pt x="32" y="997"/>
                    </a:lnTo>
                    <a:lnTo>
                      <a:pt x="97" y="1134"/>
                    </a:lnTo>
                    <a:lnTo>
                      <a:pt x="164" y="1251"/>
                    </a:lnTo>
                    <a:lnTo>
                      <a:pt x="233" y="1345"/>
                    </a:lnTo>
                    <a:lnTo>
                      <a:pt x="301" y="1424"/>
                    </a:lnTo>
                    <a:lnTo>
                      <a:pt x="370" y="1485"/>
                    </a:lnTo>
                    <a:lnTo>
                      <a:pt x="441" y="1534"/>
                    </a:lnTo>
                    <a:lnTo>
                      <a:pt x="512" y="1568"/>
                    </a:lnTo>
                    <a:lnTo>
                      <a:pt x="582" y="1593"/>
                    </a:lnTo>
                    <a:lnTo>
                      <a:pt x="651" y="1609"/>
                    </a:lnTo>
                    <a:lnTo>
                      <a:pt x="717" y="1618"/>
                    </a:lnTo>
                    <a:lnTo>
                      <a:pt x="784" y="1623"/>
                    </a:lnTo>
                    <a:lnTo>
                      <a:pt x="847" y="1623"/>
                    </a:lnTo>
                    <a:lnTo>
                      <a:pt x="908" y="1620"/>
                    </a:lnTo>
                    <a:lnTo>
                      <a:pt x="967" y="1620"/>
                    </a:lnTo>
                    <a:lnTo>
                      <a:pt x="1022" y="1620"/>
                    </a:lnTo>
                    <a:lnTo>
                      <a:pt x="1072" y="1627"/>
                    </a:lnTo>
                    <a:lnTo>
                      <a:pt x="966" y="1613"/>
                    </a:lnTo>
                    <a:lnTo>
                      <a:pt x="869" y="1597"/>
                    </a:lnTo>
                    <a:lnTo>
                      <a:pt x="777" y="1577"/>
                    </a:lnTo>
                    <a:lnTo>
                      <a:pt x="694" y="1554"/>
                    </a:lnTo>
                    <a:lnTo>
                      <a:pt x="617" y="1527"/>
                    </a:lnTo>
                    <a:lnTo>
                      <a:pt x="546" y="1497"/>
                    </a:lnTo>
                    <a:lnTo>
                      <a:pt x="482" y="1460"/>
                    </a:lnTo>
                    <a:lnTo>
                      <a:pt x="423" y="1422"/>
                    </a:lnTo>
                    <a:lnTo>
                      <a:pt x="370" y="1379"/>
                    </a:lnTo>
                    <a:lnTo>
                      <a:pt x="322" y="1332"/>
                    </a:lnTo>
                    <a:lnTo>
                      <a:pt x="277" y="1284"/>
                    </a:lnTo>
                    <a:lnTo>
                      <a:pt x="238" y="1229"/>
                    </a:lnTo>
                    <a:lnTo>
                      <a:pt x="199" y="1170"/>
                    </a:lnTo>
                    <a:lnTo>
                      <a:pt x="167" y="1107"/>
                    </a:lnTo>
                    <a:lnTo>
                      <a:pt x="137" y="1040"/>
                    </a:lnTo>
                    <a:lnTo>
                      <a:pt x="110" y="968"/>
                    </a:lnTo>
                    <a:lnTo>
                      <a:pt x="91" y="903"/>
                    </a:lnTo>
                    <a:lnTo>
                      <a:pt x="82" y="841"/>
                    </a:lnTo>
                    <a:lnTo>
                      <a:pt x="80" y="781"/>
                    </a:lnTo>
                    <a:lnTo>
                      <a:pt x="86" y="722"/>
                    </a:lnTo>
                    <a:lnTo>
                      <a:pt x="99" y="663"/>
                    </a:lnTo>
                    <a:lnTo>
                      <a:pt x="114" y="606"/>
                    </a:lnTo>
                    <a:lnTo>
                      <a:pt x="133" y="548"/>
                    </a:lnTo>
                    <a:lnTo>
                      <a:pt x="155" y="492"/>
                    </a:lnTo>
                    <a:lnTo>
                      <a:pt x="176" y="434"/>
                    </a:lnTo>
                    <a:lnTo>
                      <a:pt x="199" y="377"/>
                    </a:lnTo>
                    <a:lnTo>
                      <a:pt x="219" y="317"/>
                    </a:lnTo>
                    <a:lnTo>
                      <a:pt x="240" y="258"/>
                    </a:lnTo>
                    <a:lnTo>
                      <a:pt x="254" y="196"/>
                    </a:lnTo>
                    <a:lnTo>
                      <a:pt x="265" y="134"/>
                    </a:lnTo>
                    <a:lnTo>
                      <a:pt x="268" y="69"/>
                    </a:lnTo>
                    <a:lnTo>
                      <a:pt x="265" y="0"/>
                    </a:lnTo>
                    <a:close/>
                  </a:path>
                </a:pathLst>
              </a:custGeom>
              <a:solidFill>
                <a:srgbClr val="993300"/>
              </a:solidFill>
              <a:ln w="9525">
                <a:noFill/>
                <a:round/>
                <a:headEnd/>
                <a:tailEnd/>
              </a:ln>
            </p:spPr>
            <p:txBody>
              <a:bodyPr/>
              <a:lstStyle/>
              <a:p>
                <a:endParaRPr lang="en-US">
                  <a:latin typeface="+mn-lt"/>
                </a:endParaRPr>
              </a:p>
            </p:txBody>
          </p:sp>
          <p:sp>
            <p:nvSpPr>
              <p:cNvPr id="64596" name="Freeform 92"/>
              <p:cNvSpPr>
                <a:spLocks/>
              </p:cNvSpPr>
              <p:nvPr/>
            </p:nvSpPr>
            <p:spPr bwMode="auto">
              <a:xfrm>
                <a:off x="3888" y="1646"/>
                <a:ext cx="39" cy="48"/>
              </a:xfrm>
              <a:custGeom>
                <a:avLst/>
                <a:gdLst>
                  <a:gd name="T0" fmla="*/ 0 w 832"/>
                  <a:gd name="T1" fmla="*/ 0 h 996"/>
                  <a:gd name="T2" fmla="*/ 0 w 832"/>
                  <a:gd name="T3" fmla="*/ 0 h 996"/>
                  <a:gd name="T4" fmla="*/ 0 w 832"/>
                  <a:gd name="T5" fmla="*/ 1 h 996"/>
                  <a:gd name="T6" fmla="*/ 0 w 832"/>
                  <a:gd name="T7" fmla="*/ 1 h 996"/>
                  <a:gd name="T8" fmla="*/ 0 w 832"/>
                  <a:gd name="T9" fmla="*/ 1 h 996"/>
                  <a:gd name="T10" fmla="*/ 0 w 832"/>
                  <a:gd name="T11" fmla="*/ 1 h 996"/>
                  <a:gd name="T12" fmla="*/ 0 w 832"/>
                  <a:gd name="T13" fmla="*/ 1 h 996"/>
                  <a:gd name="T14" fmla="*/ 0 w 832"/>
                  <a:gd name="T15" fmla="*/ 1 h 996"/>
                  <a:gd name="T16" fmla="*/ 1 w 832"/>
                  <a:gd name="T17" fmla="*/ 1 h 996"/>
                  <a:gd name="T18" fmla="*/ 1 w 832"/>
                  <a:gd name="T19" fmla="*/ 1 h 996"/>
                  <a:gd name="T20" fmla="*/ 1 w 832"/>
                  <a:gd name="T21" fmla="*/ 1 h 996"/>
                  <a:gd name="T22" fmla="*/ 1 w 832"/>
                  <a:gd name="T23" fmla="*/ 1 h 996"/>
                  <a:gd name="T24" fmla="*/ 1 w 832"/>
                  <a:gd name="T25" fmla="*/ 1 h 996"/>
                  <a:gd name="T26" fmla="*/ 1 w 832"/>
                  <a:gd name="T27" fmla="*/ 2 h 996"/>
                  <a:gd name="T28" fmla="*/ 1 w 832"/>
                  <a:gd name="T29" fmla="*/ 2 h 996"/>
                  <a:gd name="T30" fmla="*/ 1 w 832"/>
                  <a:gd name="T31" fmla="*/ 2 h 996"/>
                  <a:gd name="T32" fmla="*/ 1 w 832"/>
                  <a:gd name="T33" fmla="*/ 2 h 996"/>
                  <a:gd name="T34" fmla="*/ 1 w 832"/>
                  <a:gd name="T35" fmla="*/ 2 h 996"/>
                  <a:gd name="T36" fmla="*/ 1 w 832"/>
                  <a:gd name="T37" fmla="*/ 2 h 996"/>
                  <a:gd name="T38" fmla="*/ 1 w 832"/>
                  <a:gd name="T39" fmla="*/ 2 h 996"/>
                  <a:gd name="T40" fmla="*/ 1 w 832"/>
                  <a:gd name="T41" fmla="*/ 2 h 996"/>
                  <a:gd name="T42" fmla="*/ 1 w 832"/>
                  <a:gd name="T43" fmla="*/ 2 h 996"/>
                  <a:gd name="T44" fmla="*/ 1 w 832"/>
                  <a:gd name="T45" fmla="*/ 1 h 996"/>
                  <a:gd name="T46" fmla="*/ 1 w 832"/>
                  <a:gd name="T47" fmla="*/ 1 h 996"/>
                  <a:gd name="T48" fmla="*/ 1 w 832"/>
                  <a:gd name="T49" fmla="*/ 1 h 996"/>
                  <a:gd name="T50" fmla="*/ 2 w 832"/>
                  <a:gd name="T51" fmla="*/ 1 h 996"/>
                  <a:gd name="T52" fmla="*/ 2 w 832"/>
                  <a:gd name="T53" fmla="*/ 1 h 996"/>
                  <a:gd name="T54" fmla="*/ 2 w 832"/>
                  <a:gd name="T55" fmla="*/ 1 h 996"/>
                  <a:gd name="T56" fmla="*/ 2 w 832"/>
                  <a:gd name="T57" fmla="*/ 1 h 996"/>
                  <a:gd name="T58" fmla="*/ 2 w 832"/>
                  <a:gd name="T59" fmla="*/ 1 h 996"/>
                  <a:gd name="T60" fmla="*/ 2 w 832"/>
                  <a:gd name="T61" fmla="*/ 1 h 996"/>
                  <a:gd name="T62" fmla="*/ 2 w 832"/>
                  <a:gd name="T63" fmla="*/ 1 h 996"/>
                  <a:gd name="T64" fmla="*/ 2 w 832"/>
                  <a:gd name="T65" fmla="*/ 1 h 996"/>
                  <a:gd name="T66" fmla="*/ 2 w 832"/>
                  <a:gd name="T67" fmla="*/ 1 h 996"/>
                  <a:gd name="T68" fmla="*/ 2 w 832"/>
                  <a:gd name="T69" fmla="*/ 1 h 996"/>
                  <a:gd name="T70" fmla="*/ 1 w 832"/>
                  <a:gd name="T71" fmla="*/ 1 h 996"/>
                  <a:gd name="T72" fmla="*/ 1 w 832"/>
                  <a:gd name="T73" fmla="*/ 1 h 996"/>
                  <a:gd name="T74" fmla="*/ 1 w 832"/>
                  <a:gd name="T75" fmla="*/ 1 h 996"/>
                  <a:gd name="T76" fmla="*/ 1 w 832"/>
                  <a:gd name="T77" fmla="*/ 1 h 996"/>
                  <a:gd name="T78" fmla="*/ 1 w 832"/>
                  <a:gd name="T79" fmla="*/ 1 h 996"/>
                  <a:gd name="T80" fmla="*/ 1 w 832"/>
                  <a:gd name="T81" fmla="*/ 1 h 996"/>
                  <a:gd name="T82" fmla="*/ 1 w 832"/>
                  <a:gd name="T83" fmla="*/ 1 h 996"/>
                  <a:gd name="T84" fmla="*/ 1 w 832"/>
                  <a:gd name="T85" fmla="*/ 1 h 996"/>
                  <a:gd name="T86" fmla="*/ 0 w 832"/>
                  <a:gd name="T87" fmla="*/ 1 h 996"/>
                  <a:gd name="T88" fmla="*/ 0 w 832"/>
                  <a:gd name="T89" fmla="*/ 1 h 996"/>
                  <a:gd name="T90" fmla="*/ 0 w 832"/>
                  <a:gd name="T91" fmla="*/ 0 h 996"/>
                  <a:gd name="T92" fmla="*/ 0 w 832"/>
                  <a:gd name="T93" fmla="*/ 0 h 996"/>
                  <a:gd name="T94" fmla="*/ 0 w 832"/>
                  <a:gd name="T95" fmla="*/ 0 h 996"/>
                  <a:gd name="T96" fmla="*/ 0 w 832"/>
                  <a:gd name="T97" fmla="*/ 0 h 9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2"/>
                  <a:gd name="T148" fmla="*/ 0 h 996"/>
                  <a:gd name="T149" fmla="*/ 832 w 832"/>
                  <a:gd name="T150" fmla="*/ 996 h 9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2" h="996">
                    <a:moveTo>
                      <a:pt x="11" y="0"/>
                    </a:moveTo>
                    <a:lnTo>
                      <a:pt x="0" y="139"/>
                    </a:lnTo>
                    <a:lnTo>
                      <a:pt x="6" y="247"/>
                    </a:lnTo>
                    <a:lnTo>
                      <a:pt x="25" y="331"/>
                    </a:lnTo>
                    <a:lnTo>
                      <a:pt x="59" y="393"/>
                    </a:lnTo>
                    <a:lnTo>
                      <a:pt x="100" y="439"/>
                    </a:lnTo>
                    <a:lnTo>
                      <a:pt x="148" y="471"/>
                    </a:lnTo>
                    <a:lnTo>
                      <a:pt x="203" y="492"/>
                    </a:lnTo>
                    <a:lnTo>
                      <a:pt x="262" y="512"/>
                    </a:lnTo>
                    <a:lnTo>
                      <a:pt x="322" y="530"/>
                    </a:lnTo>
                    <a:lnTo>
                      <a:pt x="379" y="553"/>
                    </a:lnTo>
                    <a:lnTo>
                      <a:pt x="435" y="583"/>
                    </a:lnTo>
                    <a:lnTo>
                      <a:pt x="485" y="624"/>
                    </a:lnTo>
                    <a:lnTo>
                      <a:pt x="527" y="682"/>
                    </a:lnTo>
                    <a:lnTo>
                      <a:pt x="562" y="761"/>
                    </a:lnTo>
                    <a:lnTo>
                      <a:pt x="583" y="864"/>
                    </a:lnTo>
                    <a:lnTo>
                      <a:pt x="590" y="996"/>
                    </a:lnTo>
                    <a:lnTo>
                      <a:pt x="585" y="912"/>
                    </a:lnTo>
                    <a:lnTo>
                      <a:pt x="583" y="842"/>
                    </a:lnTo>
                    <a:lnTo>
                      <a:pt x="587" y="781"/>
                    </a:lnTo>
                    <a:lnTo>
                      <a:pt x="596" y="731"/>
                    </a:lnTo>
                    <a:lnTo>
                      <a:pt x="606" y="689"/>
                    </a:lnTo>
                    <a:lnTo>
                      <a:pt x="622" y="653"/>
                    </a:lnTo>
                    <a:lnTo>
                      <a:pt x="640" y="622"/>
                    </a:lnTo>
                    <a:lnTo>
                      <a:pt x="660" y="597"/>
                    </a:lnTo>
                    <a:lnTo>
                      <a:pt x="682" y="576"/>
                    </a:lnTo>
                    <a:lnTo>
                      <a:pt x="704" y="556"/>
                    </a:lnTo>
                    <a:lnTo>
                      <a:pt x="727" y="535"/>
                    </a:lnTo>
                    <a:lnTo>
                      <a:pt x="750" y="516"/>
                    </a:lnTo>
                    <a:lnTo>
                      <a:pt x="772" y="494"/>
                    </a:lnTo>
                    <a:lnTo>
                      <a:pt x="793" y="469"/>
                    </a:lnTo>
                    <a:lnTo>
                      <a:pt x="814" y="439"/>
                    </a:lnTo>
                    <a:lnTo>
                      <a:pt x="832" y="404"/>
                    </a:lnTo>
                    <a:lnTo>
                      <a:pt x="763" y="395"/>
                    </a:lnTo>
                    <a:lnTo>
                      <a:pt x="697" y="386"/>
                    </a:lnTo>
                    <a:lnTo>
                      <a:pt x="635" y="379"/>
                    </a:lnTo>
                    <a:lnTo>
                      <a:pt x="574" y="373"/>
                    </a:lnTo>
                    <a:lnTo>
                      <a:pt x="518" y="366"/>
                    </a:lnTo>
                    <a:lnTo>
                      <a:pt x="462" y="357"/>
                    </a:lnTo>
                    <a:lnTo>
                      <a:pt x="409" y="347"/>
                    </a:lnTo>
                    <a:lnTo>
                      <a:pt x="359" y="332"/>
                    </a:lnTo>
                    <a:lnTo>
                      <a:pt x="313" y="314"/>
                    </a:lnTo>
                    <a:lnTo>
                      <a:pt x="265" y="290"/>
                    </a:lnTo>
                    <a:lnTo>
                      <a:pt x="221" y="262"/>
                    </a:lnTo>
                    <a:lnTo>
                      <a:pt x="176" y="228"/>
                    </a:lnTo>
                    <a:lnTo>
                      <a:pt x="134" y="185"/>
                    </a:lnTo>
                    <a:lnTo>
                      <a:pt x="93" y="132"/>
                    </a:lnTo>
                    <a:lnTo>
                      <a:pt x="51" y="71"/>
                    </a:lnTo>
                    <a:lnTo>
                      <a:pt x="11" y="0"/>
                    </a:lnTo>
                    <a:close/>
                  </a:path>
                </a:pathLst>
              </a:custGeom>
              <a:solidFill>
                <a:srgbClr val="993300"/>
              </a:solidFill>
              <a:ln w="9525">
                <a:noFill/>
                <a:round/>
                <a:headEnd/>
                <a:tailEnd/>
              </a:ln>
            </p:spPr>
            <p:txBody>
              <a:bodyPr/>
              <a:lstStyle/>
              <a:p>
                <a:endParaRPr lang="en-US">
                  <a:latin typeface="+mn-lt"/>
                </a:endParaRPr>
              </a:p>
            </p:txBody>
          </p:sp>
          <p:sp>
            <p:nvSpPr>
              <p:cNvPr id="64597" name="Freeform 93"/>
              <p:cNvSpPr>
                <a:spLocks/>
              </p:cNvSpPr>
              <p:nvPr/>
            </p:nvSpPr>
            <p:spPr bwMode="auto">
              <a:xfrm>
                <a:off x="3887" y="1726"/>
                <a:ext cx="74" cy="26"/>
              </a:xfrm>
              <a:custGeom>
                <a:avLst/>
                <a:gdLst>
                  <a:gd name="T0" fmla="*/ 0 w 1564"/>
                  <a:gd name="T1" fmla="*/ 0 h 550"/>
                  <a:gd name="T2" fmla="*/ 0 w 1564"/>
                  <a:gd name="T3" fmla="*/ 0 h 550"/>
                  <a:gd name="T4" fmla="*/ 0 w 1564"/>
                  <a:gd name="T5" fmla="*/ 0 h 550"/>
                  <a:gd name="T6" fmla="*/ 1 w 1564"/>
                  <a:gd name="T7" fmla="*/ 0 h 550"/>
                  <a:gd name="T8" fmla="*/ 1 w 1564"/>
                  <a:gd name="T9" fmla="*/ 1 h 550"/>
                  <a:gd name="T10" fmla="*/ 1 w 1564"/>
                  <a:gd name="T11" fmla="*/ 1 h 550"/>
                  <a:gd name="T12" fmla="*/ 1 w 1564"/>
                  <a:gd name="T13" fmla="*/ 1 h 550"/>
                  <a:gd name="T14" fmla="*/ 2 w 1564"/>
                  <a:gd name="T15" fmla="*/ 1 h 550"/>
                  <a:gd name="T16" fmla="*/ 2 w 1564"/>
                  <a:gd name="T17" fmla="*/ 1 h 550"/>
                  <a:gd name="T18" fmla="*/ 2 w 1564"/>
                  <a:gd name="T19" fmla="*/ 1 h 550"/>
                  <a:gd name="T20" fmla="*/ 2 w 1564"/>
                  <a:gd name="T21" fmla="*/ 1 h 550"/>
                  <a:gd name="T22" fmla="*/ 3 w 1564"/>
                  <a:gd name="T23" fmla="*/ 1 h 550"/>
                  <a:gd name="T24" fmla="*/ 3 w 1564"/>
                  <a:gd name="T25" fmla="*/ 1 h 550"/>
                  <a:gd name="T26" fmla="*/ 3 w 1564"/>
                  <a:gd name="T27" fmla="*/ 1 h 550"/>
                  <a:gd name="T28" fmla="*/ 3 w 1564"/>
                  <a:gd name="T29" fmla="*/ 1 h 550"/>
                  <a:gd name="T30" fmla="*/ 3 w 1564"/>
                  <a:gd name="T31" fmla="*/ 1 h 550"/>
                  <a:gd name="T32" fmla="*/ 3 w 1564"/>
                  <a:gd name="T33" fmla="*/ 1 h 550"/>
                  <a:gd name="T34" fmla="*/ 3 w 1564"/>
                  <a:gd name="T35" fmla="*/ 1 h 550"/>
                  <a:gd name="T36" fmla="*/ 3 w 1564"/>
                  <a:gd name="T37" fmla="*/ 1 h 550"/>
                  <a:gd name="T38" fmla="*/ 3 w 1564"/>
                  <a:gd name="T39" fmla="*/ 1 h 550"/>
                  <a:gd name="T40" fmla="*/ 2 w 1564"/>
                  <a:gd name="T41" fmla="*/ 1 h 550"/>
                  <a:gd name="T42" fmla="*/ 2 w 1564"/>
                  <a:gd name="T43" fmla="*/ 1 h 550"/>
                  <a:gd name="T44" fmla="*/ 2 w 1564"/>
                  <a:gd name="T45" fmla="*/ 1 h 550"/>
                  <a:gd name="T46" fmla="*/ 2 w 1564"/>
                  <a:gd name="T47" fmla="*/ 1 h 550"/>
                  <a:gd name="T48" fmla="*/ 2 w 1564"/>
                  <a:gd name="T49" fmla="*/ 1 h 550"/>
                  <a:gd name="T50" fmla="*/ 1 w 1564"/>
                  <a:gd name="T51" fmla="*/ 1 h 550"/>
                  <a:gd name="T52" fmla="*/ 1 w 1564"/>
                  <a:gd name="T53" fmla="*/ 0 h 550"/>
                  <a:gd name="T54" fmla="*/ 1 w 1564"/>
                  <a:gd name="T55" fmla="*/ 0 h 550"/>
                  <a:gd name="T56" fmla="*/ 1 w 1564"/>
                  <a:gd name="T57" fmla="*/ 0 h 550"/>
                  <a:gd name="T58" fmla="*/ 1 w 1564"/>
                  <a:gd name="T59" fmla="*/ 0 h 550"/>
                  <a:gd name="T60" fmla="*/ 0 w 1564"/>
                  <a:gd name="T61" fmla="*/ 0 h 550"/>
                  <a:gd name="T62" fmla="*/ 0 w 1564"/>
                  <a:gd name="T63" fmla="*/ 0 h 5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4"/>
                  <a:gd name="T97" fmla="*/ 0 h 550"/>
                  <a:gd name="T98" fmla="*/ 1564 w 1564"/>
                  <a:gd name="T99" fmla="*/ 550 h 5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4" h="550">
                    <a:moveTo>
                      <a:pt x="0" y="0"/>
                    </a:moveTo>
                    <a:lnTo>
                      <a:pt x="35" y="18"/>
                    </a:lnTo>
                    <a:lnTo>
                      <a:pt x="76" y="40"/>
                    </a:lnTo>
                    <a:lnTo>
                      <a:pt x="115" y="64"/>
                    </a:lnTo>
                    <a:lnTo>
                      <a:pt x="158" y="89"/>
                    </a:lnTo>
                    <a:lnTo>
                      <a:pt x="204" y="116"/>
                    </a:lnTo>
                    <a:lnTo>
                      <a:pt x="248" y="143"/>
                    </a:lnTo>
                    <a:lnTo>
                      <a:pt x="297" y="171"/>
                    </a:lnTo>
                    <a:lnTo>
                      <a:pt x="346" y="203"/>
                    </a:lnTo>
                    <a:lnTo>
                      <a:pt x="396" y="233"/>
                    </a:lnTo>
                    <a:lnTo>
                      <a:pt x="449" y="263"/>
                    </a:lnTo>
                    <a:lnTo>
                      <a:pt x="501" y="294"/>
                    </a:lnTo>
                    <a:lnTo>
                      <a:pt x="553" y="325"/>
                    </a:lnTo>
                    <a:lnTo>
                      <a:pt x="607" y="354"/>
                    </a:lnTo>
                    <a:lnTo>
                      <a:pt x="661" y="382"/>
                    </a:lnTo>
                    <a:lnTo>
                      <a:pt x="717" y="409"/>
                    </a:lnTo>
                    <a:lnTo>
                      <a:pt x="771" y="435"/>
                    </a:lnTo>
                    <a:lnTo>
                      <a:pt x="828" y="459"/>
                    </a:lnTo>
                    <a:lnTo>
                      <a:pt x="881" y="480"/>
                    </a:lnTo>
                    <a:lnTo>
                      <a:pt x="935" y="500"/>
                    </a:lnTo>
                    <a:lnTo>
                      <a:pt x="991" y="516"/>
                    </a:lnTo>
                    <a:lnTo>
                      <a:pt x="1045" y="530"/>
                    </a:lnTo>
                    <a:lnTo>
                      <a:pt x="1098" y="541"/>
                    </a:lnTo>
                    <a:lnTo>
                      <a:pt x="1150" y="548"/>
                    </a:lnTo>
                    <a:lnTo>
                      <a:pt x="1203" y="550"/>
                    </a:lnTo>
                    <a:lnTo>
                      <a:pt x="1253" y="550"/>
                    </a:lnTo>
                    <a:lnTo>
                      <a:pt x="1301" y="544"/>
                    </a:lnTo>
                    <a:lnTo>
                      <a:pt x="1350" y="534"/>
                    </a:lnTo>
                    <a:lnTo>
                      <a:pt x="1397" y="519"/>
                    </a:lnTo>
                    <a:lnTo>
                      <a:pt x="1441" y="500"/>
                    </a:lnTo>
                    <a:lnTo>
                      <a:pt x="1484" y="473"/>
                    </a:lnTo>
                    <a:lnTo>
                      <a:pt x="1525" y="442"/>
                    </a:lnTo>
                    <a:lnTo>
                      <a:pt x="1564" y="404"/>
                    </a:lnTo>
                    <a:lnTo>
                      <a:pt x="1500" y="425"/>
                    </a:lnTo>
                    <a:lnTo>
                      <a:pt x="1434" y="442"/>
                    </a:lnTo>
                    <a:lnTo>
                      <a:pt x="1375" y="455"/>
                    </a:lnTo>
                    <a:lnTo>
                      <a:pt x="1315" y="464"/>
                    </a:lnTo>
                    <a:lnTo>
                      <a:pt x="1258" y="469"/>
                    </a:lnTo>
                    <a:lnTo>
                      <a:pt x="1204" y="471"/>
                    </a:lnTo>
                    <a:lnTo>
                      <a:pt x="1150" y="469"/>
                    </a:lnTo>
                    <a:lnTo>
                      <a:pt x="1100" y="464"/>
                    </a:lnTo>
                    <a:lnTo>
                      <a:pt x="1049" y="457"/>
                    </a:lnTo>
                    <a:lnTo>
                      <a:pt x="1000" y="446"/>
                    </a:lnTo>
                    <a:lnTo>
                      <a:pt x="952" y="434"/>
                    </a:lnTo>
                    <a:lnTo>
                      <a:pt x="906" y="418"/>
                    </a:lnTo>
                    <a:lnTo>
                      <a:pt x="860" y="400"/>
                    </a:lnTo>
                    <a:lnTo>
                      <a:pt x="816" y="382"/>
                    </a:lnTo>
                    <a:lnTo>
                      <a:pt x="771" y="361"/>
                    </a:lnTo>
                    <a:lnTo>
                      <a:pt x="728" y="339"/>
                    </a:lnTo>
                    <a:lnTo>
                      <a:pt x="684" y="318"/>
                    </a:lnTo>
                    <a:lnTo>
                      <a:pt x="641" y="294"/>
                    </a:lnTo>
                    <a:lnTo>
                      <a:pt x="600" y="271"/>
                    </a:lnTo>
                    <a:lnTo>
                      <a:pt x="556" y="245"/>
                    </a:lnTo>
                    <a:lnTo>
                      <a:pt x="513" y="220"/>
                    </a:lnTo>
                    <a:lnTo>
                      <a:pt x="472" y="197"/>
                    </a:lnTo>
                    <a:lnTo>
                      <a:pt x="428" y="171"/>
                    </a:lnTo>
                    <a:lnTo>
                      <a:pt x="384" y="148"/>
                    </a:lnTo>
                    <a:lnTo>
                      <a:pt x="341" y="125"/>
                    </a:lnTo>
                    <a:lnTo>
                      <a:pt x="295" y="101"/>
                    </a:lnTo>
                    <a:lnTo>
                      <a:pt x="248" y="82"/>
                    </a:lnTo>
                    <a:lnTo>
                      <a:pt x="202" y="62"/>
                    </a:lnTo>
                    <a:lnTo>
                      <a:pt x="153" y="43"/>
                    </a:lnTo>
                    <a:lnTo>
                      <a:pt x="102" y="27"/>
                    </a:lnTo>
                    <a:lnTo>
                      <a:pt x="51" y="13"/>
                    </a:lnTo>
                    <a:lnTo>
                      <a:pt x="0" y="0"/>
                    </a:lnTo>
                    <a:close/>
                  </a:path>
                </a:pathLst>
              </a:custGeom>
              <a:solidFill>
                <a:srgbClr val="993300"/>
              </a:solidFill>
              <a:ln w="9525">
                <a:noFill/>
                <a:round/>
                <a:headEnd/>
                <a:tailEnd/>
              </a:ln>
            </p:spPr>
            <p:txBody>
              <a:bodyPr/>
              <a:lstStyle/>
              <a:p>
                <a:endParaRPr lang="en-US">
                  <a:latin typeface="+mn-lt"/>
                </a:endParaRPr>
              </a:p>
            </p:txBody>
          </p:sp>
          <p:sp>
            <p:nvSpPr>
              <p:cNvPr id="64598" name="Freeform 94"/>
              <p:cNvSpPr>
                <a:spLocks/>
              </p:cNvSpPr>
              <p:nvPr/>
            </p:nvSpPr>
            <p:spPr bwMode="auto">
              <a:xfrm>
                <a:off x="3830" y="1681"/>
                <a:ext cx="25" cy="46"/>
              </a:xfrm>
              <a:custGeom>
                <a:avLst/>
                <a:gdLst>
                  <a:gd name="T0" fmla="*/ 0 w 540"/>
                  <a:gd name="T1" fmla="*/ 0 h 959"/>
                  <a:gd name="T2" fmla="*/ 0 w 540"/>
                  <a:gd name="T3" fmla="*/ 0 h 959"/>
                  <a:gd name="T4" fmla="*/ 0 w 540"/>
                  <a:gd name="T5" fmla="*/ 0 h 959"/>
                  <a:gd name="T6" fmla="*/ 0 w 540"/>
                  <a:gd name="T7" fmla="*/ 0 h 959"/>
                  <a:gd name="T8" fmla="*/ 0 w 540"/>
                  <a:gd name="T9" fmla="*/ 1 h 959"/>
                  <a:gd name="T10" fmla="*/ 0 w 540"/>
                  <a:gd name="T11" fmla="*/ 1 h 959"/>
                  <a:gd name="T12" fmla="*/ 1 w 540"/>
                  <a:gd name="T13" fmla="*/ 1 h 959"/>
                  <a:gd name="T14" fmla="*/ 1 w 540"/>
                  <a:gd name="T15" fmla="*/ 1 h 959"/>
                  <a:gd name="T16" fmla="*/ 1 w 540"/>
                  <a:gd name="T17" fmla="*/ 1 h 959"/>
                  <a:gd name="T18" fmla="*/ 1 w 540"/>
                  <a:gd name="T19" fmla="*/ 1 h 959"/>
                  <a:gd name="T20" fmla="*/ 1 w 540"/>
                  <a:gd name="T21" fmla="*/ 2 h 959"/>
                  <a:gd name="T22" fmla="*/ 1 w 540"/>
                  <a:gd name="T23" fmla="*/ 2 h 959"/>
                  <a:gd name="T24" fmla="*/ 1 w 540"/>
                  <a:gd name="T25" fmla="*/ 2 h 959"/>
                  <a:gd name="T26" fmla="*/ 1 w 540"/>
                  <a:gd name="T27" fmla="*/ 2 h 959"/>
                  <a:gd name="T28" fmla="*/ 1 w 540"/>
                  <a:gd name="T29" fmla="*/ 2 h 959"/>
                  <a:gd name="T30" fmla="*/ 1 w 540"/>
                  <a:gd name="T31" fmla="*/ 2 h 959"/>
                  <a:gd name="T32" fmla="*/ 1 w 540"/>
                  <a:gd name="T33" fmla="*/ 2 h 959"/>
                  <a:gd name="T34" fmla="*/ 1 w 540"/>
                  <a:gd name="T35" fmla="*/ 2 h 959"/>
                  <a:gd name="T36" fmla="*/ 1 w 540"/>
                  <a:gd name="T37" fmla="*/ 2 h 959"/>
                  <a:gd name="T38" fmla="*/ 1 w 540"/>
                  <a:gd name="T39" fmla="*/ 2 h 959"/>
                  <a:gd name="T40" fmla="*/ 1 w 540"/>
                  <a:gd name="T41" fmla="*/ 2 h 959"/>
                  <a:gd name="T42" fmla="*/ 1 w 540"/>
                  <a:gd name="T43" fmla="*/ 2 h 959"/>
                  <a:gd name="T44" fmla="*/ 1 w 540"/>
                  <a:gd name="T45" fmla="*/ 1 h 959"/>
                  <a:gd name="T46" fmla="*/ 1 w 540"/>
                  <a:gd name="T47" fmla="*/ 1 h 959"/>
                  <a:gd name="T48" fmla="*/ 1 w 540"/>
                  <a:gd name="T49" fmla="*/ 1 h 959"/>
                  <a:gd name="T50" fmla="*/ 1 w 540"/>
                  <a:gd name="T51" fmla="*/ 1 h 959"/>
                  <a:gd name="T52" fmla="*/ 1 w 540"/>
                  <a:gd name="T53" fmla="*/ 1 h 959"/>
                  <a:gd name="T54" fmla="*/ 1 w 540"/>
                  <a:gd name="T55" fmla="*/ 0 h 959"/>
                  <a:gd name="T56" fmla="*/ 0 w 540"/>
                  <a:gd name="T57" fmla="*/ 0 h 959"/>
                  <a:gd name="T58" fmla="*/ 0 w 540"/>
                  <a:gd name="T59" fmla="*/ 0 h 959"/>
                  <a:gd name="T60" fmla="*/ 0 w 540"/>
                  <a:gd name="T61" fmla="*/ 0 h 959"/>
                  <a:gd name="T62" fmla="*/ 0 w 540"/>
                  <a:gd name="T63" fmla="*/ 0 h 959"/>
                  <a:gd name="T64" fmla="*/ 0 w 540"/>
                  <a:gd name="T65" fmla="*/ 0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0"/>
                  <a:gd name="T100" fmla="*/ 0 h 959"/>
                  <a:gd name="T101" fmla="*/ 540 w 540"/>
                  <a:gd name="T102" fmla="*/ 959 h 9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0" h="959">
                    <a:moveTo>
                      <a:pt x="0" y="0"/>
                    </a:moveTo>
                    <a:lnTo>
                      <a:pt x="57" y="49"/>
                    </a:lnTo>
                    <a:lnTo>
                      <a:pt x="103" y="107"/>
                    </a:lnTo>
                    <a:lnTo>
                      <a:pt x="146" y="173"/>
                    </a:lnTo>
                    <a:lnTo>
                      <a:pt x="180" y="246"/>
                    </a:lnTo>
                    <a:lnTo>
                      <a:pt x="210" y="323"/>
                    </a:lnTo>
                    <a:lnTo>
                      <a:pt x="235" y="400"/>
                    </a:lnTo>
                    <a:lnTo>
                      <a:pt x="259" y="482"/>
                    </a:lnTo>
                    <a:lnTo>
                      <a:pt x="281" y="561"/>
                    </a:lnTo>
                    <a:lnTo>
                      <a:pt x="302" y="637"/>
                    </a:lnTo>
                    <a:lnTo>
                      <a:pt x="324" y="708"/>
                    </a:lnTo>
                    <a:lnTo>
                      <a:pt x="349" y="774"/>
                    </a:lnTo>
                    <a:lnTo>
                      <a:pt x="376" y="833"/>
                    </a:lnTo>
                    <a:lnTo>
                      <a:pt x="407" y="884"/>
                    </a:lnTo>
                    <a:lnTo>
                      <a:pt x="444" y="921"/>
                    </a:lnTo>
                    <a:lnTo>
                      <a:pt x="487" y="948"/>
                    </a:lnTo>
                    <a:lnTo>
                      <a:pt x="540" y="959"/>
                    </a:lnTo>
                    <a:lnTo>
                      <a:pt x="495" y="918"/>
                    </a:lnTo>
                    <a:lnTo>
                      <a:pt x="459" y="866"/>
                    </a:lnTo>
                    <a:lnTo>
                      <a:pt x="428" y="804"/>
                    </a:lnTo>
                    <a:lnTo>
                      <a:pt x="403" y="736"/>
                    </a:lnTo>
                    <a:lnTo>
                      <a:pt x="380" y="664"/>
                    </a:lnTo>
                    <a:lnTo>
                      <a:pt x="361" y="589"/>
                    </a:lnTo>
                    <a:lnTo>
                      <a:pt x="342" y="512"/>
                    </a:lnTo>
                    <a:lnTo>
                      <a:pt x="324" y="433"/>
                    </a:lnTo>
                    <a:lnTo>
                      <a:pt x="304" y="358"/>
                    </a:lnTo>
                    <a:lnTo>
                      <a:pt x="281" y="283"/>
                    </a:lnTo>
                    <a:lnTo>
                      <a:pt x="252" y="215"/>
                    </a:lnTo>
                    <a:lnTo>
                      <a:pt x="217" y="152"/>
                    </a:lnTo>
                    <a:lnTo>
                      <a:pt x="178" y="98"/>
                    </a:lnTo>
                    <a:lnTo>
                      <a:pt x="129" y="52"/>
                    </a:lnTo>
                    <a:lnTo>
                      <a:pt x="69" y="20"/>
                    </a:lnTo>
                    <a:lnTo>
                      <a:pt x="0" y="0"/>
                    </a:lnTo>
                    <a:close/>
                  </a:path>
                </a:pathLst>
              </a:custGeom>
              <a:solidFill>
                <a:srgbClr val="FFB600"/>
              </a:solidFill>
              <a:ln w="9525">
                <a:noFill/>
                <a:round/>
                <a:headEnd/>
                <a:tailEnd/>
              </a:ln>
            </p:spPr>
            <p:txBody>
              <a:bodyPr/>
              <a:lstStyle/>
              <a:p>
                <a:endParaRPr lang="en-US">
                  <a:latin typeface="+mn-lt"/>
                </a:endParaRPr>
              </a:p>
            </p:txBody>
          </p:sp>
          <p:sp>
            <p:nvSpPr>
              <p:cNvPr id="64599" name="Freeform 95"/>
              <p:cNvSpPr>
                <a:spLocks/>
              </p:cNvSpPr>
              <p:nvPr/>
            </p:nvSpPr>
            <p:spPr bwMode="auto">
              <a:xfrm>
                <a:off x="3873" y="1726"/>
                <a:ext cx="44" cy="35"/>
              </a:xfrm>
              <a:custGeom>
                <a:avLst/>
                <a:gdLst>
                  <a:gd name="T0" fmla="*/ 0 w 926"/>
                  <a:gd name="T1" fmla="*/ 0 h 729"/>
                  <a:gd name="T2" fmla="*/ 0 w 926"/>
                  <a:gd name="T3" fmla="*/ 0 h 729"/>
                  <a:gd name="T4" fmla="*/ 0 w 926"/>
                  <a:gd name="T5" fmla="*/ 0 h 729"/>
                  <a:gd name="T6" fmla="*/ 0 w 926"/>
                  <a:gd name="T7" fmla="*/ 0 h 729"/>
                  <a:gd name="T8" fmla="*/ 1 w 926"/>
                  <a:gd name="T9" fmla="*/ 0 h 729"/>
                  <a:gd name="T10" fmla="*/ 1 w 926"/>
                  <a:gd name="T11" fmla="*/ 0 h 729"/>
                  <a:gd name="T12" fmla="*/ 1 w 926"/>
                  <a:gd name="T13" fmla="*/ 0 h 729"/>
                  <a:gd name="T14" fmla="*/ 1 w 926"/>
                  <a:gd name="T15" fmla="*/ 0 h 729"/>
                  <a:gd name="T16" fmla="*/ 1 w 926"/>
                  <a:gd name="T17" fmla="*/ 1 h 729"/>
                  <a:gd name="T18" fmla="*/ 1 w 926"/>
                  <a:gd name="T19" fmla="*/ 1 h 729"/>
                  <a:gd name="T20" fmla="*/ 1 w 926"/>
                  <a:gd name="T21" fmla="*/ 1 h 729"/>
                  <a:gd name="T22" fmla="*/ 1 w 926"/>
                  <a:gd name="T23" fmla="*/ 1 h 729"/>
                  <a:gd name="T24" fmla="*/ 1 w 926"/>
                  <a:gd name="T25" fmla="*/ 1 h 729"/>
                  <a:gd name="T26" fmla="*/ 2 w 926"/>
                  <a:gd name="T27" fmla="*/ 1 h 729"/>
                  <a:gd name="T28" fmla="*/ 2 w 926"/>
                  <a:gd name="T29" fmla="*/ 1 h 729"/>
                  <a:gd name="T30" fmla="*/ 2 w 926"/>
                  <a:gd name="T31" fmla="*/ 1 h 729"/>
                  <a:gd name="T32" fmla="*/ 2 w 926"/>
                  <a:gd name="T33" fmla="*/ 1 h 729"/>
                  <a:gd name="T34" fmla="*/ 2 w 926"/>
                  <a:gd name="T35" fmla="*/ 1 h 729"/>
                  <a:gd name="T36" fmla="*/ 2 w 926"/>
                  <a:gd name="T37" fmla="*/ 1 h 729"/>
                  <a:gd name="T38" fmla="*/ 2 w 926"/>
                  <a:gd name="T39" fmla="*/ 1 h 729"/>
                  <a:gd name="T40" fmla="*/ 2 w 926"/>
                  <a:gd name="T41" fmla="*/ 1 h 729"/>
                  <a:gd name="T42" fmla="*/ 2 w 926"/>
                  <a:gd name="T43" fmla="*/ 1 h 729"/>
                  <a:gd name="T44" fmla="*/ 2 w 926"/>
                  <a:gd name="T45" fmla="*/ 1 h 729"/>
                  <a:gd name="T46" fmla="*/ 2 w 926"/>
                  <a:gd name="T47" fmla="*/ 2 h 729"/>
                  <a:gd name="T48" fmla="*/ 2 w 926"/>
                  <a:gd name="T49" fmla="*/ 2 h 729"/>
                  <a:gd name="T50" fmla="*/ 2 w 926"/>
                  <a:gd name="T51" fmla="*/ 1 h 729"/>
                  <a:gd name="T52" fmla="*/ 1 w 926"/>
                  <a:gd name="T53" fmla="*/ 1 h 729"/>
                  <a:gd name="T54" fmla="*/ 1 w 926"/>
                  <a:gd name="T55" fmla="*/ 1 h 729"/>
                  <a:gd name="T56" fmla="*/ 1 w 926"/>
                  <a:gd name="T57" fmla="*/ 1 h 729"/>
                  <a:gd name="T58" fmla="*/ 1 w 926"/>
                  <a:gd name="T59" fmla="*/ 1 h 729"/>
                  <a:gd name="T60" fmla="*/ 1 w 926"/>
                  <a:gd name="T61" fmla="*/ 1 h 729"/>
                  <a:gd name="T62" fmla="*/ 1 w 926"/>
                  <a:gd name="T63" fmla="*/ 1 h 729"/>
                  <a:gd name="T64" fmla="*/ 0 w 926"/>
                  <a:gd name="T65" fmla="*/ 1 h 729"/>
                  <a:gd name="T66" fmla="*/ 0 w 926"/>
                  <a:gd name="T67" fmla="*/ 1 h 729"/>
                  <a:gd name="T68" fmla="*/ 0 w 926"/>
                  <a:gd name="T69" fmla="*/ 0 h 729"/>
                  <a:gd name="T70" fmla="*/ 0 w 926"/>
                  <a:gd name="T71" fmla="*/ 0 h 729"/>
                  <a:gd name="T72" fmla="*/ 0 w 926"/>
                  <a:gd name="T73" fmla="*/ 0 h 729"/>
                  <a:gd name="T74" fmla="*/ 0 w 926"/>
                  <a:gd name="T75" fmla="*/ 0 h 729"/>
                  <a:gd name="T76" fmla="*/ 0 w 926"/>
                  <a:gd name="T77" fmla="*/ 0 h 729"/>
                  <a:gd name="T78" fmla="*/ 0 w 926"/>
                  <a:gd name="T79" fmla="*/ 0 h 729"/>
                  <a:gd name="T80" fmla="*/ 0 w 926"/>
                  <a:gd name="T81" fmla="*/ 0 h 7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6"/>
                  <a:gd name="T124" fmla="*/ 0 h 729"/>
                  <a:gd name="T125" fmla="*/ 926 w 926"/>
                  <a:gd name="T126" fmla="*/ 729 h 7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6" h="729">
                    <a:moveTo>
                      <a:pt x="0" y="0"/>
                    </a:moveTo>
                    <a:lnTo>
                      <a:pt x="62" y="23"/>
                    </a:lnTo>
                    <a:lnTo>
                      <a:pt x="122" y="51"/>
                    </a:lnTo>
                    <a:lnTo>
                      <a:pt x="176" y="78"/>
                    </a:lnTo>
                    <a:lnTo>
                      <a:pt x="227" y="108"/>
                    </a:lnTo>
                    <a:lnTo>
                      <a:pt x="273" y="141"/>
                    </a:lnTo>
                    <a:lnTo>
                      <a:pt x="320" y="174"/>
                    </a:lnTo>
                    <a:lnTo>
                      <a:pt x="364" y="206"/>
                    </a:lnTo>
                    <a:lnTo>
                      <a:pt x="409" y="238"/>
                    </a:lnTo>
                    <a:lnTo>
                      <a:pt x="455" y="270"/>
                    </a:lnTo>
                    <a:lnTo>
                      <a:pt x="503" y="304"/>
                    </a:lnTo>
                    <a:lnTo>
                      <a:pt x="553" y="334"/>
                    </a:lnTo>
                    <a:lnTo>
                      <a:pt x="607" y="361"/>
                    </a:lnTo>
                    <a:lnTo>
                      <a:pt x="666" y="388"/>
                    </a:lnTo>
                    <a:lnTo>
                      <a:pt x="729" y="411"/>
                    </a:lnTo>
                    <a:lnTo>
                      <a:pt x="800" y="432"/>
                    </a:lnTo>
                    <a:lnTo>
                      <a:pt x="878" y="448"/>
                    </a:lnTo>
                    <a:lnTo>
                      <a:pt x="860" y="478"/>
                    </a:lnTo>
                    <a:lnTo>
                      <a:pt x="852" y="509"/>
                    </a:lnTo>
                    <a:lnTo>
                      <a:pt x="853" y="543"/>
                    </a:lnTo>
                    <a:lnTo>
                      <a:pt x="863" y="578"/>
                    </a:lnTo>
                    <a:lnTo>
                      <a:pt x="876" y="613"/>
                    </a:lnTo>
                    <a:lnTo>
                      <a:pt x="894" y="651"/>
                    </a:lnTo>
                    <a:lnTo>
                      <a:pt x="910" y="689"/>
                    </a:lnTo>
                    <a:lnTo>
                      <a:pt x="926" y="729"/>
                    </a:lnTo>
                    <a:lnTo>
                      <a:pt x="775" y="651"/>
                    </a:lnTo>
                    <a:lnTo>
                      <a:pt x="647" y="581"/>
                    </a:lnTo>
                    <a:lnTo>
                      <a:pt x="537" y="516"/>
                    </a:lnTo>
                    <a:lnTo>
                      <a:pt x="446" y="458"/>
                    </a:lnTo>
                    <a:lnTo>
                      <a:pt x="371" y="406"/>
                    </a:lnTo>
                    <a:lnTo>
                      <a:pt x="309" y="357"/>
                    </a:lnTo>
                    <a:lnTo>
                      <a:pt x="259" y="314"/>
                    </a:lnTo>
                    <a:lnTo>
                      <a:pt x="219" y="274"/>
                    </a:lnTo>
                    <a:lnTo>
                      <a:pt x="187" y="236"/>
                    </a:lnTo>
                    <a:lnTo>
                      <a:pt x="162" y="201"/>
                    </a:lnTo>
                    <a:lnTo>
                      <a:pt x="138" y="169"/>
                    </a:lnTo>
                    <a:lnTo>
                      <a:pt x="115" y="135"/>
                    </a:lnTo>
                    <a:lnTo>
                      <a:pt x="93" y="103"/>
                    </a:lnTo>
                    <a:lnTo>
                      <a:pt x="68" y="69"/>
                    </a:lnTo>
                    <a:lnTo>
                      <a:pt x="37" y="37"/>
                    </a:lnTo>
                    <a:lnTo>
                      <a:pt x="0" y="0"/>
                    </a:lnTo>
                    <a:close/>
                  </a:path>
                </a:pathLst>
              </a:custGeom>
              <a:solidFill>
                <a:srgbClr val="993300"/>
              </a:solidFill>
              <a:ln w="9525">
                <a:noFill/>
                <a:round/>
                <a:headEnd/>
                <a:tailEnd/>
              </a:ln>
            </p:spPr>
            <p:txBody>
              <a:bodyPr/>
              <a:lstStyle/>
              <a:p>
                <a:endParaRPr lang="en-US">
                  <a:latin typeface="+mn-lt"/>
                </a:endParaRPr>
              </a:p>
            </p:txBody>
          </p:sp>
          <p:sp>
            <p:nvSpPr>
              <p:cNvPr id="64600" name="Freeform 96"/>
              <p:cNvSpPr>
                <a:spLocks/>
              </p:cNvSpPr>
              <p:nvPr/>
            </p:nvSpPr>
            <p:spPr bwMode="auto">
              <a:xfrm>
                <a:off x="3959" y="1705"/>
                <a:ext cx="11" cy="41"/>
              </a:xfrm>
              <a:custGeom>
                <a:avLst/>
                <a:gdLst>
                  <a:gd name="T0" fmla="*/ 0 w 235"/>
                  <a:gd name="T1" fmla="*/ 2 h 861"/>
                  <a:gd name="T2" fmla="*/ 0 w 235"/>
                  <a:gd name="T3" fmla="*/ 2 h 861"/>
                  <a:gd name="T4" fmla="*/ 0 w 235"/>
                  <a:gd name="T5" fmla="*/ 2 h 861"/>
                  <a:gd name="T6" fmla="*/ 0 w 235"/>
                  <a:gd name="T7" fmla="*/ 1 h 861"/>
                  <a:gd name="T8" fmla="*/ 0 w 235"/>
                  <a:gd name="T9" fmla="*/ 1 h 861"/>
                  <a:gd name="T10" fmla="*/ 0 w 235"/>
                  <a:gd name="T11" fmla="*/ 1 h 861"/>
                  <a:gd name="T12" fmla="*/ 0 w 235"/>
                  <a:gd name="T13" fmla="*/ 1 h 861"/>
                  <a:gd name="T14" fmla="*/ 0 w 235"/>
                  <a:gd name="T15" fmla="*/ 1 h 861"/>
                  <a:gd name="T16" fmla="*/ 0 w 235"/>
                  <a:gd name="T17" fmla="*/ 0 h 861"/>
                  <a:gd name="T18" fmla="*/ 0 w 235"/>
                  <a:gd name="T19" fmla="*/ 0 h 861"/>
                  <a:gd name="T20" fmla="*/ 0 w 235"/>
                  <a:gd name="T21" fmla="*/ 0 h 861"/>
                  <a:gd name="T22" fmla="*/ 0 w 235"/>
                  <a:gd name="T23" fmla="*/ 0 h 861"/>
                  <a:gd name="T24" fmla="*/ 0 w 235"/>
                  <a:gd name="T25" fmla="*/ 0 h 861"/>
                  <a:gd name="T26" fmla="*/ 0 w 235"/>
                  <a:gd name="T27" fmla="*/ 0 h 861"/>
                  <a:gd name="T28" fmla="*/ 0 w 235"/>
                  <a:gd name="T29" fmla="*/ 0 h 861"/>
                  <a:gd name="T30" fmla="*/ 0 w 235"/>
                  <a:gd name="T31" fmla="*/ 0 h 861"/>
                  <a:gd name="T32" fmla="*/ 0 w 235"/>
                  <a:gd name="T33" fmla="*/ 0 h 861"/>
                  <a:gd name="T34" fmla="*/ 0 w 235"/>
                  <a:gd name="T35" fmla="*/ 0 h 861"/>
                  <a:gd name="T36" fmla="*/ 0 w 235"/>
                  <a:gd name="T37" fmla="*/ 0 h 861"/>
                  <a:gd name="T38" fmla="*/ 0 w 235"/>
                  <a:gd name="T39" fmla="*/ 0 h 861"/>
                  <a:gd name="T40" fmla="*/ 0 w 235"/>
                  <a:gd name="T41" fmla="*/ 0 h 861"/>
                  <a:gd name="T42" fmla="*/ 0 w 235"/>
                  <a:gd name="T43" fmla="*/ 0 h 861"/>
                  <a:gd name="T44" fmla="*/ 0 w 235"/>
                  <a:gd name="T45" fmla="*/ 0 h 861"/>
                  <a:gd name="T46" fmla="*/ 0 w 235"/>
                  <a:gd name="T47" fmla="*/ 0 h 861"/>
                  <a:gd name="T48" fmla="*/ 0 w 235"/>
                  <a:gd name="T49" fmla="*/ 0 h 861"/>
                  <a:gd name="T50" fmla="*/ 0 w 235"/>
                  <a:gd name="T51" fmla="*/ 0 h 861"/>
                  <a:gd name="T52" fmla="*/ 0 w 235"/>
                  <a:gd name="T53" fmla="*/ 0 h 861"/>
                  <a:gd name="T54" fmla="*/ 0 w 235"/>
                  <a:gd name="T55" fmla="*/ 1 h 861"/>
                  <a:gd name="T56" fmla="*/ 1 w 235"/>
                  <a:gd name="T57" fmla="*/ 1 h 861"/>
                  <a:gd name="T58" fmla="*/ 1 w 235"/>
                  <a:gd name="T59" fmla="*/ 1 h 861"/>
                  <a:gd name="T60" fmla="*/ 1 w 235"/>
                  <a:gd name="T61" fmla="*/ 1 h 861"/>
                  <a:gd name="T62" fmla="*/ 0 w 235"/>
                  <a:gd name="T63" fmla="*/ 1 h 861"/>
                  <a:gd name="T64" fmla="*/ 0 w 235"/>
                  <a:gd name="T65" fmla="*/ 1 h 861"/>
                  <a:gd name="T66" fmla="*/ 0 w 235"/>
                  <a:gd name="T67" fmla="*/ 1 h 861"/>
                  <a:gd name="T68" fmla="*/ 0 w 235"/>
                  <a:gd name="T69" fmla="*/ 1 h 861"/>
                  <a:gd name="T70" fmla="*/ 0 w 235"/>
                  <a:gd name="T71" fmla="*/ 2 h 861"/>
                  <a:gd name="T72" fmla="*/ 0 w 235"/>
                  <a:gd name="T73" fmla="*/ 2 h 861"/>
                  <a:gd name="T74" fmla="*/ 0 w 235"/>
                  <a:gd name="T75" fmla="*/ 2 h 861"/>
                  <a:gd name="T76" fmla="*/ 0 w 235"/>
                  <a:gd name="T77" fmla="*/ 2 h 861"/>
                  <a:gd name="T78" fmla="*/ 0 w 235"/>
                  <a:gd name="T79" fmla="*/ 2 h 861"/>
                  <a:gd name="T80" fmla="*/ 0 w 235"/>
                  <a:gd name="T81" fmla="*/ 2 h 8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5"/>
                  <a:gd name="T124" fmla="*/ 0 h 861"/>
                  <a:gd name="T125" fmla="*/ 235 w 235"/>
                  <a:gd name="T126" fmla="*/ 861 h 8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5" h="861">
                    <a:moveTo>
                      <a:pt x="0" y="861"/>
                    </a:moveTo>
                    <a:lnTo>
                      <a:pt x="36" y="812"/>
                    </a:lnTo>
                    <a:lnTo>
                      <a:pt x="78" y="735"/>
                    </a:lnTo>
                    <a:lnTo>
                      <a:pt x="118" y="636"/>
                    </a:lnTo>
                    <a:lnTo>
                      <a:pt x="152" y="526"/>
                    </a:lnTo>
                    <a:lnTo>
                      <a:pt x="171" y="418"/>
                    </a:lnTo>
                    <a:lnTo>
                      <a:pt x="173" y="318"/>
                    </a:lnTo>
                    <a:lnTo>
                      <a:pt x="152" y="240"/>
                    </a:lnTo>
                    <a:lnTo>
                      <a:pt x="98" y="190"/>
                    </a:lnTo>
                    <a:lnTo>
                      <a:pt x="94" y="165"/>
                    </a:lnTo>
                    <a:lnTo>
                      <a:pt x="85" y="146"/>
                    </a:lnTo>
                    <a:lnTo>
                      <a:pt x="70" y="126"/>
                    </a:lnTo>
                    <a:lnTo>
                      <a:pt x="56" y="106"/>
                    </a:lnTo>
                    <a:lnTo>
                      <a:pt x="43" y="84"/>
                    </a:lnTo>
                    <a:lnTo>
                      <a:pt x="33" y="61"/>
                    </a:lnTo>
                    <a:lnTo>
                      <a:pt x="27" y="34"/>
                    </a:lnTo>
                    <a:lnTo>
                      <a:pt x="29" y="0"/>
                    </a:lnTo>
                    <a:lnTo>
                      <a:pt x="42" y="25"/>
                    </a:lnTo>
                    <a:lnTo>
                      <a:pt x="56" y="45"/>
                    </a:lnTo>
                    <a:lnTo>
                      <a:pt x="75" y="61"/>
                    </a:lnTo>
                    <a:lnTo>
                      <a:pt x="94" y="77"/>
                    </a:lnTo>
                    <a:lnTo>
                      <a:pt x="112" y="96"/>
                    </a:lnTo>
                    <a:lnTo>
                      <a:pt x="128" y="115"/>
                    </a:lnTo>
                    <a:lnTo>
                      <a:pt x="141" y="139"/>
                    </a:lnTo>
                    <a:lnTo>
                      <a:pt x="150" y="165"/>
                    </a:lnTo>
                    <a:lnTo>
                      <a:pt x="180" y="174"/>
                    </a:lnTo>
                    <a:lnTo>
                      <a:pt x="205" y="199"/>
                    </a:lnTo>
                    <a:lnTo>
                      <a:pt x="221" y="236"/>
                    </a:lnTo>
                    <a:lnTo>
                      <a:pt x="231" y="281"/>
                    </a:lnTo>
                    <a:lnTo>
                      <a:pt x="235" y="334"/>
                    </a:lnTo>
                    <a:lnTo>
                      <a:pt x="233" y="395"/>
                    </a:lnTo>
                    <a:lnTo>
                      <a:pt x="224" y="457"/>
                    </a:lnTo>
                    <a:lnTo>
                      <a:pt x="213" y="523"/>
                    </a:lnTo>
                    <a:lnTo>
                      <a:pt x="195" y="587"/>
                    </a:lnTo>
                    <a:lnTo>
                      <a:pt x="175" y="651"/>
                    </a:lnTo>
                    <a:lnTo>
                      <a:pt x="152" y="708"/>
                    </a:lnTo>
                    <a:lnTo>
                      <a:pt x="125" y="761"/>
                    </a:lnTo>
                    <a:lnTo>
                      <a:pt x="96" y="804"/>
                    </a:lnTo>
                    <a:lnTo>
                      <a:pt x="65" y="836"/>
                    </a:lnTo>
                    <a:lnTo>
                      <a:pt x="33" y="855"/>
                    </a:lnTo>
                    <a:lnTo>
                      <a:pt x="0" y="861"/>
                    </a:lnTo>
                    <a:close/>
                  </a:path>
                </a:pathLst>
              </a:custGeom>
              <a:solidFill>
                <a:srgbClr val="FFB600"/>
              </a:solidFill>
              <a:ln w="9525">
                <a:noFill/>
                <a:round/>
                <a:headEnd/>
                <a:tailEnd/>
              </a:ln>
            </p:spPr>
            <p:txBody>
              <a:bodyPr/>
              <a:lstStyle/>
              <a:p>
                <a:endParaRPr lang="en-US">
                  <a:latin typeface="+mn-lt"/>
                </a:endParaRPr>
              </a:p>
            </p:txBody>
          </p:sp>
          <p:sp>
            <p:nvSpPr>
              <p:cNvPr id="64601" name="Freeform 97"/>
              <p:cNvSpPr>
                <a:spLocks/>
              </p:cNvSpPr>
              <p:nvPr/>
            </p:nvSpPr>
            <p:spPr bwMode="auto">
              <a:xfrm>
                <a:off x="3929" y="1682"/>
                <a:ext cx="38" cy="20"/>
              </a:xfrm>
              <a:custGeom>
                <a:avLst/>
                <a:gdLst>
                  <a:gd name="T0" fmla="*/ 1 w 781"/>
                  <a:gd name="T1" fmla="*/ 0 h 413"/>
                  <a:gd name="T2" fmla="*/ 0 w 781"/>
                  <a:gd name="T3" fmla="*/ 0 h 413"/>
                  <a:gd name="T4" fmla="*/ 0 w 781"/>
                  <a:gd name="T5" fmla="*/ 1 h 413"/>
                  <a:gd name="T6" fmla="*/ 0 w 781"/>
                  <a:gd name="T7" fmla="*/ 1 h 413"/>
                  <a:gd name="T8" fmla="*/ 0 w 781"/>
                  <a:gd name="T9" fmla="*/ 1 h 413"/>
                  <a:gd name="T10" fmla="*/ 0 w 781"/>
                  <a:gd name="T11" fmla="*/ 1 h 413"/>
                  <a:gd name="T12" fmla="*/ 0 w 781"/>
                  <a:gd name="T13" fmla="*/ 1 h 413"/>
                  <a:gd name="T14" fmla="*/ 0 w 781"/>
                  <a:gd name="T15" fmla="*/ 1 h 413"/>
                  <a:gd name="T16" fmla="*/ 1 w 781"/>
                  <a:gd name="T17" fmla="*/ 0 h 413"/>
                  <a:gd name="T18" fmla="*/ 1 w 781"/>
                  <a:gd name="T19" fmla="*/ 0 h 413"/>
                  <a:gd name="T20" fmla="*/ 1 w 781"/>
                  <a:gd name="T21" fmla="*/ 0 h 413"/>
                  <a:gd name="T22" fmla="*/ 1 w 781"/>
                  <a:gd name="T23" fmla="*/ 0 h 413"/>
                  <a:gd name="T24" fmla="*/ 1 w 781"/>
                  <a:gd name="T25" fmla="*/ 0 h 413"/>
                  <a:gd name="T26" fmla="*/ 1 w 781"/>
                  <a:gd name="T27" fmla="*/ 0 h 413"/>
                  <a:gd name="T28" fmla="*/ 1 w 781"/>
                  <a:gd name="T29" fmla="*/ 0 h 413"/>
                  <a:gd name="T30" fmla="*/ 2 w 781"/>
                  <a:gd name="T31" fmla="*/ 1 h 413"/>
                  <a:gd name="T32" fmla="*/ 2 w 781"/>
                  <a:gd name="T33" fmla="*/ 1 h 413"/>
                  <a:gd name="T34" fmla="*/ 2 w 781"/>
                  <a:gd name="T35" fmla="*/ 1 h 413"/>
                  <a:gd name="T36" fmla="*/ 2 w 781"/>
                  <a:gd name="T37" fmla="*/ 1 h 413"/>
                  <a:gd name="T38" fmla="*/ 2 w 781"/>
                  <a:gd name="T39" fmla="*/ 1 h 413"/>
                  <a:gd name="T40" fmla="*/ 2 w 781"/>
                  <a:gd name="T41" fmla="*/ 1 h 413"/>
                  <a:gd name="T42" fmla="*/ 2 w 781"/>
                  <a:gd name="T43" fmla="*/ 1 h 413"/>
                  <a:gd name="T44" fmla="*/ 2 w 781"/>
                  <a:gd name="T45" fmla="*/ 1 h 413"/>
                  <a:gd name="T46" fmla="*/ 2 w 781"/>
                  <a:gd name="T47" fmla="*/ 0 h 413"/>
                  <a:gd name="T48" fmla="*/ 2 w 781"/>
                  <a:gd name="T49" fmla="*/ 0 h 413"/>
                  <a:gd name="T50" fmla="*/ 1 w 781"/>
                  <a:gd name="T51" fmla="*/ 0 h 413"/>
                  <a:gd name="T52" fmla="*/ 1 w 781"/>
                  <a:gd name="T53" fmla="*/ 0 h 413"/>
                  <a:gd name="T54" fmla="*/ 1 w 781"/>
                  <a:gd name="T55" fmla="*/ 0 h 413"/>
                  <a:gd name="T56" fmla="*/ 1 w 781"/>
                  <a:gd name="T57" fmla="*/ 0 h 413"/>
                  <a:gd name="T58" fmla="*/ 1 w 781"/>
                  <a:gd name="T59" fmla="*/ 0 h 413"/>
                  <a:gd name="T60" fmla="*/ 1 w 781"/>
                  <a:gd name="T61" fmla="*/ 0 h 413"/>
                  <a:gd name="T62" fmla="*/ 1 w 781"/>
                  <a:gd name="T63" fmla="*/ 0 h 413"/>
                  <a:gd name="T64" fmla="*/ 1 w 781"/>
                  <a:gd name="T65" fmla="*/ 0 h 413"/>
                  <a:gd name="T66" fmla="*/ 1 w 781"/>
                  <a:gd name="T67" fmla="*/ 0 h 4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1"/>
                  <a:gd name="T103" fmla="*/ 0 h 413"/>
                  <a:gd name="T104" fmla="*/ 781 w 781"/>
                  <a:gd name="T105" fmla="*/ 413 h 4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1" h="413">
                    <a:moveTo>
                      <a:pt x="267" y="0"/>
                    </a:moveTo>
                    <a:lnTo>
                      <a:pt x="247" y="60"/>
                    </a:lnTo>
                    <a:lnTo>
                      <a:pt x="215" y="118"/>
                    </a:lnTo>
                    <a:lnTo>
                      <a:pt x="175" y="169"/>
                    </a:lnTo>
                    <a:lnTo>
                      <a:pt x="130" y="222"/>
                    </a:lnTo>
                    <a:lnTo>
                      <a:pt x="85" y="271"/>
                    </a:lnTo>
                    <a:lnTo>
                      <a:pt x="45" y="320"/>
                    </a:lnTo>
                    <a:lnTo>
                      <a:pt x="16" y="366"/>
                    </a:lnTo>
                    <a:lnTo>
                      <a:pt x="0" y="413"/>
                    </a:lnTo>
                    <a:lnTo>
                      <a:pt x="27" y="377"/>
                    </a:lnTo>
                    <a:lnTo>
                      <a:pt x="55" y="350"/>
                    </a:lnTo>
                    <a:lnTo>
                      <a:pt x="80" y="325"/>
                    </a:lnTo>
                    <a:lnTo>
                      <a:pt x="107" y="303"/>
                    </a:lnTo>
                    <a:lnTo>
                      <a:pt x="134" y="279"/>
                    </a:lnTo>
                    <a:lnTo>
                      <a:pt x="162" y="256"/>
                    </a:lnTo>
                    <a:lnTo>
                      <a:pt x="192" y="226"/>
                    </a:lnTo>
                    <a:lnTo>
                      <a:pt x="224" y="190"/>
                    </a:lnTo>
                    <a:lnTo>
                      <a:pt x="246" y="190"/>
                    </a:lnTo>
                    <a:lnTo>
                      <a:pt x="271" y="192"/>
                    </a:lnTo>
                    <a:lnTo>
                      <a:pt x="297" y="194"/>
                    </a:lnTo>
                    <a:lnTo>
                      <a:pt x="327" y="194"/>
                    </a:lnTo>
                    <a:lnTo>
                      <a:pt x="356" y="195"/>
                    </a:lnTo>
                    <a:lnTo>
                      <a:pt x="386" y="197"/>
                    </a:lnTo>
                    <a:lnTo>
                      <a:pt x="416" y="199"/>
                    </a:lnTo>
                    <a:lnTo>
                      <a:pt x="450" y="201"/>
                    </a:lnTo>
                    <a:lnTo>
                      <a:pt x="480" y="203"/>
                    </a:lnTo>
                    <a:lnTo>
                      <a:pt x="510" y="206"/>
                    </a:lnTo>
                    <a:lnTo>
                      <a:pt x="543" y="208"/>
                    </a:lnTo>
                    <a:lnTo>
                      <a:pt x="572" y="212"/>
                    </a:lnTo>
                    <a:lnTo>
                      <a:pt x="601" y="213"/>
                    </a:lnTo>
                    <a:lnTo>
                      <a:pt x="629" y="217"/>
                    </a:lnTo>
                    <a:lnTo>
                      <a:pt x="655" y="220"/>
                    </a:lnTo>
                    <a:lnTo>
                      <a:pt x="678" y="224"/>
                    </a:lnTo>
                    <a:lnTo>
                      <a:pt x="711" y="231"/>
                    </a:lnTo>
                    <a:lnTo>
                      <a:pt x="729" y="247"/>
                    </a:lnTo>
                    <a:lnTo>
                      <a:pt x="734" y="267"/>
                    </a:lnTo>
                    <a:lnTo>
                      <a:pt x="731" y="292"/>
                    </a:lnTo>
                    <a:lnTo>
                      <a:pt x="722" y="322"/>
                    </a:lnTo>
                    <a:lnTo>
                      <a:pt x="707" y="350"/>
                    </a:lnTo>
                    <a:lnTo>
                      <a:pt x="695" y="379"/>
                    </a:lnTo>
                    <a:lnTo>
                      <a:pt x="681" y="404"/>
                    </a:lnTo>
                    <a:lnTo>
                      <a:pt x="715" y="379"/>
                    </a:lnTo>
                    <a:lnTo>
                      <a:pt x="743" y="348"/>
                    </a:lnTo>
                    <a:lnTo>
                      <a:pt x="765" y="315"/>
                    </a:lnTo>
                    <a:lnTo>
                      <a:pt x="777" y="281"/>
                    </a:lnTo>
                    <a:lnTo>
                      <a:pt x="781" y="247"/>
                    </a:lnTo>
                    <a:lnTo>
                      <a:pt x="772" y="219"/>
                    </a:lnTo>
                    <a:lnTo>
                      <a:pt x="750" y="194"/>
                    </a:lnTo>
                    <a:lnTo>
                      <a:pt x="715" y="177"/>
                    </a:lnTo>
                    <a:lnTo>
                      <a:pt x="683" y="173"/>
                    </a:lnTo>
                    <a:lnTo>
                      <a:pt x="651" y="169"/>
                    </a:lnTo>
                    <a:lnTo>
                      <a:pt x="619" y="168"/>
                    </a:lnTo>
                    <a:lnTo>
                      <a:pt x="587" y="166"/>
                    </a:lnTo>
                    <a:lnTo>
                      <a:pt x="553" y="164"/>
                    </a:lnTo>
                    <a:lnTo>
                      <a:pt x="519" y="164"/>
                    </a:lnTo>
                    <a:lnTo>
                      <a:pt x="487" y="164"/>
                    </a:lnTo>
                    <a:lnTo>
                      <a:pt x="455" y="164"/>
                    </a:lnTo>
                    <a:lnTo>
                      <a:pt x="422" y="164"/>
                    </a:lnTo>
                    <a:lnTo>
                      <a:pt x="391" y="166"/>
                    </a:lnTo>
                    <a:lnTo>
                      <a:pt x="363" y="166"/>
                    </a:lnTo>
                    <a:lnTo>
                      <a:pt x="334" y="166"/>
                    </a:lnTo>
                    <a:lnTo>
                      <a:pt x="309" y="166"/>
                    </a:lnTo>
                    <a:lnTo>
                      <a:pt x="283" y="164"/>
                    </a:lnTo>
                    <a:lnTo>
                      <a:pt x="262" y="162"/>
                    </a:lnTo>
                    <a:lnTo>
                      <a:pt x="242" y="160"/>
                    </a:lnTo>
                    <a:lnTo>
                      <a:pt x="253" y="132"/>
                    </a:lnTo>
                    <a:lnTo>
                      <a:pt x="263" y="91"/>
                    </a:lnTo>
                    <a:lnTo>
                      <a:pt x="271" y="45"/>
                    </a:lnTo>
                    <a:lnTo>
                      <a:pt x="267" y="0"/>
                    </a:lnTo>
                    <a:close/>
                  </a:path>
                </a:pathLst>
              </a:custGeom>
              <a:solidFill>
                <a:srgbClr val="FFB600"/>
              </a:solidFill>
              <a:ln w="9525">
                <a:noFill/>
                <a:round/>
                <a:headEnd/>
                <a:tailEnd/>
              </a:ln>
            </p:spPr>
            <p:txBody>
              <a:bodyPr/>
              <a:lstStyle/>
              <a:p>
                <a:endParaRPr lang="en-US">
                  <a:latin typeface="+mn-lt"/>
                </a:endParaRPr>
              </a:p>
            </p:txBody>
          </p:sp>
          <p:sp>
            <p:nvSpPr>
              <p:cNvPr id="64602" name="Freeform 98"/>
              <p:cNvSpPr>
                <a:spLocks/>
              </p:cNvSpPr>
              <p:nvPr/>
            </p:nvSpPr>
            <p:spPr bwMode="auto">
              <a:xfrm>
                <a:off x="3940" y="1697"/>
                <a:ext cx="24" cy="9"/>
              </a:xfrm>
              <a:custGeom>
                <a:avLst/>
                <a:gdLst>
                  <a:gd name="T0" fmla="*/ 0 w 494"/>
                  <a:gd name="T1" fmla="*/ 0 h 188"/>
                  <a:gd name="T2" fmla="*/ 0 w 494"/>
                  <a:gd name="T3" fmla="*/ 0 h 188"/>
                  <a:gd name="T4" fmla="*/ 0 w 494"/>
                  <a:gd name="T5" fmla="*/ 0 h 188"/>
                  <a:gd name="T6" fmla="*/ 0 w 494"/>
                  <a:gd name="T7" fmla="*/ 0 h 188"/>
                  <a:gd name="T8" fmla="*/ 0 w 494"/>
                  <a:gd name="T9" fmla="*/ 0 h 188"/>
                  <a:gd name="T10" fmla="*/ 0 w 494"/>
                  <a:gd name="T11" fmla="*/ 0 h 188"/>
                  <a:gd name="T12" fmla="*/ 0 w 494"/>
                  <a:gd name="T13" fmla="*/ 0 h 188"/>
                  <a:gd name="T14" fmla="*/ 0 w 494"/>
                  <a:gd name="T15" fmla="*/ 0 h 188"/>
                  <a:gd name="T16" fmla="*/ 1 w 494"/>
                  <a:gd name="T17" fmla="*/ 0 h 188"/>
                  <a:gd name="T18" fmla="*/ 1 w 494"/>
                  <a:gd name="T19" fmla="*/ 0 h 188"/>
                  <a:gd name="T20" fmla="*/ 1 w 494"/>
                  <a:gd name="T21" fmla="*/ 0 h 188"/>
                  <a:gd name="T22" fmla="*/ 1 w 494"/>
                  <a:gd name="T23" fmla="*/ 0 h 188"/>
                  <a:gd name="T24" fmla="*/ 1 w 494"/>
                  <a:gd name="T25" fmla="*/ 0 h 188"/>
                  <a:gd name="T26" fmla="*/ 1 w 494"/>
                  <a:gd name="T27" fmla="*/ 0 h 188"/>
                  <a:gd name="T28" fmla="*/ 1 w 494"/>
                  <a:gd name="T29" fmla="*/ 0 h 188"/>
                  <a:gd name="T30" fmla="*/ 1 w 494"/>
                  <a:gd name="T31" fmla="*/ 0 h 188"/>
                  <a:gd name="T32" fmla="*/ 1 w 494"/>
                  <a:gd name="T33" fmla="*/ 0 h 188"/>
                  <a:gd name="T34" fmla="*/ 1 w 494"/>
                  <a:gd name="T35" fmla="*/ 0 h 188"/>
                  <a:gd name="T36" fmla="*/ 1 w 494"/>
                  <a:gd name="T37" fmla="*/ 0 h 188"/>
                  <a:gd name="T38" fmla="*/ 1 w 494"/>
                  <a:gd name="T39" fmla="*/ 0 h 188"/>
                  <a:gd name="T40" fmla="*/ 1 w 494"/>
                  <a:gd name="T41" fmla="*/ 0 h 188"/>
                  <a:gd name="T42" fmla="*/ 1 w 494"/>
                  <a:gd name="T43" fmla="*/ 0 h 188"/>
                  <a:gd name="T44" fmla="*/ 1 w 494"/>
                  <a:gd name="T45" fmla="*/ 0 h 188"/>
                  <a:gd name="T46" fmla="*/ 1 w 494"/>
                  <a:gd name="T47" fmla="*/ 0 h 188"/>
                  <a:gd name="T48" fmla="*/ 1 w 494"/>
                  <a:gd name="T49" fmla="*/ 0 h 188"/>
                  <a:gd name="T50" fmla="*/ 1 w 494"/>
                  <a:gd name="T51" fmla="*/ 0 h 188"/>
                  <a:gd name="T52" fmla="*/ 1 w 494"/>
                  <a:gd name="T53" fmla="*/ 0 h 188"/>
                  <a:gd name="T54" fmla="*/ 1 w 494"/>
                  <a:gd name="T55" fmla="*/ 0 h 188"/>
                  <a:gd name="T56" fmla="*/ 1 w 494"/>
                  <a:gd name="T57" fmla="*/ 0 h 188"/>
                  <a:gd name="T58" fmla="*/ 1 w 494"/>
                  <a:gd name="T59" fmla="*/ 0 h 188"/>
                  <a:gd name="T60" fmla="*/ 1 w 494"/>
                  <a:gd name="T61" fmla="*/ 0 h 188"/>
                  <a:gd name="T62" fmla="*/ 1 w 494"/>
                  <a:gd name="T63" fmla="*/ 0 h 188"/>
                  <a:gd name="T64" fmla="*/ 1 w 494"/>
                  <a:gd name="T65" fmla="*/ 0 h 188"/>
                  <a:gd name="T66" fmla="*/ 1 w 494"/>
                  <a:gd name="T67" fmla="*/ 0 h 188"/>
                  <a:gd name="T68" fmla="*/ 0 w 494"/>
                  <a:gd name="T69" fmla="*/ 0 h 188"/>
                  <a:gd name="T70" fmla="*/ 0 w 494"/>
                  <a:gd name="T71" fmla="*/ 0 h 188"/>
                  <a:gd name="T72" fmla="*/ 0 w 494"/>
                  <a:gd name="T73" fmla="*/ 0 h 188"/>
                  <a:gd name="T74" fmla="*/ 0 w 494"/>
                  <a:gd name="T75" fmla="*/ 0 h 188"/>
                  <a:gd name="T76" fmla="*/ 0 w 494"/>
                  <a:gd name="T77" fmla="*/ 0 h 188"/>
                  <a:gd name="T78" fmla="*/ 0 w 494"/>
                  <a:gd name="T79" fmla="*/ 0 h 188"/>
                  <a:gd name="T80" fmla="*/ 0 w 494"/>
                  <a:gd name="T81" fmla="*/ 0 h 1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4"/>
                  <a:gd name="T124" fmla="*/ 0 h 188"/>
                  <a:gd name="T125" fmla="*/ 494 w 494"/>
                  <a:gd name="T126" fmla="*/ 188 h 1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4" h="188">
                    <a:moveTo>
                      <a:pt x="0" y="1"/>
                    </a:moveTo>
                    <a:lnTo>
                      <a:pt x="32" y="0"/>
                    </a:lnTo>
                    <a:lnTo>
                      <a:pt x="62" y="1"/>
                    </a:lnTo>
                    <a:lnTo>
                      <a:pt x="92" y="3"/>
                    </a:lnTo>
                    <a:lnTo>
                      <a:pt x="120" y="10"/>
                    </a:lnTo>
                    <a:lnTo>
                      <a:pt x="149" y="17"/>
                    </a:lnTo>
                    <a:lnTo>
                      <a:pt x="178" y="24"/>
                    </a:lnTo>
                    <a:lnTo>
                      <a:pt x="207" y="33"/>
                    </a:lnTo>
                    <a:lnTo>
                      <a:pt x="236" y="40"/>
                    </a:lnTo>
                    <a:lnTo>
                      <a:pt x="265" y="49"/>
                    </a:lnTo>
                    <a:lnTo>
                      <a:pt x="293" y="56"/>
                    </a:lnTo>
                    <a:lnTo>
                      <a:pt x="324" y="63"/>
                    </a:lnTo>
                    <a:lnTo>
                      <a:pt x="355" y="69"/>
                    </a:lnTo>
                    <a:lnTo>
                      <a:pt x="387" y="72"/>
                    </a:lnTo>
                    <a:lnTo>
                      <a:pt x="421" y="74"/>
                    </a:lnTo>
                    <a:lnTo>
                      <a:pt x="455" y="74"/>
                    </a:lnTo>
                    <a:lnTo>
                      <a:pt x="494" y="70"/>
                    </a:lnTo>
                    <a:lnTo>
                      <a:pt x="479" y="87"/>
                    </a:lnTo>
                    <a:lnTo>
                      <a:pt x="465" y="101"/>
                    </a:lnTo>
                    <a:lnTo>
                      <a:pt x="453" y="113"/>
                    </a:lnTo>
                    <a:lnTo>
                      <a:pt x="444" y="128"/>
                    </a:lnTo>
                    <a:lnTo>
                      <a:pt x="435" y="141"/>
                    </a:lnTo>
                    <a:lnTo>
                      <a:pt x="430" y="156"/>
                    </a:lnTo>
                    <a:lnTo>
                      <a:pt x="427" y="172"/>
                    </a:lnTo>
                    <a:lnTo>
                      <a:pt x="423" y="188"/>
                    </a:lnTo>
                    <a:lnTo>
                      <a:pt x="405" y="179"/>
                    </a:lnTo>
                    <a:lnTo>
                      <a:pt x="387" y="172"/>
                    </a:lnTo>
                    <a:lnTo>
                      <a:pt x="368" y="166"/>
                    </a:lnTo>
                    <a:lnTo>
                      <a:pt x="350" y="161"/>
                    </a:lnTo>
                    <a:lnTo>
                      <a:pt x="327" y="157"/>
                    </a:lnTo>
                    <a:lnTo>
                      <a:pt x="306" y="157"/>
                    </a:lnTo>
                    <a:lnTo>
                      <a:pt x="282" y="157"/>
                    </a:lnTo>
                    <a:lnTo>
                      <a:pt x="257" y="161"/>
                    </a:lnTo>
                    <a:lnTo>
                      <a:pt x="227" y="122"/>
                    </a:lnTo>
                    <a:lnTo>
                      <a:pt x="192" y="95"/>
                    </a:lnTo>
                    <a:lnTo>
                      <a:pt x="158" y="78"/>
                    </a:lnTo>
                    <a:lnTo>
                      <a:pt x="122" y="63"/>
                    </a:lnTo>
                    <a:lnTo>
                      <a:pt x="86" y="51"/>
                    </a:lnTo>
                    <a:lnTo>
                      <a:pt x="53" y="40"/>
                    </a:lnTo>
                    <a:lnTo>
                      <a:pt x="25" y="24"/>
                    </a:lnTo>
                    <a:lnTo>
                      <a:pt x="0" y="1"/>
                    </a:lnTo>
                    <a:close/>
                  </a:path>
                </a:pathLst>
              </a:custGeom>
              <a:solidFill>
                <a:srgbClr val="993300"/>
              </a:solidFill>
              <a:ln w="9525">
                <a:noFill/>
                <a:round/>
                <a:headEnd/>
                <a:tailEnd/>
              </a:ln>
            </p:spPr>
            <p:txBody>
              <a:bodyPr/>
              <a:lstStyle/>
              <a:p>
                <a:endParaRPr lang="en-US">
                  <a:latin typeface="+mn-lt"/>
                </a:endParaRPr>
              </a:p>
            </p:txBody>
          </p:sp>
          <p:sp>
            <p:nvSpPr>
              <p:cNvPr id="64603" name="Freeform 99"/>
              <p:cNvSpPr>
                <a:spLocks/>
              </p:cNvSpPr>
              <p:nvPr/>
            </p:nvSpPr>
            <p:spPr bwMode="auto">
              <a:xfrm>
                <a:off x="3964" y="1666"/>
                <a:ext cx="4" cy="21"/>
              </a:xfrm>
              <a:custGeom>
                <a:avLst/>
                <a:gdLst>
                  <a:gd name="T0" fmla="*/ 0 w 73"/>
                  <a:gd name="T1" fmla="*/ 1 h 425"/>
                  <a:gd name="T2" fmla="*/ 0 w 73"/>
                  <a:gd name="T3" fmla="*/ 1 h 425"/>
                  <a:gd name="T4" fmla="*/ 0 w 73"/>
                  <a:gd name="T5" fmla="*/ 1 h 425"/>
                  <a:gd name="T6" fmla="*/ 0 w 73"/>
                  <a:gd name="T7" fmla="*/ 1 h 425"/>
                  <a:gd name="T8" fmla="*/ 0 w 73"/>
                  <a:gd name="T9" fmla="*/ 1 h 425"/>
                  <a:gd name="T10" fmla="*/ 0 w 73"/>
                  <a:gd name="T11" fmla="*/ 0 h 425"/>
                  <a:gd name="T12" fmla="*/ 0 w 73"/>
                  <a:gd name="T13" fmla="*/ 0 h 425"/>
                  <a:gd name="T14" fmla="*/ 0 w 73"/>
                  <a:gd name="T15" fmla="*/ 0 h 425"/>
                  <a:gd name="T16" fmla="*/ 0 w 73"/>
                  <a:gd name="T17" fmla="*/ 0 h 425"/>
                  <a:gd name="T18" fmla="*/ 0 w 73"/>
                  <a:gd name="T19" fmla="*/ 0 h 425"/>
                  <a:gd name="T20" fmla="*/ 0 w 73"/>
                  <a:gd name="T21" fmla="*/ 0 h 425"/>
                  <a:gd name="T22" fmla="*/ 0 w 73"/>
                  <a:gd name="T23" fmla="*/ 0 h 425"/>
                  <a:gd name="T24" fmla="*/ 0 w 73"/>
                  <a:gd name="T25" fmla="*/ 1 h 425"/>
                  <a:gd name="T26" fmla="*/ 0 w 73"/>
                  <a:gd name="T27" fmla="*/ 1 h 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
                  <a:gd name="T43" fmla="*/ 0 h 425"/>
                  <a:gd name="T44" fmla="*/ 73 w 73"/>
                  <a:gd name="T45" fmla="*/ 425 h 4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 h="425">
                    <a:moveTo>
                      <a:pt x="73" y="425"/>
                    </a:moveTo>
                    <a:lnTo>
                      <a:pt x="0" y="391"/>
                    </a:lnTo>
                    <a:lnTo>
                      <a:pt x="7" y="344"/>
                    </a:lnTo>
                    <a:lnTo>
                      <a:pt x="9" y="292"/>
                    </a:lnTo>
                    <a:lnTo>
                      <a:pt x="7" y="233"/>
                    </a:lnTo>
                    <a:lnTo>
                      <a:pt x="7" y="178"/>
                    </a:lnTo>
                    <a:lnTo>
                      <a:pt x="11" y="123"/>
                    </a:lnTo>
                    <a:lnTo>
                      <a:pt x="21" y="73"/>
                    </a:lnTo>
                    <a:lnTo>
                      <a:pt x="41" y="32"/>
                    </a:lnTo>
                    <a:lnTo>
                      <a:pt x="73" y="0"/>
                    </a:lnTo>
                    <a:lnTo>
                      <a:pt x="61" y="84"/>
                    </a:lnTo>
                    <a:lnTo>
                      <a:pt x="64" y="187"/>
                    </a:lnTo>
                    <a:lnTo>
                      <a:pt x="72" y="304"/>
                    </a:lnTo>
                    <a:lnTo>
                      <a:pt x="73" y="425"/>
                    </a:lnTo>
                    <a:close/>
                  </a:path>
                </a:pathLst>
              </a:custGeom>
              <a:solidFill>
                <a:srgbClr val="FFB600"/>
              </a:solidFill>
              <a:ln w="9525">
                <a:noFill/>
                <a:round/>
                <a:headEnd/>
                <a:tailEnd/>
              </a:ln>
            </p:spPr>
            <p:txBody>
              <a:bodyPr/>
              <a:lstStyle/>
              <a:p>
                <a:endParaRPr lang="en-US">
                  <a:latin typeface="+mn-lt"/>
                </a:endParaRPr>
              </a:p>
            </p:txBody>
          </p:sp>
          <p:sp>
            <p:nvSpPr>
              <p:cNvPr id="64604" name="Freeform 100"/>
              <p:cNvSpPr>
                <a:spLocks/>
              </p:cNvSpPr>
              <p:nvPr/>
            </p:nvSpPr>
            <p:spPr bwMode="auto">
              <a:xfrm>
                <a:off x="3941" y="1684"/>
                <a:ext cx="27" cy="6"/>
              </a:xfrm>
              <a:custGeom>
                <a:avLst/>
                <a:gdLst>
                  <a:gd name="T0" fmla="*/ 0 w 563"/>
                  <a:gd name="T1" fmla="*/ 0 h 141"/>
                  <a:gd name="T2" fmla="*/ 0 w 563"/>
                  <a:gd name="T3" fmla="*/ 0 h 141"/>
                  <a:gd name="T4" fmla="*/ 0 w 563"/>
                  <a:gd name="T5" fmla="*/ 0 h 141"/>
                  <a:gd name="T6" fmla="*/ 0 w 563"/>
                  <a:gd name="T7" fmla="*/ 0 h 141"/>
                  <a:gd name="T8" fmla="*/ 0 w 563"/>
                  <a:gd name="T9" fmla="*/ 0 h 141"/>
                  <a:gd name="T10" fmla="*/ 0 w 563"/>
                  <a:gd name="T11" fmla="*/ 0 h 141"/>
                  <a:gd name="T12" fmla="*/ 1 w 563"/>
                  <a:gd name="T13" fmla="*/ 0 h 141"/>
                  <a:gd name="T14" fmla="*/ 1 w 563"/>
                  <a:gd name="T15" fmla="*/ 0 h 141"/>
                  <a:gd name="T16" fmla="*/ 1 w 563"/>
                  <a:gd name="T17" fmla="*/ 0 h 141"/>
                  <a:gd name="T18" fmla="*/ 1 w 563"/>
                  <a:gd name="T19" fmla="*/ 0 h 141"/>
                  <a:gd name="T20" fmla="*/ 1 w 563"/>
                  <a:gd name="T21" fmla="*/ 0 h 141"/>
                  <a:gd name="T22" fmla="*/ 1 w 563"/>
                  <a:gd name="T23" fmla="*/ 0 h 141"/>
                  <a:gd name="T24" fmla="*/ 1 w 563"/>
                  <a:gd name="T25" fmla="*/ 0 h 141"/>
                  <a:gd name="T26" fmla="*/ 1 w 563"/>
                  <a:gd name="T27" fmla="*/ 0 h 141"/>
                  <a:gd name="T28" fmla="*/ 1 w 563"/>
                  <a:gd name="T29" fmla="*/ 0 h 141"/>
                  <a:gd name="T30" fmla="*/ 1 w 563"/>
                  <a:gd name="T31" fmla="*/ 0 h 141"/>
                  <a:gd name="T32" fmla="*/ 1 w 563"/>
                  <a:gd name="T33" fmla="*/ 0 h 141"/>
                  <a:gd name="T34" fmla="*/ 1 w 563"/>
                  <a:gd name="T35" fmla="*/ 0 h 141"/>
                  <a:gd name="T36" fmla="*/ 1 w 563"/>
                  <a:gd name="T37" fmla="*/ 0 h 141"/>
                  <a:gd name="T38" fmla="*/ 1 w 563"/>
                  <a:gd name="T39" fmla="*/ 0 h 141"/>
                  <a:gd name="T40" fmla="*/ 1 w 563"/>
                  <a:gd name="T41" fmla="*/ 0 h 141"/>
                  <a:gd name="T42" fmla="*/ 1 w 563"/>
                  <a:gd name="T43" fmla="*/ 0 h 141"/>
                  <a:gd name="T44" fmla="*/ 1 w 563"/>
                  <a:gd name="T45" fmla="*/ 0 h 141"/>
                  <a:gd name="T46" fmla="*/ 1 w 563"/>
                  <a:gd name="T47" fmla="*/ 0 h 141"/>
                  <a:gd name="T48" fmla="*/ 1 w 563"/>
                  <a:gd name="T49" fmla="*/ 0 h 141"/>
                  <a:gd name="T50" fmla="*/ 1 w 563"/>
                  <a:gd name="T51" fmla="*/ 0 h 141"/>
                  <a:gd name="T52" fmla="*/ 1 w 563"/>
                  <a:gd name="T53" fmla="*/ 0 h 141"/>
                  <a:gd name="T54" fmla="*/ 1 w 563"/>
                  <a:gd name="T55" fmla="*/ 0 h 141"/>
                  <a:gd name="T56" fmla="*/ 1 w 563"/>
                  <a:gd name="T57" fmla="*/ 0 h 141"/>
                  <a:gd name="T58" fmla="*/ 1 w 563"/>
                  <a:gd name="T59" fmla="*/ 0 h 141"/>
                  <a:gd name="T60" fmla="*/ 1 w 563"/>
                  <a:gd name="T61" fmla="*/ 0 h 141"/>
                  <a:gd name="T62" fmla="*/ 1 w 563"/>
                  <a:gd name="T63" fmla="*/ 0 h 141"/>
                  <a:gd name="T64" fmla="*/ 0 w 563"/>
                  <a:gd name="T65" fmla="*/ 0 h 141"/>
                  <a:gd name="T66" fmla="*/ 0 w 563"/>
                  <a:gd name="T67" fmla="*/ 0 h 141"/>
                  <a:gd name="T68" fmla="*/ 0 w 563"/>
                  <a:gd name="T69" fmla="*/ 0 h 141"/>
                  <a:gd name="T70" fmla="*/ 0 w 563"/>
                  <a:gd name="T71" fmla="*/ 0 h 141"/>
                  <a:gd name="T72" fmla="*/ 0 w 563"/>
                  <a:gd name="T73" fmla="*/ 0 h 141"/>
                  <a:gd name="T74" fmla="*/ 0 w 563"/>
                  <a:gd name="T75" fmla="*/ 0 h 141"/>
                  <a:gd name="T76" fmla="*/ 0 w 563"/>
                  <a:gd name="T77" fmla="*/ 0 h 141"/>
                  <a:gd name="T78" fmla="*/ 0 w 563"/>
                  <a:gd name="T79" fmla="*/ 0 h 141"/>
                  <a:gd name="T80" fmla="*/ 0 w 563"/>
                  <a:gd name="T81" fmla="*/ 0 h 141"/>
                  <a:gd name="T82" fmla="*/ 0 w 563"/>
                  <a:gd name="T83" fmla="*/ 0 h 1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3"/>
                  <a:gd name="T127" fmla="*/ 0 h 141"/>
                  <a:gd name="T128" fmla="*/ 563 w 563"/>
                  <a:gd name="T129" fmla="*/ 141 h 1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3" h="141">
                    <a:moveTo>
                      <a:pt x="0" y="123"/>
                    </a:moveTo>
                    <a:lnTo>
                      <a:pt x="39" y="92"/>
                    </a:lnTo>
                    <a:lnTo>
                      <a:pt x="79" y="89"/>
                    </a:lnTo>
                    <a:lnTo>
                      <a:pt x="119" y="82"/>
                    </a:lnTo>
                    <a:lnTo>
                      <a:pt x="156" y="73"/>
                    </a:lnTo>
                    <a:lnTo>
                      <a:pt x="193" y="62"/>
                    </a:lnTo>
                    <a:lnTo>
                      <a:pt x="229" y="51"/>
                    </a:lnTo>
                    <a:lnTo>
                      <a:pt x="263" y="39"/>
                    </a:lnTo>
                    <a:lnTo>
                      <a:pt x="297" y="28"/>
                    </a:lnTo>
                    <a:lnTo>
                      <a:pt x="330" y="16"/>
                    </a:lnTo>
                    <a:lnTo>
                      <a:pt x="362" y="9"/>
                    </a:lnTo>
                    <a:lnTo>
                      <a:pt x="393" y="2"/>
                    </a:lnTo>
                    <a:lnTo>
                      <a:pt x="421" y="0"/>
                    </a:lnTo>
                    <a:lnTo>
                      <a:pt x="451" y="0"/>
                    </a:lnTo>
                    <a:lnTo>
                      <a:pt x="479" y="4"/>
                    </a:lnTo>
                    <a:lnTo>
                      <a:pt x="506" y="15"/>
                    </a:lnTo>
                    <a:lnTo>
                      <a:pt x="533" y="30"/>
                    </a:lnTo>
                    <a:lnTo>
                      <a:pt x="561" y="51"/>
                    </a:lnTo>
                    <a:lnTo>
                      <a:pt x="563" y="75"/>
                    </a:lnTo>
                    <a:lnTo>
                      <a:pt x="559" y="96"/>
                    </a:lnTo>
                    <a:lnTo>
                      <a:pt x="549" y="114"/>
                    </a:lnTo>
                    <a:lnTo>
                      <a:pt x="533" y="128"/>
                    </a:lnTo>
                    <a:lnTo>
                      <a:pt x="506" y="139"/>
                    </a:lnTo>
                    <a:lnTo>
                      <a:pt x="470" y="141"/>
                    </a:lnTo>
                    <a:lnTo>
                      <a:pt x="423" y="137"/>
                    </a:lnTo>
                    <a:lnTo>
                      <a:pt x="360" y="125"/>
                    </a:lnTo>
                    <a:lnTo>
                      <a:pt x="339" y="125"/>
                    </a:lnTo>
                    <a:lnTo>
                      <a:pt x="317" y="126"/>
                    </a:lnTo>
                    <a:lnTo>
                      <a:pt x="295" y="126"/>
                    </a:lnTo>
                    <a:lnTo>
                      <a:pt x="272" y="126"/>
                    </a:lnTo>
                    <a:lnTo>
                      <a:pt x="250" y="126"/>
                    </a:lnTo>
                    <a:lnTo>
                      <a:pt x="227" y="128"/>
                    </a:lnTo>
                    <a:lnTo>
                      <a:pt x="204" y="128"/>
                    </a:lnTo>
                    <a:lnTo>
                      <a:pt x="181" y="128"/>
                    </a:lnTo>
                    <a:lnTo>
                      <a:pt x="156" y="128"/>
                    </a:lnTo>
                    <a:lnTo>
                      <a:pt x="135" y="128"/>
                    </a:lnTo>
                    <a:lnTo>
                      <a:pt x="112" y="126"/>
                    </a:lnTo>
                    <a:lnTo>
                      <a:pt x="88" y="126"/>
                    </a:lnTo>
                    <a:lnTo>
                      <a:pt x="67" y="126"/>
                    </a:lnTo>
                    <a:lnTo>
                      <a:pt x="43" y="125"/>
                    </a:lnTo>
                    <a:lnTo>
                      <a:pt x="21" y="125"/>
                    </a:lnTo>
                    <a:lnTo>
                      <a:pt x="0" y="123"/>
                    </a:lnTo>
                    <a:close/>
                  </a:path>
                </a:pathLst>
              </a:custGeom>
              <a:solidFill>
                <a:srgbClr val="993300"/>
              </a:solidFill>
              <a:ln w="9525">
                <a:noFill/>
                <a:round/>
                <a:headEnd/>
                <a:tailEnd/>
              </a:ln>
            </p:spPr>
            <p:txBody>
              <a:bodyPr/>
              <a:lstStyle/>
              <a:p>
                <a:endParaRPr lang="en-US">
                  <a:latin typeface="+mn-lt"/>
                </a:endParaRPr>
              </a:p>
            </p:txBody>
          </p:sp>
          <p:sp>
            <p:nvSpPr>
              <p:cNvPr id="64605" name="Freeform 101"/>
              <p:cNvSpPr>
                <a:spLocks/>
              </p:cNvSpPr>
              <p:nvPr/>
            </p:nvSpPr>
            <p:spPr bwMode="auto">
              <a:xfrm>
                <a:off x="3916" y="1707"/>
                <a:ext cx="52" cy="12"/>
              </a:xfrm>
              <a:custGeom>
                <a:avLst/>
                <a:gdLst>
                  <a:gd name="T0" fmla="*/ 2 w 1090"/>
                  <a:gd name="T1" fmla="*/ 1 h 236"/>
                  <a:gd name="T2" fmla="*/ 2 w 1090"/>
                  <a:gd name="T3" fmla="*/ 0 h 236"/>
                  <a:gd name="T4" fmla="*/ 2 w 1090"/>
                  <a:gd name="T5" fmla="*/ 0 h 236"/>
                  <a:gd name="T6" fmla="*/ 2 w 1090"/>
                  <a:gd name="T7" fmla="*/ 0 h 236"/>
                  <a:gd name="T8" fmla="*/ 2 w 1090"/>
                  <a:gd name="T9" fmla="*/ 0 h 236"/>
                  <a:gd name="T10" fmla="*/ 1 w 1090"/>
                  <a:gd name="T11" fmla="*/ 0 h 236"/>
                  <a:gd name="T12" fmla="*/ 1 w 1090"/>
                  <a:gd name="T13" fmla="*/ 0 h 236"/>
                  <a:gd name="T14" fmla="*/ 1 w 1090"/>
                  <a:gd name="T15" fmla="*/ 0 h 236"/>
                  <a:gd name="T16" fmla="*/ 1 w 1090"/>
                  <a:gd name="T17" fmla="*/ 0 h 236"/>
                  <a:gd name="T18" fmla="*/ 1 w 1090"/>
                  <a:gd name="T19" fmla="*/ 0 h 236"/>
                  <a:gd name="T20" fmla="*/ 1 w 1090"/>
                  <a:gd name="T21" fmla="*/ 0 h 236"/>
                  <a:gd name="T22" fmla="*/ 1 w 1090"/>
                  <a:gd name="T23" fmla="*/ 0 h 236"/>
                  <a:gd name="T24" fmla="*/ 1 w 1090"/>
                  <a:gd name="T25" fmla="*/ 0 h 236"/>
                  <a:gd name="T26" fmla="*/ 0 w 1090"/>
                  <a:gd name="T27" fmla="*/ 0 h 236"/>
                  <a:gd name="T28" fmla="*/ 0 w 1090"/>
                  <a:gd name="T29" fmla="*/ 0 h 236"/>
                  <a:gd name="T30" fmla="*/ 0 w 1090"/>
                  <a:gd name="T31" fmla="*/ 0 h 236"/>
                  <a:gd name="T32" fmla="*/ 0 w 1090"/>
                  <a:gd name="T33" fmla="*/ 0 h 236"/>
                  <a:gd name="T34" fmla="*/ 0 w 1090"/>
                  <a:gd name="T35" fmla="*/ 0 h 236"/>
                  <a:gd name="T36" fmla="*/ 0 w 1090"/>
                  <a:gd name="T37" fmla="*/ 0 h 236"/>
                  <a:gd name="T38" fmla="*/ 0 w 1090"/>
                  <a:gd name="T39" fmla="*/ 0 h 236"/>
                  <a:gd name="T40" fmla="*/ 0 w 1090"/>
                  <a:gd name="T41" fmla="*/ 0 h 236"/>
                  <a:gd name="T42" fmla="*/ 1 w 1090"/>
                  <a:gd name="T43" fmla="*/ 0 h 236"/>
                  <a:gd name="T44" fmla="*/ 1 w 1090"/>
                  <a:gd name="T45" fmla="*/ 0 h 236"/>
                  <a:gd name="T46" fmla="*/ 1 w 1090"/>
                  <a:gd name="T47" fmla="*/ 0 h 236"/>
                  <a:gd name="T48" fmla="*/ 1 w 1090"/>
                  <a:gd name="T49" fmla="*/ 0 h 236"/>
                  <a:gd name="T50" fmla="*/ 1 w 1090"/>
                  <a:gd name="T51" fmla="*/ 0 h 236"/>
                  <a:gd name="T52" fmla="*/ 1 w 1090"/>
                  <a:gd name="T53" fmla="*/ 0 h 236"/>
                  <a:gd name="T54" fmla="*/ 1 w 1090"/>
                  <a:gd name="T55" fmla="*/ 0 h 236"/>
                  <a:gd name="T56" fmla="*/ 1 w 1090"/>
                  <a:gd name="T57" fmla="*/ 0 h 236"/>
                  <a:gd name="T58" fmla="*/ 2 w 1090"/>
                  <a:gd name="T59" fmla="*/ 0 h 236"/>
                  <a:gd name="T60" fmla="*/ 2 w 1090"/>
                  <a:gd name="T61" fmla="*/ 0 h 236"/>
                  <a:gd name="T62" fmla="*/ 2 w 1090"/>
                  <a:gd name="T63" fmla="*/ 0 h 236"/>
                  <a:gd name="T64" fmla="*/ 2 w 1090"/>
                  <a:gd name="T65" fmla="*/ 0 h 236"/>
                  <a:gd name="T66" fmla="*/ 2 w 1090"/>
                  <a:gd name="T67" fmla="*/ 1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0"/>
                  <a:gd name="T103" fmla="*/ 0 h 236"/>
                  <a:gd name="T104" fmla="*/ 1090 w 1090"/>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0" h="236">
                    <a:moveTo>
                      <a:pt x="1090" y="236"/>
                    </a:moveTo>
                    <a:lnTo>
                      <a:pt x="1030" y="131"/>
                    </a:lnTo>
                    <a:lnTo>
                      <a:pt x="921" y="81"/>
                    </a:lnTo>
                    <a:lnTo>
                      <a:pt x="824" y="45"/>
                    </a:lnTo>
                    <a:lnTo>
                      <a:pt x="738" y="19"/>
                    </a:lnTo>
                    <a:lnTo>
                      <a:pt x="660" y="5"/>
                    </a:lnTo>
                    <a:lnTo>
                      <a:pt x="590" y="0"/>
                    </a:lnTo>
                    <a:lnTo>
                      <a:pt x="527" y="3"/>
                    </a:lnTo>
                    <a:lnTo>
                      <a:pt x="467" y="12"/>
                    </a:lnTo>
                    <a:lnTo>
                      <a:pt x="413" y="28"/>
                    </a:lnTo>
                    <a:lnTo>
                      <a:pt x="363" y="47"/>
                    </a:lnTo>
                    <a:lnTo>
                      <a:pt x="313" y="69"/>
                    </a:lnTo>
                    <a:lnTo>
                      <a:pt x="265" y="92"/>
                    </a:lnTo>
                    <a:lnTo>
                      <a:pt x="219" y="112"/>
                    </a:lnTo>
                    <a:lnTo>
                      <a:pt x="168" y="131"/>
                    </a:lnTo>
                    <a:lnTo>
                      <a:pt x="116" y="149"/>
                    </a:lnTo>
                    <a:lnTo>
                      <a:pt x="61" y="162"/>
                    </a:lnTo>
                    <a:lnTo>
                      <a:pt x="0" y="167"/>
                    </a:lnTo>
                    <a:lnTo>
                      <a:pt x="63" y="165"/>
                    </a:lnTo>
                    <a:lnTo>
                      <a:pt x="125" y="158"/>
                    </a:lnTo>
                    <a:lnTo>
                      <a:pt x="180" y="147"/>
                    </a:lnTo>
                    <a:lnTo>
                      <a:pt x="237" y="133"/>
                    </a:lnTo>
                    <a:lnTo>
                      <a:pt x="292" y="119"/>
                    </a:lnTo>
                    <a:lnTo>
                      <a:pt x="347" y="104"/>
                    </a:lnTo>
                    <a:lnTo>
                      <a:pt x="402" y="90"/>
                    </a:lnTo>
                    <a:lnTo>
                      <a:pt x="460" y="79"/>
                    </a:lnTo>
                    <a:lnTo>
                      <a:pt x="521" y="70"/>
                    </a:lnTo>
                    <a:lnTo>
                      <a:pt x="584" y="69"/>
                    </a:lnTo>
                    <a:lnTo>
                      <a:pt x="653" y="72"/>
                    </a:lnTo>
                    <a:lnTo>
                      <a:pt x="727" y="85"/>
                    </a:lnTo>
                    <a:lnTo>
                      <a:pt x="806" y="106"/>
                    </a:lnTo>
                    <a:lnTo>
                      <a:pt x="893" y="135"/>
                    </a:lnTo>
                    <a:lnTo>
                      <a:pt x="988" y="179"/>
                    </a:lnTo>
                    <a:lnTo>
                      <a:pt x="1090" y="236"/>
                    </a:lnTo>
                    <a:close/>
                  </a:path>
                </a:pathLst>
              </a:custGeom>
              <a:solidFill>
                <a:srgbClr val="FFB600"/>
              </a:solidFill>
              <a:ln w="9525">
                <a:noFill/>
                <a:round/>
                <a:headEnd/>
                <a:tailEnd/>
              </a:ln>
            </p:spPr>
            <p:txBody>
              <a:bodyPr/>
              <a:lstStyle/>
              <a:p>
                <a:endParaRPr lang="en-US">
                  <a:latin typeface="+mn-lt"/>
                </a:endParaRPr>
              </a:p>
            </p:txBody>
          </p:sp>
          <p:sp>
            <p:nvSpPr>
              <p:cNvPr id="64606" name="Freeform 102"/>
              <p:cNvSpPr>
                <a:spLocks/>
              </p:cNvSpPr>
              <p:nvPr/>
            </p:nvSpPr>
            <p:spPr bwMode="auto">
              <a:xfrm>
                <a:off x="3937" y="1639"/>
                <a:ext cx="11" cy="48"/>
              </a:xfrm>
              <a:custGeom>
                <a:avLst/>
                <a:gdLst>
                  <a:gd name="T0" fmla="*/ 0 w 240"/>
                  <a:gd name="T1" fmla="*/ 0 h 1015"/>
                  <a:gd name="T2" fmla="*/ 0 w 240"/>
                  <a:gd name="T3" fmla="*/ 0 h 1015"/>
                  <a:gd name="T4" fmla="*/ 0 w 240"/>
                  <a:gd name="T5" fmla="*/ 0 h 1015"/>
                  <a:gd name="T6" fmla="*/ 0 w 240"/>
                  <a:gd name="T7" fmla="*/ 0 h 1015"/>
                  <a:gd name="T8" fmla="*/ 1 w 240"/>
                  <a:gd name="T9" fmla="*/ 0 h 1015"/>
                  <a:gd name="T10" fmla="*/ 1 w 240"/>
                  <a:gd name="T11" fmla="*/ 1 h 1015"/>
                  <a:gd name="T12" fmla="*/ 1 w 240"/>
                  <a:gd name="T13" fmla="*/ 1 h 1015"/>
                  <a:gd name="T14" fmla="*/ 0 w 240"/>
                  <a:gd name="T15" fmla="*/ 1 h 1015"/>
                  <a:gd name="T16" fmla="*/ 0 w 240"/>
                  <a:gd name="T17" fmla="*/ 1 h 1015"/>
                  <a:gd name="T18" fmla="*/ 0 w 240"/>
                  <a:gd name="T19" fmla="*/ 1 h 1015"/>
                  <a:gd name="T20" fmla="*/ 0 w 240"/>
                  <a:gd name="T21" fmla="*/ 1 h 1015"/>
                  <a:gd name="T22" fmla="*/ 0 w 240"/>
                  <a:gd name="T23" fmla="*/ 1 h 1015"/>
                  <a:gd name="T24" fmla="*/ 0 w 240"/>
                  <a:gd name="T25" fmla="*/ 2 h 1015"/>
                  <a:gd name="T26" fmla="*/ 0 w 240"/>
                  <a:gd name="T27" fmla="*/ 2 h 1015"/>
                  <a:gd name="T28" fmla="*/ 0 w 240"/>
                  <a:gd name="T29" fmla="*/ 2 h 1015"/>
                  <a:gd name="T30" fmla="*/ 0 w 240"/>
                  <a:gd name="T31" fmla="*/ 2 h 1015"/>
                  <a:gd name="T32" fmla="*/ 0 w 240"/>
                  <a:gd name="T33" fmla="*/ 2 h 1015"/>
                  <a:gd name="T34" fmla="*/ 0 w 240"/>
                  <a:gd name="T35" fmla="*/ 2 h 1015"/>
                  <a:gd name="T36" fmla="*/ 0 w 240"/>
                  <a:gd name="T37" fmla="*/ 2 h 1015"/>
                  <a:gd name="T38" fmla="*/ 0 w 240"/>
                  <a:gd name="T39" fmla="*/ 2 h 1015"/>
                  <a:gd name="T40" fmla="*/ 0 w 240"/>
                  <a:gd name="T41" fmla="*/ 2 h 1015"/>
                  <a:gd name="T42" fmla="*/ 0 w 240"/>
                  <a:gd name="T43" fmla="*/ 2 h 1015"/>
                  <a:gd name="T44" fmla="*/ 0 w 240"/>
                  <a:gd name="T45" fmla="*/ 1 h 1015"/>
                  <a:gd name="T46" fmla="*/ 0 w 240"/>
                  <a:gd name="T47" fmla="*/ 1 h 1015"/>
                  <a:gd name="T48" fmla="*/ 0 w 240"/>
                  <a:gd name="T49" fmla="*/ 1 h 1015"/>
                  <a:gd name="T50" fmla="*/ 0 w 240"/>
                  <a:gd name="T51" fmla="*/ 1 h 1015"/>
                  <a:gd name="T52" fmla="*/ 0 w 240"/>
                  <a:gd name="T53" fmla="*/ 1 h 1015"/>
                  <a:gd name="T54" fmla="*/ 0 w 240"/>
                  <a:gd name="T55" fmla="*/ 1 h 1015"/>
                  <a:gd name="T56" fmla="*/ 0 w 240"/>
                  <a:gd name="T57" fmla="*/ 1 h 1015"/>
                  <a:gd name="T58" fmla="*/ 0 w 240"/>
                  <a:gd name="T59" fmla="*/ 0 h 1015"/>
                  <a:gd name="T60" fmla="*/ 0 w 240"/>
                  <a:gd name="T61" fmla="*/ 0 h 1015"/>
                  <a:gd name="T62" fmla="*/ 0 w 240"/>
                  <a:gd name="T63" fmla="*/ 0 h 1015"/>
                  <a:gd name="T64" fmla="*/ 0 w 240"/>
                  <a:gd name="T65" fmla="*/ 0 h 10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0"/>
                  <a:gd name="T100" fmla="*/ 0 h 1015"/>
                  <a:gd name="T101" fmla="*/ 240 w 240"/>
                  <a:gd name="T102" fmla="*/ 1015 h 10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0" h="1015">
                    <a:moveTo>
                      <a:pt x="107" y="0"/>
                    </a:moveTo>
                    <a:lnTo>
                      <a:pt x="163" y="45"/>
                    </a:lnTo>
                    <a:lnTo>
                      <a:pt x="203" y="94"/>
                    </a:lnTo>
                    <a:lnTo>
                      <a:pt x="228" y="146"/>
                    </a:lnTo>
                    <a:lnTo>
                      <a:pt x="240" y="202"/>
                    </a:lnTo>
                    <a:lnTo>
                      <a:pt x="240" y="259"/>
                    </a:lnTo>
                    <a:lnTo>
                      <a:pt x="233" y="321"/>
                    </a:lnTo>
                    <a:lnTo>
                      <a:pt x="217" y="386"/>
                    </a:lnTo>
                    <a:lnTo>
                      <a:pt x="194" y="453"/>
                    </a:lnTo>
                    <a:lnTo>
                      <a:pt x="169" y="519"/>
                    </a:lnTo>
                    <a:lnTo>
                      <a:pt x="139" y="590"/>
                    </a:lnTo>
                    <a:lnTo>
                      <a:pt x="109" y="659"/>
                    </a:lnTo>
                    <a:lnTo>
                      <a:pt x="82" y="730"/>
                    </a:lnTo>
                    <a:lnTo>
                      <a:pt x="55" y="802"/>
                    </a:lnTo>
                    <a:lnTo>
                      <a:pt x="35" y="874"/>
                    </a:lnTo>
                    <a:lnTo>
                      <a:pt x="21" y="944"/>
                    </a:lnTo>
                    <a:lnTo>
                      <a:pt x="13" y="1015"/>
                    </a:lnTo>
                    <a:lnTo>
                      <a:pt x="2" y="960"/>
                    </a:lnTo>
                    <a:lnTo>
                      <a:pt x="0" y="903"/>
                    </a:lnTo>
                    <a:lnTo>
                      <a:pt x="7" y="844"/>
                    </a:lnTo>
                    <a:lnTo>
                      <a:pt x="19" y="780"/>
                    </a:lnTo>
                    <a:lnTo>
                      <a:pt x="37" y="716"/>
                    </a:lnTo>
                    <a:lnTo>
                      <a:pt x="57" y="650"/>
                    </a:lnTo>
                    <a:lnTo>
                      <a:pt x="78" y="583"/>
                    </a:lnTo>
                    <a:lnTo>
                      <a:pt x="101" y="515"/>
                    </a:lnTo>
                    <a:lnTo>
                      <a:pt x="121" y="446"/>
                    </a:lnTo>
                    <a:lnTo>
                      <a:pt x="139" y="378"/>
                    </a:lnTo>
                    <a:lnTo>
                      <a:pt x="154" y="311"/>
                    </a:lnTo>
                    <a:lnTo>
                      <a:pt x="161" y="245"/>
                    </a:lnTo>
                    <a:lnTo>
                      <a:pt x="163" y="180"/>
                    </a:lnTo>
                    <a:lnTo>
                      <a:pt x="156" y="117"/>
                    </a:lnTo>
                    <a:lnTo>
                      <a:pt x="137" y="57"/>
                    </a:lnTo>
                    <a:lnTo>
                      <a:pt x="107" y="0"/>
                    </a:lnTo>
                    <a:close/>
                  </a:path>
                </a:pathLst>
              </a:custGeom>
              <a:solidFill>
                <a:srgbClr val="FFB600"/>
              </a:solidFill>
              <a:ln w="9525">
                <a:noFill/>
                <a:round/>
                <a:headEnd/>
                <a:tailEnd/>
              </a:ln>
            </p:spPr>
            <p:txBody>
              <a:bodyPr/>
              <a:lstStyle/>
              <a:p>
                <a:endParaRPr lang="en-US">
                  <a:latin typeface="+mn-lt"/>
                </a:endParaRPr>
              </a:p>
            </p:txBody>
          </p:sp>
          <p:sp>
            <p:nvSpPr>
              <p:cNvPr id="64607" name="Freeform 103"/>
              <p:cNvSpPr>
                <a:spLocks/>
              </p:cNvSpPr>
              <p:nvPr/>
            </p:nvSpPr>
            <p:spPr bwMode="auto">
              <a:xfrm>
                <a:off x="3853" y="1520"/>
                <a:ext cx="49" cy="46"/>
              </a:xfrm>
              <a:custGeom>
                <a:avLst/>
                <a:gdLst>
                  <a:gd name="T0" fmla="*/ 2 w 1020"/>
                  <a:gd name="T1" fmla="*/ 0 h 965"/>
                  <a:gd name="T2" fmla="*/ 2 w 1020"/>
                  <a:gd name="T3" fmla="*/ 0 h 965"/>
                  <a:gd name="T4" fmla="*/ 2 w 1020"/>
                  <a:gd name="T5" fmla="*/ 0 h 965"/>
                  <a:gd name="T6" fmla="*/ 2 w 1020"/>
                  <a:gd name="T7" fmla="*/ 0 h 965"/>
                  <a:gd name="T8" fmla="*/ 2 w 1020"/>
                  <a:gd name="T9" fmla="*/ 0 h 965"/>
                  <a:gd name="T10" fmla="*/ 1 w 1020"/>
                  <a:gd name="T11" fmla="*/ 0 h 965"/>
                  <a:gd name="T12" fmla="*/ 1 w 1020"/>
                  <a:gd name="T13" fmla="*/ 0 h 965"/>
                  <a:gd name="T14" fmla="*/ 1 w 1020"/>
                  <a:gd name="T15" fmla="*/ 1 h 965"/>
                  <a:gd name="T16" fmla="*/ 1 w 1020"/>
                  <a:gd name="T17" fmla="*/ 1 h 965"/>
                  <a:gd name="T18" fmla="*/ 1 w 1020"/>
                  <a:gd name="T19" fmla="*/ 1 h 965"/>
                  <a:gd name="T20" fmla="*/ 1 w 1020"/>
                  <a:gd name="T21" fmla="*/ 1 h 965"/>
                  <a:gd name="T22" fmla="*/ 1 w 1020"/>
                  <a:gd name="T23" fmla="*/ 1 h 965"/>
                  <a:gd name="T24" fmla="*/ 1 w 1020"/>
                  <a:gd name="T25" fmla="*/ 2 h 965"/>
                  <a:gd name="T26" fmla="*/ 0 w 1020"/>
                  <a:gd name="T27" fmla="*/ 2 h 965"/>
                  <a:gd name="T28" fmla="*/ 0 w 1020"/>
                  <a:gd name="T29" fmla="*/ 2 h 965"/>
                  <a:gd name="T30" fmla="*/ 0 w 1020"/>
                  <a:gd name="T31" fmla="*/ 2 h 965"/>
                  <a:gd name="T32" fmla="*/ 0 w 1020"/>
                  <a:gd name="T33" fmla="*/ 2 h 965"/>
                  <a:gd name="T34" fmla="*/ 0 w 1020"/>
                  <a:gd name="T35" fmla="*/ 2 h 965"/>
                  <a:gd name="T36" fmla="*/ 0 w 1020"/>
                  <a:gd name="T37" fmla="*/ 2 h 965"/>
                  <a:gd name="T38" fmla="*/ 0 w 1020"/>
                  <a:gd name="T39" fmla="*/ 2 h 965"/>
                  <a:gd name="T40" fmla="*/ 1 w 1020"/>
                  <a:gd name="T41" fmla="*/ 2 h 965"/>
                  <a:gd name="T42" fmla="*/ 1 w 1020"/>
                  <a:gd name="T43" fmla="*/ 2 h 965"/>
                  <a:gd name="T44" fmla="*/ 1 w 1020"/>
                  <a:gd name="T45" fmla="*/ 1 h 965"/>
                  <a:gd name="T46" fmla="*/ 1 w 1020"/>
                  <a:gd name="T47" fmla="*/ 1 h 965"/>
                  <a:gd name="T48" fmla="*/ 1 w 1020"/>
                  <a:gd name="T49" fmla="*/ 1 h 965"/>
                  <a:gd name="T50" fmla="*/ 1 w 1020"/>
                  <a:gd name="T51" fmla="*/ 1 h 965"/>
                  <a:gd name="T52" fmla="*/ 1 w 1020"/>
                  <a:gd name="T53" fmla="*/ 1 h 965"/>
                  <a:gd name="T54" fmla="*/ 1 w 1020"/>
                  <a:gd name="T55" fmla="*/ 1 h 965"/>
                  <a:gd name="T56" fmla="*/ 2 w 1020"/>
                  <a:gd name="T57" fmla="*/ 0 h 965"/>
                  <a:gd name="T58" fmla="*/ 2 w 1020"/>
                  <a:gd name="T59" fmla="*/ 0 h 965"/>
                  <a:gd name="T60" fmla="*/ 2 w 1020"/>
                  <a:gd name="T61" fmla="*/ 0 h 965"/>
                  <a:gd name="T62" fmla="*/ 2 w 1020"/>
                  <a:gd name="T63" fmla="*/ 0 h 965"/>
                  <a:gd name="T64" fmla="*/ 2 w 1020"/>
                  <a:gd name="T65" fmla="*/ 0 h 9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0"/>
                  <a:gd name="T100" fmla="*/ 0 h 965"/>
                  <a:gd name="T101" fmla="*/ 1020 w 1020"/>
                  <a:gd name="T102" fmla="*/ 965 h 9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0" h="965">
                    <a:moveTo>
                      <a:pt x="1020" y="16"/>
                    </a:moveTo>
                    <a:lnTo>
                      <a:pt x="929" y="0"/>
                    </a:lnTo>
                    <a:lnTo>
                      <a:pt x="848" y="7"/>
                    </a:lnTo>
                    <a:lnTo>
                      <a:pt x="771" y="34"/>
                    </a:lnTo>
                    <a:lnTo>
                      <a:pt x="700" y="76"/>
                    </a:lnTo>
                    <a:lnTo>
                      <a:pt x="636" y="135"/>
                    </a:lnTo>
                    <a:lnTo>
                      <a:pt x="572" y="204"/>
                    </a:lnTo>
                    <a:lnTo>
                      <a:pt x="513" y="284"/>
                    </a:lnTo>
                    <a:lnTo>
                      <a:pt x="457" y="371"/>
                    </a:lnTo>
                    <a:lnTo>
                      <a:pt x="403" y="459"/>
                    </a:lnTo>
                    <a:lnTo>
                      <a:pt x="350" y="551"/>
                    </a:lnTo>
                    <a:lnTo>
                      <a:pt x="297" y="640"/>
                    </a:lnTo>
                    <a:lnTo>
                      <a:pt x="242" y="724"/>
                    </a:lnTo>
                    <a:lnTo>
                      <a:pt x="185" y="801"/>
                    </a:lnTo>
                    <a:lnTo>
                      <a:pt x="127" y="869"/>
                    </a:lnTo>
                    <a:lnTo>
                      <a:pt x="66" y="926"/>
                    </a:lnTo>
                    <a:lnTo>
                      <a:pt x="0" y="965"/>
                    </a:lnTo>
                    <a:lnTo>
                      <a:pt x="69" y="942"/>
                    </a:lnTo>
                    <a:lnTo>
                      <a:pt x="133" y="903"/>
                    </a:lnTo>
                    <a:lnTo>
                      <a:pt x="194" y="852"/>
                    </a:lnTo>
                    <a:lnTo>
                      <a:pt x="253" y="793"/>
                    </a:lnTo>
                    <a:lnTo>
                      <a:pt x="309" y="724"/>
                    </a:lnTo>
                    <a:lnTo>
                      <a:pt x="365" y="650"/>
                    </a:lnTo>
                    <a:lnTo>
                      <a:pt x="419" y="571"/>
                    </a:lnTo>
                    <a:lnTo>
                      <a:pt x="475" y="490"/>
                    </a:lnTo>
                    <a:lnTo>
                      <a:pt x="531" y="410"/>
                    </a:lnTo>
                    <a:lnTo>
                      <a:pt x="590" y="331"/>
                    </a:lnTo>
                    <a:lnTo>
                      <a:pt x="650" y="257"/>
                    </a:lnTo>
                    <a:lnTo>
                      <a:pt x="715" y="188"/>
                    </a:lnTo>
                    <a:lnTo>
                      <a:pt x="784" y="129"/>
                    </a:lnTo>
                    <a:lnTo>
                      <a:pt x="857" y="78"/>
                    </a:lnTo>
                    <a:lnTo>
                      <a:pt x="935" y="39"/>
                    </a:lnTo>
                    <a:lnTo>
                      <a:pt x="1020" y="16"/>
                    </a:lnTo>
                    <a:close/>
                  </a:path>
                </a:pathLst>
              </a:custGeom>
              <a:solidFill>
                <a:srgbClr val="FFB600"/>
              </a:solidFill>
              <a:ln w="9525">
                <a:noFill/>
                <a:round/>
                <a:headEnd/>
                <a:tailEnd/>
              </a:ln>
            </p:spPr>
            <p:txBody>
              <a:bodyPr/>
              <a:lstStyle/>
              <a:p>
                <a:endParaRPr lang="en-US">
                  <a:latin typeface="+mn-lt"/>
                </a:endParaRPr>
              </a:p>
            </p:txBody>
          </p:sp>
          <p:sp>
            <p:nvSpPr>
              <p:cNvPr id="64608" name="Freeform 104"/>
              <p:cNvSpPr>
                <a:spLocks/>
              </p:cNvSpPr>
              <p:nvPr/>
            </p:nvSpPr>
            <p:spPr bwMode="auto">
              <a:xfrm>
                <a:off x="3863" y="1555"/>
                <a:ext cx="21" cy="78"/>
              </a:xfrm>
              <a:custGeom>
                <a:avLst/>
                <a:gdLst>
                  <a:gd name="T0" fmla="*/ 0 w 440"/>
                  <a:gd name="T1" fmla="*/ 0 h 1629"/>
                  <a:gd name="T2" fmla="*/ 0 w 440"/>
                  <a:gd name="T3" fmla="*/ 0 h 1629"/>
                  <a:gd name="T4" fmla="*/ 0 w 440"/>
                  <a:gd name="T5" fmla="*/ 0 h 1629"/>
                  <a:gd name="T6" fmla="*/ 0 w 440"/>
                  <a:gd name="T7" fmla="*/ 0 h 1629"/>
                  <a:gd name="T8" fmla="*/ 0 w 440"/>
                  <a:gd name="T9" fmla="*/ 1 h 1629"/>
                  <a:gd name="T10" fmla="*/ 0 w 440"/>
                  <a:gd name="T11" fmla="*/ 1 h 1629"/>
                  <a:gd name="T12" fmla="*/ 0 w 440"/>
                  <a:gd name="T13" fmla="*/ 1 h 1629"/>
                  <a:gd name="T14" fmla="*/ 1 w 440"/>
                  <a:gd name="T15" fmla="*/ 1 h 1629"/>
                  <a:gd name="T16" fmla="*/ 1 w 440"/>
                  <a:gd name="T17" fmla="*/ 1 h 1629"/>
                  <a:gd name="T18" fmla="*/ 1 w 440"/>
                  <a:gd name="T19" fmla="*/ 1 h 1629"/>
                  <a:gd name="T20" fmla="*/ 1 w 440"/>
                  <a:gd name="T21" fmla="*/ 1 h 1629"/>
                  <a:gd name="T22" fmla="*/ 1 w 440"/>
                  <a:gd name="T23" fmla="*/ 2 h 1629"/>
                  <a:gd name="T24" fmla="*/ 1 w 440"/>
                  <a:gd name="T25" fmla="*/ 2 h 1629"/>
                  <a:gd name="T26" fmla="*/ 1 w 440"/>
                  <a:gd name="T27" fmla="*/ 2 h 1629"/>
                  <a:gd name="T28" fmla="*/ 1 w 440"/>
                  <a:gd name="T29" fmla="*/ 2 h 1629"/>
                  <a:gd name="T30" fmla="*/ 1 w 440"/>
                  <a:gd name="T31" fmla="*/ 3 h 1629"/>
                  <a:gd name="T32" fmla="*/ 1 w 440"/>
                  <a:gd name="T33" fmla="*/ 3 h 1629"/>
                  <a:gd name="T34" fmla="*/ 0 w 440"/>
                  <a:gd name="T35" fmla="*/ 4 h 1629"/>
                  <a:gd name="T36" fmla="*/ 1 w 440"/>
                  <a:gd name="T37" fmla="*/ 3 h 1629"/>
                  <a:gd name="T38" fmla="*/ 1 w 440"/>
                  <a:gd name="T39" fmla="*/ 3 h 1629"/>
                  <a:gd name="T40" fmla="*/ 1 w 440"/>
                  <a:gd name="T41" fmla="*/ 2 h 1629"/>
                  <a:gd name="T42" fmla="*/ 1 w 440"/>
                  <a:gd name="T43" fmla="*/ 2 h 1629"/>
                  <a:gd name="T44" fmla="*/ 1 w 440"/>
                  <a:gd name="T45" fmla="*/ 2 h 1629"/>
                  <a:gd name="T46" fmla="*/ 1 w 440"/>
                  <a:gd name="T47" fmla="*/ 2 h 1629"/>
                  <a:gd name="T48" fmla="*/ 1 w 440"/>
                  <a:gd name="T49" fmla="*/ 1 h 1629"/>
                  <a:gd name="T50" fmla="*/ 1 w 440"/>
                  <a:gd name="T51" fmla="*/ 1 h 1629"/>
                  <a:gd name="T52" fmla="*/ 1 w 440"/>
                  <a:gd name="T53" fmla="*/ 1 h 1629"/>
                  <a:gd name="T54" fmla="*/ 1 w 440"/>
                  <a:gd name="T55" fmla="*/ 1 h 1629"/>
                  <a:gd name="T56" fmla="*/ 0 w 440"/>
                  <a:gd name="T57" fmla="*/ 1 h 1629"/>
                  <a:gd name="T58" fmla="*/ 0 w 440"/>
                  <a:gd name="T59" fmla="*/ 1 h 1629"/>
                  <a:gd name="T60" fmla="*/ 0 w 440"/>
                  <a:gd name="T61" fmla="*/ 0 h 1629"/>
                  <a:gd name="T62" fmla="*/ 0 w 440"/>
                  <a:gd name="T63" fmla="*/ 0 h 1629"/>
                  <a:gd name="T64" fmla="*/ 0 w 440"/>
                  <a:gd name="T65" fmla="*/ 0 h 1629"/>
                  <a:gd name="T66" fmla="*/ 0 w 440"/>
                  <a:gd name="T67" fmla="*/ 0 h 16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0"/>
                  <a:gd name="T103" fmla="*/ 0 h 1629"/>
                  <a:gd name="T104" fmla="*/ 440 w 440"/>
                  <a:gd name="T105" fmla="*/ 1629 h 16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0" h="1629">
                    <a:moveTo>
                      <a:pt x="56" y="0"/>
                    </a:moveTo>
                    <a:lnTo>
                      <a:pt x="0" y="59"/>
                    </a:lnTo>
                    <a:lnTo>
                      <a:pt x="23" y="139"/>
                    </a:lnTo>
                    <a:lnTo>
                      <a:pt x="56" y="209"/>
                    </a:lnTo>
                    <a:lnTo>
                      <a:pt x="94" y="270"/>
                    </a:lnTo>
                    <a:lnTo>
                      <a:pt x="135" y="328"/>
                    </a:lnTo>
                    <a:lnTo>
                      <a:pt x="177" y="383"/>
                    </a:lnTo>
                    <a:lnTo>
                      <a:pt x="220" y="441"/>
                    </a:lnTo>
                    <a:lnTo>
                      <a:pt x="259" y="500"/>
                    </a:lnTo>
                    <a:lnTo>
                      <a:pt x="293" y="566"/>
                    </a:lnTo>
                    <a:lnTo>
                      <a:pt x="323" y="641"/>
                    </a:lnTo>
                    <a:lnTo>
                      <a:pt x="341" y="726"/>
                    </a:lnTo>
                    <a:lnTo>
                      <a:pt x="350" y="827"/>
                    </a:lnTo>
                    <a:lnTo>
                      <a:pt x="344" y="944"/>
                    </a:lnTo>
                    <a:lnTo>
                      <a:pt x="325" y="1079"/>
                    </a:lnTo>
                    <a:lnTo>
                      <a:pt x="286" y="1238"/>
                    </a:lnTo>
                    <a:lnTo>
                      <a:pt x="231" y="1419"/>
                    </a:lnTo>
                    <a:lnTo>
                      <a:pt x="153" y="1629"/>
                    </a:lnTo>
                    <a:lnTo>
                      <a:pt x="267" y="1428"/>
                    </a:lnTo>
                    <a:lnTo>
                      <a:pt x="350" y="1247"/>
                    </a:lnTo>
                    <a:lnTo>
                      <a:pt x="403" y="1087"/>
                    </a:lnTo>
                    <a:lnTo>
                      <a:pt x="435" y="946"/>
                    </a:lnTo>
                    <a:lnTo>
                      <a:pt x="440" y="820"/>
                    </a:lnTo>
                    <a:lnTo>
                      <a:pt x="430" y="708"/>
                    </a:lnTo>
                    <a:lnTo>
                      <a:pt x="402" y="610"/>
                    </a:lnTo>
                    <a:lnTo>
                      <a:pt x="364" y="523"/>
                    </a:lnTo>
                    <a:lnTo>
                      <a:pt x="318" y="445"/>
                    </a:lnTo>
                    <a:lnTo>
                      <a:pt x="267" y="372"/>
                    </a:lnTo>
                    <a:lnTo>
                      <a:pt x="215" y="308"/>
                    </a:lnTo>
                    <a:lnTo>
                      <a:pt x="165" y="244"/>
                    </a:lnTo>
                    <a:lnTo>
                      <a:pt x="121" y="185"/>
                    </a:lnTo>
                    <a:lnTo>
                      <a:pt x="87" y="125"/>
                    </a:lnTo>
                    <a:lnTo>
                      <a:pt x="63" y="64"/>
                    </a:lnTo>
                    <a:lnTo>
                      <a:pt x="56" y="0"/>
                    </a:lnTo>
                    <a:close/>
                  </a:path>
                </a:pathLst>
              </a:custGeom>
              <a:solidFill>
                <a:srgbClr val="FFB600"/>
              </a:solidFill>
              <a:ln w="9525">
                <a:noFill/>
                <a:round/>
                <a:headEnd/>
                <a:tailEnd/>
              </a:ln>
            </p:spPr>
            <p:txBody>
              <a:bodyPr/>
              <a:lstStyle/>
              <a:p>
                <a:endParaRPr lang="en-US">
                  <a:latin typeface="+mn-lt"/>
                </a:endParaRPr>
              </a:p>
            </p:txBody>
          </p:sp>
          <p:sp>
            <p:nvSpPr>
              <p:cNvPr id="64609" name="Freeform 105"/>
              <p:cNvSpPr>
                <a:spLocks/>
              </p:cNvSpPr>
              <p:nvPr/>
            </p:nvSpPr>
            <p:spPr bwMode="auto">
              <a:xfrm>
                <a:off x="3877" y="1608"/>
                <a:ext cx="49" cy="107"/>
              </a:xfrm>
              <a:custGeom>
                <a:avLst/>
                <a:gdLst>
                  <a:gd name="T0" fmla="*/ 0 w 1022"/>
                  <a:gd name="T1" fmla="*/ 0 h 2238"/>
                  <a:gd name="T2" fmla="*/ 0 w 1022"/>
                  <a:gd name="T3" fmla="*/ 0 h 2238"/>
                  <a:gd name="T4" fmla="*/ 0 w 1022"/>
                  <a:gd name="T5" fmla="*/ 1 h 2238"/>
                  <a:gd name="T6" fmla="*/ 0 w 1022"/>
                  <a:gd name="T7" fmla="*/ 1 h 2238"/>
                  <a:gd name="T8" fmla="*/ 0 w 1022"/>
                  <a:gd name="T9" fmla="*/ 2 h 2238"/>
                  <a:gd name="T10" fmla="*/ 0 w 1022"/>
                  <a:gd name="T11" fmla="*/ 2 h 2238"/>
                  <a:gd name="T12" fmla="*/ 0 w 1022"/>
                  <a:gd name="T13" fmla="*/ 3 h 2238"/>
                  <a:gd name="T14" fmla="*/ 0 w 1022"/>
                  <a:gd name="T15" fmla="*/ 3 h 2238"/>
                  <a:gd name="T16" fmla="*/ 0 w 1022"/>
                  <a:gd name="T17" fmla="*/ 3 h 2238"/>
                  <a:gd name="T18" fmla="*/ 0 w 1022"/>
                  <a:gd name="T19" fmla="*/ 4 h 2238"/>
                  <a:gd name="T20" fmla="*/ 0 w 1022"/>
                  <a:gd name="T21" fmla="*/ 4 h 2238"/>
                  <a:gd name="T22" fmla="*/ 0 w 1022"/>
                  <a:gd name="T23" fmla="*/ 4 h 2238"/>
                  <a:gd name="T24" fmla="*/ 0 w 1022"/>
                  <a:gd name="T25" fmla="*/ 4 h 2238"/>
                  <a:gd name="T26" fmla="*/ 1 w 1022"/>
                  <a:gd name="T27" fmla="*/ 4 h 2238"/>
                  <a:gd name="T28" fmla="*/ 1 w 1022"/>
                  <a:gd name="T29" fmla="*/ 4 h 2238"/>
                  <a:gd name="T30" fmla="*/ 1 w 1022"/>
                  <a:gd name="T31" fmla="*/ 5 h 2238"/>
                  <a:gd name="T32" fmla="*/ 1 w 1022"/>
                  <a:gd name="T33" fmla="*/ 5 h 2238"/>
                  <a:gd name="T34" fmla="*/ 1 w 1022"/>
                  <a:gd name="T35" fmla="*/ 5 h 2238"/>
                  <a:gd name="T36" fmla="*/ 1 w 1022"/>
                  <a:gd name="T37" fmla="*/ 5 h 2238"/>
                  <a:gd name="T38" fmla="*/ 1 w 1022"/>
                  <a:gd name="T39" fmla="*/ 5 h 2238"/>
                  <a:gd name="T40" fmla="*/ 2 w 1022"/>
                  <a:gd name="T41" fmla="*/ 5 h 2238"/>
                  <a:gd name="T42" fmla="*/ 2 w 1022"/>
                  <a:gd name="T43" fmla="*/ 5 h 2238"/>
                  <a:gd name="T44" fmla="*/ 2 w 1022"/>
                  <a:gd name="T45" fmla="*/ 5 h 2238"/>
                  <a:gd name="T46" fmla="*/ 2 w 1022"/>
                  <a:gd name="T47" fmla="*/ 5 h 2238"/>
                  <a:gd name="T48" fmla="*/ 2 w 1022"/>
                  <a:gd name="T49" fmla="*/ 5 h 2238"/>
                  <a:gd name="T50" fmla="*/ 2 w 1022"/>
                  <a:gd name="T51" fmla="*/ 5 h 2238"/>
                  <a:gd name="T52" fmla="*/ 2 w 1022"/>
                  <a:gd name="T53" fmla="*/ 5 h 2238"/>
                  <a:gd name="T54" fmla="*/ 2 w 1022"/>
                  <a:gd name="T55" fmla="*/ 5 h 2238"/>
                  <a:gd name="T56" fmla="*/ 2 w 1022"/>
                  <a:gd name="T57" fmla="*/ 5 h 2238"/>
                  <a:gd name="T58" fmla="*/ 2 w 1022"/>
                  <a:gd name="T59" fmla="*/ 5 h 2238"/>
                  <a:gd name="T60" fmla="*/ 2 w 1022"/>
                  <a:gd name="T61" fmla="*/ 5 h 2238"/>
                  <a:gd name="T62" fmla="*/ 1 w 1022"/>
                  <a:gd name="T63" fmla="*/ 5 h 2238"/>
                  <a:gd name="T64" fmla="*/ 1 w 1022"/>
                  <a:gd name="T65" fmla="*/ 5 h 2238"/>
                  <a:gd name="T66" fmla="*/ 1 w 1022"/>
                  <a:gd name="T67" fmla="*/ 5 h 2238"/>
                  <a:gd name="T68" fmla="*/ 1 w 1022"/>
                  <a:gd name="T69" fmla="*/ 5 h 2238"/>
                  <a:gd name="T70" fmla="*/ 1 w 1022"/>
                  <a:gd name="T71" fmla="*/ 4 h 2238"/>
                  <a:gd name="T72" fmla="*/ 1 w 1022"/>
                  <a:gd name="T73" fmla="*/ 4 h 2238"/>
                  <a:gd name="T74" fmla="*/ 1 w 1022"/>
                  <a:gd name="T75" fmla="*/ 4 h 2238"/>
                  <a:gd name="T76" fmla="*/ 1 w 1022"/>
                  <a:gd name="T77" fmla="*/ 4 h 2238"/>
                  <a:gd name="T78" fmla="*/ 1 w 1022"/>
                  <a:gd name="T79" fmla="*/ 4 h 2238"/>
                  <a:gd name="T80" fmla="*/ 0 w 1022"/>
                  <a:gd name="T81" fmla="*/ 4 h 2238"/>
                  <a:gd name="T82" fmla="*/ 0 w 1022"/>
                  <a:gd name="T83" fmla="*/ 4 h 2238"/>
                  <a:gd name="T84" fmla="*/ 0 w 1022"/>
                  <a:gd name="T85" fmla="*/ 3 h 2238"/>
                  <a:gd name="T86" fmla="*/ 0 w 1022"/>
                  <a:gd name="T87" fmla="*/ 3 h 2238"/>
                  <a:gd name="T88" fmla="*/ 0 w 1022"/>
                  <a:gd name="T89" fmla="*/ 2 h 2238"/>
                  <a:gd name="T90" fmla="*/ 0 w 1022"/>
                  <a:gd name="T91" fmla="*/ 2 h 2238"/>
                  <a:gd name="T92" fmla="*/ 0 w 1022"/>
                  <a:gd name="T93" fmla="*/ 1 h 2238"/>
                  <a:gd name="T94" fmla="*/ 0 w 1022"/>
                  <a:gd name="T95" fmla="*/ 1 h 2238"/>
                  <a:gd name="T96" fmla="*/ 0 w 1022"/>
                  <a:gd name="T97" fmla="*/ 1 h 2238"/>
                  <a:gd name="T98" fmla="*/ 0 w 1022"/>
                  <a:gd name="T99" fmla="*/ 0 h 22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2"/>
                  <a:gd name="T151" fmla="*/ 0 h 2238"/>
                  <a:gd name="T152" fmla="*/ 1022 w 1022"/>
                  <a:gd name="T153" fmla="*/ 2238 h 22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2" h="2238">
                    <a:moveTo>
                      <a:pt x="80" y="0"/>
                    </a:moveTo>
                    <a:lnTo>
                      <a:pt x="16" y="155"/>
                    </a:lnTo>
                    <a:lnTo>
                      <a:pt x="26" y="337"/>
                    </a:lnTo>
                    <a:lnTo>
                      <a:pt x="23" y="531"/>
                    </a:lnTo>
                    <a:lnTo>
                      <a:pt x="14" y="736"/>
                    </a:lnTo>
                    <a:lnTo>
                      <a:pt x="4" y="940"/>
                    </a:lnTo>
                    <a:lnTo>
                      <a:pt x="0" y="1143"/>
                    </a:lnTo>
                    <a:lnTo>
                      <a:pt x="9" y="1335"/>
                    </a:lnTo>
                    <a:lnTo>
                      <a:pt x="32" y="1514"/>
                    </a:lnTo>
                    <a:lnTo>
                      <a:pt x="80" y="1673"/>
                    </a:lnTo>
                    <a:lnTo>
                      <a:pt x="109" y="1730"/>
                    </a:lnTo>
                    <a:lnTo>
                      <a:pt x="145" y="1788"/>
                    </a:lnTo>
                    <a:lnTo>
                      <a:pt x="190" y="1845"/>
                    </a:lnTo>
                    <a:lnTo>
                      <a:pt x="238" y="1900"/>
                    </a:lnTo>
                    <a:lnTo>
                      <a:pt x="295" y="1954"/>
                    </a:lnTo>
                    <a:lnTo>
                      <a:pt x="356" y="2005"/>
                    </a:lnTo>
                    <a:lnTo>
                      <a:pt x="419" y="2051"/>
                    </a:lnTo>
                    <a:lnTo>
                      <a:pt x="485" y="2094"/>
                    </a:lnTo>
                    <a:lnTo>
                      <a:pt x="556" y="2133"/>
                    </a:lnTo>
                    <a:lnTo>
                      <a:pt x="624" y="2167"/>
                    </a:lnTo>
                    <a:lnTo>
                      <a:pt x="695" y="2194"/>
                    </a:lnTo>
                    <a:lnTo>
                      <a:pt x="766" y="2215"/>
                    </a:lnTo>
                    <a:lnTo>
                      <a:pt x="834" y="2229"/>
                    </a:lnTo>
                    <a:lnTo>
                      <a:pt x="901" y="2238"/>
                    </a:lnTo>
                    <a:lnTo>
                      <a:pt x="962" y="2238"/>
                    </a:lnTo>
                    <a:lnTo>
                      <a:pt x="1022" y="2229"/>
                    </a:lnTo>
                    <a:lnTo>
                      <a:pt x="949" y="2210"/>
                    </a:lnTo>
                    <a:lnTo>
                      <a:pt x="878" y="2188"/>
                    </a:lnTo>
                    <a:lnTo>
                      <a:pt x="810" y="2165"/>
                    </a:lnTo>
                    <a:lnTo>
                      <a:pt x="743" y="2140"/>
                    </a:lnTo>
                    <a:lnTo>
                      <a:pt x="679" y="2110"/>
                    </a:lnTo>
                    <a:lnTo>
                      <a:pt x="617" y="2082"/>
                    </a:lnTo>
                    <a:lnTo>
                      <a:pt x="556" y="2049"/>
                    </a:lnTo>
                    <a:lnTo>
                      <a:pt x="498" y="2016"/>
                    </a:lnTo>
                    <a:lnTo>
                      <a:pt x="444" y="1979"/>
                    </a:lnTo>
                    <a:lnTo>
                      <a:pt x="394" y="1939"/>
                    </a:lnTo>
                    <a:lnTo>
                      <a:pt x="347" y="1898"/>
                    </a:lnTo>
                    <a:lnTo>
                      <a:pt x="302" y="1853"/>
                    </a:lnTo>
                    <a:lnTo>
                      <a:pt x="263" y="1804"/>
                    </a:lnTo>
                    <a:lnTo>
                      <a:pt x="228" y="1752"/>
                    </a:lnTo>
                    <a:lnTo>
                      <a:pt x="196" y="1698"/>
                    </a:lnTo>
                    <a:lnTo>
                      <a:pt x="170" y="1640"/>
                    </a:lnTo>
                    <a:lnTo>
                      <a:pt x="118" y="1465"/>
                    </a:lnTo>
                    <a:lnTo>
                      <a:pt x="93" y="1278"/>
                    </a:lnTo>
                    <a:lnTo>
                      <a:pt x="84" y="1079"/>
                    </a:lnTo>
                    <a:lnTo>
                      <a:pt x="87" y="871"/>
                    </a:lnTo>
                    <a:lnTo>
                      <a:pt x="94" y="658"/>
                    </a:lnTo>
                    <a:lnTo>
                      <a:pt x="100" y="439"/>
                    </a:lnTo>
                    <a:lnTo>
                      <a:pt x="98" y="220"/>
                    </a:lnTo>
                    <a:lnTo>
                      <a:pt x="80" y="0"/>
                    </a:lnTo>
                    <a:close/>
                  </a:path>
                </a:pathLst>
              </a:custGeom>
              <a:solidFill>
                <a:srgbClr val="FFB600"/>
              </a:solidFill>
              <a:ln w="9525">
                <a:noFill/>
                <a:round/>
                <a:headEnd/>
                <a:tailEnd/>
              </a:ln>
            </p:spPr>
            <p:txBody>
              <a:bodyPr/>
              <a:lstStyle/>
              <a:p>
                <a:endParaRPr lang="en-US">
                  <a:latin typeface="+mn-lt"/>
                </a:endParaRPr>
              </a:p>
            </p:txBody>
          </p:sp>
          <p:sp>
            <p:nvSpPr>
              <p:cNvPr id="64610" name="Freeform 106"/>
              <p:cNvSpPr>
                <a:spLocks/>
              </p:cNvSpPr>
              <p:nvPr/>
            </p:nvSpPr>
            <p:spPr bwMode="auto">
              <a:xfrm>
                <a:off x="3949" y="1655"/>
                <a:ext cx="42" cy="14"/>
              </a:xfrm>
              <a:custGeom>
                <a:avLst/>
                <a:gdLst>
                  <a:gd name="T0" fmla="*/ 0 w 879"/>
                  <a:gd name="T1" fmla="*/ 0 h 290"/>
                  <a:gd name="T2" fmla="*/ 0 w 879"/>
                  <a:gd name="T3" fmla="*/ 0 h 290"/>
                  <a:gd name="T4" fmla="*/ 0 w 879"/>
                  <a:gd name="T5" fmla="*/ 1 h 290"/>
                  <a:gd name="T6" fmla="*/ 0 w 879"/>
                  <a:gd name="T7" fmla="*/ 1 h 290"/>
                  <a:gd name="T8" fmla="*/ 0 w 879"/>
                  <a:gd name="T9" fmla="*/ 1 h 290"/>
                  <a:gd name="T10" fmla="*/ 1 w 879"/>
                  <a:gd name="T11" fmla="*/ 1 h 290"/>
                  <a:gd name="T12" fmla="*/ 1 w 879"/>
                  <a:gd name="T13" fmla="*/ 1 h 290"/>
                  <a:gd name="T14" fmla="*/ 1 w 879"/>
                  <a:gd name="T15" fmla="*/ 1 h 290"/>
                  <a:gd name="T16" fmla="*/ 1 w 879"/>
                  <a:gd name="T17" fmla="*/ 1 h 290"/>
                  <a:gd name="T18" fmla="*/ 1 w 879"/>
                  <a:gd name="T19" fmla="*/ 1 h 290"/>
                  <a:gd name="T20" fmla="*/ 1 w 879"/>
                  <a:gd name="T21" fmla="*/ 1 h 290"/>
                  <a:gd name="T22" fmla="*/ 2 w 879"/>
                  <a:gd name="T23" fmla="*/ 1 h 290"/>
                  <a:gd name="T24" fmla="*/ 2 w 879"/>
                  <a:gd name="T25" fmla="*/ 1 h 290"/>
                  <a:gd name="T26" fmla="*/ 2 w 879"/>
                  <a:gd name="T27" fmla="*/ 1 h 290"/>
                  <a:gd name="T28" fmla="*/ 2 w 879"/>
                  <a:gd name="T29" fmla="*/ 0 h 290"/>
                  <a:gd name="T30" fmla="*/ 2 w 879"/>
                  <a:gd name="T31" fmla="*/ 0 h 290"/>
                  <a:gd name="T32" fmla="*/ 2 w 879"/>
                  <a:gd name="T33" fmla="*/ 0 h 290"/>
                  <a:gd name="T34" fmla="*/ 2 w 879"/>
                  <a:gd name="T35" fmla="*/ 0 h 290"/>
                  <a:gd name="T36" fmla="*/ 2 w 879"/>
                  <a:gd name="T37" fmla="*/ 0 h 290"/>
                  <a:gd name="T38" fmla="*/ 2 w 879"/>
                  <a:gd name="T39" fmla="*/ 0 h 290"/>
                  <a:gd name="T40" fmla="*/ 1 w 879"/>
                  <a:gd name="T41" fmla="*/ 0 h 290"/>
                  <a:gd name="T42" fmla="*/ 1 w 879"/>
                  <a:gd name="T43" fmla="*/ 0 h 290"/>
                  <a:gd name="T44" fmla="*/ 1 w 879"/>
                  <a:gd name="T45" fmla="*/ 0 h 290"/>
                  <a:gd name="T46" fmla="*/ 1 w 879"/>
                  <a:gd name="T47" fmla="*/ 0 h 290"/>
                  <a:gd name="T48" fmla="*/ 1 w 879"/>
                  <a:gd name="T49" fmla="*/ 0 h 290"/>
                  <a:gd name="T50" fmla="*/ 1 w 879"/>
                  <a:gd name="T51" fmla="*/ 0 h 290"/>
                  <a:gd name="T52" fmla="*/ 1 w 879"/>
                  <a:gd name="T53" fmla="*/ 0 h 290"/>
                  <a:gd name="T54" fmla="*/ 0 w 879"/>
                  <a:gd name="T55" fmla="*/ 0 h 290"/>
                  <a:gd name="T56" fmla="*/ 0 w 879"/>
                  <a:gd name="T57" fmla="*/ 0 h 290"/>
                  <a:gd name="T58" fmla="*/ 0 w 879"/>
                  <a:gd name="T59" fmla="*/ 0 h 290"/>
                  <a:gd name="T60" fmla="*/ 0 w 879"/>
                  <a:gd name="T61" fmla="*/ 0 h 290"/>
                  <a:gd name="T62" fmla="*/ 0 w 879"/>
                  <a:gd name="T63" fmla="*/ 0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9"/>
                  <a:gd name="T97" fmla="*/ 0 h 290"/>
                  <a:gd name="T98" fmla="*/ 879 w 879"/>
                  <a:gd name="T99" fmla="*/ 290 h 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9" h="290">
                    <a:moveTo>
                      <a:pt x="14" y="0"/>
                    </a:moveTo>
                    <a:lnTo>
                      <a:pt x="3" y="73"/>
                    </a:lnTo>
                    <a:lnTo>
                      <a:pt x="0" y="133"/>
                    </a:lnTo>
                    <a:lnTo>
                      <a:pt x="5" y="182"/>
                    </a:lnTo>
                    <a:lnTo>
                      <a:pt x="16" y="219"/>
                    </a:lnTo>
                    <a:lnTo>
                      <a:pt x="35" y="249"/>
                    </a:lnTo>
                    <a:lnTo>
                      <a:pt x="58" y="268"/>
                    </a:lnTo>
                    <a:lnTo>
                      <a:pt x="86" y="281"/>
                    </a:lnTo>
                    <a:lnTo>
                      <a:pt x="119" y="288"/>
                    </a:lnTo>
                    <a:lnTo>
                      <a:pt x="155" y="290"/>
                    </a:lnTo>
                    <a:lnTo>
                      <a:pt x="195" y="286"/>
                    </a:lnTo>
                    <a:lnTo>
                      <a:pt x="234" y="281"/>
                    </a:lnTo>
                    <a:lnTo>
                      <a:pt x="276" y="274"/>
                    </a:lnTo>
                    <a:lnTo>
                      <a:pt x="319" y="267"/>
                    </a:lnTo>
                    <a:lnTo>
                      <a:pt x="360" y="261"/>
                    </a:lnTo>
                    <a:lnTo>
                      <a:pt x="403" y="256"/>
                    </a:lnTo>
                    <a:lnTo>
                      <a:pt x="442" y="254"/>
                    </a:lnTo>
                    <a:lnTo>
                      <a:pt x="465" y="254"/>
                    </a:lnTo>
                    <a:lnTo>
                      <a:pt x="492" y="256"/>
                    </a:lnTo>
                    <a:lnTo>
                      <a:pt x="522" y="258"/>
                    </a:lnTo>
                    <a:lnTo>
                      <a:pt x="556" y="260"/>
                    </a:lnTo>
                    <a:lnTo>
                      <a:pt x="591" y="261"/>
                    </a:lnTo>
                    <a:lnTo>
                      <a:pt x="627" y="261"/>
                    </a:lnTo>
                    <a:lnTo>
                      <a:pt x="664" y="260"/>
                    </a:lnTo>
                    <a:lnTo>
                      <a:pt x="700" y="254"/>
                    </a:lnTo>
                    <a:lnTo>
                      <a:pt x="734" y="247"/>
                    </a:lnTo>
                    <a:lnTo>
                      <a:pt x="766" y="238"/>
                    </a:lnTo>
                    <a:lnTo>
                      <a:pt x="797" y="223"/>
                    </a:lnTo>
                    <a:lnTo>
                      <a:pt x="824" y="205"/>
                    </a:lnTo>
                    <a:lnTo>
                      <a:pt x="846" y="182"/>
                    </a:lnTo>
                    <a:lnTo>
                      <a:pt x="863" y="153"/>
                    </a:lnTo>
                    <a:lnTo>
                      <a:pt x="874" y="121"/>
                    </a:lnTo>
                    <a:lnTo>
                      <a:pt x="879" y="79"/>
                    </a:lnTo>
                    <a:lnTo>
                      <a:pt x="858" y="112"/>
                    </a:lnTo>
                    <a:lnTo>
                      <a:pt x="833" y="139"/>
                    </a:lnTo>
                    <a:lnTo>
                      <a:pt x="808" y="158"/>
                    </a:lnTo>
                    <a:lnTo>
                      <a:pt x="779" y="173"/>
                    </a:lnTo>
                    <a:lnTo>
                      <a:pt x="748" y="183"/>
                    </a:lnTo>
                    <a:lnTo>
                      <a:pt x="718" y="189"/>
                    </a:lnTo>
                    <a:lnTo>
                      <a:pt x="685" y="191"/>
                    </a:lnTo>
                    <a:lnTo>
                      <a:pt x="651" y="191"/>
                    </a:lnTo>
                    <a:lnTo>
                      <a:pt x="618" y="187"/>
                    </a:lnTo>
                    <a:lnTo>
                      <a:pt x="584" y="183"/>
                    </a:lnTo>
                    <a:lnTo>
                      <a:pt x="552" y="178"/>
                    </a:lnTo>
                    <a:lnTo>
                      <a:pt x="519" y="171"/>
                    </a:lnTo>
                    <a:lnTo>
                      <a:pt x="488" y="166"/>
                    </a:lnTo>
                    <a:lnTo>
                      <a:pt x="460" y="162"/>
                    </a:lnTo>
                    <a:lnTo>
                      <a:pt x="431" y="158"/>
                    </a:lnTo>
                    <a:lnTo>
                      <a:pt x="406" y="157"/>
                    </a:lnTo>
                    <a:lnTo>
                      <a:pt x="376" y="158"/>
                    </a:lnTo>
                    <a:lnTo>
                      <a:pt x="348" y="162"/>
                    </a:lnTo>
                    <a:lnTo>
                      <a:pt x="317" y="167"/>
                    </a:lnTo>
                    <a:lnTo>
                      <a:pt x="285" y="174"/>
                    </a:lnTo>
                    <a:lnTo>
                      <a:pt x="252" y="182"/>
                    </a:lnTo>
                    <a:lnTo>
                      <a:pt x="222" y="187"/>
                    </a:lnTo>
                    <a:lnTo>
                      <a:pt x="189" y="191"/>
                    </a:lnTo>
                    <a:lnTo>
                      <a:pt x="161" y="191"/>
                    </a:lnTo>
                    <a:lnTo>
                      <a:pt x="131" y="189"/>
                    </a:lnTo>
                    <a:lnTo>
                      <a:pt x="104" y="182"/>
                    </a:lnTo>
                    <a:lnTo>
                      <a:pt x="81" y="171"/>
                    </a:lnTo>
                    <a:lnTo>
                      <a:pt x="60" y="151"/>
                    </a:lnTo>
                    <a:lnTo>
                      <a:pt x="42" y="126"/>
                    </a:lnTo>
                    <a:lnTo>
                      <a:pt x="29" y="93"/>
                    </a:lnTo>
                    <a:lnTo>
                      <a:pt x="20" y="52"/>
                    </a:lnTo>
                    <a:lnTo>
                      <a:pt x="14" y="0"/>
                    </a:lnTo>
                    <a:close/>
                  </a:path>
                </a:pathLst>
              </a:custGeom>
              <a:solidFill>
                <a:srgbClr val="993300"/>
              </a:solidFill>
              <a:ln w="9525">
                <a:noFill/>
                <a:round/>
                <a:headEnd/>
                <a:tailEnd/>
              </a:ln>
            </p:spPr>
            <p:txBody>
              <a:bodyPr/>
              <a:lstStyle/>
              <a:p>
                <a:endParaRPr lang="en-US">
                  <a:latin typeface="+mn-lt"/>
                </a:endParaRPr>
              </a:p>
            </p:txBody>
          </p:sp>
          <p:sp>
            <p:nvSpPr>
              <p:cNvPr id="64611" name="Freeform 107"/>
              <p:cNvSpPr>
                <a:spLocks/>
              </p:cNvSpPr>
              <p:nvPr/>
            </p:nvSpPr>
            <p:spPr bwMode="auto">
              <a:xfrm>
                <a:off x="3967" y="1608"/>
                <a:ext cx="24" cy="54"/>
              </a:xfrm>
              <a:custGeom>
                <a:avLst/>
                <a:gdLst>
                  <a:gd name="T0" fmla="*/ 0 w 513"/>
                  <a:gd name="T1" fmla="*/ 0 h 1141"/>
                  <a:gd name="T2" fmla="*/ 0 w 513"/>
                  <a:gd name="T3" fmla="*/ 0 h 1141"/>
                  <a:gd name="T4" fmla="*/ 0 w 513"/>
                  <a:gd name="T5" fmla="*/ 0 h 1141"/>
                  <a:gd name="T6" fmla="*/ 0 w 513"/>
                  <a:gd name="T7" fmla="*/ 0 h 1141"/>
                  <a:gd name="T8" fmla="*/ 0 w 513"/>
                  <a:gd name="T9" fmla="*/ 1 h 1141"/>
                  <a:gd name="T10" fmla="*/ 0 w 513"/>
                  <a:gd name="T11" fmla="*/ 1 h 1141"/>
                  <a:gd name="T12" fmla="*/ 0 w 513"/>
                  <a:gd name="T13" fmla="*/ 1 h 1141"/>
                  <a:gd name="T14" fmla="*/ 0 w 513"/>
                  <a:gd name="T15" fmla="*/ 1 h 1141"/>
                  <a:gd name="T16" fmla="*/ 0 w 513"/>
                  <a:gd name="T17" fmla="*/ 1 h 1141"/>
                  <a:gd name="T18" fmla="*/ 0 w 513"/>
                  <a:gd name="T19" fmla="*/ 1 h 1141"/>
                  <a:gd name="T20" fmla="*/ 1 w 513"/>
                  <a:gd name="T21" fmla="*/ 1 h 1141"/>
                  <a:gd name="T22" fmla="*/ 1 w 513"/>
                  <a:gd name="T23" fmla="*/ 1 h 1141"/>
                  <a:gd name="T24" fmla="*/ 1 w 513"/>
                  <a:gd name="T25" fmla="*/ 1 h 1141"/>
                  <a:gd name="T26" fmla="*/ 1 w 513"/>
                  <a:gd name="T27" fmla="*/ 2 h 1141"/>
                  <a:gd name="T28" fmla="*/ 1 w 513"/>
                  <a:gd name="T29" fmla="*/ 2 h 1141"/>
                  <a:gd name="T30" fmla="*/ 1 w 513"/>
                  <a:gd name="T31" fmla="*/ 2 h 1141"/>
                  <a:gd name="T32" fmla="*/ 1 w 513"/>
                  <a:gd name="T33" fmla="*/ 2 h 1141"/>
                  <a:gd name="T34" fmla="*/ 1 w 513"/>
                  <a:gd name="T35" fmla="*/ 2 h 1141"/>
                  <a:gd name="T36" fmla="*/ 1 w 513"/>
                  <a:gd name="T37" fmla="*/ 2 h 1141"/>
                  <a:gd name="T38" fmla="*/ 1 w 513"/>
                  <a:gd name="T39" fmla="*/ 2 h 1141"/>
                  <a:gd name="T40" fmla="*/ 1 w 513"/>
                  <a:gd name="T41" fmla="*/ 2 h 1141"/>
                  <a:gd name="T42" fmla="*/ 1 w 513"/>
                  <a:gd name="T43" fmla="*/ 3 h 1141"/>
                  <a:gd name="T44" fmla="*/ 1 w 513"/>
                  <a:gd name="T45" fmla="*/ 3 h 1141"/>
                  <a:gd name="T46" fmla="*/ 1 w 513"/>
                  <a:gd name="T47" fmla="*/ 2 h 1141"/>
                  <a:gd name="T48" fmla="*/ 1 w 513"/>
                  <a:gd name="T49" fmla="*/ 2 h 1141"/>
                  <a:gd name="T50" fmla="*/ 1 w 513"/>
                  <a:gd name="T51" fmla="*/ 2 h 1141"/>
                  <a:gd name="T52" fmla="*/ 1 w 513"/>
                  <a:gd name="T53" fmla="*/ 2 h 1141"/>
                  <a:gd name="T54" fmla="*/ 1 w 513"/>
                  <a:gd name="T55" fmla="*/ 2 h 1141"/>
                  <a:gd name="T56" fmla="*/ 1 w 513"/>
                  <a:gd name="T57" fmla="*/ 2 h 1141"/>
                  <a:gd name="T58" fmla="*/ 1 w 513"/>
                  <a:gd name="T59" fmla="*/ 2 h 1141"/>
                  <a:gd name="T60" fmla="*/ 1 w 513"/>
                  <a:gd name="T61" fmla="*/ 2 h 1141"/>
                  <a:gd name="T62" fmla="*/ 1 w 513"/>
                  <a:gd name="T63" fmla="*/ 2 h 1141"/>
                  <a:gd name="T64" fmla="*/ 1 w 513"/>
                  <a:gd name="T65" fmla="*/ 2 h 1141"/>
                  <a:gd name="T66" fmla="*/ 1 w 513"/>
                  <a:gd name="T67" fmla="*/ 2 h 1141"/>
                  <a:gd name="T68" fmla="*/ 1 w 513"/>
                  <a:gd name="T69" fmla="*/ 1 h 1141"/>
                  <a:gd name="T70" fmla="*/ 1 w 513"/>
                  <a:gd name="T71" fmla="*/ 1 h 1141"/>
                  <a:gd name="T72" fmla="*/ 1 w 513"/>
                  <a:gd name="T73" fmla="*/ 1 h 1141"/>
                  <a:gd name="T74" fmla="*/ 1 w 513"/>
                  <a:gd name="T75" fmla="*/ 1 h 1141"/>
                  <a:gd name="T76" fmla="*/ 1 w 513"/>
                  <a:gd name="T77" fmla="*/ 1 h 1141"/>
                  <a:gd name="T78" fmla="*/ 0 w 513"/>
                  <a:gd name="T79" fmla="*/ 1 h 1141"/>
                  <a:gd name="T80" fmla="*/ 0 w 513"/>
                  <a:gd name="T81" fmla="*/ 1 h 1141"/>
                  <a:gd name="T82" fmla="*/ 0 w 513"/>
                  <a:gd name="T83" fmla="*/ 1 h 1141"/>
                  <a:gd name="T84" fmla="*/ 0 w 513"/>
                  <a:gd name="T85" fmla="*/ 0 h 1141"/>
                  <a:gd name="T86" fmla="*/ 0 w 513"/>
                  <a:gd name="T87" fmla="*/ 0 h 1141"/>
                  <a:gd name="T88" fmla="*/ 0 w 513"/>
                  <a:gd name="T89" fmla="*/ 0 h 1141"/>
                  <a:gd name="T90" fmla="*/ 0 w 513"/>
                  <a:gd name="T91" fmla="*/ 0 h 11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1141"/>
                  <a:gd name="T140" fmla="*/ 513 w 513"/>
                  <a:gd name="T141" fmla="*/ 1141 h 11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1141">
                    <a:moveTo>
                      <a:pt x="40" y="0"/>
                    </a:moveTo>
                    <a:lnTo>
                      <a:pt x="0" y="85"/>
                    </a:lnTo>
                    <a:lnTo>
                      <a:pt x="14" y="131"/>
                    </a:lnTo>
                    <a:lnTo>
                      <a:pt x="33" y="176"/>
                    </a:lnTo>
                    <a:lnTo>
                      <a:pt x="54" y="223"/>
                    </a:lnTo>
                    <a:lnTo>
                      <a:pt x="79" y="268"/>
                    </a:lnTo>
                    <a:lnTo>
                      <a:pt x="104" y="315"/>
                    </a:lnTo>
                    <a:lnTo>
                      <a:pt x="133" y="362"/>
                    </a:lnTo>
                    <a:lnTo>
                      <a:pt x="164" y="410"/>
                    </a:lnTo>
                    <a:lnTo>
                      <a:pt x="197" y="460"/>
                    </a:lnTo>
                    <a:lnTo>
                      <a:pt x="227" y="511"/>
                    </a:lnTo>
                    <a:lnTo>
                      <a:pt x="261" y="563"/>
                    </a:lnTo>
                    <a:lnTo>
                      <a:pt x="294" y="620"/>
                    </a:lnTo>
                    <a:lnTo>
                      <a:pt x="326" y="677"/>
                    </a:lnTo>
                    <a:lnTo>
                      <a:pt x="357" y="739"/>
                    </a:lnTo>
                    <a:lnTo>
                      <a:pt x="389" y="803"/>
                    </a:lnTo>
                    <a:lnTo>
                      <a:pt x="419" y="872"/>
                    </a:lnTo>
                    <a:lnTo>
                      <a:pt x="445" y="944"/>
                    </a:lnTo>
                    <a:lnTo>
                      <a:pt x="456" y="986"/>
                    </a:lnTo>
                    <a:lnTo>
                      <a:pt x="458" y="1045"/>
                    </a:lnTo>
                    <a:lnTo>
                      <a:pt x="454" y="1102"/>
                    </a:lnTo>
                    <a:lnTo>
                      <a:pt x="447" y="1141"/>
                    </a:lnTo>
                    <a:lnTo>
                      <a:pt x="479" y="1116"/>
                    </a:lnTo>
                    <a:lnTo>
                      <a:pt x="499" y="1086"/>
                    </a:lnTo>
                    <a:lnTo>
                      <a:pt x="510" y="1054"/>
                    </a:lnTo>
                    <a:lnTo>
                      <a:pt x="513" y="1022"/>
                    </a:lnTo>
                    <a:lnTo>
                      <a:pt x="512" y="989"/>
                    </a:lnTo>
                    <a:lnTo>
                      <a:pt x="504" y="960"/>
                    </a:lnTo>
                    <a:lnTo>
                      <a:pt x="499" y="937"/>
                    </a:lnTo>
                    <a:lnTo>
                      <a:pt x="492" y="919"/>
                    </a:lnTo>
                    <a:lnTo>
                      <a:pt x="471" y="853"/>
                    </a:lnTo>
                    <a:lnTo>
                      <a:pt x="447" y="789"/>
                    </a:lnTo>
                    <a:lnTo>
                      <a:pt x="422" y="730"/>
                    </a:lnTo>
                    <a:lnTo>
                      <a:pt x="394" y="672"/>
                    </a:lnTo>
                    <a:lnTo>
                      <a:pt x="368" y="618"/>
                    </a:lnTo>
                    <a:lnTo>
                      <a:pt x="337" y="565"/>
                    </a:lnTo>
                    <a:lnTo>
                      <a:pt x="309" y="515"/>
                    </a:lnTo>
                    <a:lnTo>
                      <a:pt x="278" y="465"/>
                    </a:lnTo>
                    <a:lnTo>
                      <a:pt x="245" y="412"/>
                    </a:lnTo>
                    <a:lnTo>
                      <a:pt x="215" y="362"/>
                    </a:lnTo>
                    <a:lnTo>
                      <a:pt x="184" y="307"/>
                    </a:lnTo>
                    <a:lnTo>
                      <a:pt x="154" y="254"/>
                    </a:lnTo>
                    <a:lnTo>
                      <a:pt x="122" y="195"/>
                    </a:lnTo>
                    <a:lnTo>
                      <a:pt x="94" y="135"/>
                    </a:lnTo>
                    <a:lnTo>
                      <a:pt x="67" y="70"/>
                    </a:lnTo>
                    <a:lnTo>
                      <a:pt x="40" y="0"/>
                    </a:lnTo>
                    <a:close/>
                  </a:path>
                </a:pathLst>
              </a:custGeom>
              <a:solidFill>
                <a:srgbClr val="FFB600"/>
              </a:solidFill>
              <a:ln w="9525">
                <a:noFill/>
                <a:round/>
                <a:headEnd/>
                <a:tailEnd/>
              </a:ln>
            </p:spPr>
            <p:txBody>
              <a:bodyPr/>
              <a:lstStyle/>
              <a:p>
                <a:endParaRPr lang="en-US">
                  <a:latin typeface="+mn-lt"/>
                </a:endParaRPr>
              </a:p>
            </p:txBody>
          </p:sp>
          <p:sp>
            <p:nvSpPr>
              <p:cNvPr id="64612" name="Freeform 108"/>
              <p:cNvSpPr>
                <a:spLocks/>
              </p:cNvSpPr>
              <p:nvPr/>
            </p:nvSpPr>
            <p:spPr bwMode="auto">
              <a:xfrm>
                <a:off x="3949" y="1648"/>
                <a:ext cx="23" cy="10"/>
              </a:xfrm>
              <a:custGeom>
                <a:avLst/>
                <a:gdLst>
                  <a:gd name="T0" fmla="*/ 0 w 478"/>
                  <a:gd name="T1" fmla="*/ 0 h 207"/>
                  <a:gd name="T2" fmla="*/ 0 w 478"/>
                  <a:gd name="T3" fmla="*/ 0 h 207"/>
                  <a:gd name="T4" fmla="*/ 0 w 478"/>
                  <a:gd name="T5" fmla="*/ 0 h 207"/>
                  <a:gd name="T6" fmla="*/ 0 w 478"/>
                  <a:gd name="T7" fmla="*/ 0 h 207"/>
                  <a:gd name="T8" fmla="*/ 0 w 478"/>
                  <a:gd name="T9" fmla="*/ 0 h 207"/>
                  <a:gd name="T10" fmla="*/ 0 w 478"/>
                  <a:gd name="T11" fmla="*/ 0 h 207"/>
                  <a:gd name="T12" fmla="*/ 0 w 478"/>
                  <a:gd name="T13" fmla="*/ 0 h 207"/>
                  <a:gd name="T14" fmla="*/ 0 w 478"/>
                  <a:gd name="T15" fmla="*/ 0 h 207"/>
                  <a:gd name="T16" fmla="*/ 0 w 478"/>
                  <a:gd name="T17" fmla="*/ 0 h 207"/>
                  <a:gd name="T18" fmla="*/ 0 w 478"/>
                  <a:gd name="T19" fmla="*/ 0 h 207"/>
                  <a:gd name="T20" fmla="*/ 1 w 478"/>
                  <a:gd name="T21" fmla="*/ 0 h 207"/>
                  <a:gd name="T22" fmla="*/ 1 w 478"/>
                  <a:gd name="T23" fmla="*/ 0 h 207"/>
                  <a:gd name="T24" fmla="*/ 1 w 478"/>
                  <a:gd name="T25" fmla="*/ 0 h 207"/>
                  <a:gd name="T26" fmla="*/ 1 w 478"/>
                  <a:gd name="T27" fmla="*/ 0 h 207"/>
                  <a:gd name="T28" fmla="*/ 1 w 478"/>
                  <a:gd name="T29" fmla="*/ 0 h 207"/>
                  <a:gd name="T30" fmla="*/ 1 w 478"/>
                  <a:gd name="T31" fmla="*/ 0 h 207"/>
                  <a:gd name="T32" fmla="*/ 1 w 478"/>
                  <a:gd name="T33" fmla="*/ 0 h 207"/>
                  <a:gd name="T34" fmla="*/ 1 w 478"/>
                  <a:gd name="T35" fmla="*/ 0 h 207"/>
                  <a:gd name="T36" fmla="*/ 1 w 478"/>
                  <a:gd name="T37" fmla="*/ 0 h 207"/>
                  <a:gd name="T38" fmla="*/ 1 w 478"/>
                  <a:gd name="T39" fmla="*/ 0 h 207"/>
                  <a:gd name="T40" fmla="*/ 1 w 478"/>
                  <a:gd name="T41" fmla="*/ 0 h 207"/>
                  <a:gd name="T42" fmla="*/ 1 w 478"/>
                  <a:gd name="T43" fmla="*/ 0 h 207"/>
                  <a:gd name="T44" fmla="*/ 1 w 478"/>
                  <a:gd name="T45" fmla="*/ 0 h 207"/>
                  <a:gd name="T46" fmla="*/ 1 w 478"/>
                  <a:gd name="T47" fmla="*/ 0 h 207"/>
                  <a:gd name="T48" fmla="*/ 1 w 478"/>
                  <a:gd name="T49" fmla="*/ 0 h 207"/>
                  <a:gd name="T50" fmla="*/ 0 w 478"/>
                  <a:gd name="T51" fmla="*/ 0 h 207"/>
                  <a:gd name="T52" fmla="*/ 0 w 478"/>
                  <a:gd name="T53" fmla="*/ 0 h 207"/>
                  <a:gd name="T54" fmla="*/ 0 w 478"/>
                  <a:gd name="T55" fmla="*/ 0 h 207"/>
                  <a:gd name="T56" fmla="*/ 0 w 478"/>
                  <a:gd name="T57" fmla="*/ 0 h 207"/>
                  <a:gd name="T58" fmla="*/ 0 w 478"/>
                  <a:gd name="T59" fmla="*/ 0 h 207"/>
                  <a:gd name="T60" fmla="*/ 0 w 478"/>
                  <a:gd name="T61" fmla="*/ 0 h 207"/>
                  <a:gd name="T62" fmla="*/ 0 w 478"/>
                  <a:gd name="T63" fmla="*/ 0 h 207"/>
                  <a:gd name="T64" fmla="*/ 0 w 478"/>
                  <a:gd name="T65" fmla="*/ 0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207"/>
                  <a:gd name="T101" fmla="*/ 478 w 478"/>
                  <a:gd name="T102" fmla="*/ 207 h 2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207">
                    <a:moveTo>
                      <a:pt x="0" y="207"/>
                    </a:moveTo>
                    <a:lnTo>
                      <a:pt x="2" y="162"/>
                    </a:lnTo>
                    <a:lnTo>
                      <a:pt x="9" y="125"/>
                    </a:lnTo>
                    <a:lnTo>
                      <a:pt x="23" y="92"/>
                    </a:lnTo>
                    <a:lnTo>
                      <a:pt x="39" y="65"/>
                    </a:lnTo>
                    <a:lnTo>
                      <a:pt x="62" y="43"/>
                    </a:lnTo>
                    <a:lnTo>
                      <a:pt x="87" y="25"/>
                    </a:lnTo>
                    <a:lnTo>
                      <a:pt x="117" y="13"/>
                    </a:lnTo>
                    <a:lnTo>
                      <a:pt x="151" y="4"/>
                    </a:lnTo>
                    <a:lnTo>
                      <a:pt x="186" y="0"/>
                    </a:lnTo>
                    <a:lnTo>
                      <a:pt x="226" y="0"/>
                    </a:lnTo>
                    <a:lnTo>
                      <a:pt x="265" y="2"/>
                    </a:lnTo>
                    <a:lnTo>
                      <a:pt x="307" y="7"/>
                    </a:lnTo>
                    <a:lnTo>
                      <a:pt x="350" y="16"/>
                    </a:lnTo>
                    <a:lnTo>
                      <a:pt x="391" y="27"/>
                    </a:lnTo>
                    <a:lnTo>
                      <a:pt x="435" y="40"/>
                    </a:lnTo>
                    <a:lnTo>
                      <a:pt x="478" y="54"/>
                    </a:lnTo>
                    <a:lnTo>
                      <a:pt x="450" y="56"/>
                    </a:lnTo>
                    <a:lnTo>
                      <a:pt x="419" y="56"/>
                    </a:lnTo>
                    <a:lnTo>
                      <a:pt x="388" y="54"/>
                    </a:lnTo>
                    <a:lnTo>
                      <a:pt x="356" y="50"/>
                    </a:lnTo>
                    <a:lnTo>
                      <a:pt x="322" y="47"/>
                    </a:lnTo>
                    <a:lnTo>
                      <a:pt x="289" y="43"/>
                    </a:lnTo>
                    <a:lnTo>
                      <a:pt x="254" y="40"/>
                    </a:lnTo>
                    <a:lnTo>
                      <a:pt x="222" y="40"/>
                    </a:lnTo>
                    <a:lnTo>
                      <a:pt x="190" y="43"/>
                    </a:lnTo>
                    <a:lnTo>
                      <a:pt x="158" y="49"/>
                    </a:lnTo>
                    <a:lnTo>
                      <a:pt x="126" y="59"/>
                    </a:lnTo>
                    <a:lnTo>
                      <a:pt x="98" y="75"/>
                    </a:lnTo>
                    <a:lnTo>
                      <a:pt x="71" y="97"/>
                    </a:lnTo>
                    <a:lnTo>
                      <a:pt x="44" y="127"/>
                    </a:lnTo>
                    <a:lnTo>
                      <a:pt x="21" y="162"/>
                    </a:lnTo>
                    <a:lnTo>
                      <a:pt x="0" y="207"/>
                    </a:lnTo>
                    <a:close/>
                  </a:path>
                </a:pathLst>
              </a:custGeom>
              <a:solidFill>
                <a:srgbClr val="FFB600"/>
              </a:solidFill>
              <a:ln w="9525">
                <a:noFill/>
                <a:round/>
                <a:headEnd/>
                <a:tailEnd/>
              </a:ln>
            </p:spPr>
            <p:txBody>
              <a:bodyPr/>
              <a:lstStyle/>
              <a:p>
                <a:endParaRPr lang="en-US">
                  <a:latin typeface="+mn-lt"/>
                </a:endParaRPr>
              </a:p>
            </p:txBody>
          </p:sp>
          <p:sp>
            <p:nvSpPr>
              <p:cNvPr id="64613" name="Freeform 109"/>
              <p:cNvSpPr>
                <a:spLocks/>
              </p:cNvSpPr>
              <p:nvPr/>
            </p:nvSpPr>
            <p:spPr bwMode="auto">
              <a:xfrm>
                <a:off x="3898" y="1520"/>
                <a:ext cx="75" cy="94"/>
              </a:xfrm>
              <a:custGeom>
                <a:avLst/>
                <a:gdLst>
                  <a:gd name="T0" fmla="*/ 3 w 1579"/>
                  <a:gd name="T1" fmla="*/ 4 h 1981"/>
                  <a:gd name="T2" fmla="*/ 3 w 1579"/>
                  <a:gd name="T3" fmla="*/ 4 h 1981"/>
                  <a:gd name="T4" fmla="*/ 3 w 1579"/>
                  <a:gd name="T5" fmla="*/ 4 h 1981"/>
                  <a:gd name="T6" fmla="*/ 3 w 1579"/>
                  <a:gd name="T7" fmla="*/ 4 h 1981"/>
                  <a:gd name="T8" fmla="*/ 3 w 1579"/>
                  <a:gd name="T9" fmla="*/ 4 h 1981"/>
                  <a:gd name="T10" fmla="*/ 3 w 1579"/>
                  <a:gd name="T11" fmla="*/ 3 h 1981"/>
                  <a:gd name="T12" fmla="*/ 3 w 1579"/>
                  <a:gd name="T13" fmla="*/ 3 h 1981"/>
                  <a:gd name="T14" fmla="*/ 3 w 1579"/>
                  <a:gd name="T15" fmla="*/ 3 h 1981"/>
                  <a:gd name="T16" fmla="*/ 3 w 1579"/>
                  <a:gd name="T17" fmla="*/ 3 h 1981"/>
                  <a:gd name="T18" fmla="*/ 3 w 1579"/>
                  <a:gd name="T19" fmla="*/ 3 h 1981"/>
                  <a:gd name="T20" fmla="*/ 3 w 1579"/>
                  <a:gd name="T21" fmla="*/ 2 h 1981"/>
                  <a:gd name="T22" fmla="*/ 3 w 1579"/>
                  <a:gd name="T23" fmla="*/ 2 h 1981"/>
                  <a:gd name="T24" fmla="*/ 2 w 1579"/>
                  <a:gd name="T25" fmla="*/ 2 h 1981"/>
                  <a:gd name="T26" fmla="*/ 2 w 1579"/>
                  <a:gd name="T27" fmla="*/ 2 h 1981"/>
                  <a:gd name="T28" fmla="*/ 2 w 1579"/>
                  <a:gd name="T29" fmla="*/ 1 h 1981"/>
                  <a:gd name="T30" fmla="*/ 2 w 1579"/>
                  <a:gd name="T31" fmla="*/ 1 h 1981"/>
                  <a:gd name="T32" fmla="*/ 1 w 1579"/>
                  <a:gd name="T33" fmla="*/ 1 h 1981"/>
                  <a:gd name="T34" fmla="*/ 1 w 1579"/>
                  <a:gd name="T35" fmla="*/ 1 h 1981"/>
                  <a:gd name="T36" fmla="*/ 1 w 1579"/>
                  <a:gd name="T37" fmla="*/ 0 h 1981"/>
                  <a:gd name="T38" fmla="*/ 0 w 1579"/>
                  <a:gd name="T39" fmla="*/ 0 h 1981"/>
                  <a:gd name="T40" fmla="*/ 0 w 1579"/>
                  <a:gd name="T41" fmla="*/ 0 h 1981"/>
                  <a:gd name="T42" fmla="*/ 1 w 1579"/>
                  <a:gd name="T43" fmla="*/ 0 h 1981"/>
                  <a:gd name="T44" fmla="*/ 1 w 1579"/>
                  <a:gd name="T45" fmla="*/ 0 h 1981"/>
                  <a:gd name="T46" fmla="*/ 1 w 1579"/>
                  <a:gd name="T47" fmla="*/ 1 h 1981"/>
                  <a:gd name="T48" fmla="*/ 2 w 1579"/>
                  <a:gd name="T49" fmla="*/ 1 h 1981"/>
                  <a:gd name="T50" fmla="*/ 2 w 1579"/>
                  <a:gd name="T51" fmla="*/ 1 h 1981"/>
                  <a:gd name="T52" fmla="*/ 2 w 1579"/>
                  <a:gd name="T53" fmla="*/ 1 h 1981"/>
                  <a:gd name="T54" fmla="*/ 3 w 1579"/>
                  <a:gd name="T55" fmla="*/ 2 h 1981"/>
                  <a:gd name="T56" fmla="*/ 3 w 1579"/>
                  <a:gd name="T57" fmla="*/ 2 h 1981"/>
                  <a:gd name="T58" fmla="*/ 3 w 1579"/>
                  <a:gd name="T59" fmla="*/ 2 h 1981"/>
                  <a:gd name="T60" fmla="*/ 3 w 1579"/>
                  <a:gd name="T61" fmla="*/ 2 h 1981"/>
                  <a:gd name="T62" fmla="*/ 3 w 1579"/>
                  <a:gd name="T63" fmla="*/ 3 h 1981"/>
                  <a:gd name="T64" fmla="*/ 3 w 1579"/>
                  <a:gd name="T65" fmla="*/ 3 h 1981"/>
                  <a:gd name="T66" fmla="*/ 3 w 1579"/>
                  <a:gd name="T67" fmla="*/ 3 h 1981"/>
                  <a:gd name="T68" fmla="*/ 4 w 1579"/>
                  <a:gd name="T69" fmla="*/ 3 h 1981"/>
                  <a:gd name="T70" fmla="*/ 4 w 1579"/>
                  <a:gd name="T71" fmla="*/ 3 h 1981"/>
                  <a:gd name="T72" fmla="*/ 4 w 1579"/>
                  <a:gd name="T73" fmla="*/ 4 h 1981"/>
                  <a:gd name="T74" fmla="*/ 4 w 1579"/>
                  <a:gd name="T75" fmla="*/ 4 h 1981"/>
                  <a:gd name="T76" fmla="*/ 3 w 1579"/>
                  <a:gd name="T77" fmla="*/ 4 h 1981"/>
                  <a:gd name="T78" fmla="*/ 3 w 1579"/>
                  <a:gd name="T79" fmla="*/ 4 h 1981"/>
                  <a:gd name="T80" fmla="*/ 3 w 1579"/>
                  <a:gd name="T81" fmla="*/ 4 h 19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79"/>
                  <a:gd name="T124" fmla="*/ 0 h 1981"/>
                  <a:gd name="T125" fmla="*/ 1579 w 1579"/>
                  <a:gd name="T126" fmla="*/ 1981 h 19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79" h="1981">
                    <a:moveTo>
                      <a:pt x="1424" y="1881"/>
                    </a:moveTo>
                    <a:lnTo>
                      <a:pt x="1427" y="1833"/>
                    </a:lnTo>
                    <a:lnTo>
                      <a:pt x="1436" y="1794"/>
                    </a:lnTo>
                    <a:lnTo>
                      <a:pt x="1452" y="1760"/>
                    </a:lnTo>
                    <a:lnTo>
                      <a:pt x="1469" y="1730"/>
                    </a:lnTo>
                    <a:lnTo>
                      <a:pt x="1486" y="1698"/>
                    </a:lnTo>
                    <a:lnTo>
                      <a:pt x="1498" y="1664"/>
                    </a:lnTo>
                    <a:lnTo>
                      <a:pt x="1502" y="1624"/>
                    </a:lnTo>
                    <a:lnTo>
                      <a:pt x="1498" y="1573"/>
                    </a:lnTo>
                    <a:lnTo>
                      <a:pt x="1493" y="1552"/>
                    </a:lnTo>
                    <a:lnTo>
                      <a:pt x="1486" y="1525"/>
                    </a:lnTo>
                    <a:lnTo>
                      <a:pt x="1479" y="1494"/>
                    </a:lnTo>
                    <a:lnTo>
                      <a:pt x="1465" y="1460"/>
                    </a:lnTo>
                    <a:lnTo>
                      <a:pt x="1452" y="1422"/>
                    </a:lnTo>
                    <a:lnTo>
                      <a:pt x="1436" y="1380"/>
                    </a:lnTo>
                    <a:lnTo>
                      <a:pt x="1418" y="1337"/>
                    </a:lnTo>
                    <a:lnTo>
                      <a:pt x="1399" y="1291"/>
                    </a:lnTo>
                    <a:lnTo>
                      <a:pt x="1376" y="1241"/>
                    </a:lnTo>
                    <a:lnTo>
                      <a:pt x="1351" y="1189"/>
                    </a:lnTo>
                    <a:lnTo>
                      <a:pt x="1323" y="1138"/>
                    </a:lnTo>
                    <a:lnTo>
                      <a:pt x="1292" y="1081"/>
                    </a:lnTo>
                    <a:lnTo>
                      <a:pt x="1258" y="1026"/>
                    </a:lnTo>
                    <a:lnTo>
                      <a:pt x="1223" y="967"/>
                    </a:lnTo>
                    <a:lnTo>
                      <a:pt x="1182" y="910"/>
                    </a:lnTo>
                    <a:lnTo>
                      <a:pt x="1141" y="850"/>
                    </a:lnTo>
                    <a:lnTo>
                      <a:pt x="1095" y="791"/>
                    </a:lnTo>
                    <a:lnTo>
                      <a:pt x="1047" y="731"/>
                    </a:lnTo>
                    <a:lnTo>
                      <a:pt x="995" y="672"/>
                    </a:lnTo>
                    <a:lnTo>
                      <a:pt x="939" y="612"/>
                    </a:lnTo>
                    <a:lnTo>
                      <a:pt x="881" y="553"/>
                    </a:lnTo>
                    <a:lnTo>
                      <a:pt x="820" y="498"/>
                    </a:lnTo>
                    <a:lnTo>
                      <a:pt x="755" y="439"/>
                    </a:lnTo>
                    <a:lnTo>
                      <a:pt x="686" y="386"/>
                    </a:lnTo>
                    <a:lnTo>
                      <a:pt x="613" y="331"/>
                    </a:lnTo>
                    <a:lnTo>
                      <a:pt x="537" y="281"/>
                    </a:lnTo>
                    <a:lnTo>
                      <a:pt x="457" y="231"/>
                    </a:lnTo>
                    <a:lnTo>
                      <a:pt x="375" y="183"/>
                    </a:lnTo>
                    <a:lnTo>
                      <a:pt x="286" y="140"/>
                    </a:lnTo>
                    <a:lnTo>
                      <a:pt x="194" y="98"/>
                    </a:lnTo>
                    <a:lnTo>
                      <a:pt x="99" y="61"/>
                    </a:lnTo>
                    <a:lnTo>
                      <a:pt x="0" y="27"/>
                    </a:lnTo>
                    <a:lnTo>
                      <a:pt x="71" y="0"/>
                    </a:lnTo>
                    <a:lnTo>
                      <a:pt x="169" y="29"/>
                    </a:lnTo>
                    <a:lnTo>
                      <a:pt x="263" y="61"/>
                    </a:lnTo>
                    <a:lnTo>
                      <a:pt x="353" y="98"/>
                    </a:lnTo>
                    <a:lnTo>
                      <a:pt x="441" y="139"/>
                    </a:lnTo>
                    <a:lnTo>
                      <a:pt x="524" y="183"/>
                    </a:lnTo>
                    <a:lnTo>
                      <a:pt x="604" y="233"/>
                    </a:lnTo>
                    <a:lnTo>
                      <a:pt x="679" y="283"/>
                    </a:lnTo>
                    <a:lnTo>
                      <a:pt x="752" y="335"/>
                    </a:lnTo>
                    <a:lnTo>
                      <a:pt x="821" y="391"/>
                    </a:lnTo>
                    <a:lnTo>
                      <a:pt x="887" y="448"/>
                    </a:lnTo>
                    <a:lnTo>
                      <a:pt x="949" y="508"/>
                    </a:lnTo>
                    <a:lnTo>
                      <a:pt x="1009" y="569"/>
                    </a:lnTo>
                    <a:lnTo>
                      <a:pt x="1065" y="633"/>
                    </a:lnTo>
                    <a:lnTo>
                      <a:pt x="1120" y="694"/>
                    </a:lnTo>
                    <a:lnTo>
                      <a:pt x="1168" y="757"/>
                    </a:lnTo>
                    <a:lnTo>
                      <a:pt x="1214" y="820"/>
                    </a:lnTo>
                    <a:lnTo>
                      <a:pt x="1260" y="883"/>
                    </a:lnTo>
                    <a:lnTo>
                      <a:pt x="1299" y="946"/>
                    </a:lnTo>
                    <a:lnTo>
                      <a:pt x="1337" y="1008"/>
                    </a:lnTo>
                    <a:lnTo>
                      <a:pt x="1374" y="1069"/>
                    </a:lnTo>
                    <a:lnTo>
                      <a:pt x="1404" y="1128"/>
                    </a:lnTo>
                    <a:lnTo>
                      <a:pt x="1433" y="1184"/>
                    </a:lnTo>
                    <a:lnTo>
                      <a:pt x="1460" y="1240"/>
                    </a:lnTo>
                    <a:lnTo>
                      <a:pt x="1484" y="1292"/>
                    </a:lnTo>
                    <a:lnTo>
                      <a:pt x="1505" y="1342"/>
                    </a:lnTo>
                    <a:lnTo>
                      <a:pt x="1523" y="1389"/>
                    </a:lnTo>
                    <a:lnTo>
                      <a:pt x="1539" y="1435"/>
                    </a:lnTo>
                    <a:lnTo>
                      <a:pt x="1552" y="1474"/>
                    </a:lnTo>
                    <a:lnTo>
                      <a:pt x="1563" y="1510"/>
                    </a:lnTo>
                    <a:lnTo>
                      <a:pt x="1570" y="1541"/>
                    </a:lnTo>
                    <a:lnTo>
                      <a:pt x="1575" y="1570"/>
                    </a:lnTo>
                    <a:lnTo>
                      <a:pt x="1579" y="1591"/>
                    </a:lnTo>
                    <a:lnTo>
                      <a:pt x="1579" y="1647"/>
                    </a:lnTo>
                    <a:lnTo>
                      <a:pt x="1570" y="1694"/>
                    </a:lnTo>
                    <a:lnTo>
                      <a:pt x="1554" y="1735"/>
                    </a:lnTo>
                    <a:lnTo>
                      <a:pt x="1534" y="1775"/>
                    </a:lnTo>
                    <a:lnTo>
                      <a:pt x="1514" y="1815"/>
                    </a:lnTo>
                    <a:lnTo>
                      <a:pt x="1500" y="1860"/>
                    </a:lnTo>
                    <a:lnTo>
                      <a:pt x="1491" y="1914"/>
                    </a:lnTo>
                    <a:lnTo>
                      <a:pt x="1491" y="1981"/>
                    </a:lnTo>
                    <a:lnTo>
                      <a:pt x="1424" y="1881"/>
                    </a:lnTo>
                    <a:close/>
                  </a:path>
                </a:pathLst>
              </a:custGeom>
              <a:solidFill>
                <a:srgbClr val="FFB600"/>
              </a:solidFill>
              <a:ln w="9525">
                <a:noFill/>
                <a:round/>
                <a:headEnd/>
                <a:tailEnd/>
              </a:ln>
            </p:spPr>
            <p:txBody>
              <a:bodyPr/>
              <a:lstStyle/>
              <a:p>
                <a:endParaRPr lang="en-US">
                  <a:latin typeface="+mn-lt"/>
                </a:endParaRPr>
              </a:p>
            </p:txBody>
          </p:sp>
          <p:sp>
            <p:nvSpPr>
              <p:cNvPr id="64614" name="Freeform 110"/>
              <p:cNvSpPr>
                <a:spLocks/>
              </p:cNvSpPr>
              <p:nvPr/>
            </p:nvSpPr>
            <p:spPr bwMode="auto">
              <a:xfrm>
                <a:off x="3956" y="1534"/>
                <a:ext cx="13" cy="26"/>
              </a:xfrm>
              <a:custGeom>
                <a:avLst/>
                <a:gdLst>
                  <a:gd name="T0" fmla="*/ 1 w 284"/>
                  <a:gd name="T1" fmla="*/ 0 h 553"/>
                  <a:gd name="T2" fmla="*/ 1 w 284"/>
                  <a:gd name="T3" fmla="*/ 0 h 553"/>
                  <a:gd name="T4" fmla="*/ 1 w 284"/>
                  <a:gd name="T5" fmla="*/ 0 h 553"/>
                  <a:gd name="T6" fmla="*/ 1 w 284"/>
                  <a:gd name="T7" fmla="*/ 0 h 553"/>
                  <a:gd name="T8" fmla="*/ 1 w 284"/>
                  <a:gd name="T9" fmla="*/ 1 h 553"/>
                  <a:gd name="T10" fmla="*/ 1 w 284"/>
                  <a:gd name="T11" fmla="*/ 1 h 553"/>
                  <a:gd name="T12" fmla="*/ 1 w 284"/>
                  <a:gd name="T13" fmla="*/ 1 h 553"/>
                  <a:gd name="T14" fmla="*/ 0 w 284"/>
                  <a:gd name="T15" fmla="*/ 1 h 553"/>
                  <a:gd name="T16" fmla="*/ 0 w 284"/>
                  <a:gd name="T17" fmla="*/ 1 h 553"/>
                  <a:gd name="T18" fmla="*/ 0 w 284"/>
                  <a:gd name="T19" fmla="*/ 1 h 553"/>
                  <a:gd name="T20" fmla="*/ 0 w 284"/>
                  <a:gd name="T21" fmla="*/ 1 h 553"/>
                  <a:gd name="T22" fmla="*/ 0 w 284"/>
                  <a:gd name="T23" fmla="*/ 1 h 553"/>
                  <a:gd name="T24" fmla="*/ 0 w 284"/>
                  <a:gd name="T25" fmla="*/ 1 h 553"/>
                  <a:gd name="T26" fmla="*/ 0 w 284"/>
                  <a:gd name="T27" fmla="*/ 1 h 553"/>
                  <a:gd name="T28" fmla="*/ 0 w 284"/>
                  <a:gd name="T29" fmla="*/ 1 h 553"/>
                  <a:gd name="T30" fmla="*/ 0 w 284"/>
                  <a:gd name="T31" fmla="*/ 1 h 553"/>
                  <a:gd name="T32" fmla="*/ 0 w 284"/>
                  <a:gd name="T33" fmla="*/ 1 h 553"/>
                  <a:gd name="T34" fmla="*/ 0 w 284"/>
                  <a:gd name="T35" fmla="*/ 1 h 553"/>
                  <a:gd name="T36" fmla="*/ 0 w 284"/>
                  <a:gd name="T37" fmla="*/ 1 h 553"/>
                  <a:gd name="T38" fmla="*/ 0 w 284"/>
                  <a:gd name="T39" fmla="*/ 1 h 553"/>
                  <a:gd name="T40" fmla="*/ 0 w 284"/>
                  <a:gd name="T41" fmla="*/ 1 h 553"/>
                  <a:gd name="T42" fmla="*/ 0 w 284"/>
                  <a:gd name="T43" fmla="*/ 1 h 553"/>
                  <a:gd name="T44" fmla="*/ 0 w 284"/>
                  <a:gd name="T45" fmla="*/ 1 h 553"/>
                  <a:gd name="T46" fmla="*/ 0 w 284"/>
                  <a:gd name="T47" fmla="*/ 1 h 553"/>
                  <a:gd name="T48" fmla="*/ 0 w 284"/>
                  <a:gd name="T49" fmla="*/ 1 h 553"/>
                  <a:gd name="T50" fmla="*/ 0 w 284"/>
                  <a:gd name="T51" fmla="*/ 1 h 553"/>
                  <a:gd name="T52" fmla="*/ 0 w 284"/>
                  <a:gd name="T53" fmla="*/ 1 h 553"/>
                  <a:gd name="T54" fmla="*/ 0 w 284"/>
                  <a:gd name="T55" fmla="*/ 1 h 553"/>
                  <a:gd name="T56" fmla="*/ 0 w 284"/>
                  <a:gd name="T57" fmla="*/ 0 h 553"/>
                  <a:gd name="T58" fmla="*/ 1 w 284"/>
                  <a:gd name="T59" fmla="*/ 0 h 553"/>
                  <a:gd name="T60" fmla="*/ 1 w 284"/>
                  <a:gd name="T61" fmla="*/ 0 h 553"/>
                  <a:gd name="T62" fmla="*/ 1 w 284"/>
                  <a:gd name="T63" fmla="*/ 0 h 553"/>
                  <a:gd name="T64" fmla="*/ 1 w 284"/>
                  <a:gd name="T65" fmla="*/ 0 h 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4"/>
                  <a:gd name="T100" fmla="*/ 0 h 553"/>
                  <a:gd name="T101" fmla="*/ 284 w 284"/>
                  <a:gd name="T102" fmla="*/ 553 h 5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4" h="553">
                    <a:moveTo>
                      <a:pt x="255" y="0"/>
                    </a:moveTo>
                    <a:lnTo>
                      <a:pt x="275" y="67"/>
                    </a:lnTo>
                    <a:lnTo>
                      <a:pt x="284" y="126"/>
                    </a:lnTo>
                    <a:lnTo>
                      <a:pt x="284" y="178"/>
                    </a:lnTo>
                    <a:lnTo>
                      <a:pt x="277" y="226"/>
                    </a:lnTo>
                    <a:lnTo>
                      <a:pt x="265" y="267"/>
                    </a:lnTo>
                    <a:lnTo>
                      <a:pt x="244" y="303"/>
                    </a:lnTo>
                    <a:lnTo>
                      <a:pt x="221" y="338"/>
                    </a:lnTo>
                    <a:lnTo>
                      <a:pt x="196" y="366"/>
                    </a:lnTo>
                    <a:lnTo>
                      <a:pt x="169" y="393"/>
                    </a:lnTo>
                    <a:lnTo>
                      <a:pt x="140" y="416"/>
                    </a:lnTo>
                    <a:lnTo>
                      <a:pt x="110" y="440"/>
                    </a:lnTo>
                    <a:lnTo>
                      <a:pt x="85" y="462"/>
                    </a:lnTo>
                    <a:lnTo>
                      <a:pt x="62" y="485"/>
                    </a:lnTo>
                    <a:lnTo>
                      <a:pt x="43" y="507"/>
                    </a:lnTo>
                    <a:lnTo>
                      <a:pt x="30" y="528"/>
                    </a:lnTo>
                    <a:lnTo>
                      <a:pt x="23" y="553"/>
                    </a:lnTo>
                    <a:lnTo>
                      <a:pt x="7" y="525"/>
                    </a:lnTo>
                    <a:lnTo>
                      <a:pt x="0" y="498"/>
                    </a:lnTo>
                    <a:lnTo>
                      <a:pt x="4" y="473"/>
                    </a:lnTo>
                    <a:lnTo>
                      <a:pt x="16" y="448"/>
                    </a:lnTo>
                    <a:lnTo>
                      <a:pt x="32" y="425"/>
                    </a:lnTo>
                    <a:lnTo>
                      <a:pt x="53" y="400"/>
                    </a:lnTo>
                    <a:lnTo>
                      <a:pt x="78" y="375"/>
                    </a:lnTo>
                    <a:lnTo>
                      <a:pt x="107" y="350"/>
                    </a:lnTo>
                    <a:lnTo>
                      <a:pt x="137" y="320"/>
                    </a:lnTo>
                    <a:lnTo>
                      <a:pt x="165" y="288"/>
                    </a:lnTo>
                    <a:lnTo>
                      <a:pt x="192" y="253"/>
                    </a:lnTo>
                    <a:lnTo>
                      <a:pt x="215" y="213"/>
                    </a:lnTo>
                    <a:lnTo>
                      <a:pt x="235" y="167"/>
                    </a:lnTo>
                    <a:lnTo>
                      <a:pt x="249" y="119"/>
                    </a:lnTo>
                    <a:lnTo>
                      <a:pt x="256" y="64"/>
                    </a:lnTo>
                    <a:lnTo>
                      <a:pt x="255" y="0"/>
                    </a:lnTo>
                    <a:close/>
                  </a:path>
                </a:pathLst>
              </a:custGeom>
              <a:solidFill>
                <a:srgbClr val="993300"/>
              </a:solidFill>
              <a:ln w="9525">
                <a:noFill/>
                <a:round/>
                <a:headEnd/>
                <a:tailEnd/>
              </a:ln>
            </p:spPr>
            <p:txBody>
              <a:bodyPr/>
              <a:lstStyle/>
              <a:p>
                <a:endParaRPr lang="en-US">
                  <a:latin typeface="+mn-lt"/>
                </a:endParaRPr>
              </a:p>
            </p:txBody>
          </p:sp>
          <p:sp>
            <p:nvSpPr>
              <p:cNvPr id="64615" name="Freeform 111"/>
              <p:cNvSpPr>
                <a:spLocks/>
              </p:cNvSpPr>
              <p:nvPr/>
            </p:nvSpPr>
            <p:spPr bwMode="auto">
              <a:xfrm>
                <a:off x="3968" y="1534"/>
                <a:ext cx="8" cy="10"/>
              </a:xfrm>
              <a:custGeom>
                <a:avLst/>
                <a:gdLst>
                  <a:gd name="T0" fmla="*/ 0 w 175"/>
                  <a:gd name="T1" fmla="*/ 0 h 219"/>
                  <a:gd name="T2" fmla="*/ 0 w 175"/>
                  <a:gd name="T3" fmla="*/ 0 h 219"/>
                  <a:gd name="T4" fmla="*/ 0 w 175"/>
                  <a:gd name="T5" fmla="*/ 0 h 219"/>
                  <a:gd name="T6" fmla="*/ 0 w 175"/>
                  <a:gd name="T7" fmla="*/ 0 h 219"/>
                  <a:gd name="T8" fmla="*/ 0 w 175"/>
                  <a:gd name="T9" fmla="*/ 0 h 219"/>
                  <a:gd name="T10" fmla="*/ 0 w 175"/>
                  <a:gd name="T11" fmla="*/ 0 h 219"/>
                  <a:gd name="T12" fmla="*/ 0 w 175"/>
                  <a:gd name="T13" fmla="*/ 0 h 219"/>
                  <a:gd name="T14" fmla="*/ 0 w 175"/>
                  <a:gd name="T15" fmla="*/ 0 h 219"/>
                  <a:gd name="T16" fmla="*/ 0 w 175"/>
                  <a:gd name="T17" fmla="*/ 0 h 219"/>
                  <a:gd name="T18" fmla="*/ 0 w 175"/>
                  <a:gd name="T19" fmla="*/ 0 h 219"/>
                  <a:gd name="T20" fmla="*/ 0 w 175"/>
                  <a:gd name="T21" fmla="*/ 0 h 219"/>
                  <a:gd name="T22" fmla="*/ 0 w 175"/>
                  <a:gd name="T23" fmla="*/ 0 h 219"/>
                  <a:gd name="T24" fmla="*/ 0 w 175"/>
                  <a:gd name="T25" fmla="*/ 0 h 219"/>
                  <a:gd name="T26" fmla="*/ 0 w 175"/>
                  <a:gd name="T27" fmla="*/ 0 h 219"/>
                  <a:gd name="T28" fmla="*/ 0 w 175"/>
                  <a:gd name="T29" fmla="*/ 0 h 219"/>
                  <a:gd name="T30" fmla="*/ 0 w 175"/>
                  <a:gd name="T31" fmla="*/ 0 h 219"/>
                  <a:gd name="T32" fmla="*/ 0 w 175"/>
                  <a:gd name="T33" fmla="*/ 0 h 219"/>
                  <a:gd name="T34" fmla="*/ 0 w 175"/>
                  <a:gd name="T35" fmla="*/ 0 h 2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5"/>
                  <a:gd name="T55" fmla="*/ 0 h 219"/>
                  <a:gd name="T56" fmla="*/ 175 w 175"/>
                  <a:gd name="T57" fmla="*/ 219 h 2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5" h="219">
                    <a:moveTo>
                      <a:pt x="0" y="0"/>
                    </a:moveTo>
                    <a:lnTo>
                      <a:pt x="6" y="96"/>
                    </a:lnTo>
                    <a:lnTo>
                      <a:pt x="31" y="93"/>
                    </a:lnTo>
                    <a:lnTo>
                      <a:pt x="52" y="96"/>
                    </a:lnTo>
                    <a:lnTo>
                      <a:pt x="74" y="111"/>
                    </a:lnTo>
                    <a:lnTo>
                      <a:pt x="94" y="128"/>
                    </a:lnTo>
                    <a:lnTo>
                      <a:pt x="113" y="152"/>
                    </a:lnTo>
                    <a:lnTo>
                      <a:pt x="134" y="175"/>
                    </a:lnTo>
                    <a:lnTo>
                      <a:pt x="154" y="199"/>
                    </a:lnTo>
                    <a:lnTo>
                      <a:pt x="175" y="219"/>
                    </a:lnTo>
                    <a:lnTo>
                      <a:pt x="157" y="179"/>
                    </a:lnTo>
                    <a:lnTo>
                      <a:pt x="139" y="141"/>
                    </a:lnTo>
                    <a:lnTo>
                      <a:pt x="122" y="107"/>
                    </a:lnTo>
                    <a:lnTo>
                      <a:pt x="104" y="77"/>
                    </a:lnTo>
                    <a:lnTo>
                      <a:pt x="83" y="51"/>
                    </a:lnTo>
                    <a:lnTo>
                      <a:pt x="60" y="29"/>
                    </a:lnTo>
                    <a:lnTo>
                      <a:pt x="33" y="13"/>
                    </a:lnTo>
                    <a:lnTo>
                      <a:pt x="0" y="0"/>
                    </a:lnTo>
                    <a:close/>
                  </a:path>
                </a:pathLst>
              </a:custGeom>
              <a:solidFill>
                <a:srgbClr val="993300"/>
              </a:solidFill>
              <a:ln w="9525">
                <a:noFill/>
                <a:round/>
                <a:headEnd/>
                <a:tailEnd/>
              </a:ln>
            </p:spPr>
            <p:txBody>
              <a:bodyPr/>
              <a:lstStyle/>
              <a:p>
                <a:endParaRPr lang="en-US">
                  <a:latin typeface="+mn-lt"/>
                </a:endParaRPr>
              </a:p>
            </p:txBody>
          </p:sp>
          <p:sp>
            <p:nvSpPr>
              <p:cNvPr id="64616" name="Freeform 112"/>
              <p:cNvSpPr>
                <a:spLocks/>
              </p:cNvSpPr>
              <p:nvPr/>
            </p:nvSpPr>
            <p:spPr bwMode="auto">
              <a:xfrm>
                <a:off x="3938" y="1502"/>
                <a:ext cx="38" cy="42"/>
              </a:xfrm>
              <a:custGeom>
                <a:avLst/>
                <a:gdLst>
                  <a:gd name="T0" fmla="*/ 0 w 802"/>
                  <a:gd name="T1" fmla="*/ 0 h 878"/>
                  <a:gd name="T2" fmla="*/ 0 w 802"/>
                  <a:gd name="T3" fmla="*/ 0 h 878"/>
                  <a:gd name="T4" fmla="*/ 0 w 802"/>
                  <a:gd name="T5" fmla="*/ 0 h 878"/>
                  <a:gd name="T6" fmla="*/ 0 w 802"/>
                  <a:gd name="T7" fmla="*/ 0 h 878"/>
                  <a:gd name="T8" fmla="*/ 0 w 802"/>
                  <a:gd name="T9" fmla="*/ 0 h 878"/>
                  <a:gd name="T10" fmla="*/ 0 w 802"/>
                  <a:gd name="T11" fmla="*/ 0 h 878"/>
                  <a:gd name="T12" fmla="*/ 1 w 802"/>
                  <a:gd name="T13" fmla="*/ 0 h 878"/>
                  <a:gd name="T14" fmla="*/ 1 w 802"/>
                  <a:gd name="T15" fmla="*/ 0 h 878"/>
                  <a:gd name="T16" fmla="*/ 1 w 802"/>
                  <a:gd name="T17" fmla="*/ 0 h 878"/>
                  <a:gd name="T18" fmla="*/ 1 w 802"/>
                  <a:gd name="T19" fmla="*/ 0 h 878"/>
                  <a:gd name="T20" fmla="*/ 1 w 802"/>
                  <a:gd name="T21" fmla="*/ 0 h 878"/>
                  <a:gd name="T22" fmla="*/ 1 w 802"/>
                  <a:gd name="T23" fmla="*/ 0 h 878"/>
                  <a:gd name="T24" fmla="*/ 1 w 802"/>
                  <a:gd name="T25" fmla="*/ 0 h 878"/>
                  <a:gd name="T26" fmla="*/ 1 w 802"/>
                  <a:gd name="T27" fmla="*/ 0 h 878"/>
                  <a:gd name="T28" fmla="*/ 1 w 802"/>
                  <a:gd name="T29" fmla="*/ 1 h 878"/>
                  <a:gd name="T30" fmla="*/ 1 w 802"/>
                  <a:gd name="T31" fmla="*/ 1 h 878"/>
                  <a:gd name="T32" fmla="*/ 1 w 802"/>
                  <a:gd name="T33" fmla="*/ 1 h 878"/>
                  <a:gd name="T34" fmla="*/ 1 w 802"/>
                  <a:gd name="T35" fmla="*/ 1 h 878"/>
                  <a:gd name="T36" fmla="*/ 2 w 802"/>
                  <a:gd name="T37" fmla="*/ 1 h 878"/>
                  <a:gd name="T38" fmla="*/ 2 w 802"/>
                  <a:gd name="T39" fmla="*/ 1 h 878"/>
                  <a:gd name="T40" fmla="*/ 2 w 802"/>
                  <a:gd name="T41" fmla="*/ 1 h 878"/>
                  <a:gd name="T42" fmla="*/ 2 w 802"/>
                  <a:gd name="T43" fmla="*/ 2 h 878"/>
                  <a:gd name="T44" fmla="*/ 2 w 802"/>
                  <a:gd name="T45" fmla="*/ 2 h 878"/>
                  <a:gd name="T46" fmla="*/ 2 w 802"/>
                  <a:gd name="T47" fmla="*/ 2 h 878"/>
                  <a:gd name="T48" fmla="*/ 2 w 802"/>
                  <a:gd name="T49" fmla="*/ 2 h 878"/>
                  <a:gd name="T50" fmla="*/ 2 w 802"/>
                  <a:gd name="T51" fmla="*/ 2 h 878"/>
                  <a:gd name="T52" fmla="*/ 2 w 802"/>
                  <a:gd name="T53" fmla="*/ 2 h 878"/>
                  <a:gd name="T54" fmla="*/ 2 w 802"/>
                  <a:gd name="T55" fmla="*/ 2 h 878"/>
                  <a:gd name="T56" fmla="*/ 2 w 802"/>
                  <a:gd name="T57" fmla="*/ 1 h 878"/>
                  <a:gd name="T58" fmla="*/ 2 w 802"/>
                  <a:gd name="T59" fmla="*/ 1 h 878"/>
                  <a:gd name="T60" fmla="*/ 1 w 802"/>
                  <a:gd name="T61" fmla="*/ 1 h 878"/>
                  <a:gd name="T62" fmla="*/ 1 w 802"/>
                  <a:gd name="T63" fmla="*/ 1 h 878"/>
                  <a:gd name="T64" fmla="*/ 1 w 802"/>
                  <a:gd name="T65" fmla="*/ 1 h 878"/>
                  <a:gd name="T66" fmla="*/ 1 w 802"/>
                  <a:gd name="T67" fmla="*/ 1 h 878"/>
                  <a:gd name="T68" fmla="*/ 1 w 802"/>
                  <a:gd name="T69" fmla="*/ 1 h 878"/>
                  <a:gd name="T70" fmla="*/ 1 w 802"/>
                  <a:gd name="T71" fmla="*/ 1 h 878"/>
                  <a:gd name="T72" fmla="*/ 1 w 802"/>
                  <a:gd name="T73" fmla="*/ 1 h 878"/>
                  <a:gd name="T74" fmla="*/ 1 w 802"/>
                  <a:gd name="T75" fmla="*/ 0 h 878"/>
                  <a:gd name="T76" fmla="*/ 1 w 802"/>
                  <a:gd name="T77" fmla="*/ 0 h 878"/>
                  <a:gd name="T78" fmla="*/ 1 w 802"/>
                  <a:gd name="T79" fmla="*/ 0 h 878"/>
                  <a:gd name="T80" fmla="*/ 1 w 802"/>
                  <a:gd name="T81" fmla="*/ 0 h 878"/>
                  <a:gd name="T82" fmla="*/ 1 w 802"/>
                  <a:gd name="T83" fmla="*/ 0 h 878"/>
                  <a:gd name="T84" fmla="*/ 1 w 802"/>
                  <a:gd name="T85" fmla="*/ 0 h 878"/>
                  <a:gd name="T86" fmla="*/ 0 w 802"/>
                  <a:gd name="T87" fmla="*/ 0 h 878"/>
                  <a:gd name="T88" fmla="*/ 0 w 802"/>
                  <a:gd name="T89" fmla="*/ 0 h 878"/>
                  <a:gd name="T90" fmla="*/ 0 w 802"/>
                  <a:gd name="T91" fmla="*/ 0 h 878"/>
                  <a:gd name="T92" fmla="*/ 0 w 802"/>
                  <a:gd name="T93" fmla="*/ 0 h 878"/>
                  <a:gd name="T94" fmla="*/ 0 w 802"/>
                  <a:gd name="T95" fmla="*/ 0 h 878"/>
                  <a:gd name="T96" fmla="*/ 0 w 802"/>
                  <a:gd name="T97" fmla="*/ 0 h 8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2"/>
                  <a:gd name="T148" fmla="*/ 0 h 878"/>
                  <a:gd name="T149" fmla="*/ 802 w 802"/>
                  <a:gd name="T150" fmla="*/ 878 h 8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2" h="878">
                    <a:moveTo>
                      <a:pt x="0" y="0"/>
                    </a:moveTo>
                    <a:lnTo>
                      <a:pt x="42" y="9"/>
                    </a:lnTo>
                    <a:lnTo>
                      <a:pt x="85" y="16"/>
                    </a:lnTo>
                    <a:lnTo>
                      <a:pt x="127" y="23"/>
                    </a:lnTo>
                    <a:lnTo>
                      <a:pt x="170" y="31"/>
                    </a:lnTo>
                    <a:lnTo>
                      <a:pt x="211" y="38"/>
                    </a:lnTo>
                    <a:lnTo>
                      <a:pt x="253" y="47"/>
                    </a:lnTo>
                    <a:lnTo>
                      <a:pt x="294" y="57"/>
                    </a:lnTo>
                    <a:lnTo>
                      <a:pt x="333" y="72"/>
                    </a:lnTo>
                    <a:lnTo>
                      <a:pt x="371" y="89"/>
                    </a:lnTo>
                    <a:lnTo>
                      <a:pt x="408" y="110"/>
                    </a:lnTo>
                    <a:lnTo>
                      <a:pt x="440" y="135"/>
                    </a:lnTo>
                    <a:lnTo>
                      <a:pt x="472" y="167"/>
                    </a:lnTo>
                    <a:lnTo>
                      <a:pt x="502" y="205"/>
                    </a:lnTo>
                    <a:lnTo>
                      <a:pt x="527" y="249"/>
                    </a:lnTo>
                    <a:lnTo>
                      <a:pt x="550" y="301"/>
                    </a:lnTo>
                    <a:lnTo>
                      <a:pt x="568" y="361"/>
                    </a:lnTo>
                    <a:lnTo>
                      <a:pt x="622" y="406"/>
                    </a:lnTo>
                    <a:lnTo>
                      <a:pt x="669" y="461"/>
                    </a:lnTo>
                    <a:lnTo>
                      <a:pt x="710" y="526"/>
                    </a:lnTo>
                    <a:lnTo>
                      <a:pt x="744" y="596"/>
                    </a:lnTo>
                    <a:lnTo>
                      <a:pt x="772" y="670"/>
                    </a:lnTo>
                    <a:lnTo>
                      <a:pt x="792" y="743"/>
                    </a:lnTo>
                    <a:lnTo>
                      <a:pt x="802" y="813"/>
                    </a:lnTo>
                    <a:lnTo>
                      <a:pt x="802" y="878"/>
                    </a:lnTo>
                    <a:lnTo>
                      <a:pt x="785" y="818"/>
                    </a:lnTo>
                    <a:lnTo>
                      <a:pt x="763" y="757"/>
                    </a:lnTo>
                    <a:lnTo>
                      <a:pt x="737" y="692"/>
                    </a:lnTo>
                    <a:lnTo>
                      <a:pt x="707" y="628"/>
                    </a:lnTo>
                    <a:lnTo>
                      <a:pt x="671" y="564"/>
                    </a:lnTo>
                    <a:lnTo>
                      <a:pt x="628" y="505"/>
                    </a:lnTo>
                    <a:lnTo>
                      <a:pt x="579" y="452"/>
                    </a:lnTo>
                    <a:lnTo>
                      <a:pt x="521" y="407"/>
                    </a:lnTo>
                    <a:lnTo>
                      <a:pt x="511" y="359"/>
                    </a:lnTo>
                    <a:lnTo>
                      <a:pt x="494" y="313"/>
                    </a:lnTo>
                    <a:lnTo>
                      <a:pt x="474" y="274"/>
                    </a:lnTo>
                    <a:lnTo>
                      <a:pt x="449" y="240"/>
                    </a:lnTo>
                    <a:lnTo>
                      <a:pt x="422" y="207"/>
                    </a:lnTo>
                    <a:lnTo>
                      <a:pt x="392" y="180"/>
                    </a:lnTo>
                    <a:lnTo>
                      <a:pt x="357" y="155"/>
                    </a:lnTo>
                    <a:lnTo>
                      <a:pt x="321" y="133"/>
                    </a:lnTo>
                    <a:lnTo>
                      <a:pt x="282" y="114"/>
                    </a:lnTo>
                    <a:lnTo>
                      <a:pt x="241" y="94"/>
                    </a:lnTo>
                    <a:lnTo>
                      <a:pt x="202" y="77"/>
                    </a:lnTo>
                    <a:lnTo>
                      <a:pt x="161" y="61"/>
                    </a:lnTo>
                    <a:lnTo>
                      <a:pt x="120" y="47"/>
                    </a:lnTo>
                    <a:lnTo>
                      <a:pt x="79" y="31"/>
                    </a:lnTo>
                    <a:lnTo>
                      <a:pt x="38" y="16"/>
                    </a:lnTo>
                    <a:lnTo>
                      <a:pt x="0" y="0"/>
                    </a:lnTo>
                    <a:close/>
                  </a:path>
                </a:pathLst>
              </a:custGeom>
              <a:solidFill>
                <a:srgbClr val="FFB600"/>
              </a:solidFill>
              <a:ln w="9525">
                <a:noFill/>
                <a:round/>
                <a:headEnd/>
                <a:tailEnd/>
              </a:ln>
            </p:spPr>
            <p:txBody>
              <a:bodyPr/>
              <a:lstStyle/>
              <a:p>
                <a:endParaRPr lang="en-US">
                  <a:latin typeface="+mn-lt"/>
                </a:endParaRPr>
              </a:p>
            </p:txBody>
          </p:sp>
          <p:sp>
            <p:nvSpPr>
              <p:cNvPr id="64617" name="Freeform 113"/>
              <p:cNvSpPr>
                <a:spLocks/>
              </p:cNvSpPr>
              <p:nvPr/>
            </p:nvSpPr>
            <p:spPr bwMode="auto">
              <a:xfrm>
                <a:off x="3917" y="1596"/>
                <a:ext cx="44" cy="25"/>
              </a:xfrm>
              <a:custGeom>
                <a:avLst/>
                <a:gdLst>
                  <a:gd name="T0" fmla="*/ 2 w 923"/>
                  <a:gd name="T1" fmla="*/ 0 h 522"/>
                  <a:gd name="T2" fmla="*/ 2 w 923"/>
                  <a:gd name="T3" fmla="*/ 0 h 522"/>
                  <a:gd name="T4" fmla="*/ 2 w 923"/>
                  <a:gd name="T5" fmla="*/ 0 h 522"/>
                  <a:gd name="T6" fmla="*/ 2 w 923"/>
                  <a:gd name="T7" fmla="*/ 0 h 522"/>
                  <a:gd name="T8" fmla="*/ 2 w 923"/>
                  <a:gd name="T9" fmla="*/ 0 h 522"/>
                  <a:gd name="T10" fmla="*/ 2 w 923"/>
                  <a:gd name="T11" fmla="*/ 0 h 522"/>
                  <a:gd name="T12" fmla="*/ 2 w 923"/>
                  <a:gd name="T13" fmla="*/ 0 h 522"/>
                  <a:gd name="T14" fmla="*/ 1 w 923"/>
                  <a:gd name="T15" fmla="*/ 0 h 522"/>
                  <a:gd name="T16" fmla="*/ 1 w 923"/>
                  <a:gd name="T17" fmla="*/ 0 h 522"/>
                  <a:gd name="T18" fmla="*/ 1 w 923"/>
                  <a:gd name="T19" fmla="*/ 0 h 522"/>
                  <a:gd name="T20" fmla="*/ 1 w 923"/>
                  <a:gd name="T21" fmla="*/ 0 h 522"/>
                  <a:gd name="T22" fmla="*/ 1 w 923"/>
                  <a:gd name="T23" fmla="*/ 0 h 522"/>
                  <a:gd name="T24" fmla="*/ 1 w 923"/>
                  <a:gd name="T25" fmla="*/ 1 h 522"/>
                  <a:gd name="T26" fmla="*/ 0 w 923"/>
                  <a:gd name="T27" fmla="*/ 1 h 522"/>
                  <a:gd name="T28" fmla="*/ 0 w 923"/>
                  <a:gd name="T29" fmla="*/ 1 h 522"/>
                  <a:gd name="T30" fmla="*/ 0 w 923"/>
                  <a:gd name="T31" fmla="*/ 1 h 522"/>
                  <a:gd name="T32" fmla="*/ 0 w 923"/>
                  <a:gd name="T33" fmla="*/ 1 h 522"/>
                  <a:gd name="T34" fmla="*/ 0 w 923"/>
                  <a:gd name="T35" fmla="*/ 1 h 522"/>
                  <a:gd name="T36" fmla="*/ 0 w 923"/>
                  <a:gd name="T37" fmla="*/ 1 h 522"/>
                  <a:gd name="T38" fmla="*/ 1 w 923"/>
                  <a:gd name="T39" fmla="*/ 1 h 522"/>
                  <a:gd name="T40" fmla="*/ 1 w 923"/>
                  <a:gd name="T41" fmla="*/ 1 h 522"/>
                  <a:gd name="T42" fmla="*/ 1 w 923"/>
                  <a:gd name="T43" fmla="*/ 1 h 522"/>
                  <a:gd name="T44" fmla="*/ 1 w 923"/>
                  <a:gd name="T45" fmla="*/ 1 h 522"/>
                  <a:gd name="T46" fmla="*/ 1 w 923"/>
                  <a:gd name="T47" fmla="*/ 1 h 522"/>
                  <a:gd name="T48" fmla="*/ 1 w 923"/>
                  <a:gd name="T49" fmla="*/ 1 h 522"/>
                  <a:gd name="T50" fmla="*/ 1 w 923"/>
                  <a:gd name="T51" fmla="*/ 1 h 522"/>
                  <a:gd name="T52" fmla="*/ 2 w 923"/>
                  <a:gd name="T53" fmla="*/ 1 h 522"/>
                  <a:gd name="T54" fmla="*/ 2 w 923"/>
                  <a:gd name="T55" fmla="*/ 1 h 522"/>
                  <a:gd name="T56" fmla="*/ 2 w 923"/>
                  <a:gd name="T57" fmla="*/ 1 h 522"/>
                  <a:gd name="T58" fmla="*/ 2 w 923"/>
                  <a:gd name="T59" fmla="*/ 1 h 522"/>
                  <a:gd name="T60" fmla="*/ 2 w 923"/>
                  <a:gd name="T61" fmla="*/ 0 h 522"/>
                  <a:gd name="T62" fmla="*/ 2 w 923"/>
                  <a:gd name="T63" fmla="*/ 0 h 5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3"/>
                  <a:gd name="T97" fmla="*/ 0 h 522"/>
                  <a:gd name="T98" fmla="*/ 923 w 923"/>
                  <a:gd name="T99" fmla="*/ 522 h 5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3" h="522">
                    <a:moveTo>
                      <a:pt x="923" y="160"/>
                    </a:moveTo>
                    <a:lnTo>
                      <a:pt x="907" y="153"/>
                    </a:lnTo>
                    <a:lnTo>
                      <a:pt x="890" y="144"/>
                    </a:lnTo>
                    <a:lnTo>
                      <a:pt x="874" y="131"/>
                    </a:lnTo>
                    <a:lnTo>
                      <a:pt x="858" y="119"/>
                    </a:lnTo>
                    <a:lnTo>
                      <a:pt x="844" y="104"/>
                    </a:lnTo>
                    <a:lnTo>
                      <a:pt x="828" y="90"/>
                    </a:lnTo>
                    <a:lnTo>
                      <a:pt x="809" y="76"/>
                    </a:lnTo>
                    <a:lnTo>
                      <a:pt x="791" y="62"/>
                    </a:lnTo>
                    <a:lnTo>
                      <a:pt x="771" y="46"/>
                    </a:lnTo>
                    <a:lnTo>
                      <a:pt x="752" y="34"/>
                    </a:lnTo>
                    <a:lnTo>
                      <a:pt x="728" y="23"/>
                    </a:lnTo>
                    <a:lnTo>
                      <a:pt x="703" y="14"/>
                    </a:lnTo>
                    <a:lnTo>
                      <a:pt x="676" y="5"/>
                    </a:lnTo>
                    <a:lnTo>
                      <a:pt x="645" y="1"/>
                    </a:lnTo>
                    <a:lnTo>
                      <a:pt x="611" y="0"/>
                    </a:lnTo>
                    <a:lnTo>
                      <a:pt x="575" y="1"/>
                    </a:lnTo>
                    <a:lnTo>
                      <a:pt x="542" y="10"/>
                    </a:lnTo>
                    <a:lnTo>
                      <a:pt x="508" y="27"/>
                    </a:lnTo>
                    <a:lnTo>
                      <a:pt x="476" y="52"/>
                    </a:lnTo>
                    <a:lnTo>
                      <a:pt x="444" y="83"/>
                    </a:lnTo>
                    <a:lnTo>
                      <a:pt x="409" y="121"/>
                    </a:lnTo>
                    <a:lnTo>
                      <a:pt x="377" y="160"/>
                    </a:lnTo>
                    <a:lnTo>
                      <a:pt x="343" y="204"/>
                    </a:lnTo>
                    <a:lnTo>
                      <a:pt x="309" y="247"/>
                    </a:lnTo>
                    <a:lnTo>
                      <a:pt x="272" y="291"/>
                    </a:lnTo>
                    <a:lnTo>
                      <a:pt x="236" y="334"/>
                    </a:lnTo>
                    <a:lnTo>
                      <a:pt x="200" y="375"/>
                    </a:lnTo>
                    <a:lnTo>
                      <a:pt x="162" y="410"/>
                    </a:lnTo>
                    <a:lnTo>
                      <a:pt x="124" y="443"/>
                    </a:lnTo>
                    <a:lnTo>
                      <a:pt x="83" y="469"/>
                    </a:lnTo>
                    <a:lnTo>
                      <a:pt x="43" y="485"/>
                    </a:lnTo>
                    <a:lnTo>
                      <a:pt x="0" y="494"/>
                    </a:lnTo>
                    <a:lnTo>
                      <a:pt x="51" y="513"/>
                    </a:lnTo>
                    <a:lnTo>
                      <a:pt x="97" y="522"/>
                    </a:lnTo>
                    <a:lnTo>
                      <a:pt x="139" y="522"/>
                    </a:lnTo>
                    <a:lnTo>
                      <a:pt x="179" y="513"/>
                    </a:lnTo>
                    <a:lnTo>
                      <a:pt x="215" y="496"/>
                    </a:lnTo>
                    <a:lnTo>
                      <a:pt x="247" y="474"/>
                    </a:lnTo>
                    <a:lnTo>
                      <a:pt x="277" y="447"/>
                    </a:lnTo>
                    <a:lnTo>
                      <a:pt x="309" y="416"/>
                    </a:lnTo>
                    <a:lnTo>
                      <a:pt x="337" y="385"/>
                    </a:lnTo>
                    <a:lnTo>
                      <a:pt x="364" y="353"/>
                    </a:lnTo>
                    <a:lnTo>
                      <a:pt x="393" y="321"/>
                    </a:lnTo>
                    <a:lnTo>
                      <a:pt x="421" y="291"/>
                    </a:lnTo>
                    <a:lnTo>
                      <a:pt x="453" y="265"/>
                    </a:lnTo>
                    <a:lnTo>
                      <a:pt x="483" y="245"/>
                    </a:lnTo>
                    <a:lnTo>
                      <a:pt x="517" y="231"/>
                    </a:lnTo>
                    <a:lnTo>
                      <a:pt x="553" y="223"/>
                    </a:lnTo>
                    <a:lnTo>
                      <a:pt x="592" y="222"/>
                    </a:lnTo>
                    <a:lnTo>
                      <a:pt x="624" y="222"/>
                    </a:lnTo>
                    <a:lnTo>
                      <a:pt x="654" y="229"/>
                    </a:lnTo>
                    <a:lnTo>
                      <a:pt x="683" y="241"/>
                    </a:lnTo>
                    <a:lnTo>
                      <a:pt x="711" y="261"/>
                    </a:lnTo>
                    <a:lnTo>
                      <a:pt x="739" y="293"/>
                    </a:lnTo>
                    <a:lnTo>
                      <a:pt x="770" y="335"/>
                    </a:lnTo>
                    <a:lnTo>
                      <a:pt x="804" y="391"/>
                    </a:lnTo>
                    <a:lnTo>
                      <a:pt x="809" y="335"/>
                    </a:lnTo>
                    <a:lnTo>
                      <a:pt x="821" y="293"/>
                    </a:lnTo>
                    <a:lnTo>
                      <a:pt x="835" y="261"/>
                    </a:lnTo>
                    <a:lnTo>
                      <a:pt x="851" y="238"/>
                    </a:lnTo>
                    <a:lnTo>
                      <a:pt x="867" y="218"/>
                    </a:lnTo>
                    <a:lnTo>
                      <a:pt x="887" y="202"/>
                    </a:lnTo>
                    <a:lnTo>
                      <a:pt x="905" y="183"/>
                    </a:lnTo>
                    <a:lnTo>
                      <a:pt x="923" y="160"/>
                    </a:lnTo>
                    <a:close/>
                  </a:path>
                </a:pathLst>
              </a:custGeom>
              <a:solidFill>
                <a:srgbClr val="993300"/>
              </a:solidFill>
              <a:ln w="9525">
                <a:noFill/>
                <a:round/>
                <a:headEnd/>
                <a:tailEnd/>
              </a:ln>
            </p:spPr>
            <p:txBody>
              <a:bodyPr/>
              <a:lstStyle/>
              <a:p>
                <a:endParaRPr lang="en-US">
                  <a:latin typeface="+mn-lt"/>
                </a:endParaRPr>
              </a:p>
            </p:txBody>
          </p:sp>
          <p:sp>
            <p:nvSpPr>
              <p:cNvPr id="64618" name="Freeform 114"/>
              <p:cNvSpPr>
                <a:spLocks/>
              </p:cNvSpPr>
              <p:nvPr/>
            </p:nvSpPr>
            <p:spPr bwMode="auto">
              <a:xfrm>
                <a:off x="3934" y="1629"/>
                <a:ext cx="15" cy="8"/>
              </a:xfrm>
              <a:custGeom>
                <a:avLst/>
                <a:gdLst>
                  <a:gd name="T0" fmla="*/ 0 w 324"/>
                  <a:gd name="T1" fmla="*/ 0 h 158"/>
                  <a:gd name="T2" fmla="*/ 0 w 324"/>
                  <a:gd name="T3" fmla="*/ 0 h 158"/>
                  <a:gd name="T4" fmla="*/ 0 w 324"/>
                  <a:gd name="T5" fmla="*/ 0 h 158"/>
                  <a:gd name="T6" fmla="*/ 0 w 324"/>
                  <a:gd name="T7" fmla="*/ 0 h 158"/>
                  <a:gd name="T8" fmla="*/ 0 w 324"/>
                  <a:gd name="T9" fmla="*/ 0 h 158"/>
                  <a:gd name="T10" fmla="*/ 0 w 324"/>
                  <a:gd name="T11" fmla="*/ 0 h 158"/>
                  <a:gd name="T12" fmla="*/ 0 w 324"/>
                  <a:gd name="T13" fmla="*/ 0 h 158"/>
                  <a:gd name="T14" fmla="*/ 0 w 324"/>
                  <a:gd name="T15" fmla="*/ 0 h 158"/>
                  <a:gd name="T16" fmla="*/ 0 w 324"/>
                  <a:gd name="T17" fmla="*/ 0 h 158"/>
                  <a:gd name="T18" fmla="*/ 0 w 324"/>
                  <a:gd name="T19" fmla="*/ 0 h 158"/>
                  <a:gd name="T20" fmla="*/ 0 w 324"/>
                  <a:gd name="T21" fmla="*/ 0 h 158"/>
                  <a:gd name="T22" fmla="*/ 1 w 324"/>
                  <a:gd name="T23" fmla="*/ 0 h 158"/>
                  <a:gd name="T24" fmla="*/ 1 w 324"/>
                  <a:gd name="T25" fmla="*/ 0 h 158"/>
                  <a:gd name="T26" fmla="*/ 1 w 324"/>
                  <a:gd name="T27" fmla="*/ 0 h 158"/>
                  <a:gd name="T28" fmla="*/ 1 w 324"/>
                  <a:gd name="T29" fmla="*/ 0 h 158"/>
                  <a:gd name="T30" fmla="*/ 1 w 324"/>
                  <a:gd name="T31" fmla="*/ 0 h 158"/>
                  <a:gd name="T32" fmla="*/ 1 w 324"/>
                  <a:gd name="T33" fmla="*/ 0 h 158"/>
                  <a:gd name="T34" fmla="*/ 1 w 324"/>
                  <a:gd name="T35" fmla="*/ 0 h 158"/>
                  <a:gd name="T36" fmla="*/ 1 w 324"/>
                  <a:gd name="T37" fmla="*/ 0 h 158"/>
                  <a:gd name="T38" fmla="*/ 1 w 324"/>
                  <a:gd name="T39" fmla="*/ 0 h 158"/>
                  <a:gd name="T40" fmla="*/ 1 w 324"/>
                  <a:gd name="T41" fmla="*/ 0 h 158"/>
                  <a:gd name="T42" fmla="*/ 1 w 324"/>
                  <a:gd name="T43" fmla="*/ 0 h 158"/>
                  <a:gd name="T44" fmla="*/ 1 w 324"/>
                  <a:gd name="T45" fmla="*/ 0 h 158"/>
                  <a:gd name="T46" fmla="*/ 1 w 324"/>
                  <a:gd name="T47" fmla="*/ 0 h 158"/>
                  <a:gd name="T48" fmla="*/ 1 w 324"/>
                  <a:gd name="T49" fmla="*/ 0 h 158"/>
                  <a:gd name="T50" fmla="*/ 1 w 324"/>
                  <a:gd name="T51" fmla="*/ 0 h 158"/>
                  <a:gd name="T52" fmla="*/ 0 w 324"/>
                  <a:gd name="T53" fmla="*/ 0 h 158"/>
                  <a:gd name="T54" fmla="*/ 0 w 324"/>
                  <a:gd name="T55" fmla="*/ 0 h 158"/>
                  <a:gd name="T56" fmla="*/ 0 w 324"/>
                  <a:gd name="T57" fmla="*/ 0 h 158"/>
                  <a:gd name="T58" fmla="*/ 0 w 324"/>
                  <a:gd name="T59" fmla="*/ 0 h 158"/>
                  <a:gd name="T60" fmla="*/ 0 w 324"/>
                  <a:gd name="T61" fmla="*/ 0 h 158"/>
                  <a:gd name="T62" fmla="*/ 0 w 324"/>
                  <a:gd name="T63" fmla="*/ 0 h 158"/>
                  <a:gd name="T64" fmla="*/ 0 w 324"/>
                  <a:gd name="T65" fmla="*/ 0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4"/>
                  <a:gd name="T100" fmla="*/ 0 h 158"/>
                  <a:gd name="T101" fmla="*/ 324 w 324"/>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4" h="158">
                    <a:moveTo>
                      <a:pt x="0" y="0"/>
                    </a:moveTo>
                    <a:lnTo>
                      <a:pt x="27" y="30"/>
                    </a:lnTo>
                    <a:lnTo>
                      <a:pt x="52" y="55"/>
                    </a:lnTo>
                    <a:lnTo>
                      <a:pt x="75" y="78"/>
                    </a:lnTo>
                    <a:lnTo>
                      <a:pt x="100" y="98"/>
                    </a:lnTo>
                    <a:lnTo>
                      <a:pt x="121" y="116"/>
                    </a:lnTo>
                    <a:lnTo>
                      <a:pt x="143" y="131"/>
                    </a:lnTo>
                    <a:lnTo>
                      <a:pt x="162" y="142"/>
                    </a:lnTo>
                    <a:lnTo>
                      <a:pt x="182" y="149"/>
                    </a:lnTo>
                    <a:lnTo>
                      <a:pt x="200" y="154"/>
                    </a:lnTo>
                    <a:lnTo>
                      <a:pt x="219" y="158"/>
                    </a:lnTo>
                    <a:lnTo>
                      <a:pt x="237" y="156"/>
                    </a:lnTo>
                    <a:lnTo>
                      <a:pt x="254" y="154"/>
                    </a:lnTo>
                    <a:lnTo>
                      <a:pt x="272" y="147"/>
                    </a:lnTo>
                    <a:lnTo>
                      <a:pt x="288" y="140"/>
                    </a:lnTo>
                    <a:lnTo>
                      <a:pt x="306" y="129"/>
                    </a:lnTo>
                    <a:lnTo>
                      <a:pt x="324" y="114"/>
                    </a:lnTo>
                    <a:lnTo>
                      <a:pt x="322" y="102"/>
                    </a:lnTo>
                    <a:lnTo>
                      <a:pt x="319" y="94"/>
                    </a:lnTo>
                    <a:lnTo>
                      <a:pt x="313" y="91"/>
                    </a:lnTo>
                    <a:lnTo>
                      <a:pt x="306" y="91"/>
                    </a:lnTo>
                    <a:lnTo>
                      <a:pt x="299" y="93"/>
                    </a:lnTo>
                    <a:lnTo>
                      <a:pt x="288" y="96"/>
                    </a:lnTo>
                    <a:lnTo>
                      <a:pt x="274" y="102"/>
                    </a:lnTo>
                    <a:lnTo>
                      <a:pt x="258" y="105"/>
                    </a:lnTo>
                    <a:lnTo>
                      <a:pt x="240" y="107"/>
                    </a:lnTo>
                    <a:lnTo>
                      <a:pt x="217" y="107"/>
                    </a:lnTo>
                    <a:lnTo>
                      <a:pt x="191" y="102"/>
                    </a:lnTo>
                    <a:lnTo>
                      <a:pt x="160" y="94"/>
                    </a:lnTo>
                    <a:lnTo>
                      <a:pt x="128" y="80"/>
                    </a:lnTo>
                    <a:lnTo>
                      <a:pt x="91" y="60"/>
                    </a:lnTo>
                    <a:lnTo>
                      <a:pt x="47" y="34"/>
                    </a:lnTo>
                    <a:lnTo>
                      <a:pt x="0" y="0"/>
                    </a:lnTo>
                    <a:close/>
                  </a:path>
                </a:pathLst>
              </a:custGeom>
              <a:solidFill>
                <a:srgbClr val="993300"/>
              </a:solidFill>
              <a:ln w="9525">
                <a:noFill/>
                <a:round/>
                <a:headEnd/>
                <a:tailEnd/>
              </a:ln>
            </p:spPr>
            <p:txBody>
              <a:bodyPr/>
              <a:lstStyle/>
              <a:p>
                <a:endParaRPr lang="en-US">
                  <a:latin typeface="+mn-lt"/>
                </a:endParaRPr>
              </a:p>
            </p:txBody>
          </p:sp>
          <p:sp>
            <p:nvSpPr>
              <p:cNvPr id="64619" name="Freeform 115"/>
              <p:cNvSpPr>
                <a:spLocks/>
              </p:cNvSpPr>
              <p:nvPr/>
            </p:nvSpPr>
            <p:spPr bwMode="auto">
              <a:xfrm>
                <a:off x="3954" y="1608"/>
                <a:ext cx="14" cy="35"/>
              </a:xfrm>
              <a:custGeom>
                <a:avLst/>
                <a:gdLst>
                  <a:gd name="T0" fmla="*/ 0 w 288"/>
                  <a:gd name="T1" fmla="*/ 0 h 734"/>
                  <a:gd name="T2" fmla="*/ 0 w 288"/>
                  <a:gd name="T3" fmla="*/ 0 h 734"/>
                  <a:gd name="T4" fmla="*/ 0 w 288"/>
                  <a:gd name="T5" fmla="*/ 0 h 734"/>
                  <a:gd name="T6" fmla="*/ 1 w 288"/>
                  <a:gd name="T7" fmla="*/ 1 h 734"/>
                  <a:gd name="T8" fmla="*/ 1 w 288"/>
                  <a:gd name="T9" fmla="*/ 1 h 734"/>
                  <a:gd name="T10" fmla="*/ 1 w 288"/>
                  <a:gd name="T11" fmla="*/ 2 h 734"/>
                  <a:gd name="T12" fmla="*/ 1 w 288"/>
                  <a:gd name="T13" fmla="*/ 2 h 734"/>
                  <a:gd name="T14" fmla="*/ 1 w 288"/>
                  <a:gd name="T15" fmla="*/ 2 h 734"/>
                  <a:gd name="T16" fmla="*/ 1 w 288"/>
                  <a:gd name="T17" fmla="*/ 2 h 734"/>
                  <a:gd name="T18" fmla="*/ 1 w 288"/>
                  <a:gd name="T19" fmla="*/ 2 h 734"/>
                  <a:gd name="T20" fmla="*/ 0 w 288"/>
                  <a:gd name="T21" fmla="*/ 2 h 734"/>
                  <a:gd name="T22" fmla="*/ 0 w 288"/>
                  <a:gd name="T23" fmla="*/ 1 h 734"/>
                  <a:gd name="T24" fmla="*/ 0 w 288"/>
                  <a:gd name="T25" fmla="*/ 1 h 734"/>
                  <a:gd name="T26" fmla="*/ 0 w 288"/>
                  <a:gd name="T27" fmla="*/ 0 h 7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734"/>
                  <a:gd name="T44" fmla="*/ 288 w 288"/>
                  <a:gd name="T45" fmla="*/ 734 h 7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734">
                    <a:moveTo>
                      <a:pt x="6" y="62"/>
                    </a:moveTo>
                    <a:lnTo>
                      <a:pt x="4" y="31"/>
                    </a:lnTo>
                    <a:lnTo>
                      <a:pt x="0" y="0"/>
                    </a:lnTo>
                    <a:lnTo>
                      <a:pt x="267" y="628"/>
                    </a:lnTo>
                    <a:lnTo>
                      <a:pt x="284" y="660"/>
                    </a:lnTo>
                    <a:lnTo>
                      <a:pt x="288" y="690"/>
                    </a:lnTo>
                    <a:lnTo>
                      <a:pt x="281" y="714"/>
                    </a:lnTo>
                    <a:lnTo>
                      <a:pt x="269" y="731"/>
                    </a:lnTo>
                    <a:lnTo>
                      <a:pt x="249" y="734"/>
                    </a:lnTo>
                    <a:lnTo>
                      <a:pt x="226" y="722"/>
                    </a:lnTo>
                    <a:lnTo>
                      <a:pt x="199" y="692"/>
                    </a:lnTo>
                    <a:lnTo>
                      <a:pt x="170" y="640"/>
                    </a:lnTo>
                    <a:lnTo>
                      <a:pt x="51" y="290"/>
                    </a:lnTo>
                    <a:lnTo>
                      <a:pt x="6" y="62"/>
                    </a:lnTo>
                    <a:close/>
                  </a:path>
                </a:pathLst>
              </a:custGeom>
              <a:solidFill>
                <a:srgbClr val="993300"/>
              </a:solidFill>
              <a:ln w="9525">
                <a:noFill/>
                <a:round/>
                <a:headEnd/>
                <a:tailEnd/>
              </a:ln>
            </p:spPr>
            <p:txBody>
              <a:bodyPr/>
              <a:lstStyle/>
              <a:p>
                <a:endParaRPr lang="en-US">
                  <a:latin typeface="+mn-lt"/>
                </a:endParaRPr>
              </a:p>
            </p:txBody>
          </p:sp>
          <p:sp>
            <p:nvSpPr>
              <p:cNvPr id="64620" name="Freeform 116"/>
              <p:cNvSpPr>
                <a:spLocks/>
              </p:cNvSpPr>
              <p:nvPr/>
            </p:nvSpPr>
            <p:spPr bwMode="auto">
              <a:xfrm>
                <a:off x="3928" y="1611"/>
                <a:ext cx="24" cy="16"/>
              </a:xfrm>
              <a:custGeom>
                <a:avLst/>
                <a:gdLst>
                  <a:gd name="T0" fmla="*/ 1 w 516"/>
                  <a:gd name="T1" fmla="*/ 1 h 340"/>
                  <a:gd name="T2" fmla="*/ 1 w 516"/>
                  <a:gd name="T3" fmla="*/ 1 h 340"/>
                  <a:gd name="T4" fmla="*/ 1 w 516"/>
                  <a:gd name="T5" fmla="*/ 1 h 340"/>
                  <a:gd name="T6" fmla="*/ 1 w 516"/>
                  <a:gd name="T7" fmla="*/ 1 h 340"/>
                  <a:gd name="T8" fmla="*/ 1 w 516"/>
                  <a:gd name="T9" fmla="*/ 0 h 340"/>
                  <a:gd name="T10" fmla="*/ 1 w 516"/>
                  <a:gd name="T11" fmla="*/ 0 h 340"/>
                  <a:gd name="T12" fmla="*/ 1 w 516"/>
                  <a:gd name="T13" fmla="*/ 0 h 340"/>
                  <a:gd name="T14" fmla="*/ 1 w 516"/>
                  <a:gd name="T15" fmla="*/ 0 h 340"/>
                  <a:gd name="T16" fmla="*/ 1 w 516"/>
                  <a:gd name="T17" fmla="*/ 0 h 340"/>
                  <a:gd name="T18" fmla="*/ 1 w 516"/>
                  <a:gd name="T19" fmla="*/ 0 h 340"/>
                  <a:gd name="T20" fmla="*/ 1 w 516"/>
                  <a:gd name="T21" fmla="*/ 0 h 340"/>
                  <a:gd name="T22" fmla="*/ 1 w 516"/>
                  <a:gd name="T23" fmla="*/ 0 h 340"/>
                  <a:gd name="T24" fmla="*/ 1 w 516"/>
                  <a:gd name="T25" fmla="*/ 0 h 340"/>
                  <a:gd name="T26" fmla="*/ 1 w 516"/>
                  <a:gd name="T27" fmla="*/ 0 h 340"/>
                  <a:gd name="T28" fmla="*/ 1 w 516"/>
                  <a:gd name="T29" fmla="*/ 0 h 340"/>
                  <a:gd name="T30" fmla="*/ 1 w 516"/>
                  <a:gd name="T31" fmla="*/ 0 h 340"/>
                  <a:gd name="T32" fmla="*/ 1 w 516"/>
                  <a:gd name="T33" fmla="*/ 0 h 340"/>
                  <a:gd name="T34" fmla="*/ 1 w 516"/>
                  <a:gd name="T35" fmla="*/ 0 h 340"/>
                  <a:gd name="T36" fmla="*/ 1 w 516"/>
                  <a:gd name="T37" fmla="*/ 0 h 340"/>
                  <a:gd name="T38" fmla="*/ 1 w 516"/>
                  <a:gd name="T39" fmla="*/ 0 h 340"/>
                  <a:gd name="T40" fmla="*/ 1 w 516"/>
                  <a:gd name="T41" fmla="*/ 0 h 340"/>
                  <a:gd name="T42" fmla="*/ 1 w 516"/>
                  <a:gd name="T43" fmla="*/ 0 h 340"/>
                  <a:gd name="T44" fmla="*/ 1 w 516"/>
                  <a:gd name="T45" fmla="*/ 0 h 340"/>
                  <a:gd name="T46" fmla="*/ 1 w 516"/>
                  <a:gd name="T47" fmla="*/ 0 h 340"/>
                  <a:gd name="T48" fmla="*/ 1 w 516"/>
                  <a:gd name="T49" fmla="*/ 0 h 340"/>
                  <a:gd name="T50" fmla="*/ 0 w 516"/>
                  <a:gd name="T51" fmla="*/ 0 h 340"/>
                  <a:gd name="T52" fmla="*/ 0 w 516"/>
                  <a:gd name="T53" fmla="*/ 0 h 340"/>
                  <a:gd name="T54" fmla="*/ 0 w 516"/>
                  <a:gd name="T55" fmla="*/ 0 h 340"/>
                  <a:gd name="T56" fmla="*/ 0 w 516"/>
                  <a:gd name="T57" fmla="*/ 0 h 340"/>
                  <a:gd name="T58" fmla="*/ 0 w 516"/>
                  <a:gd name="T59" fmla="*/ 0 h 340"/>
                  <a:gd name="T60" fmla="*/ 0 w 516"/>
                  <a:gd name="T61" fmla="*/ 0 h 340"/>
                  <a:gd name="T62" fmla="*/ 0 w 516"/>
                  <a:gd name="T63" fmla="*/ 0 h 340"/>
                  <a:gd name="T64" fmla="*/ 0 w 516"/>
                  <a:gd name="T65" fmla="*/ 0 h 340"/>
                  <a:gd name="T66" fmla="*/ 0 w 516"/>
                  <a:gd name="T67" fmla="*/ 0 h 340"/>
                  <a:gd name="T68" fmla="*/ 0 w 516"/>
                  <a:gd name="T69" fmla="*/ 0 h 340"/>
                  <a:gd name="T70" fmla="*/ 0 w 516"/>
                  <a:gd name="T71" fmla="*/ 0 h 340"/>
                  <a:gd name="T72" fmla="*/ 0 w 516"/>
                  <a:gd name="T73" fmla="*/ 0 h 340"/>
                  <a:gd name="T74" fmla="*/ 0 w 516"/>
                  <a:gd name="T75" fmla="*/ 0 h 340"/>
                  <a:gd name="T76" fmla="*/ 0 w 516"/>
                  <a:gd name="T77" fmla="*/ 0 h 340"/>
                  <a:gd name="T78" fmla="*/ 0 w 516"/>
                  <a:gd name="T79" fmla="*/ 0 h 340"/>
                  <a:gd name="T80" fmla="*/ 0 w 516"/>
                  <a:gd name="T81" fmla="*/ 0 h 340"/>
                  <a:gd name="T82" fmla="*/ 1 w 516"/>
                  <a:gd name="T83" fmla="*/ 0 h 340"/>
                  <a:gd name="T84" fmla="*/ 1 w 516"/>
                  <a:gd name="T85" fmla="*/ 0 h 340"/>
                  <a:gd name="T86" fmla="*/ 1 w 516"/>
                  <a:gd name="T87" fmla="*/ 0 h 340"/>
                  <a:gd name="T88" fmla="*/ 1 w 516"/>
                  <a:gd name="T89" fmla="*/ 0 h 340"/>
                  <a:gd name="T90" fmla="*/ 1 w 516"/>
                  <a:gd name="T91" fmla="*/ 0 h 340"/>
                  <a:gd name="T92" fmla="*/ 1 w 516"/>
                  <a:gd name="T93" fmla="*/ 0 h 340"/>
                  <a:gd name="T94" fmla="*/ 1 w 516"/>
                  <a:gd name="T95" fmla="*/ 0 h 340"/>
                  <a:gd name="T96" fmla="*/ 1 w 516"/>
                  <a:gd name="T97" fmla="*/ 0 h 340"/>
                  <a:gd name="T98" fmla="*/ 1 w 516"/>
                  <a:gd name="T99" fmla="*/ 0 h 340"/>
                  <a:gd name="T100" fmla="*/ 1 w 516"/>
                  <a:gd name="T101" fmla="*/ 0 h 340"/>
                  <a:gd name="T102" fmla="*/ 1 w 516"/>
                  <a:gd name="T103" fmla="*/ 0 h 340"/>
                  <a:gd name="T104" fmla="*/ 1 w 516"/>
                  <a:gd name="T105" fmla="*/ 0 h 340"/>
                  <a:gd name="T106" fmla="*/ 1 w 516"/>
                  <a:gd name="T107" fmla="*/ 0 h 340"/>
                  <a:gd name="T108" fmla="*/ 1 w 516"/>
                  <a:gd name="T109" fmla="*/ 1 h 340"/>
                  <a:gd name="T110" fmla="*/ 1 w 516"/>
                  <a:gd name="T111" fmla="*/ 1 h 340"/>
                  <a:gd name="T112" fmla="*/ 1 w 516"/>
                  <a:gd name="T113" fmla="*/ 1 h 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6"/>
                  <a:gd name="T172" fmla="*/ 0 h 340"/>
                  <a:gd name="T173" fmla="*/ 516 w 516"/>
                  <a:gd name="T174" fmla="*/ 340 h 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6" h="340">
                    <a:moveTo>
                      <a:pt x="427" y="340"/>
                    </a:moveTo>
                    <a:lnTo>
                      <a:pt x="448" y="312"/>
                    </a:lnTo>
                    <a:lnTo>
                      <a:pt x="461" y="280"/>
                    </a:lnTo>
                    <a:lnTo>
                      <a:pt x="471" y="245"/>
                    </a:lnTo>
                    <a:lnTo>
                      <a:pt x="474" y="209"/>
                    </a:lnTo>
                    <a:lnTo>
                      <a:pt x="474" y="173"/>
                    </a:lnTo>
                    <a:lnTo>
                      <a:pt x="471" y="137"/>
                    </a:lnTo>
                    <a:lnTo>
                      <a:pt x="467" y="102"/>
                    </a:lnTo>
                    <a:lnTo>
                      <a:pt x="459" y="70"/>
                    </a:lnTo>
                    <a:lnTo>
                      <a:pt x="445" y="58"/>
                    </a:lnTo>
                    <a:lnTo>
                      <a:pt x="452" y="43"/>
                    </a:lnTo>
                    <a:lnTo>
                      <a:pt x="473" y="29"/>
                    </a:lnTo>
                    <a:lnTo>
                      <a:pt x="496" y="16"/>
                    </a:lnTo>
                    <a:lnTo>
                      <a:pt x="514" y="7"/>
                    </a:lnTo>
                    <a:lnTo>
                      <a:pt x="516" y="0"/>
                    </a:lnTo>
                    <a:lnTo>
                      <a:pt x="494" y="0"/>
                    </a:lnTo>
                    <a:lnTo>
                      <a:pt x="438" y="6"/>
                    </a:lnTo>
                    <a:lnTo>
                      <a:pt x="422" y="4"/>
                    </a:lnTo>
                    <a:lnTo>
                      <a:pt x="402" y="7"/>
                    </a:lnTo>
                    <a:lnTo>
                      <a:pt x="380" y="13"/>
                    </a:lnTo>
                    <a:lnTo>
                      <a:pt x="359" y="20"/>
                    </a:lnTo>
                    <a:lnTo>
                      <a:pt x="333" y="31"/>
                    </a:lnTo>
                    <a:lnTo>
                      <a:pt x="306" y="43"/>
                    </a:lnTo>
                    <a:lnTo>
                      <a:pt x="279" y="58"/>
                    </a:lnTo>
                    <a:lnTo>
                      <a:pt x="251" y="72"/>
                    </a:lnTo>
                    <a:lnTo>
                      <a:pt x="220" y="88"/>
                    </a:lnTo>
                    <a:lnTo>
                      <a:pt x="189" y="104"/>
                    </a:lnTo>
                    <a:lnTo>
                      <a:pt x="158" y="122"/>
                    </a:lnTo>
                    <a:lnTo>
                      <a:pt x="126" y="139"/>
                    </a:lnTo>
                    <a:lnTo>
                      <a:pt x="96" y="157"/>
                    </a:lnTo>
                    <a:lnTo>
                      <a:pt x="63" y="171"/>
                    </a:lnTo>
                    <a:lnTo>
                      <a:pt x="30" y="187"/>
                    </a:lnTo>
                    <a:lnTo>
                      <a:pt x="0" y="200"/>
                    </a:lnTo>
                    <a:lnTo>
                      <a:pt x="25" y="202"/>
                    </a:lnTo>
                    <a:lnTo>
                      <a:pt x="50" y="200"/>
                    </a:lnTo>
                    <a:lnTo>
                      <a:pt x="75" y="196"/>
                    </a:lnTo>
                    <a:lnTo>
                      <a:pt x="103" y="189"/>
                    </a:lnTo>
                    <a:lnTo>
                      <a:pt x="132" y="182"/>
                    </a:lnTo>
                    <a:lnTo>
                      <a:pt x="158" y="173"/>
                    </a:lnTo>
                    <a:lnTo>
                      <a:pt x="187" y="162"/>
                    </a:lnTo>
                    <a:lnTo>
                      <a:pt x="217" y="152"/>
                    </a:lnTo>
                    <a:lnTo>
                      <a:pt x="244" y="141"/>
                    </a:lnTo>
                    <a:lnTo>
                      <a:pt x="272" y="130"/>
                    </a:lnTo>
                    <a:lnTo>
                      <a:pt x="301" y="118"/>
                    </a:lnTo>
                    <a:lnTo>
                      <a:pt x="328" y="109"/>
                    </a:lnTo>
                    <a:lnTo>
                      <a:pt x="354" y="104"/>
                    </a:lnTo>
                    <a:lnTo>
                      <a:pt x="380" y="99"/>
                    </a:lnTo>
                    <a:lnTo>
                      <a:pt x="406" y="97"/>
                    </a:lnTo>
                    <a:lnTo>
                      <a:pt x="429" y="97"/>
                    </a:lnTo>
                    <a:lnTo>
                      <a:pt x="432" y="102"/>
                    </a:lnTo>
                    <a:lnTo>
                      <a:pt x="438" y="117"/>
                    </a:lnTo>
                    <a:lnTo>
                      <a:pt x="445" y="139"/>
                    </a:lnTo>
                    <a:lnTo>
                      <a:pt x="450" y="168"/>
                    </a:lnTo>
                    <a:lnTo>
                      <a:pt x="454" y="203"/>
                    </a:lnTo>
                    <a:lnTo>
                      <a:pt x="452" y="245"/>
                    </a:lnTo>
                    <a:lnTo>
                      <a:pt x="443" y="292"/>
                    </a:lnTo>
                    <a:lnTo>
                      <a:pt x="427" y="340"/>
                    </a:lnTo>
                    <a:close/>
                  </a:path>
                </a:pathLst>
              </a:custGeom>
              <a:solidFill>
                <a:srgbClr val="993300"/>
              </a:solidFill>
              <a:ln w="9525">
                <a:noFill/>
                <a:round/>
                <a:headEnd/>
                <a:tailEnd/>
              </a:ln>
            </p:spPr>
            <p:txBody>
              <a:bodyPr/>
              <a:lstStyle/>
              <a:p>
                <a:endParaRPr lang="en-US">
                  <a:latin typeface="+mn-lt"/>
                </a:endParaRPr>
              </a:p>
            </p:txBody>
          </p:sp>
          <p:sp>
            <p:nvSpPr>
              <p:cNvPr id="64621" name="Freeform 117"/>
              <p:cNvSpPr>
                <a:spLocks/>
              </p:cNvSpPr>
              <p:nvPr/>
            </p:nvSpPr>
            <p:spPr bwMode="auto">
              <a:xfrm>
                <a:off x="3930" y="1621"/>
                <a:ext cx="19" cy="7"/>
              </a:xfrm>
              <a:custGeom>
                <a:avLst/>
                <a:gdLst>
                  <a:gd name="T0" fmla="*/ 1 w 400"/>
                  <a:gd name="T1" fmla="*/ 0 h 144"/>
                  <a:gd name="T2" fmla="*/ 1 w 400"/>
                  <a:gd name="T3" fmla="*/ 0 h 144"/>
                  <a:gd name="T4" fmla="*/ 1 w 400"/>
                  <a:gd name="T5" fmla="*/ 0 h 144"/>
                  <a:gd name="T6" fmla="*/ 1 w 400"/>
                  <a:gd name="T7" fmla="*/ 0 h 144"/>
                  <a:gd name="T8" fmla="*/ 1 w 400"/>
                  <a:gd name="T9" fmla="*/ 0 h 144"/>
                  <a:gd name="T10" fmla="*/ 1 w 400"/>
                  <a:gd name="T11" fmla="*/ 0 h 144"/>
                  <a:gd name="T12" fmla="*/ 1 w 400"/>
                  <a:gd name="T13" fmla="*/ 0 h 144"/>
                  <a:gd name="T14" fmla="*/ 1 w 400"/>
                  <a:gd name="T15" fmla="*/ 0 h 144"/>
                  <a:gd name="T16" fmla="*/ 0 w 400"/>
                  <a:gd name="T17" fmla="*/ 0 h 144"/>
                  <a:gd name="T18" fmla="*/ 0 w 400"/>
                  <a:gd name="T19" fmla="*/ 0 h 144"/>
                  <a:gd name="T20" fmla="*/ 0 w 400"/>
                  <a:gd name="T21" fmla="*/ 0 h 144"/>
                  <a:gd name="T22" fmla="*/ 0 w 400"/>
                  <a:gd name="T23" fmla="*/ 0 h 144"/>
                  <a:gd name="T24" fmla="*/ 0 w 400"/>
                  <a:gd name="T25" fmla="*/ 0 h 144"/>
                  <a:gd name="T26" fmla="*/ 0 w 400"/>
                  <a:gd name="T27" fmla="*/ 0 h 144"/>
                  <a:gd name="T28" fmla="*/ 0 w 400"/>
                  <a:gd name="T29" fmla="*/ 0 h 144"/>
                  <a:gd name="T30" fmla="*/ 0 w 400"/>
                  <a:gd name="T31" fmla="*/ 0 h 144"/>
                  <a:gd name="T32" fmla="*/ 0 w 400"/>
                  <a:gd name="T33" fmla="*/ 0 h 144"/>
                  <a:gd name="T34" fmla="*/ 0 w 400"/>
                  <a:gd name="T35" fmla="*/ 0 h 144"/>
                  <a:gd name="T36" fmla="*/ 0 w 400"/>
                  <a:gd name="T37" fmla="*/ 0 h 144"/>
                  <a:gd name="T38" fmla="*/ 0 w 400"/>
                  <a:gd name="T39" fmla="*/ 0 h 144"/>
                  <a:gd name="T40" fmla="*/ 0 w 400"/>
                  <a:gd name="T41" fmla="*/ 0 h 144"/>
                  <a:gd name="T42" fmla="*/ 0 w 400"/>
                  <a:gd name="T43" fmla="*/ 0 h 144"/>
                  <a:gd name="T44" fmla="*/ 0 w 400"/>
                  <a:gd name="T45" fmla="*/ 0 h 144"/>
                  <a:gd name="T46" fmla="*/ 0 w 400"/>
                  <a:gd name="T47" fmla="*/ 0 h 144"/>
                  <a:gd name="T48" fmla="*/ 1 w 400"/>
                  <a:gd name="T49" fmla="*/ 0 h 144"/>
                  <a:gd name="T50" fmla="*/ 1 w 400"/>
                  <a:gd name="T51" fmla="*/ 0 h 144"/>
                  <a:gd name="T52" fmla="*/ 1 w 400"/>
                  <a:gd name="T53" fmla="*/ 0 h 144"/>
                  <a:gd name="T54" fmla="*/ 1 w 400"/>
                  <a:gd name="T55" fmla="*/ 0 h 144"/>
                  <a:gd name="T56" fmla="*/ 1 w 400"/>
                  <a:gd name="T57" fmla="*/ 0 h 144"/>
                  <a:gd name="T58" fmla="*/ 1 w 400"/>
                  <a:gd name="T59" fmla="*/ 0 h 144"/>
                  <a:gd name="T60" fmla="*/ 1 w 400"/>
                  <a:gd name="T61" fmla="*/ 0 h 144"/>
                  <a:gd name="T62" fmla="*/ 1 w 400"/>
                  <a:gd name="T63" fmla="*/ 0 h 144"/>
                  <a:gd name="T64" fmla="*/ 1 w 400"/>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4"/>
                  <a:gd name="T101" fmla="*/ 400 w 400"/>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4">
                    <a:moveTo>
                      <a:pt x="400" y="99"/>
                    </a:moveTo>
                    <a:lnTo>
                      <a:pt x="382" y="107"/>
                    </a:lnTo>
                    <a:lnTo>
                      <a:pt x="362" y="108"/>
                    </a:lnTo>
                    <a:lnTo>
                      <a:pt x="341" y="107"/>
                    </a:lnTo>
                    <a:lnTo>
                      <a:pt x="316" y="101"/>
                    </a:lnTo>
                    <a:lnTo>
                      <a:pt x="290" y="94"/>
                    </a:lnTo>
                    <a:lnTo>
                      <a:pt x="263" y="83"/>
                    </a:lnTo>
                    <a:lnTo>
                      <a:pt x="236" y="73"/>
                    </a:lnTo>
                    <a:lnTo>
                      <a:pt x="207" y="60"/>
                    </a:lnTo>
                    <a:lnTo>
                      <a:pt x="179" y="48"/>
                    </a:lnTo>
                    <a:lnTo>
                      <a:pt x="149" y="34"/>
                    </a:lnTo>
                    <a:lnTo>
                      <a:pt x="122" y="22"/>
                    </a:lnTo>
                    <a:lnTo>
                      <a:pt x="94" y="13"/>
                    </a:lnTo>
                    <a:lnTo>
                      <a:pt x="69" y="5"/>
                    </a:lnTo>
                    <a:lnTo>
                      <a:pt x="43" y="2"/>
                    </a:lnTo>
                    <a:lnTo>
                      <a:pt x="21" y="0"/>
                    </a:lnTo>
                    <a:lnTo>
                      <a:pt x="0" y="4"/>
                    </a:lnTo>
                    <a:lnTo>
                      <a:pt x="25" y="11"/>
                    </a:lnTo>
                    <a:lnTo>
                      <a:pt x="52" y="22"/>
                    </a:lnTo>
                    <a:lnTo>
                      <a:pt x="81" y="34"/>
                    </a:lnTo>
                    <a:lnTo>
                      <a:pt x="110" y="49"/>
                    </a:lnTo>
                    <a:lnTo>
                      <a:pt x="138" y="66"/>
                    </a:lnTo>
                    <a:lnTo>
                      <a:pt x="167" y="82"/>
                    </a:lnTo>
                    <a:lnTo>
                      <a:pt x="197" y="98"/>
                    </a:lnTo>
                    <a:lnTo>
                      <a:pt x="225" y="112"/>
                    </a:lnTo>
                    <a:lnTo>
                      <a:pt x="252" y="125"/>
                    </a:lnTo>
                    <a:lnTo>
                      <a:pt x="279" y="135"/>
                    </a:lnTo>
                    <a:lnTo>
                      <a:pt x="305" y="142"/>
                    </a:lnTo>
                    <a:lnTo>
                      <a:pt x="328" y="144"/>
                    </a:lnTo>
                    <a:lnTo>
                      <a:pt x="350" y="142"/>
                    </a:lnTo>
                    <a:lnTo>
                      <a:pt x="369" y="135"/>
                    </a:lnTo>
                    <a:lnTo>
                      <a:pt x="385" y="121"/>
                    </a:lnTo>
                    <a:lnTo>
                      <a:pt x="400" y="99"/>
                    </a:lnTo>
                    <a:close/>
                  </a:path>
                </a:pathLst>
              </a:custGeom>
              <a:solidFill>
                <a:srgbClr val="FFB600"/>
              </a:solidFill>
              <a:ln w="9525">
                <a:noFill/>
                <a:round/>
                <a:headEnd/>
                <a:tailEnd/>
              </a:ln>
            </p:spPr>
            <p:txBody>
              <a:bodyPr/>
              <a:lstStyle/>
              <a:p>
                <a:endParaRPr lang="en-US">
                  <a:latin typeface="+mn-lt"/>
                </a:endParaRPr>
              </a:p>
            </p:txBody>
          </p:sp>
          <p:sp>
            <p:nvSpPr>
              <p:cNvPr id="64622" name="Freeform 118"/>
              <p:cNvSpPr>
                <a:spLocks/>
              </p:cNvSpPr>
              <p:nvPr/>
            </p:nvSpPr>
            <p:spPr bwMode="auto">
              <a:xfrm>
                <a:off x="3930" y="1622"/>
                <a:ext cx="19" cy="10"/>
              </a:xfrm>
              <a:custGeom>
                <a:avLst/>
                <a:gdLst>
                  <a:gd name="T0" fmla="*/ 1 w 391"/>
                  <a:gd name="T1" fmla="*/ 0 h 207"/>
                  <a:gd name="T2" fmla="*/ 1 w 391"/>
                  <a:gd name="T3" fmla="*/ 0 h 207"/>
                  <a:gd name="T4" fmla="*/ 1 w 391"/>
                  <a:gd name="T5" fmla="*/ 0 h 207"/>
                  <a:gd name="T6" fmla="*/ 1 w 391"/>
                  <a:gd name="T7" fmla="*/ 0 h 207"/>
                  <a:gd name="T8" fmla="*/ 1 w 391"/>
                  <a:gd name="T9" fmla="*/ 0 h 207"/>
                  <a:gd name="T10" fmla="*/ 1 w 391"/>
                  <a:gd name="T11" fmla="*/ 0 h 207"/>
                  <a:gd name="T12" fmla="*/ 1 w 391"/>
                  <a:gd name="T13" fmla="*/ 0 h 207"/>
                  <a:gd name="T14" fmla="*/ 1 w 391"/>
                  <a:gd name="T15" fmla="*/ 0 h 207"/>
                  <a:gd name="T16" fmla="*/ 1 w 391"/>
                  <a:gd name="T17" fmla="*/ 0 h 207"/>
                  <a:gd name="T18" fmla="*/ 0 w 391"/>
                  <a:gd name="T19" fmla="*/ 0 h 207"/>
                  <a:gd name="T20" fmla="*/ 0 w 391"/>
                  <a:gd name="T21" fmla="*/ 0 h 207"/>
                  <a:gd name="T22" fmla="*/ 0 w 391"/>
                  <a:gd name="T23" fmla="*/ 0 h 207"/>
                  <a:gd name="T24" fmla="*/ 0 w 391"/>
                  <a:gd name="T25" fmla="*/ 0 h 207"/>
                  <a:gd name="T26" fmla="*/ 0 w 391"/>
                  <a:gd name="T27" fmla="*/ 0 h 207"/>
                  <a:gd name="T28" fmla="*/ 0 w 391"/>
                  <a:gd name="T29" fmla="*/ 0 h 207"/>
                  <a:gd name="T30" fmla="*/ 0 w 391"/>
                  <a:gd name="T31" fmla="*/ 0 h 207"/>
                  <a:gd name="T32" fmla="*/ 0 w 391"/>
                  <a:gd name="T33" fmla="*/ 0 h 207"/>
                  <a:gd name="T34" fmla="*/ 0 w 391"/>
                  <a:gd name="T35" fmla="*/ 0 h 207"/>
                  <a:gd name="T36" fmla="*/ 0 w 391"/>
                  <a:gd name="T37" fmla="*/ 0 h 207"/>
                  <a:gd name="T38" fmla="*/ 0 w 391"/>
                  <a:gd name="T39" fmla="*/ 0 h 207"/>
                  <a:gd name="T40" fmla="*/ 0 w 391"/>
                  <a:gd name="T41" fmla="*/ 0 h 207"/>
                  <a:gd name="T42" fmla="*/ 0 w 391"/>
                  <a:gd name="T43" fmla="*/ 0 h 207"/>
                  <a:gd name="T44" fmla="*/ 0 w 391"/>
                  <a:gd name="T45" fmla="*/ 0 h 207"/>
                  <a:gd name="T46" fmla="*/ 0 w 391"/>
                  <a:gd name="T47" fmla="*/ 0 h 207"/>
                  <a:gd name="T48" fmla="*/ 1 w 391"/>
                  <a:gd name="T49" fmla="*/ 0 h 207"/>
                  <a:gd name="T50" fmla="*/ 1 w 391"/>
                  <a:gd name="T51" fmla="*/ 0 h 207"/>
                  <a:gd name="T52" fmla="*/ 1 w 391"/>
                  <a:gd name="T53" fmla="*/ 0 h 207"/>
                  <a:gd name="T54" fmla="*/ 1 w 391"/>
                  <a:gd name="T55" fmla="*/ 0 h 207"/>
                  <a:gd name="T56" fmla="*/ 1 w 391"/>
                  <a:gd name="T57" fmla="*/ 0 h 207"/>
                  <a:gd name="T58" fmla="*/ 1 w 391"/>
                  <a:gd name="T59" fmla="*/ 0 h 207"/>
                  <a:gd name="T60" fmla="*/ 1 w 391"/>
                  <a:gd name="T61" fmla="*/ 0 h 207"/>
                  <a:gd name="T62" fmla="*/ 1 w 391"/>
                  <a:gd name="T63" fmla="*/ 0 h 207"/>
                  <a:gd name="T64" fmla="*/ 1 w 391"/>
                  <a:gd name="T65" fmla="*/ 0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1"/>
                  <a:gd name="T100" fmla="*/ 0 h 207"/>
                  <a:gd name="T101" fmla="*/ 391 w 391"/>
                  <a:gd name="T102" fmla="*/ 207 h 2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1" h="207">
                    <a:moveTo>
                      <a:pt x="391" y="110"/>
                    </a:moveTo>
                    <a:lnTo>
                      <a:pt x="380" y="133"/>
                    </a:lnTo>
                    <a:lnTo>
                      <a:pt x="366" y="152"/>
                    </a:lnTo>
                    <a:lnTo>
                      <a:pt x="348" y="163"/>
                    </a:lnTo>
                    <a:lnTo>
                      <a:pt x="328" y="168"/>
                    </a:lnTo>
                    <a:lnTo>
                      <a:pt x="305" y="168"/>
                    </a:lnTo>
                    <a:lnTo>
                      <a:pt x="281" y="163"/>
                    </a:lnTo>
                    <a:lnTo>
                      <a:pt x="254" y="154"/>
                    </a:lnTo>
                    <a:lnTo>
                      <a:pt x="227" y="142"/>
                    </a:lnTo>
                    <a:lnTo>
                      <a:pt x="199" y="128"/>
                    </a:lnTo>
                    <a:lnTo>
                      <a:pt x="170" y="111"/>
                    </a:lnTo>
                    <a:lnTo>
                      <a:pt x="139" y="92"/>
                    </a:lnTo>
                    <a:lnTo>
                      <a:pt x="110" y="74"/>
                    </a:lnTo>
                    <a:lnTo>
                      <a:pt x="81" y="54"/>
                    </a:lnTo>
                    <a:lnTo>
                      <a:pt x="53" y="35"/>
                    </a:lnTo>
                    <a:lnTo>
                      <a:pt x="25" y="16"/>
                    </a:lnTo>
                    <a:lnTo>
                      <a:pt x="0" y="0"/>
                    </a:lnTo>
                    <a:lnTo>
                      <a:pt x="16" y="17"/>
                    </a:lnTo>
                    <a:lnTo>
                      <a:pt x="38" y="40"/>
                    </a:lnTo>
                    <a:lnTo>
                      <a:pt x="64" y="61"/>
                    </a:lnTo>
                    <a:lnTo>
                      <a:pt x="94" y="86"/>
                    </a:lnTo>
                    <a:lnTo>
                      <a:pt x="124" y="111"/>
                    </a:lnTo>
                    <a:lnTo>
                      <a:pt x="159" y="135"/>
                    </a:lnTo>
                    <a:lnTo>
                      <a:pt x="193" y="157"/>
                    </a:lnTo>
                    <a:lnTo>
                      <a:pt x="229" y="177"/>
                    </a:lnTo>
                    <a:lnTo>
                      <a:pt x="261" y="193"/>
                    </a:lnTo>
                    <a:lnTo>
                      <a:pt x="294" y="204"/>
                    </a:lnTo>
                    <a:lnTo>
                      <a:pt x="323" y="207"/>
                    </a:lnTo>
                    <a:lnTo>
                      <a:pt x="346" y="205"/>
                    </a:lnTo>
                    <a:lnTo>
                      <a:pt x="368" y="197"/>
                    </a:lnTo>
                    <a:lnTo>
                      <a:pt x="382" y="177"/>
                    </a:lnTo>
                    <a:lnTo>
                      <a:pt x="389" y="150"/>
                    </a:lnTo>
                    <a:lnTo>
                      <a:pt x="391" y="110"/>
                    </a:lnTo>
                    <a:close/>
                  </a:path>
                </a:pathLst>
              </a:custGeom>
              <a:solidFill>
                <a:srgbClr val="993300"/>
              </a:solidFill>
              <a:ln w="9525">
                <a:noFill/>
                <a:round/>
                <a:headEnd/>
                <a:tailEnd/>
              </a:ln>
            </p:spPr>
            <p:txBody>
              <a:bodyPr/>
              <a:lstStyle/>
              <a:p>
                <a:endParaRPr lang="en-US">
                  <a:latin typeface="+mn-lt"/>
                </a:endParaRPr>
              </a:p>
            </p:txBody>
          </p:sp>
          <p:sp>
            <p:nvSpPr>
              <p:cNvPr id="64623" name="Freeform 119"/>
              <p:cNvSpPr>
                <a:spLocks/>
              </p:cNvSpPr>
              <p:nvPr/>
            </p:nvSpPr>
            <p:spPr bwMode="auto">
              <a:xfrm>
                <a:off x="3941" y="1615"/>
                <a:ext cx="3" cy="11"/>
              </a:xfrm>
              <a:custGeom>
                <a:avLst/>
                <a:gdLst>
                  <a:gd name="T0" fmla="*/ 0 w 72"/>
                  <a:gd name="T1" fmla="*/ 0 h 222"/>
                  <a:gd name="T2" fmla="*/ 0 w 72"/>
                  <a:gd name="T3" fmla="*/ 0 h 222"/>
                  <a:gd name="T4" fmla="*/ 0 w 72"/>
                  <a:gd name="T5" fmla="*/ 0 h 222"/>
                  <a:gd name="T6" fmla="*/ 0 w 72"/>
                  <a:gd name="T7" fmla="*/ 0 h 222"/>
                  <a:gd name="T8" fmla="*/ 0 w 72"/>
                  <a:gd name="T9" fmla="*/ 0 h 222"/>
                  <a:gd name="T10" fmla="*/ 0 w 72"/>
                  <a:gd name="T11" fmla="*/ 0 h 222"/>
                  <a:gd name="T12" fmla="*/ 0 w 72"/>
                  <a:gd name="T13" fmla="*/ 0 h 222"/>
                  <a:gd name="T14" fmla="*/ 0 w 72"/>
                  <a:gd name="T15" fmla="*/ 0 h 222"/>
                  <a:gd name="T16" fmla="*/ 0 w 72"/>
                  <a:gd name="T17" fmla="*/ 1 h 222"/>
                  <a:gd name="T18" fmla="*/ 0 w 72"/>
                  <a:gd name="T19" fmla="*/ 0 h 222"/>
                  <a:gd name="T20" fmla="*/ 0 w 72"/>
                  <a:gd name="T21" fmla="*/ 0 h 222"/>
                  <a:gd name="T22" fmla="*/ 0 w 72"/>
                  <a:gd name="T23" fmla="*/ 0 h 222"/>
                  <a:gd name="T24" fmla="*/ 0 w 72"/>
                  <a:gd name="T25" fmla="*/ 0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22"/>
                  <a:gd name="T41" fmla="*/ 72 w 72"/>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22">
                    <a:moveTo>
                      <a:pt x="72" y="0"/>
                    </a:moveTo>
                    <a:lnTo>
                      <a:pt x="39" y="24"/>
                    </a:lnTo>
                    <a:lnTo>
                      <a:pt x="17" y="52"/>
                    </a:lnTo>
                    <a:lnTo>
                      <a:pt x="5" y="84"/>
                    </a:lnTo>
                    <a:lnTo>
                      <a:pt x="0" y="116"/>
                    </a:lnTo>
                    <a:lnTo>
                      <a:pt x="5" y="148"/>
                    </a:lnTo>
                    <a:lnTo>
                      <a:pt x="17" y="178"/>
                    </a:lnTo>
                    <a:lnTo>
                      <a:pt x="39" y="203"/>
                    </a:lnTo>
                    <a:lnTo>
                      <a:pt x="68" y="222"/>
                    </a:lnTo>
                    <a:lnTo>
                      <a:pt x="44" y="164"/>
                    </a:lnTo>
                    <a:lnTo>
                      <a:pt x="39" y="105"/>
                    </a:lnTo>
                    <a:lnTo>
                      <a:pt x="50" y="52"/>
                    </a:lnTo>
                    <a:lnTo>
                      <a:pt x="72" y="0"/>
                    </a:lnTo>
                    <a:close/>
                  </a:path>
                </a:pathLst>
              </a:custGeom>
              <a:solidFill>
                <a:srgbClr val="FFB600"/>
              </a:solidFill>
              <a:ln w="9525">
                <a:noFill/>
                <a:round/>
                <a:headEnd/>
                <a:tailEnd/>
              </a:ln>
            </p:spPr>
            <p:txBody>
              <a:bodyPr/>
              <a:lstStyle/>
              <a:p>
                <a:endParaRPr lang="en-US">
                  <a:latin typeface="+mn-lt"/>
                </a:endParaRPr>
              </a:p>
            </p:txBody>
          </p:sp>
          <p:sp>
            <p:nvSpPr>
              <p:cNvPr id="64624" name="Freeform 120"/>
              <p:cNvSpPr>
                <a:spLocks/>
              </p:cNvSpPr>
              <p:nvPr/>
            </p:nvSpPr>
            <p:spPr bwMode="auto">
              <a:xfrm>
                <a:off x="3944" y="1617"/>
                <a:ext cx="3" cy="8"/>
              </a:xfrm>
              <a:custGeom>
                <a:avLst/>
                <a:gdLst>
                  <a:gd name="T0" fmla="*/ 0 w 49"/>
                  <a:gd name="T1" fmla="*/ 0 h 171"/>
                  <a:gd name="T2" fmla="*/ 0 w 49"/>
                  <a:gd name="T3" fmla="*/ 0 h 171"/>
                  <a:gd name="T4" fmla="*/ 0 w 49"/>
                  <a:gd name="T5" fmla="*/ 0 h 171"/>
                  <a:gd name="T6" fmla="*/ 0 w 49"/>
                  <a:gd name="T7" fmla="*/ 0 h 171"/>
                  <a:gd name="T8" fmla="*/ 0 w 49"/>
                  <a:gd name="T9" fmla="*/ 0 h 171"/>
                  <a:gd name="T10" fmla="*/ 0 w 49"/>
                  <a:gd name="T11" fmla="*/ 0 h 171"/>
                  <a:gd name="T12" fmla="*/ 0 w 49"/>
                  <a:gd name="T13" fmla="*/ 0 h 171"/>
                  <a:gd name="T14" fmla="*/ 0 w 49"/>
                  <a:gd name="T15" fmla="*/ 0 h 171"/>
                  <a:gd name="T16" fmla="*/ 0 w 49"/>
                  <a:gd name="T17" fmla="*/ 0 h 171"/>
                  <a:gd name="T18" fmla="*/ 0 w 49"/>
                  <a:gd name="T19" fmla="*/ 0 h 171"/>
                  <a:gd name="T20" fmla="*/ 0 w 49"/>
                  <a:gd name="T21" fmla="*/ 0 h 171"/>
                  <a:gd name="T22" fmla="*/ 0 w 49"/>
                  <a:gd name="T23" fmla="*/ 0 h 171"/>
                  <a:gd name="T24" fmla="*/ 0 w 49"/>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171"/>
                  <a:gd name="T41" fmla="*/ 49 w 49"/>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171">
                    <a:moveTo>
                      <a:pt x="49" y="0"/>
                    </a:moveTo>
                    <a:lnTo>
                      <a:pt x="27" y="18"/>
                    </a:lnTo>
                    <a:lnTo>
                      <a:pt x="11" y="39"/>
                    </a:lnTo>
                    <a:lnTo>
                      <a:pt x="2" y="63"/>
                    </a:lnTo>
                    <a:lnTo>
                      <a:pt x="0" y="88"/>
                    </a:lnTo>
                    <a:lnTo>
                      <a:pt x="2" y="113"/>
                    </a:lnTo>
                    <a:lnTo>
                      <a:pt x="11" y="137"/>
                    </a:lnTo>
                    <a:lnTo>
                      <a:pt x="25" y="157"/>
                    </a:lnTo>
                    <a:lnTo>
                      <a:pt x="45" y="171"/>
                    </a:lnTo>
                    <a:lnTo>
                      <a:pt x="29" y="125"/>
                    </a:lnTo>
                    <a:lnTo>
                      <a:pt x="27" y="81"/>
                    </a:lnTo>
                    <a:lnTo>
                      <a:pt x="34" y="38"/>
                    </a:lnTo>
                    <a:lnTo>
                      <a:pt x="49" y="0"/>
                    </a:lnTo>
                    <a:close/>
                  </a:path>
                </a:pathLst>
              </a:custGeom>
              <a:solidFill>
                <a:srgbClr val="993300"/>
              </a:solidFill>
              <a:ln w="9525">
                <a:noFill/>
                <a:round/>
                <a:headEnd/>
                <a:tailEnd/>
              </a:ln>
            </p:spPr>
            <p:txBody>
              <a:bodyPr/>
              <a:lstStyle/>
              <a:p>
                <a:endParaRPr lang="en-US">
                  <a:latin typeface="+mn-lt"/>
                </a:endParaRPr>
              </a:p>
            </p:txBody>
          </p:sp>
          <p:sp>
            <p:nvSpPr>
              <p:cNvPr id="64625" name="Freeform 121"/>
              <p:cNvSpPr>
                <a:spLocks/>
              </p:cNvSpPr>
              <p:nvPr/>
            </p:nvSpPr>
            <p:spPr bwMode="auto">
              <a:xfrm>
                <a:off x="3930" y="1607"/>
                <a:ext cx="20" cy="12"/>
              </a:xfrm>
              <a:custGeom>
                <a:avLst/>
                <a:gdLst>
                  <a:gd name="T0" fmla="*/ 1 w 413"/>
                  <a:gd name="T1" fmla="*/ 0 h 246"/>
                  <a:gd name="T2" fmla="*/ 1 w 413"/>
                  <a:gd name="T3" fmla="*/ 0 h 246"/>
                  <a:gd name="T4" fmla="*/ 1 w 413"/>
                  <a:gd name="T5" fmla="*/ 0 h 246"/>
                  <a:gd name="T6" fmla="*/ 1 w 413"/>
                  <a:gd name="T7" fmla="*/ 0 h 246"/>
                  <a:gd name="T8" fmla="*/ 1 w 413"/>
                  <a:gd name="T9" fmla="*/ 0 h 246"/>
                  <a:gd name="T10" fmla="*/ 1 w 413"/>
                  <a:gd name="T11" fmla="*/ 0 h 246"/>
                  <a:gd name="T12" fmla="*/ 1 w 413"/>
                  <a:gd name="T13" fmla="*/ 0 h 246"/>
                  <a:gd name="T14" fmla="*/ 0 w 413"/>
                  <a:gd name="T15" fmla="*/ 0 h 246"/>
                  <a:gd name="T16" fmla="*/ 0 w 413"/>
                  <a:gd name="T17" fmla="*/ 0 h 246"/>
                  <a:gd name="T18" fmla="*/ 0 w 413"/>
                  <a:gd name="T19" fmla="*/ 0 h 246"/>
                  <a:gd name="T20" fmla="*/ 0 w 413"/>
                  <a:gd name="T21" fmla="*/ 0 h 246"/>
                  <a:gd name="T22" fmla="*/ 0 w 413"/>
                  <a:gd name="T23" fmla="*/ 0 h 246"/>
                  <a:gd name="T24" fmla="*/ 0 w 413"/>
                  <a:gd name="T25" fmla="*/ 0 h 246"/>
                  <a:gd name="T26" fmla="*/ 0 w 413"/>
                  <a:gd name="T27" fmla="*/ 0 h 246"/>
                  <a:gd name="T28" fmla="*/ 0 w 413"/>
                  <a:gd name="T29" fmla="*/ 0 h 246"/>
                  <a:gd name="T30" fmla="*/ 0 w 413"/>
                  <a:gd name="T31" fmla="*/ 1 h 246"/>
                  <a:gd name="T32" fmla="*/ 0 w 413"/>
                  <a:gd name="T33" fmla="*/ 1 h 246"/>
                  <a:gd name="T34" fmla="*/ 0 w 413"/>
                  <a:gd name="T35" fmla="*/ 1 h 246"/>
                  <a:gd name="T36" fmla="*/ 0 w 413"/>
                  <a:gd name="T37" fmla="*/ 0 h 246"/>
                  <a:gd name="T38" fmla="*/ 0 w 413"/>
                  <a:gd name="T39" fmla="*/ 0 h 246"/>
                  <a:gd name="T40" fmla="*/ 0 w 413"/>
                  <a:gd name="T41" fmla="*/ 0 h 246"/>
                  <a:gd name="T42" fmla="*/ 0 w 413"/>
                  <a:gd name="T43" fmla="*/ 0 h 246"/>
                  <a:gd name="T44" fmla="*/ 0 w 413"/>
                  <a:gd name="T45" fmla="*/ 0 h 246"/>
                  <a:gd name="T46" fmla="*/ 0 w 413"/>
                  <a:gd name="T47" fmla="*/ 0 h 246"/>
                  <a:gd name="T48" fmla="*/ 0 w 413"/>
                  <a:gd name="T49" fmla="*/ 0 h 246"/>
                  <a:gd name="T50" fmla="*/ 0 w 413"/>
                  <a:gd name="T51" fmla="*/ 0 h 246"/>
                  <a:gd name="T52" fmla="*/ 1 w 413"/>
                  <a:gd name="T53" fmla="*/ 0 h 246"/>
                  <a:gd name="T54" fmla="*/ 1 w 413"/>
                  <a:gd name="T55" fmla="*/ 0 h 246"/>
                  <a:gd name="T56" fmla="*/ 1 w 413"/>
                  <a:gd name="T57" fmla="*/ 0 h 246"/>
                  <a:gd name="T58" fmla="*/ 1 w 413"/>
                  <a:gd name="T59" fmla="*/ 0 h 246"/>
                  <a:gd name="T60" fmla="*/ 1 w 413"/>
                  <a:gd name="T61" fmla="*/ 0 h 246"/>
                  <a:gd name="T62" fmla="*/ 1 w 413"/>
                  <a:gd name="T63" fmla="*/ 0 h 246"/>
                  <a:gd name="T64" fmla="*/ 1 w 413"/>
                  <a:gd name="T65" fmla="*/ 0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3"/>
                  <a:gd name="T100" fmla="*/ 0 h 246"/>
                  <a:gd name="T101" fmla="*/ 413 w 413"/>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3" h="246">
                    <a:moveTo>
                      <a:pt x="413" y="22"/>
                    </a:moveTo>
                    <a:lnTo>
                      <a:pt x="380" y="22"/>
                    </a:lnTo>
                    <a:lnTo>
                      <a:pt x="350" y="25"/>
                    </a:lnTo>
                    <a:lnTo>
                      <a:pt x="319" y="31"/>
                    </a:lnTo>
                    <a:lnTo>
                      <a:pt x="292" y="38"/>
                    </a:lnTo>
                    <a:lnTo>
                      <a:pt x="264" y="49"/>
                    </a:lnTo>
                    <a:lnTo>
                      <a:pt x="239" y="59"/>
                    </a:lnTo>
                    <a:lnTo>
                      <a:pt x="216" y="72"/>
                    </a:lnTo>
                    <a:lnTo>
                      <a:pt x="191" y="87"/>
                    </a:lnTo>
                    <a:lnTo>
                      <a:pt x="168" y="105"/>
                    </a:lnTo>
                    <a:lnTo>
                      <a:pt x="144" y="121"/>
                    </a:lnTo>
                    <a:lnTo>
                      <a:pt x="122" y="141"/>
                    </a:lnTo>
                    <a:lnTo>
                      <a:pt x="99" y="159"/>
                    </a:lnTo>
                    <a:lnTo>
                      <a:pt x="76" y="180"/>
                    </a:lnTo>
                    <a:lnTo>
                      <a:pt x="51" y="202"/>
                    </a:lnTo>
                    <a:lnTo>
                      <a:pt x="25" y="224"/>
                    </a:lnTo>
                    <a:lnTo>
                      <a:pt x="0" y="246"/>
                    </a:lnTo>
                    <a:lnTo>
                      <a:pt x="25" y="217"/>
                    </a:lnTo>
                    <a:lnTo>
                      <a:pt x="49" y="187"/>
                    </a:lnTo>
                    <a:lnTo>
                      <a:pt x="72" y="161"/>
                    </a:lnTo>
                    <a:lnTo>
                      <a:pt x="95" y="134"/>
                    </a:lnTo>
                    <a:lnTo>
                      <a:pt x="119" y="109"/>
                    </a:lnTo>
                    <a:lnTo>
                      <a:pt x="142" y="85"/>
                    </a:lnTo>
                    <a:lnTo>
                      <a:pt x="166" y="65"/>
                    </a:lnTo>
                    <a:lnTo>
                      <a:pt x="191" y="45"/>
                    </a:lnTo>
                    <a:lnTo>
                      <a:pt x="216" y="29"/>
                    </a:lnTo>
                    <a:lnTo>
                      <a:pt x="241" y="16"/>
                    </a:lnTo>
                    <a:lnTo>
                      <a:pt x="266" y="8"/>
                    </a:lnTo>
                    <a:lnTo>
                      <a:pt x="294" y="2"/>
                    </a:lnTo>
                    <a:lnTo>
                      <a:pt x="321" y="0"/>
                    </a:lnTo>
                    <a:lnTo>
                      <a:pt x="351" y="2"/>
                    </a:lnTo>
                    <a:lnTo>
                      <a:pt x="380" y="9"/>
                    </a:lnTo>
                    <a:lnTo>
                      <a:pt x="413" y="22"/>
                    </a:lnTo>
                    <a:close/>
                  </a:path>
                </a:pathLst>
              </a:custGeom>
              <a:solidFill>
                <a:srgbClr val="FFB600"/>
              </a:solidFill>
              <a:ln w="9525">
                <a:noFill/>
                <a:round/>
                <a:headEnd/>
                <a:tailEnd/>
              </a:ln>
            </p:spPr>
            <p:txBody>
              <a:bodyPr/>
              <a:lstStyle/>
              <a:p>
                <a:endParaRPr lang="en-US">
                  <a:latin typeface="+mn-lt"/>
                </a:endParaRPr>
              </a:p>
            </p:txBody>
          </p:sp>
          <p:sp>
            <p:nvSpPr>
              <p:cNvPr id="64626" name="Freeform 122"/>
              <p:cNvSpPr>
                <a:spLocks/>
              </p:cNvSpPr>
              <p:nvPr/>
            </p:nvSpPr>
            <p:spPr bwMode="auto">
              <a:xfrm>
                <a:off x="3810" y="1597"/>
                <a:ext cx="44" cy="24"/>
              </a:xfrm>
              <a:custGeom>
                <a:avLst/>
                <a:gdLst>
                  <a:gd name="T0" fmla="*/ 2 w 936"/>
                  <a:gd name="T1" fmla="*/ 1 h 499"/>
                  <a:gd name="T2" fmla="*/ 2 w 936"/>
                  <a:gd name="T3" fmla="*/ 1 h 499"/>
                  <a:gd name="T4" fmla="*/ 2 w 936"/>
                  <a:gd name="T5" fmla="*/ 1 h 499"/>
                  <a:gd name="T6" fmla="*/ 2 w 936"/>
                  <a:gd name="T7" fmla="*/ 1 h 499"/>
                  <a:gd name="T8" fmla="*/ 2 w 936"/>
                  <a:gd name="T9" fmla="*/ 0 h 499"/>
                  <a:gd name="T10" fmla="*/ 1 w 936"/>
                  <a:gd name="T11" fmla="*/ 0 h 499"/>
                  <a:gd name="T12" fmla="*/ 1 w 936"/>
                  <a:gd name="T13" fmla="*/ 0 h 499"/>
                  <a:gd name="T14" fmla="*/ 1 w 936"/>
                  <a:gd name="T15" fmla="*/ 0 h 499"/>
                  <a:gd name="T16" fmla="*/ 1 w 936"/>
                  <a:gd name="T17" fmla="*/ 0 h 499"/>
                  <a:gd name="T18" fmla="*/ 1 w 936"/>
                  <a:gd name="T19" fmla="*/ 0 h 499"/>
                  <a:gd name="T20" fmla="*/ 1 w 936"/>
                  <a:gd name="T21" fmla="*/ 0 h 499"/>
                  <a:gd name="T22" fmla="*/ 0 w 936"/>
                  <a:gd name="T23" fmla="*/ 0 h 499"/>
                  <a:gd name="T24" fmla="*/ 0 w 936"/>
                  <a:gd name="T25" fmla="*/ 0 h 499"/>
                  <a:gd name="T26" fmla="*/ 0 w 936"/>
                  <a:gd name="T27" fmla="*/ 1 h 499"/>
                  <a:gd name="T28" fmla="*/ 0 w 936"/>
                  <a:gd name="T29" fmla="*/ 1 h 499"/>
                  <a:gd name="T30" fmla="*/ 0 w 936"/>
                  <a:gd name="T31" fmla="*/ 1 h 499"/>
                  <a:gd name="T32" fmla="*/ 0 w 936"/>
                  <a:gd name="T33" fmla="*/ 1 h 499"/>
                  <a:gd name="T34" fmla="*/ 0 w 936"/>
                  <a:gd name="T35" fmla="*/ 1 h 499"/>
                  <a:gd name="T36" fmla="*/ 0 w 936"/>
                  <a:gd name="T37" fmla="*/ 1 h 499"/>
                  <a:gd name="T38" fmla="*/ 0 w 936"/>
                  <a:gd name="T39" fmla="*/ 1 h 499"/>
                  <a:gd name="T40" fmla="*/ 0 w 936"/>
                  <a:gd name="T41" fmla="*/ 0 h 499"/>
                  <a:gd name="T42" fmla="*/ 1 w 936"/>
                  <a:gd name="T43" fmla="*/ 0 h 499"/>
                  <a:gd name="T44" fmla="*/ 1 w 936"/>
                  <a:gd name="T45" fmla="*/ 0 h 499"/>
                  <a:gd name="T46" fmla="*/ 1 w 936"/>
                  <a:gd name="T47" fmla="*/ 0 h 499"/>
                  <a:gd name="T48" fmla="*/ 1 w 936"/>
                  <a:gd name="T49" fmla="*/ 0 h 499"/>
                  <a:gd name="T50" fmla="*/ 1 w 936"/>
                  <a:gd name="T51" fmla="*/ 0 h 499"/>
                  <a:gd name="T52" fmla="*/ 1 w 936"/>
                  <a:gd name="T53" fmla="*/ 0 h 499"/>
                  <a:gd name="T54" fmla="*/ 2 w 936"/>
                  <a:gd name="T55" fmla="*/ 1 h 499"/>
                  <a:gd name="T56" fmla="*/ 2 w 936"/>
                  <a:gd name="T57" fmla="*/ 1 h 499"/>
                  <a:gd name="T58" fmla="*/ 2 w 936"/>
                  <a:gd name="T59" fmla="*/ 1 h 499"/>
                  <a:gd name="T60" fmla="*/ 2 w 936"/>
                  <a:gd name="T61" fmla="*/ 1 h 499"/>
                  <a:gd name="T62" fmla="*/ 2 w 936"/>
                  <a:gd name="T63" fmla="*/ 1 h 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36"/>
                  <a:gd name="T97" fmla="*/ 0 h 499"/>
                  <a:gd name="T98" fmla="*/ 936 w 936"/>
                  <a:gd name="T99" fmla="*/ 499 h 4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36" h="499">
                    <a:moveTo>
                      <a:pt x="936" y="499"/>
                    </a:moveTo>
                    <a:lnTo>
                      <a:pt x="908" y="482"/>
                    </a:lnTo>
                    <a:lnTo>
                      <a:pt x="885" y="458"/>
                    </a:lnTo>
                    <a:lnTo>
                      <a:pt x="862" y="430"/>
                    </a:lnTo>
                    <a:lnTo>
                      <a:pt x="838" y="396"/>
                    </a:lnTo>
                    <a:lnTo>
                      <a:pt x="817" y="361"/>
                    </a:lnTo>
                    <a:lnTo>
                      <a:pt x="794" y="321"/>
                    </a:lnTo>
                    <a:lnTo>
                      <a:pt x="769" y="281"/>
                    </a:lnTo>
                    <a:lnTo>
                      <a:pt x="744" y="240"/>
                    </a:lnTo>
                    <a:lnTo>
                      <a:pt x="718" y="200"/>
                    </a:lnTo>
                    <a:lnTo>
                      <a:pt x="689" y="160"/>
                    </a:lnTo>
                    <a:lnTo>
                      <a:pt x="656" y="124"/>
                    </a:lnTo>
                    <a:lnTo>
                      <a:pt x="620" y="90"/>
                    </a:lnTo>
                    <a:lnTo>
                      <a:pt x="581" y="60"/>
                    </a:lnTo>
                    <a:lnTo>
                      <a:pt x="535" y="35"/>
                    </a:lnTo>
                    <a:lnTo>
                      <a:pt x="485" y="14"/>
                    </a:lnTo>
                    <a:lnTo>
                      <a:pt x="429" y="2"/>
                    </a:lnTo>
                    <a:lnTo>
                      <a:pt x="394" y="0"/>
                    </a:lnTo>
                    <a:lnTo>
                      <a:pt x="359" y="5"/>
                    </a:lnTo>
                    <a:lnTo>
                      <a:pt x="323" y="18"/>
                    </a:lnTo>
                    <a:lnTo>
                      <a:pt x="287" y="37"/>
                    </a:lnTo>
                    <a:lnTo>
                      <a:pt x="250" y="58"/>
                    </a:lnTo>
                    <a:lnTo>
                      <a:pt x="215" y="85"/>
                    </a:lnTo>
                    <a:lnTo>
                      <a:pt x="181" y="115"/>
                    </a:lnTo>
                    <a:lnTo>
                      <a:pt x="147" y="148"/>
                    </a:lnTo>
                    <a:lnTo>
                      <a:pt x="115" y="184"/>
                    </a:lnTo>
                    <a:lnTo>
                      <a:pt x="88" y="222"/>
                    </a:lnTo>
                    <a:lnTo>
                      <a:pt x="63" y="260"/>
                    </a:lnTo>
                    <a:lnTo>
                      <a:pt x="42" y="300"/>
                    </a:lnTo>
                    <a:lnTo>
                      <a:pt x="23" y="337"/>
                    </a:lnTo>
                    <a:lnTo>
                      <a:pt x="10" y="373"/>
                    </a:lnTo>
                    <a:lnTo>
                      <a:pt x="2" y="409"/>
                    </a:lnTo>
                    <a:lnTo>
                      <a:pt x="0" y="442"/>
                    </a:lnTo>
                    <a:lnTo>
                      <a:pt x="19" y="418"/>
                    </a:lnTo>
                    <a:lnTo>
                      <a:pt x="38" y="393"/>
                    </a:lnTo>
                    <a:lnTo>
                      <a:pt x="56" y="366"/>
                    </a:lnTo>
                    <a:lnTo>
                      <a:pt x="76" y="339"/>
                    </a:lnTo>
                    <a:lnTo>
                      <a:pt x="94" y="312"/>
                    </a:lnTo>
                    <a:lnTo>
                      <a:pt x="113" y="285"/>
                    </a:lnTo>
                    <a:lnTo>
                      <a:pt x="133" y="258"/>
                    </a:lnTo>
                    <a:lnTo>
                      <a:pt x="156" y="231"/>
                    </a:lnTo>
                    <a:lnTo>
                      <a:pt x="179" y="208"/>
                    </a:lnTo>
                    <a:lnTo>
                      <a:pt x="204" y="184"/>
                    </a:lnTo>
                    <a:lnTo>
                      <a:pt x="231" y="165"/>
                    </a:lnTo>
                    <a:lnTo>
                      <a:pt x="261" y="146"/>
                    </a:lnTo>
                    <a:lnTo>
                      <a:pt x="294" y="132"/>
                    </a:lnTo>
                    <a:lnTo>
                      <a:pt x="328" y="121"/>
                    </a:lnTo>
                    <a:lnTo>
                      <a:pt x="368" y="114"/>
                    </a:lnTo>
                    <a:lnTo>
                      <a:pt x="409" y="112"/>
                    </a:lnTo>
                    <a:lnTo>
                      <a:pt x="462" y="115"/>
                    </a:lnTo>
                    <a:lnTo>
                      <a:pt x="510" y="128"/>
                    </a:lnTo>
                    <a:lnTo>
                      <a:pt x="552" y="146"/>
                    </a:lnTo>
                    <a:lnTo>
                      <a:pt x="591" y="170"/>
                    </a:lnTo>
                    <a:lnTo>
                      <a:pt x="625" y="197"/>
                    </a:lnTo>
                    <a:lnTo>
                      <a:pt x="658" y="227"/>
                    </a:lnTo>
                    <a:lnTo>
                      <a:pt x="689" y="261"/>
                    </a:lnTo>
                    <a:lnTo>
                      <a:pt x="716" y="296"/>
                    </a:lnTo>
                    <a:lnTo>
                      <a:pt x="743" y="332"/>
                    </a:lnTo>
                    <a:lnTo>
                      <a:pt x="768" y="366"/>
                    </a:lnTo>
                    <a:lnTo>
                      <a:pt x="794" y="398"/>
                    </a:lnTo>
                    <a:lnTo>
                      <a:pt x="821" y="428"/>
                    </a:lnTo>
                    <a:lnTo>
                      <a:pt x="846" y="455"/>
                    </a:lnTo>
                    <a:lnTo>
                      <a:pt x="874" y="476"/>
                    </a:lnTo>
                    <a:lnTo>
                      <a:pt x="903" y="490"/>
                    </a:lnTo>
                    <a:lnTo>
                      <a:pt x="936" y="499"/>
                    </a:lnTo>
                    <a:close/>
                  </a:path>
                </a:pathLst>
              </a:custGeom>
              <a:solidFill>
                <a:srgbClr val="FFB600"/>
              </a:solidFill>
              <a:ln w="9525">
                <a:noFill/>
                <a:round/>
                <a:headEnd/>
                <a:tailEnd/>
              </a:ln>
            </p:spPr>
            <p:txBody>
              <a:bodyPr/>
              <a:lstStyle/>
              <a:p>
                <a:endParaRPr lang="en-US">
                  <a:latin typeface="+mn-lt"/>
                </a:endParaRPr>
              </a:p>
            </p:txBody>
          </p:sp>
          <p:sp>
            <p:nvSpPr>
              <p:cNvPr id="64627" name="Freeform 123"/>
              <p:cNvSpPr>
                <a:spLocks/>
              </p:cNvSpPr>
              <p:nvPr/>
            </p:nvSpPr>
            <p:spPr bwMode="auto">
              <a:xfrm>
                <a:off x="3824" y="1614"/>
                <a:ext cx="11" cy="34"/>
              </a:xfrm>
              <a:custGeom>
                <a:avLst/>
                <a:gdLst>
                  <a:gd name="T0" fmla="*/ 0 w 221"/>
                  <a:gd name="T1" fmla="*/ 0 h 727"/>
                  <a:gd name="T2" fmla="*/ 0 w 221"/>
                  <a:gd name="T3" fmla="*/ 0 h 727"/>
                  <a:gd name="T4" fmla="*/ 0 w 221"/>
                  <a:gd name="T5" fmla="*/ 0 h 727"/>
                  <a:gd name="T6" fmla="*/ 0 w 221"/>
                  <a:gd name="T7" fmla="*/ 0 h 727"/>
                  <a:gd name="T8" fmla="*/ 0 w 221"/>
                  <a:gd name="T9" fmla="*/ 0 h 727"/>
                  <a:gd name="T10" fmla="*/ 0 w 221"/>
                  <a:gd name="T11" fmla="*/ 0 h 727"/>
                  <a:gd name="T12" fmla="*/ 0 w 221"/>
                  <a:gd name="T13" fmla="*/ 1 h 727"/>
                  <a:gd name="T14" fmla="*/ 0 w 221"/>
                  <a:gd name="T15" fmla="*/ 1 h 727"/>
                  <a:gd name="T16" fmla="*/ 0 w 221"/>
                  <a:gd name="T17" fmla="*/ 1 h 727"/>
                  <a:gd name="T18" fmla="*/ 0 w 221"/>
                  <a:gd name="T19" fmla="*/ 1 h 727"/>
                  <a:gd name="T20" fmla="*/ 0 w 221"/>
                  <a:gd name="T21" fmla="*/ 1 h 727"/>
                  <a:gd name="T22" fmla="*/ 0 w 221"/>
                  <a:gd name="T23" fmla="*/ 1 h 727"/>
                  <a:gd name="T24" fmla="*/ 0 w 221"/>
                  <a:gd name="T25" fmla="*/ 1 h 727"/>
                  <a:gd name="T26" fmla="*/ 0 w 221"/>
                  <a:gd name="T27" fmla="*/ 1 h 727"/>
                  <a:gd name="T28" fmla="*/ 0 w 221"/>
                  <a:gd name="T29" fmla="*/ 1 h 727"/>
                  <a:gd name="T30" fmla="*/ 0 w 221"/>
                  <a:gd name="T31" fmla="*/ 1 h 727"/>
                  <a:gd name="T32" fmla="*/ 0 w 221"/>
                  <a:gd name="T33" fmla="*/ 2 h 727"/>
                  <a:gd name="T34" fmla="*/ 0 w 221"/>
                  <a:gd name="T35" fmla="*/ 1 h 727"/>
                  <a:gd name="T36" fmla="*/ 0 w 221"/>
                  <a:gd name="T37" fmla="*/ 1 h 727"/>
                  <a:gd name="T38" fmla="*/ 0 w 221"/>
                  <a:gd name="T39" fmla="*/ 1 h 727"/>
                  <a:gd name="T40" fmla="*/ 0 w 221"/>
                  <a:gd name="T41" fmla="*/ 1 h 727"/>
                  <a:gd name="T42" fmla="*/ 0 w 221"/>
                  <a:gd name="T43" fmla="*/ 1 h 727"/>
                  <a:gd name="T44" fmla="*/ 0 w 221"/>
                  <a:gd name="T45" fmla="*/ 1 h 727"/>
                  <a:gd name="T46" fmla="*/ 0 w 221"/>
                  <a:gd name="T47" fmla="*/ 1 h 727"/>
                  <a:gd name="T48" fmla="*/ 0 w 221"/>
                  <a:gd name="T49" fmla="*/ 1 h 727"/>
                  <a:gd name="T50" fmla="*/ 0 w 221"/>
                  <a:gd name="T51" fmla="*/ 1 h 727"/>
                  <a:gd name="T52" fmla="*/ 0 w 221"/>
                  <a:gd name="T53" fmla="*/ 0 h 727"/>
                  <a:gd name="T54" fmla="*/ 0 w 221"/>
                  <a:gd name="T55" fmla="*/ 0 h 727"/>
                  <a:gd name="T56" fmla="*/ 1 w 221"/>
                  <a:gd name="T57" fmla="*/ 0 h 727"/>
                  <a:gd name="T58" fmla="*/ 1 w 221"/>
                  <a:gd name="T59" fmla="*/ 0 h 727"/>
                  <a:gd name="T60" fmla="*/ 1 w 221"/>
                  <a:gd name="T61" fmla="*/ 0 h 727"/>
                  <a:gd name="T62" fmla="*/ 0 w 221"/>
                  <a:gd name="T63" fmla="*/ 0 h 727"/>
                  <a:gd name="T64" fmla="*/ 0 w 221"/>
                  <a:gd name="T65" fmla="*/ 0 h 7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1"/>
                  <a:gd name="T100" fmla="*/ 0 h 727"/>
                  <a:gd name="T101" fmla="*/ 221 w 221"/>
                  <a:gd name="T102" fmla="*/ 727 h 7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1" h="727">
                    <a:moveTo>
                      <a:pt x="145" y="0"/>
                    </a:moveTo>
                    <a:lnTo>
                      <a:pt x="154" y="34"/>
                    </a:lnTo>
                    <a:lnTo>
                      <a:pt x="154" y="73"/>
                    </a:lnTo>
                    <a:lnTo>
                      <a:pt x="144" y="112"/>
                    </a:lnTo>
                    <a:lnTo>
                      <a:pt x="128" y="153"/>
                    </a:lnTo>
                    <a:lnTo>
                      <a:pt x="108" y="197"/>
                    </a:lnTo>
                    <a:lnTo>
                      <a:pt x="84" y="242"/>
                    </a:lnTo>
                    <a:lnTo>
                      <a:pt x="60" y="288"/>
                    </a:lnTo>
                    <a:lnTo>
                      <a:pt x="37" y="336"/>
                    </a:lnTo>
                    <a:lnTo>
                      <a:pt x="19" y="384"/>
                    </a:lnTo>
                    <a:lnTo>
                      <a:pt x="5" y="432"/>
                    </a:lnTo>
                    <a:lnTo>
                      <a:pt x="0" y="482"/>
                    </a:lnTo>
                    <a:lnTo>
                      <a:pt x="3" y="532"/>
                    </a:lnTo>
                    <a:lnTo>
                      <a:pt x="17" y="580"/>
                    </a:lnTo>
                    <a:lnTo>
                      <a:pt x="46" y="631"/>
                    </a:lnTo>
                    <a:lnTo>
                      <a:pt x="91" y="678"/>
                    </a:lnTo>
                    <a:lnTo>
                      <a:pt x="153" y="727"/>
                    </a:lnTo>
                    <a:lnTo>
                      <a:pt x="104" y="663"/>
                    </a:lnTo>
                    <a:lnTo>
                      <a:pt x="73" y="604"/>
                    </a:lnTo>
                    <a:lnTo>
                      <a:pt x="59" y="546"/>
                    </a:lnTo>
                    <a:lnTo>
                      <a:pt x="57" y="489"/>
                    </a:lnTo>
                    <a:lnTo>
                      <a:pt x="66" y="434"/>
                    </a:lnTo>
                    <a:lnTo>
                      <a:pt x="84" y="384"/>
                    </a:lnTo>
                    <a:lnTo>
                      <a:pt x="108" y="334"/>
                    </a:lnTo>
                    <a:lnTo>
                      <a:pt x="135" y="286"/>
                    </a:lnTo>
                    <a:lnTo>
                      <a:pt x="162" y="242"/>
                    </a:lnTo>
                    <a:lnTo>
                      <a:pt x="185" y="199"/>
                    </a:lnTo>
                    <a:lnTo>
                      <a:pt x="204" y="158"/>
                    </a:lnTo>
                    <a:lnTo>
                      <a:pt x="219" y="121"/>
                    </a:lnTo>
                    <a:lnTo>
                      <a:pt x="221" y="87"/>
                    </a:lnTo>
                    <a:lnTo>
                      <a:pt x="212" y="56"/>
                    </a:lnTo>
                    <a:lnTo>
                      <a:pt x="187" y="27"/>
                    </a:lnTo>
                    <a:lnTo>
                      <a:pt x="145" y="0"/>
                    </a:lnTo>
                    <a:close/>
                  </a:path>
                </a:pathLst>
              </a:custGeom>
              <a:solidFill>
                <a:srgbClr val="FFB600"/>
              </a:solidFill>
              <a:ln w="9525">
                <a:noFill/>
                <a:round/>
                <a:headEnd/>
                <a:tailEnd/>
              </a:ln>
            </p:spPr>
            <p:txBody>
              <a:bodyPr/>
              <a:lstStyle/>
              <a:p>
                <a:endParaRPr lang="en-US">
                  <a:latin typeface="+mn-lt"/>
                </a:endParaRPr>
              </a:p>
            </p:txBody>
          </p:sp>
          <p:sp>
            <p:nvSpPr>
              <p:cNvPr id="64628" name="Freeform 124"/>
              <p:cNvSpPr>
                <a:spLocks/>
              </p:cNvSpPr>
              <p:nvPr/>
            </p:nvSpPr>
            <p:spPr bwMode="auto">
              <a:xfrm>
                <a:off x="3815" y="1606"/>
                <a:ext cx="28" cy="14"/>
              </a:xfrm>
              <a:custGeom>
                <a:avLst/>
                <a:gdLst>
                  <a:gd name="T0" fmla="*/ 1 w 585"/>
                  <a:gd name="T1" fmla="*/ 1 h 296"/>
                  <a:gd name="T2" fmla="*/ 1 w 585"/>
                  <a:gd name="T3" fmla="*/ 0 h 296"/>
                  <a:gd name="T4" fmla="*/ 1 w 585"/>
                  <a:gd name="T5" fmla="*/ 0 h 296"/>
                  <a:gd name="T6" fmla="*/ 1 w 585"/>
                  <a:gd name="T7" fmla="*/ 0 h 296"/>
                  <a:gd name="T8" fmla="*/ 1 w 585"/>
                  <a:gd name="T9" fmla="*/ 0 h 296"/>
                  <a:gd name="T10" fmla="*/ 1 w 585"/>
                  <a:gd name="T11" fmla="*/ 0 h 296"/>
                  <a:gd name="T12" fmla="*/ 1 w 585"/>
                  <a:gd name="T13" fmla="*/ 0 h 296"/>
                  <a:gd name="T14" fmla="*/ 0 w 585"/>
                  <a:gd name="T15" fmla="*/ 0 h 296"/>
                  <a:gd name="T16" fmla="*/ 0 w 585"/>
                  <a:gd name="T17" fmla="*/ 0 h 296"/>
                  <a:gd name="T18" fmla="*/ 0 w 585"/>
                  <a:gd name="T19" fmla="*/ 0 h 296"/>
                  <a:gd name="T20" fmla="*/ 0 w 585"/>
                  <a:gd name="T21" fmla="*/ 0 h 296"/>
                  <a:gd name="T22" fmla="*/ 0 w 585"/>
                  <a:gd name="T23" fmla="*/ 0 h 296"/>
                  <a:gd name="T24" fmla="*/ 0 w 585"/>
                  <a:gd name="T25" fmla="*/ 0 h 296"/>
                  <a:gd name="T26" fmla="*/ 0 w 585"/>
                  <a:gd name="T27" fmla="*/ 1 h 296"/>
                  <a:gd name="T28" fmla="*/ 0 w 585"/>
                  <a:gd name="T29" fmla="*/ 1 h 296"/>
                  <a:gd name="T30" fmla="*/ 0 w 585"/>
                  <a:gd name="T31" fmla="*/ 1 h 296"/>
                  <a:gd name="T32" fmla="*/ 0 w 585"/>
                  <a:gd name="T33" fmla="*/ 1 h 296"/>
                  <a:gd name="T34" fmla="*/ 0 w 585"/>
                  <a:gd name="T35" fmla="*/ 1 h 296"/>
                  <a:gd name="T36" fmla="*/ 0 w 585"/>
                  <a:gd name="T37" fmla="*/ 0 h 296"/>
                  <a:gd name="T38" fmla="*/ 0 w 585"/>
                  <a:gd name="T39" fmla="*/ 0 h 296"/>
                  <a:gd name="T40" fmla="*/ 0 w 585"/>
                  <a:gd name="T41" fmla="*/ 0 h 296"/>
                  <a:gd name="T42" fmla="*/ 0 w 585"/>
                  <a:gd name="T43" fmla="*/ 0 h 296"/>
                  <a:gd name="T44" fmla="*/ 0 w 585"/>
                  <a:gd name="T45" fmla="*/ 0 h 296"/>
                  <a:gd name="T46" fmla="*/ 1 w 585"/>
                  <a:gd name="T47" fmla="*/ 0 h 296"/>
                  <a:gd name="T48" fmla="*/ 1 w 585"/>
                  <a:gd name="T49" fmla="*/ 0 h 296"/>
                  <a:gd name="T50" fmla="*/ 1 w 585"/>
                  <a:gd name="T51" fmla="*/ 0 h 296"/>
                  <a:gd name="T52" fmla="*/ 1 w 585"/>
                  <a:gd name="T53" fmla="*/ 0 h 296"/>
                  <a:gd name="T54" fmla="*/ 1 w 585"/>
                  <a:gd name="T55" fmla="*/ 0 h 296"/>
                  <a:gd name="T56" fmla="*/ 1 w 585"/>
                  <a:gd name="T57" fmla="*/ 0 h 296"/>
                  <a:gd name="T58" fmla="*/ 1 w 585"/>
                  <a:gd name="T59" fmla="*/ 0 h 296"/>
                  <a:gd name="T60" fmla="*/ 1 w 585"/>
                  <a:gd name="T61" fmla="*/ 0 h 296"/>
                  <a:gd name="T62" fmla="*/ 1 w 585"/>
                  <a:gd name="T63" fmla="*/ 0 h 296"/>
                  <a:gd name="T64" fmla="*/ 1 w 585"/>
                  <a:gd name="T65" fmla="*/ 1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5"/>
                  <a:gd name="T100" fmla="*/ 0 h 296"/>
                  <a:gd name="T101" fmla="*/ 585 w 585"/>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5" h="296">
                    <a:moveTo>
                      <a:pt x="585" y="237"/>
                    </a:moveTo>
                    <a:lnTo>
                      <a:pt x="510" y="171"/>
                    </a:lnTo>
                    <a:lnTo>
                      <a:pt x="446" y="123"/>
                    </a:lnTo>
                    <a:lnTo>
                      <a:pt x="386" y="92"/>
                    </a:lnTo>
                    <a:lnTo>
                      <a:pt x="336" y="74"/>
                    </a:lnTo>
                    <a:lnTo>
                      <a:pt x="288" y="68"/>
                    </a:lnTo>
                    <a:lnTo>
                      <a:pt x="249" y="74"/>
                    </a:lnTo>
                    <a:lnTo>
                      <a:pt x="215" y="88"/>
                    </a:lnTo>
                    <a:lnTo>
                      <a:pt x="183" y="109"/>
                    </a:lnTo>
                    <a:lnTo>
                      <a:pt x="155" y="134"/>
                    </a:lnTo>
                    <a:lnTo>
                      <a:pt x="130" y="162"/>
                    </a:lnTo>
                    <a:lnTo>
                      <a:pt x="107" y="193"/>
                    </a:lnTo>
                    <a:lnTo>
                      <a:pt x="85" y="221"/>
                    </a:lnTo>
                    <a:lnTo>
                      <a:pt x="65" y="249"/>
                    </a:lnTo>
                    <a:lnTo>
                      <a:pt x="43" y="271"/>
                    </a:lnTo>
                    <a:lnTo>
                      <a:pt x="21" y="287"/>
                    </a:lnTo>
                    <a:lnTo>
                      <a:pt x="0" y="296"/>
                    </a:lnTo>
                    <a:lnTo>
                      <a:pt x="34" y="233"/>
                    </a:lnTo>
                    <a:lnTo>
                      <a:pt x="67" y="177"/>
                    </a:lnTo>
                    <a:lnTo>
                      <a:pt x="99" y="128"/>
                    </a:lnTo>
                    <a:lnTo>
                      <a:pt x="132" y="86"/>
                    </a:lnTo>
                    <a:lnTo>
                      <a:pt x="166" y="54"/>
                    </a:lnTo>
                    <a:lnTo>
                      <a:pt x="199" y="29"/>
                    </a:lnTo>
                    <a:lnTo>
                      <a:pt x="233" y="11"/>
                    </a:lnTo>
                    <a:lnTo>
                      <a:pt x="267" y="2"/>
                    </a:lnTo>
                    <a:lnTo>
                      <a:pt x="301" y="0"/>
                    </a:lnTo>
                    <a:lnTo>
                      <a:pt x="338" y="7"/>
                    </a:lnTo>
                    <a:lnTo>
                      <a:pt x="375" y="24"/>
                    </a:lnTo>
                    <a:lnTo>
                      <a:pt x="413" y="49"/>
                    </a:lnTo>
                    <a:lnTo>
                      <a:pt x="453" y="81"/>
                    </a:lnTo>
                    <a:lnTo>
                      <a:pt x="496" y="125"/>
                    </a:lnTo>
                    <a:lnTo>
                      <a:pt x="539" y="175"/>
                    </a:lnTo>
                    <a:lnTo>
                      <a:pt x="585" y="237"/>
                    </a:lnTo>
                    <a:close/>
                  </a:path>
                </a:pathLst>
              </a:custGeom>
              <a:solidFill>
                <a:srgbClr val="993300"/>
              </a:solidFill>
              <a:ln w="9525">
                <a:noFill/>
                <a:round/>
                <a:headEnd/>
                <a:tailEnd/>
              </a:ln>
            </p:spPr>
            <p:txBody>
              <a:bodyPr/>
              <a:lstStyle/>
              <a:p>
                <a:endParaRPr lang="en-US">
                  <a:latin typeface="+mn-lt"/>
                </a:endParaRPr>
              </a:p>
            </p:txBody>
          </p:sp>
          <p:sp>
            <p:nvSpPr>
              <p:cNvPr id="64629" name="Freeform 125"/>
              <p:cNvSpPr>
                <a:spLocks/>
              </p:cNvSpPr>
              <p:nvPr/>
            </p:nvSpPr>
            <p:spPr bwMode="auto">
              <a:xfrm>
                <a:off x="3842" y="1645"/>
                <a:ext cx="8" cy="10"/>
              </a:xfrm>
              <a:custGeom>
                <a:avLst/>
                <a:gdLst>
                  <a:gd name="T0" fmla="*/ 0 w 167"/>
                  <a:gd name="T1" fmla="*/ 0 h 215"/>
                  <a:gd name="T2" fmla="*/ 0 w 167"/>
                  <a:gd name="T3" fmla="*/ 0 h 215"/>
                  <a:gd name="T4" fmla="*/ 0 w 167"/>
                  <a:gd name="T5" fmla="*/ 0 h 215"/>
                  <a:gd name="T6" fmla="*/ 0 w 167"/>
                  <a:gd name="T7" fmla="*/ 0 h 215"/>
                  <a:gd name="T8" fmla="*/ 0 w 167"/>
                  <a:gd name="T9" fmla="*/ 0 h 215"/>
                  <a:gd name="T10" fmla="*/ 0 w 167"/>
                  <a:gd name="T11" fmla="*/ 0 h 215"/>
                  <a:gd name="T12" fmla="*/ 0 w 167"/>
                  <a:gd name="T13" fmla="*/ 0 h 215"/>
                  <a:gd name="T14" fmla="*/ 0 w 167"/>
                  <a:gd name="T15" fmla="*/ 0 h 215"/>
                  <a:gd name="T16" fmla="*/ 0 w 167"/>
                  <a:gd name="T17" fmla="*/ 0 h 215"/>
                  <a:gd name="T18" fmla="*/ 0 w 167"/>
                  <a:gd name="T19" fmla="*/ 0 h 215"/>
                  <a:gd name="T20" fmla="*/ 0 w 167"/>
                  <a:gd name="T21" fmla="*/ 0 h 215"/>
                  <a:gd name="T22" fmla="*/ 0 w 167"/>
                  <a:gd name="T23" fmla="*/ 0 h 215"/>
                  <a:gd name="T24" fmla="*/ 0 w 167"/>
                  <a:gd name="T25" fmla="*/ 0 h 215"/>
                  <a:gd name="T26" fmla="*/ 0 w 167"/>
                  <a:gd name="T27" fmla="*/ 0 h 215"/>
                  <a:gd name="T28" fmla="*/ 0 w 167"/>
                  <a:gd name="T29" fmla="*/ 0 h 215"/>
                  <a:gd name="T30" fmla="*/ 0 w 167"/>
                  <a:gd name="T31" fmla="*/ 0 h 215"/>
                  <a:gd name="T32" fmla="*/ 0 w 167"/>
                  <a:gd name="T33" fmla="*/ 0 h 2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7"/>
                  <a:gd name="T52" fmla="*/ 0 h 215"/>
                  <a:gd name="T53" fmla="*/ 167 w 167"/>
                  <a:gd name="T54" fmla="*/ 215 h 2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7" h="215">
                    <a:moveTo>
                      <a:pt x="167" y="0"/>
                    </a:moveTo>
                    <a:lnTo>
                      <a:pt x="146" y="20"/>
                    </a:lnTo>
                    <a:lnTo>
                      <a:pt x="124" y="39"/>
                    </a:lnTo>
                    <a:lnTo>
                      <a:pt x="100" y="64"/>
                    </a:lnTo>
                    <a:lnTo>
                      <a:pt x="79" y="89"/>
                    </a:lnTo>
                    <a:lnTo>
                      <a:pt x="59" y="115"/>
                    </a:lnTo>
                    <a:lnTo>
                      <a:pt x="43" y="146"/>
                    </a:lnTo>
                    <a:lnTo>
                      <a:pt x="32" y="178"/>
                    </a:lnTo>
                    <a:lnTo>
                      <a:pt x="27" y="215"/>
                    </a:lnTo>
                    <a:lnTo>
                      <a:pt x="3" y="167"/>
                    </a:lnTo>
                    <a:lnTo>
                      <a:pt x="0" y="126"/>
                    </a:lnTo>
                    <a:lnTo>
                      <a:pt x="12" y="92"/>
                    </a:lnTo>
                    <a:lnTo>
                      <a:pt x="36" y="64"/>
                    </a:lnTo>
                    <a:lnTo>
                      <a:pt x="66" y="41"/>
                    </a:lnTo>
                    <a:lnTo>
                      <a:pt x="102" y="23"/>
                    </a:lnTo>
                    <a:lnTo>
                      <a:pt x="137" y="9"/>
                    </a:lnTo>
                    <a:lnTo>
                      <a:pt x="167" y="0"/>
                    </a:lnTo>
                    <a:close/>
                  </a:path>
                </a:pathLst>
              </a:custGeom>
              <a:solidFill>
                <a:srgbClr val="FFB600"/>
              </a:solidFill>
              <a:ln w="9525">
                <a:noFill/>
                <a:round/>
                <a:headEnd/>
                <a:tailEnd/>
              </a:ln>
            </p:spPr>
            <p:txBody>
              <a:bodyPr/>
              <a:lstStyle/>
              <a:p>
                <a:endParaRPr lang="en-US">
                  <a:latin typeface="+mn-lt"/>
                </a:endParaRPr>
              </a:p>
            </p:txBody>
          </p:sp>
          <p:sp>
            <p:nvSpPr>
              <p:cNvPr id="64630" name="Freeform 126"/>
              <p:cNvSpPr>
                <a:spLocks/>
              </p:cNvSpPr>
              <p:nvPr/>
            </p:nvSpPr>
            <p:spPr bwMode="auto">
              <a:xfrm>
                <a:off x="3843" y="1652"/>
                <a:ext cx="10" cy="7"/>
              </a:xfrm>
              <a:custGeom>
                <a:avLst/>
                <a:gdLst>
                  <a:gd name="T0" fmla="*/ 0 w 217"/>
                  <a:gd name="T1" fmla="*/ 0 h 141"/>
                  <a:gd name="T2" fmla="*/ 0 w 217"/>
                  <a:gd name="T3" fmla="*/ 0 h 141"/>
                  <a:gd name="T4" fmla="*/ 0 w 217"/>
                  <a:gd name="T5" fmla="*/ 0 h 141"/>
                  <a:gd name="T6" fmla="*/ 0 w 217"/>
                  <a:gd name="T7" fmla="*/ 0 h 141"/>
                  <a:gd name="T8" fmla="*/ 0 w 217"/>
                  <a:gd name="T9" fmla="*/ 0 h 141"/>
                  <a:gd name="T10" fmla="*/ 0 w 217"/>
                  <a:gd name="T11" fmla="*/ 0 h 141"/>
                  <a:gd name="T12" fmla="*/ 0 w 217"/>
                  <a:gd name="T13" fmla="*/ 0 h 141"/>
                  <a:gd name="T14" fmla="*/ 0 w 217"/>
                  <a:gd name="T15" fmla="*/ 0 h 141"/>
                  <a:gd name="T16" fmla="*/ 0 w 217"/>
                  <a:gd name="T17" fmla="*/ 0 h 141"/>
                  <a:gd name="T18" fmla="*/ 0 w 217"/>
                  <a:gd name="T19" fmla="*/ 0 h 141"/>
                  <a:gd name="T20" fmla="*/ 0 w 217"/>
                  <a:gd name="T21" fmla="*/ 0 h 141"/>
                  <a:gd name="T22" fmla="*/ 0 w 217"/>
                  <a:gd name="T23" fmla="*/ 0 h 141"/>
                  <a:gd name="T24" fmla="*/ 0 w 217"/>
                  <a:gd name="T25" fmla="*/ 0 h 141"/>
                  <a:gd name="T26" fmla="*/ 0 w 217"/>
                  <a:gd name="T27" fmla="*/ 0 h 141"/>
                  <a:gd name="T28" fmla="*/ 0 w 217"/>
                  <a:gd name="T29" fmla="*/ 0 h 141"/>
                  <a:gd name="T30" fmla="*/ 0 w 217"/>
                  <a:gd name="T31" fmla="*/ 0 h 141"/>
                  <a:gd name="T32" fmla="*/ 0 w 217"/>
                  <a:gd name="T33" fmla="*/ 0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7"/>
                  <a:gd name="T52" fmla="*/ 0 h 141"/>
                  <a:gd name="T53" fmla="*/ 217 w 217"/>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7" h="141">
                    <a:moveTo>
                      <a:pt x="32" y="0"/>
                    </a:moveTo>
                    <a:lnTo>
                      <a:pt x="5" y="41"/>
                    </a:lnTo>
                    <a:lnTo>
                      <a:pt x="0" y="76"/>
                    </a:lnTo>
                    <a:lnTo>
                      <a:pt x="10" y="107"/>
                    </a:lnTo>
                    <a:lnTo>
                      <a:pt x="36" y="128"/>
                    </a:lnTo>
                    <a:lnTo>
                      <a:pt x="71" y="141"/>
                    </a:lnTo>
                    <a:lnTo>
                      <a:pt x="115" y="139"/>
                    </a:lnTo>
                    <a:lnTo>
                      <a:pt x="165" y="123"/>
                    </a:lnTo>
                    <a:lnTo>
                      <a:pt x="217" y="89"/>
                    </a:lnTo>
                    <a:lnTo>
                      <a:pt x="199" y="83"/>
                    </a:lnTo>
                    <a:lnTo>
                      <a:pt x="172" y="85"/>
                    </a:lnTo>
                    <a:lnTo>
                      <a:pt x="138" y="89"/>
                    </a:lnTo>
                    <a:lnTo>
                      <a:pt x="104" y="91"/>
                    </a:lnTo>
                    <a:lnTo>
                      <a:pt x="70" y="87"/>
                    </a:lnTo>
                    <a:lnTo>
                      <a:pt x="44" y="73"/>
                    </a:lnTo>
                    <a:lnTo>
                      <a:pt x="30" y="46"/>
                    </a:lnTo>
                    <a:lnTo>
                      <a:pt x="32" y="0"/>
                    </a:lnTo>
                    <a:close/>
                  </a:path>
                </a:pathLst>
              </a:custGeom>
              <a:solidFill>
                <a:srgbClr val="993300"/>
              </a:solidFill>
              <a:ln w="9525">
                <a:noFill/>
                <a:round/>
                <a:headEnd/>
                <a:tailEnd/>
              </a:ln>
            </p:spPr>
            <p:txBody>
              <a:bodyPr/>
              <a:lstStyle/>
              <a:p>
                <a:endParaRPr lang="en-US">
                  <a:latin typeface="+mn-lt"/>
                </a:endParaRPr>
              </a:p>
            </p:txBody>
          </p:sp>
          <p:sp>
            <p:nvSpPr>
              <p:cNvPr id="64631" name="Freeform 127"/>
              <p:cNvSpPr>
                <a:spLocks/>
              </p:cNvSpPr>
              <p:nvPr/>
            </p:nvSpPr>
            <p:spPr bwMode="auto">
              <a:xfrm>
                <a:off x="3813" y="1618"/>
                <a:ext cx="17" cy="42"/>
              </a:xfrm>
              <a:custGeom>
                <a:avLst/>
                <a:gdLst>
                  <a:gd name="T0" fmla="*/ 0 w 355"/>
                  <a:gd name="T1" fmla="*/ 0 h 873"/>
                  <a:gd name="T2" fmla="*/ 0 w 355"/>
                  <a:gd name="T3" fmla="*/ 0 h 873"/>
                  <a:gd name="T4" fmla="*/ 0 w 355"/>
                  <a:gd name="T5" fmla="*/ 0 h 873"/>
                  <a:gd name="T6" fmla="*/ 0 w 355"/>
                  <a:gd name="T7" fmla="*/ 0 h 873"/>
                  <a:gd name="T8" fmla="*/ 0 w 355"/>
                  <a:gd name="T9" fmla="*/ 0 h 873"/>
                  <a:gd name="T10" fmla="*/ 0 w 355"/>
                  <a:gd name="T11" fmla="*/ 1 h 873"/>
                  <a:gd name="T12" fmla="*/ 0 w 355"/>
                  <a:gd name="T13" fmla="*/ 1 h 873"/>
                  <a:gd name="T14" fmla="*/ 0 w 355"/>
                  <a:gd name="T15" fmla="*/ 1 h 873"/>
                  <a:gd name="T16" fmla="*/ 0 w 355"/>
                  <a:gd name="T17" fmla="*/ 1 h 873"/>
                  <a:gd name="T18" fmla="*/ 0 w 355"/>
                  <a:gd name="T19" fmla="*/ 1 h 873"/>
                  <a:gd name="T20" fmla="*/ 1 w 355"/>
                  <a:gd name="T21" fmla="*/ 1 h 873"/>
                  <a:gd name="T22" fmla="*/ 1 w 355"/>
                  <a:gd name="T23" fmla="*/ 1 h 873"/>
                  <a:gd name="T24" fmla="*/ 1 w 355"/>
                  <a:gd name="T25" fmla="*/ 2 h 873"/>
                  <a:gd name="T26" fmla="*/ 1 w 355"/>
                  <a:gd name="T27" fmla="*/ 2 h 873"/>
                  <a:gd name="T28" fmla="*/ 1 w 355"/>
                  <a:gd name="T29" fmla="*/ 2 h 873"/>
                  <a:gd name="T30" fmla="*/ 1 w 355"/>
                  <a:gd name="T31" fmla="*/ 2 h 873"/>
                  <a:gd name="T32" fmla="*/ 1 w 355"/>
                  <a:gd name="T33" fmla="*/ 2 h 873"/>
                  <a:gd name="T34" fmla="*/ 1 w 355"/>
                  <a:gd name="T35" fmla="*/ 2 h 873"/>
                  <a:gd name="T36" fmla="*/ 1 w 355"/>
                  <a:gd name="T37" fmla="*/ 2 h 873"/>
                  <a:gd name="T38" fmla="*/ 1 w 355"/>
                  <a:gd name="T39" fmla="*/ 2 h 873"/>
                  <a:gd name="T40" fmla="*/ 1 w 355"/>
                  <a:gd name="T41" fmla="*/ 1 h 873"/>
                  <a:gd name="T42" fmla="*/ 0 w 355"/>
                  <a:gd name="T43" fmla="*/ 1 h 873"/>
                  <a:gd name="T44" fmla="*/ 0 w 355"/>
                  <a:gd name="T45" fmla="*/ 1 h 873"/>
                  <a:gd name="T46" fmla="*/ 0 w 355"/>
                  <a:gd name="T47" fmla="*/ 1 h 873"/>
                  <a:gd name="T48" fmla="*/ 0 w 355"/>
                  <a:gd name="T49" fmla="*/ 1 h 873"/>
                  <a:gd name="T50" fmla="*/ 0 w 355"/>
                  <a:gd name="T51" fmla="*/ 1 h 873"/>
                  <a:gd name="T52" fmla="*/ 0 w 355"/>
                  <a:gd name="T53" fmla="*/ 1 h 873"/>
                  <a:gd name="T54" fmla="*/ 0 w 355"/>
                  <a:gd name="T55" fmla="*/ 0 h 873"/>
                  <a:gd name="T56" fmla="*/ 0 w 355"/>
                  <a:gd name="T57" fmla="*/ 0 h 873"/>
                  <a:gd name="T58" fmla="*/ 0 w 355"/>
                  <a:gd name="T59" fmla="*/ 0 h 873"/>
                  <a:gd name="T60" fmla="*/ 0 w 355"/>
                  <a:gd name="T61" fmla="*/ 0 h 873"/>
                  <a:gd name="T62" fmla="*/ 0 w 355"/>
                  <a:gd name="T63" fmla="*/ 0 h 873"/>
                  <a:gd name="T64" fmla="*/ 0 w 355"/>
                  <a:gd name="T65" fmla="*/ 0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5"/>
                  <a:gd name="T100" fmla="*/ 0 h 873"/>
                  <a:gd name="T101" fmla="*/ 355 w 355"/>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5" h="873">
                    <a:moveTo>
                      <a:pt x="60" y="0"/>
                    </a:moveTo>
                    <a:lnTo>
                      <a:pt x="44" y="51"/>
                    </a:lnTo>
                    <a:lnTo>
                      <a:pt x="41" y="103"/>
                    </a:lnTo>
                    <a:lnTo>
                      <a:pt x="46" y="158"/>
                    </a:lnTo>
                    <a:lnTo>
                      <a:pt x="59" y="212"/>
                    </a:lnTo>
                    <a:lnTo>
                      <a:pt x="78" y="266"/>
                    </a:lnTo>
                    <a:lnTo>
                      <a:pt x="106" y="322"/>
                    </a:lnTo>
                    <a:lnTo>
                      <a:pt x="135" y="378"/>
                    </a:lnTo>
                    <a:lnTo>
                      <a:pt x="167" y="434"/>
                    </a:lnTo>
                    <a:lnTo>
                      <a:pt x="201" y="489"/>
                    </a:lnTo>
                    <a:lnTo>
                      <a:pt x="234" y="545"/>
                    </a:lnTo>
                    <a:lnTo>
                      <a:pt x="266" y="601"/>
                    </a:lnTo>
                    <a:lnTo>
                      <a:pt x="295" y="656"/>
                    </a:lnTo>
                    <a:lnTo>
                      <a:pt x="320" y="711"/>
                    </a:lnTo>
                    <a:lnTo>
                      <a:pt x="339" y="766"/>
                    </a:lnTo>
                    <a:lnTo>
                      <a:pt x="351" y="819"/>
                    </a:lnTo>
                    <a:lnTo>
                      <a:pt x="355" y="873"/>
                    </a:lnTo>
                    <a:lnTo>
                      <a:pt x="335" y="809"/>
                    </a:lnTo>
                    <a:lnTo>
                      <a:pt x="309" y="745"/>
                    </a:lnTo>
                    <a:lnTo>
                      <a:pt x="277" y="681"/>
                    </a:lnTo>
                    <a:lnTo>
                      <a:pt x="243" y="617"/>
                    </a:lnTo>
                    <a:lnTo>
                      <a:pt x="205" y="554"/>
                    </a:lnTo>
                    <a:lnTo>
                      <a:pt x="167" y="494"/>
                    </a:lnTo>
                    <a:lnTo>
                      <a:pt x="129" y="432"/>
                    </a:lnTo>
                    <a:lnTo>
                      <a:pt x="95" y="375"/>
                    </a:lnTo>
                    <a:lnTo>
                      <a:pt x="62" y="316"/>
                    </a:lnTo>
                    <a:lnTo>
                      <a:pt x="35" y="263"/>
                    </a:lnTo>
                    <a:lnTo>
                      <a:pt x="14" y="210"/>
                    </a:lnTo>
                    <a:lnTo>
                      <a:pt x="3" y="161"/>
                    </a:lnTo>
                    <a:lnTo>
                      <a:pt x="0" y="115"/>
                    </a:lnTo>
                    <a:lnTo>
                      <a:pt x="7" y="73"/>
                    </a:lnTo>
                    <a:lnTo>
                      <a:pt x="26" y="34"/>
                    </a:lnTo>
                    <a:lnTo>
                      <a:pt x="60" y="0"/>
                    </a:lnTo>
                    <a:close/>
                  </a:path>
                </a:pathLst>
              </a:custGeom>
              <a:solidFill>
                <a:srgbClr val="FFB600"/>
              </a:solidFill>
              <a:ln w="9525">
                <a:noFill/>
                <a:round/>
                <a:headEnd/>
                <a:tailEnd/>
              </a:ln>
            </p:spPr>
            <p:txBody>
              <a:bodyPr/>
              <a:lstStyle/>
              <a:p>
                <a:endParaRPr lang="en-US">
                  <a:latin typeface="+mn-lt"/>
                </a:endParaRPr>
              </a:p>
            </p:txBody>
          </p:sp>
          <p:sp>
            <p:nvSpPr>
              <p:cNvPr id="64632" name="Freeform 128"/>
              <p:cNvSpPr>
                <a:spLocks/>
              </p:cNvSpPr>
              <p:nvPr/>
            </p:nvSpPr>
            <p:spPr bwMode="auto">
              <a:xfrm>
                <a:off x="3914" y="1581"/>
                <a:ext cx="42" cy="14"/>
              </a:xfrm>
              <a:custGeom>
                <a:avLst/>
                <a:gdLst>
                  <a:gd name="T0" fmla="*/ 2 w 889"/>
                  <a:gd name="T1" fmla="*/ 0 h 296"/>
                  <a:gd name="T2" fmla="*/ 2 w 889"/>
                  <a:gd name="T3" fmla="*/ 0 h 296"/>
                  <a:gd name="T4" fmla="*/ 2 w 889"/>
                  <a:gd name="T5" fmla="*/ 0 h 296"/>
                  <a:gd name="T6" fmla="*/ 2 w 889"/>
                  <a:gd name="T7" fmla="*/ 0 h 296"/>
                  <a:gd name="T8" fmla="*/ 2 w 889"/>
                  <a:gd name="T9" fmla="*/ 0 h 296"/>
                  <a:gd name="T10" fmla="*/ 2 w 889"/>
                  <a:gd name="T11" fmla="*/ 0 h 296"/>
                  <a:gd name="T12" fmla="*/ 2 w 889"/>
                  <a:gd name="T13" fmla="*/ 0 h 296"/>
                  <a:gd name="T14" fmla="*/ 2 w 889"/>
                  <a:gd name="T15" fmla="*/ 0 h 296"/>
                  <a:gd name="T16" fmla="*/ 1 w 889"/>
                  <a:gd name="T17" fmla="*/ 0 h 296"/>
                  <a:gd name="T18" fmla="*/ 1 w 889"/>
                  <a:gd name="T19" fmla="*/ 0 h 296"/>
                  <a:gd name="T20" fmla="*/ 1 w 889"/>
                  <a:gd name="T21" fmla="*/ 0 h 296"/>
                  <a:gd name="T22" fmla="*/ 1 w 889"/>
                  <a:gd name="T23" fmla="*/ 0 h 296"/>
                  <a:gd name="T24" fmla="*/ 1 w 889"/>
                  <a:gd name="T25" fmla="*/ 0 h 296"/>
                  <a:gd name="T26" fmla="*/ 1 w 889"/>
                  <a:gd name="T27" fmla="*/ 0 h 296"/>
                  <a:gd name="T28" fmla="*/ 1 w 889"/>
                  <a:gd name="T29" fmla="*/ 0 h 296"/>
                  <a:gd name="T30" fmla="*/ 1 w 889"/>
                  <a:gd name="T31" fmla="*/ 0 h 296"/>
                  <a:gd name="T32" fmla="*/ 1 w 889"/>
                  <a:gd name="T33" fmla="*/ 0 h 296"/>
                  <a:gd name="T34" fmla="*/ 1 w 889"/>
                  <a:gd name="T35" fmla="*/ 0 h 296"/>
                  <a:gd name="T36" fmla="*/ 0 w 889"/>
                  <a:gd name="T37" fmla="*/ 0 h 296"/>
                  <a:gd name="T38" fmla="*/ 0 w 889"/>
                  <a:gd name="T39" fmla="*/ 0 h 296"/>
                  <a:gd name="T40" fmla="*/ 0 w 889"/>
                  <a:gd name="T41" fmla="*/ 0 h 296"/>
                  <a:gd name="T42" fmla="*/ 0 w 889"/>
                  <a:gd name="T43" fmla="*/ 1 h 296"/>
                  <a:gd name="T44" fmla="*/ 0 w 889"/>
                  <a:gd name="T45" fmla="*/ 1 h 296"/>
                  <a:gd name="T46" fmla="*/ 0 w 889"/>
                  <a:gd name="T47" fmla="*/ 1 h 296"/>
                  <a:gd name="T48" fmla="*/ 0 w 889"/>
                  <a:gd name="T49" fmla="*/ 1 h 296"/>
                  <a:gd name="T50" fmla="*/ 0 w 889"/>
                  <a:gd name="T51" fmla="*/ 1 h 296"/>
                  <a:gd name="T52" fmla="*/ 0 w 889"/>
                  <a:gd name="T53" fmla="*/ 1 h 296"/>
                  <a:gd name="T54" fmla="*/ 0 w 889"/>
                  <a:gd name="T55" fmla="*/ 1 h 296"/>
                  <a:gd name="T56" fmla="*/ 0 w 889"/>
                  <a:gd name="T57" fmla="*/ 1 h 296"/>
                  <a:gd name="T58" fmla="*/ 0 w 889"/>
                  <a:gd name="T59" fmla="*/ 1 h 296"/>
                  <a:gd name="T60" fmla="*/ 0 w 889"/>
                  <a:gd name="T61" fmla="*/ 0 h 296"/>
                  <a:gd name="T62" fmla="*/ 1 w 889"/>
                  <a:gd name="T63" fmla="*/ 0 h 296"/>
                  <a:gd name="T64" fmla="*/ 1 w 889"/>
                  <a:gd name="T65" fmla="*/ 0 h 296"/>
                  <a:gd name="T66" fmla="*/ 1 w 889"/>
                  <a:gd name="T67" fmla="*/ 0 h 296"/>
                  <a:gd name="T68" fmla="*/ 1 w 889"/>
                  <a:gd name="T69" fmla="*/ 0 h 296"/>
                  <a:gd name="T70" fmla="*/ 1 w 889"/>
                  <a:gd name="T71" fmla="*/ 0 h 296"/>
                  <a:gd name="T72" fmla="*/ 1 w 889"/>
                  <a:gd name="T73" fmla="*/ 0 h 296"/>
                  <a:gd name="T74" fmla="*/ 1 w 889"/>
                  <a:gd name="T75" fmla="*/ 0 h 296"/>
                  <a:gd name="T76" fmla="*/ 1 w 889"/>
                  <a:gd name="T77" fmla="*/ 0 h 296"/>
                  <a:gd name="T78" fmla="*/ 2 w 889"/>
                  <a:gd name="T79" fmla="*/ 0 h 296"/>
                  <a:gd name="T80" fmla="*/ 2 w 889"/>
                  <a:gd name="T81" fmla="*/ 0 h 296"/>
                  <a:gd name="T82" fmla="*/ 2 w 889"/>
                  <a:gd name="T83" fmla="*/ 0 h 296"/>
                  <a:gd name="T84" fmla="*/ 2 w 889"/>
                  <a:gd name="T85" fmla="*/ 0 h 2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9"/>
                  <a:gd name="T130" fmla="*/ 0 h 296"/>
                  <a:gd name="T131" fmla="*/ 889 w 889"/>
                  <a:gd name="T132" fmla="*/ 296 h 2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9" h="296">
                    <a:moveTo>
                      <a:pt x="889" y="77"/>
                    </a:moveTo>
                    <a:lnTo>
                      <a:pt x="861" y="74"/>
                    </a:lnTo>
                    <a:lnTo>
                      <a:pt x="837" y="67"/>
                    </a:lnTo>
                    <a:lnTo>
                      <a:pt x="814" y="56"/>
                    </a:lnTo>
                    <a:lnTo>
                      <a:pt x="789" y="45"/>
                    </a:lnTo>
                    <a:lnTo>
                      <a:pt x="761" y="33"/>
                    </a:lnTo>
                    <a:lnTo>
                      <a:pt x="726" y="22"/>
                    </a:lnTo>
                    <a:lnTo>
                      <a:pt x="683" y="11"/>
                    </a:lnTo>
                    <a:lnTo>
                      <a:pt x="626" y="4"/>
                    </a:lnTo>
                    <a:lnTo>
                      <a:pt x="567" y="0"/>
                    </a:lnTo>
                    <a:lnTo>
                      <a:pt x="512" y="2"/>
                    </a:lnTo>
                    <a:lnTo>
                      <a:pt x="461" y="9"/>
                    </a:lnTo>
                    <a:lnTo>
                      <a:pt x="416" y="22"/>
                    </a:lnTo>
                    <a:lnTo>
                      <a:pt x="372" y="38"/>
                    </a:lnTo>
                    <a:lnTo>
                      <a:pt x="333" y="58"/>
                    </a:lnTo>
                    <a:lnTo>
                      <a:pt x="297" y="79"/>
                    </a:lnTo>
                    <a:lnTo>
                      <a:pt x="261" y="105"/>
                    </a:lnTo>
                    <a:lnTo>
                      <a:pt x="228" y="130"/>
                    </a:lnTo>
                    <a:lnTo>
                      <a:pt x="196" y="157"/>
                    </a:lnTo>
                    <a:lnTo>
                      <a:pt x="163" y="184"/>
                    </a:lnTo>
                    <a:lnTo>
                      <a:pt x="133" y="209"/>
                    </a:lnTo>
                    <a:lnTo>
                      <a:pt x="100" y="233"/>
                    </a:lnTo>
                    <a:lnTo>
                      <a:pt x="68" y="256"/>
                    </a:lnTo>
                    <a:lnTo>
                      <a:pt x="36" y="276"/>
                    </a:lnTo>
                    <a:lnTo>
                      <a:pt x="0" y="292"/>
                    </a:lnTo>
                    <a:lnTo>
                      <a:pt x="71" y="296"/>
                    </a:lnTo>
                    <a:lnTo>
                      <a:pt x="89" y="290"/>
                    </a:lnTo>
                    <a:lnTo>
                      <a:pt x="112" y="278"/>
                    </a:lnTo>
                    <a:lnTo>
                      <a:pt x="142" y="260"/>
                    </a:lnTo>
                    <a:lnTo>
                      <a:pt x="172" y="239"/>
                    </a:lnTo>
                    <a:lnTo>
                      <a:pt x="208" y="212"/>
                    </a:lnTo>
                    <a:lnTo>
                      <a:pt x="248" y="186"/>
                    </a:lnTo>
                    <a:lnTo>
                      <a:pt x="291" y="159"/>
                    </a:lnTo>
                    <a:lnTo>
                      <a:pt x="338" y="134"/>
                    </a:lnTo>
                    <a:lnTo>
                      <a:pt x="389" y="112"/>
                    </a:lnTo>
                    <a:lnTo>
                      <a:pt x="443" y="93"/>
                    </a:lnTo>
                    <a:lnTo>
                      <a:pt x="500" y="81"/>
                    </a:lnTo>
                    <a:lnTo>
                      <a:pt x="560" y="76"/>
                    </a:lnTo>
                    <a:lnTo>
                      <a:pt x="623" y="77"/>
                    </a:lnTo>
                    <a:lnTo>
                      <a:pt x="690" y="90"/>
                    </a:lnTo>
                    <a:lnTo>
                      <a:pt x="758" y="114"/>
                    </a:lnTo>
                    <a:lnTo>
                      <a:pt x="830" y="150"/>
                    </a:lnTo>
                    <a:lnTo>
                      <a:pt x="889" y="77"/>
                    </a:lnTo>
                    <a:close/>
                  </a:path>
                </a:pathLst>
              </a:custGeom>
              <a:solidFill>
                <a:srgbClr val="FFB600"/>
              </a:solidFill>
              <a:ln w="9525">
                <a:noFill/>
                <a:round/>
                <a:headEnd/>
                <a:tailEnd/>
              </a:ln>
            </p:spPr>
            <p:txBody>
              <a:bodyPr/>
              <a:lstStyle/>
              <a:p>
                <a:endParaRPr lang="en-US">
                  <a:latin typeface="+mn-lt"/>
                </a:endParaRPr>
              </a:p>
            </p:txBody>
          </p:sp>
          <p:sp>
            <p:nvSpPr>
              <p:cNvPr id="64633" name="Freeform 129"/>
              <p:cNvSpPr>
                <a:spLocks/>
              </p:cNvSpPr>
              <p:nvPr/>
            </p:nvSpPr>
            <p:spPr bwMode="auto">
              <a:xfrm>
                <a:off x="3809" y="1635"/>
                <a:ext cx="6" cy="36"/>
              </a:xfrm>
              <a:custGeom>
                <a:avLst/>
                <a:gdLst>
                  <a:gd name="T0" fmla="*/ 0 w 135"/>
                  <a:gd name="T1" fmla="*/ 2 h 747"/>
                  <a:gd name="T2" fmla="*/ 0 w 135"/>
                  <a:gd name="T3" fmla="*/ 1 h 747"/>
                  <a:gd name="T4" fmla="*/ 0 w 135"/>
                  <a:gd name="T5" fmla="*/ 1 h 747"/>
                  <a:gd name="T6" fmla="*/ 0 w 135"/>
                  <a:gd name="T7" fmla="*/ 1 h 747"/>
                  <a:gd name="T8" fmla="*/ 0 w 135"/>
                  <a:gd name="T9" fmla="*/ 1 h 747"/>
                  <a:gd name="T10" fmla="*/ 0 w 135"/>
                  <a:gd name="T11" fmla="*/ 1 h 747"/>
                  <a:gd name="T12" fmla="*/ 0 w 135"/>
                  <a:gd name="T13" fmla="*/ 0 h 747"/>
                  <a:gd name="T14" fmla="*/ 0 w 135"/>
                  <a:gd name="T15" fmla="*/ 0 h 747"/>
                  <a:gd name="T16" fmla="*/ 0 w 135"/>
                  <a:gd name="T17" fmla="*/ 0 h 747"/>
                  <a:gd name="T18" fmla="*/ 0 w 135"/>
                  <a:gd name="T19" fmla="*/ 0 h 747"/>
                  <a:gd name="T20" fmla="*/ 0 w 135"/>
                  <a:gd name="T21" fmla="*/ 0 h 747"/>
                  <a:gd name="T22" fmla="*/ 0 w 135"/>
                  <a:gd name="T23" fmla="*/ 1 h 747"/>
                  <a:gd name="T24" fmla="*/ 0 w 135"/>
                  <a:gd name="T25" fmla="*/ 1 h 747"/>
                  <a:gd name="T26" fmla="*/ 0 w 135"/>
                  <a:gd name="T27" fmla="*/ 1 h 747"/>
                  <a:gd name="T28" fmla="*/ 0 w 135"/>
                  <a:gd name="T29" fmla="*/ 1 h 747"/>
                  <a:gd name="T30" fmla="*/ 0 w 135"/>
                  <a:gd name="T31" fmla="*/ 2 h 747"/>
                  <a:gd name="T32" fmla="*/ 0 w 135"/>
                  <a:gd name="T33" fmla="*/ 2 h 7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5"/>
                  <a:gd name="T52" fmla="*/ 0 h 747"/>
                  <a:gd name="T53" fmla="*/ 135 w 135"/>
                  <a:gd name="T54" fmla="*/ 747 h 7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5" h="747">
                    <a:moveTo>
                      <a:pt x="0" y="747"/>
                    </a:moveTo>
                    <a:lnTo>
                      <a:pt x="58" y="647"/>
                    </a:lnTo>
                    <a:lnTo>
                      <a:pt x="100" y="558"/>
                    </a:lnTo>
                    <a:lnTo>
                      <a:pt x="125" y="473"/>
                    </a:lnTo>
                    <a:lnTo>
                      <a:pt x="135" y="390"/>
                    </a:lnTo>
                    <a:lnTo>
                      <a:pt x="132" y="306"/>
                    </a:lnTo>
                    <a:lnTo>
                      <a:pt x="116" y="213"/>
                    </a:lnTo>
                    <a:lnTo>
                      <a:pt x="89" y="114"/>
                    </a:lnTo>
                    <a:lnTo>
                      <a:pt x="53" y="0"/>
                    </a:lnTo>
                    <a:lnTo>
                      <a:pt x="62" y="103"/>
                    </a:lnTo>
                    <a:lnTo>
                      <a:pt x="67" y="201"/>
                    </a:lnTo>
                    <a:lnTo>
                      <a:pt x="69" y="295"/>
                    </a:lnTo>
                    <a:lnTo>
                      <a:pt x="67" y="384"/>
                    </a:lnTo>
                    <a:lnTo>
                      <a:pt x="58" y="473"/>
                    </a:lnTo>
                    <a:lnTo>
                      <a:pt x="45" y="563"/>
                    </a:lnTo>
                    <a:lnTo>
                      <a:pt x="25" y="654"/>
                    </a:lnTo>
                    <a:lnTo>
                      <a:pt x="0" y="747"/>
                    </a:lnTo>
                    <a:close/>
                  </a:path>
                </a:pathLst>
              </a:custGeom>
              <a:solidFill>
                <a:srgbClr val="FFB600"/>
              </a:solidFill>
              <a:ln w="9525">
                <a:noFill/>
                <a:round/>
                <a:headEnd/>
                <a:tailEnd/>
              </a:ln>
            </p:spPr>
            <p:txBody>
              <a:bodyPr/>
              <a:lstStyle/>
              <a:p>
                <a:endParaRPr lang="en-US">
                  <a:latin typeface="+mn-lt"/>
                </a:endParaRPr>
              </a:p>
            </p:txBody>
          </p:sp>
          <p:sp>
            <p:nvSpPr>
              <p:cNvPr id="64634" name="Freeform 130"/>
              <p:cNvSpPr>
                <a:spLocks/>
              </p:cNvSpPr>
              <p:nvPr/>
            </p:nvSpPr>
            <p:spPr bwMode="auto">
              <a:xfrm>
                <a:off x="3807" y="1613"/>
                <a:ext cx="49" cy="66"/>
              </a:xfrm>
              <a:custGeom>
                <a:avLst/>
                <a:gdLst>
                  <a:gd name="T0" fmla="*/ 2 w 1024"/>
                  <a:gd name="T1" fmla="*/ 3 h 1405"/>
                  <a:gd name="T2" fmla="*/ 2 w 1024"/>
                  <a:gd name="T3" fmla="*/ 3 h 1405"/>
                  <a:gd name="T4" fmla="*/ 2 w 1024"/>
                  <a:gd name="T5" fmla="*/ 3 h 1405"/>
                  <a:gd name="T6" fmla="*/ 2 w 1024"/>
                  <a:gd name="T7" fmla="*/ 3 h 1405"/>
                  <a:gd name="T8" fmla="*/ 2 w 1024"/>
                  <a:gd name="T9" fmla="*/ 3 h 1405"/>
                  <a:gd name="T10" fmla="*/ 1 w 1024"/>
                  <a:gd name="T11" fmla="*/ 3 h 1405"/>
                  <a:gd name="T12" fmla="*/ 1 w 1024"/>
                  <a:gd name="T13" fmla="*/ 3 h 1405"/>
                  <a:gd name="T14" fmla="*/ 1 w 1024"/>
                  <a:gd name="T15" fmla="*/ 3 h 1405"/>
                  <a:gd name="T16" fmla="*/ 1 w 1024"/>
                  <a:gd name="T17" fmla="*/ 3 h 1405"/>
                  <a:gd name="T18" fmla="*/ 1 w 1024"/>
                  <a:gd name="T19" fmla="*/ 3 h 1405"/>
                  <a:gd name="T20" fmla="*/ 1 w 1024"/>
                  <a:gd name="T21" fmla="*/ 2 h 1405"/>
                  <a:gd name="T22" fmla="*/ 1 w 1024"/>
                  <a:gd name="T23" fmla="*/ 2 h 1405"/>
                  <a:gd name="T24" fmla="*/ 1 w 1024"/>
                  <a:gd name="T25" fmla="*/ 2 h 1405"/>
                  <a:gd name="T26" fmla="*/ 1 w 1024"/>
                  <a:gd name="T27" fmla="*/ 2 h 1405"/>
                  <a:gd name="T28" fmla="*/ 1 w 1024"/>
                  <a:gd name="T29" fmla="*/ 2 h 1405"/>
                  <a:gd name="T30" fmla="*/ 0 w 1024"/>
                  <a:gd name="T31" fmla="*/ 1 h 1405"/>
                  <a:gd name="T32" fmla="*/ 0 w 1024"/>
                  <a:gd name="T33" fmla="*/ 1 h 1405"/>
                  <a:gd name="T34" fmla="*/ 0 w 1024"/>
                  <a:gd name="T35" fmla="*/ 1 h 1405"/>
                  <a:gd name="T36" fmla="*/ 0 w 1024"/>
                  <a:gd name="T37" fmla="*/ 1 h 1405"/>
                  <a:gd name="T38" fmla="*/ 0 w 1024"/>
                  <a:gd name="T39" fmla="*/ 0 h 1405"/>
                  <a:gd name="T40" fmla="*/ 0 w 1024"/>
                  <a:gd name="T41" fmla="*/ 0 h 1405"/>
                  <a:gd name="T42" fmla="*/ 0 w 1024"/>
                  <a:gd name="T43" fmla="*/ 0 h 1405"/>
                  <a:gd name="T44" fmla="*/ 0 w 1024"/>
                  <a:gd name="T45" fmla="*/ 1 h 1405"/>
                  <a:gd name="T46" fmla="*/ 0 w 1024"/>
                  <a:gd name="T47" fmla="*/ 1 h 1405"/>
                  <a:gd name="T48" fmla="*/ 0 w 1024"/>
                  <a:gd name="T49" fmla="*/ 1 h 1405"/>
                  <a:gd name="T50" fmla="*/ 0 w 1024"/>
                  <a:gd name="T51" fmla="*/ 2 h 1405"/>
                  <a:gd name="T52" fmla="*/ 1 w 1024"/>
                  <a:gd name="T53" fmla="*/ 2 h 1405"/>
                  <a:gd name="T54" fmla="*/ 1 w 1024"/>
                  <a:gd name="T55" fmla="*/ 2 h 1405"/>
                  <a:gd name="T56" fmla="*/ 1 w 1024"/>
                  <a:gd name="T57" fmla="*/ 2 h 1405"/>
                  <a:gd name="T58" fmla="*/ 1 w 1024"/>
                  <a:gd name="T59" fmla="*/ 2 h 1405"/>
                  <a:gd name="T60" fmla="*/ 1 w 1024"/>
                  <a:gd name="T61" fmla="*/ 3 h 1405"/>
                  <a:gd name="T62" fmla="*/ 1 w 1024"/>
                  <a:gd name="T63" fmla="*/ 3 h 1405"/>
                  <a:gd name="T64" fmla="*/ 1 w 1024"/>
                  <a:gd name="T65" fmla="*/ 3 h 1405"/>
                  <a:gd name="T66" fmla="*/ 1 w 1024"/>
                  <a:gd name="T67" fmla="*/ 3 h 1405"/>
                  <a:gd name="T68" fmla="*/ 1 w 1024"/>
                  <a:gd name="T69" fmla="*/ 3 h 1405"/>
                  <a:gd name="T70" fmla="*/ 2 w 1024"/>
                  <a:gd name="T71" fmla="*/ 3 h 1405"/>
                  <a:gd name="T72" fmla="*/ 2 w 1024"/>
                  <a:gd name="T73" fmla="*/ 3 h 1405"/>
                  <a:gd name="T74" fmla="*/ 2 w 1024"/>
                  <a:gd name="T75" fmla="*/ 3 h 1405"/>
                  <a:gd name="T76" fmla="*/ 2 w 1024"/>
                  <a:gd name="T77" fmla="*/ 3 h 1405"/>
                  <a:gd name="T78" fmla="*/ 2 w 1024"/>
                  <a:gd name="T79" fmla="*/ 3 h 1405"/>
                  <a:gd name="T80" fmla="*/ 2 w 1024"/>
                  <a:gd name="T81" fmla="*/ 3 h 1405"/>
                  <a:gd name="T82" fmla="*/ 2 w 1024"/>
                  <a:gd name="T83" fmla="*/ 3 h 1405"/>
                  <a:gd name="T84" fmla="*/ 2 w 1024"/>
                  <a:gd name="T85" fmla="*/ 3 h 1405"/>
                  <a:gd name="T86" fmla="*/ 2 w 1024"/>
                  <a:gd name="T87" fmla="*/ 3 h 1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4"/>
                  <a:gd name="T133" fmla="*/ 0 h 1405"/>
                  <a:gd name="T134" fmla="*/ 1024 w 1024"/>
                  <a:gd name="T135" fmla="*/ 1405 h 14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4" h="1405">
                    <a:moveTo>
                      <a:pt x="1024" y="1170"/>
                    </a:moveTo>
                    <a:lnTo>
                      <a:pt x="966" y="1163"/>
                    </a:lnTo>
                    <a:lnTo>
                      <a:pt x="929" y="1172"/>
                    </a:lnTo>
                    <a:lnTo>
                      <a:pt x="904" y="1193"/>
                    </a:lnTo>
                    <a:lnTo>
                      <a:pt x="884" y="1220"/>
                    </a:lnTo>
                    <a:lnTo>
                      <a:pt x="868" y="1249"/>
                    </a:lnTo>
                    <a:lnTo>
                      <a:pt x="844" y="1277"/>
                    </a:lnTo>
                    <a:lnTo>
                      <a:pt x="810" y="1298"/>
                    </a:lnTo>
                    <a:lnTo>
                      <a:pt x="759" y="1309"/>
                    </a:lnTo>
                    <a:lnTo>
                      <a:pt x="719" y="1311"/>
                    </a:lnTo>
                    <a:lnTo>
                      <a:pt x="683" y="1311"/>
                    </a:lnTo>
                    <a:lnTo>
                      <a:pt x="651" y="1307"/>
                    </a:lnTo>
                    <a:lnTo>
                      <a:pt x="621" y="1303"/>
                    </a:lnTo>
                    <a:lnTo>
                      <a:pt x="593" y="1294"/>
                    </a:lnTo>
                    <a:lnTo>
                      <a:pt x="568" y="1286"/>
                    </a:lnTo>
                    <a:lnTo>
                      <a:pt x="545" y="1271"/>
                    </a:lnTo>
                    <a:lnTo>
                      <a:pt x="523" y="1252"/>
                    </a:lnTo>
                    <a:lnTo>
                      <a:pt x="504" y="1233"/>
                    </a:lnTo>
                    <a:lnTo>
                      <a:pt x="484" y="1209"/>
                    </a:lnTo>
                    <a:lnTo>
                      <a:pt x="467" y="1181"/>
                    </a:lnTo>
                    <a:lnTo>
                      <a:pt x="449" y="1149"/>
                    </a:lnTo>
                    <a:lnTo>
                      <a:pt x="433" y="1110"/>
                    </a:lnTo>
                    <a:lnTo>
                      <a:pt x="418" y="1069"/>
                    </a:lnTo>
                    <a:lnTo>
                      <a:pt x="402" y="1024"/>
                    </a:lnTo>
                    <a:lnTo>
                      <a:pt x="386" y="971"/>
                    </a:lnTo>
                    <a:lnTo>
                      <a:pt x="368" y="919"/>
                    </a:lnTo>
                    <a:lnTo>
                      <a:pt x="343" y="867"/>
                    </a:lnTo>
                    <a:lnTo>
                      <a:pt x="315" y="815"/>
                    </a:lnTo>
                    <a:lnTo>
                      <a:pt x="285" y="761"/>
                    </a:lnTo>
                    <a:lnTo>
                      <a:pt x="251" y="708"/>
                    </a:lnTo>
                    <a:lnTo>
                      <a:pt x="217" y="655"/>
                    </a:lnTo>
                    <a:lnTo>
                      <a:pt x="184" y="598"/>
                    </a:lnTo>
                    <a:lnTo>
                      <a:pt x="152" y="543"/>
                    </a:lnTo>
                    <a:lnTo>
                      <a:pt x="121" y="485"/>
                    </a:lnTo>
                    <a:lnTo>
                      <a:pt x="96" y="424"/>
                    </a:lnTo>
                    <a:lnTo>
                      <a:pt x="74" y="361"/>
                    </a:lnTo>
                    <a:lnTo>
                      <a:pt x="58" y="296"/>
                    </a:lnTo>
                    <a:lnTo>
                      <a:pt x="49" y="228"/>
                    </a:lnTo>
                    <a:lnTo>
                      <a:pt x="49" y="155"/>
                    </a:lnTo>
                    <a:lnTo>
                      <a:pt x="58" y="79"/>
                    </a:lnTo>
                    <a:lnTo>
                      <a:pt x="76" y="0"/>
                    </a:lnTo>
                    <a:lnTo>
                      <a:pt x="38" y="68"/>
                    </a:lnTo>
                    <a:lnTo>
                      <a:pt x="13" y="137"/>
                    </a:lnTo>
                    <a:lnTo>
                      <a:pt x="2" y="203"/>
                    </a:lnTo>
                    <a:lnTo>
                      <a:pt x="0" y="269"/>
                    </a:lnTo>
                    <a:lnTo>
                      <a:pt x="8" y="333"/>
                    </a:lnTo>
                    <a:lnTo>
                      <a:pt x="24" y="397"/>
                    </a:lnTo>
                    <a:lnTo>
                      <a:pt x="47" y="458"/>
                    </a:lnTo>
                    <a:lnTo>
                      <a:pt x="74" y="519"/>
                    </a:lnTo>
                    <a:lnTo>
                      <a:pt x="107" y="580"/>
                    </a:lnTo>
                    <a:lnTo>
                      <a:pt x="141" y="640"/>
                    </a:lnTo>
                    <a:lnTo>
                      <a:pt x="175" y="697"/>
                    </a:lnTo>
                    <a:lnTo>
                      <a:pt x="211" y="757"/>
                    </a:lnTo>
                    <a:lnTo>
                      <a:pt x="244" y="813"/>
                    </a:lnTo>
                    <a:lnTo>
                      <a:pt x="274" y="871"/>
                    </a:lnTo>
                    <a:lnTo>
                      <a:pt x="301" y="927"/>
                    </a:lnTo>
                    <a:lnTo>
                      <a:pt x="321" y="982"/>
                    </a:lnTo>
                    <a:lnTo>
                      <a:pt x="339" y="1037"/>
                    </a:lnTo>
                    <a:lnTo>
                      <a:pt x="356" y="1087"/>
                    </a:lnTo>
                    <a:lnTo>
                      <a:pt x="374" y="1134"/>
                    </a:lnTo>
                    <a:lnTo>
                      <a:pt x="393" y="1177"/>
                    </a:lnTo>
                    <a:lnTo>
                      <a:pt x="413" y="1217"/>
                    </a:lnTo>
                    <a:lnTo>
                      <a:pt x="435" y="1252"/>
                    </a:lnTo>
                    <a:lnTo>
                      <a:pt x="456" y="1287"/>
                    </a:lnTo>
                    <a:lnTo>
                      <a:pt x="480" y="1314"/>
                    </a:lnTo>
                    <a:lnTo>
                      <a:pt x="505" y="1339"/>
                    </a:lnTo>
                    <a:lnTo>
                      <a:pt x="532" y="1361"/>
                    </a:lnTo>
                    <a:lnTo>
                      <a:pt x="561" y="1377"/>
                    </a:lnTo>
                    <a:lnTo>
                      <a:pt x="589" y="1390"/>
                    </a:lnTo>
                    <a:lnTo>
                      <a:pt x="623" y="1399"/>
                    </a:lnTo>
                    <a:lnTo>
                      <a:pt x="657" y="1405"/>
                    </a:lnTo>
                    <a:lnTo>
                      <a:pt x="692" y="1405"/>
                    </a:lnTo>
                    <a:lnTo>
                      <a:pt x="731" y="1399"/>
                    </a:lnTo>
                    <a:lnTo>
                      <a:pt x="765" y="1394"/>
                    </a:lnTo>
                    <a:lnTo>
                      <a:pt x="795" y="1384"/>
                    </a:lnTo>
                    <a:lnTo>
                      <a:pt x="822" y="1373"/>
                    </a:lnTo>
                    <a:lnTo>
                      <a:pt x="844" y="1359"/>
                    </a:lnTo>
                    <a:lnTo>
                      <a:pt x="864" y="1345"/>
                    </a:lnTo>
                    <a:lnTo>
                      <a:pt x="880" y="1327"/>
                    </a:lnTo>
                    <a:lnTo>
                      <a:pt x="895" y="1309"/>
                    </a:lnTo>
                    <a:lnTo>
                      <a:pt x="907" y="1291"/>
                    </a:lnTo>
                    <a:lnTo>
                      <a:pt x="920" y="1273"/>
                    </a:lnTo>
                    <a:lnTo>
                      <a:pt x="932" y="1254"/>
                    </a:lnTo>
                    <a:lnTo>
                      <a:pt x="943" y="1236"/>
                    </a:lnTo>
                    <a:lnTo>
                      <a:pt x="955" y="1218"/>
                    </a:lnTo>
                    <a:lnTo>
                      <a:pt x="970" y="1204"/>
                    </a:lnTo>
                    <a:lnTo>
                      <a:pt x="987" y="1190"/>
                    </a:lnTo>
                    <a:lnTo>
                      <a:pt x="1005" y="1179"/>
                    </a:lnTo>
                    <a:lnTo>
                      <a:pt x="1024" y="1170"/>
                    </a:lnTo>
                    <a:close/>
                  </a:path>
                </a:pathLst>
              </a:custGeom>
              <a:solidFill>
                <a:srgbClr val="993300"/>
              </a:solidFill>
              <a:ln w="9525">
                <a:noFill/>
                <a:round/>
                <a:headEnd/>
                <a:tailEnd/>
              </a:ln>
            </p:spPr>
            <p:txBody>
              <a:bodyPr/>
              <a:lstStyle/>
              <a:p>
                <a:endParaRPr lang="en-US">
                  <a:latin typeface="+mn-lt"/>
                </a:endParaRPr>
              </a:p>
            </p:txBody>
          </p:sp>
          <p:sp>
            <p:nvSpPr>
              <p:cNvPr id="64635" name="Freeform 131"/>
              <p:cNvSpPr>
                <a:spLocks/>
              </p:cNvSpPr>
              <p:nvPr/>
            </p:nvSpPr>
            <p:spPr bwMode="auto">
              <a:xfrm>
                <a:off x="3907" y="1616"/>
                <a:ext cx="11" cy="2"/>
              </a:xfrm>
              <a:custGeom>
                <a:avLst/>
                <a:gdLst>
                  <a:gd name="T0" fmla="*/ 1 w 234"/>
                  <a:gd name="T1" fmla="*/ 0 h 44"/>
                  <a:gd name="T2" fmla="*/ 0 w 234"/>
                  <a:gd name="T3" fmla="*/ 0 h 44"/>
                  <a:gd name="T4" fmla="*/ 0 w 234"/>
                  <a:gd name="T5" fmla="*/ 0 h 44"/>
                  <a:gd name="T6" fmla="*/ 1 w 234"/>
                  <a:gd name="T7" fmla="*/ 0 h 44"/>
                  <a:gd name="T8" fmla="*/ 0 60000 65536"/>
                  <a:gd name="T9" fmla="*/ 0 60000 65536"/>
                  <a:gd name="T10" fmla="*/ 0 60000 65536"/>
                  <a:gd name="T11" fmla="*/ 0 60000 65536"/>
                  <a:gd name="T12" fmla="*/ 0 w 234"/>
                  <a:gd name="T13" fmla="*/ 0 h 44"/>
                  <a:gd name="T14" fmla="*/ 234 w 234"/>
                  <a:gd name="T15" fmla="*/ 44 h 44"/>
                </a:gdLst>
                <a:ahLst/>
                <a:cxnLst>
                  <a:cxn ang="T8">
                    <a:pos x="T0" y="T1"/>
                  </a:cxn>
                  <a:cxn ang="T9">
                    <a:pos x="T2" y="T3"/>
                  </a:cxn>
                  <a:cxn ang="T10">
                    <a:pos x="T4" y="T5"/>
                  </a:cxn>
                  <a:cxn ang="T11">
                    <a:pos x="T6" y="T7"/>
                  </a:cxn>
                </a:cxnLst>
                <a:rect l="T12" t="T13" r="T14" b="T15"/>
                <a:pathLst>
                  <a:path w="234" h="44">
                    <a:moveTo>
                      <a:pt x="234" y="44"/>
                    </a:moveTo>
                    <a:lnTo>
                      <a:pt x="129" y="0"/>
                    </a:lnTo>
                    <a:lnTo>
                      <a:pt x="0" y="20"/>
                    </a:lnTo>
                    <a:lnTo>
                      <a:pt x="234" y="44"/>
                    </a:lnTo>
                    <a:close/>
                  </a:path>
                </a:pathLst>
              </a:custGeom>
              <a:solidFill>
                <a:srgbClr val="993300"/>
              </a:solidFill>
              <a:ln w="9525">
                <a:noFill/>
                <a:round/>
                <a:headEnd/>
                <a:tailEnd/>
              </a:ln>
            </p:spPr>
            <p:txBody>
              <a:bodyPr/>
              <a:lstStyle/>
              <a:p>
                <a:endParaRPr lang="en-US">
                  <a:latin typeface="+mn-lt"/>
                </a:endParaRPr>
              </a:p>
            </p:txBody>
          </p:sp>
          <p:sp>
            <p:nvSpPr>
              <p:cNvPr id="64636" name="Freeform 132"/>
              <p:cNvSpPr>
                <a:spLocks/>
              </p:cNvSpPr>
              <p:nvPr/>
            </p:nvSpPr>
            <p:spPr bwMode="auto">
              <a:xfrm>
                <a:off x="3921" y="1621"/>
                <a:ext cx="11" cy="12"/>
              </a:xfrm>
              <a:custGeom>
                <a:avLst/>
                <a:gdLst>
                  <a:gd name="T0" fmla="*/ 0 w 245"/>
                  <a:gd name="T1" fmla="*/ 0 h 245"/>
                  <a:gd name="T2" fmla="*/ 0 w 245"/>
                  <a:gd name="T3" fmla="*/ 0 h 245"/>
                  <a:gd name="T4" fmla="*/ 0 w 245"/>
                  <a:gd name="T5" fmla="*/ 0 h 245"/>
                  <a:gd name="T6" fmla="*/ 0 w 245"/>
                  <a:gd name="T7" fmla="*/ 0 h 245"/>
                  <a:gd name="T8" fmla="*/ 0 w 245"/>
                  <a:gd name="T9" fmla="*/ 0 h 245"/>
                  <a:gd name="T10" fmla="*/ 0 w 245"/>
                  <a:gd name="T11" fmla="*/ 1 h 245"/>
                  <a:gd name="T12" fmla="*/ 0 w 245"/>
                  <a:gd name="T13" fmla="*/ 0 h 245"/>
                  <a:gd name="T14" fmla="*/ 0 w 245"/>
                  <a:gd name="T15" fmla="*/ 0 h 245"/>
                  <a:gd name="T16" fmla="*/ 0 60000 65536"/>
                  <a:gd name="T17" fmla="*/ 0 60000 65536"/>
                  <a:gd name="T18" fmla="*/ 0 60000 65536"/>
                  <a:gd name="T19" fmla="*/ 0 60000 65536"/>
                  <a:gd name="T20" fmla="*/ 0 60000 65536"/>
                  <a:gd name="T21" fmla="*/ 0 60000 65536"/>
                  <a:gd name="T22" fmla="*/ 0 60000 65536"/>
                  <a:gd name="T23" fmla="*/ 0 60000 65536"/>
                  <a:gd name="T24" fmla="*/ 0 w 245"/>
                  <a:gd name="T25" fmla="*/ 0 h 245"/>
                  <a:gd name="T26" fmla="*/ 245 w 245"/>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5" h="245">
                    <a:moveTo>
                      <a:pt x="245" y="0"/>
                    </a:moveTo>
                    <a:lnTo>
                      <a:pt x="121" y="5"/>
                    </a:lnTo>
                    <a:lnTo>
                      <a:pt x="0" y="51"/>
                    </a:lnTo>
                    <a:lnTo>
                      <a:pt x="59" y="90"/>
                    </a:lnTo>
                    <a:lnTo>
                      <a:pt x="4" y="165"/>
                    </a:lnTo>
                    <a:lnTo>
                      <a:pt x="11" y="245"/>
                    </a:lnTo>
                    <a:lnTo>
                      <a:pt x="121" y="85"/>
                    </a:lnTo>
                    <a:lnTo>
                      <a:pt x="245" y="0"/>
                    </a:lnTo>
                    <a:close/>
                  </a:path>
                </a:pathLst>
              </a:custGeom>
              <a:solidFill>
                <a:srgbClr val="993300"/>
              </a:solidFill>
              <a:ln w="9525">
                <a:noFill/>
                <a:round/>
                <a:headEnd/>
                <a:tailEnd/>
              </a:ln>
            </p:spPr>
            <p:txBody>
              <a:bodyPr/>
              <a:lstStyle/>
              <a:p>
                <a:endParaRPr lang="en-US">
                  <a:latin typeface="+mn-lt"/>
                </a:endParaRPr>
              </a:p>
            </p:txBody>
          </p:sp>
          <p:sp>
            <p:nvSpPr>
              <p:cNvPr id="64637" name="Freeform 133"/>
              <p:cNvSpPr>
                <a:spLocks/>
              </p:cNvSpPr>
              <p:nvPr/>
            </p:nvSpPr>
            <p:spPr bwMode="auto">
              <a:xfrm>
                <a:off x="3911" y="1568"/>
                <a:ext cx="40" cy="10"/>
              </a:xfrm>
              <a:custGeom>
                <a:avLst/>
                <a:gdLst>
                  <a:gd name="T0" fmla="*/ 2 w 830"/>
                  <a:gd name="T1" fmla="*/ 0 h 215"/>
                  <a:gd name="T2" fmla="*/ 2 w 830"/>
                  <a:gd name="T3" fmla="*/ 0 h 215"/>
                  <a:gd name="T4" fmla="*/ 2 w 830"/>
                  <a:gd name="T5" fmla="*/ 0 h 215"/>
                  <a:gd name="T6" fmla="*/ 2 w 830"/>
                  <a:gd name="T7" fmla="*/ 0 h 215"/>
                  <a:gd name="T8" fmla="*/ 1 w 830"/>
                  <a:gd name="T9" fmla="*/ 0 h 215"/>
                  <a:gd name="T10" fmla="*/ 1 w 830"/>
                  <a:gd name="T11" fmla="*/ 0 h 215"/>
                  <a:gd name="T12" fmla="*/ 1 w 830"/>
                  <a:gd name="T13" fmla="*/ 0 h 215"/>
                  <a:gd name="T14" fmla="*/ 1 w 830"/>
                  <a:gd name="T15" fmla="*/ 0 h 215"/>
                  <a:gd name="T16" fmla="*/ 1 w 830"/>
                  <a:gd name="T17" fmla="*/ 0 h 215"/>
                  <a:gd name="T18" fmla="*/ 1 w 830"/>
                  <a:gd name="T19" fmla="*/ 0 h 215"/>
                  <a:gd name="T20" fmla="*/ 1 w 830"/>
                  <a:gd name="T21" fmla="*/ 0 h 215"/>
                  <a:gd name="T22" fmla="*/ 1 w 830"/>
                  <a:gd name="T23" fmla="*/ 0 h 215"/>
                  <a:gd name="T24" fmla="*/ 1 w 830"/>
                  <a:gd name="T25" fmla="*/ 0 h 215"/>
                  <a:gd name="T26" fmla="*/ 0 w 830"/>
                  <a:gd name="T27" fmla="*/ 0 h 215"/>
                  <a:gd name="T28" fmla="*/ 0 w 830"/>
                  <a:gd name="T29" fmla="*/ 0 h 215"/>
                  <a:gd name="T30" fmla="*/ 0 w 830"/>
                  <a:gd name="T31" fmla="*/ 0 h 215"/>
                  <a:gd name="T32" fmla="*/ 0 w 830"/>
                  <a:gd name="T33" fmla="*/ 0 h 215"/>
                  <a:gd name="T34" fmla="*/ 0 w 830"/>
                  <a:gd name="T35" fmla="*/ 0 h 215"/>
                  <a:gd name="T36" fmla="*/ 0 w 830"/>
                  <a:gd name="T37" fmla="*/ 0 h 215"/>
                  <a:gd name="T38" fmla="*/ 0 w 830"/>
                  <a:gd name="T39" fmla="*/ 0 h 215"/>
                  <a:gd name="T40" fmla="*/ 0 w 830"/>
                  <a:gd name="T41" fmla="*/ 0 h 215"/>
                  <a:gd name="T42" fmla="*/ 1 w 830"/>
                  <a:gd name="T43" fmla="*/ 0 h 215"/>
                  <a:gd name="T44" fmla="*/ 1 w 830"/>
                  <a:gd name="T45" fmla="*/ 0 h 215"/>
                  <a:gd name="T46" fmla="*/ 1 w 830"/>
                  <a:gd name="T47" fmla="*/ 0 h 215"/>
                  <a:gd name="T48" fmla="*/ 1 w 830"/>
                  <a:gd name="T49" fmla="*/ 0 h 215"/>
                  <a:gd name="T50" fmla="*/ 1 w 830"/>
                  <a:gd name="T51" fmla="*/ 0 h 215"/>
                  <a:gd name="T52" fmla="*/ 1 w 830"/>
                  <a:gd name="T53" fmla="*/ 0 h 215"/>
                  <a:gd name="T54" fmla="*/ 1 w 830"/>
                  <a:gd name="T55" fmla="*/ 0 h 215"/>
                  <a:gd name="T56" fmla="*/ 1 w 830"/>
                  <a:gd name="T57" fmla="*/ 0 h 215"/>
                  <a:gd name="T58" fmla="*/ 2 w 830"/>
                  <a:gd name="T59" fmla="*/ 0 h 215"/>
                  <a:gd name="T60" fmla="*/ 2 w 830"/>
                  <a:gd name="T61" fmla="*/ 0 h 215"/>
                  <a:gd name="T62" fmla="*/ 2 w 830"/>
                  <a:gd name="T63" fmla="*/ 0 h 215"/>
                  <a:gd name="T64" fmla="*/ 2 w 830"/>
                  <a:gd name="T65" fmla="*/ 0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0"/>
                  <a:gd name="T100" fmla="*/ 0 h 215"/>
                  <a:gd name="T101" fmla="*/ 830 w 830"/>
                  <a:gd name="T102" fmla="*/ 215 h 2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0" h="215">
                    <a:moveTo>
                      <a:pt x="830" y="89"/>
                    </a:moveTo>
                    <a:lnTo>
                      <a:pt x="784" y="50"/>
                    </a:lnTo>
                    <a:lnTo>
                      <a:pt x="738" y="23"/>
                    </a:lnTo>
                    <a:lnTo>
                      <a:pt x="693" y="7"/>
                    </a:lnTo>
                    <a:lnTo>
                      <a:pt x="646" y="0"/>
                    </a:lnTo>
                    <a:lnTo>
                      <a:pt x="599" y="0"/>
                    </a:lnTo>
                    <a:lnTo>
                      <a:pt x="550" y="9"/>
                    </a:lnTo>
                    <a:lnTo>
                      <a:pt x="502" y="21"/>
                    </a:lnTo>
                    <a:lnTo>
                      <a:pt x="452" y="39"/>
                    </a:lnTo>
                    <a:lnTo>
                      <a:pt x="401" y="61"/>
                    </a:lnTo>
                    <a:lnTo>
                      <a:pt x="349" y="86"/>
                    </a:lnTo>
                    <a:lnTo>
                      <a:pt x="294" y="111"/>
                    </a:lnTo>
                    <a:lnTo>
                      <a:pt x="240" y="137"/>
                    </a:lnTo>
                    <a:lnTo>
                      <a:pt x="183" y="162"/>
                    </a:lnTo>
                    <a:lnTo>
                      <a:pt x="123" y="183"/>
                    </a:lnTo>
                    <a:lnTo>
                      <a:pt x="64" y="201"/>
                    </a:lnTo>
                    <a:lnTo>
                      <a:pt x="0" y="215"/>
                    </a:lnTo>
                    <a:lnTo>
                      <a:pt x="57" y="215"/>
                    </a:lnTo>
                    <a:lnTo>
                      <a:pt x="111" y="208"/>
                    </a:lnTo>
                    <a:lnTo>
                      <a:pt x="162" y="196"/>
                    </a:lnTo>
                    <a:lnTo>
                      <a:pt x="213" y="180"/>
                    </a:lnTo>
                    <a:lnTo>
                      <a:pt x="264" y="162"/>
                    </a:lnTo>
                    <a:lnTo>
                      <a:pt x="313" y="142"/>
                    </a:lnTo>
                    <a:lnTo>
                      <a:pt x="359" y="121"/>
                    </a:lnTo>
                    <a:lnTo>
                      <a:pt x="408" y="98"/>
                    </a:lnTo>
                    <a:lnTo>
                      <a:pt x="457" y="80"/>
                    </a:lnTo>
                    <a:lnTo>
                      <a:pt x="505" y="64"/>
                    </a:lnTo>
                    <a:lnTo>
                      <a:pt x="556" y="52"/>
                    </a:lnTo>
                    <a:lnTo>
                      <a:pt x="606" y="44"/>
                    </a:lnTo>
                    <a:lnTo>
                      <a:pt x="660" y="44"/>
                    </a:lnTo>
                    <a:lnTo>
                      <a:pt x="715" y="50"/>
                    </a:lnTo>
                    <a:lnTo>
                      <a:pt x="770" y="64"/>
                    </a:lnTo>
                    <a:lnTo>
                      <a:pt x="830" y="89"/>
                    </a:lnTo>
                    <a:close/>
                  </a:path>
                </a:pathLst>
              </a:custGeom>
              <a:solidFill>
                <a:srgbClr val="993300"/>
              </a:solidFill>
              <a:ln w="9525">
                <a:noFill/>
                <a:round/>
                <a:headEnd/>
                <a:tailEnd/>
              </a:ln>
            </p:spPr>
            <p:txBody>
              <a:bodyPr/>
              <a:lstStyle/>
              <a:p>
                <a:endParaRPr lang="en-US">
                  <a:latin typeface="+mn-lt"/>
                </a:endParaRPr>
              </a:p>
            </p:txBody>
          </p:sp>
          <p:sp>
            <p:nvSpPr>
              <p:cNvPr id="64638" name="Freeform 134"/>
              <p:cNvSpPr>
                <a:spLocks/>
              </p:cNvSpPr>
              <p:nvPr/>
            </p:nvSpPr>
            <p:spPr bwMode="auto">
              <a:xfrm>
                <a:off x="3801" y="1485"/>
                <a:ext cx="151" cy="41"/>
              </a:xfrm>
              <a:custGeom>
                <a:avLst/>
                <a:gdLst>
                  <a:gd name="T0" fmla="*/ 7 w 3166"/>
                  <a:gd name="T1" fmla="*/ 1 h 844"/>
                  <a:gd name="T2" fmla="*/ 7 w 3166"/>
                  <a:gd name="T3" fmla="*/ 1 h 844"/>
                  <a:gd name="T4" fmla="*/ 7 w 3166"/>
                  <a:gd name="T5" fmla="*/ 1 h 844"/>
                  <a:gd name="T6" fmla="*/ 6 w 3166"/>
                  <a:gd name="T7" fmla="*/ 1 h 844"/>
                  <a:gd name="T8" fmla="*/ 6 w 3166"/>
                  <a:gd name="T9" fmla="*/ 0 h 844"/>
                  <a:gd name="T10" fmla="*/ 6 w 3166"/>
                  <a:gd name="T11" fmla="*/ 0 h 844"/>
                  <a:gd name="T12" fmla="*/ 5 w 3166"/>
                  <a:gd name="T13" fmla="*/ 0 h 844"/>
                  <a:gd name="T14" fmla="*/ 5 w 3166"/>
                  <a:gd name="T15" fmla="*/ 0 h 844"/>
                  <a:gd name="T16" fmla="*/ 5 w 3166"/>
                  <a:gd name="T17" fmla="*/ 0 h 844"/>
                  <a:gd name="T18" fmla="*/ 4 w 3166"/>
                  <a:gd name="T19" fmla="*/ 0 h 844"/>
                  <a:gd name="T20" fmla="*/ 4 w 3166"/>
                  <a:gd name="T21" fmla="*/ 0 h 844"/>
                  <a:gd name="T22" fmla="*/ 4 w 3166"/>
                  <a:gd name="T23" fmla="*/ 0 h 844"/>
                  <a:gd name="T24" fmla="*/ 3 w 3166"/>
                  <a:gd name="T25" fmla="*/ 0 h 844"/>
                  <a:gd name="T26" fmla="*/ 3 w 3166"/>
                  <a:gd name="T27" fmla="*/ 0 h 844"/>
                  <a:gd name="T28" fmla="*/ 3 w 3166"/>
                  <a:gd name="T29" fmla="*/ 0 h 844"/>
                  <a:gd name="T30" fmla="*/ 2 w 3166"/>
                  <a:gd name="T31" fmla="*/ 1 h 844"/>
                  <a:gd name="T32" fmla="*/ 2 w 3166"/>
                  <a:gd name="T33" fmla="*/ 1 h 844"/>
                  <a:gd name="T34" fmla="*/ 1 w 3166"/>
                  <a:gd name="T35" fmla="*/ 1 h 844"/>
                  <a:gd name="T36" fmla="*/ 1 w 3166"/>
                  <a:gd name="T37" fmla="*/ 1 h 844"/>
                  <a:gd name="T38" fmla="*/ 1 w 3166"/>
                  <a:gd name="T39" fmla="*/ 1 h 844"/>
                  <a:gd name="T40" fmla="*/ 0 w 3166"/>
                  <a:gd name="T41" fmla="*/ 2 h 844"/>
                  <a:gd name="T42" fmla="*/ 0 w 3166"/>
                  <a:gd name="T43" fmla="*/ 2 h 844"/>
                  <a:gd name="T44" fmla="*/ 0 w 3166"/>
                  <a:gd name="T45" fmla="*/ 2 h 844"/>
                  <a:gd name="T46" fmla="*/ 0 w 3166"/>
                  <a:gd name="T47" fmla="*/ 1 h 844"/>
                  <a:gd name="T48" fmla="*/ 1 w 3166"/>
                  <a:gd name="T49" fmla="*/ 1 h 844"/>
                  <a:gd name="T50" fmla="*/ 1 w 3166"/>
                  <a:gd name="T51" fmla="*/ 1 h 844"/>
                  <a:gd name="T52" fmla="*/ 2 w 3166"/>
                  <a:gd name="T53" fmla="*/ 1 h 844"/>
                  <a:gd name="T54" fmla="*/ 2 w 3166"/>
                  <a:gd name="T55" fmla="*/ 0 h 844"/>
                  <a:gd name="T56" fmla="*/ 2 w 3166"/>
                  <a:gd name="T57" fmla="*/ 0 h 844"/>
                  <a:gd name="T58" fmla="*/ 3 w 3166"/>
                  <a:gd name="T59" fmla="*/ 0 h 844"/>
                  <a:gd name="T60" fmla="*/ 3 w 3166"/>
                  <a:gd name="T61" fmla="*/ 0 h 844"/>
                  <a:gd name="T62" fmla="*/ 4 w 3166"/>
                  <a:gd name="T63" fmla="*/ 0 h 844"/>
                  <a:gd name="T64" fmla="*/ 4 w 3166"/>
                  <a:gd name="T65" fmla="*/ 0 h 844"/>
                  <a:gd name="T66" fmla="*/ 5 w 3166"/>
                  <a:gd name="T67" fmla="*/ 0 h 844"/>
                  <a:gd name="T68" fmla="*/ 5 w 3166"/>
                  <a:gd name="T69" fmla="*/ 0 h 844"/>
                  <a:gd name="T70" fmla="*/ 5 w 3166"/>
                  <a:gd name="T71" fmla="*/ 0 h 844"/>
                  <a:gd name="T72" fmla="*/ 6 w 3166"/>
                  <a:gd name="T73" fmla="*/ 0 h 844"/>
                  <a:gd name="T74" fmla="*/ 6 w 3166"/>
                  <a:gd name="T75" fmla="*/ 0 h 844"/>
                  <a:gd name="T76" fmla="*/ 6 w 3166"/>
                  <a:gd name="T77" fmla="*/ 0 h 844"/>
                  <a:gd name="T78" fmla="*/ 7 w 3166"/>
                  <a:gd name="T79" fmla="*/ 1 h 844"/>
                  <a:gd name="T80" fmla="*/ 7 w 3166"/>
                  <a:gd name="T81" fmla="*/ 1 h 844"/>
                  <a:gd name="T82" fmla="*/ 7 w 3166"/>
                  <a:gd name="T83" fmla="*/ 1 h 844"/>
                  <a:gd name="T84" fmla="*/ 7 w 3166"/>
                  <a:gd name="T85" fmla="*/ 1 h 8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66"/>
                  <a:gd name="T130" fmla="*/ 0 h 844"/>
                  <a:gd name="T131" fmla="*/ 3166 w 3166"/>
                  <a:gd name="T132" fmla="*/ 844 h 8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66" h="844">
                    <a:moveTo>
                      <a:pt x="3166" y="452"/>
                    </a:moveTo>
                    <a:lnTo>
                      <a:pt x="3071" y="425"/>
                    </a:lnTo>
                    <a:lnTo>
                      <a:pt x="3063" y="407"/>
                    </a:lnTo>
                    <a:lnTo>
                      <a:pt x="3053" y="389"/>
                    </a:lnTo>
                    <a:lnTo>
                      <a:pt x="3038" y="371"/>
                    </a:lnTo>
                    <a:lnTo>
                      <a:pt x="3019" y="355"/>
                    </a:lnTo>
                    <a:lnTo>
                      <a:pt x="2996" y="339"/>
                    </a:lnTo>
                    <a:lnTo>
                      <a:pt x="2971" y="321"/>
                    </a:lnTo>
                    <a:lnTo>
                      <a:pt x="2941" y="305"/>
                    </a:lnTo>
                    <a:lnTo>
                      <a:pt x="2909" y="289"/>
                    </a:lnTo>
                    <a:lnTo>
                      <a:pt x="2874" y="273"/>
                    </a:lnTo>
                    <a:lnTo>
                      <a:pt x="2836" y="259"/>
                    </a:lnTo>
                    <a:lnTo>
                      <a:pt x="2797" y="243"/>
                    </a:lnTo>
                    <a:lnTo>
                      <a:pt x="2755" y="230"/>
                    </a:lnTo>
                    <a:lnTo>
                      <a:pt x="2710" y="216"/>
                    </a:lnTo>
                    <a:lnTo>
                      <a:pt x="2665" y="204"/>
                    </a:lnTo>
                    <a:lnTo>
                      <a:pt x="2618" y="191"/>
                    </a:lnTo>
                    <a:lnTo>
                      <a:pt x="2569" y="179"/>
                    </a:lnTo>
                    <a:lnTo>
                      <a:pt x="2521" y="165"/>
                    </a:lnTo>
                    <a:lnTo>
                      <a:pt x="2470" y="154"/>
                    </a:lnTo>
                    <a:lnTo>
                      <a:pt x="2420" y="145"/>
                    </a:lnTo>
                    <a:lnTo>
                      <a:pt x="2370" y="135"/>
                    </a:lnTo>
                    <a:lnTo>
                      <a:pt x="2317" y="126"/>
                    </a:lnTo>
                    <a:lnTo>
                      <a:pt x="2267" y="117"/>
                    </a:lnTo>
                    <a:lnTo>
                      <a:pt x="2216" y="110"/>
                    </a:lnTo>
                    <a:lnTo>
                      <a:pt x="2166" y="102"/>
                    </a:lnTo>
                    <a:lnTo>
                      <a:pt x="2117" y="97"/>
                    </a:lnTo>
                    <a:lnTo>
                      <a:pt x="2068" y="92"/>
                    </a:lnTo>
                    <a:lnTo>
                      <a:pt x="2020" y="86"/>
                    </a:lnTo>
                    <a:lnTo>
                      <a:pt x="1974" y="83"/>
                    </a:lnTo>
                    <a:lnTo>
                      <a:pt x="1929" y="79"/>
                    </a:lnTo>
                    <a:lnTo>
                      <a:pt x="1888" y="77"/>
                    </a:lnTo>
                    <a:lnTo>
                      <a:pt x="1846" y="76"/>
                    </a:lnTo>
                    <a:lnTo>
                      <a:pt x="1808" y="76"/>
                    </a:lnTo>
                    <a:lnTo>
                      <a:pt x="1748" y="77"/>
                    </a:lnTo>
                    <a:lnTo>
                      <a:pt x="1688" y="79"/>
                    </a:lnTo>
                    <a:lnTo>
                      <a:pt x="1627" y="85"/>
                    </a:lnTo>
                    <a:lnTo>
                      <a:pt x="1563" y="90"/>
                    </a:lnTo>
                    <a:lnTo>
                      <a:pt x="1502" y="99"/>
                    </a:lnTo>
                    <a:lnTo>
                      <a:pt x="1442" y="108"/>
                    </a:lnTo>
                    <a:lnTo>
                      <a:pt x="1382" y="119"/>
                    </a:lnTo>
                    <a:lnTo>
                      <a:pt x="1320" y="133"/>
                    </a:lnTo>
                    <a:lnTo>
                      <a:pt x="1259" y="147"/>
                    </a:lnTo>
                    <a:lnTo>
                      <a:pt x="1197" y="163"/>
                    </a:lnTo>
                    <a:lnTo>
                      <a:pt x="1136" y="182"/>
                    </a:lnTo>
                    <a:lnTo>
                      <a:pt x="1075" y="200"/>
                    </a:lnTo>
                    <a:lnTo>
                      <a:pt x="1014" y="222"/>
                    </a:lnTo>
                    <a:lnTo>
                      <a:pt x="954" y="243"/>
                    </a:lnTo>
                    <a:lnTo>
                      <a:pt x="895" y="266"/>
                    </a:lnTo>
                    <a:lnTo>
                      <a:pt x="835" y="291"/>
                    </a:lnTo>
                    <a:lnTo>
                      <a:pt x="776" y="319"/>
                    </a:lnTo>
                    <a:lnTo>
                      <a:pt x="717" y="346"/>
                    </a:lnTo>
                    <a:lnTo>
                      <a:pt x="660" y="375"/>
                    </a:lnTo>
                    <a:lnTo>
                      <a:pt x="605" y="403"/>
                    </a:lnTo>
                    <a:lnTo>
                      <a:pt x="548" y="435"/>
                    </a:lnTo>
                    <a:lnTo>
                      <a:pt x="493" y="467"/>
                    </a:lnTo>
                    <a:lnTo>
                      <a:pt x="438" y="501"/>
                    </a:lnTo>
                    <a:lnTo>
                      <a:pt x="386" y="535"/>
                    </a:lnTo>
                    <a:lnTo>
                      <a:pt x="333" y="570"/>
                    </a:lnTo>
                    <a:lnTo>
                      <a:pt x="282" y="607"/>
                    </a:lnTo>
                    <a:lnTo>
                      <a:pt x="233" y="643"/>
                    </a:lnTo>
                    <a:lnTo>
                      <a:pt x="182" y="681"/>
                    </a:lnTo>
                    <a:lnTo>
                      <a:pt x="136" y="721"/>
                    </a:lnTo>
                    <a:lnTo>
                      <a:pt x="88" y="760"/>
                    </a:lnTo>
                    <a:lnTo>
                      <a:pt x="43" y="801"/>
                    </a:lnTo>
                    <a:lnTo>
                      <a:pt x="0" y="844"/>
                    </a:lnTo>
                    <a:lnTo>
                      <a:pt x="27" y="801"/>
                    </a:lnTo>
                    <a:lnTo>
                      <a:pt x="58" y="759"/>
                    </a:lnTo>
                    <a:lnTo>
                      <a:pt x="93" y="717"/>
                    </a:lnTo>
                    <a:lnTo>
                      <a:pt x="128" y="677"/>
                    </a:lnTo>
                    <a:lnTo>
                      <a:pt x="168" y="638"/>
                    </a:lnTo>
                    <a:lnTo>
                      <a:pt x="211" y="598"/>
                    </a:lnTo>
                    <a:lnTo>
                      <a:pt x="256" y="558"/>
                    </a:lnTo>
                    <a:lnTo>
                      <a:pt x="303" y="520"/>
                    </a:lnTo>
                    <a:lnTo>
                      <a:pt x="354" y="483"/>
                    </a:lnTo>
                    <a:lnTo>
                      <a:pt x="404" y="447"/>
                    </a:lnTo>
                    <a:lnTo>
                      <a:pt x="458" y="412"/>
                    </a:lnTo>
                    <a:lnTo>
                      <a:pt x="514" y="378"/>
                    </a:lnTo>
                    <a:lnTo>
                      <a:pt x="571" y="344"/>
                    </a:lnTo>
                    <a:lnTo>
                      <a:pt x="632" y="312"/>
                    </a:lnTo>
                    <a:lnTo>
                      <a:pt x="691" y="281"/>
                    </a:lnTo>
                    <a:lnTo>
                      <a:pt x="752" y="252"/>
                    </a:lnTo>
                    <a:lnTo>
                      <a:pt x="815" y="223"/>
                    </a:lnTo>
                    <a:lnTo>
                      <a:pt x="880" y="196"/>
                    </a:lnTo>
                    <a:lnTo>
                      <a:pt x="943" y="170"/>
                    </a:lnTo>
                    <a:lnTo>
                      <a:pt x="1010" y="147"/>
                    </a:lnTo>
                    <a:lnTo>
                      <a:pt x="1075" y="124"/>
                    </a:lnTo>
                    <a:lnTo>
                      <a:pt x="1142" y="104"/>
                    </a:lnTo>
                    <a:lnTo>
                      <a:pt x="1208" y="85"/>
                    </a:lnTo>
                    <a:lnTo>
                      <a:pt x="1275" y="68"/>
                    </a:lnTo>
                    <a:lnTo>
                      <a:pt x="1341" y="52"/>
                    </a:lnTo>
                    <a:lnTo>
                      <a:pt x="1408" y="39"/>
                    </a:lnTo>
                    <a:lnTo>
                      <a:pt x="1475" y="26"/>
                    </a:lnTo>
                    <a:lnTo>
                      <a:pt x="1538" y="17"/>
                    </a:lnTo>
                    <a:lnTo>
                      <a:pt x="1603" y="10"/>
                    </a:lnTo>
                    <a:lnTo>
                      <a:pt x="1668" y="3"/>
                    </a:lnTo>
                    <a:lnTo>
                      <a:pt x="1731" y="1"/>
                    </a:lnTo>
                    <a:lnTo>
                      <a:pt x="1794" y="0"/>
                    </a:lnTo>
                    <a:lnTo>
                      <a:pt x="1837" y="0"/>
                    </a:lnTo>
                    <a:lnTo>
                      <a:pt x="1885" y="1"/>
                    </a:lnTo>
                    <a:lnTo>
                      <a:pt x="1933" y="5"/>
                    </a:lnTo>
                    <a:lnTo>
                      <a:pt x="1983" y="8"/>
                    </a:lnTo>
                    <a:lnTo>
                      <a:pt x="2036" y="14"/>
                    </a:lnTo>
                    <a:lnTo>
                      <a:pt x="2088" y="21"/>
                    </a:lnTo>
                    <a:lnTo>
                      <a:pt x="2144" y="28"/>
                    </a:lnTo>
                    <a:lnTo>
                      <a:pt x="2200" y="37"/>
                    </a:lnTo>
                    <a:lnTo>
                      <a:pt x="2256" y="47"/>
                    </a:lnTo>
                    <a:lnTo>
                      <a:pt x="2313" y="56"/>
                    </a:lnTo>
                    <a:lnTo>
                      <a:pt x="2372" y="68"/>
                    </a:lnTo>
                    <a:lnTo>
                      <a:pt x="2429" y="79"/>
                    </a:lnTo>
                    <a:lnTo>
                      <a:pt x="2484" y="94"/>
                    </a:lnTo>
                    <a:lnTo>
                      <a:pt x="2542" y="106"/>
                    </a:lnTo>
                    <a:lnTo>
                      <a:pt x="2596" y="120"/>
                    </a:lnTo>
                    <a:lnTo>
                      <a:pt x="2653" y="136"/>
                    </a:lnTo>
                    <a:lnTo>
                      <a:pt x="2704" y="151"/>
                    </a:lnTo>
                    <a:lnTo>
                      <a:pt x="2757" y="169"/>
                    </a:lnTo>
                    <a:lnTo>
                      <a:pt x="2806" y="186"/>
                    </a:lnTo>
                    <a:lnTo>
                      <a:pt x="2854" y="204"/>
                    </a:lnTo>
                    <a:lnTo>
                      <a:pt x="2900" y="222"/>
                    </a:lnTo>
                    <a:lnTo>
                      <a:pt x="2943" y="241"/>
                    </a:lnTo>
                    <a:lnTo>
                      <a:pt x="2982" y="261"/>
                    </a:lnTo>
                    <a:lnTo>
                      <a:pt x="3019" y="281"/>
                    </a:lnTo>
                    <a:lnTo>
                      <a:pt x="3051" y="300"/>
                    </a:lnTo>
                    <a:lnTo>
                      <a:pt x="3081" y="321"/>
                    </a:lnTo>
                    <a:lnTo>
                      <a:pt x="3106" y="342"/>
                    </a:lnTo>
                    <a:lnTo>
                      <a:pt x="3128" y="364"/>
                    </a:lnTo>
                    <a:lnTo>
                      <a:pt x="3145" y="385"/>
                    </a:lnTo>
                    <a:lnTo>
                      <a:pt x="3157" y="407"/>
                    </a:lnTo>
                    <a:lnTo>
                      <a:pt x="3165" y="430"/>
                    </a:lnTo>
                    <a:lnTo>
                      <a:pt x="3166" y="452"/>
                    </a:lnTo>
                    <a:close/>
                  </a:path>
                </a:pathLst>
              </a:custGeom>
              <a:solidFill>
                <a:srgbClr val="FFB600"/>
              </a:solidFill>
              <a:ln w="9525">
                <a:noFill/>
                <a:round/>
                <a:headEnd/>
                <a:tailEnd/>
              </a:ln>
            </p:spPr>
            <p:txBody>
              <a:bodyPr/>
              <a:lstStyle/>
              <a:p>
                <a:endParaRPr lang="en-US">
                  <a:latin typeface="+mn-lt"/>
                </a:endParaRPr>
              </a:p>
            </p:txBody>
          </p:sp>
          <p:sp>
            <p:nvSpPr>
              <p:cNvPr id="64639" name="Freeform 135"/>
              <p:cNvSpPr>
                <a:spLocks/>
              </p:cNvSpPr>
              <p:nvPr/>
            </p:nvSpPr>
            <p:spPr bwMode="auto">
              <a:xfrm>
                <a:off x="3761" y="1524"/>
                <a:ext cx="43" cy="59"/>
              </a:xfrm>
              <a:custGeom>
                <a:avLst/>
                <a:gdLst>
                  <a:gd name="T0" fmla="*/ 2 w 901"/>
                  <a:gd name="T1" fmla="*/ 0 h 1243"/>
                  <a:gd name="T2" fmla="*/ 2 w 901"/>
                  <a:gd name="T3" fmla="*/ 0 h 1243"/>
                  <a:gd name="T4" fmla="*/ 1 w 901"/>
                  <a:gd name="T5" fmla="*/ 0 h 1243"/>
                  <a:gd name="T6" fmla="*/ 1 w 901"/>
                  <a:gd name="T7" fmla="*/ 0 h 1243"/>
                  <a:gd name="T8" fmla="*/ 1 w 901"/>
                  <a:gd name="T9" fmla="*/ 0 h 1243"/>
                  <a:gd name="T10" fmla="*/ 1 w 901"/>
                  <a:gd name="T11" fmla="*/ 1 h 1243"/>
                  <a:gd name="T12" fmla="*/ 1 w 901"/>
                  <a:gd name="T13" fmla="*/ 1 h 1243"/>
                  <a:gd name="T14" fmla="*/ 0 w 901"/>
                  <a:gd name="T15" fmla="*/ 1 h 1243"/>
                  <a:gd name="T16" fmla="*/ 0 w 901"/>
                  <a:gd name="T17" fmla="*/ 1 h 1243"/>
                  <a:gd name="T18" fmla="*/ 0 w 901"/>
                  <a:gd name="T19" fmla="*/ 1 h 1243"/>
                  <a:gd name="T20" fmla="*/ 0 w 901"/>
                  <a:gd name="T21" fmla="*/ 2 h 1243"/>
                  <a:gd name="T22" fmla="*/ 0 w 901"/>
                  <a:gd name="T23" fmla="*/ 2 h 1243"/>
                  <a:gd name="T24" fmla="*/ 0 w 901"/>
                  <a:gd name="T25" fmla="*/ 2 h 1243"/>
                  <a:gd name="T26" fmla="*/ 0 w 901"/>
                  <a:gd name="T27" fmla="*/ 2 h 1243"/>
                  <a:gd name="T28" fmla="*/ 0 w 901"/>
                  <a:gd name="T29" fmla="*/ 2 h 1243"/>
                  <a:gd name="T30" fmla="*/ 0 w 901"/>
                  <a:gd name="T31" fmla="*/ 3 h 1243"/>
                  <a:gd name="T32" fmla="*/ 0 w 901"/>
                  <a:gd name="T33" fmla="*/ 3 h 1243"/>
                  <a:gd name="T34" fmla="*/ 0 w 901"/>
                  <a:gd name="T35" fmla="*/ 3 h 1243"/>
                  <a:gd name="T36" fmla="*/ 0 w 901"/>
                  <a:gd name="T37" fmla="*/ 3 h 1243"/>
                  <a:gd name="T38" fmla="*/ 0 w 901"/>
                  <a:gd name="T39" fmla="*/ 2 h 1243"/>
                  <a:gd name="T40" fmla="*/ 0 w 901"/>
                  <a:gd name="T41" fmla="*/ 2 h 1243"/>
                  <a:gd name="T42" fmla="*/ 0 w 901"/>
                  <a:gd name="T43" fmla="*/ 2 h 1243"/>
                  <a:gd name="T44" fmla="*/ 0 w 901"/>
                  <a:gd name="T45" fmla="*/ 2 h 1243"/>
                  <a:gd name="T46" fmla="*/ 0 w 901"/>
                  <a:gd name="T47" fmla="*/ 2 h 1243"/>
                  <a:gd name="T48" fmla="*/ 0 w 901"/>
                  <a:gd name="T49" fmla="*/ 1 h 1243"/>
                  <a:gd name="T50" fmla="*/ 1 w 901"/>
                  <a:gd name="T51" fmla="*/ 1 h 1243"/>
                  <a:gd name="T52" fmla="*/ 1 w 901"/>
                  <a:gd name="T53" fmla="*/ 1 h 1243"/>
                  <a:gd name="T54" fmla="*/ 1 w 901"/>
                  <a:gd name="T55" fmla="*/ 1 h 1243"/>
                  <a:gd name="T56" fmla="*/ 1 w 901"/>
                  <a:gd name="T57" fmla="*/ 1 h 1243"/>
                  <a:gd name="T58" fmla="*/ 1 w 901"/>
                  <a:gd name="T59" fmla="*/ 0 h 1243"/>
                  <a:gd name="T60" fmla="*/ 1 w 901"/>
                  <a:gd name="T61" fmla="*/ 0 h 1243"/>
                  <a:gd name="T62" fmla="*/ 2 w 901"/>
                  <a:gd name="T63" fmla="*/ 0 h 1243"/>
                  <a:gd name="T64" fmla="*/ 2 w 901"/>
                  <a:gd name="T65" fmla="*/ 0 h 1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1"/>
                  <a:gd name="T100" fmla="*/ 0 h 1243"/>
                  <a:gd name="T101" fmla="*/ 901 w 901"/>
                  <a:gd name="T102" fmla="*/ 1243 h 12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1" h="1243">
                    <a:moveTo>
                      <a:pt x="901" y="0"/>
                    </a:moveTo>
                    <a:lnTo>
                      <a:pt x="757" y="39"/>
                    </a:lnTo>
                    <a:lnTo>
                      <a:pt x="631" y="87"/>
                    </a:lnTo>
                    <a:lnTo>
                      <a:pt x="521" y="149"/>
                    </a:lnTo>
                    <a:lnTo>
                      <a:pt x="426" y="219"/>
                    </a:lnTo>
                    <a:lnTo>
                      <a:pt x="343" y="297"/>
                    </a:lnTo>
                    <a:lnTo>
                      <a:pt x="274" y="379"/>
                    </a:lnTo>
                    <a:lnTo>
                      <a:pt x="217" y="469"/>
                    </a:lnTo>
                    <a:lnTo>
                      <a:pt x="168" y="561"/>
                    </a:lnTo>
                    <a:lnTo>
                      <a:pt x="130" y="654"/>
                    </a:lnTo>
                    <a:lnTo>
                      <a:pt x="98" y="748"/>
                    </a:lnTo>
                    <a:lnTo>
                      <a:pt x="72" y="842"/>
                    </a:lnTo>
                    <a:lnTo>
                      <a:pt x="53" y="935"/>
                    </a:lnTo>
                    <a:lnTo>
                      <a:pt x="37" y="1021"/>
                    </a:lnTo>
                    <a:lnTo>
                      <a:pt x="23" y="1102"/>
                    </a:lnTo>
                    <a:lnTo>
                      <a:pt x="11" y="1176"/>
                    </a:lnTo>
                    <a:lnTo>
                      <a:pt x="0" y="1243"/>
                    </a:lnTo>
                    <a:lnTo>
                      <a:pt x="29" y="1180"/>
                    </a:lnTo>
                    <a:lnTo>
                      <a:pt x="55" y="1113"/>
                    </a:lnTo>
                    <a:lnTo>
                      <a:pt x="76" y="1038"/>
                    </a:lnTo>
                    <a:lnTo>
                      <a:pt x="99" y="962"/>
                    </a:lnTo>
                    <a:lnTo>
                      <a:pt x="121" y="880"/>
                    </a:lnTo>
                    <a:lnTo>
                      <a:pt x="146" y="798"/>
                    </a:lnTo>
                    <a:lnTo>
                      <a:pt x="177" y="713"/>
                    </a:lnTo>
                    <a:lnTo>
                      <a:pt x="211" y="626"/>
                    </a:lnTo>
                    <a:lnTo>
                      <a:pt x="254" y="540"/>
                    </a:lnTo>
                    <a:lnTo>
                      <a:pt x="307" y="453"/>
                    </a:lnTo>
                    <a:lnTo>
                      <a:pt x="370" y="370"/>
                    </a:lnTo>
                    <a:lnTo>
                      <a:pt x="444" y="288"/>
                    </a:lnTo>
                    <a:lnTo>
                      <a:pt x="533" y="210"/>
                    </a:lnTo>
                    <a:lnTo>
                      <a:pt x="638" y="134"/>
                    </a:lnTo>
                    <a:lnTo>
                      <a:pt x="761" y="66"/>
                    </a:lnTo>
                    <a:lnTo>
                      <a:pt x="901" y="0"/>
                    </a:lnTo>
                    <a:close/>
                  </a:path>
                </a:pathLst>
              </a:custGeom>
              <a:solidFill>
                <a:srgbClr val="993300"/>
              </a:solidFill>
              <a:ln w="9525">
                <a:noFill/>
                <a:round/>
                <a:headEnd/>
                <a:tailEnd/>
              </a:ln>
            </p:spPr>
            <p:txBody>
              <a:bodyPr/>
              <a:lstStyle/>
              <a:p>
                <a:endParaRPr lang="en-US">
                  <a:latin typeface="+mn-lt"/>
                </a:endParaRPr>
              </a:p>
            </p:txBody>
          </p:sp>
          <p:sp>
            <p:nvSpPr>
              <p:cNvPr id="64640" name="Freeform 136"/>
              <p:cNvSpPr>
                <a:spLocks/>
              </p:cNvSpPr>
              <p:nvPr/>
            </p:nvSpPr>
            <p:spPr bwMode="auto">
              <a:xfrm>
                <a:off x="3761" y="1571"/>
                <a:ext cx="11" cy="79"/>
              </a:xfrm>
              <a:custGeom>
                <a:avLst/>
                <a:gdLst>
                  <a:gd name="T0" fmla="*/ 0 w 227"/>
                  <a:gd name="T1" fmla="*/ 1 h 1648"/>
                  <a:gd name="T2" fmla="*/ 0 w 227"/>
                  <a:gd name="T3" fmla="*/ 1 h 1648"/>
                  <a:gd name="T4" fmla="*/ 0 w 227"/>
                  <a:gd name="T5" fmla="*/ 1 h 1648"/>
                  <a:gd name="T6" fmla="*/ 0 w 227"/>
                  <a:gd name="T7" fmla="*/ 1 h 1648"/>
                  <a:gd name="T8" fmla="*/ 0 w 227"/>
                  <a:gd name="T9" fmla="*/ 1 h 1648"/>
                  <a:gd name="T10" fmla="*/ 0 w 227"/>
                  <a:gd name="T11" fmla="*/ 1 h 1648"/>
                  <a:gd name="T12" fmla="*/ 0 w 227"/>
                  <a:gd name="T13" fmla="*/ 0 h 1648"/>
                  <a:gd name="T14" fmla="*/ 0 w 227"/>
                  <a:gd name="T15" fmla="*/ 0 h 1648"/>
                  <a:gd name="T16" fmla="*/ 0 w 227"/>
                  <a:gd name="T17" fmla="*/ 0 h 1648"/>
                  <a:gd name="T18" fmla="*/ 0 w 227"/>
                  <a:gd name="T19" fmla="*/ 1 h 1648"/>
                  <a:gd name="T20" fmla="*/ 0 w 227"/>
                  <a:gd name="T21" fmla="*/ 1 h 1648"/>
                  <a:gd name="T22" fmla="*/ 0 w 227"/>
                  <a:gd name="T23" fmla="*/ 2 h 1648"/>
                  <a:gd name="T24" fmla="*/ 0 w 227"/>
                  <a:gd name="T25" fmla="*/ 2 h 1648"/>
                  <a:gd name="T26" fmla="*/ 0 w 227"/>
                  <a:gd name="T27" fmla="*/ 3 h 1648"/>
                  <a:gd name="T28" fmla="*/ 0 w 227"/>
                  <a:gd name="T29" fmla="*/ 3 h 1648"/>
                  <a:gd name="T30" fmla="*/ 0 w 227"/>
                  <a:gd name="T31" fmla="*/ 3 h 1648"/>
                  <a:gd name="T32" fmla="*/ 0 w 227"/>
                  <a:gd name="T33" fmla="*/ 4 h 1648"/>
                  <a:gd name="T34" fmla="*/ 0 w 227"/>
                  <a:gd name="T35" fmla="*/ 3 h 1648"/>
                  <a:gd name="T36" fmla="*/ 0 w 227"/>
                  <a:gd name="T37" fmla="*/ 3 h 1648"/>
                  <a:gd name="T38" fmla="*/ 0 w 227"/>
                  <a:gd name="T39" fmla="*/ 2 h 1648"/>
                  <a:gd name="T40" fmla="*/ 0 w 227"/>
                  <a:gd name="T41" fmla="*/ 2 h 1648"/>
                  <a:gd name="T42" fmla="*/ 0 w 227"/>
                  <a:gd name="T43" fmla="*/ 1 h 1648"/>
                  <a:gd name="T44" fmla="*/ 0 w 227"/>
                  <a:gd name="T45" fmla="*/ 1 h 1648"/>
                  <a:gd name="T46" fmla="*/ 0 w 227"/>
                  <a:gd name="T47" fmla="*/ 0 h 1648"/>
                  <a:gd name="T48" fmla="*/ 1 w 227"/>
                  <a:gd name="T49" fmla="*/ 0 h 1648"/>
                  <a:gd name="T50" fmla="*/ 0 w 227"/>
                  <a:gd name="T51" fmla="*/ 0 h 1648"/>
                  <a:gd name="T52" fmla="*/ 0 w 227"/>
                  <a:gd name="T53" fmla="*/ 0 h 1648"/>
                  <a:gd name="T54" fmla="*/ 0 w 227"/>
                  <a:gd name="T55" fmla="*/ 0 h 1648"/>
                  <a:gd name="T56" fmla="*/ 0 w 227"/>
                  <a:gd name="T57" fmla="*/ 0 h 1648"/>
                  <a:gd name="T58" fmla="*/ 0 w 227"/>
                  <a:gd name="T59" fmla="*/ 0 h 1648"/>
                  <a:gd name="T60" fmla="*/ 0 w 227"/>
                  <a:gd name="T61" fmla="*/ 0 h 1648"/>
                  <a:gd name="T62" fmla="*/ 0 w 227"/>
                  <a:gd name="T63" fmla="*/ 0 h 1648"/>
                  <a:gd name="T64" fmla="*/ 0 w 227"/>
                  <a:gd name="T65" fmla="*/ 1 h 1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1648"/>
                  <a:gd name="T101" fmla="*/ 227 w 227"/>
                  <a:gd name="T102" fmla="*/ 1648 h 1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1648">
                    <a:moveTo>
                      <a:pt x="0" y="251"/>
                    </a:moveTo>
                    <a:lnTo>
                      <a:pt x="20" y="242"/>
                    </a:lnTo>
                    <a:lnTo>
                      <a:pt x="37" y="236"/>
                    </a:lnTo>
                    <a:lnTo>
                      <a:pt x="47" y="231"/>
                    </a:lnTo>
                    <a:lnTo>
                      <a:pt x="56" y="226"/>
                    </a:lnTo>
                    <a:lnTo>
                      <a:pt x="65" y="220"/>
                    </a:lnTo>
                    <a:lnTo>
                      <a:pt x="72" y="215"/>
                    </a:lnTo>
                    <a:lnTo>
                      <a:pt x="83" y="208"/>
                    </a:lnTo>
                    <a:lnTo>
                      <a:pt x="96" y="197"/>
                    </a:lnTo>
                    <a:lnTo>
                      <a:pt x="46" y="380"/>
                    </a:lnTo>
                    <a:lnTo>
                      <a:pt x="16" y="562"/>
                    </a:lnTo>
                    <a:lnTo>
                      <a:pt x="4" y="741"/>
                    </a:lnTo>
                    <a:lnTo>
                      <a:pt x="2" y="921"/>
                    </a:lnTo>
                    <a:lnTo>
                      <a:pt x="5" y="1100"/>
                    </a:lnTo>
                    <a:lnTo>
                      <a:pt x="11" y="1280"/>
                    </a:lnTo>
                    <a:lnTo>
                      <a:pt x="12" y="1462"/>
                    </a:lnTo>
                    <a:lnTo>
                      <a:pt x="5" y="1648"/>
                    </a:lnTo>
                    <a:lnTo>
                      <a:pt x="53" y="1463"/>
                    </a:lnTo>
                    <a:lnTo>
                      <a:pt x="78" y="1273"/>
                    </a:lnTo>
                    <a:lnTo>
                      <a:pt x="90" y="1070"/>
                    </a:lnTo>
                    <a:lnTo>
                      <a:pt x="98" y="864"/>
                    </a:lnTo>
                    <a:lnTo>
                      <a:pt x="106" y="652"/>
                    </a:lnTo>
                    <a:lnTo>
                      <a:pt x="126" y="436"/>
                    </a:lnTo>
                    <a:lnTo>
                      <a:pt x="165" y="218"/>
                    </a:lnTo>
                    <a:lnTo>
                      <a:pt x="227" y="0"/>
                    </a:lnTo>
                    <a:lnTo>
                      <a:pt x="202" y="32"/>
                    </a:lnTo>
                    <a:lnTo>
                      <a:pt x="175" y="64"/>
                    </a:lnTo>
                    <a:lnTo>
                      <a:pt x="146" y="94"/>
                    </a:lnTo>
                    <a:lnTo>
                      <a:pt x="117" y="123"/>
                    </a:lnTo>
                    <a:lnTo>
                      <a:pt x="87" y="153"/>
                    </a:lnTo>
                    <a:lnTo>
                      <a:pt x="58" y="184"/>
                    </a:lnTo>
                    <a:lnTo>
                      <a:pt x="29" y="217"/>
                    </a:lnTo>
                    <a:lnTo>
                      <a:pt x="0" y="251"/>
                    </a:lnTo>
                    <a:close/>
                  </a:path>
                </a:pathLst>
              </a:custGeom>
              <a:solidFill>
                <a:srgbClr val="993300"/>
              </a:solidFill>
              <a:ln w="9525">
                <a:noFill/>
                <a:round/>
                <a:headEnd/>
                <a:tailEnd/>
              </a:ln>
            </p:spPr>
            <p:txBody>
              <a:bodyPr/>
              <a:lstStyle/>
              <a:p>
                <a:endParaRPr lang="en-US">
                  <a:latin typeface="+mn-lt"/>
                </a:endParaRPr>
              </a:p>
            </p:txBody>
          </p:sp>
          <p:sp>
            <p:nvSpPr>
              <p:cNvPr id="64641" name="Freeform 137"/>
              <p:cNvSpPr>
                <a:spLocks/>
              </p:cNvSpPr>
              <p:nvPr/>
            </p:nvSpPr>
            <p:spPr bwMode="auto">
              <a:xfrm>
                <a:off x="3831" y="1625"/>
                <a:ext cx="11" cy="9"/>
              </a:xfrm>
              <a:custGeom>
                <a:avLst/>
                <a:gdLst>
                  <a:gd name="T0" fmla="*/ 1 w 238"/>
                  <a:gd name="T1" fmla="*/ 0 h 187"/>
                  <a:gd name="T2" fmla="*/ 0 w 238"/>
                  <a:gd name="T3" fmla="*/ 0 h 187"/>
                  <a:gd name="T4" fmla="*/ 0 w 238"/>
                  <a:gd name="T5" fmla="*/ 0 h 187"/>
                  <a:gd name="T6" fmla="*/ 1 w 238"/>
                  <a:gd name="T7" fmla="*/ 0 h 187"/>
                  <a:gd name="T8" fmla="*/ 0 60000 65536"/>
                  <a:gd name="T9" fmla="*/ 0 60000 65536"/>
                  <a:gd name="T10" fmla="*/ 0 60000 65536"/>
                  <a:gd name="T11" fmla="*/ 0 60000 65536"/>
                  <a:gd name="T12" fmla="*/ 0 w 238"/>
                  <a:gd name="T13" fmla="*/ 0 h 187"/>
                  <a:gd name="T14" fmla="*/ 238 w 238"/>
                  <a:gd name="T15" fmla="*/ 187 h 187"/>
                </a:gdLst>
                <a:ahLst/>
                <a:cxnLst>
                  <a:cxn ang="T8">
                    <a:pos x="T0" y="T1"/>
                  </a:cxn>
                  <a:cxn ang="T9">
                    <a:pos x="T2" y="T3"/>
                  </a:cxn>
                  <a:cxn ang="T10">
                    <a:pos x="T4" y="T5"/>
                  </a:cxn>
                  <a:cxn ang="T11">
                    <a:pos x="T6" y="T7"/>
                  </a:cxn>
                </a:cxnLst>
                <a:rect l="T12" t="T13" r="T14" b="T15"/>
                <a:pathLst>
                  <a:path w="238" h="187">
                    <a:moveTo>
                      <a:pt x="238" y="0"/>
                    </a:moveTo>
                    <a:lnTo>
                      <a:pt x="91" y="44"/>
                    </a:lnTo>
                    <a:lnTo>
                      <a:pt x="0" y="187"/>
                    </a:lnTo>
                    <a:lnTo>
                      <a:pt x="238" y="0"/>
                    </a:lnTo>
                    <a:close/>
                  </a:path>
                </a:pathLst>
              </a:custGeom>
              <a:solidFill>
                <a:srgbClr val="993300"/>
              </a:solidFill>
              <a:ln w="9525">
                <a:noFill/>
                <a:round/>
                <a:headEnd/>
                <a:tailEnd/>
              </a:ln>
            </p:spPr>
            <p:txBody>
              <a:bodyPr/>
              <a:lstStyle/>
              <a:p>
                <a:endParaRPr lang="en-US">
                  <a:latin typeface="+mn-lt"/>
                </a:endParaRPr>
              </a:p>
            </p:txBody>
          </p:sp>
          <p:sp>
            <p:nvSpPr>
              <p:cNvPr id="64642" name="Freeform 138"/>
              <p:cNvSpPr>
                <a:spLocks/>
              </p:cNvSpPr>
              <p:nvPr/>
            </p:nvSpPr>
            <p:spPr bwMode="auto">
              <a:xfrm>
                <a:off x="3830" y="1654"/>
                <a:ext cx="8" cy="9"/>
              </a:xfrm>
              <a:custGeom>
                <a:avLst/>
                <a:gdLst>
                  <a:gd name="T0" fmla="*/ 0 w 160"/>
                  <a:gd name="T1" fmla="*/ 0 h 194"/>
                  <a:gd name="T2" fmla="*/ 0 w 160"/>
                  <a:gd name="T3" fmla="*/ 0 h 194"/>
                  <a:gd name="T4" fmla="*/ 0 w 160"/>
                  <a:gd name="T5" fmla="*/ 0 h 194"/>
                  <a:gd name="T6" fmla="*/ 0 w 160"/>
                  <a:gd name="T7" fmla="*/ 0 h 194"/>
                  <a:gd name="T8" fmla="*/ 0 60000 65536"/>
                  <a:gd name="T9" fmla="*/ 0 60000 65536"/>
                  <a:gd name="T10" fmla="*/ 0 60000 65536"/>
                  <a:gd name="T11" fmla="*/ 0 60000 65536"/>
                  <a:gd name="T12" fmla="*/ 0 w 160"/>
                  <a:gd name="T13" fmla="*/ 0 h 194"/>
                  <a:gd name="T14" fmla="*/ 160 w 160"/>
                  <a:gd name="T15" fmla="*/ 194 h 194"/>
                </a:gdLst>
                <a:ahLst/>
                <a:cxnLst>
                  <a:cxn ang="T8">
                    <a:pos x="T0" y="T1"/>
                  </a:cxn>
                  <a:cxn ang="T9">
                    <a:pos x="T2" y="T3"/>
                  </a:cxn>
                  <a:cxn ang="T10">
                    <a:pos x="T4" y="T5"/>
                  </a:cxn>
                  <a:cxn ang="T11">
                    <a:pos x="T6" y="T7"/>
                  </a:cxn>
                </a:cxnLst>
                <a:rect l="T12" t="T13" r="T14" b="T15"/>
                <a:pathLst>
                  <a:path w="160" h="194">
                    <a:moveTo>
                      <a:pt x="160" y="194"/>
                    </a:moveTo>
                    <a:lnTo>
                      <a:pt x="70" y="7"/>
                    </a:lnTo>
                    <a:lnTo>
                      <a:pt x="0" y="0"/>
                    </a:lnTo>
                    <a:lnTo>
                      <a:pt x="160" y="194"/>
                    </a:lnTo>
                    <a:close/>
                  </a:path>
                </a:pathLst>
              </a:custGeom>
              <a:solidFill>
                <a:srgbClr val="993300"/>
              </a:solidFill>
              <a:ln w="9525">
                <a:noFill/>
                <a:round/>
                <a:headEnd/>
                <a:tailEnd/>
              </a:ln>
            </p:spPr>
            <p:txBody>
              <a:bodyPr/>
              <a:lstStyle/>
              <a:p>
                <a:endParaRPr lang="en-US">
                  <a:latin typeface="+mn-lt"/>
                </a:endParaRPr>
              </a:p>
            </p:txBody>
          </p:sp>
          <p:sp>
            <p:nvSpPr>
              <p:cNvPr id="64643" name="Freeform 139"/>
              <p:cNvSpPr>
                <a:spLocks/>
              </p:cNvSpPr>
              <p:nvPr/>
            </p:nvSpPr>
            <p:spPr bwMode="auto">
              <a:xfrm>
                <a:off x="3763" y="1633"/>
                <a:ext cx="15" cy="47"/>
              </a:xfrm>
              <a:custGeom>
                <a:avLst/>
                <a:gdLst>
                  <a:gd name="T0" fmla="*/ 0 w 315"/>
                  <a:gd name="T1" fmla="*/ 0 h 993"/>
                  <a:gd name="T2" fmla="*/ 0 w 315"/>
                  <a:gd name="T3" fmla="*/ 0 h 993"/>
                  <a:gd name="T4" fmla="*/ 0 w 315"/>
                  <a:gd name="T5" fmla="*/ 0 h 993"/>
                  <a:gd name="T6" fmla="*/ 0 w 315"/>
                  <a:gd name="T7" fmla="*/ 1 h 993"/>
                  <a:gd name="T8" fmla="*/ 0 w 315"/>
                  <a:gd name="T9" fmla="*/ 1 h 993"/>
                  <a:gd name="T10" fmla="*/ 0 w 315"/>
                  <a:gd name="T11" fmla="*/ 1 h 993"/>
                  <a:gd name="T12" fmla="*/ 0 w 315"/>
                  <a:gd name="T13" fmla="*/ 1 h 993"/>
                  <a:gd name="T14" fmla="*/ 0 w 315"/>
                  <a:gd name="T15" fmla="*/ 1 h 993"/>
                  <a:gd name="T16" fmla="*/ 0 w 315"/>
                  <a:gd name="T17" fmla="*/ 1 h 993"/>
                  <a:gd name="T18" fmla="*/ 0 w 315"/>
                  <a:gd name="T19" fmla="*/ 1 h 993"/>
                  <a:gd name="T20" fmla="*/ 0 w 315"/>
                  <a:gd name="T21" fmla="*/ 1 h 993"/>
                  <a:gd name="T22" fmla="*/ 0 w 315"/>
                  <a:gd name="T23" fmla="*/ 2 h 993"/>
                  <a:gd name="T24" fmla="*/ 0 w 315"/>
                  <a:gd name="T25" fmla="*/ 2 h 993"/>
                  <a:gd name="T26" fmla="*/ 0 w 315"/>
                  <a:gd name="T27" fmla="*/ 2 h 993"/>
                  <a:gd name="T28" fmla="*/ 0 w 315"/>
                  <a:gd name="T29" fmla="*/ 2 h 993"/>
                  <a:gd name="T30" fmla="*/ 1 w 315"/>
                  <a:gd name="T31" fmla="*/ 2 h 993"/>
                  <a:gd name="T32" fmla="*/ 1 w 315"/>
                  <a:gd name="T33" fmla="*/ 2 h 993"/>
                  <a:gd name="T34" fmla="*/ 1 w 315"/>
                  <a:gd name="T35" fmla="*/ 2 h 993"/>
                  <a:gd name="T36" fmla="*/ 1 w 315"/>
                  <a:gd name="T37" fmla="*/ 2 h 993"/>
                  <a:gd name="T38" fmla="*/ 1 w 315"/>
                  <a:gd name="T39" fmla="*/ 2 h 993"/>
                  <a:gd name="T40" fmla="*/ 1 w 315"/>
                  <a:gd name="T41" fmla="*/ 2 h 993"/>
                  <a:gd name="T42" fmla="*/ 0 w 315"/>
                  <a:gd name="T43" fmla="*/ 2 h 993"/>
                  <a:gd name="T44" fmla="*/ 0 w 315"/>
                  <a:gd name="T45" fmla="*/ 2 h 993"/>
                  <a:gd name="T46" fmla="*/ 0 w 315"/>
                  <a:gd name="T47" fmla="*/ 1 h 993"/>
                  <a:gd name="T48" fmla="*/ 0 w 315"/>
                  <a:gd name="T49" fmla="*/ 1 h 993"/>
                  <a:gd name="T50" fmla="*/ 0 w 315"/>
                  <a:gd name="T51" fmla="*/ 1 h 993"/>
                  <a:gd name="T52" fmla="*/ 0 w 315"/>
                  <a:gd name="T53" fmla="*/ 1 h 993"/>
                  <a:gd name="T54" fmla="*/ 0 w 315"/>
                  <a:gd name="T55" fmla="*/ 1 h 993"/>
                  <a:gd name="T56" fmla="*/ 0 w 315"/>
                  <a:gd name="T57" fmla="*/ 1 h 993"/>
                  <a:gd name="T58" fmla="*/ 0 w 315"/>
                  <a:gd name="T59" fmla="*/ 1 h 993"/>
                  <a:gd name="T60" fmla="*/ 0 w 315"/>
                  <a:gd name="T61" fmla="*/ 0 h 993"/>
                  <a:gd name="T62" fmla="*/ 0 w 315"/>
                  <a:gd name="T63" fmla="*/ 0 h 993"/>
                  <a:gd name="T64" fmla="*/ 0 w 315"/>
                  <a:gd name="T65" fmla="*/ 0 h 993"/>
                  <a:gd name="T66" fmla="*/ 0 w 315"/>
                  <a:gd name="T67" fmla="*/ 0 h 9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993"/>
                  <a:gd name="T104" fmla="*/ 315 w 315"/>
                  <a:gd name="T105" fmla="*/ 993 h 9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993">
                    <a:moveTo>
                      <a:pt x="7" y="0"/>
                    </a:moveTo>
                    <a:lnTo>
                      <a:pt x="0" y="130"/>
                    </a:lnTo>
                    <a:lnTo>
                      <a:pt x="22" y="176"/>
                    </a:lnTo>
                    <a:lnTo>
                      <a:pt x="38" y="227"/>
                    </a:lnTo>
                    <a:lnTo>
                      <a:pt x="52" y="277"/>
                    </a:lnTo>
                    <a:lnTo>
                      <a:pt x="63" y="332"/>
                    </a:lnTo>
                    <a:lnTo>
                      <a:pt x="72" y="388"/>
                    </a:lnTo>
                    <a:lnTo>
                      <a:pt x="81" y="444"/>
                    </a:lnTo>
                    <a:lnTo>
                      <a:pt x="90" y="499"/>
                    </a:lnTo>
                    <a:lnTo>
                      <a:pt x="99" y="557"/>
                    </a:lnTo>
                    <a:lnTo>
                      <a:pt x="111" y="615"/>
                    </a:lnTo>
                    <a:lnTo>
                      <a:pt x="125" y="670"/>
                    </a:lnTo>
                    <a:lnTo>
                      <a:pt x="143" y="729"/>
                    </a:lnTo>
                    <a:lnTo>
                      <a:pt x="164" y="784"/>
                    </a:lnTo>
                    <a:lnTo>
                      <a:pt x="193" y="839"/>
                    </a:lnTo>
                    <a:lnTo>
                      <a:pt x="225" y="892"/>
                    </a:lnTo>
                    <a:lnTo>
                      <a:pt x="267" y="944"/>
                    </a:lnTo>
                    <a:lnTo>
                      <a:pt x="315" y="993"/>
                    </a:lnTo>
                    <a:lnTo>
                      <a:pt x="278" y="932"/>
                    </a:lnTo>
                    <a:lnTo>
                      <a:pt x="245" y="869"/>
                    </a:lnTo>
                    <a:lnTo>
                      <a:pt x="221" y="805"/>
                    </a:lnTo>
                    <a:lnTo>
                      <a:pt x="202" y="743"/>
                    </a:lnTo>
                    <a:lnTo>
                      <a:pt x="186" y="679"/>
                    </a:lnTo>
                    <a:lnTo>
                      <a:pt x="173" y="617"/>
                    </a:lnTo>
                    <a:lnTo>
                      <a:pt x="162" y="553"/>
                    </a:lnTo>
                    <a:lnTo>
                      <a:pt x="153" y="490"/>
                    </a:lnTo>
                    <a:lnTo>
                      <a:pt x="146" y="427"/>
                    </a:lnTo>
                    <a:lnTo>
                      <a:pt x="135" y="364"/>
                    </a:lnTo>
                    <a:lnTo>
                      <a:pt x="125" y="301"/>
                    </a:lnTo>
                    <a:lnTo>
                      <a:pt x="109" y="240"/>
                    </a:lnTo>
                    <a:lnTo>
                      <a:pt x="92" y="178"/>
                    </a:lnTo>
                    <a:lnTo>
                      <a:pt x="70" y="119"/>
                    </a:lnTo>
                    <a:lnTo>
                      <a:pt x="41" y="60"/>
                    </a:lnTo>
                    <a:lnTo>
                      <a:pt x="7" y="0"/>
                    </a:lnTo>
                    <a:close/>
                  </a:path>
                </a:pathLst>
              </a:custGeom>
              <a:solidFill>
                <a:srgbClr val="993300"/>
              </a:solidFill>
              <a:ln w="9525">
                <a:noFill/>
                <a:round/>
                <a:headEnd/>
                <a:tailEnd/>
              </a:ln>
            </p:spPr>
            <p:txBody>
              <a:bodyPr/>
              <a:lstStyle/>
              <a:p>
                <a:endParaRPr lang="en-US">
                  <a:latin typeface="+mn-lt"/>
                </a:endParaRPr>
              </a:p>
            </p:txBody>
          </p:sp>
          <p:sp>
            <p:nvSpPr>
              <p:cNvPr id="64644" name="Freeform 140"/>
              <p:cNvSpPr>
                <a:spLocks/>
              </p:cNvSpPr>
              <p:nvPr/>
            </p:nvSpPr>
            <p:spPr bwMode="auto">
              <a:xfrm>
                <a:off x="3777" y="1671"/>
                <a:ext cx="3" cy="9"/>
              </a:xfrm>
              <a:custGeom>
                <a:avLst/>
                <a:gdLst>
                  <a:gd name="T0" fmla="*/ 0 w 65"/>
                  <a:gd name="T1" fmla="*/ 0 h 183"/>
                  <a:gd name="T2" fmla="*/ 0 w 65"/>
                  <a:gd name="T3" fmla="*/ 0 h 183"/>
                  <a:gd name="T4" fmla="*/ 0 w 65"/>
                  <a:gd name="T5" fmla="*/ 0 h 183"/>
                  <a:gd name="T6" fmla="*/ 0 w 65"/>
                  <a:gd name="T7" fmla="*/ 0 h 183"/>
                  <a:gd name="T8" fmla="*/ 0 w 65"/>
                  <a:gd name="T9" fmla="*/ 0 h 183"/>
                  <a:gd name="T10" fmla="*/ 0 60000 65536"/>
                  <a:gd name="T11" fmla="*/ 0 60000 65536"/>
                  <a:gd name="T12" fmla="*/ 0 60000 65536"/>
                  <a:gd name="T13" fmla="*/ 0 60000 65536"/>
                  <a:gd name="T14" fmla="*/ 0 60000 65536"/>
                  <a:gd name="T15" fmla="*/ 0 w 65"/>
                  <a:gd name="T16" fmla="*/ 0 h 183"/>
                  <a:gd name="T17" fmla="*/ 65 w 65"/>
                  <a:gd name="T18" fmla="*/ 183 h 183"/>
                </a:gdLst>
                <a:ahLst/>
                <a:cxnLst>
                  <a:cxn ang="T10">
                    <a:pos x="T0" y="T1"/>
                  </a:cxn>
                  <a:cxn ang="T11">
                    <a:pos x="T2" y="T3"/>
                  </a:cxn>
                  <a:cxn ang="T12">
                    <a:pos x="T4" y="T5"/>
                  </a:cxn>
                  <a:cxn ang="T13">
                    <a:pos x="T6" y="T7"/>
                  </a:cxn>
                  <a:cxn ang="T14">
                    <a:pos x="T8" y="T9"/>
                  </a:cxn>
                </a:cxnLst>
                <a:rect l="T15" t="T16" r="T17" b="T18"/>
                <a:pathLst>
                  <a:path w="65" h="183">
                    <a:moveTo>
                      <a:pt x="25" y="183"/>
                    </a:moveTo>
                    <a:lnTo>
                      <a:pt x="65" y="59"/>
                    </a:lnTo>
                    <a:lnTo>
                      <a:pt x="38" y="0"/>
                    </a:lnTo>
                    <a:lnTo>
                      <a:pt x="0" y="156"/>
                    </a:lnTo>
                    <a:lnTo>
                      <a:pt x="25" y="183"/>
                    </a:lnTo>
                    <a:close/>
                  </a:path>
                </a:pathLst>
              </a:custGeom>
              <a:solidFill>
                <a:srgbClr val="993300"/>
              </a:solidFill>
              <a:ln w="9525">
                <a:noFill/>
                <a:round/>
                <a:headEnd/>
                <a:tailEnd/>
              </a:ln>
            </p:spPr>
            <p:txBody>
              <a:bodyPr/>
              <a:lstStyle/>
              <a:p>
                <a:endParaRPr lang="en-US">
                  <a:latin typeface="+mn-lt"/>
                </a:endParaRPr>
              </a:p>
            </p:txBody>
          </p:sp>
          <p:sp>
            <p:nvSpPr>
              <p:cNvPr id="64645" name="Freeform 141"/>
              <p:cNvSpPr>
                <a:spLocks/>
              </p:cNvSpPr>
              <p:nvPr/>
            </p:nvSpPr>
            <p:spPr bwMode="auto">
              <a:xfrm>
                <a:off x="3778" y="1670"/>
                <a:ext cx="24" cy="38"/>
              </a:xfrm>
              <a:custGeom>
                <a:avLst/>
                <a:gdLst>
                  <a:gd name="T0" fmla="*/ 0 w 517"/>
                  <a:gd name="T1" fmla="*/ 0 h 795"/>
                  <a:gd name="T2" fmla="*/ 0 w 517"/>
                  <a:gd name="T3" fmla="*/ 0 h 795"/>
                  <a:gd name="T4" fmla="*/ 0 w 517"/>
                  <a:gd name="T5" fmla="*/ 0 h 795"/>
                  <a:gd name="T6" fmla="*/ 0 w 517"/>
                  <a:gd name="T7" fmla="*/ 1 h 795"/>
                  <a:gd name="T8" fmla="*/ 0 w 517"/>
                  <a:gd name="T9" fmla="*/ 1 h 795"/>
                  <a:gd name="T10" fmla="*/ 0 w 517"/>
                  <a:gd name="T11" fmla="*/ 1 h 795"/>
                  <a:gd name="T12" fmla="*/ 0 w 517"/>
                  <a:gd name="T13" fmla="*/ 1 h 795"/>
                  <a:gd name="T14" fmla="*/ 0 w 517"/>
                  <a:gd name="T15" fmla="*/ 1 h 795"/>
                  <a:gd name="T16" fmla="*/ 0 w 517"/>
                  <a:gd name="T17" fmla="*/ 1 h 795"/>
                  <a:gd name="T18" fmla="*/ 0 w 517"/>
                  <a:gd name="T19" fmla="*/ 1 h 795"/>
                  <a:gd name="T20" fmla="*/ 1 w 517"/>
                  <a:gd name="T21" fmla="*/ 1 h 795"/>
                  <a:gd name="T22" fmla="*/ 1 w 517"/>
                  <a:gd name="T23" fmla="*/ 2 h 795"/>
                  <a:gd name="T24" fmla="*/ 1 w 517"/>
                  <a:gd name="T25" fmla="*/ 2 h 795"/>
                  <a:gd name="T26" fmla="*/ 1 w 517"/>
                  <a:gd name="T27" fmla="*/ 2 h 795"/>
                  <a:gd name="T28" fmla="*/ 1 w 517"/>
                  <a:gd name="T29" fmla="*/ 2 h 795"/>
                  <a:gd name="T30" fmla="*/ 1 w 517"/>
                  <a:gd name="T31" fmla="*/ 2 h 795"/>
                  <a:gd name="T32" fmla="*/ 1 w 517"/>
                  <a:gd name="T33" fmla="*/ 2 h 795"/>
                  <a:gd name="T34" fmla="*/ 1 w 517"/>
                  <a:gd name="T35" fmla="*/ 2 h 795"/>
                  <a:gd name="T36" fmla="*/ 1 w 517"/>
                  <a:gd name="T37" fmla="*/ 2 h 795"/>
                  <a:gd name="T38" fmla="*/ 1 w 517"/>
                  <a:gd name="T39" fmla="*/ 2 h 795"/>
                  <a:gd name="T40" fmla="*/ 1 w 517"/>
                  <a:gd name="T41" fmla="*/ 1 h 795"/>
                  <a:gd name="T42" fmla="*/ 1 w 517"/>
                  <a:gd name="T43" fmla="*/ 1 h 795"/>
                  <a:gd name="T44" fmla="*/ 1 w 517"/>
                  <a:gd name="T45" fmla="*/ 1 h 795"/>
                  <a:gd name="T46" fmla="*/ 0 w 517"/>
                  <a:gd name="T47" fmla="*/ 1 h 795"/>
                  <a:gd name="T48" fmla="*/ 0 w 517"/>
                  <a:gd name="T49" fmla="*/ 1 h 795"/>
                  <a:gd name="T50" fmla="*/ 0 w 517"/>
                  <a:gd name="T51" fmla="*/ 1 h 795"/>
                  <a:gd name="T52" fmla="*/ 0 w 517"/>
                  <a:gd name="T53" fmla="*/ 1 h 795"/>
                  <a:gd name="T54" fmla="*/ 0 w 517"/>
                  <a:gd name="T55" fmla="*/ 0 h 795"/>
                  <a:gd name="T56" fmla="*/ 0 w 517"/>
                  <a:gd name="T57" fmla="*/ 0 h 795"/>
                  <a:gd name="T58" fmla="*/ 0 w 517"/>
                  <a:gd name="T59" fmla="*/ 0 h 795"/>
                  <a:gd name="T60" fmla="*/ 0 w 517"/>
                  <a:gd name="T61" fmla="*/ 0 h 795"/>
                  <a:gd name="T62" fmla="*/ 0 w 517"/>
                  <a:gd name="T63" fmla="*/ 0 h 795"/>
                  <a:gd name="T64" fmla="*/ 0 w 517"/>
                  <a:gd name="T65" fmla="*/ 0 h 7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7"/>
                  <a:gd name="T100" fmla="*/ 0 h 795"/>
                  <a:gd name="T101" fmla="*/ 517 w 517"/>
                  <a:gd name="T102" fmla="*/ 795 h 7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7" h="795">
                    <a:moveTo>
                      <a:pt x="0" y="0"/>
                    </a:moveTo>
                    <a:lnTo>
                      <a:pt x="27" y="80"/>
                    </a:lnTo>
                    <a:lnTo>
                      <a:pt x="52" y="157"/>
                    </a:lnTo>
                    <a:lnTo>
                      <a:pt x="76" y="230"/>
                    </a:lnTo>
                    <a:lnTo>
                      <a:pt x="97" y="299"/>
                    </a:lnTo>
                    <a:lnTo>
                      <a:pt x="121" y="365"/>
                    </a:lnTo>
                    <a:lnTo>
                      <a:pt x="142" y="426"/>
                    </a:lnTo>
                    <a:lnTo>
                      <a:pt x="165" y="484"/>
                    </a:lnTo>
                    <a:lnTo>
                      <a:pt x="189" y="537"/>
                    </a:lnTo>
                    <a:lnTo>
                      <a:pt x="216" y="587"/>
                    </a:lnTo>
                    <a:lnTo>
                      <a:pt x="245" y="631"/>
                    </a:lnTo>
                    <a:lnTo>
                      <a:pt x="279" y="671"/>
                    </a:lnTo>
                    <a:lnTo>
                      <a:pt x="315" y="706"/>
                    </a:lnTo>
                    <a:lnTo>
                      <a:pt x="357" y="736"/>
                    </a:lnTo>
                    <a:lnTo>
                      <a:pt x="403" y="761"/>
                    </a:lnTo>
                    <a:lnTo>
                      <a:pt x="458" y="781"/>
                    </a:lnTo>
                    <a:lnTo>
                      <a:pt x="517" y="795"/>
                    </a:lnTo>
                    <a:lnTo>
                      <a:pt x="453" y="758"/>
                    </a:lnTo>
                    <a:lnTo>
                      <a:pt x="396" y="713"/>
                    </a:lnTo>
                    <a:lnTo>
                      <a:pt x="346" y="662"/>
                    </a:lnTo>
                    <a:lnTo>
                      <a:pt x="302" y="608"/>
                    </a:lnTo>
                    <a:lnTo>
                      <a:pt x="265" y="548"/>
                    </a:lnTo>
                    <a:lnTo>
                      <a:pt x="231" y="489"/>
                    </a:lnTo>
                    <a:lnTo>
                      <a:pt x="202" y="426"/>
                    </a:lnTo>
                    <a:lnTo>
                      <a:pt x="176" y="365"/>
                    </a:lnTo>
                    <a:lnTo>
                      <a:pt x="153" y="303"/>
                    </a:lnTo>
                    <a:lnTo>
                      <a:pt x="131" y="244"/>
                    </a:lnTo>
                    <a:lnTo>
                      <a:pt x="112" y="188"/>
                    </a:lnTo>
                    <a:lnTo>
                      <a:pt x="92" y="137"/>
                    </a:lnTo>
                    <a:lnTo>
                      <a:pt x="72" y="93"/>
                    </a:lnTo>
                    <a:lnTo>
                      <a:pt x="50" y="52"/>
                    </a:lnTo>
                    <a:lnTo>
                      <a:pt x="27" y="22"/>
                    </a:lnTo>
                    <a:lnTo>
                      <a:pt x="0" y="0"/>
                    </a:lnTo>
                    <a:close/>
                  </a:path>
                </a:pathLst>
              </a:custGeom>
              <a:solidFill>
                <a:srgbClr val="993300"/>
              </a:solidFill>
              <a:ln w="9525">
                <a:noFill/>
                <a:round/>
                <a:headEnd/>
                <a:tailEnd/>
              </a:ln>
            </p:spPr>
            <p:txBody>
              <a:bodyPr/>
              <a:lstStyle/>
              <a:p>
                <a:endParaRPr lang="en-US">
                  <a:latin typeface="+mn-lt"/>
                </a:endParaRPr>
              </a:p>
            </p:txBody>
          </p:sp>
          <p:sp>
            <p:nvSpPr>
              <p:cNvPr id="64646" name="Freeform 142"/>
              <p:cNvSpPr>
                <a:spLocks/>
              </p:cNvSpPr>
              <p:nvPr/>
            </p:nvSpPr>
            <p:spPr bwMode="auto">
              <a:xfrm>
                <a:off x="3797" y="1700"/>
                <a:ext cx="23" cy="14"/>
              </a:xfrm>
              <a:custGeom>
                <a:avLst/>
                <a:gdLst>
                  <a:gd name="T0" fmla="*/ 0 w 478"/>
                  <a:gd name="T1" fmla="*/ 0 h 288"/>
                  <a:gd name="T2" fmla="*/ 0 w 478"/>
                  <a:gd name="T3" fmla="*/ 0 h 288"/>
                  <a:gd name="T4" fmla="*/ 0 w 478"/>
                  <a:gd name="T5" fmla="*/ 0 h 288"/>
                  <a:gd name="T6" fmla="*/ 0 w 478"/>
                  <a:gd name="T7" fmla="*/ 0 h 288"/>
                  <a:gd name="T8" fmla="*/ 0 w 478"/>
                  <a:gd name="T9" fmla="*/ 0 h 288"/>
                  <a:gd name="T10" fmla="*/ 0 w 478"/>
                  <a:gd name="T11" fmla="*/ 0 h 288"/>
                  <a:gd name="T12" fmla="*/ 0 w 478"/>
                  <a:gd name="T13" fmla="*/ 0 h 288"/>
                  <a:gd name="T14" fmla="*/ 0 w 478"/>
                  <a:gd name="T15" fmla="*/ 0 h 288"/>
                  <a:gd name="T16" fmla="*/ 0 w 478"/>
                  <a:gd name="T17" fmla="*/ 1 h 288"/>
                  <a:gd name="T18" fmla="*/ 1 w 478"/>
                  <a:gd name="T19" fmla="*/ 1 h 288"/>
                  <a:gd name="T20" fmla="*/ 1 w 478"/>
                  <a:gd name="T21" fmla="*/ 1 h 288"/>
                  <a:gd name="T22" fmla="*/ 1 w 478"/>
                  <a:gd name="T23" fmla="*/ 1 h 288"/>
                  <a:gd name="T24" fmla="*/ 1 w 478"/>
                  <a:gd name="T25" fmla="*/ 1 h 288"/>
                  <a:gd name="T26" fmla="*/ 1 w 478"/>
                  <a:gd name="T27" fmla="*/ 1 h 288"/>
                  <a:gd name="T28" fmla="*/ 1 w 478"/>
                  <a:gd name="T29" fmla="*/ 1 h 288"/>
                  <a:gd name="T30" fmla="*/ 1 w 478"/>
                  <a:gd name="T31" fmla="*/ 1 h 288"/>
                  <a:gd name="T32" fmla="*/ 1 w 478"/>
                  <a:gd name="T33" fmla="*/ 1 h 288"/>
                  <a:gd name="T34" fmla="*/ 1 w 478"/>
                  <a:gd name="T35" fmla="*/ 1 h 288"/>
                  <a:gd name="T36" fmla="*/ 1 w 478"/>
                  <a:gd name="T37" fmla="*/ 1 h 288"/>
                  <a:gd name="T38" fmla="*/ 1 w 478"/>
                  <a:gd name="T39" fmla="*/ 1 h 288"/>
                  <a:gd name="T40" fmla="*/ 1 w 478"/>
                  <a:gd name="T41" fmla="*/ 1 h 288"/>
                  <a:gd name="T42" fmla="*/ 1 w 478"/>
                  <a:gd name="T43" fmla="*/ 0 h 288"/>
                  <a:gd name="T44" fmla="*/ 1 w 478"/>
                  <a:gd name="T45" fmla="*/ 0 h 288"/>
                  <a:gd name="T46" fmla="*/ 1 w 478"/>
                  <a:gd name="T47" fmla="*/ 0 h 288"/>
                  <a:gd name="T48" fmla="*/ 1 w 478"/>
                  <a:gd name="T49" fmla="*/ 0 h 288"/>
                  <a:gd name="T50" fmla="*/ 1 w 478"/>
                  <a:gd name="T51" fmla="*/ 0 h 288"/>
                  <a:gd name="T52" fmla="*/ 0 w 478"/>
                  <a:gd name="T53" fmla="*/ 0 h 288"/>
                  <a:gd name="T54" fmla="*/ 0 w 478"/>
                  <a:gd name="T55" fmla="*/ 0 h 288"/>
                  <a:gd name="T56" fmla="*/ 0 w 478"/>
                  <a:gd name="T57" fmla="*/ 0 h 288"/>
                  <a:gd name="T58" fmla="*/ 0 w 478"/>
                  <a:gd name="T59" fmla="*/ 0 h 288"/>
                  <a:gd name="T60" fmla="*/ 0 w 478"/>
                  <a:gd name="T61" fmla="*/ 0 h 288"/>
                  <a:gd name="T62" fmla="*/ 0 w 478"/>
                  <a:gd name="T63" fmla="*/ 0 h 288"/>
                  <a:gd name="T64" fmla="*/ 0 w 478"/>
                  <a:gd name="T65" fmla="*/ 0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288"/>
                  <a:gd name="T101" fmla="*/ 478 w 478"/>
                  <a:gd name="T102" fmla="*/ 288 h 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288">
                    <a:moveTo>
                      <a:pt x="0" y="0"/>
                    </a:moveTo>
                    <a:lnTo>
                      <a:pt x="19" y="45"/>
                    </a:lnTo>
                    <a:lnTo>
                      <a:pt x="41" y="85"/>
                    </a:lnTo>
                    <a:lnTo>
                      <a:pt x="65" y="119"/>
                    </a:lnTo>
                    <a:lnTo>
                      <a:pt x="92" y="148"/>
                    </a:lnTo>
                    <a:lnTo>
                      <a:pt x="121" y="171"/>
                    </a:lnTo>
                    <a:lnTo>
                      <a:pt x="149" y="191"/>
                    </a:lnTo>
                    <a:lnTo>
                      <a:pt x="182" y="210"/>
                    </a:lnTo>
                    <a:lnTo>
                      <a:pt x="215" y="224"/>
                    </a:lnTo>
                    <a:lnTo>
                      <a:pt x="247" y="235"/>
                    </a:lnTo>
                    <a:lnTo>
                      <a:pt x="281" y="244"/>
                    </a:lnTo>
                    <a:lnTo>
                      <a:pt x="314" y="253"/>
                    </a:lnTo>
                    <a:lnTo>
                      <a:pt x="348" y="260"/>
                    </a:lnTo>
                    <a:lnTo>
                      <a:pt x="382" y="265"/>
                    </a:lnTo>
                    <a:lnTo>
                      <a:pt x="414" y="272"/>
                    </a:lnTo>
                    <a:lnTo>
                      <a:pt x="447" y="279"/>
                    </a:lnTo>
                    <a:lnTo>
                      <a:pt x="478" y="288"/>
                    </a:lnTo>
                    <a:lnTo>
                      <a:pt x="462" y="269"/>
                    </a:lnTo>
                    <a:lnTo>
                      <a:pt x="440" y="254"/>
                    </a:lnTo>
                    <a:lnTo>
                      <a:pt x="416" y="240"/>
                    </a:lnTo>
                    <a:lnTo>
                      <a:pt x="389" y="228"/>
                    </a:lnTo>
                    <a:lnTo>
                      <a:pt x="359" y="215"/>
                    </a:lnTo>
                    <a:lnTo>
                      <a:pt x="328" y="203"/>
                    </a:lnTo>
                    <a:lnTo>
                      <a:pt x="293" y="191"/>
                    </a:lnTo>
                    <a:lnTo>
                      <a:pt x="259" y="178"/>
                    </a:lnTo>
                    <a:lnTo>
                      <a:pt x="224" y="164"/>
                    </a:lnTo>
                    <a:lnTo>
                      <a:pt x="190" y="150"/>
                    </a:lnTo>
                    <a:lnTo>
                      <a:pt x="153" y="134"/>
                    </a:lnTo>
                    <a:lnTo>
                      <a:pt x="119" y="114"/>
                    </a:lnTo>
                    <a:lnTo>
                      <a:pt x="87" y="91"/>
                    </a:lnTo>
                    <a:lnTo>
                      <a:pt x="56" y="66"/>
                    </a:lnTo>
                    <a:lnTo>
                      <a:pt x="27" y="34"/>
                    </a:lnTo>
                    <a:lnTo>
                      <a:pt x="0" y="0"/>
                    </a:lnTo>
                    <a:close/>
                  </a:path>
                </a:pathLst>
              </a:custGeom>
              <a:solidFill>
                <a:srgbClr val="993300"/>
              </a:solidFill>
              <a:ln w="9525">
                <a:noFill/>
                <a:round/>
                <a:headEnd/>
                <a:tailEnd/>
              </a:ln>
            </p:spPr>
            <p:txBody>
              <a:bodyPr/>
              <a:lstStyle/>
              <a:p>
                <a:endParaRPr lang="en-US">
                  <a:latin typeface="+mn-lt"/>
                </a:endParaRPr>
              </a:p>
            </p:txBody>
          </p:sp>
          <p:sp>
            <p:nvSpPr>
              <p:cNvPr id="64647" name="Freeform 143"/>
              <p:cNvSpPr>
                <a:spLocks/>
              </p:cNvSpPr>
              <p:nvPr/>
            </p:nvSpPr>
            <p:spPr bwMode="auto">
              <a:xfrm>
                <a:off x="3817" y="1698"/>
                <a:ext cx="3" cy="16"/>
              </a:xfrm>
              <a:custGeom>
                <a:avLst/>
                <a:gdLst>
                  <a:gd name="T0" fmla="*/ 0 w 69"/>
                  <a:gd name="T1" fmla="*/ 0 h 341"/>
                  <a:gd name="T2" fmla="*/ 0 w 69"/>
                  <a:gd name="T3" fmla="*/ 0 h 341"/>
                  <a:gd name="T4" fmla="*/ 0 w 69"/>
                  <a:gd name="T5" fmla="*/ 0 h 341"/>
                  <a:gd name="T6" fmla="*/ 0 w 69"/>
                  <a:gd name="T7" fmla="*/ 0 h 341"/>
                  <a:gd name="T8" fmla="*/ 0 w 69"/>
                  <a:gd name="T9" fmla="*/ 0 h 341"/>
                  <a:gd name="T10" fmla="*/ 0 w 69"/>
                  <a:gd name="T11" fmla="*/ 0 h 341"/>
                  <a:gd name="T12" fmla="*/ 0 w 69"/>
                  <a:gd name="T13" fmla="*/ 1 h 341"/>
                  <a:gd name="T14" fmla="*/ 0 w 69"/>
                  <a:gd name="T15" fmla="*/ 1 h 341"/>
                  <a:gd name="T16" fmla="*/ 0 w 69"/>
                  <a:gd name="T17" fmla="*/ 1 h 341"/>
                  <a:gd name="T18" fmla="*/ 0 w 69"/>
                  <a:gd name="T19" fmla="*/ 1 h 341"/>
                  <a:gd name="T20" fmla="*/ 0 w 69"/>
                  <a:gd name="T21" fmla="*/ 1 h 341"/>
                  <a:gd name="T22" fmla="*/ 0 w 69"/>
                  <a:gd name="T23" fmla="*/ 1 h 341"/>
                  <a:gd name="T24" fmla="*/ 0 w 69"/>
                  <a:gd name="T25" fmla="*/ 0 h 341"/>
                  <a:gd name="T26" fmla="*/ 0 w 69"/>
                  <a:gd name="T27" fmla="*/ 0 h 341"/>
                  <a:gd name="T28" fmla="*/ 0 w 69"/>
                  <a:gd name="T29" fmla="*/ 0 h 341"/>
                  <a:gd name="T30" fmla="*/ 0 w 69"/>
                  <a:gd name="T31" fmla="*/ 0 h 341"/>
                  <a:gd name="T32" fmla="*/ 0 w 69"/>
                  <a:gd name="T33" fmla="*/ 0 h 3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341"/>
                  <a:gd name="T53" fmla="*/ 69 w 69"/>
                  <a:gd name="T54" fmla="*/ 341 h 3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341">
                    <a:moveTo>
                      <a:pt x="40" y="0"/>
                    </a:moveTo>
                    <a:lnTo>
                      <a:pt x="15" y="35"/>
                    </a:lnTo>
                    <a:lnTo>
                      <a:pt x="1" y="76"/>
                    </a:lnTo>
                    <a:lnTo>
                      <a:pt x="0" y="122"/>
                    </a:lnTo>
                    <a:lnTo>
                      <a:pt x="6" y="167"/>
                    </a:lnTo>
                    <a:lnTo>
                      <a:pt x="15" y="213"/>
                    </a:lnTo>
                    <a:lnTo>
                      <a:pt x="22" y="261"/>
                    </a:lnTo>
                    <a:lnTo>
                      <a:pt x="27" y="304"/>
                    </a:lnTo>
                    <a:lnTo>
                      <a:pt x="26" y="341"/>
                    </a:lnTo>
                    <a:lnTo>
                      <a:pt x="52" y="315"/>
                    </a:lnTo>
                    <a:lnTo>
                      <a:pt x="65" y="284"/>
                    </a:lnTo>
                    <a:lnTo>
                      <a:pt x="69" y="248"/>
                    </a:lnTo>
                    <a:lnTo>
                      <a:pt x="65" y="206"/>
                    </a:lnTo>
                    <a:lnTo>
                      <a:pt x="56" y="162"/>
                    </a:lnTo>
                    <a:lnTo>
                      <a:pt x="49" y="110"/>
                    </a:lnTo>
                    <a:lnTo>
                      <a:pt x="42" y="57"/>
                    </a:lnTo>
                    <a:lnTo>
                      <a:pt x="40" y="0"/>
                    </a:lnTo>
                    <a:close/>
                  </a:path>
                </a:pathLst>
              </a:custGeom>
              <a:solidFill>
                <a:srgbClr val="FFB600"/>
              </a:solidFill>
              <a:ln w="9525">
                <a:noFill/>
                <a:round/>
                <a:headEnd/>
                <a:tailEnd/>
              </a:ln>
            </p:spPr>
            <p:txBody>
              <a:bodyPr/>
              <a:lstStyle/>
              <a:p>
                <a:endParaRPr lang="en-US">
                  <a:latin typeface="+mn-lt"/>
                </a:endParaRPr>
              </a:p>
            </p:txBody>
          </p:sp>
          <p:sp>
            <p:nvSpPr>
              <p:cNvPr id="64648" name="Freeform 144"/>
              <p:cNvSpPr>
                <a:spLocks/>
              </p:cNvSpPr>
              <p:nvPr/>
            </p:nvSpPr>
            <p:spPr bwMode="auto">
              <a:xfrm>
                <a:off x="3822" y="1675"/>
                <a:ext cx="8" cy="26"/>
              </a:xfrm>
              <a:custGeom>
                <a:avLst/>
                <a:gdLst>
                  <a:gd name="T0" fmla="*/ 0 w 159"/>
                  <a:gd name="T1" fmla="*/ 0 h 546"/>
                  <a:gd name="T2" fmla="*/ 0 w 159"/>
                  <a:gd name="T3" fmla="*/ 0 h 546"/>
                  <a:gd name="T4" fmla="*/ 0 w 159"/>
                  <a:gd name="T5" fmla="*/ 0 h 546"/>
                  <a:gd name="T6" fmla="*/ 0 w 159"/>
                  <a:gd name="T7" fmla="*/ 0 h 546"/>
                  <a:gd name="T8" fmla="*/ 0 w 159"/>
                  <a:gd name="T9" fmla="*/ 1 h 546"/>
                  <a:gd name="T10" fmla="*/ 0 w 159"/>
                  <a:gd name="T11" fmla="*/ 1 h 546"/>
                  <a:gd name="T12" fmla="*/ 0 w 159"/>
                  <a:gd name="T13" fmla="*/ 1 h 546"/>
                  <a:gd name="T14" fmla="*/ 0 w 159"/>
                  <a:gd name="T15" fmla="*/ 1 h 546"/>
                  <a:gd name="T16" fmla="*/ 0 w 159"/>
                  <a:gd name="T17" fmla="*/ 1 h 546"/>
                  <a:gd name="T18" fmla="*/ 0 w 159"/>
                  <a:gd name="T19" fmla="*/ 1 h 546"/>
                  <a:gd name="T20" fmla="*/ 0 w 159"/>
                  <a:gd name="T21" fmla="*/ 1 h 546"/>
                  <a:gd name="T22" fmla="*/ 0 w 159"/>
                  <a:gd name="T23" fmla="*/ 1 h 546"/>
                  <a:gd name="T24" fmla="*/ 0 w 159"/>
                  <a:gd name="T25" fmla="*/ 1 h 546"/>
                  <a:gd name="T26" fmla="*/ 0 w 159"/>
                  <a:gd name="T27" fmla="*/ 1 h 546"/>
                  <a:gd name="T28" fmla="*/ 0 w 159"/>
                  <a:gd name="T29" fmla="*/ 0 h 546"/>
                  <a:gd name="T30" fmla="*/ 0 w 159"/>
                  <a:gd name="T31" fmla="*/ 0 h 546"/>
                  <a:gd name="T32" fmla="*/ 0 w 159"/>
                  <a:gd name="T33" fmla="*/ 0 h 5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546"/>
                  <a:gd name="T53" fmla="*/ 159 w 159"/>
                  <a:gd name="T54" fmla="*/ 546 h 5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546">
                    <a:moveTo>
                      <a:pt x="159" y="0"/>
                    </a:moveTo>
                    <a:lnTo>
                      <a:pt x="79" y="66"/>
                    </a:lnTo>
                    <a:lnTo>
                      <a:pt x="31" y="139"/>
                    </a:lnTo>
                    <a:lnTo>
                      <a:pt x="5" y="219"/>
                    </a:lnTo>
                    <a:lnTo>
                      <a:pt x="0" y="296"/>
                    </a:lnTo>
                    <a:lnTo>
                      <a:pt x="5" y="372"/>
                    </a:lnTo>
                    <a:lnTo>
                      <a:pt x="16" y="441"/>
                    </a:lnTo>
                    <a:lnTo>
                      <a:pt x="23" y="501"/>
                    </a:lnTo>
                    <a:lnTo>
                      <a:pt x="23" y="546"/>
                    </a:lnTo>
                    <a:lnTo>
                      <a:pt x="56" y="519"/>
                    </a:lnTo>
                    <a:lnTo>
                      <a:pt x="67" y="478"/>
                    </a:lnTo>
                    <a:lnTo>
                      <a:pt x="65" y="422"/>
                    </a:lnTo>
                    <a:lnTo>
                      <a:pt x="60" y="357"/>
                    </a:lnTo>
                    <a:lnTo>
                      <a:pt x="58" y="279"/>
                    </a:lnTo>
                    <a:lnTo>
                      <a:pt x="67" y="194"/>
                    </a:lnTo>
                    <a:lnTo>
                      <a:pt x="99" y="101"/>
                    </a:lnTo>
                    <a:lnTo>
                      <a:pt x="159" y="0"/>
                    </a:lnTo>
                    <a:close/>
                  </a:path>
                </a:pathLst>
              </a:custGeom>
              <a:solidFill>
                <a:srgbClr val="FFB600"/>
              </a:solidFill>
              <a:ln w="9525">
                <a:noFill/>
                <a:round/>
                <a:headEnd/>
                <a:tailEnd/>
              </a:ln>
            </p:spPr>
            <p:txBody>
              <a:bodyPr/>
              <a:lstStyle/>
              <a:p>
                <a:endParaRPr lang="en-US">
                  <a:latin typeface="+mn-lt"/>
                </a:endParaRPr>
              </a:p>
            </p:txBody>
          </p:sp>
          <p:sp>
            <p:nvSpPr>
              <p:cNvPr id="64649" name="Freeform 145"/>
              <p:cNvSpPr>
                <a:spLocks/>
              </p:cNvSpPr>
              <p:nvPr/>
            </p:nvSpPr>
            <p:spPr bwMode="auto">
              <a:xfrm>
                <a:off x="3819" y="1699"/>
                <a:ext cx="5" cy="2"/>
              </a:xfrm>
              <a:custGeom>
                <a:avLst/>
                <a:gdLst>
                  <a:gd name="T0" fmla="*/ 0 w 99"/>
                  <a:gd name="T1" fmla="*/ 0 h 45"/>
                  <a:gd name="T2" fmla="*/ 0 w 99"/>
                  <a:gd name="T3" fmla="*/ 0 h 45"/>
                  <a:gd name="T4" fmla="*/ 0 w 99"/>
                  <a:gd name="T5" fmla="*/ 0 h 45"/>
                  <a:gd name="T6" fmla="*/ 0 w 99"/>
                  <a:gd name="T7" fmla="*/ 0 h 45"/>
                  <a:gd name="T8" fmla="*/ 0 w 99"/>
                  <a:gd name="T9" fmla="*/ 0 h 45"/>
                  <a:gd name="T10" fmla="*/ 0 60000 65536"/>
                  <a:gd name="T11" fmla="*/ 0 60000 65536"/>
                  <a:gd name="T12" fmla="*/ 0 60000 65536"/>
                  <a:gd name="T13" fmla="*/ 0 60000 65536"/>
                  <a:gd name="T14" fmla="*/ 0 60000 65536"/>
                  <a:gd name="T15" fmla="*/ 0 w 99"/>
                  <a:gd name="T16" fmla="*/ 0 h 45"/>
                  <a:gd name="T17" fmla="*/ 99 w 99"/>
                  <a:gd name="T18" fmla="*/ 45 h 45"/>
                </a:gdLst>
                <a:ahLst/>
                <a:cxnLst>
                  <a:cxn ang="T10">
                    <a:pos x="T0" y="T1"/>
                  </a:cxn>
                  <a:cxn ang="T11">
                    <a:pos x="T2" y="T3"/>
                  </a:cxn>
                  <a:cxn ang="T12">
                    <a:pos x="T4" y="T5"/>
                  </a:cxn>
                  <a:cxn ang="T13">
                    <a:pos x="T6" y="T7"/>
                  </a:cxn>
                  <a:cxn ang="T14">
                    <a:pos x="T8" y="T9"/>
                  </a:cxn>
                </a:cxnLst>
                <a:rect l="T15" t="T16" r="T17" b="T18"/>
                <a:pathLst>
                  <a:path w="99" h="45">
                    <a:moveTo>
                      <a:pt x="95" y="0"/>
                    </a:moveTo>
                    <a:lnTo>
                      <a:pt x="0" y="0"/>
                    </a:lnTo>
                    <a:lnTo>
                      <a:pt x="0" y="45"/>
                    </a:lnTo>
                    <a:lnTo>
                      <a:pt x="99" y="30"/>
                    </a:lnTo>
                    <a:lnTo>
                      <a:pt x="95" y="0"/>
                    </a:lnTo>
                    <a:close/>
                  </a:path>
                </a:pathLst>
              </a:custGeom>
              <a:solidFill>
                <a:srgbClr val="993300"/>
              </a:solidFill>
              <a:ln w="9525">
                <a:noFill/>
                <a:round/>
                <a:headEnd/>
                <a:tailEnd/>
              </a:ln>
            </p:spPr>
            <p:txBody>
              <a:bodyPr/>
              <a:lstStyle/>
              <a:p>
                <a:endParaRPr lang="en-US">
                  <a:latin typeface="+mn-lt"/>
                </a:endParaRPr>
              </a:p>
            </p:txBody>
          </p:sp>
          <p:sp>
            <p:nvSpPr>
              <p:cNvPr id="64650" name="Freeform 146"/>
              <p:cNvSpPr>
                <a:spLocks/>
              </p:cNvSpPr>
              <p:nvPr/>
            </p:nvSpPr>
            <p:spPr bwMode="auto">
              <a:xfrm>
                <a:off x="3906" y="1512"/>
                <a:ext cx="50" cy="29"/>
              </a:xfrm>
              <a:custGeom>
                <a:avLst/>
                <a:gdLst>
                  <a:gd name="T0" fmla="*/ 2 w 1037"/>
                  <a:gd name="T1" fmla="*/ 1 h 596"/>
                  <a:gd name="T2" fmla="*/ 2 w 1037"/>
                  <a:gd name="T3" fmla="*/ 1 h 596"/>
                  <a:gd name="T4" fmla="*/ 2 w 1037"/>
                  <a:gd name="T5" fmla="*/ 1 h 596"/>
                  <a:gd name="T6" fmla="*/ 2 w 1037"/>
                  <a:gd name="T7" fmla="*/ 1 h 596"/>
                  <a:gd name="T8" fmla="*/ 2 w 1037"/>
                  <a:gd name="T9" fmla="*/ 1 h 596"/>
                  <a:gd name="T10" fmla="*/ 2 w 1037"/>
                  <a:gd name="T11" fmla="*/ 1 h 596"/>
                  <a:gd name="T12" fmla="*/ 2 w 1037"/>
                  <a:gd name="T13" fmla="*/ 1 h 596"/>
                  <a:gd name="T14" fmla="*/ 2 w 1037"/>
                  <a:gd name="T15" fmla="*/ 1 h 596"/>
                  <a:gd name="T16" fmla="*/ 2 w 1037"/>
                  <a:gd name="T17" fmla="*/ 1 h 596"/>
                  <a:gd name="T18" fmla="*/ 2 w 1037"/>
                  <a:gd name="T19" fmla="*/ 1 h 596"/>
                  <a:gd name="T20" fmla="*/ 2 w 1037"/>
                  <a:gd name="T21" fmla="*/ 1 h 596"/>
                  <a:gd name="T22" fmla="*/ 2 w 1037"/>
                  <a:gd name="T23" fmla="*/ 0 h 596"/>
                  <a:gd name="T24" fmla="*/ 2 w 1037"/>
                  <a:gd name="T25" fmla="*/ 0 h 596"/>
                  <a:gd name="T26" fmla="*/ 2 w 1037"/>
                  <a:gd name="T27" fmla="*/ 0 h 596"/>
                  <a:gd name="T28" fmla="*/ 2 w 1037"/>
                  <a:gd name="T29" fmla="*/ 0 h 596"/>
                  <a:gd name="T30" fmla="*/ 2 w 1037"/>
                  <a:gd name="T31" fmla="*/ 0 h 596"/>
                  <a:gd name="T32" fmla="*/ 2 w 1037"/>
                  <a:gd name="T33" fmla="*/ 0 h 596"/>
                  <a:gd name="T34" fmla="*/ 1 w 1037"/>
                  <a:gd name="T35" fmla="*/ 0 h 596"/>
                  <a:gd name="T36" fmla="*/ 1 w 1037"/>
                  <a:gd name="T37" fmla="*/ 0 h 596"/>
                  <a:gd name="T38" fmla="*/ 1 w 1037"/>
                  <a:gd name="T39" fmla="*/ 0 h 596"/>
                  <a:gd name="T40" fmla="*/ 1 w 1037"/>
                  <a:gd name="T41" fmla="*/ 0 h 596"/>
                  <a:gd name="T42" fmla="*/ 1 w 1037"/>
                  <a:gd name="T43" fmla="*/ 0 h 596"/>
                  <a:gd name="T44" fmla="*/ 1 w 1037"/>
                  <a:gd name="T45" fmla="*/ 0 h 596"/>
                  <a:gd name="T46" fmla="*/ 1 w 1037"/>
                  <a:gd name="T47" fmla="*/ 0 h 596"/>
                  <a:gd name="T48" fmla="*/ 1 w 1037"/>
                  <a:gd name="T49" fmla="*/ 0 h 596"/>
                  <a:gd name="T50" fmla="*/ 1 w 1037"/>
                  <a:gd name="T51" fmla="*/ 0 h 596"/>
                  <a:gd name="T52" fmla="*/ 0 w 1037"/>
                  <a:gd name="T53" fmla="*/ 0 h 596"/>
                  <a:gd name="T54" fmla="*/ 0 w 1037"/>
                  <a:gd name="T55" fmla="*/ 0 h 596"/>
                  <a:gd name="T56" fmla="*/ 0 w 1037"/>
                  <a:gd name="T57" fmla="*/ 0 h 596"/>
                  <a:gd name="T58" fmla="*/ 0 w 1037"/>
                  <a:gd name="T59" fmla="*/ 0 h 596"/>
                  <a:gd name="T60" fmla="*/ 0 w 1037"/>
                  <a:gd name="T61" fmla="*/ 0 h 596"/>
                  <a:gd name="T62" fmla="*/ 0 w 1037"/>
                  <a:gd name="T63" fmla="*/ 0 h 596"/>
                  <a:gd name="T64" fmla="*/ 0 w 1037"/>
                  <a:gd name="T65" fmla="*/ 0 h 596"/>
                  <a:gd name="T66" fmla="*/ 0 w 1037"/>
                  <a:gd name="T67" fmla="*/ 0 h 596"/>
                  <a:gd name="T68" fmla="*/ 0 w 1037"/>
                  <a:gd name="T69" fmla="*/ 0 h 596"/>
                  <a:gd name="T70" fmla="*/ 0 w 1037"/>
                  <a:gd name="T71" fmla="*/ 0 h 596"/>
                  <a:gd name="T72" fmla="*/ 1 w 1037"/>
                  <a:gd name="T73" fmla="*/ 0 h 596"/>
                  <a:gd name="T74" fmla="*/ 1 w 1037"/>
                  <a:gd name="T75" fmla="*/ 0 h 596"/>
                  <a:gd name="T76" fmla="*/ 1 w 1037"/>
                  <a:gd name="T77" fmla="*/ 0 h 596"/>
                  <a:gd name="T78" fmla="*/ 1 w 1037"/>
                  <a:gd name="T79" fmla="*/ 0 h 596"/>
                  <a:gd name="T80" fmla="*/ 1 w 1037"/>
                  <a:gd name="T81" fmla="*/ 0 h 596"/>
                  <a:gd name="T82" fmla="*/ 1 w 1037"/>
                  <a:gd name="T83" fmla="*/ 1 h 596"/>
                  <a:gd name="T84" fmla="*/ 2 w 1037"/>
                  <a:gd name="T85" fmla="*/ 1 h 596"/>
                  <a:gd name="T86" fmla="*/ 2 w 1037"/>
                  <a:gd name="T87" fmla="*/ 1 h 596"/>
                  <a:gd name="T88" fmla="*/ 2 w 1037"/>
                  <a:gd name="T89" fmla="*/ 1 h 596"/>
                  <a:gd name="T90" fmla="*/ 2 w 1037"/>
                  <a:gd name="T91" fmla="*/ 1 h 596"/>
                  <a:gd name="T92" fmla="*/ 2 w 1037"/>
                  <a:gd name="T93" fmla="*/ 1 h 596"/>
                  <a:gd name="T94" fmla="*/ 2 w 1037"/>
                  <a:gd name="T95" fmla="*/ 1 h 596"/>
                  <a:gd name="T96" fmla="*/ 2 w 1037"/>
                  <a:gd name="T97" fmla="*/ 1 h 5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37"/>
                  <a:gd name="T148" fmla="*/ 0 h 596"/>
                  <a:gd name="T149" fmla="*/ 1037 w 1037"/>
                  <a:gd name="T150" fmla="*/ 596 h 5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37" h="596">
                    <a:moveTo>
                      <a:pt x="1001" y="596"/>
                    </a:moveTo>
                    <a:lnTo>
                      <a:pt x="1021" y="542"/>
                    </a:lnTo>
                    <a:lnTo>
                      <a:pt x="1031" y="493"/>
                    </a:lnTo>
                    <a:lnTo>
                      <a:pt x="1037" y="448"/>
                    </a:lnTo>
                    <a:lnTo>
                      <a:pt x="1035" y="407"/>
                    </a:lnTo>
                    <a:lnTo>
                      <a:pt x="1028" y="370"/>
                    </a:lnTo>
                    <a:lnTo>
                      <a:pt x="1014" y="336"/>
                    </a:lnTo>
                    <a:lnTo>
                      <a:pt x="996" y="307"/>
                    </a:lnTo>
                    <a:lnTo>
                      <a:pt x="972" y="281"/>
                    </a:lnTo>
                    <a:lnTo>
                      <a:pt x="946" y="255"/>
                    </a:lnTo>
                    <a:lnTo>
                      <a:pt x="912" y="233"/>
                    </a:lnTo>
                    <a:lnTo>
                      <a:pt x="877" y="215"/>
                    </a:lnTo>
                    <a:lnTo>
                      <a:pt x="839" y="199"/>
                    </a:lnTo>
                    <a:lnTo>
                      <a:pt x="796" y="185"/>
                    </a:lnTo>
                    <a:lnTo>
                      <a:pt x="752" y="170"/>
                    </a:lnTo>
                    <a:lnTo>
                      <a:pt x="706" y="160"/>
                    </a:lnTo>
                    <a:lnTo>
                      <a:pt x="658" y="151"/>
                    </a:lnTo>
                    <a:lnTo>
                      <a:pt x="610" y="142"/>
                    </a:lnTo>
                    <a:lnTo>
                      <a:pt x="560" y="135"/>
                    </a:lnTo>
                    <a:lnTo>
                      <a:pt x="509" y="127"/>
                    </a:lnTo>
                    <a:lnTo>
                      <a:pt x="459" y="119"/>
                    </a:lnTo>
                    <a:lnTo>
                      <a:pt x="409" y="114"/>
                    </a:lnTo>
                    <a:lnTo>
                      <a:pt x="359" y="107"/>
                    </a:lnTo>
                    <a:lnTo>
                      <a:pt x="313" y="102"/>
                    </a:lnTo>
                    <a:lnTo>
                      <a:pt x="265" y="94"/>
                    </a:lnTo>
                    <a:lnTo>
                      <a:pt x="221" y="87"/>
                    </a:lnTo>
                    <a:lnTo>
                      <a:pt x="179" y="78"/>
                    </a:lnTo>
                    <a:lnTo>
                      <a:pt x="139" y="69"/>
                    </a:lnTo>
                    <a:lnTo>
                      <a:pt x="105" y="59"/>
                    </a:lnTo>
                    <a:lnTo>
                      <a:pt x="73" y="46"/>
                    </a:lnTo>
                    <a:lnTo>
                      <a:pt x="44" y="34"/>
                    </a:lnTo>
                    <a:lnTo>
                      <a:pt x="20" y="17"/>
                    </a:lnTo>
                    <a:lnTo>
                      <a:pt x="0" y="0"/>
                    </a:lnTo>
                    <a:lnTo>
                      <a:pt x="50" y="57"/>
                    </a:lnTo>
                    <a:lnTo>
                      <a:pt x="107" y="102"/>
                    </a:lnTo>
                    <a:lnTo>
                      <a:pt x="174" y="135"/>
                    </a:lnTo>
                    <a:lnTo>
                      <a:pt x="246" y="158"/>
                    </a:lnTo>
                    <a:lnTo>
                      <a:pt x="322" y="176"/>
                    </a:lnTo>
                    <a:lnTo>
                      <a:pt x="400" y="188"/>
                    </a:lnTo>
                    <a:lnTo>
                      <a:pt x="482" y="199"/>
                    </a:lnTo>
                    <a:lnTo>
                      <a:pt x="563" y="210"/>
                    </a:lnTo>
                    <a:lnTo>
                      <a:pt x="640" y="224"/>
                    </a:lnTo>
                    <a:lnTo>
                      <a:pt x="716" y="242"/>
                    </a:lnTo>
                    <a:lnTo>
                      <a:pt x="786" y="270"/>
                    </a:lnTo>
                    <a:lnTo>
                      <a:pt x="850" y="306"/>
                    </a:lnTo>
                    <a:lnTo>
                      <a:pt x="903" y="354"/>
                    </a:lnTo>
                    <a:lnTo>
                      <a:pt x="949" y="418"/>
                    </a:lnTo>
                    <a:lnTo>
                      <a:pt x="981" y="496"/>
                    </a:lnTo>
                    <a:lnTo>
                      <a:pt x="1001" y="596"/>
                    </a:lnTo>
                    <a:close/>
                  </a:path>
                </a:pathLst>
              </a:custGeom>
              <a:solidFill>
                <a:srgbClr val="993300"/>
              </a:solidFill>
              <a:ln w="9525">
                <a:noFill/>
                <a:round/>
                <a:headEnd/>
                <a:tailEnd/>
              </a:ln>
            </p:spPr>
            <p:txBody>
              <a:bodyPr/>
              <a:lstStyle/>
              <a:p>
                <a:endParaRPr lang="en-US">
                  <a:latin typeface="+mn-lt"/>
                </a:endParaRPr>
              </a:p>
            </p:txBody>
          </p:sp>
          <p:sp>
            <p:nvSpPr>
              <p:cNvPr id="64651" name="Freeform 147"/>
              <p:cNvSpPr>
                <a:spLocks/>
              </p:cNvSpPr>
              <p:nvPr/>
            </p:nvSpPr>
            <p:spPr bwMode="auto">
              <a:xfrm>
                <a:off x="3829" y="1502"/>
                <a:ext cx="73" cy="15"/>
              </a:xfrm>
              <a:custGeom>
                <a:avLst/>
                <a:gdLst>
                  <a:gd name="T0" fmla="*/ 3 w 1533"/>
                  <a:gd name="T1" fmla="*/ 1 h 322"/>
                  <a:gd name="T2" fmla="*/ 3 w 1533"/>
                  <a:gd name="T3" fmla="*/ 0 h 322"/>
                  <a:gd name="T4" fmla="*/ 3 w 1533"/>
                  <a:gd name="T5" fmla="*/ 0 h 322"/>
                  <a:gd name="T6" fmla="*/ 3 w 1533"/>
                  <a:gd name="T7" fmla="*/ 0 h 322"/>
                  <a:gd name="T8" fmla="*/ 3 w 1533"/>
                  <a:gd name="T9" fmla="*/ 0 h 322"/>
                  <a:gd name="T10" fmla="*/ 3 w 1533"/>
                  <a:gd name="T11" fmla="*/ 0 h 322"/>
                  <a:gd name="T12" fmla="*/ 2 w 1533"/>
                  <a:gd name="T13" fmla="*/ 0 h 322"/>
                  <a:gd name="T14" fmla="*/ 2 w 1533"/>
                  <a:gd name="T15" fmla="*/ 0 h 322"/>
                  <a:gd name="T16" fmla="*/ 2 w 1533"/>
                  <a:gd name="T17" fmla="*/ 0 h 322"/>
                  <a:gd name="T18" fmla="*/ 2 w 1533"/>
                  <a:gd name="T19" fmla="*/ 0 h 322"/>
                  <a:gd name="T20" fmla="*/ 1 w 1533"/>
                  <a:gd name="T21" fmla="*/ 0 h 322"/>
                  <a:gd name="T22" fmla="*/ 1 w 1533"/>
                  <a:gd name="T23" fmla="*/ 0 h 322"/>
                  <a:gd name="T24" fmla="*/ 1 w 1533"/>
                  <a:gd name="T25" fmla="*/ 0 h 322"/>
                  <a:gd name="T26" fmla="*/ 0 w 1533"/>
                  <a:gd name="T27" fmla="*/ 0 h 322"/>
                  <a:gd name="T28" fmla="*/ 0 w 1533"/>
                  <a:gd name="T29" fmla="*/ 0 h 322"/>
                  <a:gd name="T30" fmla="*/ 0 w 1533"/>
                  <a:gd name="T31" fmla="*/ 0 h 322"/>
                  <a:gd name="T32" fmla="*/ 0 w 1533"/>
                  <a:gd name="T33" fmla="*/ 0 h 322"/>
                  <a:gd name="T34" fmla="*/ 0 w 1533"/>
                  <a:gd name="T35" fmla="*/ 0 h 322"/>
                  <a:gd name="T36" fmla="*/ 0 w 1533"/>
                  <a:gd name="T37" fmla="*/ 0 h 322"/>
                  <a:gd name="T38" fmla="*/ 1 w 1533"/>
                  <a:gd name="T39" fmla="*/ 0 h 322"/>
                  <a:gd name="T40" fmla="*/ 1 w 1533"/>
                  <a:gd name="T41" fmla="*/ 0 h 322"/>
                  <a:gd name="T42" fmla="*/ 1 w 1533"/>
                  <a:gd name="T43" fmla="*/ 0 h 322"/>
                  <a:gd name="T44" fmla="*/ 1 w 1533"/>
                  <a:gd name="T45" fmla="*/ 0 h 322"/>
                  <a:gd name="T46" fmla="*/ 2 w 1533"/>
                  <a:gd name="T47" fmla="*/ 0 h 322"/>
                  <a:gd name="T48" fmla="*/ 2 w 1533"/>
                  <a:gd name="T49" fmla="*/ 0 h 322"/>
                  <a:gd name="T50" fmla="*/ 2 w 1533"/>
                  <a:gd name="T51" fmla="*/ 0 h 322"/>
                  <a:gd name="T52" fmla="*/ 2 w 1533"/>
                  <a:gd name="T53" fmla="*/ 0 h 322"/>
                  <a:gd name="T54" fmla="*/ 3 w 1533"/>
                  <a:gd name="T55" fmla="*/ 0 h 322"/>
                  <a:gd name="T56" fmla="*/ 3 w 1533"/>
                  <a:gd name="T57" fmla="*/ 0 h 322"/>
                  <a:gd name="T58" fmla="*/ 3 w 1533"/>
                  <a:gd name="T59" fmla="*/ 0 h 322"/>
                  <a:gd name="T60" fmla="*/ 3 w 1533"/>
                  <a:gd name="T61" fmla="*/ 1 h 322"/>
                  <a:gd name="T62" fmla="*/ 3 w 1533"/>
                  <a:gd name="T63" fmla="*/ 1 h 3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3"/>
                  <a:gd name="T97" fmla="*/ 0 h 322"/>
                  <a:gd name="T98" fmla="*/ 1533 w 1533"/>
                  <a:gd name="T99" fmla="*/ 322 h 3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3" h="322">
                    <a:moveTo>
                      <a:pt x="1533" y="322"/>
                    </a:moveTo>
                    <a:lnTo>
                      <a:pt x="1529" y="272"/>
                    </a:lnTo>
                    <a:lnTo>
                      <a:pt x="1520" y="227"/>
                    </a:lnTo>
                    <a:lnTo>
                      <a:pt x="1502" y="187"/>
                    </a:lnTo>
                    <a:lnTo>
                      <a:pt x="1480" y="151"/>
                    </a:lnTo>
                    <a:lnTo>
                      <a:pt x="1452" y="121"/>
                    </a:lnTo>
                    <a:lnTo>
                      <a:pt x="1418" y="92"/>
                    </a:lnTo>
                    <a:lnTo>
                      <a:pt x="1378" y="68"/>
                    </a:lnTo>
                    <a:lnTo>
                      <a:pt x="1335" y="50"/>
                    </a:lnTo>
                    <a:lnTo>
                      <a:pt x="1286" y="34"/>
                    </a:lnTo>
                    <a:lnTo>
                      <a:pt x="1233" y="21"/>
                    </a:lnTo>
                    <a:lnTo>
                      <a:pt x="1180" y="10"/>
                    </a:lnTo>
                    <a:lnTo>
                      <a:pt x="1122" y="5"/>
                    </a:lnTo>
                    <a:lnTo>
                      <a:pt x="1061" y="2"/>
                    </a:lnTo>
                    <a:lnTo>
                      <a:pt x="999" y="0"/>
                    </a:lnTo>
                    <a:lnTo>
                      <a:pt x="935" y="2"/>
                    </a:lnTo>
                    <a:lnTo>
                      <a:pt x="871" y="5"/>
                    </a:lnTo>
                    <a:lnTo>
                      <a:pt x="805" y="10"/>
                    </a:lnTo>
                    <a:lnTo>
                      <a:pt x="738" y="19"/>
                    </a:lnTo>
                    <a:lnTo>
                      <a:pt x="671" y="28"/>
                    </a:lnTo>
                    <a:lnTo>
                      <a:pt x="606" y="39"/>
                    </a:lnTo>
                    <a:lnTo>
                      <a:pt x="542" y="52"/>
                    </a:lnTo>
                    <a:lnTo>
                      <a:pt x="476" y="64"/>
                    </a:lnTo>
                    <a:lnTo>
                      <a:pt x="415" y="78"/>
                    </a:lnTo>
                    <a:lnTo>
                      <a:pt x="354" y="96"/>
                    </a:lnTo>
                    <a:lnTo>
                      <a:pt x="296" y="112"/>
                    </a:lnTo>
                    <a:lnTo>
                      <a:pt x="242" y="128"/>
                    </a:lnTo>
                    <a:lnTo>
                      <a:pt x="192" y="144"/>
                    </a:lnTo>
                    <a:lnTo>
                      <a:pt x="145" y="160"/>
                    </a:lnTo>
                    <a:lnTo>
                      <a:pt x="101" y="176"/>
                    </a:lnTo>
                    <a:lnTo>
                      <a:pt x="62" y="192"/>
                    </a:lnTo>
                    <a:lnTo>
                      <a:pt x="30" y="208"/>
                    </a:lnTo>
                    <a:lnTo>
                      <a:pt x="0" y="224"/>
                    </a:lnTo>
                    <a:lnTo>
                      <a:pt x="35" y="212"/>
                    </a:lnTo>
                    <a:lnTo>
                      <a:pt x="73" y="201"/>
                    </a:lnTo>
                    <a:lnTo>
                      <a:pt x="114" y="189"/>
                    </a:lnTo>
                    <a:lnTo>
                      <a:pt x="159" y="178"/>
                    </a:lnTo>
                    <a:lnTo>
                      <a:pt x="206" y="167"/>
                    </a:lnTo>
                    <a:lnTo>
                      <a:pt x="254" y="156"/>
                    </a:lnTo>
                    <a:lnTo>
                      <a:pt x="305" y="146"/>
                    </a:lnTo>
                    <a:lnTo>
                      <a:pt x="359" y="135"/>
                    </a:lnTo>
                    <a:lnTo>
                      <a:pt x="414" y="124"/>
                    </a:lnTo>
                    <a:lnTo>
                      <a:pt x="469" y="115"/>
                    </a:lnTo>
                    <a:lnTo>
                      <a:pt x="527" y="108"/>
                    </a:lnTo>
                    <a:lnTo>
                      <a:pt x="585" y="101"/>
                    </a:lnTo>
                    <a:lnTo>
                      <a:pt x="642" y="94"/>
                    </a:lnTo>
                    <a:lnTo>
                      <a:pt x="702" y="88"/>
                    </a:lnTo>
                    <a:lnTo>
                      <a:pt x="761" y="85"/>
                    </a:lnTo>
                    <a:lnTo>
                      <a:pt x="819" y="80"/>
                    </a:lnTo>
                    <a:lnTo>
                      <a:pt x="878" y="80"/>
                    </a:lnTo>
                    <a:lnTo>
                      <a:pt x="935" y="80"/>
                    </a:lnTo>
                    <a:lnTo>
                      <a:pt x="990" y="82"/>
                    </a:lnTo>
                    <a:lnTo>
                      <a:pt x="1046" y="87"/>
                    </a:lnTo>
                    <a:lnTo>
                      <a:pt x="1100" y="94"/>
                    </a:lnTo>
                    <a:lnTo>
                      <a:pt x="1155" y="101"/>
                    </a:lnTo>
                    <a:lnTo>
                      <a:pt x="1205" y="112"/>
                    </a:lnTo>
                    <a:lnTo>
                      <a:pt x="1253" y="124"/>
                    </a:lnTo>
                    <a:lnTo>
                      <a:pt x="1299" y="138"/>
                    </a:lnTo>
                    <a:lnTo>
                      <a:pt x="1342" y="156"/>
                    </a:lnTo>
                    <a:lnTo>
                      <a:pt x="1383" y="176"/>
                    </a:lnTo>
                    <a:lnTo>
                      <a:pt x="1421" y="199"/>
                    </a:lnTo>
                    <a:lnTo>
                      <a:pt x="1454" y="227"/>
                    </a:lnTo>
                    <a:lnTo>
                      <a:pt x="1484" y="256"/>
                    </a:lnTo>
                    <a:lnTo>
                      <a:pt x="1511" y="286"/>
                    </a:lnTo>
                    <a:lnTo>
                      <a:pt x="1533" y="322"/>
                    </a:lnTo>
                    <a:close/>
                  </a:path>
                </a:pathLst>
              </a:custGeom>
              <a:solidFill>
                <a:srgbClr val="993300"/>
              </a:solidFill>
              <a:ln w="9525">
                <a:noFill/>
                <a:round/>
                <a:headEnd/>
                <a:tailEnd/>
              </a:ln>
            </p:spPr>
            <p:txBody>
              <a:bodyPr/>
              <a:lstStyle/>
              <a:p>
                <a:endParaRPr lang="en-US">
                  <a:latin typeface="+mn-lt"/>
                </a:endParaRPr>
              </a:p>
            </p:txBody>
          </p:sp>
          <p:sp>
            <p:nvSpPr>
              <p:cNvPr id="64652" name="Freeform 148"/>
              <p:cNvSpPr>
                <a:spLocks/>
              </p:cNvSpPr>
              <p:nvPr/>
            </p:nvSpPr>
            <p:spPr bwMode="auto">
              <a:xfrm>
                <a:off x="3806" y="1511"/>
                <a:ext cx="95" cy="14"/>
              </a:xfrm>
              <a:custGeom>
                <a:avLst/>
                <a:gdLst>
                  <a:gd name="T0" fmla="*/ 4 w 1999"/>
                  <a:gd name="T1" fmla="*/ 0 h 300"/>
                  <a:gd name="T2" fmla="*/ 4 w 1999"/>
                  <a:gd name="T3" fmla="*/ 0 h 300"/>
                  <a:gd name="T4" fmla="*/ 4 w 1999"/>
                  <a:gd name="T5" fmla="*/ 0 h 300"/>
                  <a:gd name="T6" fmla="*/ 4 w 1999"/>
                  <a:gd name="T7" fmla="*/ 0 h 300"/>
                  <a:gd name="T8" fmla="*/ 4 w 1999"/>
                  <a:gd name="T9" fmla="*/ 0 h 300"/>
                  <a:gd name="T10" fmla="*/ 3 w 1999"/>
                  <a:gd name="T11" fmla="*/ 0 h 300"/>
                  <a:gd name="T12" fmla="*/ 3 w 1999"/>
                  <a:gd name="T13" fmla="*/ 0 h 300"/>
                  <a:gd name="T14" fmla="*/ 3 w 1999"/>
                  <a:gd name="T15" fmla="*/ 0 h 300"/>
                  <a:gd name="T16" fmla="*/ 2 w 1999"/>
                  <a:gd name="T17" fmla="*/ 0 h 300"/>
                  <a:gd name="T18" fmla="*/ 2 w 1999"/>
                  <a:gd name="T19" fmla="*/ 0 h 300"/>
                  <a:gd name="T20" fmla="*/ 2 w 1999"/>
                  <a:gd name="T21" fmla="*/ 0 h 300"/>
                  <a:gd name="T22" fmla="*/ 1 w 1999"/>
                  <a:gd name="T23" fmla="*/ 0 h 300"/>
                  <a:gd name="T24" fmla="*/ 1 w 1999"/>
                  <a:gd name="T25" fmla="*/ 0 h 300"/>
                  <a:gd name="T26" fmla="*/ 1 w 1999"/>
                  <a:gd name="T27" fmla="*/ 1 h 300"/>
                  <a:gd name="T28" fmla="*/ 0 w 1999"/>
                  <a:gd name="T29" fmla="*/ 1 h 300"/>
                  <a:gd name="T30" fmla="*/ 0 w 1999"/>
                  <a:gd name="T31" fmla="*/ 1 h 300"/>
                  <a:gd name="T32" fmla="*/ 0 w 1999"/>
                  <a:gd name="T33" fmla="*/ 1 h 300"/>
                  <a:gd name="T34" fmla="*/ 0 w 1999"/>
                  <a:gd name="T35" fmla="*/ 1 h 300"/>
                  <a:gd name="T36" fmla="*/ 1 w 1999"/>
                  <a:gd name="T37" fmla="*/ 1 h 300"/>
                  <a:gd name="T38" fmla="*/ 1 w 1999"/>
                  <a:gd name="T39" fmla="*/ 1 h 300"/>
                  <a:gd name="T40" fmla="*/ 1 w 1999"/>
                  <a:gd name="T41" fmla="*/ 1 h 300"/>
                  <a:gd name="T42" fmla="*/ 2 w 1999"/>
                  <a:gd name="T43" fmla="*/ 1 h 300"/>
                  <a:gd name="T44" fmla="*/ 2 w 1999"/>
                  <a:gd name="T45" fmla="*/ 1 h 300"/>
                  <a:gd name="T46" fmla="*/ 2 w 1999"/>
                  <a:gd name="T47" fmla="*/ 0 h 300"/>
                  <a:gd name="T48" fmla="*/ 2 w 1999"/>
                  <a:gd name="T49" fmla="*/ 0 h 300"/>
                  <a:gd name="T50" fmla="*/ 3 w 1999"/>
                  <a:gd name="T51" fmla="*/ 0 h 300"/>
                  <a:gd name="T52" fmla="*/ 3 w 1999"/>
                  <a:gd name="T53" fmla="*/ 0 h 300"/>
                  <a:gd name="T54" fmla="*/ 3 w 1999"/>
                  <a:gd name="T55" fmla="*/ 0 h 300"/>
                  <a:gd name="T56" fmla="*/ 4 w 1999"/>
                  <a:gd name="T57" fmla="*/ 0 h 300"/>
                  <a:gd name="T58" fmla="*/ 4 w 1999"/>
                  <a:gd name="T59" fmla="*/ 0 h 300"/>
                  <a:gd name="T60" fmla="*/ 4 w 1999"/>
                  <a:gd name="T61" fmla="*/ 0 h 300"/>
                  <a:gd name="T62" fmla="*/ 4 w 1999"/>
                  <a:gd name="T63" fmla="*/ 0 h 3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99"/>
                  <a:gd name="T97" fmla="*/ 0 h 300"/>
                  <a:gd name="T98" fmla="*/ 1999 w 1999"/>
                  <a:gd name="T99" fmla="*/ 300 h 3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99" h="300">
                    <a:moveTo>
                      <a:pt x="1999" y="195"/>
                    </a:moveTo>
                    <a:lnTo>
                      <a:pt x="1985" y="152"/>
                    </a:lnTo>
                    <a:lnTo>
                      <a:pt x="1965" y="115"/>
                    </a:lnTo>
                    <a:lnTo>
                      <a:pt x="1938" y="85"/>
                    </a:lnTo>
                    <a:lnTo>
                      <a:pt x="1904" y="58"/>
                    </a:lnTo>
                    <a:lnTo>
                      <a:pt x="1864" y="38"/>
                    </a:lnTo>
                    <a:lnTo>
                      <a:pt x="1819" y="22"/>
                    </a:lnTo>
                    <a:lnTo>
                      <a:pt x="1771" y="11"/>
                    </a:lnTo>
                    <a:lnTo>
                      <a:pt x="1714" y="3"/>
                    </a:lnTo>
                    <a:lnTo>
                      <a:pt x="1657" y="0"/>
                    </a:lnTo>
                    <a:lnTo>
                      <a:pt x="1594" y="0"/>
                    </a:lnTo>
                    <a:lnTo>
                      <a:pt x="1527" y="3"/>
                    </a:lnTo>
                    <a:lnTo>
                      <a:pt x="1457" y="9"/>
                    </a:lnTo>
                    <a:lnTo>
                      <a:pt x="1385" y="18"/>
                    </a:lnTo>
                    <a:lnTo>
                      <a:pt x="1313" y="30"/>
                    </a:lnTo>
                    <a:lnTo>
                      <a:pt x="1235" y="42"/>
                    </a:lnTo>
                    <a:lnTo>
                      <a:pt x="1158" y="56"/>
                    </a:lnTo>
                    <a:lnTo>
                      <a:pt x="1078" y="72"/>
                    </a:lnTo>
                    <a:lnTo>
                      <a:pt x="997" y="89"/>
                    </a:lnTo>
                    <a:lnTo>
                      <a:pt x="918" y="106"/>
                    </a:lnTo>
                    <a:lnTo>
                      <a:pt x="836" y="124"/>
                    </a:lnTo>
                    <a:lnTo>
                      <a:pt x="756" y="142"/>
                    </a:lnTo>
                    <a:lnTo>
                      <a:pt x="676" y="161"/>
                    </a:lnTo>
                    <a:lnTo>
                      <a:pt x="596" y="179"/>
                    </a:lnTo>
                    <a:lnTo>
                      <a:pt x="520" y="195"/>
                    </a:lnTo>
                    <a:lnTo>
                      <a:pt x="443" y="211"/>
                    </a:lnTo>
                    <a:lnTo>
                      <a:pt x="372" y="225"/>
                    </a:lnTo>
                    <a:lnTo>
                      <a:pt x="301" y="238"/>
                    </a:lnTo>
                    <a:lnTo>
                      <a:pt x="232" y="249"/>
                    </a:lnTo>
                    <a:lnTo>
                      <a:pt x="168" y="256"/>
                    </a:lnTo>
                    <a:lnTo>
                      <a:pt x="108" y="261"/>
                    </a:lnTo>
                    <a:lnTo>
                      <a:pt x="52" y="263"/>
                    </a:lnTo>
                    <a:lnTo>
                      <a:pt x="0" y="263"/>
                    </a:lnTo>
                    <a:lnTo>
                      <a:pt x="49" y="277"/>
                    </a:lnTo>
                    <a:lnTo>
                      <a:pt x="99" y="289"/>
                    </a:lnTo>
                    <a:lnTo>
                      <a:pt x="155" y="296"/>
                    </a:lnTo>
                    <a:lnTo>
                      <a:pt x="211" y="300"/>
                    </a:lnTo>
                    <a:lnTo>
                      <a:pt x="271" y="300"/>
                    </a:lnTo>
                    <a:lnTo>
                      <a:pt x="332" y="298"/>
                    </a:lnTo>
                    <a:lnTo>
                      <a:pt x="395" y="293"/>
                    </a:lnTo>
                    <a:lnTo>
                      <a:pt x="461" y="286"/>
                    </a:lnTo>
                    <a:lnTo>
                      <a:pt x="529" y="276"/>
                    </a:lnTo>
                    <a:lnTo>
                      <a:pt x="595" y="265"/>
                    </a:lnTo>
                    <a:lnTo>
                      <a:pt x="665" y="254"/>
                    </a:lnTo>
                    <a:lnTo>
                      <a:pt x="735" y="240"/>
                    </a:lnTo>
                    <a:lnTo>
                      <a:pt x="806" y="227"/>
                    </a:lnTo>
                    <a:lnTo>
                      <a:pt x="878" y="213"/>
                    </a:lnTo>
                    <a:lnTo>
                      <a:pt x="948" y="199"/>
                    </a:lnTo>
                    <a:lnTo>
                      <a:pt x="1021" y="183"/>
                    </a:lnTo>
                    <a:lnTo>
                      <a:pt x="1092" y="170"/>
                    </a:lnTo>
                    <a:lnTo>
                      <a:pt x="1163" y="156"/>
                    </a:lnTo>
                    <a:lnTo>
                      <a:pt x="1235" y="142"/>
                    </a:lnTo>
                    <a:lnTo>
                      <a:pt x="1304" y="131"/>
                    </a:lnTo>
                    <a:lnTo>
                      <a:pt x="1372" y="121"/>
                    </a:lnTo>
                    <a:lnTo>
                      <a:pt x="1439" y="114"/>
                    </a:lnTo>
                    <a:lnTo>
                      <a:pt x="1505" y="108"/>
                    </a:lnTo>
                    <a:lnTo>
                      <a:pt x="1569" y="105"/>
                    </a:lnTo>
                    <a:lnTo>
                      <a:pt x="1631" y="103"/>
                    </a:lnTo>
                    <a:lnTo>
                      <a:pt x="1693" y="105"/>
                    </a:lnTo>
                    <a:lnTo>
                      <a:pt x="1750" y="110"/>
                    </a:lnTo>
                    <a:lnTo>
                      <a:pt x="1807" y="119"/>
                    </a:lnTo>
                    <a:lnTo>
                      <a:pt x="1859" y="131"/>
                    </a:lnTo>
                    <a:lnTo>
                      <a:pt x="1910" y="148"/>
                    </a:lnTo>
                    <a:lnTo>
                      <a:pt x="1956" y="170"/>
                    </a:lnTo>
                    <a:lnTo>
                      <a:pt x="1999" y="195"/>
                    </a:lnTo>
                    <a:close/>
                  </a:path>
                </a:pathLst>
              </a:custGeom>
              <a:solidFill>
                <a:srgbClr val="FFB600"/>
              </a:solidFill>
              <a:ln w="9525">
                <a:noFill/>
                <a:round/>
                <a:headEnd/>
                <a:tailEnd/>
              </a:ln>
            </p:spPr>
            <p:txBody>
              <a:bodyPr/>
              <a:lstStyle/>
              <a:p>
                <a:endParaRPr lang="en-US">
                  <a:latin typeface="+mn-lt"/>
                </a:endParaRPr>
              </a:p>
            </p:txBody>
          </p:sp>
          <p:sp>
            <p:nvSpPr>
              <p:cNvPr id="64653" name="Freeform 149"/>
              <p:cNvSpPr>
                <a:spLocks/>
              </p:cNvSpPr>
              <p:nvPr/>
            </p:nvSpPr>
            <p:spPr bwMode="auto">
              <a:xfrm>
                <a:off x="3784" y="1535"/>
                <a:ext cx="80" cy="27"/>
              </a:xfrm>
              <a:custGeom>
                <a:avLst/>
                <a:gdLst>
                  <a:gd name="T0" fmla="*/ 4 w 1669"/>
                  <a:gd name="T1" fmla="*/ 0 h 573"/>
                  <a:gd name="T2" fmla="*/ 3 w 1669"/>
                  <a:gd name="T3" fmla="*/ 0 h 573"/>
                  <a:gd name="T4" fmla="*/ 3 w 1669"/>
                  <a:gd name="T5" fmla="*/ 0 h 573"/>
                  <a:gd name="T6" fmla="*/ 3 w 1669"/>
                  <a:gd name="T7" fmla="*/ 0 h 573"/>
                  <a:gd name="T8" fmla="*/ 2 w 1669"/>
                  <a:gd name="T9" fmla="*/ 0 h 573"/>
                  <a:gd name="T10" fmla="*/ 2 w 1669"/>
                  <a:gd name="T11" fmla="*/ 1 h 573"/>
                  <a:gd name="T12" fmla="*/ 2 w 1669"/>
                  <a:gd name="T13" fmla="*/ 1 h 573"/>
                  <a:gd name="T14" fmla="*/ 2 w 1669"/>
                  <a:gd name="T15" fmla="*/ 1 h 573"/>
                  <a:gd name="T16" fmla="*/ 1 w 1669"/>
                  <a:gd name="T17" fmla="*/ 1 h 573"/>
                  <a:gd name="T18" fmla="*/ 1 w 1669"/>
                  <a:gd name="T19" fmla="*/ 1 h 573"/>
                  <a:gd name="T20" fmla="*/ 1 w 1669"/>
                  <a:gd name="T21" fmla="*/ 1 h 573"/>
                  <a:gd name="T22" fmla="*/ 1 w 1669"/>
                  <a:gd name="T23" fmla="*/ 1 h 573"/>
                  <a:gd name="T24" fmla="*/ 0 w 1669"/>
                  <a:gd name="T25" fmla="*/ 1 h 573"/>
                  <a:gd name="T26" fmla="*/ 0 w 1669"/>
                  <a:gd name="T27" fmla="*/ 1 h 573"/>
                  <a:gd name="T28" fmla="*/ 0 w 1669"/>
                  <a:gd name="T29" fmla="*/ 1 h 573"/>
                  <a:gd name="T30" fmla="*/ 0 w 1669"/>
                  <a:gd name="T31" fmla="*/ 1 h 573"/>
                  <a:gd name="T32" fmla="*/ 0 w 1669"/>
                  <a:gd name="T33" fmla="*/ 1 h 573"/>
                  <a:gd name="T34" fmla="*/ 0 w 1669"/>
                  <a:gd name="T35" fmla="*/ 1 h 573"/>
                  <a:gd name="T36" fmla="*/ 0 w 1669"/>
                  <a:gd name="T37" fmla="*/ 1 h 573"/>
                  <a:gd name="T38" fmla="*/ 1 w 1669"/>
                  <a:gd name="T39" fmla="*/ 1 h 573"/>
                  <a:gd name="T40" fmla="*/ 1 w 1669"/>
                  <a:gd name="T41" fmla="*/ 1 h 573"/>
                  <a:gd name="T42" fmla="*/ 1 w 1669"/>
                  <a:gd name="T43" fmla="*/ 1 h 573"/>
                  <a:gd name="T44" fmla="*/ 2 w 1669"/>
                  <a:gd name="T45" fmla="*/ 1 h 573"/>
                  <a:gd name="T46" fmla="*/ 2 w 1669"/>
                  <a:gd name="T47" fmla="*/ 1 h 573"/>
                  <a:gd name="T48" fmla="*/ 2 w 1669"/>
                  <a:gd name="T49" fmla="*/ 1 h 573"/>
                  <a:gd name="T50" fmla="*/ 2 w 1669"/>
                  <a:gd name="T51" fmla="*/ 1 h 573"/>
                  <a:gd name="T52" fmla="*/ 3 w 1669"/>
                  <a:gd name="T53" fmla="*/ 1 h 573"/>
                  <a:gd name="T54" fmla="*/ 3 w 1669"/>
                  <a:gd name="T55" fmla="*/ 1 h 573"/>
                  <a:gd name="T56" fmla="*/ 3 w 1669"/>
                  <a:gd name="T57" fmla="*/ 0 h 573"/>
                  <a:gd name="T58" fmla="*/ 3 w 1669"/>
                  <a:gd name="T59" fmla="*/ 0 h 573"/>
                  <a:gd name="T60" fmla="*/ 4 w 1669"/>
                  <a:gd name="T61" fmla="*/ 0 h 573"/>
                  <a:gd name="T62" fmla="*/ 4 w 1669"/>
                  <a:gd name="T63" fmla="*/ 0 h 5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9"/>
                  <a:gd name="T97" fmla="*/ 0 h 573"/>
                  <a:gd name="T98" fmla="*/ 1669 w 1669"/>
                  <a:gd name="T99" fmla="*/ 573 h 5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9" h="573">
                    <a:moveTo>
                      <a:pt x="1669" y="0"/>
                    </a:moveTo>
                    <a:lnTo>
                      <a:pt x="1610" y="36"/>
                    </a:lnTo>
                    <a:lnTo>
                      <a:pt x="1547" y="69"/>
                    </a:lnTo>
                    <a:lnTo>
                      <a:pt x="1484" y="99"/>
                    </a:lnTo>
                    <a:lnTo>
                      <a:pt x="1421" y="126"/>
                    </a:lnTo>
                    <a:lnTo>
                      <a:pt x="1356" y="149"/>
                    </a:lnTo>
                    <a:lnTo>
                      <a:pt x="1289" y="172"/>
                    </a:lnTo>
                    <a:lnTo>
                      <a:pt x="1223" y="190"/>
                    </a:lnTo>
                    <a:lnTo>
                      <a:pt x="1156" y="206"/>
                    </a:lnTo>
                    <a:lnTo>
                      <a:pt x="1088" y="222"/>
                    </a:lnTo>
                    <a:lnTo>
                      <a:pt x="1020" y="234"/>
                    </a:lnTo>
                    <a:lnTo>
                      <a:pt x="954" y="247"/>
                    </a:lnTo>
                    <a:lnTo>
                      <a:pt x="887" y="256"/>
                    </a:lnTo>
                    <a:lnTo>
                      <a:pt x="823" y="266"/>
                    </a:lnTo>
                    <a:lnTo>
                      <a:pt x="757" y="275"/>
                    </a:lnTo>
                    <a:lnTo>
                      <a:pt x="695" y="283"/>
                    </a:lnTo>
                    <a:lnTo>
                      <a:pt x="633" y="291"/>
                    </a:lnTo>
                    <a:lnTo>
                      <a:pt x="572" y="301"/>
                    </a:lnTo>
                    <a:lnTo>
                      <a:pt x="512" y="309"/>
                    </a:lnTo>
                    <a:lnTo>
                      <a:pt x="457" y="318"/>
                    </a:lnTo>
                    <a:lnTo>
                      <a:pt x="402" y="326"/>
                    </a:lnTo>
                    <a:lnTo>
                      <a:pt x="350" y="337"/>
                    </a:lnTo>
                    <a:lnTo>
                      <a:pt x="299" y="348"/>
                    </a:lnTo>
                    <a:lnTo>
                      <a:pt x="254" y="360"/>
                    </a:lnTo>
                    <a:lnTo>
                      <a:pt x="211" y="375"/>
                    </a:lnTo>
                    <a:lnTo>
                      <a:pt x="169" y="391"/>
                    </a:lnTo>
                    <a:lnTo>
                      <a:pt x="133" y="409"/>
                    </a:lnTo>
                    <a:lnTo>
                      <a:pt x="101" y="429"/>
                    </a:lnTo>
                    <a:lnTo>
                      <a:pt x="73" y="453"/>
                    </a:lnTo>
                    <a:lnTo>
                      <a:pt x="47" y="478"/>
                    </a:lnTo>
                    <a:lnTo>
                      <a:pt x="27" y="506"/>
                    </a:lnTo>
                    <a:lnTo>
                      <a:pt x="11" y="539"/>
                    </a:lnTo>
                    <a:lnTo>
                      <a:pt x="0" y="573"/>
                    </a:lnTo>
                    <a:lnTo>
                      <a:pt x="32" y="546"/>
                    </a:lnTo>
                    <a:lnTo>
                      <a:pt x="69" y="522"/>
                    </a:lnTo>
                    <a:lnTo>
                      <a:pt x="110" y="501"/>
                    </a:lnTo>
                    <a:lnTo>
                      <a:pt x="155" y="481"/>
                    </a:lnTo>
                    <a:lnTo>
                      <a:pt x="204" y="463"/>
                    </a:lnTo>
                    <a:lnTo>
                      <a:pt x="256" y="447"/>
                    </a:lnTo>
                    <a:lnTo>
                      <a:pt x="311" y="433"/>
                    </a:lnTo>
                    <a:lnTo>
                      <a:pt x="368" y="419"/>
                    </a:lnTo>
                    <a:lnTo>
                      <a:pt x="427" y="409"/>
                    </a:lnTo>
                    <a:lnTo>
                      <a:pt x="489" y="398"/>
                    </a:lnTo>
                    <a:lnTo>
                      <a:pt x="553" y="387"/>
                    </a:lnTo>
                    <a:lnTo>
                      <a:pt x="617" y="378"/>
                    </a:lnTo>
                    <a:lnTo>
                      <a:pt x="683" y="369"/>
                    </a:lnTo>
                    <a:lnTo>
                      <a:pt x="750" y="360"/>
                    </a:lnTo>
                    <a:lnTo>
                      <a:pt x="817" y="353"/>
                    </a:lnTo>
                    <a:lnTo>
                      <a:pt x="883" y="343"/>
                    </a:lnTo>
                    <a:lnTo>
                      <a:pt x="949" y="334"/>
                    </a:lnTo>
                    <a:lnTo>
                      <a:pt x="1015" y="325"/>
                    </a:lnTo>
                    <a:lnTo>
                      <a:pt x="1079" y="314"/>
                    </a:lnTo>
                    <a:lnTo>
                      <a:pt x="1141" y="301"/>
                    </a:lnTo>
                    <a:lnTo>
                      <a:pt x="1203" y="288"/>
                    </a:lnTo>
                    <a:lnTo>
                      <a:pt x="1262" y="272"/>
                    </a:lnTo>
                    <a:lnTo>
                      <a:pt x="1319" y="256"/>
                    </a:lnTo>
                    <a:lnTo>
                      <a:pt x="1374" y="238"/>
                    </a:lnTo>
                    <a:lnTo>
                      <a:pt x="1424" y="218"/>
                    </a:lnTo>
                    <a:lnTo>
                      <a:pt x="1473" y="195"/>
                    </a:lnTo>
                    <a:lnTo>
                      <a:pt x="1516" y="170"/>
                    </a:lnTo>
                    <a:lnTo>
                      <a:pt x="1557" y="142"/>
                    </a:lnTo>
                    <a:lnTo>
                      <a:pt x="1592" y="112"/>
                    </a:lnTo>
                    <a:lnTo>
                      <a:pt x="1623" y="78"/>
                    </a:lnTo>
                    <a:lnTo>
                      <a:pt x="1650" y="42"/>
                    </a:lnTo>
                    <a:lnTo>
                      <a:pt x="1669" y="0"/>
                    </a:lnTo>
                    <a:close/>
                  </a:path>
                </a:pathLst>
              </a:custGeom>
              <a:solidFill>
                <a:srgbClr val="993300"/>
              </a:solidFill>
              <a:ln w="9525">
                <a:noFill/>
                <a:round/>
                <a:headEnd/>
                <a:tailEnd/>
              </a:ln>
            </p:spPr>
            <p:txBody>
              <a:bodyPr/>
              <a:lstStyle/>
              <a:p>
                <a:endParaRPr lang="en-US">
                  <a:latin typeface="+mn-lt"/>
                </a:endParaRPr>
              </a:p>
            </p:txBody>
          </p:sp>
          <p:sp>
            <p:nvSpPr>
              <p:cNvPr id="64654" name="Freeform 150"/>
              <p:cNvSpPr>
                <a:spLocks/>
              </p:cNvSpPr>
              <p:nvPr/>
            </p:nvSpPr>
            <p:spPr bwMode="auto">
              <a:xfrm>
                <a:off x="3781" y="1565"/>
                <a:ext cx="80" cy="41"/>
              </a:xfrm>
              <a:custGeom>
                <a:avLst/>
                <a:gdLst>
                  <a:gd name="T0" fmla="*/ 4 w 1666"/>
                  <a:gd name="T1" fmla="*/ 0 h 851"/>
                  <a:gd name="T2" fmla="*/ 4 w 1666"/>
                  <a:gd name="T3" fmla="*/ 0 h 851"/>
                  <a:gd name="T4" fmla="*/ 3 w 1666"/>
                  <a:gd name="T5" fmla="*/ 1 h 851"/>
                  <a:gd name="T6" fmla="*/ 3 w 1666"/>
                  <a:gd name="T7" fmla="*/ 1 h 851"/>
                  <a:gd name="T8" fmla="*/ 3 w 1666"/>
                  <a:gd name="T9" fmla="*/ 1 h 851"/>
                  <a:gd name="T10" fmla="*/ 3 w 1666"/>
                  <a:gd name="T11" fmla="*/ 1 h 851"/>
                  <a:gd name="T12" fmla="*/ 2 w 1666"/>
                  <a:gd name="T13" fmla="*/ 1 h 851"/>
                  <a:gd name="T14" fmla="*/ 2 w 1666"/>
                  <a:gd name="T15" fmla="*/ 1 h 851"/>
                  <a:gd name="T16" fmla="*/ 2 w 1666"/>
                  <a:gd name="T17" fmla="*/ 1 h 851"/>
                  <a:gd name="T18" fmla="*/ 1 w 1666"/>
                  <a:gd name="T19" fmla="*/ 1 h 851"/>
                  <a:gd name="T20" fmla="*/ 1 w 1666"/>
                  <a:gd name="T21" fmla="*/ 1 h 851"/>
                  <a:gd name="T22" fmla="*/ 1 w 1666"/>
                  <a:gd name="T23" fmla="*/ 1 h 851"/>
                  <a:gd name="T24" fmla="*/ 0 w 1666"/>
                  <a:gd name="T25" fmla="*/ 1 h 851"/>
                  <a:gd name="T26" fmla="*/ 0 w 1666"/>
                  <a:gd name="T27" fmla="*/ 2 h 851"/>
                  <a:gd name="T28" fmla="*/ 0 w 1666"/>
                  <a:gd name="T29" fmla="*/ 2 h 851"/>
                  <a:gd name="T30" fmla="*/ 0 w 1666"/>
                  <a:gd name="T31" fmla="*/ 2 h 851"/>
                  <a:gd name="T32" fmla="*/ 0 w 1666"/>
                  <a:gd name="T33" fmla="*/ 2 h 851"/>
                  <a:gd name="T34" fmla="*/ 0 w 1666"/>
                  <a:gd name="T35" fmla="*/ 2 h 851"/>
                  <a:gd name="T36" fmla="*/ 0 w 1666"/>
                  <a:gd name="T37" fmla="*/ 2 h 851"/>
                  <a:gd name="T38" fmla="*/ 1 w 1666"/>
                  <a:gd name="T39" fmla="*/ 2 h 851"/>
                  <a:gd name="T40" fmla="*/ 1 w 1666"/>
                  <a:gd name="T41" fmla="*/ 2 h 851"/>
                  <a:gd name="T42" fmla="*/ 1 w 1666"/>
                  <a:gd name="T43" fmla="*/ 1 h 851"/>
                  <a:gd name="T44" fmla="*/ 2 w 1666"/>
                  <a:gd name="T45" fmla="*/ 1 h 851"/>
                  <a:gd name="T46" fmla="*/ 2 w 1666"/>
                  <a:gd name="T47" fmla="*/ 1 h 851"/>
                  <a:gd name="T48" fmla="*/ 2 w 1666"/>
                  <a:gd name="T49" fmla="*/ 1 h 851"/>
                  <a:gd name="T50" fmla="*/ 3 w 1666"/>
                  <a:gd name="T51" fmla="*/ 1 h 851"/>
                  <a:gd name="T52" fmla="*/ 3 w 1666"/>
                  <a:gd name="T53" fmla="*/ 1 h 851"/>
                  <a:gd name="T54" fmla="*/ 3 w 1666"/>
                  <a:gd name="T55" fmla="*/ 1 h 851"/>
                  <a:gd name="T56" fmla="*/ 4 w 1666"/>
                  <a:gd name="T57" fmla="*/ 1 h 851"/>
                  <a:gd name="T58" fmla="*/ 4 w 1666"/>
                  <a:gd name="T59" fmla="*/ 1 h 851"/>
                  <a:gd name="T60" fmla="*/ 4 w 1666"/>
                  <a:gd name="T61" fmla="*/ 0 h 851"/>
                  <a:gd name="T62" fmla="*/ 4 w 1666"/>
                  <a:gd name="T63" fmla="*/ 0 h 8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6"/>
                  <a:gd name="T97" fmla="*/ 0 h 851"/>
                  <a:gd name="T98" fmla="*/ 1666 w 1666"/>
                  <a:gd name="T99" fmla="*/ 851 h 8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6" h="851">
                    <a:moveTo>
                      <a:pt x="1666" y="0"/>
                    </a:moveTo>
                    <a:lnTo>
                      <a:pt x="1637" y="63"/>
                    </a:lnTo>
                    <a:lnTo>
                      <a:pt x="1601" y="121"/>
                    </a:lnTo>
                    <a:lnTo>
                      <a:pt x="1561" y="172"/>
                    </a:lnTo>
                    <a:lnTo>
                      <a:pt x="1517" y="220"/>
                    </a:lnTo>
                    <a:lnTo>
                      <a:pt x="1467" y="263"/>
                    </a:lnTo>
                    <a:lnTo>
                      <a:pt x="1414" y="300"/>
                    </a:lnTo>
                    <a:lnTo>
                      <a:pt x="1357" y="335"/>
                    </a:lnTo>
                    <a:lnTo>
                      <a:pt x="1298" y="364"/>
                    </a:lnTo>
                    <a:lnTo>
                      <a:pt x="1235" y="391"/>
                    </a:lnTo>
                    <a:lnTo>
                      <a:pt x="1172" y="414"/>
                    </a:lnTo>
                    <a:lnTo>
                      <a:pt x="1105" y="436"/>
                    </a:lnTo>
                    <a:lnTo>
                      <a:pt x="1037" y="454"/>
                    </a:lnTo>
                    <a:lnTo>
                      <a:pt x="968" y="471"/>
                    </a:lnTo>
                    <a:lnTo>
                      <a:pt x="898" y="485"/>
                    </a:lnTo>
                    <a:lnTo>
                      <a:pt x="827" y="499"/>
                    </a:lnTo>
                    <a:lnTo>
                      <a:pt x="759" y="512"/>
                    </a:lnTo>
                    <a:lnTo>
                      <a:pt x="689" y="522"/>
                    </a:lnTo>
                    <a:lnTo>
                      <a:pt x="622" y="533"/>
                    </a:lnTo>
                    <a:lnTo>
                      <a:pt x="555" y="546"/>
                    </a:lnTo>
                    <a:lnTo>
                      <a:pt x="490" y="556"/>
                    </a:lnTo>
                    <a:lnTo>
                      <a:pt x="427" y="570"/>
                    </a:lnTo>
                    <a:lnTo>
                      <a:pt x="367" y="584"/>
                    </a:lnTo>
                    <a:lnTo>
                      <a:pt x="310" y="599"/>
                    </a:lnTo>
                    <a:lnTo>
                      <a:pt x="256" y="615"/>
                    </a:lnTo>
                    <a:lnTo>
                      <a:pt x="207" y="633"/>
                    </a:lnTo>
                    <a:lnTo>
                      <a:pt x="161" y="654"/>
                    </a:lnTo>
                    <a:lnTo>
                      <a:pt x="121" y="677"/>
                    </a:lnTo>
                    <a:lnTo>
                      <a:pt x="85" y="705"/>
                    </a:lnTo>
                    <a:lnTo>
                      <a:pt x="54" y="735"/>
                    </a:lnTo>
                    <a:lnTo>
                      <a:pt x="29" y="769"/>
                    </a:lnTo>
                    <a:lnTo>
                      <a:pt x="11" y="807"/>
                    </a:lnTo>
                    <a:lnTo>
                      <a:pt x="0" y="851"/>
                    </a:lnTo>
                    <a:lnTo>
                      <a:pt x="31" y="818"/>
                    </a:lnTo>
                    <a:lnTo>
                      <a:pt x="68" y="789"/>
                    </a:lnTo>
                    <a:lnTo>
                      <a:pt x="110" y="764"/>
                    </a:lnTo>
                    <a:lnTo>
                      <a:pt x="159" y="741"/>
                    </a:lnTo>
                    <a:lnTo>
                      <a:pt x="211" y="721"/>
                    </a:lnTo>
                    <a:lnTo>
                      <a:pt x="267" y="703"/>
                    </a:lnTo>
                    <a:lnTo>
                      <a:pt x="328" y="688"/>
                    </a:lnTo>
                    <a:lnTo>
                      <a:pt x="392" y="674"/>
                    </a:lnTo>
                    <a:lnTo>
                      <a:pt x="458" y="661"/>
                    </a:lnTo>
                    <a:lnTo>
                      <a:pt x="527" y="650"/>
                    </a:lnTo>
                    <a:lnTo>
                      <a:pt x="597" y="640"/>
                    </a:lnTo>
                    <a:lnTo>
                      <a:pt x="667" y="629"/>
                    </a:lnTo>
                    <a:lnTo>
                      <a:pt x="741" y="620"/>
                    </a:lnTo>
                    <a:lnTo>
                      <a:pt x="813" y="609"/>
                    </a:lnTo>
                    <a:lnTo>
                      <a:pt x="887" y="599"/>
                    </a:lnTo>
                    <a:lnTo>
                      <a:pt x="959" y="586"/>
                    </a:lnTo>
                    <a:lnTo>
                      <a:pt x="1032" y="572"/>
                    </a:lnTo>
                    <a:lnTo>
                      <a:pt x="1101" y="556"/>
                    </a:lnTo>
                    <a:lnTo>
                      <a:pt x="1170" y="540"/>
                    </a:lnTo>
                    <a:lnTo>
                      <a:pt x="1235" y="521"/>
                    </a:lnTo>
                    <a:lnTo>
                      <a:pt x="1298" y="499"/>
                    </a:lnTo>
                    <a:lnTo>
                      <a:pt x="1357" y="476"/>
                    </a:lnTo>
                    <a:lnTo>
                      <a:pt x="1414" y="447"/>
                    </a:lnTo>
                    <a:lnTo>
                      <a:pt x="1464" y="416"/>
                    </a:lnTo>
                    <a:lnTo>
                      <a:pt x="1510" y="382"/>
                    </a:lnTo>
                    <a:lnTo>
                      <a:pt x="1552" y="343"/>
                    </a:lnTo>
                    <a:lnTo>
                      <a:pt x="1588" y="299"/>
                    </a:lnTo>
                    <a:lnTo>
                      <a:pt x="1619" y="250"/>
                    </a:lnTo>
                    <a:lnTo>
                      <a:pt x="1641" y="197"/>
                    </a:lnTo>
                    <a:lnTo>
                      <a:pt x="1657" y="137"/>
                    </a:lnTo>
                    <a:lnTo>
                      <a:pt x="1666" y="72"/>
                    </a:lnTo>
                    <a:lnTo>
                      <a:pt x="1666" y="0"/>
                    </a:lnTo>
                    <a:close/>
                  </a:path>
                </a:pathLst>
              </a:custGeom>
              <a:solidFill>
                <a:srgbClr val="FFB600"/>
              </a:solidFill>
              <a:ln w="9525">
                <a:noFill/>
                <a:round/>
                <a:headEnd/>
                <a:tailEnd/>
              </a:ln>
            </p:spPr>
            <p:txBody>
              <a:bodyPr/>
              <a:lstStyle/>
              <a:p>
                <a:endParaRPr lang="en-US">
                  <a:latin typeface="+mn-lt"/>
                </a:endParaRPr>
              </a:p>
            </p:txBody>
          </p:sp>
          <p:sp>
            <p:nvSpPr>
              <p:cNvPr id="64655" name="Freeform 151"/>
              <p:cNvSpPr>
                <a:spLocks/>
              </p:cNvSpPr>
              <p:nvPr/>
            </p:nvSpPr>
            <p:spPr bwMode="auto">
              <a:xfrm>
                <a:off x="3781" y="1612"/>
                <a:ext cx="24" cy="56"/>
              </a:xfrm>
              <a:custGeom>
                <a:avLst/>
                <a:gdLst>
                  <a:gd name="T0" fmla="*/ 1 w 507"/>
                  <a:gd name="T1" fmla="*/ 0 h 1179"/>
                  <a:gd name="T2" fmla="*/ 1 w 507"/>
                  <a:gd name="T3" fmla="*/ 0 h 1179"/>
                  <a:gd name="T4" fmla="*/ 1 w 507"/>
                  <a:gd name="T5" fmla="*/ 0 h 1179"/>
                  <a:gd name="T6" fmla="*/ 1 w 507"/>
                  <a:gd name="T7" fmla="*/ 1 h 1179"/>
                  <a:gd name="T8" fmla="*/ 1 w 507"/>
                  <a:gd name="T9" fmla="*/ 1 h 1179"/>
                  <a:gd name="T10" fmla="*/ 1 w 507"/>
                  <a:gd name="T11" fmla="*/ 1 h 1179"/>
                  <a:gd name="T12" fmla="*/ 1 w 507"/>
                  <a:gd name="T13" fmla="*/ 1 h 1179"/>
                  <a:gd name="T14" fmla="*/ 1 w 507"/>
                  <a:gd name="T15" fmla="*/ 1 h 1179"/>
                  <a:gd name="T16" fmla="*/ 1 w 507"/>
                  <a:gd name="T17" fmla="*/ 1 h 1179"/>
                  <a:gd name="T18" fmla="*/ 0 w 507"/>
                  <a:gd name="T19" fmla="*/ 2 h 1179"/>
                  <a:gd name="T20" fmla="*/ 0 w 507"/>
                  <a:gd name="T21" fmla="*/ 2 h 1179"/>
                  <a:gd name="T22" fmla="*/ 0 w 507"/>
                  <a:gd name="T23" fmla="*/ 2 h 1179"/>
                  <a:gd name="T24" fmla="*/ 0 w 507"/>
                  <a:gd name="T25" fmla="*/ 2 h 1179"/>
                  <a:gd name="T26" fmla="*/ 0 w 507"/>
                  <a:gd name="T27" fmla="*/ 2 h 1179"/>
                  <a:gd name="T28" fmla="*/ 0 w 507"/>
                  <a:gd name="T29" fmla="*/ 2 h 1179"/>
                  <a:gd name="T30" fmla="*/ 0 w 507"/>
                  <a:gd name="T31" fmla="*/ 2 h 1179"/>
                  <a:gd name="T32" fmla="*/ 0 w 507"/>
                  <a:gd name="T33" fmla="*/ 3 h 1179"/>
                  <a:gd name="T34" fmla="*/ 0 w 507"/>
                  <a:gd name="T35" fmla="*/ 3 h 1179"/>
                  <a:gd name="T36" fmla="*/ 0 w 507"/>
                  <a:gd name="T37" fmla="*/ 2 h 1179"/>
                  <a:gd name="T38" fmla="*/ 0 w 507"/>
                  <a:gd name="T39" fmla="*/ 2 h 1179"/>
                  <a:gd name="T40" fmla="*/ 0 w 507"/>
                  <a:gd name="T41" fmla="*/ 2 h 1179"/>
                  <a:gd name="T42" fmla="*/ 0 w 507"/>
                  <a:gd name="T43" fmla="*/ 2 h 1179"/>
                  <a:gd name="T44" fmla="*/ 1 w 507"/>
                  <a:gd name="T45" fmla="*/ 2 h 1179"/>
                  <a:gd name="T46" fmla="*/ 1 w 507"/>
                  <a:gd name="T47" fmla="*/ 2 h 1179"/>
                  <a:gd name="T48" fmla="*/ 1 w 507"/>
                  <a:gd name="T49" fmla="*/ 1 h 1179"/>
                  <a:gd name="T50" fmla="*/ 1 w 507"/>
                  <a:gd name="T51" fmla="*/ 1 h 1179"/>
                  <a:gd name="T52" fmla="*/ 1 w 507"/>
                  <a:gd name="T53" fmla="*/ 1 h 1179"/>
                  <a:gd name="T54" fmla="*/ 1 w 507"/>
                  <a:gd name="T55" fmla="*/ 1 h 1179"/>
                  <a:gd name="T56" fmla="*/ 1 w 507"/>
                  <a:gd name="T57" fmla="*/ 1 h 1179"/>
                  <a:gd name="T58" fmla="*/ 1 w 507"/>
                  <a:gd name="T59" fmla="*/ 1 h 1179"/>
                  <a:gd name="T60" fmla="*/ 1 w 507"/>
                  <a:gd name="T61" fmla="*/ 0 h 1179"/>
                  <a:gd name="T62" fmla="*/ 1 w 507"/>
                  <a:gd name="T63" fmla="*/ 0 h 1179"/>
                  <a:gd name="T64" fmla="*/ 1 w 507"/>
                  <a:gd name="T65" fmla="*/ 0 h 1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7"/>
                  <a:gd name="T100" fmla="*/ 0 h 1179"/>
                  <a:gd name="T101" fmla="*/ 507 w 507"/>
                  <a:gd name="T102" fmla="*/ 1179 h 1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7" h="1179">
                    <a:moveTo>
                      <a:pt x="429" y="0"/>
                    </a:moveTo>
                    <a:lnTo>
                      <a:pt x="440" y="97"/>
                    </a:lnTo>
                    <a:lnTo>
                      <a:pt x="436" y="187"/>
                    </a:lnTo>
                    <a:lnTo>
                      <a:pt x="420" y="272"/>
                    </a:lnTo>
                    <a:lnTo>
                      <a:pt x="393" y="351"/>
                    </a:lnTo>
                    <a:lnTo>
                      <a:pt x="358" y="425"/>
                    </a:lnTo>
                    <a:lnTo>
                      <a:pt x="319" y="498"/>
                    </a:lnTo>
                    <a:lnTo>
                      <a:pt x="274" y="566"/>
                    </a:lnTo>
                    <a:lnTo>
                      <a:pt x="226" y="631"/>
                    </a:lnTo>
                    <a:lnTo>
                      <a:pt x="178" y="695"/>
                    </a:lnTo>
                    <a:lnTo>
                      <a:pt x="133" y="761"/>
                    </a:lnTo>
                    <a:lnTo>
                      <a:pt x="91" y="825"/>
                    </a:lnTo>
                    <a:lnTo>
                      <a:pt x="54" y="891"/>
                    </a:lnTo>
                    <a:lnTo>
                      <a:pt x="25" y="957"/>
                    </a:lnTo>
                    <a:lnTo>
                      <a:pt x="7" y="1027"/>
                    </a:lnTo>
                    <a:lnTo>
                      <a:pt x="0" y="1101"/>
                    </a:lnTo>
                    <a:lnTo>
                      <a:pt x="5" y="1179"/>
                    </a:lnTo>
                    <a:lnTo>
                      <a:pt x="18" y="1112"/>
                    </a:lnTo>
                    <a:lnTo>
                      <a:pt x="43" y="1047"/>
                    </a:lnTo>
                    <a:lnTo>
                      <a:pt x="81" y="982"/>
                    </a:lnTo>
                    <a:lnTo>
                      <a:pt x="126" y="919"/>
                    </a:lnTo>
                    <a:lnTo>
                      <a:pt x="178" y="854"/>
                    </a:lnTo>
                    <a:lnTo>
                      <a:pt x="232" y="788"/>
                    </a:lnTo>
                    <a:lnTo>
                      <a:pt x="288" y="720"/>
                    </a:lnTo>
                    <a:lnTo>
                      <a:pt x="344" y="652"/>
                    </a:lnTo>
                    <a:lnTo>
                      <a:pt x="395" y="582"/>
                    </a:lnTo>
                    <a:lnTo>
                      <a:pt x="438" y="510"/>
                    </a:lnTo>
                    <a:lnTo>
                      <a:pt x="474" y="434"/>
                    </a:lnTo>
                    <a:lnTo>
                      <a:pt x="497" y="354"/>
                    </a:lnTo>
                    <a:lnTo>
                      <a:pt x="507" y="274"/>
                    </a:lnTo>
                    <a:lnTo>
                      <a:pt x="500" y="187"/>
                    </a:lnTo>
                    <a:lnTo>
                      <a:pt x="475" y="95"/>
                    </a:lnTo>
                    <a:lnTo>
                      <a:pt x="429" y="0"/>
                    </a:lnTo>
                    <a:close/>
                  </a:path>
                </a:pathLst>
              </a:custGeom>
              <a:solidFill>
                <a:srgbClr val="993300"/>
              </a:solidFill>
              <a:ln w="9525">
                <a:noFill/>
                <a:round/>
                <a:headEnd/>
                <a:tailEnd/>
              </a:ln>
            </p:spPr>
            <p:txBody>
              <a:bodyPr/>
              <a:lstStyle/>
              <a:p>
                <a:endParaRPr lang="en-US">
                  <a:latin typeface="+mn-lt"/>
                </a:endParaRPr>
              </a:p>
            </p:txBody>
          </p:sp>
          <p:sp>
            <p:nvSpPr>
              <p:cNvPr id="64656" name="Freeform 152"/>
              <p:cNvSpPr>
                <a:spLocks/>
              </p:cNvSpPr>
              <p:nvPr/>
            </p:nvSpPr>
            <p:spPr bwMode="auto">
              <a:xfrm>
                <a:off x="3798" y="1653"/>
                <a:ext cx="17" cy="46"/>
              </a:xfrm>
              <a:custGeom>
                <a:avLst/>
                <a:gdLst>
                  <a:gd name="T0" fmla="*/ 0 w 355"/>
                  <a:gd name="T1" fmla="*/ 0 h 967"/>
                  <a:gd name="T2" fmla="*/ 0 w 355"/>
                  <a:gd name="T3" fmla="*/ 0 h 967"/>
                  <a:gd name="T4" fmla="*/ 0 w 355"/>
                  <a:gd name="T5" fmla="*/ 0 h 967"/>
                  <a:gd name="T6" fmla="*/ 0 w 355"/>
                  <a:gd name="T7" fmla="*/ 0 h 967"/>
                  <a:gd name="T8" fmla="*/ 0 w 355"/>
                  <a:gd name="T9" fmla="*/ 1 h 967"/>
                  <a:gd name="T10" fmla="*/ 0 w 355"/>
                  <a:gd name="T11" fmla="*/ 1 h 967"/>
                  <a:gd name="T12" fmla="*/ 0 w 355"/>
                  <a:gd name="T13" fmla="*/ 1 h 967"/>
                  <a:gd name="T14" fmla="*/ 0 w 355"/>
                  <a:gd name="T15" fmla="*/ 1 h 967"/>
                  <a:gd name="T16" fmla="*/ 0 w 355"/>
                  <a:gd name="T17" fmla="*/ 1 h 967"/>
                  <a:gd name="T18" fmla="*/ 0 w 355"/>
                  <a:gd name="T19" fmla="*/ 1 h 967"/>
                  <a:gd name="T20" fmla="*/ 0 w 355"/>
                  <a:gd name="T21" fmla="*/ 1 h 967"/>
                  <a:gd name="T22" fmla="*/ 1 w 355"/>
                  <a:gd name="T23" fmla="*/ 2 h 967"/>
                  <a:gd name="T24" fmla="*/ 1 w 355"/>
                  <a:gd name="T25" fmla="*/ 2 h 967"/>
                  <a:gd name="T26" fmla="*/ 1 w 355"/>
                  <a:gd name="T27" fmla="*/ 2 h 967"/>
                  <a:gd name="T28" fmla="*/ 1 w 355"/>
                  <a:gd name="T29" fmla="*/ 2 h 967"/>
                  <a:gd name="T30" fmla="*/ 1 w 355"/>
                  <a:gd name="T31" fmla="*/ 2 h 967"/>
                  <a:gd name="T32" fmla="*/ 1 w 355"/>
                  <a:gd name="T33" fmla="*/ 2 h 967"/>
                  <a:gd name="T34" fmla="*/ 1 w 355"/>
                  <a:gd name="T35" fmla="*/ 2 h 967"/>
                  <a:gd name="T36" fmla="*/ 1 w 355"/>
                  <a:gd name="T37" fmla="*/ 2 h 967"/>
                  <a:gd name="T38" fmla="*/ 1 w 355"/>
                  <a:gd name="T39" fmla="*/ 2 h 967"/>
                  <a:gd name="T40" fmla="*/ 1 w 355"/>
                  <a:gd name="T41" fmla="*/ 2 h 967"/>
                  <a:gd name="T42" fmla="*/ 1 w 355"/>
                  <a:gd name="T43" fmla="*/ 2 h 967"/>
                  <a:gd name="T44" fmla="*/ 1 w 355"/>
                  <a:gd name="T45" fmla="*/ 1 h 967"/>
                  <a:gd name="T46" fmla="*/ 1 w 355"/>
                  <a:gd name="T47" fmla="*/ 1 h 967"/>
                  <a:gd name="T48" fmla="*/ 1 w 355"/>
                  <a:gd name="T49" fmla="*/ 1 h 967"/>
                  <a:gd name="T50" fmla="*/ 0 w 355"/>
                  <a:gd name="T51" fmla="*/ 1 h 967"/>
                  <a:gd name="T52" fmla="*/ 0 w 355"/>
                  <a:gd name="T53" fmla="*/ 1 h 967"/>
                  <a:gd name="T54" fmla="*/ 0 w 355"/>
                  <a:gd name="T55" fmla="*/ 1 h 967"/>
                  <a:gd name="T56" fmla="*/ 0 w 355"/>
                  <a:gd name="T57" fmla="*/ 1 h 967"/>
                  <a:gd name="T58" fmla="*/ 0 w 355"/>
                  <a:gd name="T59" fmla="*/ 1 h 967"/>
                  <a:gd name="T60" fmla="*/ 0 w 355"/>
                  <a:gd name="T61" fmla="*/ 0 h 967"/>
                  <a:gd name="T62" fmla="*/ 0 w 355"/>
                  <a:gd name="T63" fmla="*/ 0 h 967"/>
                  <a:gd name="T64" fmla="*/ 0 w 355"/>
                  <a:gd name="T65" fmla="*/ 0 h 9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5"/>
                  <a:gd name="T100" fmla="*/ 0 h 967"/>
                  <a:gd name="T101" fmla="*/ 355 w 355"/>
                  <a:gd name="T102" fmla="*/ 967 h 9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5" h="967">
                    <a:moveTo>
                      <a:pt x="90" y="0"/>
                    </a:moveTo>
                    <a:lnTo>
                      <a:pt x="42" y="62"/>
                    </a:lnTo>
                    <a:lnTo>
                      <a:pt x="12" y="125"/>
                    </a:lnTo>
                    <a:lnTo>
                      <a:pt x="0" y="189"/>
                    </a:lnTo>
                    <a:lnTo>
                      <a:pt x="0" y="251"/>
                    </a:lnTo>
                    <a:lnTo>
                      <a:pt x="14" y="315"/>
                    </a:lnTo>
                    <a:lnTo>
                      <a:pt x="37" y="379"/>
                    </a:lnTo>
                    <a:lnTo>
                      <a:pt x="67" y="443"/>
                    </a:lnTo>
                    <a:lnTo>
                      <a:pt x="103" y="505"/>
                    </a:lnTo>
                    <a:lnTo>
                      <a:pt x="142" y="567"/>
                    </a:lnTo>
                    <a:lnTo>
                      <a:pt x="183" y="628"/>
                    </a:lnTo>
                    <a:lnTo>
                      <a:pt x="220" y="690"/>
                    </a:lnTo>
                    <a:lnTo>
                      <a:pt x="256" y="747"/>
                    </a:lnTo>
                    <a:lnTo>
                      <a:pt x="285" y="805"/>
                    </a:lnTo>
                    <a:lnTo>
                      <a:pt x="307" y="861"/>
                    </a:lnTo>
                    <a:lnTo>
                      <a:pt x="318" y="914"/>
                    </a:lnTo>
                    <a:lnTo>
                      <a:pt x="318" y="967"/>
                    </a:lnTo>
                    <a:lnTo>
                      <a:pt x="343" y="907"/>
                    </a:lnTo>
                    <a:lnTo>
                      <a:pt x="353" y="852"/>
                    </a:lnTo>
                    <a:lnTo>
                      <a:pt x="355" y="800"/>
                    </a:lnTo>
                    <a:lnTo>
                      <a:pt x="346" y="749"/>
                    </a:lnTo>
                    <a:lnTo>
                      <a:pt x="328" y="699"/>
                    </a:lnTo>
                    <a:lnTo>
                      <a:pt x="305" y="649"/>
                    </a:lnTo>
                    <a:lnTo>
                      <a:pt x="277" y="599"/>
                    </a:lnTo>
                    <a:lnTo>
                      <a:pt x="247" y="549"/>
                    </a:lnTo>
                    <a:lnTo>
                      <a:pt x="215" y="495"/>
                    </a:lnTo>
                    <a:lnTo>
                      <a:pt x="183" y="439"/>
                    </a:lnTo>
                    <a:lnTo>
                      <a:pt x="151" y="379"/>
                    </a:lnTo>
                    <a:lnTo>
                      <a:pt x="126" y="316"/>
                    </a:lnTo>
                    <a:lnTo>
                      <a:pt x="105" y="246"/>
                    </a:lnTo>
                    <a:lnTo>
                      <a:pt x="90" y="172"/>
                    </a:lnTo>
                    <a:lnTo>
                      <a:pt x="85" y="91"/>
                    </a:lnTo>
                    <a:lnTo>
                      <a:pt x="90" y="0"/>
                    </a:lnTo>
                    <a:close/>
                  </a:path>
                </a:pathLst>
              </a:custGeom>
              <a:solidFill>
                <a:srgbClr val="993300"/>
              </a:solidFill>
              <a:ln w="9525">
                <a:noFill/>
                <a:round/>
                <a:headEnd/>
                <a:tailEnd/>
              </a:ln>
            </p:spPr>
            <p:txBody>
              <a:bodyPr/>
              <a:lstStyle/>
              <a:p>
                <a:endParaRPr lang="en-US">
                  <a:latin typeface="+mn-lt"/>
                </a:endParaRPr>
              </a:p>
            </p:txBody>
          </p:sp>
          <p:sp>
            <p:nvSpPr>
              <p:cNvPr id="64657" name="Freeform 153"/>
              <p:cNvSpPr>
                <a:spLocks/>
              </p:cNvSpPr>
              <p:nvPr/>
            </p:nvSpPr>
            <p:spPr bwMode="auto">
              <a:xfrm>
                <a:off x="3894" y="1496"/>
                <a:ext cx="50" cy="8"/>
              </a:xfrm>
              <a:custGeom>
                <a:avLst/>
                <a:gdLst>
                  <a:gd name="T0" fmla="*/ 2 w 1038"/>
                  <a:gd name="T1" fmla="*/ 0 h 167"/>
                  <a:gd name="T2" fmla="*/ 2 w 1038"/>
                  <a:gd name="T3" fmla="*/ 0 h 167"/>
                  <a:gd name="T4" fmla="*/ 2 w 1038"/>
                  <a:gd name="T5" fmla="*/ 0 h 167"/>
                  <a:gd name="T6" fmla="*/ 2 w 1038"/>
                  <a:gd name="T7" fmla="*/ 0 h 167"/>
                  <a:gd name="T8" fmla="*/ 2 w 1038"/>
                  <a:gd name="T9" fmla="*/ 0 h 167"/>
                  <a:gd name="T10" fmla="*/ 2 w 1038"/>
                  <a:gd name="T11" fmla="*/ 0 h 167"/>
                  <a:gd name="T12" fmla="*/ 2 w 1038"/>
                  <a:gd name="T13" fmla="*/ 0 h 167"/>
                  <a:gd name="T14" fmla="*/ 1 w 1038"/>
                  <a:gd name="T15" fmla="*/ 0 h 167"/>
                  <a:gd name="T16" fmla="*/ 1 w 1038"/>
                  <a:gd name="T17" fmla="*/ 0 h 167"/>
                  <a:gd name="T18" fmla="*/ 1 w 1038"/>
                  <a:gd name="T19" fmla="*/ 0 h 167"/>
                  <a:gd name="T20" fmla="*/ 1 w 1038"/>
                  <a:gd name="T21" fmla="*/ 0 h 167"/>
                  <a:gd name="T22" fmla="*/ 1 w 1038"/>
                  <a:gd name="T23" fmla="*/ 0 h 167"/>
                  <a:gd name="T24" fmla="*/ 1 w 1038"/>
                  <a:gd name="T25" fmla="*/ 0 h 167"/>
                  <a:gd name="T26" fmla="*/ 1 w 1038"/>
                  <a:gd name="T27" fmla="*/ 0 h 167"/>
                  <a:gd name="T28" fmla="*/ 0 w 1038"/>
                  <a:gd name="T29" fmla="*/ 0 h 167"/>
                  <a:gd name="T30" fmla="*/ 0 w 1038"/>
                  <a:gd name="T31" fmla="*/ 0 h 167"/>
                  <a:gd name="T32" fmla="*/ 0 w 1038"/>
                  <a:gd name="T33" fmla="*/ 0 h 167"/>
                  <a:gd name="T34" fmla="*/ 0 w 1038"/>
                  <a:gd name="T35" fmla="*/ 0 h 167"/>
                  <a:gd name="T36" fmla="*/ 0 w 1038"/>
                  <a:gd name="T37" fmla="*/ 0 h 167"/>
                  <a:gd name="T38" fmla="*/ 0 w 1038"/>
                  <a:gd name="T39" fmla="*/ 0 h 167"/>
                  <a:gd name="T40" fmla="*/ 1 w 1038"/>
                  <a:gd name="T41" fmla="*/ 0 h 167"/>
                  <a:gd name="T42" fmla="*/ 1 w 1038"/>
                  <a:gd name="T43" fmla="*/ 0 h 167"/>
                  <a:gd name="T44" fmla="*/ 1 w 1038"/>
                  <a:gd name="T45" fmla="*/ 0 h 167"/>
                  <a:gd name="T46" fmla="*/ 1 w 1038"/>
                  <a:gd name="T47" fmla="*/ 0 h 167"/>
                  <a:gd name="T48" fmla="*/ 1 w 1038"/>
                  <a:gd name="T49" fmla="*/ 0 h 167"/>
                  <a:gd name="T50" fmla="*/ 1 w 1038"/>
                  <a:gd name="T51" fmla="*/ 0 h 167"/>
                  <a:gd name="T52" fmla="*/ 1 w 1038"/>
                  <a:gd name="T53" fmla="*/ 0 h 167"/>
                  <a:gd name="T54" fmla="*/ 2 w 1038"/>
                  <a:gd name="T55" fmla="*/ 0 h 167"/>
                  <a:gd name="T56" fmla="*/ 2 w 1038"/>
                  <a:gd name="T57" fmla="*/ 0 h 167"/>
                  <a:gd name="T58" fmla="*/ 2 w 1038"/>
                  <a:gd name="T59" fmla="*/ 0 h 167"/>
                  <a:gd name="T60" fmla="*/ 2 w 1038"/>
                  <a:gd name="T61" fmla="*/ 0 h 167"/>
                  <a:gd name="T62" fmla="*/ 2 w 1038"/>
                  <a:gd name="T63" fmla="*/ 0 h 167"/>
                  <a:gd name="T64" fmla="*/ 2 w 1038"/>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8"/>
                  <a:gd name="T100" fmla="*/ 0 h 167"/>
                  <a:gd name="T101" fmla="*/ 1038 w 1038"/>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8" h="167">
                    <a:moveTo>
                      <a:pt x="1038" y="136"/>
                    </a:moveTo>
                    <a:lnTo>
                      <a:pt x="989" y="108"/>
                    </a:lnTo>
                    <a:lnTo>
                      <a:pt x="938" y="88"/>
                    </a:lnTo>
                    <a:lnTo>
                      <a:pt x="883" y="76"/>
                    </a:lnTo>
                    <a:lnTo>
                      <a:pt x="826" y="71"/>
                    </a:lnTo>
                    <a:lnTo>
                      <a:pt x="766" y="69"/>
                    </a:lnTo>
                    <a:lnTo>
                      <a:pt x="705" y="73"/>
                    </a:lnTo>
                    <a:lnTo>
                      <a:pt x="641" y="78"/>
                    </a:lnTo>
                    <a:lnTo>
                      <a:pt x="575" y="86"/>
                    </a:lnTo>
                    <a:lnTo>
                      <a:pt x="508" y="92"/>
                    </a:lnTo>
                    <a:lnTo>
                      <a:pt x="438" y="95"/>
                    </a:lnTo>
                    <a:lnTo>
                      <a:pt x="367" y="95"/>
                    </a:lnTo>
                    <a:lnTo>
                      <a:pt x="296" y="92"/>
                    </a:lnTo>
                    <a:lnTo>
                      <a:pt x="223" y="80"/>
                    </a:lnTo>
                    <a:lnTo>
                      <a:pt x="149" y="62"/>
                    </a:lnTo>
                    <a:lnTo>
                      <a:pt x="76" y="37"/>
                    </a:lnTo>
                    <a:lnTo>
                      <a:pt x="0" y="0"/>
                    </a:lnTo>
                    <a:lnTo>
                      <a:pt x="49" y="42"/>
                    </a:lnTo>
                    <a:lnTo>
                      <a:pt x="104" y="78"/>
                    </a:lnTo>
                    <a:lnTo>
                      <a:pt x="162" y="108"/>
                    </a:lnTo>
                    <a:lnTo>
                      <a:pt x="227" y="129"/>
                    </a:lnTo>
                    <a:lnTo>
                      <a:pt x="292" y="145"/>
                    </a:lnTo>
                    <a:lnTo>
                      <a:pt x="362" y="158"/>
                    </a:lnTo>
                    <a:lnTo>
                      <a:pt x="433" y="163"/>
                    </a:lnTo>
                    <a:lnTo>
                      <a:pt x="504" y="167"/>
                    </a:lnTo>
                    <a:lnTo>
                      <a:pt x="577" y="167"/>
                    </a:lnTo>
                    <a:lnTo>
                      <a:pt x="648" y="163"/>
                    </a:lnTo>
                    <a:lnTo>
                      <a:pt x="721" y="160"/>
                    </a:lnTo>
                    <a:lnTo>
                      <a:pt x="792" y="154"/>
                    </a:lnTo>
                    <a:lnTo>
                      <a:pt x="858" y="149"/>
                    </a:lnTo>
                    <a:lnTo>
                      <a:pt x="923" y="144"/>
                    </a:lnTo>
                    <a:lnTo>
                      <a:pt x="982" y="138"/>
                    </a:lnTo>
                    <a:lnTo>
                      <a:pt x="1038" y="136"/>
                    </a:lnTo>
                    <a:close/>
                  </a:path>
                </a:pathLst>
              </a:custGeom>
              <a:solidFill>
                <a:srgbClr val="993300"/>
              </a:solidFill>
              <a:ln w="9525">
                <a:noFill/>
                <a:round/>
                <a:headEnd/>
                <a:tailEnd/>
              </a:ln>
            </p:spPr>
            <p:txBody>
              <a:bodyPr/>
              <a:lstStyle/>
              <a:p>
                <a:endParaRPr lang="en-US">
                  <a:latin typeface="+mn-lt"/>
                </a:endParaRPr>
              </a:p>
            </p:txBody>
          </p:sp>
          <p:sp>
            <p:nvSpPr>
              <p:cNvPr id="64658" name="Freeform 154"/>
              <p:cNvSpPr>
                <a:spLocks/>
              </p:cNvSpPr>
              <p:nvPr/>
            </p:nvSpPr>
            <p:spPr bwMode="auto">
              <a:xfrm>
                <a:off x="3930" y="1526"/>
                <a:ext cx="26" cy="28"/>
              </a:xfrm>
              <a:custGeom>
                <a:avLst/>
                <a:gdLst>
                  <a:gd name="T0" fmla="*/ 1 w 551"/>
                  <a:gd name="T1" fmla="*/ 1 h 598"/>
                  <a:gd name="T2" fmla="*/ 1 w 551"/>
                  <a:gd name="T3" fmla="*/ 1 h 598"/>
                  <a:gd name="T4" fmla="*/ 1 w 551"/>
                  <a:gd name="T5" fmla="*/ 1 h 598"/>
                  <a:gd name="T6" fmla="*/ 1 w 551"/>
                  <a:gd name="T7" fmla="*/ 1 h 598"/>
                  <a:gd name="T8" fmla="*/ 1 w 551"/>
                  <a:gd name="T9" fmla="*/ 1 h 598"/>
                  <a:gd name="T10" fmla="*/ 1 w 551"/>
                  <a:gd name="T11" fmla="*/ 1 h 598"/>
                  <a:gd name="T12" fmla="*/ 1 w 551"/>
                  <a:gd name="T13" fmla="*/ 1 h 598"/>
                  <a:gd name="T14" fmla="*/ 1 w 551"/>
                  <a:gd name="T15" fmla="*/ 1 h 598"/>
                  <a:gd name="T16" fmla="*/ 1 w 551"/>
                  <a:gd name="T17" fmla="*/ 1 h 598"/>
                  <a:gd name="T18" fmla="*/ 1 w 551"/>
                  <a:gd name="T19" fmla="*/ 1 h 598"/>
                  <a:gd name="T20" fmla="*/ 1 w 551"/>
                  <a:gd name="T21" fmla="*/ 1 h 598"/>
                  <a:gd name="T22" fmla="*/ 1 w 551"/>
                  <a:gd name="T23" fmla="*/ 0 h 598"/>
                  <a:gd name="T24" fmla="*/ 0 w 551"/>
                  <a:gd name="T25" fmla="*/ 0 h 598"/>
                  <a:gd name="T26" fmla="*/ 0 w 551"/>
                  <a:gd name="T27" fmla="*/ 0 h 598"/>
                  <a:gd name="T28" fmla="*/ 0 w 551"/>
                  <a:gd name="T29" fmla="*/ 0 h 598"/>
                  <a:gd name="T30" fmla="*/ 0 w 551"/>
                  <a:gd name="T31" fmla="*/ 0 h 598"/>
                  <a:gd name="T32" fmla="*/ 0 w 551"/>
                  <a:gd name="T33" fmla="*/ 0 h 598"/>
                  <a:gd name="T34" fmla="*/ 0 w 551"/>
                  <a:gd name="T35" fmla="*/ 0 h 598"/>
                  <a:gd name="T36" fmla="*/ 0 w 551"/>
                  <a:gd name="T37" fmla="*/ 0 h 598"/>
                  <a:gd name="T38" fmla="*/ 0 w 551"/>
                  <a:gd name="T39" fmla="*/ 0 h 598"/>
                  <a:gd name="T40" fmla="*/ 0 w 551"/>
                  <a:gd name="T41" fmla="*/ 0 h 598"/>
                  <a:gd name="T42" fmla="*/ 0 w 551"/>
                  <a:gd name="T43" fmla="*/ 0 h 598"/>
                  <a:gd name="T44" fmla="*/ 0 w 551"/>
                  <a:gd name="T45" fmla="*/ 1 h 598"/>
                  <a:gd name="T46" fmla="*/ 1 w 551"/>
                  <a:gd name="T47" fmla="*/ 1 h 598"/>
                  <a:gd name="T48" fmla="*/ 1 w 551"/>
                  <a:gd name="T49" fmla="*/ 1 h 598"/>
                  <a:gd name="T50" fmla="*/ 1 w 551"/>
                  <a:gd name="T51" fmla="*/ 1 h 598"/>
                  <a:gd name="T52" fmla="*/ 1 w 551"/>
                  <a:gd name="T53" fmla="*/ 1 h 598"/>
                  <a:gd name="T54" fmla="*/ 1 w 551"/>
                  <a:gd name="T55" fmla="*/ 1 h 598"/>
                  <a:gd name="T56" fmla="*/ 1 w 551"/>
                  <a:gd name="T57" fmla="*/ 1 h 598"/>
                  <a:gd name="T58" fmla="*/ 1 w 551"/>
                  <a:gd name="T59" fmla="*/ 1 h 598"/>
                  <a:gd name="T60" fmla="*/ 1 w 551"/>
                  <a:gd name="T61" fmla="*/ 1 h 598"/>
                  <a:gd name="T62" fmla="*/ 1 w 551"/>
                  <a:gd name="T63" fmla="*/ 1 h 598"/>
                  <a:gd name="T64" fmla="*/ 1 w 551"/>
                  <a:gd name="T65" fmla="*/ 1 h 5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1"/>
                  <a:gd name="T100" fmla="*/ 0 h 598"/>
                  <a:gd name="T101" fmla="*/ 551 w 551"/>
                  <a:gd name="T102" fmla="*/ 598 h 5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1" h="598">
                    <a:moveTo>
                      <a:pt x="523" y="598"/>
                    </a:moveTo>
                    <a:lnTo>
                      <a:pt x="544" y="539"/>
                    </a:lnTo>
                    <a:lnTo>
                      <a:pt x="551" y="490"/>
                    </a:lnTo>
                    <a:lnTo>
                      <a:pt x="547" y="446"/>
                    </a:lnTo>
                    <a:lnTo>
                      <a:pt x="534" y="409"/>
                    </a:lnTo>
                    <a:lnTo>
                      <a:pt x="510" y="377"/>
                    </a:lnTo>
                    <a:lnTo>
                      <a:pt x="482" y="347"/>
                    </a:lnTo>
                    <a:lnTo>
                      <a:pt x="444" y="320"/>
                    </a:lnTo>
                    <a:lnTo>
                      <a:pt x="402" y="295"/>
                    </a:lnTo>
                    <a:lnTo>
                      <a:pt x="356" y="270"/>
                    </a:lnTo>
                    <a:lnTo>
                      <a:pt x="307" y="245"/>
                    </a:lnTo>
                    <a:lnTo>
                      <a:pt x="254" y="215"/>
                    </a:lnTo>
                    <a:lnTo>
                      <a:pt x="201" y="183"/>
                    </a:lnTo>
                    <a:lnTo>
                      <a:pt x="148" y="147"/>
                    </a:lnTo>
                    <a:lnTo>
                      <a:pt x="96" y="106"/>
                    </a:lnTo>
                    <a:lnTo>
                      <a:pt x="48" y="57"/>
                    </a:lnTo>
                    <a:lnTo>
                      <a:pt x="0" y="0"/>
                    </a:lnTo>
                    <a:lnTo>
                      <a:pt x="23" y="50"/>
                    </a:lnTo>
                    <a:lnTo>
                      <a:pt x="51" y="95"/>
                    </a:lnTo>
                    <a:lnTo>
                      <a:pt x="83" y="137"/>
                    </a:lnTo>
                    <a:lnTo>
                      <a:pt x="121" y="172"/>
                    </a:lnTo>
                    <a:lnTo>
                      <a:pt x="159" y="205"/>
                    </a:lnTo>
                    <a:lnTo>
                      <a:pt x="201" y="238"/>
                    </a:lnTo>
                    <a:lnTo>
                      <a:pt x="244" y="266"/>
                    </a:lnTo>
                    <a:lnTo>
                      <a:pt x="285" y="295"/>
                    </a:lnTo>
                    <a:lnTo>
                      <a:pt x="327" y="324"/>
                    </a:lnTo>
                    <a:lnTo>
                      <a:pt x="366" y="354"/>
                    </a:lnTo>
                    <a:lnTo>
                      <a:pt x="404" y="386"/>
                    </a:lnTo>
                    <a:lnTo>
                      <a:pt x="439" y="420"/>
                    </a:lnTo>
                    <a:lnTo>
                      <a:pt x="469" y="457"/>
                    </a:lnTo>
                    <a:lnTo>
                      <a:pt x="492" y="499"/>
                    </a:lnTo>
                    <a:lnTo>
                      <a:pt x="512" y="546"/>
                    </a:lnTo>
                    <a:lnTo>
                      <a:pt x="523" y="598"/>
                    </a:lnTo>
                    <a:close/>
                  </a:path>
                </a:pathLst>
              </a:custGeom>
              <a:solidFill>
                <a:srgbClr val="993300"/>
              </a:solidFill>
              <a:ln w="9525">
                <a:noFill/>
                <a:round/>
                <a:headEnd/>
                <a:tailEnd/>
              </a:ln>
            </p:spPr>
            <p:txBody>
              <a:bodyPr/>
              <a:lstStyle/>
              <a:p>
                <a:endParaRPr lang="en-US">
                  <a:latin typeface="+mn-lt"/>
                </a:endParaRPr>
              </a:p>
            </p:txBody>
          </p:sp>
          <p:sp>
            <p:nvSpPr>
              <p:cNvPr id="64659" name="Freeform 155"/>
              <p:cNvSpPr>
                <a:spLocks/>
              </p:cNvSpPr>
              <p:nvPr/>
            </p:nvSpPr>
            <p:spPr bwMode="auto">
              <a:xfrm>
                <a:off x="3852" y="1600"/>
                <a:ext cx="25" cy="10"/>
              </a:xfrm>
              <a:custGeom>
                <a:avLst/>
                <a:gdLst>
                  <a:gd name="T0" fmla="*/ 1 w 535"/>
                  <a:gd name="T1" fmla="*/ 0 h 207"/>
                  <a:gd name="T2" fmla="*/ 1 w 535"/>
                  <a:gd name="T3" fmla="*/ 0 h 207"/>
                  <a:gd name="T4" fmla="*/ 1 w 535"/>
                  <a:gd name="T5" fmla="*/ 0 h 207"/>
                  <a:gd name="T6" fmla="*/ 1 w 535"/>
                  <a:gd name="T7" fmla="*/ 0 h 207"/>
                  <a:gd name="T8" fmla="*/ 1 w 535"/>
                  <a:gd name="T9" fmla="*/ 0 h 207"/>
                  <a:gd name="T10" fmla="*/ 1 w 535"/>
                  <a:gd name="T11" fmla="*/ 0 h 207"/>
                  <a:gd name="T12" fmla="*/ 1 w 535"/>
                  <a:gd name="T13" fmla="*/ 0 h 207"/>
                  <a:gd name="T14" fmla="*/ 1 w 535"/>
                  <a:gd name="T15" fmla="*/ 0 h 207"/>
                  <a:gd name="T16" fmla="*/ 1 w 535"/>
                  <a:gd name="T17" fmla="*/ 0 h 207"/>
                  <a:gd name="T18" fmla="*/ 0 w 535"/>
                  <a:gd name="T19" fmla="*/ 0 h 207"/>
                  <a:gd name="T20" fmla="*/ 0 w 535"/>
                  <a:gd name="T21" fmla="*/ 0 h 207"/>
                  <a:gd name="T22" fmla="*/ 0 w 535"/>
                  <a:gd name="T23" fmla="*/ 0 h 207"/>
                  <a:gd name="T24" fmla="*/ 0 w 535"/>
                  <a:gd name="T25" fmla="*/ 0 h 207"/>
                  <a:gd name="T26" fmla="*/ 0 w 535"/>
                  <a:gd name="T27" fmla="*/ 0 h 207"/>
                  <a:gd name="T28" fmla="*/ 0 w 535"/>
                  <a:gd name="T29" fmla="*/ 0 h 207"/>
                  <a:gd name="T30" fmla="*/ 0 w 535"/>
                  <a:gd name="T31" fmla="*/ 0 h 207"/>
                  <a:gd name="T32" fmla="*/ 0 w 535"/>
                  <a:gd name="T33" fmla="*/ 0 h 207"/>
                  <a:gd name="T34" fmla="*/ 0 w 535"/>
                  <a:gd name="T35" fmla="*/ 0 h 207"/>
                  <a:gd name="T36" fmla="*/ 0 w 535"/>
                  <a:gd name="T37" fmla="*/ 0 h 207"/>
                  <a:gd name="T38" fmla="*/ 0 w 535"/>
                  <a:gd name="T39" fmla="*/ 0 h 207"/>
                  <a:gd name="T40" fmla="*/ 0 w 535"/>
                  <a:gd name="T41" fmla="*/ 0 h 207"/>
                  <a:gd name="T42" fmla="*/ 0 w 535"/>
                  <a:gd name="T43" fmla="*/ 0 h 207"/>
                  <a:gd name="T44" fmla="*/ 1 w 535"/>
                  <a:gd name="T45" fmla="*/ 0 h 207"/>
                  <a:gd name="T46" fmla="*/ 1 w 535"/>
                  <a:gd name="T47" fmla="*/ 0 h 207"/>
                  <a:gd name="T48" fmla="*/ 1 w 535"/>
                  <a:gd name="T49" fmla="*/ 0 h 207"/>
                  <a:gd name="T50" fmla="*/ 1 w 535"/>
                  <a:gd name="T51" fmla="*/ 0 h 207"/>
                  <a:gd name="T52" fmla="*/ 1 w 535"/>
                  <a:gd name="T53" fmla="*/ 0 h 207"/>
                  <a:gd name="T54" fmla="*/ 1 w 535"/>
                  <a:gd name="T55" fmla="*/ 0 h 207"/>
                  <a:gd name="T56" fmla="*/ 1 w 535"/>
                  <a:gd name="T57" fmla="*/ 0 h 207"/>
                  <a:gd name="T58" fmla="*/ 1 w 535"/>
                  <a:gd name="T59" fmla="*/ 0 h 207"/>
                  <a:gd name="T60" fmla="*/ 1 w 535"/>
                  <a:gd name="T61" fmla="*/ 0 h 207"/>
                  <a:gd name="T62" fmla="*/ 1 w 535"/>
                  <a:gd name="T63" fmla="*/ 0 h 207"/>
                  <a:gd name="T64" fmla="*/ 1 w 535"/>
                  <a:gd name="T65" fmla="*/ 0 h 2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5"/>
                  <a:gd name="T100" fmla="*/ 0 h 207"/>
                  <a:gd name="T101" fmla="*/ 535 w 535"/>
                  <a:gd name="T102" fmla="*/ 207 h 2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5" h="207">
                    <a:moveTo>
                      <a:pt x="535" y="0"/>
                    </a:moveTo>
                    <a:lnTo>
                      <a:pt x="507" y="34"/>
                    </a:lnTo>
                    <a:lnTo>
                      <a:pt x="476" y="63"/>
                    </a:lnTo>
                    <a:lnTo>
                      <a:pt x="442" y="85"/>
                    </a:lnTo>
                    <a:lnTo>
                      <a:pt x="407" y="102"/>
                    </a:lnTo>
                    <a:lnTo>
                      <a:pt x="370" y="114"/>
                    </a:lnTo>
                    <a:lnTo>
                      <a:pt x="330" y="123"/>
                    </a:lnTo>
                    <a:lnTo>
                      <a:pt x="291" y="128"/>
                    </a:lnTo>
                    <a:lnTo>
                      <a:pt x="251" y="132"/>
                    </a:lnTo>
                    <a:lnTo>
                      <a:pt x="211" y="136"/>
                    </a:lnTo>
                    <a:lnTo>
                      <a:pt x="174" y="139"/>
                    </a:lnTo>
                    <a:lnTo>
                      <a:pt x="137" y="143"/>
                    </a:lnTo>
                    <a:lnTo>
                      <a:pt x="103" y="148"/>
                    </a:lnTo>
                    <a:lnTo>
                      <a:pt x="72" y="157"/>
                    </a:lnTo>
                    <a:lnTo>
                      <a:pt x="44" y="170"/>
                    </a:lnTo>
                    <a:lnTo>
                      <a:pt x="20" y="186"/>
                    </a:lnTo>
                    <a:lnTo>
                      <a:pt x="0" y="207"/>
                    </a:lnTo>
                    <a:lnTo>
                      <a:pt x="35" y="193"/>
                    </a:lnTo>
                    <a:lnTo>
                      <a:pt x="72" y="182"/>
                    </a:lnTo>
                    <a:lnTo>
                      <a:pt x="114" y="175"/>
                    </a:lnTo>
                    <a:lnTo>
                      <a:pt x="157" y="173"/>
                    </a:lnTo>
                    <a:lnTo>
                      <a:pt x="202" y="171"/>
                    </a:lnTo>
                    <a:lnTo>
                      <a:pt x="247" y="171"/>
                    </a:lnTo>
                    <a:lnTo>
                      <a:pt x="293" y="170"/>
                    </a:lnTo>
                    <a:lnTo>
                      <a:pt x="336" y="168"/>
                    </a:lnTo>
                    <a:lnTo>
                      <a:pt x="377" y="166"/>
                    </a:lnTo>
                    <a:lnTo>
                      <a:pt x="414" y="159"/>
                    </a:lnTo>
                    <a:lnTo>
                      <a:pt x="449" y="148"/>
                    </a:lnTo>
                    <a:lnTo>
                      <a:pt x="478" y="132"/>
                    </a:lnTo>
                    <a:lnTo>
                      <a:pt x="503" y="111"/>
                    </a:lnTo>
                    <a:lnTo>
                      <a:pt x="521" y="83"/>
                    </a:lnTo>
                    <a:lnTo>
                      <a:pt x="532" y="45"/>
                    </a:lnTo>
                    <a:lnTo>
                      <a:pt x="535" y="0"/>
                    </a:lnTo>
                    <a:close/>
                  </a:path>
                </a:pathLst>
              </a:custGeom>
              <a:solidFill>
                <a:srgbClr val="993300"/>
              </a:solidFill>
              <a:ln w="9525">
                <a:noFill/>
                <a:round/>
                <a:headEnd/>
                <a:tailEnd/>
              </a:ln>
            </p:spPr>
            <p:txBody>
              <a:bodyPr/>
              <a:lstStyle/>
              <a:p>
                <a:endParaRPr lang="en-US">
                  <a:latin typeface="+mn-lt"/>
                </a:endParaRPr>
              </a:p>
            </p:txBody>
          </p:sp>
        </p:grpSp>
        <p:sp>
          <p:nvSpPr>
            <p:cNvPr id="64528" name="Oval 157"/>
            <p:cNvSpPr>
              <a:spLocks noChangeArrowheads="1"/>
            </p:cNvSpPr>
            <p:nvPr/>
          </p:nvSpPr>
          <p:spPr bwMode="auto">
            <a:xfrm>
              <a:off x="3557" y="1399"/>
              <a:ext cx="621" cy="631"/>
            </a:xfrm>
            <a:prstGeom prst="ellipse">
              <a:avLst/>
            </a:prstGeom>
            <a:noFill/>
            <a:ln w="9525">
              <a:solidFill>
                <a:schemeClr val="accent1"/>
              </a:solidFill>
              <a:round/>
              <a:headEnd/>
              <a:tailEnd/>
            </a:ln>
          </p:spPr>
          <p:txBody>
            <a:bodyPr wrap="none" anchor="ctr"/>
            <a:lstStyle/>
            <a:p>
              <a:endParaRPr lang="en-US">
                <a:latin typeface="+mn-lt"/>
              </a:endParaRPr>
            </a:p>
          </p:txBody>
        </p:sp>
      </p:grpSp>
      <p:sp>
        <p:nvSpPr>
          <p:cNvPr id="149" name="Rectangle 148"/>
          <p:cNvSpPr/>
          <p:nvPr/>
        </p:nvSpPr>
        <p:spPr>
          <a:xfrm>
            <a:off x="5463732" y="2718905"/>
            <a:ext cx="1199367" cy="584775"/>
          </a:xfrm>
          <a:prstGeom prst="rect">
            <a:avLst/>
          </a:prstGeom>
        </p:spPr>
        <p:txBody>
          <a:bodyPr wrap="none">
            <a:spAutoFit/>
          </a:bodyPr>
          <a:lstStyle/>
          <a:p>
            <a:r>
              <a:rPr lang="en-US" sz="3200" u="sng" dirty="0" smtClean="0"/>
              <a:t>1 in 4</a:t>
            </a:r>
            <a:endParaRPr lang="en-US" sz="3200" dirty="0"/>
          </a:p>
        </p:txBody>
      </p:sp>
      <p:sp>
        <p:nvSpPr>
          <p:cNvPr id="150" name="Rectangle 149"/>
          <p:cNvSpPr/>
          <p:nvPr/>
        </p:nvSpPr>
        <p:spPr>
          <a:xfrm>
            <a:off x="5463732" y="3365291"/>
            <a:ext cx="1199367" cy="584775"/>
          </a:xfrm>
          <a:prstGeom prst="rect">
            <a:avLst/>
          </a:prstGeom>
        </p:spPr>
        <p:txBody>
          <a:bodyPr wrap="none">
            <a:spAutoFit/>
          </a:bodyPr>
          <a:lstStyle/>
          <a:p>
            <a:r>
              <a:rPr lang="en-US" sz="3200" u="sng" dirty="0" smtClean="0"/>
              <a:t>1 in 8</a:t>
            </a:r>
            <a:endParaRPr lang="en-US" sz="3200" dirty="0"/>
          </a:p>
        </p:txBody>
      </p:sp>
      <p:sp>
        <p:nvSpPr>
          <p:cNvPr id="151" name="Rectangle 150"/>
          <p:cNvSpPr/>
          <p:nvPr/>
        </p:nvSpPr>
        <p:spPr>
          <a:xfrm>
            <a:off x="5455271" y="3980146"/>
            <a:ext cx="1654620" cy="584775"/>
          </a:xfrm>
          <a:prstGeom prst="rect">
            <a:avLst/>
          </a:prstGeom>
        </p:spPr>
        <p:txBody>
          <a:bodyPr wrap="none">
            <a:spAutoFit/>
          </a:bodyPr>
          <a:lstStyle/>
          <a:p>
            <a:r>
              <a:rPr lang="en-US" sz="3200" u="sng" dirty="0" smtClean="0"/>
              <a:t>1 in 256</a:t>
            </a:r>
            <a:endParaRPr lang="en-US" sz="3200" dirty="0"/>
          </a:p>
        </p:txBody>
      </p:sp>
      <p:sp>
        <p:nvSpPr>
          <p:cNvPr id="152" name="Rectangle 151"/>
          <p:cNvSpPr/>
          <p:nvPr/>
        </p:nvSpPr>
        <p:spPr>
          <a:xfrm>
            <a:off x="5328746" y="4624769"/>
            <a:ext cx="2758966" cy="584775"/>
          </a:xfrm>
          <a:prstGeom prst="rect">
            <a:avLst/>
          </a:prstGeom>
        </p:spPr>
        <p:txBody>
          <a:bodyPr wrap="square">
            <a:spAutoFit/>
          </a:bodyPr>
          <a:lstStyle/>
          <a:p>
            <a:r>
              <a:rPr lang="en-US" sz="3200" u="sng" dirty="0" smtClean="0"/>
              <a:t>2</a:t>
            </a:r>
            <a:r>
              <a:rPr lang="en-US" sz="3200" u="sng" baseline="30000" dirty="0" smtClean="0"/>
              <a:t>100</a:t>
            </a:r>
            <a:r>
              <a:rPr lang="en-US" sz="3200" u="sng" dirty="0" smtClean="0"/>
              <a:t> or 10</a:t>
            </a:r>
            <a:r>
              <a:rPr lang="en-US" sz="3200" u="sng" baseline="30000" dirty="0" smtClean="0"/>
              <a:t>30</a:t>
            </a:r>
            <a:r>
              <a:rPr lang="en-US" sz="3200" u="sng" dirty="0" smtClean="0"/>
              <a:t> </a:t>
            </a:r>
            <a:endParaRPr lang="en-US" sz="3200" u="sng"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slide(fromBottom)">
                                      <p:cBhvr>
                                        <p:cTn id="7" dur="500"/>
                                        <p:tgtEl>
                                          <p:spTgt spid="36866">
                                            <p:txEl>
                                              <p:pRg st="0" end="0"/>
                                            </p:txEl>
                                          </p:spTgt>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90">
                                          <p:stCondLst>
                                            <p:cond delay="0"/>
                                          </p:stCondLst>
                                        </p:cTn>
                                        <p:tgtEl>
                                          <p:spTgt spid="2"/>
                                        </p:tgtEl>
                                      </p:cBhvr>
                                    </p:animEffect>
                                    <p:anim calcmode="lin" valueType="num">
                                      <p:cBhvr>
                                        <p:cTn id="12"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7" dur="13">
                                          <p:stCondLst>
                                            <p:cond delay="325"/>
                                          </p:stCondLst>
                                        </p:cTn>
                                        <p:tgtEl>
                                          <p:spTgt spid="2"/>
                                        </p:tgtEl>
                                      </p:cBhvr>
                                      <p:to x="100000" y="60000"/>
                                    </p:animScale>
                                    <p:animScale>
                                      <p:cBhvr>
                                        <p:cTn id="18" dur="83" decel="50000">
                                          <p:stCondLst>
                                            <p:cond delay="338"/>
                                          </p:stCondLst>
                                        </p:cTn>
                                        <p:tgtEl>
                                          <p:spTgt spid="2"/>
                                        </p:tgtEl>
                                      </p:cBhvr>
                                      <p:to x="100000" y="100000"/>
                                    </p:animScale>
                                    <p:animScale>
                                      <p:cBhvr>
                                        <p:cTn id="19" dur="13">
                                          <p:stCondLst>
                                            <p:cond delay="656"/>
                                          </p:stCondLst>
                                        </p:cTn>
                                        <p:tgtEl>
                                          <p:spTgt spid="2"/>
                                        </p:tgtEl>
                                      </p:cBhvr>
                                      <p:to x="100000" y="80000"/>
                                    </p:animScale>
                                    <p:animScale>
                                      <p:cBhvr>
                                        <p:cTn id="20" dur="83" decel="50000">
                                          <p:stCondLst>
                                            <p:cond delay="669"/>
                                          </p:stCondLst>
                                        </p:cTn>
                                        <p:tgtEl>
                                          <p:spTgt spid="2"/>
                                        </p:tgtEl>
                                      </p:cBhvr>
                                      <p:to x="100000" y="100000"/>
                                    </p:animScale>
                                    <p:animScale>
                                      <p:cBhvr>
                                        <p:cTn id="21" dur="13">
                                          <p:stCondLst>
                                            <p:cond delay="821"/>
                                          </p:stCondLst>
                                        </p:cTn>
                                        <p:tgtEl>
                                          <p:spTgt spid="2"/>
                                        </p:tgtEl>
                                      </p:cBhvr>
                                      <p:to x="100000" y="90000"/>
                                    </p:animScale>
                                    <p:animScale>
                                      <p:cBhvr>
                                        <p:cTn id="22" dur="83" decel="50000">
                                          <p:stCondLst>
                                            <p:cond delay="834"/>
                                          </p:stCondLst>
                                        </p:cTn>
                                        <p:tgtEl>
                                          <p:spTgt spid="2"/>
                                        </p:tgtEl>
                                      </p:cBhvr>
                                      <p:to x="100000" y="100000"/>
                                    </p:animScale>
                                    <p:animScale>
                                      <p:cBhvr>
                                        <p:cTn id="23" dur="13">
                                          <p:stCondLst>
                                            <p:cond delay="904"/>
                                          </p:stCondLst>
                                        </p:cTn>
                                        <p:tgtEl>
                                          <p:spTgt spid="2"/>
                                        </p:tgtEl>
                                      </p:cBhvr>
                                      <p:to x="100000" y="95000"/>
                                    </p:animScale>
                                    <p:animScale>
                                      <p:cBhvr>
                                        <p:cTn id="24" dur="83" decel="50000">
                                          <p:stCondLst>
                                            <p:cond delay="917"/>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6874"/>
                                        </p:tgtEl>
                                        <p:attrNameLst>
                                          <p:attrName>style.visibility</p:attrName>
                                        </p:attrNameLst>
                                      </p:cBhvr>
                                      <p:to>
                                        <p:strVal val="visible"/>
                                      </p:to>
                                    </p:set>
                                    <p:animEffect transition="in" filter="slide(fromBottom)">
                                      <p:cBhvr>
                                        <p:cTn id="29" dur="500"/>
                                        <p:tgtEl>
                                          <p:spTgt spid="36874"/>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49"/>
                                        </p:tgtEl>
                                        <p:attrNameLst>
                                          <p:attrName>style.visibility</p:attrName>
                                        </p:attrNameLst>
                                      </p:cBhvr>
                                      <p:to>
                                        <p:strVal val="visible"/>
                                      </p:to>
                                    </p:set>
                                    <p:animEffect transition="in" filter="fade">
                                      <p:cBhvr>
                                        <p:cTn id="34" dur="1000"/>
                                        <p:tgtEl>
                                          <p:spTgt spid="149"/>
                                        </p:tgtEl>
                                      </p:cBhvr>
                                    </p:animEffect>
                                    <p:anim calcmode="lin" valueType="num">
                                      <p:cBhvr>
                                        <p:cTn id="35" dur="1000" fill="hold"/>
                                        <p:tgtEl>
                                          <p:spTgt spid="149"/>
                                        </p:tgtEl>
                                        <p:attrNameLst>
                                          <p:attrName>ppt_x</p:attrName>
                                        </p:attrNameLst>
                                      </p:cBhvr>
                                      <p:tavLst>
                                        <p:tav tm="0">
                                          <p:val>
                                            <p:strVal val="#ppt_x"/>
                                          </p:val>
                                        </p:tav>
                                        <p:tav tm="100000">
                                          <p:val>
                                            <p:strVal val="#ppt_x"/>
                                          </p:val>
                                        </p:tav>
                                      </p:tavLst>
                                    </p:anim>
                                    <p:anim calcmode="lin" valueType="num">
                                      <p:cBhvr>
                                        <p:cTn id="36" dur="900" decel="100000" fill="hold"/>
                                        <p:tgtEl>
                                          <p:spTgt spid="1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49"/>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6877"/>
                                        </p:tgtEl>
                                        <p:attrNameLst>
                                          <p:attrName>style.visibility</p:attrName>
                                        </p:attrNameLst>
                                      </p:cBhvr>
                                      <p:to>
                                        <p:strVal val="visible"/>
                                      </p:to>
                                    </p:set>
                                    <p:animEffect transition="in" filter="slide(fromBottom)">
                                      <p:cBhvr>
                                        <p:cTn id="42" dur="500"/>
                                        <p:tgtEl>
                                          <p:spTgt spid="3687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50"/>
                                        </p:tgtEl>
                                        <p:attrNameLst>
                                          <p:attrName>style.visibility</p:attrName>
                                        </p:attrNameLst>
                                      </p:cBhvr>
                                      <p:to>
                                        <p:strVal val="visible"/>
                                      </p:to>
                                    </p:set>
                                    <p:animEffect transition="in" filter="fade">
                                      <p:cBhvr>
                                        <p:cTn id="47" dur="1000"/>
                                        <p:tgtEl>
                                          <p:spTgt spid="150"/>
                                        </p:tgtEl>
                                      </p:cBhvr>
                                    </p:animEffect>
                                    <p:anim calcmode="lin" valueType="num">
                                      <p:cBhvr>
                                        <p:cTn id="48" dur="1000" fill="hold"/>
                                        <p:tgtEl>
                                          <p:spTgt spid="150"/>
                                        </p:tgtEl>
                                        <p:attrNameLst>
                                          <p:attrName>ppt_x</p:attrName>
                                        </p:attrNameLst>
                                      </p:cBhvr>
                                      <p:tavLst>
                                        <p:tav tm="0">
                                          <p:val>
                                            <p:strVal val="#ppt_x"/>
                                          </p:val>
                                        </p:tav>
                                        <p:tav tm="100000">
                                          <p:val>
                                            <p:strVal val="#ppt_x"/>
                                          </p:val>
                                        </p:tav>
                                      </p:tavLst>
                                    </p:anim>
                                    <p:anim calcmode="lin" valueType="num">
                                      <p:cBhvr>
                                        <p:cTn id="49" dur="900" decel="100000" fill="hold"/>
                                        <p:tgtEl>
                                          <p:spTgt spid="15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6880"/>
                                        </p:tgtEl>
                                        <p:attrNameLst>
                                          <p:attrName>style.visibility</p:attrName>
                                        </p:attrNameLst>
                                      </p:cBhvr>
                                      <p:to>
                                        <p:strVal val="visible"/>
                                      </p:to>
                                    </p:set>
                                    <p:animEffect transition="in" filter="slide(fromBottom)">
                                      <p:cBhvr>
                                        <p:cTn id="55" dur="500"/>
                                        <p:tgtEl>
                                          <p:spTgt spid="36880"/>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fade">
                                      <p:cBhvr>
                                        <p:cTn id="60" dur="1000"/>
                                        <p:tgtEl>
                                          <p:spTgt spid="151"/>
                                        </p:tgtEl>
                                      </p:cBhvr>
                                    </p:animEffect>
                                    <p:anim calcmode="lin" valueType="num">
                                      <p:cBhvr>
                                        <p:cTn id="61" dur="1000" fill="hold"/>
                                        <p:tgtEl>
                                          <p:spTgt spid="151"/>
                                        </p:tgtEl>
                                        <p:attrNameLst>
                                          <p:attrName>ppt_x</p:attrName>
                                        </p:attrNameLst>
                                      </p:cBhvr>
                                      <p:tavLst>
                                        <p:tav tm="0">
                                          <p:val>
                                            <p:strVal val="#ppt_x"/>
                                          </p:val>
                                        </p:tav>
                                        <p:tav tm="100000">
                                          <p:val>
                                            <p:strVal val="#ppt_x"/>
                                          </p:val>
                                        </p:tav>
                                      </p:tavLst>
                                    </p:anim>
                                    <p:anim calcmode="lin" valueType="num">
                                      <p:cBhvr>
                                        <p:cTn id="62" dur="900" decel="100000" fill="hold"/>
                                        <p:tgtEl>
                                          <p:spTgt spid="151"/>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36869"/>
                                        </p:tgtEl>
                                        <p:attrNameLst>
                                          <p:attrName>style.visibility</p:attrName>
                                        </p:attrNameLst>
                                      </p:cBhvr>
                                      <p:to>
                                        <p:strVal val="visible"/>
                                      </p:to>
                                    </p:set>
                                    <p:animEffect transition="in" filter="slide(fromBottom)">
                                      <p:cBhvr>
                                        <p:cTn id="68" dur="500"/>
                                        <p:tgtEl>
                                          <p:spTgt spid="36869"/>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152"/>
                                        </p:tgtEl>
                                        <p:attrNameLst>
                                          <p:attrName>style.visibility</p:attrName>
                                        </p:attrNameLst>
                                      </p:cBhvr>
                                      <p:to>
                                        <p:strVal val="visible"/>
                                      </p:to>
                                    </p:set>
                                    <p:animEffect transition="in" filter="fade">
                                      <p:cBhvr>
                                        <p:cTn id="73" dur="1000"/>
                                        <p:tgtEl>
                                          <p:spTgt spid="152"/>
                                        </p:tgtEl>
                                      </p:cBhvr>
                                    </p:animEffect>
                                    <p:anim calcmode="lin" valueType="num">
                                      <p:cBhvr>
                                        <p:cTn id="74" dur="1000" fill="hold"/>
                                        <p:tgtEl>
                                          <p:spTgt spid="152"/>
                                        </p:tgtEl>
                                        <p:attrNameLst>
                                          <p:attrName>ppt_x</p:attrName>
                                        </p:attrNameLst>
                                      </p:cBhvr>
                                      <p:tavLst>
                                        <p:tav tm="0">
                                          <p:val>
                                            <p:strVal val="#ppt_x"/>
                                          </p:val>
                                        </p:tav>
                                        <p:tav tm="100000">
                                          <p:val>
                                            <p:strVal val="#ppt_x"/>
                                          </p:val>
                                        </p:tav>
                                      </p:tavLst>
                                    </p:anim>
                                    <p:anim calcmode="lin" valueType="num">
                                      <p:cBhvr>
                                        <p:cTn id="75" dur="900" decel="100000" fill="hold"/>
                                        <p:tgtEl>
                                          <p:spTgt spid="152"/>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advAuto="0"/>
      <p:bldP spid="36869" grpId="0" autoUpdateAnimBg="0"/>
      <p:bldP spid="36877" grpId="0" autoUpdateAnimBg="0"/>
      <p:bldP spid="3688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1779" name="Picture 3"/>
          <p:cNvPicPr>
            <a:picLocks noChangeAspect="1" noChangeArrowheads="1"/>
          </p:cNvPicPr>
          <p:nvPr/>
        </p:nvPicPr>
        <p:blipFill>
          <a:blip r:embed="rId3" cstate="print"/>
          <a:srcRect/>
          <a:stretch>
            <a:fillRect/>
          </a:stretch>
        </p:blipFill>
        <p:spPr bwMode="auto">
          <a:xfrm>
            <a:off x="971600" y="188640"/>
            <a:ext cx="1590675" cy="999167"/>
          </a:xfrm>
          <a:prstGeom prst="rect">
            <a:avLst/>
          </a:prstGeom>
          <a:noFill/>
          <a:ln w="9525">
            <a:noFill/>
            <a:miter lim="800000"/>
            <a:headEnd/>
            <a:tailEnd/>
          </a:ln>
        </p:spPr>
      </p:pic>
      <p:sp>
        <p:nvSpPr>
          <p:cNvPr id="36866" name="Rectangle 2"/>
          <p:cNvSpPr>
            <a:spLocks noGrp="1" noChangeArrowheads="1"/>
          </p:cNvSpPr>
          <p:nvPr>
            <p:ph type="subTitle" idx="1"/>
          </p:nvPr>
        </p:nvSpPr>
        <p:spPr>
          <a:xfrm>
            <a:off x="78822" y="1132493"/>
            <a:ext cx="8891752" cy="1263866"/>
          </a:xfrm>
        </p:spPr>
        <p:txBody>
          <a:bodyPr>
            <a:normAutofit/>
          </a:bodyPr>
          <a:lstStyle/>
          <a:p>
            <a:pPr eaLnBrk="1" hangingPunct="1"/>
            <a:r>
              <a:rPr lang="en-US" sz="3600" b="1" dirty="0" smtClean="0"/>
              <a:t>What is the chances of getting a small protein 150 amino acids long?</a:t>
            </a:r>
          </a:p>
        </p:txBody>
      </p:sp>
      <p:sp>
        <p:nvSpPr>
          <p:cNvPr id="64514" name="Rectangle 23"/>
          <p:cNvSpPr>
            <a:spLocks noGrp="1" noChangeArrowheads="1"/>
          </p:cNvSpPr>
          <p:nvPr>
            <p:ph type="ctrTitle"/>
          </p:nvPr>
        </p:nvSpPr>
        <p:spPr>
          <a:xfrm>
            <a:off x="591207" y="0"/>
            <a:ext cx="7772400" cy="961697"/>
          </a:xfrm>
        </p:spPr>
        <p:txBody>
          <a:bodyPr/>
          <a:lstStyle/>
          <a:p>
            <a:r>
              <a:rPr lang="zh-TW" altLang="en-US" b="1" dirty="0" smtClean="0">
                <a:solidFill>
                  <a:srgbClr val="FFFF00"/>
                </a:solidFill>
              </a:rPr>
              <a:t>機率</a:t>
            </a:r>
            <a:endParaRPr lang="en-US" dirty="0" smtClean="0"/>
          </a:p>
        </p:txBody>
      </p:sp>
      <p:sp>
        <p:nvSpPr>
          <p:cNvPr id="36869" name="Text Box 5"/>
          <p:cNvSpPr txBox="1">
            <a:spLocks noChangeArrowheads="1"/>
          </p:cNvSpPr>
          <p:nvPr/>
        </p:nvSpPr>
        <p:spPr bwMode="auto">
          <a:xfrm>
            <a:off x="251520" y="5085184"/>
            <a:ext cx="4176464" cy="584775"/>
          </a:xfrm>
          <a:prstGeom prst="rect">
            <a:avLst/>
          </a:prstGeom>
          <a:noFill/>
          <a:ln w="9525">
            <a:noFill/>
            <a:miter lim="800000"/>
            <a:headEnd/>
            <a:tailEnd/>
          </a:ln>
          <a:effectLst>
            <a:outerShdw dist="35921" dir="2700000" algn="ctr" rotWithShape="0">
              <a:schemeClr val="tx2"/>
            </a:outerShdw>
          </a:effectLst>
        </p:spPr>
        <p:txBody>
          <a:bodyPr wrap="square">
            <a:spAutoFit/>
          </a:bodyPr>
          <a:lstStyle/>
          <a:p>
            <a:pPr>
              <a:spcBef>
                <a:spcPct val="50000"/>
              </a:spcBef>
              <a:defRPr/>
            </a:pPr>
            <a:r>
              <a:rPr lang="en-US" sz="3200" dirty="0" smtClean="0">
                <a:solidFill>
                  <a:srgbClr val="FFFF00"/>
                </a:solidFill>
                <a:effectLst>
                  <a:outerShdw blurRad="38100" dist="38100" dir="2700000" algn="tl">
                    <a:srgbClr val="000000">
                      <a:alpha val="43137"/>
                    </a:srgbClr>
                  </a:outerShdw>
                </a:effectLst>
              </a:rPr>
              <a:t>150 amino acids</a:t>
            </a:r>
            <a:endParaRPr lang="en-US" sz="3200" dirty="0">
              <a:solidFill>
                <a:srgbClr val="FFFF00"/>
              </a:solidFill>
              <a:effectLst>
                <a:outerShdw blurRad="38100" dist="38100" dir="2700000" algn="tl">
                  <a:srgbClr val="000000">
                    <a:alpha val="43137"/>
                  </a:srgbClr>
                </a:outerShdw>
              </a:effectLst>
            </a:endParaRPr>
          </a:p>
        </p:txBody>
      </p:sp>
      <p:sp>
        <p:nvSpPr>
          <p:cNvPr id="36871" name="Text Box 7"/>
          <p:cNvSpPr txBox="1">
            <a:spLocks noChangeArrowheads="1"/>
          </p:cNvSpPr>
          <p:nvPr/>
        </p:nvSpPr>
        <p:spPr bwMode="auto">
          <a:xfrm>
            <a:off x="395536" y="2504914"/>
            <a:ext cx="4343400" cy="584775"/>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en-US" sz="3200" dirty="0" smtClean="0">
                <a:solidFill>
                  <a:srgbClr val="FFFF00"/>
                </a:solidFill>
                <a:effectLst>
                  <a:outerShdw blurRad="38100" dist="38100" dir="2700000" algn="tl">
                    <a:srgbClr val="000000">
                      <a:alpha val="43137"/>
                    </a:srgbClr>
                  </a:outerShdw>
                </a:effectLst>
              </a:rPr>
              <a:t>Peptide bond</a:t>
            </a:r>
            <a:endParaRPr lang="en-US" sz="3200" dirty="0">
              <a:solidFill>
                <a:srgbClr val="FFFF00"/>
              </a:solidFill>
              <a:effectLst>
                <a:outerShdw blurRad="38100" dist="38100" dir="2700000" algn="tl">
                  <a:srgbClr val="000000">
                    <a:alpha val="43137"/>
                  </a:srgbClr>
                </a:outerShdw>
              </a:effectLst>
            </a:endParaRPr>
          </a:p>
        </p:txBody>
      </p:sp>
      <p:sp>
        <p:nvSpPr>
          <p:cNvPr id="36874" name="Text Box 10"/>
          <p:cNvSpPr txBox="1">
            <a:spLocks noChangeArrowheads="1"/>
          </p:cNvSpPr>
          <p:nvPr/>
        </p:nvSpPr>
        <p:spPr bwMode="auto">
          <a:xfrm>
            <a:off x="395536" y="3190714"/>
            <a:ext cx="4038600" cy="584775"/>
          </a:xfrm>
          <a:prstGeom prst="rect">
            <a:avLst/>
          </a:prstGeom>
          <a:noFill/>
          <a:ln w="9525">
            <a:noFill/>
            <a:miter lim="800000"/>
            <a:headEnd/>
            <a:tailEnd/>
          </a:ln>
          <a:effectLst>
            <a:outerShdw dist="35921" dir="2700000" algn="ctr" rotWithShape="0">
              <a:schemeClr val="tx2"/>
            </a:outerShdw>
          </a:effectLst>
        </p:spPr>
        <p:txBody>
          <a:bodyPr>
            <a:spAutoFit/>
          </a:bodyPr>
          <a:lstStyle/>
          <a:p>
            <a:pPr>
              <a:spcBef>
                <a:spcPct val="50000"/>
              </a:spcBef>
              <a:defRPr/>
            </a:pPr>
            <a:r>
              <a:rPr lang="en-US" sz="3200" dirty="0" smtClean="0">
                <a:solidFill>
                  <a:srgbClr val="FFFF00"/>
                </a:solidFill>
                <a:effectLst>
                  <a:outerShdw blurRad="38100" dist="38100" dir="2700000" algn="tl">
                    <a:srgbClr val="000000">
                      <a:alpha val="43137"/>
                    </a:srgbClr>
                  </a:outerShdw>
                </a:effectLst>
              </a:rPr>
              <a:t>L-amino acid</a:t>
            </a:r>
            <a:endParaRPr lang="en-US" sz="3200" dirty="0">
              <a:solidFill>
                <a:srgbClr val="FFFF00"/>
              </a:solidFill>
              <a:effectLst>
                <a:outerShdw blurRad="38100" dist="38100" dir="2700000" algn="tl">
                  <a:srgbClr val="000000">
                    <a:alpha val="43137"/>
                  </a:srgbClr>
                </a:outerShdw>
              </a:effectLst>
            </a:endParaRPr>
          </a:p>
        </p:txBody>
      </p:sp>
      <p:sp>
        <p:nvSpPr>
          <p:cNvPr id="36877" name="Text Box 13"/>
          <p:cNvSpPr txBox="1">
            <a:spLocks noChangeArrowheads="1"/>
          </p:cNvSpPr>
          <p:nvPr/>
        </p:nvSpPr>
        <p:spPr bwMode="auto">
          <a:xfrm>
            <a:off x="323528" y="3838414"/>
            <a:ext cx="4371317" cy="584775"/>
          </a:xfrm>
          <a:prstGeom prst="rect">
            <a:avLst/>
          </a:prstGeom>
          <a:noFill/>
          <a:ln w="9525">
            <a:noFill/>
            <a:miter lim="800000"/>
            <a:headEnd/>
            <a:tailEnd/>
          </a:ln>
          <a:effectLst>
            <a:outerShdw dist="35921" dir="2700000" algn="ctr" rotWithShape="0">
              <a:schemeClr val="tx2"/>
            </a:outerShdw>
          </a:effectLst>
        </p:spPr>
        <p:txBody>
          <a:bodyPr wrap="square">
            <a:spAutoFit/>
          </a:bodyPr>
          <a:lstStyle/>
          <a:p>
            <a:pPr>
              <a:spcBef>
                <a:spcPct val="50000"/>
              </a:spcBef>
              <a:defRPr/>
            </a:pPr>
            <a:r>
              <a:rPr lang="en-US" sz="3200" dirty="0" smtClean="0">
                <a:solidFill>
                  <a:srgbClr val="FFFF00"/>
                </a:solidFill>
                <a:effectLst>
                  <a:outerShdw blurRad="38100" dist="38100" dir="2700000" algn="tl">
                    <a:srgbClr val="000000">
                      <a:alpha val="43137"/>
                    </a:srgbClr>
                  </a:outerShdw>
                </a:effectLst>
              </a:rPr>
              <a:t>Correct amino acids</a:t>
            </a:r>
            <a:endParaRPr lang="en-US" sz="3200" dirty="0">
              <a:solidFill>
                <a:srgbClr val="FFFF00"/>
              </a:solidFill>
              <a:effectLst>
                <a:outerShdw blurRad="38100" dist="38100" dir="2700000" algn="tl">
                  <a:srgbClr val="000000">
                    <a:alpha val="43137"/>
                  </a:srgbClr>
                </a:outerShdw>
              </a:effectLst>
            </a:endParaRPr>
          </a:p>
        </p:txBody>
      </p:sp>
      <p:sp>
        <p:nvSpPr>
          <p:cNvPr id="36880" name="Text Box 16"/>
          <p:cNvSpPr txBox="1">
            <a:spLocks noChangeArrowheads="1"/>
          </p:cNvSpPr>
          <p:nvPr/>
        </p:nvSpPr>
        <p:spPr bwMode="auto">
          <a:xfrm>
            <a:off x="251520" y="4467064"/>
            <a:ext cx="4752528" cy="584775"/>
          </a:xfrm>
          <a:prstGeom prst="rect">
            <a:avLst/>
          </a:prstGeom>
          <a:noFill/>
          <a:ln w="9525">
            <a:noFill/>
            <a:miter lim="800000"/>
            <a:headEnd/>
            <a:tailEnd/>
          </a:ln>
          <a:effectLst>
            <a:outerShdw dist="35921" dir="2700000" algn="ctr" rotWithShape="0">
              <a:schemeClr val="tx2"/>
            </a:outerShdw>
          </a:effectLst>
        </p:spPr>
        <p:txBody>
          <a:bodyPr wrap="square">
            <a:spAutoFit/>
          </a:bodyPr>
          <a:lstStyle/>
          <a:p>
            <a:pPr>
              <a:spcBef>
                <a:spcPct val="50000"/>
              </a:spcBef>
              <a:defRPr/>
            </a:pPr>
            <a:r>
              <a:rPr lang="en-US" sz="3200" dirty="0" smtClean="0">
                <a:solidFill>
                  <a:srgbClr val="FFFF00"/>
                </a:solidFill>
                <a:effectLst>
                  <a:outerShdw blurRad="38100" dist="38100" dir="2700000" algn="tl">
                    <a:srgbClr val="000000">
                      <a:alpha val="43137"/>
                    </a:srgbClr>
                  </a:outerShdw>
                </a:effectLst>
              </a:rPr>
              <a:t>Tolerance adjustment</a:t>
            </a:r>
            <a:endParaRPr lang="en-US" sz="3200" dirty="0">
              <a:solidFill>
                <a:srgbClr val="FFFF00"/>
              </a:solidFill>
              <a:effectLst>
                <a:outerShdw blurRad="38100" dist="38100" dir="2700000" algn="tl">
                  <a:srgbClr val="000000">
                    <a:alpha val="43137"/>
                  </a:srgbClr>
                </a:outerShdw>
              </a:effectLst>
            </a:endParaRPr>
          </a:p>
        </p:txBody>
      </p:sp>
      <p:sp>
        <p:nvSpPr>
          <p:cNvPr id="282625" name="Rectangle 1"/>
          <p:cNvSpPr>
            <a:spLocks noChangeArrowheads="1"/>
          </p:cNvSpPr>
          <p:nvPr/>
        </p:nvSpPr>
        <p:spPr bwMode="auto">
          <a:xfrm>
            <a:off x="4887311" y="2474461"/>
            <a:ext cx="30112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 in 2</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150  or </a:t>
            </a: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45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
          <p:cNvSpPr>
            <a:spLocks noChangeArrowheads="1"/>
          </p:cNvSpPr>
          <p:nvPr/>
        </p:nvSpPr>
        <p:spPr bwMode="auto">
          <a:xfrm>
            <a:off x="4897821" y="3115593"/>
            <a:ext cx="301121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 in 2</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150  or </a:t>
            </a: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45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2626" name="Rectangle 2"/>
          <p:cNvSpPr>
            <a:spLocks noChangeArrowheads="1"/>
          </p:cNvSpPr>
          <p:nvPr/>
        </p:nvSpPr>
        <p:spPr bwMode="auto">
          <a:xfrm>
            <a:off x="4918839" y="3782999"/>
            <a:ext cx="35787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 in 20</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150  or </a:t>
            </a: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195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2627" name="Rectangle 3"/>
          <p:cNvSpPr>
            <a:spLocks noChangeArrowheads="1"/>
          </p:cNvSpPr>
          <p:nvPr/>
        </p:nvSpPr>
        <p:spPr bwMode="auto">
          <a:xfrm>
            <a:off x="4950370" y="4445152"/>
            <a:ext cx="307427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 in 10</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74</a:t>
            </a: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2628" name="Rectangle 4"/>
          <p:cNvSpPr>
            <a:spLocks noChangeArrowheads="1"/>
          </p:cNvSpPr>
          <p:nvPr/>
        </p:nvSpPr>
        <p:spPr bwMode="auto">
          <a:xfrm>
            <a:off x="4918839" y="5075409"/>
            <a:ext cx="315310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45 </a:t>
            </a:r>
            <a:r>
              <a:rPr kumimoji="0" lang="en-US" sz="3200" u="sng" dirty="0" smtClean="0">
                <a:solidFill>
                  <a:schemeClr val="tx1"/>
                </a:solidFill>
                <a:latin typeface="Calibri" pitchFamily="34" charset="0"/>
                <a:ea typeface="Calibri" pitchFamily="34" charset="0"/>
                <a:cs typeface="Times New Roman" pitchFamily="18" charset="0"/>
              </a:rPr>
              <a:t>x</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 </a:t>
            </a: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45 </a:t>
            </a:r>
            <a:r>
              <a:rPr kumimoji="0" lang="en-US" sz="3200" u="sng" dirty="0" smtClean="0">
                <a:solidFill>
                  <a:schemeClr val="tx1"/>
                </a:solidFill>
                <a:latin typeface="Calibri" pitchFamily="34" charset="0"/>
                <a:ea typeface="Calibri" pitchFamily="34" charset="0"/>
                <a:cs typeface="Times New Roman" pitchFamily="18" charset="0"/>
              </a:rPr>
              <a:t>x</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 </a:t>
            </a: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10</a:t>
            </a:r>
            <a:r>
              <a:rPr kumimoji="0" lang="en-US" sz="3200" b="0" i="0" u="sng"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74</a:t>
            </a:r>
            <a:r>
              <a:rPr kumimoji="0" lang="en-US" sz="3200" b="0"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slide(fromBottom)">
                                      <p:cBhvr>
                                        <p:cTn id="7" dur="500"/>
                                        <p:tgtEl>
                                          <p:spTgt spid="36866">
                                            <p:txEl>
                                              <p:pRg st="0" end="0"/>
                                            </p:txEl>
                                          </p:spTgt>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331779"/>
                                        </p:tgtEl>
                                        <p:attrNameLst>
                                          <p:attrName>style.visibility</p:attrName>
                                        </p:attrNameLst>
                                      </p:cBhvr>
                                      <p:to>
                                        <p:strVal val="visible"/>
                                      </p:to>
                                    </p:set>
                                    <p:animEffect transition="in" filter="wipe(down)">
                                      <p:cBhvr>
                                        <p:cTn id="11" dur="580">
                                          <p:stCondLst>
                                            <p:cond delay="0"/>
                                          </p:stCondLst>
                                        </p:cTn>
                                        <p:tgtEl>
                                          <p:spTgt spid="331779"/>
                                        </p:tgtEl>
                                      </p:cBhvr>
                                    </p:animEffect>
                                    <p:anim calcmode="lin" valueType="num">
                                      <p:cBhvr>
                                        <p:cTn id="12" dur="1822" tmFilter="0,0; 0.14,0.36; 0.43,0.73; 0.71,0.91; 1.0,1.0">
                                          <p:stCondLst>
                                            <p:cond delay="0"/>
                                          </p:stCondLst>
                                        </p:cTn>
                                        <p:tgtEl>
                                          <p:spTgt spid="33177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3177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3177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3177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31779"/>
                                        </p:tgtEl>
                                        <p:attrNameLst>
                                          <p:attrName>ppt_y</p:attrName>
                                        </p:attrNameLst>
                                      </p:cBhvr>
                                      <p:tavLst>
                                        <p:tav tm="0" fmla="#ppt_y-sin(pi*$)/81">
                                          <p:val>
                                            <p:fltVal val="0"/>
                                          </p:val>
                                        </p:tav>
                                        <p:tav tm="100000">
                                          <p:val>
                                            <p:fltVal val="1"/>
                                          </p:val>
                                        </p:tav>
                                      </p:tavLst>
                                    </p:anim>
                                    <p:animScale>
                                      <p:cBhvr>
                                        <p:cTn id="17" dur="26">
                                          <p:stCondLst>
                                            <p:cond delay="650"/>
                                          </p:stCondLst>
                                        </p:cTn>
                                        <p:tgtEl>
                                          <p:spTgt spid="331779"/>
                                        </p:tgtEl>
                                      </p:cBhvr>
                                      <p:to x="100000" y="60000"/>
                                    </p:animScale>
                                    <p:animScale>
                                      <p:cBhvr>
                                        <p:cTn id="18" dur="166" decel="50000">
                                          <p:stCondLst>
                                            <p:cond delay="676"/>
                                          </p:stCondLst>
                                        </p:cTn>
                                        <p:tgtEl>
                                          <p:spTgt spid="331779"/>
                                        </p:tgtEl>
                                      </p:cBhvr>
                                      <p:to x="100000" y="100000"/>
                                    </p:animScale>
                                    <p:animScale>
                                      <p:cBhvr>
                                        <p:cTn id="19" dur="26">
                                          <p:stCondLst>
                                            <p:cond delay="1312"/>
                                          </p:stCondLst>
                                        </p:cTn>
                                        <p:tgtEl>
                                          <p:spTgt spid="331779"/>
                                        </p:tgtEl>
                                      </p:cBhvr>
                                      <p:to x="100000" y="80000"/>
                                    </p:animScale>
                                    <p:animScale>
                                      <p:cBhvr>
                                        <p:cTn id="20" dur="166" decel="50000">
                                          <p:stCondLst>
                                            <p:cond delay="1338"/>
                                          </p:stCondLst>
                                        </p:cTn>
                                        <p:tgtEl>
                                          <p:spTgt spid="331779"/>
                                        </p:tgtEl>
                                      </p:cBhvr>
                                      <p:to x="100000" y="100000"/>
                                    </p:animScale>
                                    <p:animScale>
                                      <p:cBhvr>
                                        <p:cTn id="21" dur="26">
                                          <p:stCondLst>
                                            <p:cond delay="1642"/>
                                          </p:stCondLst>
                                        </p:cTn>
                                        <p:tgtEl>
                                          <p:spTgt spid="331779"/>
                                        </p:tgtEl>
                                      </p:cBhvr>
                                      <p:to x="100000" y="90000"/>
                                    </p:animScale>
                                    <p:animScale>
                                      <p:cBhvr>
                                        <p:cTn id="22" dur="166" decel="50000">
                                          <p:stCondLst>
                                            <p:cond delay="1668"/>
                                          </p:stCondLst>
                                        </p:cTn>
                                        <p:tgtEl>
                                          <p:spTgt spid="331779"/>
                                        </p:tgtEl>
                                      </p:cBhvr>
                                      <p:to x="100000" y="100000"/>
                                    </p:animScale>
                                    <p:animScale>
                                      <p:cBhvr>
                                        <p:cTn id="23" dur="26">
                                          <p:stCondLst>
                                            <p:cond delay="1808"/>
                                          </p:stCondLst>
                                        </p:cTn>
                                        <p:tgtEl>
                                          <p:spTgt spid="331779"/>
                                        </p:tgtEl>
                                      </p:cBhvr>
                                      <p:to x="100000" y="95000"/>
                                    </p:animScale>
                                    <p:animScale>
                                      <p:cBhvr>
                                        <p:cTn id="24" dur="166" decel="50000">
                                          <p:stCondLst>
                                            <p:cond delay="1834"/>
                                          </p:stCondLst>
                                        </p:cTn>
                                        <p:tgtEl>
                                          <p:spTgt spid="331779"/>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871"/>
                                        </p:tgtEl>
                                        <p:attrNameLst>
                                          <p:attrName>style.visibility</p:attrName>
                                        </p:attrNameLst>
                                      </p:cBhvr>
                                      <p:to>
                                        <p:strVal val="visible"/>
                                      </p:to>
                                    </p:set>
                                    <p:animEffect transition="in" filter="slide(fromBottom)">
                                      <p:cBhvr>
                                        <p:cTn id="29" dur="500"/>
                                        <p:tgtEl>
                                          <p:spTgt spid="36871"/>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282625"/>
                                        </p:tgtEl>
                                        <p:attrNameLst>
                                          <p:attrName>style.visibility</p:attrName>
                                        </p:attrNameLst>
                                      </p:cBhvr>
                                      <p:to>
                                        <p:strVal val="visible"/>
                                      </p:to>
                                    </p:set>
                                    <p:animEffect transition="in" filter="fade">
                                      <p:cBhvr>
                                        <p:cTn id="34" dur="1000"/>
                                        <p:tgtEl>
                                          <p:spTgt spid="282625"/>
                                        </p:tgtEl>
                                      </p:cBhvr>
                                    </p:animEffect>
                                    <p:anim calcmode="lin" valueType="num">
                                      <p:cBhvr>
                                        <p:cTn id="35" dur="1000" fill="hold"/>
                                        <p:tgtEl>
                                          <p:spTgt spid="282625"/>
                                        </p:tgtEl>
                                        <p:attrNameLst>
                                          <p:attrName>ppt_x</p:attrName>
                                        </p:attrNameLst>
                                      </p:cBhvr>
                                      <p:tavLst>
                                        <p:tav tm="0">
                                          <p:val>
                                            <p:strVal val="#ppt_x"/>
                                          </p:val>
                                        </p:tav>
                                        <p:tav tm="100000">
                                          <p:val>
                                            <p:strVal val="#ppt_x"/>
                                          </p:val>
                                        </p:tav>
                                      </p:tavLst>
                                    </p:anim>
                                    <p:anim calcmode="lin" valueType="num">
                                      <p:cBhvr>
                                        <p:cTn id="36" dur="900" decel="100000" fill="hold"/>
                                        <p:tgtEl>
                                          <p:spTgt spid="28262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82625"/>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6874"/>
                                        </p:tgtEl>
                                        <p:attrNameLst>
                                          <p:attrName>style.visibility</p:attrName>
                                        </p:attrNameLst>
                                      </p:cBhvr>
                                      <p:to>
                                        <p:strVal val="visible"/>
                                      </p:to>
                                    </p:set>
                                    <p:animEffect transition="in" filter="slide(fromBottom)">
                                      <p:cBhvr>
                                        <p:cTn id="42" dur="500"/>
                                        <p:tgtEl>
                                          <p:spTgt spid="36874"/>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900" decel="100000" fill="hold"/>
                                        <p:tgtEl>
                                          <p:spTgt spid="1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36877"/>
                                        </p:tgtEl>
                                        <p:attrNameLst>
                                          <p:attrName>style.visibility</p:attrName>
                                        </p:attrNameLst>
                                      </p:cBhvr>
                                      <p:to>
                                        <p:strVal val="visible"/>
                                      </p:to>
                                    </p:set>
                                    <p:animEffect transition="in" filter="slide(fromBottom)">
                                      <p:cBhvr>
                                        <p:cTn id="55" dur="500"/>
                                        <p:tgtEl>
                                          <p:spTgt spid="36877"/>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282626"/>
                                        </p:tgtEl>
                                        <p:attrNameLst>
                                          <p:attrName>style.visibility</p:attrName>
                                        </p:attrNameLst>
                                      </p:cBhvr>
                                      <p:to>
                                        <p:strVal val="visible"/>
                                      </p:to>
                                    </p:set>
                                    <p:animEffect transition="in" filter="fade">
                                      <p:cBhvr>
                                        <p:cTn id="60" dur="1000"/>
                                        <p:tgtEl>
                                          <p:spTgt spid="282626"/>
                                        </p:tgtEl>
                                      </p:cBhvr>
                                    </p:animEffect>
                                    <p:anim calcmode="lin" valueType="num">
                                      <p:cBhvr>
                                        <p:cTn id="61" dur="1000" fill="hold"/>
                                        <p:tgtEl>
                                          <p:spTgt spid="282626"/>
                                        </p:tgtEl>
                                        <p:attrNameLst>
                                          <p:attrName>ppt_x</p:attrName>
                                        </p:attrNameLst>
                                      </p:cBhvr>
                                      <p:tavLst>
                                        <p:tav tm="0">
                                          <p:val>
                                            <p:strVal val="#ppt_x"/>
                                          </p:val>
                                        </p:tav>
                                        <p:tav tm="100000">
                                          <p:val>
                                            <p:strVal val="#ppt_x"/>
                                          </p:val>
                                        </p:tav>
                                      </p:tavLst>
                                    </p:anim>
                                    <p:anim calcmode="lin" valueType="num">
                                      <p:cBhvr>
                                        <p:cTn id="62" dur="900" decel="100000" fill="hold"/>
                                        <p:tgtEl>
                                          <p:spTgt spid="28262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8262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36880"/>
                                        </p:tgtEl>
                                        <p:attrNameLst>
                                          <p:attrName>style.visibility</p:attrName>
                                        </p:attrNameLst>
                                      </p:cBhvr>
                                      <p:to>
                                        <p:strVal val="visible"/>
                                      </p:to>
                                    </p:set>
                                    <p:animEffect transition="in" filter="slide(fromBottom)">
                                      <p:cBhvr>
                                        <p:cTn id="68" dur="500"/>
                                        <p:tgtEl>
                                          <p:spTgt spid="36880"/>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282627"/>
                                        </p:tgtEl>
                                        <p:attrNameLst>
                                          <p:attrName>style.visibility</p:attrName>
                                        </p:attrNameLst>
                                      </p:cBhvr>
                                      <p:to>
                                        <p:strVal val="visible"/>
                                      </p:to>
                                    </p:set>
                                    <p:animEffect transition="in" filter="fade">
                                      <p:cBhvr>
                                        <p:cTn id="73" dur="1000"/>
                                        <p:tgtEl>
                                          <p:spTgt spid="282627"/>
                                        </p:tgtEl>
                                      </p:cBhvr>
                                    </p:animEffect>
                                    <p:anim calcmode="lin" valueType="num">
                                      <p:cBhvr>
                                        <p:cTn id="74" dur="1000" fill="hold"/>
                                        <p:tgtEl>
                                          <p:spTgt spid="282627"/>
                                        </p:tgtEl>
                                        <p:attrNameLst>
                                          <p:attrName>ppt_x</p:attrName>
                                        </p:attrNameLst>
                                      </p:cBhvr>
                                      <p:tavLst>
                                        <p:tav tm="0">
                                          <p:val>
                                            <p:strVal val="#ppt_x"/>
                                          </p:val>
                                        </p:tav>
                                        <p:tav tm="100000">
                                          <p:val>
                                            <p:strVal val="#ppt_x"/>
                                          </p:val>
                                        </p:tav>
                                      </p:tavLst>
                                    </p:anim>
                                    <p:anim calcmode="lin" valueType="num">
                                      <p:cBhvr>
                                        <p:cTn id="75" dur="900" decel="100000" fill="hold"/>
                                        <p:tgtEl>
                                          <p:spTgt spid="28262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82627"/>
                                        </p:tgtEl>
                                        <p:attrNameLst>
                                          <p:attrName>ppt_y</p:attrName>
                                        </p:attrNameLst>
                                      </p:cBhvr>
                                      <p:tavLst>
                                        <p:tav tm="0">
                                          <p:val>
                                            <p:strVal val="#ppt_y-.03"/>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36869"/>
                                        </p:tgtEl>
                                        <p:attrNameLst>
                                          <p:attrName>style.visibility</p:attrName>
                                        </p:attrNameLst>
                                      </p:cBhvr>
                                      <p:to>
                                        <p:strVal val="visible"/>
                                      </p:to>
                                    </p:set>
                                    <p:animEffect transition="in" filter="slide(fromBottom)">
                                      <p:cBhvr>
                                        <p:cTn id="81" dur="500"/>
                                        <p:tgtEl>
                                          <p:spTgt spid="36869"/>
                                        </p:tgtEl>
                                      </p:cBhvr>
                                    </p:animEffect>
                                  </p:childTnLst>
                                </p:cTn>
                              </p:par>
                            </p:childTnLst>
                          </p:cTn>
                        </p:par>
                      </p:childTnLst>
                    </p:cTn>
                  </p:par>
                  <p:par>
                    <p:cTn id="82" fill="hold">
                      <p:stCondLst>
                        <p:cond delay="indefinite"/>
                      </p:stCondLst>
                      <p:childTnLst>
                        <p:par>
                          <p:cTn id="83" fill="hold">
                            <p:stCondLst>
                              <p:cond delay="0"/>
                            </p:stCondLst>
                            <p:childTnLst>
                              <p:par>
                                <p:cTn id="84" presetID="37" presetClass="entr" presetSubtype="0" fill="hold" nodeType="clickEffect">
                                  <p:stCondLst>
                                    <p:cond delay="0"/>
                                  </p:stCondLst>
                                  <p:childTnLst>
                                    <p:set>
                                      <p:cBhvr>
                                        <p:cTn id="85" dur="1" fill="hold">
                                          <p:stCondLst>
                                            <p:cond delay="0"/>
                                          </p:stCondLst>
                                        </p:cTn>
                                        <p:tgtEl>
                                          <p:spTgt spid="282628"/>
                                        </p:tgtEl>
                                        <p:attrNameLst>
                                          <p:attrName>style.visibility</p:attrName>
                                        </p:attrNameLst>
                                      </p:cBhvr>
                                      <p:to>
                                        <p:strVal val="visible"/>
                                      </p:to>
                                    </p:set>
                                    <p:animEffect transition="in" filter="fade">
                                      <p:cBhvr>
                                        <p:cTn id="86" dur="1000"/>
                                        <p:tgtEl>
                                          <p:spTgt spid="282628"/>
                                        </p:tgtEl>
                                      </p:cBhvr>
                                    </p:animEffect>
                                    <p:anim calcmode="lin" valueType="num">
                                      <p:cBhvr>
                                        <p:cTn id="87" dur="1000" fill="hold"/>
                                        <p:tgtEl>
                                          <p:spTgt spid="282628"/>
                                        </p:tgtEl>
                                        <p:attrNameLst>
                                          <p:attrName>ppt_x</p:attrName>
                                        </p:attrNameLst>
                                      </p:cBhvr>
                                      <p:tavLst>
                                        <p:tav tm="0">
                                          <p:val>
                                            <p:strVal val="#ppt_x"/>
                                          </p:val>
                                        </p:tav>
                                        <p:tav tm="100000">
                                          <p:val>
                                            <p:strVal val="#ppt_x"/>
                                          </p:val>
                                        </p:tav>
                                      </p:tavLst>
                                    </p:anim>
                                    <p:anim calcmode="lin" valueType="num">
                                      <p:cBhvr>
                                        <p:cTn id="88" dur="900" decel="100000" fill="hold"/>
                                        <p:tgtEl>
                                          <p:spTgt spid="282628"/>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2826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advAuto="0"/>
      <p:bldP spid="36869" grpId="0" autoUpdateAnimBg="0"/>
      <p:bldP spid="36871" grpId="0" autoUpdateAnimBg="0"/>
      <p:bldP spid="36874" grpId="0" autoUpdateAnimBg="0"/>
      <p:bldP spid="36877" grpId="0" autoUpdateAnimBg="0"/>
      <p:bldP spid="3688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4796154" y="3031812"/>
            <a:ext cx="3209926" cy="2016284"/>
          </a:xfrm>
          <a:prstGeom prst="rect">
            <a:avLst/>
          </a:prstGeom>
          <a:noFill/>
          <a:ln w="9525">
            <a:noFill/>
            <a:miter lim="800000"/>
            <a:headEnd/>
            <a:tailEnd/>
          </a:ln>
        </p:spPr>
      </p:pic>
      <p:sp>
        <p:nvSpPr>
          <p:cNvPr id="6" name="Rectangle 5"/>
          <p:cNvSpPr/>
          <p:nvPr/>
        </p:nvSpPr>
        <p:spPr>
          <a:xfrm>
            <a:off x="395536" y="2060848"/>
            <a:ext cx="3960440" cy="3046988"/>
          </a:xfrm>
          <a:prstGeom prst="rect">
            <a:avLst/>
          </a:prstGeom>
        </p:spPr>
        <p:txBody>
          <a:bodyPr wrap="square">
            <a:spAutoFit/>
          </a:bodyPr>
          <a:lstStyle/>
          <a:p>
            <a:r>
              <a:rPr lang="en-US" sz="9600" dirty="0" smtClean="0">
                <a:effectLst>
                  <a:glow rad="228600">
                    <a:schemeClr val="accent4">
                      <a:satMod val="175000"/>
                      <a:alpha val="40000"/>
                    </a:schemeClr>
                  </a:glow>
                </a:effectLst>
              </a:rPr>
              <a:t>1 </a:t>
            </a:r>
            <a:r>
              <a:rPr lang="en-US" sz="6000" dirty="0" smtClean="0">
                <a:effectLst>
                  <a:glow rad="228600">
                    <a:schemeClr val="accent4">
                      <a:satMod val="175000"/>
                      <a:alpha val="40000"/>
                    </a:schemeClr>
                  </a:glow>
                </a:effectLst>
              </a:rPr>
              <a:t>out of </a:t>
            </a:r>
            <a:r>
              <a:rPr lang="en-US" sz="9600" dirty="0" smtClean="0">
                <a:effectLst>
                  <a:glow rad="228600">
                    <a:schemeClr val="accent4">
                      <a:satMod val="175000"/>
                      <a:alpha val="40000"/>
                    </a:schemeClr>
                  </a:glow>
                </a:effectLst>
              </a:rPr>
              <a:t>10</a:t>
            </a:r>
            <a:r>
              <a:rPr lang="en-US" sz="9600" baseline="30000" dirty="0" smtClean="0">
                <a:effectLst>
                  <a:glow rad="228600">
                    <a:schemeClr val="accent4">
                      <a:satMod val="175000"/>
                      <a:alpha val="40000"/>
                    </a:schemeClr>
                  </a:glow>
                </a:effectLst>
              </a:rPr>
              <a:t>164</a:t>
            </a:r>
            <a:endParaRPr lang="en-US" sz="9600" dirty="0">
              <a:effectLst>
                <a:glow rad="228600">
                  <a:schemeClr val="accent4">
                    <a:satMod val="175000"/>
                    <a:alpha val="40000"/>
                  </a:schemeClr>
                </a:glow>
              </a:effectLst>
            </a:endParaRPr>
          </a:p>
        </p:txBody>
      </p:sp>
      <p:sp>
        <p:nvSpPr>
          <p:cNvPr id="11" name="Rectangle 2"/>
          <p:cNvSpPr>
            <a:spLocks noGrp="1" noChangeArrowheads="1"/>
          </p:cNvSpPr>
          <p:nvPr>
            <p:ph type="subTitle" idx="1"/>
          </p:nvPr>
        </p:nvSpPr>
        <p:spPr>
          <a:xfrm>
            <a:off x="78822" y="1132493"/>
            <a:ext cx="8891752" cy="1263866"/>
          </a:xfrm>
        </p:spPr>
        <p:txBody>
          <a:bodyPr>
            <a:normAutofit/>
          </a:bodyPr>
          <a:lstStyle/>
          <a:p>
            <a:pPr algn="l" eaLnBrk="1" hangingPunct="1"/>
            <a:r>
              <a:rPr lang="en-US" sz="4800" b="1" dirty="0" smtClean="0"/>
              <a:t>Answer:</a:t>
            </a:r>
          </a:p>
        </p:txBody>
      </p:sp>
      <p:sp>
        <p:nvSpPr>
          <p:cNvPr id="12" name="Rectangle 23"/>
          <p:cNvSpPr>
            <a:spLocks noGrp="1" noChangeArrowheads="1"/>
          </p:cNvSpPr>
          <p:nvPr>
            <p:ph type="ctrTitle"/>
          </p:nvPr>
        </p:nvSpPr>
        <p:spPr>
          <a:xfrm>
            <a:off x="591207" y="0"/>
            <a:ext cx="7772400" cy="961697"/>
          </a:xfrm>
        </p:spPr>
        <p:txBody>
          <a:bodyPr/>
          <a:lstStyle/>
          <a:p>
            <a:r>
              <a:rPr lang="zh-TW" altLang="en-US" b="1" dirty="0" smtClean="0">
                <a:solidFill>
                  <a:srgbClr val="FFFF00"/>
                </a:solidFill>
              </a:rPr>
              <a:t>機率</a:t>
            </a:r>
            <a:endParaRPr lang="en-US" dirty="0" smtClean="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p:nvPr>
        </p:nvSpPr>
        <p:spPr>
          <a:xfrm>
            <a:off x="2167758" y="262758"/>
            <a:ext cx="6519041" cy="1143000"/>
          </a:xfrm>
        </p:spPr>
        <p:txBody>
          <a:bodyPr/>
          <a:lstStyle/>
          <a:p>
            <a:pPr eaLnBrk="1" hangingPunct="1"/>
            <a:r>
              <a:rPr lang="en-US" dirty="0" smtClean="0"/>
              <a:t>Protein Probability</a:t>
            </a:r>
          </a:p>
        </p:txBody>
      </p:sp>
      <p:sp>
        <p:nvSpPr>
          <p:cNvPr id="166915" name="Rectangle 3"/>
          <p:cNvSpPr>
            <a:spLocks noGrp="1" noChangeArrowheads="1"/>
          </p:cNvSpPr>
          <p:nvPr>
            <p:ph type="body" idx="4294967295"/>
          </p:nvPr>
        </p:nvSpPr>
        <p:spPr>
          <a:xfrm>
            <a:off x="1259633" y="1340768"/>
            <a:ext cx="7884368" cy="4104456"/>
          </a:xfrm>
        </p:spPr>
        <p:txBody>
          <a:bodyPr>
            <a:noAutofit/>
          </a:bodyPr>
          <a:lstStyle/>
          <a:p>
            <a:pPr marL="0" indent="0" eaLnBrk="1" hangingPunct="1">
              <a:buNone/>
            </a:pPr>
            <a:r>
              <a:rPr lang="en-US" sz="4000" dirty="0" smtClean="0"/>
              <a:t>“</a:t>
            </a:r>
            <a:r>
              <a:rPr lang="en-US" sz="4000" dirty="0" smtClean="0">
                <a:solidFill>
                  <a:srgbClr val="FFFF00"/>
                </a:solidFill>
                <a:effectLst>
                  <a:outerShdw blurRad="38100" dist="38100" dir="2700000" algn="tl">
                    <a:srgbClr val="000000">
                      <a:alpha val="43137"/>
                    </a:srgbClr>
                  </a:outerShdw>
                </a:effectLst>
              </a:rPr>
              <a:t>If a particular amino acid sequence was selected by chance, how rare an event would this be?... The great majority of sequences can never have been synthesized at all, at any time.” </a:t>
            </a:r>
          </a:p>
          <a:p>
            <a:pPr marL="0" indent="0" eaLnBrk="1" hangingPunct="1">
              <a:buFont typeface="Wingdings" pitchFamily="2" charset="2"/>
              <a:buNone/>
            </a:pPr>
            <a:r>
              <a:rPr lang="en-US" sz="4000" dirty="0" smtClean="0">
                <a:solidFill>
                  <a:srgbClr val="FFFF00"/>
                </a:solidFill>
                <a:effectLst>
                  <a:outerShdw blurRad="38100" dist="38100" dir="2700000" algn="tl">
                    <a:srgbClr val="000000">
                      <a:alpha val="43137"/>
                    </a:srgbClr>
                  </a:outerShdw>
                </a:effectLst>
              </a:rPr>
              <a:t>  </a:t>
            </a:r>
          </a:p>
        </p:txBody>
      </p:sp>
      <p:sp>
        <p:nvSpPr>
          <p:cNvPr id="8" name="Rectangle 7"/>
          <p:cNvSpPr/>
          <p:nvPr/>
        </p:nvSpPr>
        <p:spPr>
          <a:xfrm>
            <a:off x="2017985" y="5861438"/>
            <a:ext cx="6889532" cy="830997"/>
          </a:xfrm>
          <a:prstGeom prst="rect">
            <a:avLst/>
          </a:prstGeom>
        </p:spPr>
        <p:txBody>
          <a:bodyPr wrap="square">
            <a:spAutoFit/>
          </a:bodyPr>
          <a:lstStyle/>
          <a:p>
            <a:pPr>
              <a:spcBef>
                <a:spcPct val="50000"/>
              </a:spcBef>
              <a:defRPr/>
            </a:pPr>
            <a:r>
              <a:rPr lang="en-US" sz="2400" b="1" dirty="0" smtClean="0">
                <a:ln w="12700">
                  <a:solidFill>
                    <a:schemeClr val="tx2">
                      <a:satMod val="155000"/>
                    </a:schemeClr>
                  </a:solidFill>
                  <a:prstDash val="solid"/>
                </a:ln>
                <a:solidFill>
                  <a:srgbClr val="FFFF00"/>
                </a:solidFill>
              </a:rPr>
              <a:t>Francis Crick, </a:t>
            </a:r>
            <a:r>
              <a:rPr lang="en-US" sz="2400" b="1" i="1" dirty="0" smtClean="0">
                <a:ln w="12700">
                  <a:solidFill>
                    <a:schemeClr val="tx2">
                      <a:satMod val="155000"/>
                    </a:schemeClr>
                  </a:solidFill>
                  <a:prstDash val="solid"/>
                </a:ln>
                <a:solidFill>
                  <a:srgbClr val="FFFF00"/>
                </a:solidFill>
              </a:rPr>
              <a:t>Life Itself: Its Origin and Nature</a:t>
            </a:r>
            <a:r>
              <a:rPr lang="en-US" sz="2400" b="1" dirty="0" smtClean="0">
                <a:ln w="12700">
                  <a:solidFill>
                    <a:schemeClr val="tx2">
                      <a:satMod val="155000"/>
                    </a:schemeClr>
                  </a:solidFill>
                  <a:prstDash val="solid"/>
                </a:ln>
                <a:solidFill>
                  <a:srgbClr val="FFFF00"/>
                </a:solidFill>
              </a:rPr>
              <a:t>, 1981, pp. 51-52.</a:t>
            </a:r>
            <a:endParaRPr lang="en-US" sz="2400" b="1" dirty="0">
              <a:ln w="12700">
                <a:solidFill>
                  <a:schemeClr val="tx2">
                    <a:satMod val="155000"/>
                  </a:schemeClr>
                </a:solidFill>
                <a:prstDash val="solid"/>
              </a:ln>
              <a:solidFill>
                <a:srgbClr val="FFFF00"/>
              </a:solidFill>
            </a:endParaRPr>
          </a:p>
        </p:txBody>
      </p:sp>
    </p:spTree>
  </p:cSld>
  <p:clrMapOvr>
    <a:masterClrMapping/>
  </p:clrMapOvr>
  <p:transition advClick="0">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0"/>
            <a:ext cx="7772400" cy="1143000"/>
          </a:xfrm>
        </p:spPr>
        <p:txBody>
          <a:bodyPr/>
          <a:lstStyle/>
          <a:p>
            <a:r>
              <a:rPr lang="en-US" dirty="0" smtClean="0">
                <a:solidFill>
                  <a:srgbClr val="FFFF00"/>
                </a:solidFill>
                <a:latin typeface="Times New Roman" pitchFamily="18" charset="0"/>
                <a:cs typeface="Times New Roman" pitchFamily="18" charset="0"/>
              </a:rPr>
              <a:t>Probabilistic Resources?</a:t>
            </a:r>
            <a:endParaRPr lang="en-US" dirty="0">
              <a:solidFill>
                <a:srgbClr val="FFFF00"/>
              </a:solidFill>
              <a:latin typeface="Times New Roman" pitchFamily="18" charset="0"/>
              <a:cs typeface="Times New Roman" pitchFamily="18" charset="0"/>
            </a:endParaRPr>
          </a:p>
        </p:txBody>
      </p:sp>
      <p:sp>
        <p:nvSpPr>
          <p:cNvPr id="7" name="TextBox 6"/>
          <p:cNvSpPr txBox="1"/>
          <p:nvPr/>
        </p:nvSpPr>
        <p:spPr>
          <a:xfrm>
            <a:off x="0" y="980728"/>
            <a:ext cx="9144000" cy="1323439"/>
          </a:xfrm>
          <a:prstGeom prst="rect">
            <a:avLst/>
          </a:prstGeom>
          <a:noFill/>
        </p:spPr>
        <p:txBody>
          <a:bodyPr wrap="square" rtlCol="0">
            <a:spAutoFit/>
          </a:bodyPr>
          <a:lstStyle/>
          <a:p>
            <a:pPr algn="ctr"/>
            <a:r>
              <a:rPr lang="en-US" sz="4000" dirty="0" smtClean="0">
                <a:solidFill>
                  <a:srgbClr val="FFC000"/>
                </a:solidFill>
                <a:latin typeface="Times New Roman" pitchFamily="18" charset="0"/>
                <a:cs typeface="Times New Roman" pitchFamily="18" charset="0"/>
              </a:rPr>
              <a:t>How many opportunities were there for events to occur?</a:t>
            </a:r>
            <a:endParaRPr lang="en-US" sz="4000" dirty="0">
              <a:solidFill>
                <a:srgbClr val="FFC000"/>
              </a:solidFill>
              <a:latin typeface="Times New Roman" pitchFamily="18" charset="0"/>
              <a:cs typeface="Times New Roman" pitchFamily="18" charset="0"/>
            </a:endParaRPr>
          </a:p>
        </p:txBody>
      </p:sp>
      <p:sp>
        <p:nvSpPr>
          <p:cNvPr id="8" name="Rectangle 7"/>
          <p:cNvSpPr/>
          <p:nvPr/>
        </p:nvSpPr>
        <p:spPr>
          <a:xfrm>
            <a:off x="0" y="2348880"/>
            <a:ext cx="6660232" cy="5019836"/>
          </a:xfrm>
          <a:prstGeom prst="rect">
            <a:avLst/>
          </a:prstGeom>
        </p:spPr>
        <p:txBody>
          <a:bodyPr wrap="square">
            <a:spAutoFit/>
          </a:bodyPr>
          <a:lstStyle/>
          <a:p>
            <a:pPr>
              <a:lnSpc>
                <a:spcPct val="100000"/>
              </a:lnSpc>
              <a:spcBef>
                <a:spcPct val="30000"/>
              </a:spcBef>
              <a:buClrTx/>
              <a:buSzTx/>
              <a:buFont typeface="Arial" pitchFamily="34" charset="0"/>
              <a:buChar char="•"/>
              <a:defRPr/>
            </a:pPr>
            <a:r>
              <a:rPr lang="en-US" sz="3600" dirty="0" smtClean="0"/>
              <a:t>How many particles are there to interact?</a:t>
            </a:r>
          </a:p>
          <a:p>
            <a:pPr>
              <a:lnSpc>
                <a:spcPct val="100000"/>
              </a:lnSpc>
              <a:spcBef>
                <a:spcPct val="30000"/>
              </a:spcBef>
              <a:buClrTx/>
              <a:buSzTx/>
              <a:defRPr/>
            </a:pPr>
            <a:endParaRPr lang="en-US" sz="1400" dirty="0" smtClean="0"/>
          </a:p>
          <a:p>
            <a:pPr>
              <a:buFont typeface="Arial" pitchFamily="34" charset="0"/>
              <a:buChar char="•"/>
            </a:pPr>
            <a:r>
              <a:rPr lang="en-US" sz="3600" dirty="0" smtClean="0"/>
              <a:t>How much time was there for events to occur?</a:t>
            </a:r>
          </a:p>
          <a:p>
            <a:pPr>
              <a:buFont typeface="Arial" pitchFamily="34" charset="0"/>
              <a:buChar char="•"/>
            </a:pPr>
            <a:endParaRPr lang="en-US" sz="1400" dirty="0" smtClean="0"/>
          </a:p>
          <a:p>
            <a:pPr>
              <a:buFont typeface="Arial" pitchFamily="34" charset="0"/>
              <a:buChar char="•"/>
            </a:pPr>
            <a:r>
              <a:rPr lang="en-US" sz="3600" dirty="0" smtClean="0"/>
              <a:t>How many events could have taken place per second?</a:t>
            </a:r>
          </a:p>
          <a:p>
            <a:pPr>
              <a:buFont typeface="Arial" pitchFamily="34" charset="0"/>
              <a:buChar char="•"/>
            </a:pPr>
            <a:endParaRPr lang="en-US" sz="3600" dirty="0" smtClean="0"/>
          </a:p>
        </p:txBody>
      </p:sp>
      <p:sp>
        <p:nvSpPr>
          <p:cNvPr id="9" name="Rectangle 8"/>
          <p:cNvSpPr/>
          <p:nvPr/>
        </p:nvSpPr>
        <p:spPr>
          <a:xfrm>
            <a:off x="6516216" y="2564904"/>
            <a:ext cx="1226618" cy="769441"/>
          </a:xfrm>
          <a:prstGeom prst="rect">
            <a:avLst/>
          </a:prstGeom>
        </p:spPr>
        <p:txBody>
          <a:bodyPr wrap="none">
            <a:spAutoFit/>
          </a:bodyPr>
          <a:lstStyle/>
          <a:p>
            <a:r>
              <a:rPr lang="en-US" sz="4400" dirty="0" smtClean="0"/>
              <a:t>10</a:t>
            </a:r>
            <a:r>
              <a:rPr lang="en-US" sz="4400" baseline="30000" dirty="0" smtClean="0"/>
              <a:t>80</a:t>
            </a:r>
            <a:endParaRPr lang="en-US" sz="4400" dirty="0"/>
          </a:p>
        </p:txBody>
      </p:sp>
      <p:sp>
        <p:nvSpPr>
          <p:cNvPr id="10" name="Rectangle 9"/>
          <p:cNvSpPr/>
          <p:nvPr/>
        </p:nvSpPr>
        <p:spPr>
          <a:xfrm>
            <a:off x="6562437" y="5262299"/>
            <a:ext cx="1322798" cy="830997"/>
          </a:xfrm>
          <a:prstGeom prst="rect">
            <a:avLst/>
          </a:prstGeom>
        </p:spPr>
        <p:txBody>
          <a:bodyPr wrap="none">
            <a:spAutoFit/>
          </a:bodyPr>
          <a:lstStyle/>
          <a:p>
            <a:r>
              <a:rPr lang="en-US" sz="4800" dirty="0" smtClean="0"/>
              <a:t>10</a:t>
            </a:r>
            <a:r>
              <a:rPr lang="en-US" sz="4800" baseline="30000" dirty="0" smtClean="0"/>
              <a:t>43</a:t>
            </a:r>
            <a:endParaRPr lang="en-US" sz="4800" dirty="0"/>
          </a:p>
        </p:txBody>
      </p:sp>
      <p:sp>
        <p:nvSpPr>
          <p:cNvPr id="11" name="Rectangle 10"/>
          <p:cNvSpPr/>
          <p:nvPr/>
        </p:nvSpPr>
        <p:spPr>
          <a:xfrm>
            <a:off x="6516216" y="3933056"/>
            <a:ext cx="1322798" cy="830997"/>
          </a:xfrm>
          <a:prstGeom prst="rect">
            <a:avLst/>
          </a:prstGeom>
        </p:spPr>
        <p:txBody>
          <a:bodyPr wrap="none">
            <a:spAutoFit/>
          </a:bodyPr>
          <a:lstStyle/>
          <a:p>
            <a:r>
              <a:rPr lang="en-US" sz="4800" dirty="0" smtClean="0"/>
              <a:t>10</a:t>
            </a:r>
            <a:r>
              <a:rPr lang="en-US" sz="4800" baseline="30000" dirty="0" smtClean="0"/>
              <a:t>16</a:t>
            </a:r>
            <a:endParaRPr lang="en-US" sz="4800"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2"/>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2000"/>
                                        <p:tgtEl>
                                          <p:spTgt spid="8">
                                            <p:txEl>
                                              <p:pRg st="2" end="2"/>
                                            </p:txEl>
                                          </p:spTgt>
                                        </p:tgtEl>
                                      </p:cBhvr>
                                    </p:animEffect>
                                  </p:childTnLst>
                                </p:cTn>
                              </p:par>
                            </p:childTnLst>
                          </p:cTn>
                        </p:par>
                        <p:par>
                          <p:cTn id="19" fill="hold">
                            <p:stCondLst>
                              <p:cond delay="2000"/>
                            </p:stCondLst>
                            <p:childTnLst>
                              <p:par>
                                <p:cTn id="20" presetID="2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ppt_x</p:attrName>
                                        </p:attrNameLst>
                                      </p:cBhvr>
                                      <p:tavLst>
                                        <p:tav tm="0">
                                          <p:val>
                                            <p:strVal val="#ppt_x-.2"/>
                                          </p:val>
                                        </p:tav>
                                        <p:tav tm="100000">
                                          <p:val>
                                            <p:strVal val="#ppt_x"/>
                                          </p:val>
                                        </p:tav>
                                      </p:tavLst>
                                    </p:anim>
                                    <p:anim calcmode="lin" valueType="num">
                                      <p:cBhvr>
                                        <p:cTn id="2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2000"/>
                                        <p:tgtEl>
                                          <p:spTgt spid="8">
                                            <p:txEl>
                                              <p:pRg st="4" end="4"/>
                                            </p:txEl>
                                          </p:spTgt>
                                        </p:tgtEl>
                                      </p:cBhvr>
                                    </p:animEffect>
                                  </p:childTnLst>
                                </p:cTn>
                              </p:par>
                            </p:childTnLst>
                          </p:cTn>
                        </p:par>
                        <p:par>
                          <p:cTn id="30" fill="hold">
                            <p:stCondLst>
                              <p:cond delay="2000"/>
                            </p:stCondLst>
                            <p:childTnLst>
                              <p:par>
                                <p:cTn id="31" presetID="29"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ppt_x</p:attrName>
                                        </p:attrNameLst>
                                      </p:cBhvr>
                                      <p:tavLst>
                                        <p:tav tm="0">
                                          <p:val>
                                            <p:strVal val="#ppt_x-.2"/>
                                          </p:val>
                                        </p:tav>
                                        <p:tav tm="100000">
                                          <p:val>
                                            <p:strVal val="#ppt_x"/>
                                          </p:val>
                                        </p:tav>
                                      </p:tavLst>
                                    </p:anim>
                                    <p:anim calcmode="lin" valueType="num">
                                      <p:cBhvr>
                                        <p:cTn id="3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9757" y="346690"/>
            <a:ext cx="7772400" cy="1143000"/>
          </a:xfrm>
        </p:spPr>
        <p:txBody>
          <a:bodyPr/>
          <a:lstStyle/>
          <a:p>
            <a:r>
              <a:rPr lang="en-US" dirty="0" smtClean="0">
                <a:solidFill>
                  <a:schemeClr val="tx1"/>
                </a:solidFill>
              </a:rPr>
              <a:t>Probabilistic Resources?</a:t>
            </a:r>
            <a:endParaRPr lang="en-US" dirty="0">
              <a:solidFill>
                <a:schemeClr val="tx1"/>
              </a:solidFill>
            </a:endParaRPr>
          </a:p>
        </p:txBody>
      </p:sp>
      <p:sp>
        <p:nvSpPr>
          <p:cNvPr id="7" name="TextBox 6"/>
          <p:cNvSpPr txBox="1"/>
          <p:nvPr/>
        </p:nvSpPr>
        <p:spPr>
          <a:xfrm>
            <a:off x="461657" y="1564104"/>
            <a:ext cx="8072743" cy="1323439"/>
          </a:xfrm>
          <a:prstGeom prst="rect">
            <a:avLst/>
          </a:prstGeom>
          <a:noFill/>
        </p:spPr>
        <p:txBody>
          <a:bodyPr wrap="square" rtlCol="0">
            <a:spAutoFit/>
          </a:bodyPr>
          <a:lstStyle/>
          <a:p>
            <a:pPr algn="ctr"/>
            <a:r>
              <a:rPr lang="en-US" sz="4000" dirty="0" smtClean="0">
                <a:solidFill>
                  <a:srgbClr val="FFC000"/>
                </a:solidFill>
                <a:latin typeface="Times New Roman" pitchFamily="18" charset="0"/>
                <a:cs typeface="Times New Roman" pitchFamily="18" charset="0"/>
              </a:rPr>
              <a:t>How many opportunities were there for events to occur?</a:t>
            </a:r>
            <a:endParaRPr lang="en-US" sz="4000" dirty="0">
              <a:solidFill>
                <a:srgbClr val="FFC000"/>
              </a:solidFill>
              <a:latin typeface="Times New Roman" pitchFamily="18" charset="0"/>
              <a:cs typeface="Times New Roman" pitchFamily="18" charset="0"/>
            </a:endParaRPr>
          </a:p>
        </p:txBody>
      </p:sp>
      <p:sp>
        <p:nvSpPr>
          <p:cNvPr id="9" name="Rectangle 8"/>
          <p:cNvSpPr/>
          <p:nvPr/>
        </p:nvSpPr>
        <p:spPr>
          <a:xfrm>
            <a:off x="2970880" y="2763173"/>
            <a:ext cx="2483435" cy="1077218"/>
          </a:xfrm>
          <a:prstGeom prst="rect">
            <a:avLst/>
          </a:prstGeom>
        </p:spPr>
        <p:txBody>
          <a:bodyPr wrap="square">
            <a:spAutoFit/>
          </a:bodyPr>
          <a:lstStyle/>
          <a:p>
            <a:r>
              <a:rPr lang="en-US" sz="8000" dirty="0" smtClean="0"/>
              <a:t>10</a:t>
            </a:r>
            <a:r>
              <a:rPr lang="en-US" sz="8000" baseline="30000" dirty="0" smtClean="0"/>
              <a:t>139</a:t>
            </a:r>
            <a:endParaRPr lang="en-US" sz="8000" dirty="0"/>
          </a:p>
        </p:txBody>
      </p:sp>
      <p:sp>
        <p:nvSpPr>
          <p:cNvPr id="12" name="TextBox 11"/>
          <p:cNvSpPr txBox="1"/>
          <p:nvPr/>
        </p:nvSpPr>
        <p:spPr>
          <a:xfrm>
            <a:off x="405510" y="3850103"/>
            <a:ext cx="8072743" cy="1323439"/>
          </a:xfrm>
          <a:prstGeom prst="rect">
            <a:avLst/>
          </a:prstGeom>
          <a:noFill/>
        </p:spPr>
        <p:txBody>
          <a:bodyPr wrap="square" rtlCol="0">
            <a:spAutoFit/>
          </a:bodyPr>
          <a:lstStyle/>
          <a:p>
            <a:pPr algn="ctr"/>
            <a:r>
              <a:rPr lang="en-US" sz="4000" dirty="0" smtClean="0">
                <a:solidFill>
                  <a:srgbClr val="FFC000"/>
                </a:solidFill>
                <a:latin typeface="Times New Roman" pitchFamily="18" charset="0"/>
                <a:cs typeface="Times New Roman" pitchFamily="18" charset="0"/>
              </a:rPr>
              <a:t>Probability of a protein forming with 150 amino acids</a:t>
            </a:r>
            <a:endParaRPr lang="en-US" sz="4000" dirty="0">
              <a:solidFill>
                <a:srgbClr val="FFC000"/>
              </a:solidFill>
              <a:latin typeface="Times New Roman" pitchFamily="18" charset="0"/>
              <a:cs typeface="Times New Roman" pitchFamily="18" charset="0"/>
            </a:endParaRPr>
          </a:p>
        </p:txBody>
      </p:sp>
      <p:sp>
        <p:nvSpPr>
          <p:cNvPr id="13" name="Rectangle 12"/>
          <p:cNvSpPr/>
          <p:nvPr/>
        </p:nvSpPr>
        <p:spPr>
          <a:xfrm>
            <a:off x="3187448" y="5161467"/>
            <a:ext cx="2483435" cy="1077218"/>
          </a:xfrm>
          <a:prstGeom prst="rect">
            <a:avLst/>
          </a:prstGeom>
        </p:spPr>
        <p:txBody>
          <a:bodyPr wrap="square">
            <a:spAutoFit/>
          </a:bodyPr>
          <a:lstStyle/>
          <a:p>
            <a:r>
              <a:rPr lang="en-US" sz="8000" dirty="0" smtClean="0"/>
              <a:t>10</a:t>
            </a:r>
            <a:r>
              <a:rPr lang="en-US" sz="8000" baseline="30000" dirty="0" smtClean="0"/>
              <a:t>164</a:t>
            </a:r>
            <a:endParaRPr lang="en-US" sz="8000"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NA_orbit_animated.gif"/>
          <p:cNvPicPr>
            <a:picLocks noChangeAspect="1"/>
          </p:cNvPicPr>
          <p:nvPr/>
        </p:nvPicPr>
        <p:blipFill>
          <a:blip r:embed="rId3" cstate="print"/>
          <a:stretch>
            <a:fillRect/>
          </a:stretch>
        </p:blipFill>
        <p:spPr>
          <a:xfrm>
            <a:off x="2195736" y="1052736"/>
            <a:ext cx="4824536" cy="5805264"/>
          </a:xfrm>
          <a:prstGeom prst="rect">
            <a:avLst/>
          </a:prstGeom>
        </p:spPr>
      </p:pic>
      <p:sp>
        <p:nvSpPr>
          <p:cNvPr id="14" name="Title 4"/>
          <p:cNvSpPr>
            <a:spLocks noGrp="1"/>
          </p:cNvSpPr>
          <p:nvPr>
            <p:ph type="title"/>
          </p:nvPr>
        </p:nvSpPr>
        <p:spPr>
          <a:xfrm>
            <a:off x="0" y="0"/>
            <a:ext cx="7772400" cy="1039586"/>
          </a:xfrm>
          <a:noFill/>
        </p:spPr>
        <p:txBody>
          <a:bodyPr/>
          <a:lstStyle/>
          <a:p>
            <a:pPr lvl="0"/>
            <a:r>
              <a:rPr lang="en-US" dirty="0" smtClean="0">
                <a:solidFill>
                  <a:srgbClr val="FFFF00"/>
                </a:solidFill>
                <a:effectLst>
                  <a:glow rad="228600">
                    <a:srgbClr val="FFC000">
                      <a:alpha val="40000"/>
                    </a:srgbClr>
                  </a:glow>
                </a:effectLst>
              </a:rPr>
              <a:t>DNA Enigma</a:t>
            </a:r>
            <a:endParaRPr lang="en-US" dirty="0">
              <a:solidFill>
                <a:srgbClr val="FFFF00"/>
              </a:solidFill>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35" presetClass="path" presetSubtype="0" accel="50000" decel="50000" fill="hold" nodeType="afterEffect">
                                  <p:stCondLst>
                                    <p:cond delay="2000"/>
                                  </p:stCondLst>
                                  <p:childTnLst>
                                    <p:animMotion origin="layout" path="M 2.77778E-7 -3.17919E-6 L -0.46267 -3.17919E-6 " pathEditMode="relative" rAng="0" ptsTypes="AA">
                                      <p:cBhvr>
                                        <p:cTn id="12" dur="2000" fill="hold"/>
                                        <p:tgtEl>
                                          <p:spTgt spid="11"/>
                                        </p:tgtEl>
                                        <p:attrNameLst>
                                          <p:attrName>ppt_x</p:attrName>
                                          <p:attrName>ppt_y</p:attrName>
                                        </p:attrNameLst>
                                      </p:cBhvr>
                                      <p:rCtr x="-2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https://encrypted-tbn0.google.com/images?q=tbn:ANd9GcT1fo4my8ngcOByjk-7asN5SNS4Kf_fsolpWFWHQd-ZNfimB_jH"/>
          <p:cNvPicPr>
            <a:picLocks noChangeAspect="1" noChangeArrowheads="1"/>
          </p:cNvPicPr>
          <p:nvPr/>
        </p:nvPicPr>
        <p:blipFill>
          <a:blip r:embed="rId2" cstate="print"/>
          <a:srcRect/>
          <a:stretch>
            <a:fillRect/>
          </a:stretch>
        </p:blipFill>
        <p:spPr bwMode="auto">
          <a:xfrm>
            <a:off x="1" y="0"/>
            <a:ext cx="9144000" cy="6569968"/>
          </a:xfrm>
          <a:prstGeom prst="rect">
            <a:avLst/>
          </a:prstGeom>
          <a:noFill/>
        </p:spPr>
      </p:pic>
      <p:sp>
        <p:nvSpPr>
          <p:cNvPr id="3" name="TextBox 2"/>
          <p:cNvSpPr txBox="1"/>
          <p:nvPr/>
        </p:nvSpPr>
        <p:spPr>
          <a:xfrm>
            <a:off x="0" y="6165304"/>
            <a:ext cx="4411785" cy="369332"/>
          </a:xfrm>
          <a:prstGeom prst="rect">
            <a:avLst/>
          </a:prstGeom>
          <a:noFill/>
        </p:spPr>
        <p:txBody>
          <a:bodyPr wrap="none" rtlCol="0">
            <a:spAutoFit/>
          </a:bodyPr>
          <a:lstStyle/>
          <a:p>
            <a:r>
              <a:rPr lang="en-US" dirty="0" smtClean="0">
                <a:hlinkClick r:id="rId3"/>
              </a:rPr>
              <a:t>http://en.wikipedia.org/wiki/Big_Bang</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chromosome"/>
          <p:cNvPicPr>
            <a:picLocks noChangeAspect="1" noChangeArrowheads="1"/>
          </p:cNvPicPr>
          <p:nvPr/>
        </p:nvPicPr>
        <p:blipFill>
          <a:blip r:embed="rId3" cstate="print"/>
          <a:srcRect/>
          <a:stretch>
            <a:fillRect/>
          </a:stretch>
        </p:blipFill>
        <p:spPr bwMode="auto">
          <a:xfrm>
            <a:off x="837390" y="1393230"/>
            <a:ext cx="2584450" cy="4643437"/>
          </a:xfrm>
          <a:prstGeom prst="rect">
            <a:avLst/>
          </a:prstGeom>
          <a:noFill/>
          <a:ln w="38100">
            <a:solidFill>
              <a:srgbClr val="000066"/>
            </a:solidFill>
            <a:miter lim="800000"/>
            <a:headEnd/>
            <a:tailEnd/>
          </a:ln>
        </p:spPr>
      </p:pic>
      <p:sp>
        <p:nvSpPr>
          <p:cNvPr id="156678" name="Text Box 6"/>
          <p:cNvSpPr txBox="1">
            <a:spLocks noChangeArrowheads="1"/>
          </p:cNvSpPr>
          <p:nvPr/>
        </p:nvSpPr>
        <p:spPr bwMode="auto">
          <a:xfrm>
            <a:off x="473852" y="6081117"/>
            <a:ext cx="3309938" cy="646331"/>
          </a:xfrm>
          <a:prstGeom prst="rect">
            <a:avLst/>
          </a:prstGeom>
          <a:solidFill>
            <a:schemeClr val="bg1"/>
          </a:solidFill>
          <a:ln w="9525">
            <a:no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3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Chromosome</a:t>
            </a:r>
          </a:p>
        </p:txBody>
      </p:sp>
      <p:grpSp>
        <p:nvGrpSpPr>
          <p:cNvPr id="2" name="Group 16"/>
          <p:cNvGrpSpPr>
            <a:grpSpLocks/>
          </p:cNvGrpSpPr>
          <p:nvPr/>
        </p:nvGrpSpPr>
        <p:grpSpPr bwMode="auto">
          <a:xfrm>
            <a:off x="4279089" y="1966317"/>
            <a:ext cx="3892549" cy="4557713"/>
            <a:chOff x="3463" y="1208"/>
            <a:chExt cx="2452" cy="2871"/>
          </a:xfrm>
        </p:grpSpPr>
        <p:pic>
          <p:nvPicPr>
            <p:cNvPr id="25609" name="Picture 3" descr="dna1"/>
            <p:cNvPicPr>
              <a:picLocks noChangeAspect="1" noChangeArrowheads="1"/>
            </p:cNvPicPr>
            <p:nvPr/>
          </p:nvPicPr>
          <p:blipFill>
            <a:blip r:embed="rId4" cstate="print"/>
            <a:srcRect/>
            <a:stretch>
              <a:fillRect/>
            </a:stretch>
          </p:blipFill>
          <p:spPr bwMode="auto">
            <a:xfrm>
              <a:off x="3653" y="1208"/>
              <a:ext cx="404" cy="2422"/>
            </a:xfrm>
            <a:prstGeom prst="rect">
              <a:avLst/>
            </a:prstGeom>
            <a:noFill/>
            <a:ln w="9525">
              <a:noFill/>
              <a:miter lim="800000"/>
              <a:headEnd/>
              <a:tailEnd/>
            </a:ln>
          </p:spPr>
        </p:pic>
        <p:sp>
          <p:nvSpPr>
            <p:cNvPr id="156676" name="AutoShape 4"/>
            <p:cNvSpPr>
              <a:spLocks/>
            </p:cNvSpPr>
            <p:nvPr/>
          </p:nvSpPr>
          <p:spPr bwMode="auto">
            <a:xfrm>
              <a:off x="4103" y="1295"/>
              <a:ext cx="375" cy="1024"/>
            </a:xfrm>
            <a:prstGeom prst="rightBrace">
              <a:avLst>
                <a:gd name="adj1" fmla="val 22756"/>
                <a:gd name="adj2" fmla="val 50000"/>
              </a:avLst>
            </a:prstGeom>
            <a:noFill/>
            <a:ln w="76200">
              <a:solidFill>
                <a:srgbClr val="FFC000"/>
              </a:solidFill>
              <a:round/>
              <a:headEnd/>
              <a:tailEnd/>
            </a:ln>
            <a:effectLst>
              <a:outerShdw dist="35921" dir="2700000" algn="ctr" rotWithShape="0">
                <a:schemeClr val="tx1"/>
              </a:outerShdw>
            </a:effectLst>
          </p:spPr>
          <p:txBody>
            <a:bodyPr wrap="none" anchor="ctr"/>
            <a:lstStyle/>
            <a:p>
              <a:pPr>
                <a:defRPr/>
              </a:pPr>
              <a:endParaRPr lang="en-US"/>
            </a:p>
          </p:txBody>
        </p:sp>
        <p:sp>
          <p:nvSpPr>
            <p:cNvPr id="156677" name="AutoShape 5"/>
            <p:cNvSpPr>
              <a:spLocks/>
            </p:cNvSpPr>
            <p:nvPr/>
          </p:nvSpPr>
          <p:spPr bwMode="auto">
            <a:xfrm>
              <a:off x="4103" y="2488"/>
              <a:ext cx="375" cy="686"/>
            </a:xfrm>
            <a:prstGeom prst="rightBrace">
              <a:avLst>
                <a:gd name="adj1" fmla="val 15244"/>
                <a:gd name="adj2" fmla="val 50000"/>
              </a:avLst>
            </a:prstGeom>
            <a:noFill/>
            <a:ln w="76200">
              <a:solidFill>
                <a:srgbClr val="FFC000"/>
              </a:solidFill>
              <a:round/>
              <a:headEnd/>
              <a:tailEnd/>
            </a:ln>
            <a:effectLst>
              <a:outerShdw dist="35921" dir="2700000" algn="ctr" rotWithShape="0">
                <a:schemeClr val="tx1"/>
              </a:outerShdw>
            </a:effectLst>
          </p:spPr>
          <p:txBody>
            <a:bodyPr wrap="none" anchor="ctr"/>
            <a:lstStyle/>
            <a:p>
              <a:pPr>
                <a:defRPr/>
              </a:pPr>
              <a:endParaRPr lang="en-US"/>
            </a:p>
          </p:txBody>
        </p:sp>
        <p:sp>
          <p:nvSpPr>
            <p:cNvPr id="156679" name="Text Box 7"/>
            <p:cNvSpPr txBox="1">
              <a:spLocks noChangeArrowheads="1"/>
            </p:cNvSpPr>
            <p:nvPr/>
          </p:nvSpPr>
          <p:spPr bwMode="auto">
            <a:xfrm>
              <a:off x="3463" y="3672"/>
              <a:ext cx="879" cy="407"/>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FFFF00"/>
                  </a:solidFill>
                </a:rPr>
                <a:t>DNA</a:t>
              </a:r>
            </a:p>
          </p:txBody>
        </p:sp>
        <p:sp>
          <p:nvSpPr>
            <p:cNvPr id="156680" name="Text Box 8"/>
            <p:cNvSpPr txBox="1">
              <a:spLocks noChangeArrowheads="1"/>
            </p:cNvSpPr>
            <p:nvPr/>
          </p:nvSpPr>
          <p:spPr bwMode="auto">
            <a:xfrm>
              <a:off x="4487" y="1670"/>
              <a:ext cx="1383" cy="407"/>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rgbClr val="FFFF00"/>
                  </a:solidFill>
                </a:rPr>
                <a:t>Gene 1</a:t>
              </a:r>
            </a:p>
          </p:txBody>
        </p:sp>
        <p:sp>
          <p:nvSpPr>
            <p:cNvPr id="156681" name="Text Box 9"/>
            <p:cNvSpPr txBox="1">
              <a:spLocks noChangeArrowheads="1"/>
            </p:cNvSpPr>
            <p:nvPr/>
          </p:nvSpPr>
          <p:spPr bwMode="auto">
            <a:xfrm>
              <a:off x="4496" y="2689"/>
              <a:ext cx="1419" cy="407"/>
            </a:xfrm>
            <a:prstGeom prst="rect">
              <a:avLst/>
            </a:prstGeom>
            <a:noFill/>
            <a:ln w="9525">
              <a:noFill/>
              <a:miter lim="800000"/>
              <a:headEnd/>
              <a:tailEnd/>
            </a:ln>
            <a:effectLst/>
          </p:spPr>
          <p:txBody>
            <a:bodyPr wrap="square">
              <a:spAutoFit/>
            </a:bodyPr>
            <a:lstStyle/>
            <a:p>
              <a:pPr>
                <a:spcBef>
                  <a:spcPct val="50000"/>
                </a:spcBef>
                <a:defRPr/>
              </a:pPr>
              <a:r>
                <a:rPr lang="en-US" sz="3600" b="1" dirty="0">
                  <a:solidFill>
                    <a:srgbClr val="FFFF00"/>
                  </a:solidFill>
                </a:rPr>
                <a:t>Gene 2</a:t>
              </a:r>
            </a:p>
          </p:txBody>
        </p:sp>
      </p:grpSp>
      <p:grpSp>
        <p:nvGrpSpPr>
          <p:cNvPr id="3" name="Group 15"/>
          <p:cNvGrpSpPr>
            <a:grpSpLocks/>
          </p:cNvGrpSpPr>
          <p:nvPr/>
        </p:nvGrpSpPr>
        <p:grpSpPr bwMode="auto">
          <a:xfrm>
            <a:off x="2275665" y="1882615"/>
            <a:ext cx="2308226" cy="3832225"/>
            <a:chOff x="2201" y="1195"/>
            <a:chExt cx="1454" cy="2414"/>
          </a:xfrm>
        </p:grpSpPr>
        <p:sp>
          <p:nvSpPr>
            <p:cNvPr id="156683" name="Line 11"/>
            <p:cNvSpPr>
              <a:spLocks noChangeShapeType="1"/>
            </p:cNvSpPr>
            <p:nvPr/>
          </p:nvSpPr>
          <p:spPr bwMode="auto">
            <a:xfrm flipH="1">
              <a:off x="2201" y="1195"/>
              <a:ext cx="1390" cy="484"/>
            </a:xfrm>
            <a:prstGeom prst="line">
              <a:avLst/>
            </a:prstGeom>
            <a:noFill/>
            <a:ln w="101600">
              <a:solidFill>
                <a:srgbClr val="FFC000"/>
              </a:solidFill>
              <a:round/>
              <a:headEnd/>
              <a:tailEnd/>
            </a:ln>
            <a:effectLst>
              <a:outerShdw dist="35921" dir="2700000" algn="ctr" rotWithShape="0">
                <a:schemeClr val="tx1"/>
              </a:outerShdw>
            </a:effectLst>
          </p:spPr>
          <p:txBody>
            <a:bodyPr/>
            <a:lstStyle/>
            <a:p>
              <a:pPr>
                <a:defRPr/>
              </a:pPr>
              <a:endParaRPr lang="en-US"/>
            </a:p>
          </p:txBody>
        </p:sp>
        <p:sp>
          <p:nvSpPr>
            <p:cNvPr id="156684" name="Line 12"/>
            <p:cNvSpPr>
              <a:spLocks noChangeShapeType="1"/>
            </p:cNvSpPr>
            <p:nvPr/>
          </p:nvSpPr>
          <p:spPr bwMode="auto">
            <a:xfrm flipH="1" flipV="1">
              <a:off x="2210" y="1807"/>
              <a:ext cx="1445" cy="1802"/>
            </a:xfrm>
            <a:prstGeom prst="line">
              <a:avLst/>
            </a:prstGeom>
            <a:noFill/>
            <a:ln w="101600">
              <a:solidFill>
                <a:srgbClr val="FFC000"/>
              </a:solidFill>
              <a:round/>
              <a:headEnd/>
              <a:tailEnd/>
            </a:ln>
            <a:effectLst>
              <a:outerShdw dist="35921" dir="2700000" algn="ctr" rotWithShape="0">
                <a:schemeClr val="tx1"/>
              </a:outerShdw>
            </a:effectLst>
          </p:spPr>
          <p:txBody>
            <a:bodyPr/>
            <a:lstStyle/>
            <a:p>
              <a:pPr>
                <a:defRPr/>
              </a:pPr>
              <a:endParaRPr lang="en-US"/>
            </a:p>
          </p:txBody>
        </p:sp>
      </p:grpSp>
      <p:sp>
        <p:nvSpPr>
          <p:cNvPr id="17" name="Title 4"/>
          <p:cNvSpPr>
            <a:spLocks noGrp="1"/>
          </p:cNvSpPr>
          <p:nvPr>
            <p:ph type="title"/>
          </p:nvPr>
        </p:nvSpPr>
        <p:spPr>
          <a:xfrm>
            <a:off x="702128" y="429985"/>
            <a:ext cx="7772400" cy="1039586"/>
          </a:xfrm>
          <a:noFill/>
        </p:spPr>
        <p:txBody>
          <a:bodyPr/>
          <a:lstStyle/>
          <a:p>
            <a:pPr lvl="0"/>
            <a:r>
              <a:rPr lang="en-US" dirty="0" smtClean="0">
                <a:solidFill>
                  <a:srgbClr val="FFFF00"/>
                </a:solidFill>
                <a:effectLst>
                  <a:glow rad="228600">
                    <a:srgbClr val="FFC000">
                      <a:alpha val="40000"/>
                    </a:srgbClr>
                  </a:glow>
                </a:effectLst>
              </a:rPr>
              <a:t>DNA Enigma</a:t>
            </a:r>
            <a:endParaRPr lang="en-US" dirty="0">
              <a:solidFill>
                <a:srgbClr val="FFFF00"/>
              </a:solidFill>
            </a:endParaRPr>
          </a:p>
        </p:txBody>
      </p:sp>
      <p:sp>
        <p:nvSpPr>
          <p:cNvPr id="107522" name="AutoShape 2" descr="data:image/jpeg;base64,/9j/4AAQSkZJRgABAQAAAQABAAD/2wBDAAkGBwgHBgkIBwgKCgkLDRYPDQwMDRsUFRAWIB0iIiAdHx8kKDQsJCYxJx8fLT0tMTU3Ojo6Iys/RD84QzQ5Ojf/2wBDAQoKCg0MDRoPDxo3JR8lNzc3Nzc3Nzc3Nzc3Nzc3Nzc3Nzc3Nzc3Nzc3Nzc3Nzc3Nzc3Nzc3Nzc3Nzc3Nzc3Nzf/wAARCAC7AGgDASIAAhEBAxEB/8QAHAABAAICAwEAAAAAAAAAAAAAAAYHAQUDBAgC/8QAPhAAAQMDAgMFBgMFBwUAAAAAAQACAwQFEQYxEiFRBxNBYXEUIoGRocEVMrEzUmJygiMkNEKTwuFDkqKy0f/EABoBAQACAwEAAAAAAAAAAAAAAAADBAECBQb/xAAuEQABBAECAwYGAwEAAAAAAAABAAIDEQQSMQUhQRNRYXGBoRQiI5GxwQbR4TL/2gAMAwEAAhEDEQA/ALxRFgoiysHZfL5Y428UkjWN6uIAWQ5r2gtIcDzBB3RFB9d6qq7bObfbT3UvAHSTkAludg0Hl8SohbNfXi2VLTVVHt1OT78UoAdjx4XYHP1yPRTfUemGXS/isq38NIIGhzWnDnuBd8hjCjlXqPTlteaajoO/YOXFDEzhPxcQT6/VSyZrI2CKGAyO61yr1K5YjnM7nySaW3y8fRWXbK+nuVBBWUjy+GdgcwkYOOh812lENCahtVzZNRW1hgfF/amB0YZgE8yMcjz6HxUuCrsc5zbc0tPcdwup5G1lERboiIiIiIiIi+XHAJOwX0tVqVx/BatjXuYZYzGHM3GeRx54ytXODRbtkonYc1Vmt4ay8XCaaoqmlgJEMOCWxt8PidycfZb3sZq6z2e62uqLnwUkkb4HE5ADw7LW+QLM/wBShV2tscLnd1LKHeDiR9gFYnZBSSR6dmrJjxPqqh2HdWs939Q5TNymSxaWPDh5UQsNjLRbm6T52t1rmkqqywyw0TwxznNEhJx7mfeyenXyyqirZbbRnu6aAVrx+aaYkMJ/haPDzV6XSkbXW6qpX7TROZ8wvPckMz2+7DIeXPDCQreGxr2kOND7X5lc/J1Nma5jbJ677eGy3WiL6yk1fbx7JTxNqHmB8kY4SA4cvX3g1XoF5bqppaCVlW1hbJTvbM3iBHNp4h9QvUULxLEyRuz2hw9CtcyBkZaWbFX2Pc4W7dfaIipLZERERERERFD+0mtmpLVA2nfwOkl5nAPINP8AwpgoH2qf4WhP8T/0CnxmNfKGuFhU8+R0eO5zTR/1VhX3KcMe6c94ACTy5/RXvpmh/DbBb6QgB0UDQ/H72Mn6kqhmMEtxpInAES1EcZB2w5wH3XowAAYGwUmZjwxPBjbRPcmDNJJD85tDsqOv98a+smjhp/dY9zcudvgkbK6LnVCjt9TUu2iic75BedbvI+IOc3Bd45G6jgEV3ILU8ks0ZHZGu9dW5VjXRycbMDhOx5L0jZiTaaInc08f/qF5XkqXVrhSNjPfzkRRhuznO5AfMr1hTRCCCOFu0bA0fAKXJMRa3s/FT9vJIwB/RcqIiprVERERERERFDO02nM1upXggBkpBPq3/hTNaXVbIXWmR89G+sETg8QMOC47eHqtmuew6mbqDJY2SItdsqDqK8Ud4ogWZa2qiJcTjGHt5r0ruMhU1cKmtga8R6UtUTCDiOoYziPrzH6K3LfP7TQU05bw95Ex/D0yAcLUzSyn6m48Wn8ErGNEGR8hy8iPzS0uuZ4xaRSSTd37S4DIcASGkHx88Ko7rZmTNcWTucOpaP1ClPaXVGovog3ZTxBoHmeZ+3yUHlc+Fx4CWOBwQrnwE7ow+J9HuIsf2oYuJY3bmKWOwDVg0f6TQumpqnX1qjmY18EEhqX9MMGR/wCRavRwVe9klBI+lqrtURlrpXdzCT/maMFzh6nl/SrCCpnUDTxR60ujIIg76JJb0vdZRERaIiIiIiIiIuCrh9oppoeNzO8YW8bTgjIxkFc6wUWCLC846ipn22rqILgwmeF/DJ4ud0PPrvnzUot/bBFbrNT0MNlnknp4GxMkfO0MdwtABO5G3RTPtYtEFw0ZcKksaKiij9pZIGjiwzmR6FuR8V55I2U085loVVKGCEQt0hTiS9S34SXGqMYnkce9awYa0jkBjPTG62dg0hcr7UMPdPpqPI46iRuOX8IO5+ii3Zc7g7TbDxHDT7QPL9i/74XpYKx8e4RhgCps4axsxkLtzdLht9HBb6KGjpYxHBCwMY0eAC7CIqO/NdNERERERERERERFg7LK199qZaS01U1Pw98IyIuI4HGRgZ+KLDjQtV12ja0NRDX2KhiY6nkY6nqJyTk55ODcdOYz18FUcNFUVMz46Okqap0Yy5tPA6QtHgSGg4UhudPNC5wlac+Ls5ypz2I07WU97qGggyTxMPQlrSf966E8EQhDmHZVsaR77LlXOmqSWnukVzie6GooJTwAtGQ/GCCD0zsp3Q67vlHVCSoqBWQ596KRrW59CByP08lt+0ml4a6lnjZ+1jLXcLdy0j64KhT6GoceMxmMdXjB+W6mhGMzHDpK9VyJ5Mp2YWsvl3K8LLdaW82+Kton8UT9wd2nxB8wtgqi0DdPwW8tpZHk0ta4NfnkGybNd9viOitwFcjtI3k9mbC9A0PDRrHNZREWVlERERERERFE9fVFUylgio3xhxcXua8cnADGPqpYq/1xcYPxV1M6QB8bGjB8xn7qSJup21rVwYRpeav0Va301M7XCSHhOPA5CsPsToHUumKp7/zT1r3/ACa1v2UDusgIcRg/FWh2TNDdG0zvF80zj/qOH2W8jGBttbSsHDbCzWHX9ludRUZnoS4bxuDvhsVX1dFjOQrVqou+gkjzjjaW56ZVFXGnuJke2se4kEgh8mRy6ALnv4e3Ifrc8NA7/wBKtLnHHaGhhcSuC5VEMYLQ4Od/Cdvirl0Vefx3TlLWvI7/AIe7nHR7eR+e/wAVQNxJpxgNDipr2GXeVlyuVoqQA2dgqov5m4a76FnyKusxceKOoSXHqVFHkvlNuFK5kRFGrCIiIiIiIiwqb14/OprhnfiaMf0NVyqvdZd1LW1DH8EhY7BacHGQPBSxZQxjrItVcrCOY0MDqo2qqqyADyVydk8neaIoDjGHzt+Uzwqnu7GMc7gYxvwVm9jkwfpQxcWTDVSjHTJ4v9y2k4jHlN0sBViLBfjR042p6dlTOvu+pNR1cQfhjyJWgDwcOf1yrm8FBdc6UkvNbHW09S2KRsQjcx7SQ7BJByNvzLEEkMb9U1V4qrmxSSR1HvaqGp55J5ldnRtxNs1jaani4WGobDJ5tf7mPmQfgt/PoqsDiJquna0blgc4/UBcMtJZ9MtNVUS8dQz3mvkwX5HP3Wjb1+qll41hi4ofncejR+9lNg8Pmq5BpHir2CyuGkmE9PDM3OJGNcM+YyuZVFMiIiIiIiIirPW1ppqm/VL2VzYal4a4xv8A5QOW3TzVmKv9f6ZuFxuHttBGyZpiDHM4gHZGevL6qfHNP/60+PL9qnmj6YOjXR25j7UoFW2B7Q41NfA1nXJP6qZdj09Cz8Vt1C9z+6dHM952cXBzeX+mPmFC5NJ3yWXgFrkjJOOKQta355U+7M9LP09PUz1U4kq6mJrZGR/s2BpJABIyTzPPktMnKx2ERunBcdgK96v3VrGeHQ02LT4kkn3Vgquu1GrqKOW3OpKmSF5Eme7eRke6rEOyqjtWqe8vNLT45RU/FnqXOPL4Bo+amw2B8wBVXPeWQEjfl+VDay8XOVuJLhUuH86jVf7zZS8klwPE4nJPmttU7LT3A4gmPRh/RduKKOM/I0DyFKDFe5wGokr1Dp/JsVuJ39liz/2hbBdO0MMdpomEYLaeMY/pC7i827crpoiIsIiIiIij+saq5UFvFZbe7f3Tv7WORuQ5p8eoIP6qQLjniZPC+KVocx7S1wPiFltX8wsLSRpc0hpoqna7tDuJYQyipGPxyflxGfTK5uyy5XS9ayq6u4VT5mQUbhwYDWM43txho5D8p8+uVz37szujqt5tEtJJTuJLRO9zHN8jhpytda7B2laWZVMslutD2zOD5HmTvHvwMAZcRy3wMeJU5xuHwtMkDBqd16+6ix3T1UptXQXDG6q/VMzK2tqHyBr2F5ABHgOQXxYrt2mz3ikpr7aqemoJH4nmbC33W4JPNshwTjG3is33T91oCXUDTX0m7Wf9WMdP4vXfyVJzm6g3VR6Xy91bbKyOy9tj716KD3OCGPJaHDHQ5/VRio/vVRHRxMPHUSNhaSdi4hufqpJdTKSWyQyxO/dkaWn6rqaYstZU6ptcrqOpkgiqWTSObC4t4Wni5uxgbBWxLmgczy9FqBjbxr0wxvC1o6DC+l1aSr9oHOGRn8w5LtKFYRERERERERERERCiIijusby6y09JM2IStfPwvb48PCdj12XBSXajucJko5mvx+ZmcOb6jcLm11bJblY3+zsL5oHiVjBu7HIj5EqmpXFsgdG5zXjZzTghJ+DxcSx6DtLx1/xcubPlxMmiLYVcJfxb8z5ruWppfVcR/wAjcn18PuqOnu1zYwj8Ur2tA5j2uQDHzVgdn+oNL2KzkV+p6CW4VT+9nc+q4i3wa3iJ8B9SVwov4q/DlbLLLdHkKK6cWaJ28m0rLCytJBq/TdQQIL5b3524Z2//AFbCG52+fHc11NJn92Zp+67qyu2iwHNIyCD6LKIiIiIiLDebR6LKIiIiIsYWiuukLHdHPkqaJrZX83SREscT1ONz6rfItmuc0200tXMa8U4Wqwu/Y3b6/iEV8ukTTsx3dub8QGjPxWid2IXCJ3931BTytznEtK5v1DyrsRYJLjZWQ0NFAKmqfsovVM4Yq6KRoI2Lht8FtqbQl2hwHCB3U8as9FhZUKotN3KndnLW4/dcFKrbFNDTBlS8ufncnK7aIiIiI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7524" name="AutoShape 4" descr="data:image/jpeg;base64,/9j/4AAQSkZJRgABAQAAAQABAAD/2wBDAAkGBwgHBgkIBwgKCgkLDRYPDQwMDRsUFRAWIB0iIiAdHx8kKDQsJCYxJx8fLT0tMTU3Ojo6Iys/RD84QzQ5Ojf/2wBDAQoKCg0MDRoPDxo3JR8lNzc3Nzc3Nzc3Nzc3Nzc3Nzc3Nzc3Nzc3Nzc3Nzc3Nzc3Nzc3Nzc3Nzc3Nzc3Nzc3Nzf/wAARCAC7AGgDASIAAhEBAxEB/8QAHAABAAICAwEAAAAAAAAAAAAAAAYHAQUDBAgC/8QAPhAAAQMDAgMFBgMFBwUAAAAAAQACAwQFEQYxEiFRBxNBYXEUIoGRocEVMrEzUmJygiMkNEKTwuFDkqKy0f/EABoBAQACAwEAAAAAAAAAAAAAAAADBAECBQb/xAAuEQABBAECAwYGAwEAAAAAAAABAAIDEQQSMQUhQRNRYXGBoRQiI5GxwQbR4TL/2gAMAwEAAhEDEQA/ALxRFgoiysHZfL5Y428UkjWN6uIAWQ5r2gtIcDzBB3RFB9d6qq7bObfbT3UvAHSTkAludg0Hl8SohbNfXi2VLTVVHt1OT78UoAdjx4XYHP1yPRTfUemGXS/isq38NIIGhzWnDnuBd8hjCjlXqPTlteaajoO/YOXFDEzhPxcQT6/VSyZrI2CKGAyO61yr1K5YjnM7nySaW3y8fRWXbK+nuVBBWUjy+GdgcwkYOOh812lENCahtVzZNRW1hgfF/amB0YZgE8yMcjz6HxUuCrsc5zbc0tPcdwup5G1lERboiIiIiIiIi+XHAJOwX0tVqVx/BatjXuYZYzGHM3GeRx54ytXODRbtkonYc1Vmt4ay8XCaaoqmlgJEMOCWxt8PidycfZb3sZq6z2e62uqLnwUkkb4HE5ADw7LW+QLM/wBShV2tscLnd1LKHeDiR9gFYnZBSSR6dmrJjxPqqh2HdWs939Q5TNymSxaWPDh5UQsNjLRbm6T52t1rmkqqywyw0TwxznNEhJx7mfeyenXyyqirZbbRnu6aAVrx+aaYkMJ/haPDzV6XSkbXW6qpX7TROZ8wvPckMz2+7DIeXPDCQreGxr2kOND7X5lc/J1Nma5jbJ677eGy3WiL6yk1fbx7JTxNqHmB8kY4SA4cvX3g1XoF5bqppaCVlW1hbJTvbM3iBHNp4h9QvUULxLEyRuz2hw9CtcyBkZaWbFX2Pc4W7dfaIipLZERERERERFD+0mtmpLVA2nfwOkl5nAPINP8AwpgoH2qf4WhP8T/0CnxmNfKGuFhU8+R0eO5zTR/1VhX3KcMe6c94ACTy5/RXvpmh/DbBb6QgB0UDQ/H72Mn6kqhmMEtxpInAES1EcZB2w5wH3XowAAYGwUmZjwxPBjbRPcmDNJJD85tDsqOv98a+smjhp/dY9zcudvgkbK6LnVCjt9TUu2iic75BedbvI+IOc3Bd45G6jgEV3ILU8ks0ZHZGu9dW5VjXRycbMDhOx5L0jZiTaaInc08f/qF5XkqXVrhSNjPfzkRRhuznO5AfMr1hTRCCCOFu0bA0fAKXJMRa3s/FT9vJIwB/RcqIiprVERERERERFDO02nM1upXggBkpBPq3/hTNaXVbIXWmR89G+sETg8QMOC47eHqtmuew6mbqDJY2SItdsqDqK8Ud4ogWZa2qiJcTjGHt5r0ruMhU1cKmtga8R6UtUTCDiOoYziPrzH6K3LfP7TQU05bw95Ex/D0yAcLUzSyn6m48Wn8ErGNEGR8hy8iPzS0uuZ4xaRSSTd37S4DIcASGkHx88Ko7rZmTNcWTucOpaP1ClPaXVGovog3ZTxBoHmeZ+3yUHlc+Fx4CWOBwQrnwE7ow+J9HuIsf2oYuJY3bmKWOwDVg0f6TQumpqnX1qjmY18EEhqX9MMGR/wCRavRwVe9klBI+lqrtURlrpXdzCT/maMFzh6nl/SrCCpnUDTxR60ujIIg76JJb0vdZRERaIiIiIiIiIuCrh9oppoeNzO8YW8bTgjIxkFc6wUWCLC846ipn22rqILgwmeF/DJ4ud0PPrvnzUot/bBFbrNT0MNlnknp4GxMkfO0MdwtABO5G3RTPtYtEFw0ZcKksaKiij9pZIGjiwzmR6FuR8V55I2U085loVVKGCEQt0hTiS9S34SXGqMYnkce9awYa0jkBjPTG62dg0hcr7UMPdPpqPI46iRuOX8IO5+ii3Zc7g7TbDxHDT7QPL9i/74XpYKx8e4RhgCps4axsxkLtzdLht9HBb6KGjpYxHBCwMY0eAC7CIqO/NdNERERERERERERFg7LK199qZaS01U1Pw98IyIuI4HGRgZ+KLDjQtV12ja0NRDX2KhiY6nkY6nqJyTk55ODcdOYz18FUcNFUVMz46Okqap0Yy5tPA6QtHgSGg4UhudPNC5wlac+Ls5ypz2I07WU97qGggyTxMPQlrSf966E8EQhDmHZVsaR77LlXOmqSWnukVzie6GooJTwAtGQ/GCCD0zsp3Q67vlHVCSoqBWQ596KRrW59CByP08lt+0ml4a6lnjZ+1jLXcLdy0j64KhT6GoceMxmMdXjB+W6mhGMzHDpK9VyJ5Mp2YWsvl3K8LLdaW82+Kton8UT9wd2nxB8wtgqi0DdPwW8tpZHk0ta4NfnkGybNd9viOitwFcjtI3k9mbC9A0PDRrHNZREWVlERERERERFE9fVFUylgio3xhxcXua8cnADGPqpYq/1xcYPxV1M6QB8bGjB8xn7qSJup21rVwYRpeav0Va301M7XCSHhOPA5CsPsToHUumKp7/zT1r3/ACa1v2UDusgIcRg/FWh2TNDdG0zvF80zj/qOH2W8jGBttbSsHDbCzWHX9ludRUZnoS4bxuDvhsVX1dFjOQrVqou+gkjzjjaW56ZVFXGnuJke2se4kEgh8mRy6ALnv4e3Ifrc8NA7/wBKtLnHHaGhhcSuC5VEMYLQ4Od/Cdvirl0Vefx3TlLWvI7/AIe7nHR7eR+e/wAVQNxJpxgNDipr2GXeVlyuVoqQA2dgqov5m4a76FnyKusxceKOoSXHqVFHkvlNuFK5kRFGrCIiIiIiIiwqb14/OprhnfiaMf0NVyqvdZd1LW1DH8EhY7BacHGQPBSxZQxjrItVcrCOY0MDqo2qqqyADyVydk8neaIoDjGHzt+Uzwqnu7GMc7gYxvwVm9jkwfpQxcWTDVSjHTJ4v9y2k4jHlN0sBViLBfjR042p6dlTOvu+pNR1cQfhjyJWgDwcOf1yrm8FBdc6UkvNbHW09S2KRsQjcx7SQ7BJByNvzLEEkMb9U1V4qrmxSSR1HvaqGp55J5ldnRtxNs1jaani4WGobDJ5tf7mPmQfgt/PoqsDiJquna0blgc4/UBcMtJZ9MtNVUS8dQz3mvkwX5HP3Wjb1+qll41hi4ofncejR+9lNg8Pmq5BpHir2CyuGkmE9PDM3OJGNcM+YyuZVFMiIiIiIiIirPW1ppqm/VL2VzYal4a4xv8A5QOW3TzVmKv9f6ZuFxuHttBGyZpiDHM4gHZGevL6qfHNP/60+PL9qnmj6YOjXR25j7UoFW2B7Q41NfA1nXJP6qZdj09Cz8Vt1C9z+6dHM952cXBzeX+mPmFC5NJ3yWXgFrkjJOOKQta355U+7M9LP09PUz1U4kq6mJrZGR/s2BpJABIyTzPPktMnKx2ERunBcdgK96v3VrGeHQ02LT4kkn3Vgquu1GrqKOW3OpKmSF5Eme7eRke6rEOyqjtWqe8vNLT45RU/FnqXOPL4Bo+amw2B8wBVXPeWQEjfl+VDay8XOVuJLhUuH86jVf7zZS8klwPE4nJPmttU7LT3A4gmPRh/RduKKOM/I0DyFKDFe5wGokr1Dp/JsVuJ39liz/2hbBdO0MMdpomEYLaeMY/pC7i827crpoiIsIiIiIij+saq5UFvFZbe7f3Tv7WORuQ5p8eoIP6qQLjniZPC+KVocx7S1wPiFltX8wsLSRpc0hpoqna7tDuJYQyipGPxyflxGfTK5uyy5XS9ayq6u4VT5mQUbhwYDWM43txho5D8p8+uVz37szujqt5tEtJJTuJLRO9zHN8jhpytda7B2laWZVMslutD2zOD5HmTvHvwMAZcRy3wMeJU5xuHwtMkDBqd16+6ix3T1UptXQXDG6q/VMzK2tqHyBr2F5ABHgOQXxYrt2mz3ikpr7aqemoJH4nmbC33W4JPNshwTjG3is33T91oCXUDTX0m7Wf9WMdP4vXfyVJzm6g3VR6Xy91bbKyOy9tj716KD3OCGPJaHDHQ5/VRio/vVRHRxMPHUSNhaSdi4hufqpJdTKSWyQyxO/dkaWn6rqaYstZU6ptcrqOpkgiqWTSObC4t4Wni5uxgbBWxLmgczy9FqBjbxr0wxvC1o6DC+l1aSr9oHOGRn8w5LtKFYRERERERERERERCiIijusby6y09JM2IStfPwvb48PCdj12XBSXajucJko5mvx+ZmcOb6jcLm11bJblY3+zsL5oHiVjBu7HIj5EqmpXFsgdG5zXjZzTghJ+DxcSx6DtLx1/xcubPlxMmiLYVcJfxb8z5ruWppfVcR/wAjcn18PuqOnu1zYwj8Ur2tA5j2uQDHzVgdn+oNL2KzkV+p6CW4VT+9nc+q4i3wa3iJ8B9SVwov4q/DlbLLLdHkKK6cWaJ28m0rLCytJBq/TdQQIL5b3524Z2//AFbCG52+fHc11NJn92Zp+67qyu2iwHNIyCD6LKIiIiIiLDebR6LKIiIiIsYWiuukLHdHPkqaJrZX83SREscT1ONz6rfItmuc0200tXMa8U4Wqwu/Y3b6/iEV8ukTTsx3dub8QGjPxWid2IXCJ3931BTytznEtK5v1DyrsRYJLjZWQ0NFAKmqfsovVM4Yq6KRoI2Lht8FtqbQl2hwHCB3U8as9FhZUKotN3KndnLW4/dcFKrbFNDTBlS8ufncnK7aIiIiI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a:off x="323528" y="0"/>
            <a:ext cx="2231701" cy="369332"/>
          </a:xfrm>
          <a:prstGeom prst="rect">
            <a:avLst/>
          </a:prstGeom>
        </p:spPr>
        <p:txBody>
          <a:bodyPr wrap="none">
            <a:spAutoFit/>
          </a:bodyPr>
          <a:lstStyle/>
          <a:p>
            <a:r>
              <a:rPr lang="en-US" dirty="0" smtClean="0"/>
              <a:t>graphicshunt.com</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fade">
                                      <p:cBhvr>
                                        <p:cTn id="7" dur="500"/>
                                        <p:tgtEl>
                                          <p:spTgt spid="1566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6678"/>
                                        </p:tgtEl>
                                        <p:attrNameLst>
                                          <p:attrName>style.visibility</p:attrName>
                                        </p:attrNameLst>
                                      </p:cBhvr>
                                      <p:to>
                                        <p:strVal val="visible"/>
                                      </p:to>
                                    </p:set>
                                    <p:animEffect transition="in" filter="fade">
                                      <p:cBhvr>
                                        <p:cTn id="11" dur="500"/>
                                        <p:tgtEl>
                                          <p:spTgt spid="15667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714302" y="2414929"/>
            <a:ext cx="3743898" cy="3822383"/>
          </a:xfrm>
          <a:prstGeom prst="rect">
            <a:avLst/>
          </a:prstGeom>
        </p:spPr>
        <p:txBody>
          <a:bodyPr wrap="square">
            <a:spAutoFit/>
          </a:bodyPr>
          <a:lstStyle/>
          <a:p>
            <a:pPr eaLnBrk="1" hangingPunct="1"/>
            <a:r>
              <a:rPr lang="en-US" sz="4000" b="1" dirty="0" smtClean="0">
                <a:solidFill>
                  <a:schemeClr val="tx1"/>
                </a:solidFill>
                <a:cs typeface="Arial" charset="0"/>
              </a:rPr>
              <a:t>Genes - coded instructions that tell cells how to make protein.</a:t>
            </a:r>
          </a:p>
        </p:txBody>
      </p:sp>
      <p:grpSp>
        <p:nvGrpSpPr>
          <p:cNvPr id="2" name="Group 16"/>
          <p:cNvGrpSpPr>
            <a:grpSpLocks/>
          </p:cNvGrpSpPr>
          <p:nvPr/>
        </p:nvGrpSpPr>
        <p:grpSpPr bwMode="auto">
          <a:xfrm>
            <a:off x="1115616" y="1966317"/>
            <a:ext cx="3395662" cy="4446588"/>
            <a:chOff x="3463" y="1208"/>
            <a:chExt cx="2139" cy="2801"/>
          </a:xfrm>
        </p:grpSpPr>
        <p:pic>
          <p:nvPicPr>
            <p:cNvPr id="18" name="Picture 3" descr="dna1"/>
            <p:cNvPicPr>
              <a:picLocks noChangeAspect="1" noChangeArrowheads="1"/>
            </p:cNvPicPr>
            <p:nvPr/>
          </p:nvPicPr>
          <p:blipFill>
            <a:blip r:embed="rId3" cstate="print"/>
            <a:srcRect/>
            <a:stretch>
              <a:fillRect/>
            </a:stretch>
          </p:blipFill>
          <p:spPr bwMode="auto">
            <a:xfrm>
              <a:off x="3653" y="1208"/>
              <a:ext cx="404" cy="2422"/>
            </a:xfrm>
            <a:prstGeom prst="rect">
              <a:avLst/>
            </a:prstGeom>
            <a:noFill/>
            <a:ln w="9525">
              <a:noFill/>
              <a:miter lim="800000"/>
              <a:headEnd/>
              <a:tailEnd/>
            </a:ln>
          </p:spPr>
        </p:pic>
        <p:sp>
          <p:nvSpPr>
            <p:cNvPr id="19" name="AutoShape 4"/>
            <p:cNvSpPr>
              <a:spLocks/>
            </p:cNvSpPr>
            <p:nvPr/>
          </p:nvSpPr>
          <p:spPr bwMode="auto">
            <a:xfrm>
              <a:off x="4103" y="1295"/>
              <a:ext cx="375" cy="1024"/>
            </a:xfrm>
            <a:prstGeom prst="rightBrace">
              <a:avLst>
                <a:gd name="adj1" fmla="val 22756"/>
                <a:gd name="adj2" fmla="val 50000"/>
              </a:avLst>
            </a:prstGeom>
            <a:noFill/>
            <a:ln w="76200">
              <a:solidFill>
                <a:srgbClr val="FFC000"/>
              </a:solidFill>
              <a:round/>
              <a:headEnd/>
              <a:tailEnd/>
            </a:ln>
            <a:effectLst>
              <a:outerShdw dist="35921" dir="2700000" algn="ctr" rotWithShape="0">
                <a:schemeClr val="tx1"/>
              </a:outerShdw>
            </a:effectLst>
          </p:spPr>
          <p:txBody>
            <a:bodyPr wrap="none" anchor="ctr"/>
            <a:lstStyle/>
            <a:p>
              <a:pPr>
                <a:defRPr/>
              </a:pPr>
              <a:endParaRPr lang="en-US"/>
            </a:p>
          </p:txBody>
        </p:sp>
        <p:sp>
          <p:nvSpPr>
            <p:cNvPr id="20" name="AutoShape 5"/>
            <p:cNvSpPr>
              <a:spLocks/>
            </p:cNvSpPr>
            <p:nvPr/>
          </p:nvSpPr>
          <p:spPr bwMode="auto">
            <a:xfrm>
              <a:off x="4103" y="2488"/>
              <a:ext cx="375" cy="686"/>
            </a:xfrm>
            <a:prstGeom prst="rightBrace">
              <a:avLst>
                <a:gd name="adj1" fmla="val 15244"/>
                <a:gd name="adj2" fmla="val 50000"/>
              </a:avLst>
            </a:prstGeom>
            <a:noFill/>
            <a:ln w="76200">
              <a:solidFill>
                <a:srgbClr val="FFC000"/>
              </a:solidFill>
              <a:round/>
              <a:headEnd/>
              <a:tailEnd/>
            </a:ln>
            <a:effectLst>
              <a:outerShdw dist="35921" dir="2700000" algn="ctr" rotWithShape="0">
                <a:schemeClr val="tx1"/>
              </a:outerShdw>
            </a:effectLst>
          </p:spPr>
          <p:txBody>
            <a:bodyPr wrap="none" anchor="ctr"/>
            <a:lstStyle/>
            <a:p>
              <a:pPr>
                <a:defRPr/>
              </a:pPr>
              <a:endParaRPr lang="en-US"/>
            </a:p>
          </p:txBody>
        </p:sp>
        <p:sp>
          <p:nvSpPr>
            <p:cNvPr id="21" name="Text Box 7"/>
            <p:cNvSpPr txBox="1">
              <a:spLocks noChangeArrowheads="1"/>
            </p:cNvSpPr>
            <p:nvPr/>
          </p:nvSpPr>
          <p:spPr bwMode="auto">
            <a:xfrm>
              <a:off x="3463" y="3672"/>
              <a:ext cx="879" cy="337"/>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000000"/>
                  </a:solidFill>
                </a:rPr>
                <a:t>DNA</a:t>
              </a:r>
            </a:p>
          </p:txBody>
        </p:sp>
        <p:sp>
          <p:nvSpPr>
            <p:cNvPr id="22" name="Text Box 8"/>
            <p:cNvSpPr txBox="1">
              <a:spLocks noChangeArrowheads="1"/>
            </p:cNvSpPr>
            <p:nvPr/>
          </p:nvSpPr>
          <p:spPr bwMode="auto">
            <a:xfrm>
              <a:off x="4487" y="1670"/>
              <a:ext cx="1115" cy="337"/>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000000"/>
                  </a:solidFill>
                </a:rPr>
                <a:t>Gene 1</a:t>
              </a:r>
            </a:p>
          </p:txBody>
        </p:sp>
        <p:sp>
          <p:nvSpPr>
            <p:cNvPr id="23" name="Text Box 9"/>
            <p:cNvSpPr txBox="1">
              <a:spLocks noChangeArrowheads="1"/>
            </p:cNvSpPr>
            <p:nvPr/>
          </p:nvSpPr>
          <p:spPr bwMode="auto">
            <a:xfrm>
              <a:off x="4496" y="2689"/>
              <a:ext cx="1088" cy="337"/>
            </a:xfrm>
            <a:prstGeom prst="rect">
              <a:avLst/>
            </a:prstGeom>
            <a:noFill/>
            <a:ln w="9525">
              <a:noFill/>
              <a:miter lim="800000"/>
              <a:headEnd/>
              <a:tailEnd/>
            </a:ln>
            <a:effectLst/>
          </p:spPr>
          <p:txBody>
            <a:bodyPr>
              <a:spAutoFit/>
            </a:bodyPr>
            <a:lstStyle/>
            <a:p>
              <a:pPr>
                <a:spcBef>
                  <a:spcPct val="50000"/>
                </a:spcBef>
                <a:defRPr/>
              </a:pPr>
              <a:r>
                <a:rPr lang="en-US" sz="3600" b="1" dirty="0">
                  <a:solidFill>
                    <a:srgbClr val="000000"/>
                  </a:solidFill>
                </a:rPr>
                <a:t>Gene 2</a:t>
              </a:r>
            </a:p>
          </p:txBody>
        </p:sp>
      </p:grpSp>
      <p:sp>
        <p:nvSpPr>
          <p:cNvPr id="13" name="Title 4"/>
          <p:cNvSpPr>
            <a:spLocks noGrp="1"/>
          </p:cNvSpPr>
          <p:nvPr>
            <p:ph type="title"/>
          </p:nvPr>
        </p:nvSpPr>
        <p:spPr>
          <a:xfrm>
            <a:off x="702128" y="429985"/>
            <a:ext cx="7772400" cy="1039586"/>
          </a:xfrm>
          <a:noFill/>
        </p:spPr>
        <p:txBody>
          <a:bodyPr/>
          <a:lstStyle/>
          <a:p>
            <a:pPr lvl="0"/>
            <a:r>
              <a:rPr lang="en-US" dirty="0" smtClean="0">
                <a:effectLst>
                  <a:glow rad="228600">
                    <a:srgbClr val="FFC000">
                      <a:alpha val="40000"/>
                    </a:srgbClr>
                  </a:glow>
                </a:effectLst>
              </a:rPr>
              <a:t>DNA Enigma</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77778E-7 7.40741E-7 L -0.3809 7.40741E-7 " pathEditMode="relative" rAng="0" ptsTypes="AA">
                                      <p:cBhvr>
                                        <p:cTn id="6" dur="2000" fill="hold"/>
                                        <p:tgtEl>
                                          <p:spTgt spid="2"/>
                                        </p:tgtEl>
                                        <p:attrNameLst>
                                          <p:attrName>ppt_x</p:attrName>
                                          <p:attrName>ppt_y</p:attrName>
                                        </p:attrNameLst>
                                      </p:cBhvr>
                                      <p:rCtr x="-190" y="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oogle.com/images?q=tbn:ANd9GcSdOqwttAm-05Nfv-PXBFrePpuKCh9nQ2SqLsvCE2UTakh1_EUpCg"/>
          <p:cNvPicPr>
            <a:picLocks noChangeAspect="1" noChangeArrowheads="1"/>
          </p:cNvPicPr>
          <p:nvPr/>
        </p:nvPicPr>
        <p:blipFill>
          <a:blip r:embed="rId2" cstate="print"/>
          <a:srcRect/>
          <a:stretch>
            <a:fillRect/>
          </a:stretch>
        </p:blipFill>
        <p:spPr bwMode="auto">
          <a:xfrm>
            <a:off x="1187624" y="364339"/>
            <a:ext cx="5112568" cy="593058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
          <p:cNvPicPr>
            <a:picLocks noChangeAspect="1" noChangeArrowheads="1"/>
          </p:cNvPicPr>
          <p:nvPr/>
        </p:nvPicPr>
        <p:blipFill>
          <a:blip r:embed="rId3" cstate="print"/>
          <a:srcRect/>
          <a:stretch>
            <a:fillRect/>
          </a:stretch>
        </p:blipFill>
        <p:spPr bwMode="auto">
          <a:xfrm>
            <a:off x="587829" y="954306"/>
            <a:ext cx="3429000" cy="5550982"/>
          </a:xfrm>
          <a:prstGeom prst="rect">
            <a:avLst/>
          </a:prstGeom>
          <a:noFill/>
          <a:ln w="9525">
            <a:noFill/>
            <a:miter lim="800000"/>
            <a:headEnd/>
            <a:tailEnd/>
          </a:ln>
        </p:spPr>
      </p:pic>
      <p:sp>
        <p:nvSpPr>
          <p:cNvPr id="10" name="Title 4"/>
          <p:cNvSpPr>
            <a:spLocks noGrp="1"/>
          </p:cNvSpPr>
          <p:nvPr>
            <p:ph type="title"/>
          </p:nvPr>
        </p:nvSpPr>
        <p:spPr>
          <a:xfrm>
            <a:off x="683568" y="0"/>
            <a:ext cx="7772400" cy="1039586"/>
          </a:xfrm>
          <a:noFill/>
        </p:spPr>
        <p:txBody>
          <a:bodyPr/>
          <a:lstStyle/>
          <a:p>
            <a:pPr lvl="0"/>
            <a:r>
              <a:rPr lang="en-US" dirty="0" smtClean="0">
                <a:effectLst>
                  <a:glow rad="228600">
                    <a:srgbClr val="FFC000">
                      <a:alpha val="40000"/>
                    </a:srgbClr>
                  </a:glow>
                </a:effectLst>
              </a:rPr>
              <a:t>DNA Enigma</a:t>
            </a:r>
            <a:endParaRPr lang="en-US" dirty="0"/>
          </a:p>
        </p:txBody>
      </p:sp>
      <p:sp>
        <p:nvSpPr>
          <p:cNvPr id="335879" name="Rectangle 1031"/>
          <p:cNvSpPr>
            <a:spLocks noGrp="1" noChangeArrowheads="1"/>
          </p:cNvSpPr>
          <p:nvPr>
            <p:ph sz="half" idx="4294967295"/>
          </p:nvPr>
        </p:nvSpPr>
        <p:spPr>
          <a:xfrm>
            <a:off x="5152334" y="3833813"/>
            <a:ext cx="3567112" cy="2238375"/>
          </a:xfrm>
        </p:spPr>
        <p:txBody>
          <a:bodyPr/>
          <a:lstStyle/>
          <a:p>
            <a:pPr>
              <a:buNone/>
              <a:defRPr/>
            </a:pPr>
            <a:r>
              <a:rPr lang="en-US" dirty="0" smtClean="0">
                <a:solidFill>
                  <a:srgbClr val="000000"/>
                </a:solidFill>
                <a:latin typeface="Arial" pitchFamily="34" charset="0"/>
              </a:rPr>
              <a:t>UGC = </a:t>
            </a:r>
            <a:r>
              <a:rPr lang="en-US" dirty="0" err="1" smtClean="0">
                <a:solidFill>
                  <a:srgbClr val="000000"/>
                </a:solidFill>
                <a:latin typeface="Arial" pitchFamily="34" charset="0"/>
              </a:rPr>
              <a:t>Cystein</a:t>
            </a:r>
            <a:endParaRPr lang="en-US" dirty="0" smtClean="0">
              <a:solidFill>
                <a:srgbClr val="000000"/>
              </a:solidFill>
              <a:latin typeface="Arial" pitchFamily="34" charset="0"/>
            </a:endParaRPr>
          </a:p>
          <a:p>
            <a:pPr>
              <a:buNone/>
              <a:defRPr/>
            </a:pPr>
            <a:r>
              <a:rPr lang="en-US" dirty="0" smtClean="0">
                <a:solidFill>
                  <a:srgbClr val="000000"/>
                </a:solidFill>
                <a:latin typeface="Arial" pitchFamily="34" charset="0"/>
              </a:rPr>
              <a:t>CUG = </a:t>
            </a:r>
            <a:r>
              <a:rPr lang="en-US" dirty="0" err="1" smtClean="0">
                <a:solidFill>
                  <a:srgbClr val="000000"/>
                </a:solidFill>
                <a:latin typeface="Arial" pitchFamily="34" charset="0"/>
              </a:rPr>
              <a:t>Leucine</a:t>
            </a:r>
            <a:endParaRPr lang="en-US" dirty="0" smtClean="0">
              <a:solidFill>
                <a:srgbClr val="000000"/>
              </a:solidFill>
              <a:latin typeface="Arial" pitchFamily="34" charset="0"/>
            </a:endParaRPr>
          </a:p>
          <a:p>
            <a:pPr>
              <a:buNone/>
              <a:defRPr/>
            </a:pPr>
            <a:r>
              <a:rPr lang="en-US" dirty="0" smtClean="0">
                <a:solidFill>
                  <a:srgbClr val="000000"/>
                </a:solidFill>
                <a:latin typeface="Arial" pitchFamily="34" charset="0"/>
              </a:rPr>
              <a:t>AGU = Serine</a:t>
            </a:r>
          </a:p>
          <a:p>
            <a:pPr>
              <a:buNone/>
              <a:defRPr/>
            </a:pPr>
            <a:r>
              <a:rPr lang="en-US" dirty="0" smtClean="0">
                <a:solidFill>
                  <a:srgbClr val="000000"/>
                </a:solidFill>
                <a:latin typeface="Arial" pitchFamily="34" charset="0"/>
              </a:rPr>
              <a:t>GCA = </a:t>
            </a:r>
            <a:r>
              <a:rPr lang="en-US" dirty="0" err="1" smtClean="0">
                <a:solidFill>
                  <a:srgbClr val="000000"/>
                </a:solidFill>
                <a:latin typeface="Arial" pitchFamily="34" charset="0"/>
              </a:rPr>
              <a:t>Alanine</a:t>
            </a:r>
            <a:endParaRPr lang="en-US" dirty="0" smtClean="0">
              <a:solidFill>
                <a:srgbClr val="000000"/>
              </a:solidFill>
              <a:latin typeface="Arial" pitchFamily="34" charset="0"/>
            </a:endParaRPr>
          </a:p>
          <a:p>
            <a:pPr eaLnBrk="1" hangingPunct="1"/>
            <a:endParaRPr lang="en-US" sz="2000" dirty="0" smtClean="0">
              <a:latin typeface="Arial" charset="0"/>
              <a:cs typeface="Arial" charset="0"/>
            </a:endParaRPr>
          </a:p>
        </p:txBody>
      </p:sp>
      <p:graphicFrame>
        <p:nvGraphicFramePr>
          <p:cNvPr id="6" name="Diagram 5"/>
          <p:cNvGraphicFramePr/>
          <p:nvPr/>
        </p:nvGraphicFramePr>
        <p:xfrm>
          <a:off x="4582507" y="2204865"/>
          <a:ext cx="4021941" cy="1675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5879">
                                            <p:txEl>
                                              <p:pRg st="0" end="0"/>
                                            </p:txEl>
                                          </p:spTgt>
                                        </p:tgtEl>
                                        <p:attrNameLst>
                                          <p:attrName>style.visibility</p:attrName>
                                        </p:attrNameLst>
                                      </p:cBhvr>
                                      <p:to>
                                        <p:strVal val="visible"/>
                                      </p:to>
                                    </p:set>
                                    <p:animEffect transition="in" filter="wipe(left)">
                                      <p:cBhvr>
                                        <p:cTn id="12" dur="500"/>
                                        <p:tgtEl>
                                          <p:spTgt spid="3358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5879">
                                            <p:txEl>
                                              <p:pRg st="1" end="1"/>
                                            </p:txEl>
                                          </p:spTgt>
                                        </p:tgtEl>
                                        <p:attrNameLst>
                                          <p:attrName>style.visibility</p:attrName>
                                        </p:attrNameLst>
                                      </p:cBhvr>
                                      <p:to>
                                        <p:strVal val="visible"/>
                                      </p:to>
                                    </p:set>
                                    <p:animEffect transition="in" filter="wipe(left)">
                                      <p:cBhvr>
                                        <p:cTn id="17" dur="500"/>
                                        <p:tgtEl>
                                          <p:spTgt spid="3358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5879">
                                            <p:txEl>
                                              <p:pRg st="2" end="2"/>
                                            </p:txEl>
                                          </p:spTgt>
                                        </p:tgtEl>
                                        <p:attrNameLst>
                                          <p:attrName>style.visibility</p:attrName>
                                        </p:attrNameLst>
                                      </p:cBhvr>
                                      <p:to>
                                        <p:strVal val="visible"/>
                                      </p:to>
                                    </p:set>
                                    <p:animEffect transition="in" filter="wipe(left)">
                                      <p:cBhvr>
                                        <p:cTn id="22" dur="500"/>
                                        <p:tgtEl>
                                          <p:spTgt spid="3358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35879">
                                            <p:txEl>
                                              <p:pRg st="3" end="3"/>
                                            </p:txEl>
                                          </p:spTgt>
                                        </p:tgtEl>
                                        <p:attrNameLst>
                                          <p:attrName>style.visibility</p:attrName>
                                        </p:attrNameLst>
                                      </p:cBhvr>
                                      <p:to>
                                        <p:strVal val="visible"/>
                                      </p:to>
                                    </p:set>
                                    <p:animEffect transition="in" filter="wipe(left)">
                                      <p:cBhvr>
                                        <p:cTn id="27" dur="500"/>
                                        <p:tgtEl>
                                          <p:spTgt spid="3358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Text Box 6"/>
          <p:cNvSpPr txBox="1">
            <a:spLocks noChangeArrowheads="1"/>
          </p:cNvSpPr>
          <p:nvPr/>
        </p:nvSpPr>
        <p:spPr bwMode="auto">
          <a:xfrm>
            <a:off x="638174" y="6129963"/>
            <a:ext cx="2566739" cy="535531"/>
          </a:xfrm>
          <a:prstGeom prst="rect">
            <a:avLst/>
          </a:prstGeom>
          <a:solidFill>
            <a:srgbClr val="FFFFFF"/>
          </a:solidFill>
          <a:ln w="9525">
            <a:solidFill>
              <a:srgbClr val="002060"/>
            </a:solid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36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DNA</a:t>
            </a:r>
            <a:endParaRPr lang="en-US" sz="36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19" name="Title 4"/>
          <p:cNvSpPr>
            <a:spLocks noGrp="1"/>
          </p:cNvSpPr>
          <p:nvPr>
            <p:ph type="title"/>
          </p:nvPr>
        </p:nvSpPr>
        <p:spPr>
          <a:xfrm>
            <a:off x="2422357" y="273050"/>
            <a:ext cx="4299285" cy="898024"/>
          </a:xfrm>
          <a:noFill/>
        </p:spPr>
        <p:txBody>
          <a:bodyPr/>
          <a:lstStyle/>
          <a:p>
            <a:pPr lvl="0"/>
            <a:r>
              <a:rPr lang="en-US" dirty="0" smtClean="0">
                <a:effectLst>
                  <a:glow rad="228600">
                    <a:schemeClr val="accent3">
                      <a:satMod val="175000"/>
                      <a:alpha val="40000"/>
                    </a:schemeClr>
                  </a:glow>
                </a:effectLst>
              </a:rPr>
              <a:t>DNA Enigma</a:t>
            </a:r>
            <a:endParaRPr lang="en-US" dirty="0">
              <a:effectLst>
                <a:glow rad="228600">
                  <a:schemeClr val="accent3">
                    <a:satMod val="175000"/>
                    <a:alpha val="40000"/>
                  </a:schemeClr>
                </a:glow>
              </a:effectLst>
            </a:endParaRPr>
          </a:p>
        </p:txBody>
      </p:sp>
      <p:pic>
        <p:nvPicPr>
          <p:cNvPr id="8" name="Picture 2" descr="chromosome"/>
          <p:cNvPicPr>
            <a:picLocks noGrp="1" noChangeAspect="1" noChangeArrowheads="1"/>
          </p:cNvPicPr>
          <p:nvPr>
            <p:ph type="clipArt" sz="half" idx="1"/>
          </p:nvPr>
        </p:nvPicPr>
        <p:blipFill>
          <a:blip r:embed="rId3" cstate="print"/>
          <a:srcRect/>
          <a:stretch>
            <a:fillRect/>
          </a:stretch>
        </p:blipFill>
        <p:spPr bwMode="auto">
          <a:xfrm>
            <a:off x="660973" y="1566529"/>
            <a:ext cx="2503344" cy="4497387"/>
          </a:xfrm>
          <a:prstGeom prst="rect">
            <a:avLst/>
          </a:prstGeom>
          <a:noFill/>
          <a:ln w="38100">
            <a:solidFill>
              <a:srgbClr val="002060"/>
            </a:solidFill>
            <a:miter lim="800000"/>
            <a:headEnd/>
            <a:tailEnd/>
          </a:ln>
        </p:spPr>
      </p:pic>
      <p:pic>
        <p:nvPicPr>
          <p:cNvPr id="10" name="Picture 2" descr="File:RNA polymerase.png"/>
          <p:cNvPicPr>
            <a:picLocks noChangeAspect="1" noChangeArrowheads="1"/>
          </p:cNvPicPr>
          <p:nvPr/>
        </p:nvPicPr>
        <p:blipFill>
          <a:blip r:embed="rId4" cstate="print"/>
          <a:srcRect/>
          <a:stretch>
            <a:fillRect/>
          </a:stretch>
        </p:blipFill>
        <p:spPr bwMode="auto">
          <a:xfrm>
            <a:off x="5854807" y="1572126"/>
            <a:ext cx="2583340" cy="4475748"/>
          </a:xfrm>
          <a:prstGeom prst="rect">
            <a:avLst/>
          </a:prstGeom>
          <a:noFill/>
          <a:ln>
            <a:solidFill>
              <a:srgbClr val="002060"/>
            </a:solidFill>
          </a:ln>
        </p:spPr>
      </p:pic>
      <p:sp>
        <p:nvSpPr>
          <p:cNvPr id="11" name="Text Box 6"/>
          <p:cNvSpPr txBox="1">
            <a:spLocks noChangeArrowheads="1"/>
          </p:cNvSpPr>
          <p:nvPr/>
        </p:nvSpPr>
        <p:spPr bwMode="auto">
          <a:xfrm>
            <a:off x="5861634" y="6097881"/>
            <a:ext cx="2566739" cy="535531"/>
          </a:xfrm>
          <a:prstGeom prst="rect">
            <a:avLst/>
          </a:prstGeom>
          <a:solidFill>
            <a:srgbClr val="FFFFFF"/>
          </a:solidFill>
          <a:ln w="9525">
            <a:solidFill>
              <a:srgbClr val="002060"/>
            </a:solidFill>
            <a:miter lim="800000"/>
            <a:headEnd/>
            <a:tailEnd/>
          </a:ln>
          <a:effectLst>
            <a:outerShdw dist="35921" dir="2700000" algn="ctr" rotWithShape="0">
              <a:schemeClr val="tx1"/>
            </a:outerShdw>
          </a:effectLst>
        </p:spPr>
        <p:txBody>
          <a:bodyPr wrap="square">
            <a:spAutoFit/>
          </a:bodyPr>
          <a:lstStyle/>
          <a:p>
            <a:pPr algn="ctr">
              <a:spcBef>
                <a:spcPct val="50000"/>
              </a:spcBef>
              <a:defRPr/>
            </a:pPr>
            <a:r>
              <a:rPr lang="en-US" sz="36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Protein</a:t>
            </a:r>
            <a:endParaRPr lang="en-US" sz="36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graphicFrame>
        <p:nvGraphicFramePr>
          <p:cNvPr id="14" name="Diagram 13"/>
          <p:cNvGraphicFramePr/>
          <p:nvPr/>
        </p:nvGraphicFramePr>
        <p:xfrm>
          <a:off x="2366867" y="3033294"/>
          <a:ext cx="4395537" cy="13782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323528" y="980728"/>
            <a:ext cx="2231701" cy="369332"/>
          </a:xfrm>
          <a:prstGeom prst="rect">
            <a:avLst/>
          </a:prstGeom>
        </p:spPr>
        <p:txBody>
          <a:bodyPr wrap="none">
            <a:spAutoFit/>
          </a:bodyPr>
          <a:lstStyle/>
          <a:p>
            <a:r>
              <a:rPr lang="en-US" dirty="0" smtClean="0"/>
              <a:t>graphicshunt.com</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0" fill="hold"/>
                                        <p:tgtEl>
                                          <p:spTgt spid="14"/>
                                        </p:tgtEl>
                                        <p:attrNameLst>
                                          <p:attrName>ppt_w</p:attrName>
                                        </p:attrNameLst>
                                      </p:cBhvr>
                                      <p:tavLst>
                                        <p:tav tm="0" fmla="#ppt_w*sin(2.5*pi*$)">
                                          <p:val>
                                            <p:fltVal val="0"/>
                                          </p:val>
                                        </p:tav>
                                        <p:tav tm="100000">
                                          <p:val>
                                            <p:fltVal val="1"/>
                                          </p:val>
                                        </p:tav>
                                      </p:tavLst>
                                    </p:anim>
                                    <p:anim calcmode="lin" valueType="num">
                                      <p:cBhvr>
                                        <p:cTn id="8" dur="5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4"/>
          <p:cNvSpPr>
            <a:spLocks noGrp="1"/>
          </p:cNvSpPr>
          <p:nvPr>
            <p:ph type="title"/>
          </p:nvPr>
        </p:nvSpPr>
        <p:spPr>
          <a:xfrm>
            <a:off x="2422357" y="273050"/>
            <a:ext cx="4299285" cy="898024"/>
          </a:xfrm>
          <a:noFill/>
        </p:spPr>
        <p:txBody>
          <a:bodyPr/>
          <a:lstStyle/>
          <a:p>
            <a:pPr lvl="0"/>
            <a:r>
              <a:rPr lang="en-US" dirty="0" smtClean="0">
                <a:effectLst>
                  <a:glow rad="228600">
                    <a:schemeClr val="accent3">
                      <a:satMod val="175000"/>
                      <a:alpha val="40000"/>
                    </a:schemeClr>
                  </a:glow>
                </a:effectLst>
              </a:rPr>
              <a:t>DNA Enigma</a:t>
            </a:r>
            <a:endParaRPr lang="en-US" dirty="0">
              <a:effectLst>
                <a:glow rad="228600">
                  <a:schemeClr val="accent3">
                    <a:satMod val="175000"/>
                    <a:alpha val="40000"/>
                  </a:schemeClr>
                </a:glow>
              </a:effectLst>
            </a:endParaRPr>
          </a:p>
        </p:txBody>
      </p:sp>
      <p:pic>
        <p:nvPicPr>
          <p:cNvPr id="10" name="Picture 2" descr="File:RNA polymerase.png"/>
          <p:cNvPicPr>
            <a:picLocks noChangeAspect="1" noChangeArrowheads="1"/>
          </p:cNvPicPr>
          <p:nvPr/>
        </p:nvPicPr>
        <p:blipFill>
          <a:blip r:embed="rId3" cstate="print"/>
          <a:srcRect/>
          <a:stretch>
            <a:fillRect/>
          </a:stretch>
        </p:blipFill>
        <p:spPr bwMode="auto">
          <a:xfrm>
            <a:off x="5854807" y="1572126"/>
            <a:ext cx="2583340" cy="4475748"/>
          </a:xfrm>
          <a:prstGeom prst="rect">
            <a:avLst/>
          </a:prstGeom>
          <a:noFill/>
          <a:ln>
            <a:solidFill>
              <a:srgbClr val="002060"/>
            </a:solidFill>
          </a:ln>
        </p:spPr>
      </p:pic>
      <p:sp>
        <p:nvSpPr>
          <p:cNvPr id="15" name="Rectangle 14"/>
          <p:cNvSpPr/>
          <p:nvPr/>
        </p:nvSpPr>
        <p:spPr>
          <a:xfrm>
            <a:off x="236220" y="1274761"/>
            <a:ext cx="4819650" cy="486287"/>
          </a:xfrm>
          <a:prstGeom prst="rect">
            <a:avLst/>
          </a:prstGeom>
        </p:spPr>
        <p:txBody>
          <a:bodyPr wrap="square">
            <a:spAutoFit/>
          </a:bodyPr>
          <a:lstStyle/>
          <a:p>
            <a:r>
              <a:rPr lang="en-US" sz="3200" dirty="0" smtClean="0"/>
              <a:t>To build RNA polymerase</a:t>
            </a:r>
            <a:endParaRPr lang="en-US" sz="3200"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865" y="266260"/>
            <a:ext cx="5634296" cy="900388"/>
          </a:xfrm>
        </p:spPr>
        <p:txBody>
          <a:bodyPr/>
          <a:lstStyle/>
          <a:p>
            <a:r>
              <a:rPr lang="en-US" dirty="0" smtClean="0"/>
              <a:t>Simplest Cell</a:t>
            </a:r>
            <a:endParaRPr lang="en-US" dirty="0"/>
          </a:p>
        </p:txBody>
      </p:sp>
      <p:sp>
        <p:nvSpPr>
          <p:cNvPr id="3" name="Content Placeholder 2"/>
          <p:cNvSpPr>
            <a:spLocks noGrp="1"/>
          </p:cNvSpPr>
          <p:nvPr>
            <p:ph idx="1"/>
          </p:nvPr>
        </p:nvSpPr>
        <p:spPr>
          <a:xfrm>
            <a:off x="2946900" y="1363590"/>
            <a:ext cx="6197100" cy="2435897"/>
          </a:xfrm>
        </p:spPr>
        <p:txBody>
          <a:bodyPr/>
          <a:lstStyle/>
          <a:p>
            <a:pPr lvl="1">
              <a:buNone/>
            </a:pPr>
            <a:r>
              <a:rPr lang="en-US" sz="3600" i="1" dirty="0" err="1" smtClean="0">
                <a:solidFill>
                  <a:schemeClr val="tx1"/>
                </a:solidFill>
              </a:rPr>
              <a:t>Mycoplasma</a:t>
            </a:r>
            <a:r>
              <a:rPr lang="en-US" sz="3600" i="1" dirty="0" smtClean="0">
                <a:solidFill>
                  <a:schemeClr val="tx1"/>
                </a:solidFill>
              </a:rPr>
              <a:t> </a:t>
            </a:r>
            <a:r>
              <a:rPr lang="en-US" sz="3600" i="1" dirty="0" err="1" smtClean="0">
                <a:solidFill>
                  <a:schemeClr val="tx1"/>
                </a:solidFill>
              </a:rPr>
              <a:t>genitalium</a:t>
            </a:r>
            <a:r>
              <a:rPr lang="en-US" sz="3600" i="1" dirty="0" smtClean="0">
                <a:solidFill>
                  <a:schemeClr val="tx1"/>
                </a:solidFill>
              </a:rPr>
              <a:t> </a:t>
            </a:r>
          </a:p>
          <a:p>
            <a:pPr lvl="1"/>
            <a:r>
              <a:rPr lang="en-US" sz="3200" dirty="0" smtClean="0">
                <a:solidFill>
                  <a:schemeClr val="tx1"/>
                </a:solidFill>
              </a:rPr>
              <a:t>482 genes (256 minimum)</a:t>
            </a:r>
          </a:p>
          <a:p>
            <a:pPr lvl="1"/>
            <a:r>
              <a:rPr lang="en-US" sz="3200" dirty="0" smtClean="0">
                <a:solidFill>
                  <a:schemeClr val="tx1"/>
                </a:solidFill>
              </a:rPr>
              <a:t>580,000 nucleotides</a:t>
            </a:r>
          </a:p>
          <a:p>
            <a:pPr lvl="1"/>
            <a:r>
              <a:rPr lang="en-US" sz="3200" dirty="0" smtClean="0">
                <a:solidFill>
                  <a:schemeClr val="tx1"/>
                </a:solidFill>
              </a:rPr>
              <a:t>Obligate parasite</a:t>
            </a:r>
          </a:p>
          <a:p>
            <a:pPr>
              <a:buNone/>
            </a:pPr>
            <a:endParaRPr lang="en-US" dirty="0" smtClean="0"/>
          </a:p>
        </p:txBody>
      </p:sp>
      <p:pic>
        <p:nvPicPr>
          <p:cNvPr id="294918" name="Picture 6" descr="Photo"/>
          <p:cNvPicPr>
            <a:picLocks noChangeAspect="1" noChangeArrowheads="1"/>
          </p:cNvPicPr>
          <p:nvPr/>
        </p:nvPicPr>
        <p:blipFill>
          <a:blip r:embed="rId3" cstate="print"/>
          <a:srcRect/>
          <a:stretch>
            <a:fillRect/>
          </a:stretch>
        </p:blipFill>
        <p:spPr bwMode="auto">
          <a:xfrm>
            <a:off x="4840016" y="3951884"/>
            <a:ext cx="4099034" cy="27326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2162" name="Picture 2" descr="https://encrypted-tbn0.gstatic.com/images?q=tbn:ANd9GcRKwuctwNrCvUSz7S3w84ZWJujG-Hi1H8tAJafblSv1XTE7wJhd"/>
          <p:cNvPicPr>
            <a:picLocks noChangeAspect="1" noChangeArrowheads="1"/>
          </p:cNvPicPr>
          <p:nvPr/>
        </p:nvPicPr>
        <p:blipFill>
          <a:blip r:embed="rId4" cstate="print"/>
          <a:srcRect/>
          <a:stretch>
            <a:fillRect/>
          </a:stretch>
        </p:blipFill>
        <p:spPr bwMode="auto">
          <a:xfrm>
            <a:off x="0" y="3096141"/>
            <a:ext cx="3419872" cy="3761859"/>
          </a:xfrm>
          <a:prstGeom prst="rect">
            <a:avLst/>
          </a:prstGeom>
          <a:noFill/>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084_S_Textur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5538" name="Rectangle 11"/>
          <p:cNvSpPr>
            <a:spLocks noGrp="1" noChangeArrowheads="1"/>
          </p:cNvSpPr>
          <p:nvPr>
            <p:ph type="title"/>
          </p:nvPr>
        </p:nvSpPr>
        <p:spPr>
          <a:xfrm>
            <a:off x="3352800" y="1524000"/>
            <a:ext cx="4978400" cy="934720"/>
          </a:xfrm>
        </p:spPr>
        <p:txBody>
          <a:bodyPr>
            <a:normAutofit fontScale="90000"/>
          </a:bodyPr>
          <a:lstStyle/>
          <a:p>
            <a:pPr eaLnBrk="1" hangingPunct="1"/>
            <a:r>
              <a:rPr lang="en-US" sz="5400" dirty="0" smtClean="0">
                <a:latin typeface="Times New Roman" pitchFamily="18" charset="0"/>
                <a:cs typeface="Times New Roman" pitchFamily="18" charset="0"/>
              </a:rPr>
              <a:t>Probability of the first cell?</a:t>
            </a:r>
          </a:p>
        </p:txBody>
      </p:sp>
      <p:sp>
        <p:nvSpPr>
          <p:cNvPr id="109570" name="Rectangle 2"/>
          <p:cNvSpPr>
            <a:spLocks noGrp="1" noChangeArrowheads="1"/>
          </p:cNvSpPr>
          <p:nvPr>
            <p:ph idx="1"/>
          </p:nvPr>
        </p:nvSpPr>
        <p:spPr>
          <a:xfrm>
            <a:off x="3952068" y="2870504"/>
            <a:ext cx="4974956" cy="2574719"/>
          </a:xfrm>
        </p:spPr>
        <p:txBody>
          <a:bodyPr>
            <a:normAutofit fontScale="92500" lnSpcReduction="10000"/>
          </a:bodyPr>
          <a:lstStyle/>
          <a:p>
            <a:pPr eaLnBrk="1" hangingPunct="1">
              <a:lnSpc>
                <a:spcPct val="120000"/>
              </a:lnSpc>
              <a:buNone/>
            </a:pPr>
            <a:r>
              <a:rPr lang="en-US" sz="4000" dirty="0" smtClean="0">
                <a:solidFill>
                  <a:srgbClr val="FF0000"/>
                </a:solidFill>
                <a:effectLst>
                  <a:outerShdw blurRad="38100" dist="38100" dir="2700000" algn="tl">
                    <a:srgbClr val="000000">
                      <a:alpha val="43137"/>
                    </a:srgbClr>
                  </a:outerShdw>
                </a:effectLst>
              </a:rPr>
              <a:t>250 proteins X 10</a:t>
            </a:r>
            <a:r>
              <a:rPr lang="en-US" sz="4000" baseline="30000" dirty="0" smtClean="0">
                <a:solidFill>
                  <a:srgbClr val="FF0000"/>
                </a:solidFill>
                <a:effectLst>
                  <a:outerShdw blurRad="38100" dist="38100" dir="2700000" algn="tl">
                    <a:srgbClr val="000000">
                      <a:alpha val="43137"/>
                    </a:srgbClr>
                  </a:outerShdw>
                </a:effectLst>
              </a:rPr>
              <a:t>164</a:t>
            </a:r>
            <a:endParaRPr lang="en-US" sz="4000" dirty="0" smtClean="0">
              <a:solidFill>
                <a:srgbClr val="FF0000"/>
              </a:solidFill>
              <a:effectLst>
                <a:outerShdw blurRad="38100" dist="38100" dir="2700000" algn="tl">
                  <a:srgbClr val="000000">
                    <a:alpha val="43137"/>
                  </a:srgbClr>
                </a:outerShdw>
              </a:effectLst>
            </a:endParaRPr>
          </a:p>
          <a:p>
            <a:pPr>
              <a:lnSpc>
                <a:spcPct val="120000"/>
              </a:lnSpc>
              <a:buNone/>
            </a:pPr>
            <a:r>
              <a:rPr lang="en-US" sz="4000" dirty="0" smtClean="0">
                <a:solidFill>
                  <a:srgbClr val="FF0000"/>
                </a:solidFill>
                <a:effectLst>
                  <a:outerShdw blurRad="38100" dist="38100" dir="2700000" algn="tl">
                    <a:srgbClr val="000000">
                      <a:alpha val="43137"/>
                    </a:srgbClr>
                  </a:outerShdw>
                </a:effectLst>
              </a:rPr>
              <a:t>Probability </a:t>
            </a:r>
            <a:r>
              <a:rPr lang="en-US" sz="4000" b="1" dirty="0" smtClean="0">
                <a:solidFill>
                  <a:srgbClr val="FF0000"/>
                </a:solidFill>
              </a:rPr>
              <a:t>1 out of </a:t>
            </a:r>
            <a:r>
              <a:rPr lang="en-US" sz="6600" dirty="0" smtClean="0">
                <a:solidFill>
                  <a:srgbClr val="FF0000"/>
                </a:solidFill>
                <a:effectLst>
                  <a:outerShdw blurRad="38100" dist="38100" dir="2700000" algn="tl">
                    <a:srgbClr val="000000">
                      <a:alpha val="43137"/>
                    </a:srgbClr>
                  </a:outerShdw>
                </a:effectLst>
              </a:rPr>
              <a:t>10</a:t>
            </a:r>
            <a:r>
              <a:rPr lang="en-US" sz="6600" baseline="30000" dirty="0" smtClean="0">
                <a:solidFill>
                  <a:srgbClr val="FF0000"/>
                </a:solidFill>
                <a:effectLst>
                  <a:outerShdw blurRad="38100" dist="38100" dir="2700000" algn="tl">
                    <a:srgbClr val="000000">
                      <a:alpha val="43137"/>
                    </a:srgbClr>
                  </a:outerShdw>
                </a:effectLst>
              </a:rPr>
              <a:t>41,000</a:t>
            </a:r>
            <a:endParaRPr lang="en-US" sz="6600" dirty="0" smtClean="0">
              <a:solidFill>
                <a:srgbClr val="FF0000"/>
              </a:solidFill>
              <a:effectLst>
                <a:outerShdw blurRad="38100" dist="38100" dir="2700000" algn="tl">
                  <a:srgbClr val="000000">
                    <a:alpha val="43137"/>
                  </a:srgbClr>
                </a:outerShdw>
              </a:effectLst>
            </a:endParaRPr>
          </a:p>
        </p:txBody>
      </p:sp>
      <p:pic>
        <p:nvPicPr>
          <p:cNvPr id="6" name="Picture 2" descr="File:Close-up.jpg"/>
          <p:cNvPicPr>
            <a:picLocks noChangeAspect="1" noChangeArrowheads="1"/>
          </p:cNvPicPr>
          <p:nvPr/>
        </p:nvPicPr>
        <p:blipFill>
          <a:blip r:embed="rId4" cstate="print"/>
          <a:srcRect/>
          <a:stretch>
            <a:fillRect/>
          </a:stretch>
        </p:blipFill>
        <p:spPr bwMode="auto">
          <a:xfrm>
            <a:off x="-1" y="3905573"/>
            <a:ext cx="4354611" cy="2952427"/>
          </a:xfrm>
          <a:prstGeom prst="ellipse">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slide(fromBottom)">
                                      <p:cBhvr>
                                        <p:cTn id="7" dur="500"/>
                                        <p:tgtEl>
                                          <p:spTgt spid="109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9570">
                                            <p:txEl>
                                              <p:pRg st="1" end="1"/>
                                            </p:txEl>
                                          </p:spTgt>
                                        </p:tgtEl>
                                        <p:attrNameLst>
                                          <p:attrName>style.visibility</p:attrName>
                                        </p:attrNameLst>
                                      </p:cBhvr>
                                      <p:to>
                                        <p:strVal val="visible"/>
                                      </p:to>
                                    </p:set>
                                    <p:animEffect transition="in" filter="slide(fromBottom)">
                                      <p:cBhvr>
                                        <p:cTn id="12" dur="500"/>
                                        <p:tgtEl>
                                          <p:spTgt spid="1095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84_S_Textur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12995" name="Rectangle 3"/>
          <p:cNvSpPr>
            <a:spLocks noGrp="1" noChangeArrowheads="1"/>
          </p:cNvSpPr>
          <p:nvPr>
            <p:ph type="body" idx="4294967295"/>
          </p:nvPr>
        </p:nvSpPr>
        <p:spPr>
          <a:xfrm>
            <a:off x="4359729" y="2877401"/>
            <a:ext cx="4784271" cy="3392770"/>
          </a:xfrm>
        </p:spPr>
        <p:txBody>
          <a:bodyPr/>
          <a:lstStyle/>
          <a:p>
            <a:pPr marL="0" indent="0" eaLnBrk="1" hangingPunct="1">
              <a:buFont typeface="Wingdings" pitchFamily="2" charset="2"/>
              <a:buNone/>
            </a:pPr>
            <a:r>
              <a:rPr lang="en-US" sz="3600" i="1" dirty="0" smtClean="0"/>
              <a:t>“</a:t>
            </a:r>
            <a:r>
              <a:rPr lang="en-US" sz="3600" dirty="0" smtClean="0">
                <a:solidFill>
                  <a:srgbClr val="FF0000"/>
                </a:solidFill>
                <a:effectLst>
                  <a:outerShdw blurRad="38100" dist="38100" dir="2700000" algn="tl">
                    <a:srgbClr val="000000">
                      <a:alpha val="43137"/>
                    </a:srgbClr>
                  </a:outerShdw>
                </a:effectLst>
              </a:rPr>
              <a:t>The likelihood of life having occurred through a chemical accident is, for all intents and purposes, zero.” </a:t>
            </a:r>
          </a:p>
        </p:txBody>
      </p:sp>
      <p:sp>
        <p:nvSpPr>
          <p:cNvPr id="8" name="Rectangle 7"/>
          <p:cNvSpPr/>
          <p:nvPr/>
        </p:nvSpPr>
        <p:spPr>
          <a:xfrm>
            <a:off x="130632" y="0"/>
            <a:ext cx="4409277" cy="830997"/>
          </a:xfrm>
          <a:prstGeom prst="rect">
            <a:avLst/>
          </a:prstGeom>
        </p:spPr>
        <p:txBody>
          <a:bodyPr wrap="square">
            <a:spAutoFit/>
          </a:bodyPr>
          <a:lstStyle/>
          <a:p>
            <a:pPr>
              <a:lnSpc>
                <a:spcPct val="100000"/>
              </a:lnSpc>
              <a:spcBef>
                <a:spcPct val="30000"/>
              </a:spcBef>
              <a:buClrTx/>
              <a:buSzTx/>
              <a:defRPr/>
            </a:pPr>
            <a:r>
              <a:rPr lang="en-US" sz="2400" b="1" dirty="0" smtClean="0">
                <a:ln w="18415" cmpd="sng">
                  <a:solidFill>
                    <a:srgbClr val="FFFFFF"/>
                  </a:solidFill>
                  <a:prstDash val="solid"/>
                </a:ln>
                <a:solidFill>
                  <a:schemeClr val="bg1"/>
                </a:solidFill>
                <a:effectLst>
                  <a:outerShdw blurRad="38100" dist="38100" dir="2700000" algn="tl">
                    <a:srgbClr val="000000">
                      <a:alpha val="43137"/>
                    </a:srgbClr>
                  </a:outerShdw>
                </a:effectLst>
              </a:rPr>
              <a:t>Robert  </a:t>
            </a:r>
            <a:r>
              <a:rPr lang="en-US" sz="2400" b="1" dirty="0" err="1" smtClean="0">
                <a:ln w="18415" cmpd="sng">
                  <a:solidFill>
                    <a:srgbClr val="FFFFFF"/>
                  </a:solidFill>
                  <a:prstDash val="solid"/>
                </a:ln>
                <a:solidFill>
                  <a:schemeClr val="bg1"/>
                </a:solidFill>
                <a:effectLst>
                  <a:outerShdw blurRad="38100" dist="38100" dir="2700000" algn="tl">
                    <a:srgbClr val="000000">
                      <a:alpha val="43137"/>
                    </a:srgbClr>
                  </a:outerShdw>
                </a:effectLst>
              </a:rPr>
              <a:t>Gange</a:t>
            </a:r>
            <a:r>
              <a:rPr lang="en-US" sz="2400" b="1" dirty="0" smtClean="0">
                <a:ln w="18415" cmpd="sng">
                  <a:solidFill>
                    <a:srgbClr val="FFFFFF"/>
                  </a:solidFill>
                  <a:prstDash val="solid"/>
                </a:ln>
                <a:solidFill>
                  <a:schemeClr val="bg1"/>
                </a:solidFill>
                <a:effectLst>
                  <a:outerShdw blurRad="38100" dist="38100" dir="2700000" algn="tl">
                    <a:srgbClr val="000000">
                      <a:alpha val="43137"/>
                    </a:srgbClr>
                  </a:outerShdw>
                </a:effectLst>
              </a:rPr>
              <a:t>, Ph.D. </a:t>
            </a:r>
            <a:r>
              <a:rPr lang="en-US" sz="2400" b="1" i="1" dirty="0" smtClean="0">
                <a:ln w="18415" cmpd="sng">
                  <a:solidFill>
                    <a:srgbClr val="FFFFFF"/>
                  </a:solidFill>
                  <a:prstDash val="solid"/>
                </a:ln>
                <a:solidFill>
                  <a:schemeClr val="bg1"/>
                </a:solidFill>
                <a:effectLst>
                  <a:outerShdw blurRad="38100" dist="38100" dir="2700000" algn="tl">
                    <a:srgbClr val="000000">
                      <a:alpha val="43137"/>
                    </a:srgbClr>
                  </a:outerShdw>
                </a:effectLst>
              </a:rPr>
              <a:t>Origins and Destiny</a:t>
            </a:r>
            <a:r>
              <a:rPr lang="en-US" sz="2400" b="1" dirty="0" smtClean="0">
                <a:ln w="18415" cmpd="sng">
                  <a:solidFill>
                    <a:srgbClr val="FFFFFF"/>
                  </a:solidFill>
                  <a:prstDash val="solid"/>
                </a:ln>
                <a:solidFill>
                  <a:schemeClr val="bg1"/>
                </a:solidFill>
                <a:effectLst>
                  <a:outerShdw blurRad="38100" dist="38100" dir="2700000" algn="tl">
                    <a:srgbClr val="000000">
                      <a:alpha val="43137"/>
                    </a:srgbClr>
                  </a:outerShdw>
                </a:effectLst>
              </a:rPr>
              <a:t>, 1986, p. 77.</a:t>
            </a:r>
          </a:p>
        </p:txBody>
      </p:sp>
      <p:sp>
        <p:nvSpPr>
          <p:cNvPr id="10" name="Rectangle 11"/>
          <p:cNvSpPr>
            <a:spLocks noGrp="1" noChangeArrowheads="1"/>
          </p:cNvSpPr>
          <p:nvPr>
            <p:ph type="title"/>
          </p:nvPr>
        </p:nvSpPr>
        <p:spPr>
          <a:xfrm>
            <a:off x="3352800" y="1524000"/>
            <a:ext cx="4978400" cy="934720"/>
          </a:xfrm>
        </p:spPr>
        <p:txBody>
          <a:bodyPr>
            <a:normAutofit fontScale="90000"/>
          </a:bodyPr>
          <a:lstStyle/>
          <a:p>
            <a:pPr eaLnBrk="1" hangingPunct="1"/>
            <a:r>
              <a:rPr lang="en-US" sz="5400" dirty="0" smtClean="0">
                <a:latin typeface="Times New Roman" pitchFamily="18" charset="0"/>
                <a:cs typeface="Times New Roman" pitchFamily="18" charset="0"/>
              </a:rPr>
              <a:t>Probability of the first cell?</a:t>
            </a:r>
          </a:p>
        </p:txBody>
      </p:sp>
      <p:pic>
        <p:nvPicPr>
          <p:cNvPr id="12" name="Picture 2" descr="File:Close-up.jpg"/>
          <p:cNvPicPr>
            <a:picLocks noChangeAspect="1" noChangeArrowheads="1"/>
          </p:cNvPicPr>
          <p:nvPr/>
        </p:nvPicPr>
        <p:blipFill>
          <a:blip r:embed="rId4" cstate="print"/>
          <a:srcRect/>
          <a:stretch>
            <a:fillRect/>
          </a:stretch>
        </p:blipFill>
        <p:spPr bwMode="auto">
          <a:xfrm>
            <a:off x="-1" y="3905573"/>
            <a:ext cx="4354611" cy="2952427"/>
          </a:xfrm>
          <a:prstGeom prst="ellipse">
            <a:avLst/>
          </a:prstGeom>
          <a:ln>
            <a:noFill/>
          </a:ln>
          <a:effectLst>
            <a:softEdge rad="112500"/>
          </a:effectLst>
        </p:spPr>
      </p:pic>
    </p:spTree>
  </p:cSld>
  <p:clrMapOvr>
    <a:masterClrMapping/>
  </p:clrMapOvr>
  <p:transition advClick="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84_S_Textur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16419" name="Rectangle 3"/>
          <p:cNvSpPr>
            <a:spLocks noGrp="1" noChangeArrowheads="1"/>
          </p:cNvSpPr>
          <p:nvPr>
            <p:ph type="body" idx="1"/>
          </p:nvPr>
        </p:nvSpPr>
        <p:spPr>
          <a:xfrm>
            <a:off x="4669971" y="2950413"/>
            <a:ext cx="4044982" cy="1447800"/>
          </a:xfrm>
        </p:spPr>
        <p:txBody>
          <a:bodyPr>
            <a:normAutofit fontScale="85000" lnSpcReduction="10000"/>
          </a:bodyPr>
          <a:lstStyle/>
          <a:p>
            <a:pPr marL="0" indent="0" eaLnBrk="1" hangingPunct="1">
              <a:spcBef>
                <a:spcPct val="50000"/>
              </a:spcBef>
              <a:buFontTx/>
              <a:buNone/>
            </a:pPr>
            <a:r>
              <a:rPr lang="en-US" sz="3600" dirty="0" smtClean="0">
                <a:solidFill>
                  <a:srgbClr val="FF0000"/>
                </a:solidFill>
              </a:rPr>
              <a:t>“The simplest living cell could not have arisen by chance.”</a:t>
            </a:r>
          </a:p>
        </p:txBody>
      </p:sp>
      <p:sp>
        <p:nvSpPr>
          <p:cNvPr id="8" name="Rectangle 7"/>
          <p:cNvSpPr/>
          <p:nvPr/>
        </p:nvSpPr>
        <p:spPr>
          <a:xfrm>
            <a:off x="146961" y="16329"/>
            <a:ext cx="5241471" cy="830997"/>
          </a:xfrm>
          <a:prstGeom prst="rect">
            <a:avLst/>
          </a:prstGeom>
        </p:spPr>
        <p:txBody>
          <a:bodyPr wrap="square">
            <a:spAutoFit/>
          </a:bodyPr>
          <a:lstStyle/>
          <a:p>
            <a:pPr>
              <a:lnSpc>
                <a:spcPct val="100000"/>
              </a:lnSpc>
              <a:spcBef>
                <a:spcPct val="50000"/>
              </a:spcBef>
              <a:buClrTx/>
              <a:buSzTx/>
              <a:defRPr/>
            </a:pPr>
            <a:r>
              <a:rPr lang="en-US" sz="2400" dirty="0" err="1" smtClean="0">
                <a:ln w="18415" cmpd="sng">
                  <a:solidFill>
                    <a:srgbClr val="FFFFFF"/>
                  </a:solidFill>
                  <a:prstDash val="solid"/>
                </a:ln>
                <a:effectLst>
                  <a:outerShdw blurRad="63500" dir="3600000" algn="tl" rotWithShape="0">
                    <a:srgbClr val="000000">
                      <a:alpha val="70000"/>
                    </a:srgbClr>
                  </a:outerShdw>
                </a:effectLst>
              </a:rPr>
              <a:t>Johnjoe</a:t>
            </a:r>
            <a:r>
              <a:rPr lang="en-US" sz="2400" dirty="0" smtClean="0">
                <a:ln w="18415" cmpd="sng">
                  <a:solidFill>
                    <a:srgbClr val="FFFFFF"/>
                  </a:solidFill>
                  <a:prstDash val="solid"/>
                </a:ln>
                <a:effectLst>
                  <a:outerShdw blurRad="63500" dir="3600000" algn="tl" rotWithShape="0">
                    <a:srgbClr val="000000">
                      <a:alpha val="70000"/>
                    </a:srgbClr>
                  </a:outerShdw>
                </a:effectLst>
              </a:rPr>
              <a:t> McFadden, </a:t>
            </a:r>
            <a:r>
              <a:rPr lang="en-US" sz="2400" i="1" dirty="0" smtClean="0">
                <a:ln w="18415" cmpd="sng">
                  <a:solidFill>
                    <a:srgbClr val="FFFFFF"/>
                  </a:solidFill>
                  <a:prstDash val="solid"/>
                </a:ln>
                <a:effectLst>
                  <a:outerShdw blurRad="63500" dir="3600000" algn="tl" rotWithShape="0">
                    <a:srgbClr val="000000">
                      <a:alpha val="70000"/>
                    </a:srgbClr>
                  </a:outerShdw>
                </a:effectLst>
              </a:rPr>
              <a:t>Quantum Evolution, </a:t>
            </a:r>
            <a:r>
              <a:rPr lang="en-US" sz="2400" dirty="0" smtClean="0">
                <a:ln w="18415" cmpd="sng">
                  <a:solidFill>
                    <a:srgbClr val="FFFFFF"/>
                  </a:solidFill>
                  <a:prstDash val="solid"/>
                </a:ln>
                <a:effectLst>
                  <a:outerShdw blurRad="63500" dir="3600000" algn="tl" rotWithShape="0">
                    <a:srgbClr val="000000">
                      <a:alpha val="70000"/>
                    </a:srgbClr>
                  </a:outerShdw>
                </a:effectLst>
              </a:rPr>
              <a:t>2000, p. 85.</a:t>
            </a:r>
          </a:p>
        </p:txBody>
      </p:sp>
      <p:sp>
        <p:nvSpPr>
          <p:cNvPr id="10" name="Rectangle 11"/>
          <p:cNvSpPr txBox="1">
            <a:spLocks noChangeArrowheads="1"/>
          </p:cNvSpPr>
          <p:nvPr/>
        </p:nvSpPr>
        <p:spPr bwMode="auto">
          <a:xfrm>
            <a:off x="3352800" y="1524000"/>
            <a:ext cx="4978400" cy="93472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chemeClr val="bg1"/>
                </a:solidFill>
                <a:effectLst/>
                <a:uLnTx/>
                <a:uFillTx/>
                <a:latin typeface="+mj-lt"/>
                <a:ea typeface="+mj-ea"/>
                <a:cs typeface="+mj-cs"/>
              </a:rPr>
              <a:t>Probability of the first cell?</a:t>
            </a:r>
          </a:p>
        </p:txBody>
      </p:sp>
      <p:pic>
        <p:nvPicPr>
          <p:cNvPr id="11" name="Picture 2" descr="File:Close-up.jpg"/>
          <p:cNvPicPr>
            <a:picLocks noChangeAspect="1" noChangeArrowheads="1"/>
          </p:cNvPicPr>
          <p:nvPr/>
        </p:nvPicPr>
        <p:blipFill>
          <a:blip r:embed="rId4" cstate="print"/>
          <a:srcRect/>
          <a:stretch>
            <a:fillRect/>
          </a:stretch>
        </p:blipFill>
        <p:spPr bwMode="auto">
          <a:xfrm>
            <a:off x="-1" y="3905573"/>
            <a:ext cx="4354611" cy="2952427"/>
          </a:xfrm>
          <a:prstGeom prst="ellipse">
            <a:avLst/>
          </a:prstGeom>
          <a:ln>
            <a:noFill/>
          </a:ln>
          <a:effectLst>
            <a:softEdge rad="112500"/>
          </a:effectLst>
        </p:spPr>
      </p:pic>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17 times the Bible declares that God stretched the heavens </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effectLst>
                  <a:outerShdw blurRad="50800" dist="38100" algn="tr" rotWithShape="0">
                    <a:prstClr val="black">
                      <a:alpha val="40000"/>
                    </a:prstClr>
                  </a:outerShdw>
                </a:effectLst>
              </a:rPr>
              <a:t>2 Sam 22:10	Job 37:18 	Isaiah 51:13 </a:t>
            </a:r>
            <a:endParaRPr lang="en-US" dirty="0" smtClean="0"/>
          </a:p>
          <a:p>
            <a:r>
              <a:rPr lang="en-US" dirty="0" smtClean="0">
                <a:effectLst>
                  <a:outerShdw blurRad="50800" dist="38100" algn="tr" rotWithShape="0">
                    <a:prstClr val="black">
                      <a:alpha val="40000"/>
                    </a:prstClr>
                  </a:outerShdw>
                </a:effectLst>
              </a:rPr>
              <a:t>Psalm 18:9	Isaiah 40:22 	Jeremiah 10:12 </a:t>
            </a:r>
            <a:endParaRPr lang="en-US" dirty="0" smtClean="0"/>
          </a:p>
          <a:p>
            <a:r>
              <a:rPr lang="en-US" dirty="0" smtClean="0">
                <a:effectLst>
                  <a:outerShdw blurRad="50800" dist="38100" algn="tr" rotWithShape="0">
                    <a:prstClr val="black">
                      <a:alpha val="40000"/>
                    </a:prstClr>
                  </a:outerShdw>
                </a:effectLst>
              </a:rPr>
              <a:t>Psalm 104:2	Isaiah 42:5 	Jeremiah 51:15 </a:t>
            </a:r>
            <a:endParaRPr lang="en-US" dirty="0" smtClean="0"/>
          </a:p>
          <a:p>
            <a:r>
              <a:rPr lang="en-US" dirty="0" smtClean="0">
                <a:effectLst>
                  <a:outerShdw blurRad="50800" dist="38100" algn="tr" rotWithShape="0">
                    <a:prstClr val="black">
                      <a:alpha val="40000"/>
                    </a:prstClr>
                  </a:outerShdw>
                </a:effectLst>
              </a:rPr>
              <a:t>Psalm 144:5 	Isaiah 44:24 	Ezekiel 1:22 </a:t>
            </a:r>
            <a:endParaRPr lang="en-US" dirty="0" smtClean="0"/>
          </a:p>
          <a:p>
            <a:r>
              <a:rPr lang="en-US" dirty="0" smtClean="0">
                <a:effectLst>
                  <a:outerShdw blurRad="50800" dist="38100" algn="tr" rotWithShape="0">
                    <a:prstClr val="black">
                      <a:alpha val="40000"/>
                    </a:prstClr>
                  </a:outerShdw>
                </a:effectLst>
              </a:rPr>
              <a:t>Job 9:8 	Isaiah 45:12 	Zechariah 12:1 </a:t>
            </a:r>
            <a:endParaRPr lang="en-US" dirty="0" smtClean="0"/>
          </a:p>
          <a:p>
            <a:r>
              <a:rPr lang="en-US" dirty="0" smtClean="0">
                <a:effectLst>
                  <a:outerShdw blurRad="50800" dist="38100" algn="tr" rotWithShape="0">
                    <a:prstClr val="black">
                      <a:alpha val="40000"/>
                    </a:prstClr>
                  </a:outerShdw>
                </a:effectLst>
              </a:rPr>
              <a:t>Job 26:7 	Isaiah 48:13</a:t>
            </a: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2387" name="Picture 3" descr="14 Frog in a blender #2"/>
          <p:cNvPicPr preferRelativeResize="0">
            <a:picLocks noChangeArrowheads="1"/>
          </p:cNvPicPr>
          <p:nvPr/>
        </p:nvPicPr>
        <p:blipFill>
          <a:blip r:embed="rId4" cstate="print"/>
          <a:srcRect/>
          <a:stretch>
            <a:fillRect/>
          </a:stretch>
        </p:blipFill>
        <p:spPr bwMode="auto">
          <a:xfrm>
            <a:off x="1800389" y="0"/>
            <a:ext cx="5483279" cy="6858000"/>
          </a:xfrm>
          <a:prstGeom prst="rect">
            <a:avLst/>
          </a:prstGeom>
          <a:noFill/>
        </p:spPr>
      </p:pic>
      <p:pic>
        <p:nvPicPr>
          <p:cNvPr id="1552386" name="Picture 2" descr="14 Frog in a blender #1"/>
          <p:cNvPicPr>
            <a:picLocks noChangeAspect="1" noChangeArrowheads="1"/>
          </p:cNvPicPr>
          <p:nvPr/>
        </p:nvPicPr>
        <p:blipFill>
          <a:blip r:embed="rId5" cstate="print"/>
          <a:srcRect/>
          <a:stretch>
            <a:fillRect/>
          </a:stretch>
        </p:blipFill>
        <p:spPr bwMode="auto">
          <a:xfrm>
            <a:off x="1642734" y="0"/>
            <a:ext cx="5337737" cy="6858000"/>
          </a:xfrm>
          <a:prstGeom prst="rect">
            <a:avLst/>
          </a:prstGeom>
          <a:noFill/>
        </p:spPr>
      </p:pic>
      <p:pic>
        <p:nvPicPr>
          <p:cNvPr id="1552388" name="blender.asf">
            <a:hlinkClick r:id="" action="ppaction://media"/>
          </p:cNvPr>
          <p:cNvPicPr>
            <a:picLocks noRot="1" noChangeAspect="1" noChangeArrowheads="1"/>
          </p:cNvPicPr>
          <p:nvPr>
            <a:videoFile r:link="rId1"/>
          </p:nvPr>
        </p:nvPicPr>
        <p:blipFill>
          <a:blip r:embed="rId6" cstate="print"/>
          <a:srcRect/>
          <a:stretch>
            <a:fillRect/>
          </a:stretch>
        </p:blipFill>
        <p:spPr bwMode="auto">
          <a:xfrm>
            <a:off x="9525000" y="6553200"/>
            <a:ext cx="304800" cy="304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1000"/>
                                        <p:tgtEl>
                                          <p:spTgt spid="1552386"/>
                                        </p:tgtEl>
                                      </p:cBhvr>
                                    </p:animEffect>
                                    <p:anim calcmode="lin" valueType="num">
                                      <p:cBhvr>
                                        <p:cTn id="7" dur="1000"/>
                                        <p:tgtEl>
                                          <p:spTgt spid="1552386"/>
                                        </p:tgtEl>
                                        <p:attrNameLst>
                                          <p:attrName>style.rotation</p:attrName>
                                        </p:attrNameLst>
                                      </p:cBhvr>
                                      <p:tavLst>
                                        <p:tav tm="0">
                                          <p:val>
                                            <p:fltVal val="0"/>
                                          </p:val>
                                        </p:tav>
                                        <p:tav tm="100000">
                                          <p:val>
                                            <p:fltVal val="720"/>
                                          </p:val>
                                        </p:tav>
                                      </p:tavLst>
                                    </p:anim>
                                    <p:anim calcmode="lin" valueType="num">
                                      <p:cBhvr>
                                        <p:cTn id="8" dur="1000"/>
                                        <p:tgtEl>
                                          <p:spTgt spid="1552386"/>
                                        </p:tgtEl>
                                        <p:attrNameLst>
                                          <p:attrName>ppt_h</p:attrName>
                                        </p:attrNameLst>
                                      </p:cBhvr>
                                      <p:tavLst>
                                        <p:tav tm="0">
                                          <p:val>
                                            <p:strVal val="ppt_h"/>
                                          </p:val>
                                        </p:tav>
                                        <p:tav tm="100000">
                                          <p:val>
                                            <p:fltVal val="0"/>
                                          </p:val>
                                        </p:tav>
                                      </p:tavLst>
                                    </p:anim>
                                    <p:anim calcmode="lin" valueType="num">
                                      <p:cBhvr>
                                        <p:cTn id="9" dur="1000"/>
                                        <p:tgtEl>
                                          <p:spTgt spid="1552386"/>
                                        </p:tgtEl>
                                        <p:attrNameLst>
                                          <p:attrName>ppt_w</p:attrName>
                                        </p:attrNameLst>
                                      </p:cBhvr>
                                      <p:tavLst>
                                        <p:tav tm="0">
                                          <p:val>
                                            <p:strVal val="ppt_w"/>
                                          </p:val>
                                        </p:tav>
                                        <p:tav tm="100000">
                                          <p:val>
                                            <p:fltVal val="0"/>
                                          </p:val>
                                        </p:tav>
                                      </p:tavLst>
                                    </p:anim>
                                    <p:set>
                                      <p:cBhvr>
                                        <p:cTn id="10" dur="1" fill="hold">
                                          <p:stCondLst>
                                            <p:cond delay="999"/>
                                          </p:stCondLst>
                                        </p:cTn>
                                        <p:tgtEl>
                                          <p:spTgt spid="1552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552388"/>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34712"/>
            <a:ext cx="9144000" cy="4252144"/>
          </a:xfrm>
        </p:spPr>
        <p:txBody>
          <a:bodyPr>
            <a:normAutofit fontScale="92500" lnSpcReduction="10000"/>
          </a:bodyPr>
          <a:lstStyle/>
          <a:p>
            <a:pPr>
              <a:buNone/>
            </a:pPr>
            <a:r>
              <a:rPr lang="en-US" dirty="0" smtClean="0">
                <a:ln w="18415" cmpd="sng">
                  <a:solidFill>
                    <a:srgbClr val="FFFFFF"/>
                  </a:solidFill>
                  <a:prstDash val="solid"/>
                </a:ln>
              </a:rPr>
              <a:t>	For the time will come when men will not put up with sound doctrine. Instead, to suit their own desires, they will gather around them a great number of teachers to say what their itching ears want to hear. They will turn their ears away from the truth and turn aside to myths. </a:t>
            </a:r>
          </a:p>
          <a:p>
            <a:r>
              <a:rPr lang="en-US" sz="3600" b="1" dirty="0" smtClean="0"/>
              <a:t> </a:t>
            </a:r>
            <a:r>
              <a:rPr lang="en-US" sz="3600" b="1" baseline="30000" dirty="0" smtClean="0"/>
              <a:t>3</a:t>
            </a:r>
            <a:r>
              <a:rPr lang="x-none" sz="3600" b="1" smtClean="0"/>
              <a:t> </a:t>
            </a:r>
            <a:r>
              <a:rPr lang="zh-TW" altLang="en-US" sz="3600" b="1" dirty="0" smtClean="0"/>
              <a:t>因為時候要到、人必厭煩純正的道理．耳朵發癢、就隨從自己的情慾、增添好些師傅．</a:t>
            </a:r>
          </a:p>
          <a:p>
            <a:r>
              <a:rPr lang="en-US" sz="3600" dirty="0" smtClean="0"/>
              <a:t> </a:t>
            </a:r>
            <a:r>
              <a:rPr lang="en-US" sz="3600" baseline="30000" dirty="0" smtClean="0"/>
              <a:t>4</a:t>
            </a:r>
            <a:r>
              <a:rPr lang="zh-TW" altLang="en-US" sz="3600" dirty="0" smtClean="0"/>
              <a:t> 並且掩耳不聽真道、偏向荒渺的言語。</a:t>
            </a:r>
            <a:endParaRPr lang="en-US" sz="3600" dirty="0">
              <a:ln w="18415" cmpd="sng">
                <a:solidFill>
                  <a:srgbClr val="FFFFFF"/>
                </a:solidFill>
                <a:prstDash val="solid"/>
              </a:ln>
              <a:effectLst>
                <a:outerShdw blurRad="63500" dir="3600000" algn="tl" rotWithShape="0">
                  <a:srgbClr val="000000">
                    <a:alpha val="70000"/>
                  </a:srgbClr>
                </a:outerShdw>
              </a:effectLst>
            </a:endParaRPr>
          </a:p>
        </p:txBody>
      </p:sp>
      <p:sp>
        <p:nvSpPr>
          <p:cNvPr id="6" name="Rectangle 5"/>
          <p:cNvSpPr/>
          <p:nvPr/>
        </p:nvSpPr>
        <p:spPr>
          <a:xfrm>
            <a:off x="4792716" y="5966810"/>
            <a:ext cx="3878317" cy="584775"/>
          </a:xfrm>
          <a:prstGeom prst="rect">
            <a:avLst/>
          </a:prstGeom>
        </p:spPr>
        <p:txBody>
          <a:bodyPr wrap="square">
            <a:spAutoFit/>
          </a:bodyPr>
          <a:lstStyle/>
          <a:p>
            <a:r>
              <a:rPr lang="en-US" sz="4000" dirty="0" smtClean="0"/>
              <a:t>2 Timothy 4:3-4</a:t>
            </a:r>
            <a:endParaRPr lang="en-US" sz="4000" dirty="0"/>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5373216"/>
          </a:xfrm>
        </p:spPr>
        <p:txBody>
          <a:bodyPr>
            <a:normAutofit/>
          </a:bodyPr>
          <a:lstStyle/>
          <a:p>
            <a:pPr>
              <a:buNone/>
            </a:pPr>
            <a:r>
              <a:rPr lang="en-US" dirty="0" smtClean="0"/>
              <a:t>	</a:t>
            </a:r>
            <a:r>
              <a:rPr lang="en-US" b="1" dirty="0" smtClean="0"/>
              <a:t>For by him all things were created: things in heaven and on earth, visible and invisible, whether thrones or powers or rulers or authorities; all things were created by him and for him.</a:t>
            </a:r>
          </a:p>
          <a:p>
            <a:pPr>
              <a:buNone/>
            </a:pPr>
            <a:endParaRPr lang="en-US" b="1" dirty="0" smtClean="0"/>
          </a:p>
          <a:p>
            <a:pPr>
              <a:buNone/>
            </a:pPr>
            <a:r>
              <a:rPr lang="en-US" b="1" dirty="0" smtClean="0"/>
              <a:t> </a:t>
            </a:r>
            <a:r>
              <a:rPr lang="zh-TW" altLang="en-US" b="1" dirty="0" smtClean="0"/>
              <a:t>因為萬有都是靠他造的、無論是天上的、地上的、能看見的、不能看見的、或是有位的、主治的、執政的、掌權的、一概都是藉著他造的、又是為他造的．</a:t>
            </a:r>
            <a:endParaRPr lang="en-US" b="1" dirty="0" smtClean="0"/>
          </a:p>
          <a:p>
            <a:pPr>
              <a:buNone/>
            </a:pPr>
            <a:endParaRPr lang="en-US" sz="3600" dirty="0" smtClean="0"/>
          </a:p>
          <a:p>
            <a:endParaRPr lang="en-US" dirty="0"/>
          </a:p>
        </p:txBody>
      </p:sp>
      <p:sp>
        <p:nvSpPr>
          <p:cNvPr id="6" name="Rectangle 5"/>
          <p:cNvSpPr/>
          <p:nvPr/>
        </p:nvSpPr>
        <p:spPr>
          <a:xfrm>
            <a:off x="4508938" y="5649540"/>
            <a:ext cx="4067504" cy="584775"/>
          </a:xfrm>
          <a:prstGeom prst="rect">
            <a:avLst/>
          </a:prstGeom>
        </p:spPr>
        <p:txBody>
          <a:bodyPr wrap="square">
            <a:spAutoFit/>
          </a:bodyPr>
          <a:lstStyle/>
          <a:p>
            <a:pPr>
              <a:buNone/>
            </a:pPr>
            <a:r>
              <a:rPr lang="en-US" sz="4000" dirty="0" smtClean="0">
                <a:effectLst>
                  <a:outerShdw blurRad="38100" dist="38100" dir="2700000" algn="tl">
                    <a:srgbClr val="000000">
                      <a:alpha val="43137"/>
                    </a:srgbClr>
                  </a:outerShdw>
                </a:effectLst>
              </a:rPr>
              <a:t>Colossians 1:16</a:t>
            </a:r>
            <a:endParaRPr lang="en-US" sz="4000" dirty="0" smtClean="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b="1" dirty="0" smtClean="0"/>
              <a:t>生物化學的證據</a:t>
            </a:r>
            <a:r>
              <a:rPr lang="en-US" altLang="zh-TW" b="1" dirty="0" smtClean="0"/>
              <a:t>﹕</a:t>
            </a:r>
            <a:r>
              <a:rPr lang="zh-TW" altLang="en-US" i="1" dirty="0" smtClean="0"/>
              <a:t>（生物化學的系統並不容許有逐步性的進化）</a:t>
            </a:r>
            <a:r>
              <a:rPr lang="en-US" dirty="0" smtClean="0"/>
              <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zh-TW" altLang="en-US" dirty="0" smtClean="0"/>
              <a:t>生</a:t>
            </a:r>
            <a:r>
              <a:rPr lang="zh-TW" altLang="en-US" dirty="0"/>
              <a:t>物化學的系統是非常複雜的。如果整個系統缺少了一小部份的話</a:t>
            </a:r>
            <a:r>
              <a:rPr lang="en-US" altLang="zh-TW" dirty="0"/>
              <a:t>﹐</a:t>
            </a:r>
            <a:r>
              <a:rPr lang="zh-TW" altLang="en-US" dirty="0"/>
              <a:t>整個系統就不能運作。這被稱為「不能簡化的複雜性」。舉例</a:t>
            </a:r>
            <a:r>
              <a:rPr lang="en-US" altLang="zh-TW" dirty="0"/>
              <a:t>﹕</a:t>
            </a:r>
            <a:r>
              <a:rPr lang="zh-TW" altLang="en-US" dirty="0"/>
              <a:t>血液凝固的過程極為複雜</a:t>
            </a:r>
            <a:r>
              <a:rPr lang="en-US" altLang="zh-TW" dirty="0"/>
              <a:t>﹐</a:t>
            </a:r>
            <a:r>
              <a:rPr lang="zh-TW" altLang="en-US" dirty="0"/>
              <a:t>包括了超過</a:t>
            </a:r>
            <a:r>
              <a:rPr lang="en-CA" dirty="0"/>
              <a:t>12</a:t>
            </a:r>
            <a:r>
              <a:rPr lang="zh-TW" altLang="en-US" dirty="0"/>
              <a:t>個步驟。一個人只要少了其中一種血凝固的因子就會患上血漏病</a:t>
            </a:r>
            <a:r>
              <a:rPr lang="en-US" altLang="zh-TW" dirty="0"/>
              <a:t>﹐</a:t>
            </a:r>
            <a:r>
              <a:rPr lang="zh-TW" altLang="en-US" dirty="0"/>
              <a:t>隨時會有血流不止的危險。如果血液凝固要經過長時間、一步一步的進化得來</a:t>
            </a:r>
            <a:r>
              <a:rPr lang="en-US" altLang="zh-TW" dirty="0"/>
              <a:t>﹐</a:t>
            </a:r>
            <a:r>
              <a:rPr lang="zh-TW" altLang="en-US" dirty="0"/>
              <a:t>生物早就會因為流血而死了。</a:t>
            </a:r>
            <a:endParaRPr lang="en-US" dirty="0"/>
          </a:p>
          <a:p>
            <a:r>
              <a:rPr lang="zh-TW" altLang="en-US" dirty="0"/>
              <a:t>其他的生物化學系統</a:t>
            </a:r>
            <a:r>
              <a:rPr lang="en-US" altLang="zh-TW" dirty="0"/>
              <a:t>﹐</a:t>
            </a:r>
            <a:r>
              <a:rPr lang="zh-TW" altLang="en-US" dirty="0"/>
              <a:t>例如人的視力</a:t>
            </a:r>
            <a:r>
              <a:rPr lang="en-US" altLang="zh-TW" dirty="0"/>
              <a:t>﹐</a:t>
            </a:r>
            <a:r>
              <a:rPr lang="zh-TW" altLang="en-US" dirty="0"/>
              <a:t>亦是「不能簡化的複雜」。它們不可能是逐步進化得來的</a:t>
            </a:r>
            <a:r>
              <a:rPr lang="en-US" altLang="zh-TW" dirty="0"/>
              <a:t>﹐</a:t>
            </a:r>
            <a:r>
              <a:rPr lang="zh-TW" altLang="en-US" dirty="0"/>
              <a:t>因為要整個器官能產生功效</a:t>
            </a:r>
            <a:r>
              <a:rPr lang="en-US" altLang="zh-TW" dirty="0"/>
              <a:t>﹐</a:t>
            </a:r>
            <a:r>
              <a:rPr lang="zh-TW" altLang="en-US" dirty="0"/>
              <a:t>必需要器官的每一部份都能運作。</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b="1" dirty="0" smtClean="0"/>
              <a:t>化石的證據</a:t>
            </a:r>
            <a:r>
              <a:rPr lang="en-US" altLang="zh-TW" b="1" dirty="0" smtClean="0"/>
              <a:t>﹕</a:t>
            </a:r>
            <a:r>
              <a:rPr lang="zh-TW" altLang="en-US" i="1" dirty="0" smtClean="0"/>
              <a:t>（所有遺漏的「過渡生物」仍然是遺漏）</a:t>
            </a:r>
            <a:r>
              <a:rPr lang="en-US" dirty="0" smtClean="0"/>
              <a:t/>
            </a:r>
            <a:br>
              <a:rPr lang="en-US" dirty="0" smtClean="0"/>
            </a:br>
            <a:endParaRPr lang="en-US" dirty="0"/>
          </a:p>
        </p:txBody>
      </p:sp>
      <p:sp>
        <p:nvSpPr>
          <p:cNvPr id="3" name="Content Placeholder 2"/>
          <p:cNvSpPr>
            <a:spLocks noGrp="1"/>
          </p:cNvSpPr>
          <p:nvPr>
            <p:ph idx="1"/>
          </p:nvPr>
        </p:nvSpPr>
        <p:spPr>
          <a:xfrm>
            <a:off x="0" y="1196752"/>
            <a:ext cx="8964488" cy="5661248"/>
          </a:xfrm>
        </p:spPr>
        <p:txBody>
          <a:bodyPr>
            <a:normAutofit fontScale="92500" lnSpcReduction="10000"/>
          </a:bodyPr>
          <a:lstStyle/>
          <a:p>
            <a:r>
              <a:rPr lang="zh-TW" altLang="en-US" dirty="0" smtClean="0"/>
              <a:t>根</a:t>
            </a:r>
            <a:r>
              <a:rPr lang="zh-TW" altLang="en-US" dirty="0"/>
              <a:t>據進化論</a:t>
            </a:r>
            <a:r>
              <a:rPr lang="en-US" altLang="zh-TW" dirty="0"/>
              <a:t>﹐</a:t>
            </a:r>
            <a:r>
              <a:rPr lang="zh-TW" altLang="en-US" dirty="0"/>
              <a:t>一種生物要進化至另外一種生物需要經過極多的小轉變而來</a:t>
            </a:r>
            <a:r>
              <a:rPr lang="en-US" altLang="zh-TW" dirty="0"/>
              <a:t>﹐</a:t>
            </a:r>
            <a:r>
              <a:rPr lang="zh-TW" altLang="en-US" dirty="0"/>
              <a:t>這些小轉變則經由基因突變而產生。達爾文認為世界上應該有數百萬種處於過渡形態的生物</a:t>
            </a:r>
            <a:r>
              <a:rPr lang="en-US" altLang="zh-TW" dirty="0"/>
              <a:t>﹐</a:t>
            </a:r>
            <a:r>
              <a:rPr lang="zh-TW" altLang="en-US" dirty="0"/>
              <a:t>因每一類生物進化至另一類應有數千種過渡形態。他也承認事實上在他那個時代所能發掘到的過渡生物的數目為零。他被這找不到過渡生物的事實困擾</a:t>
            </a:r>
            <a:r>
              <a:rPr lang="en-US" altLang="zh-TW" dirty="0"/>
              <a:t>﹐</a:t>
            </a:r>
            <a:r>
              <a:rPr lang="zh-TW" altLang="en-US" dirty="0"/>
              <a:t>只能盼望在將來的發掘中能夠找到。</a:t>
            </a:r>
            <a:endParaRPr lang="en-US" dirty="0"/>
          </a:p>
          <a:p>
            <a:r>
              <a:rPr lang="zh-TW" altLang="en-US" dirty="0"/>
              <a:t>然而經過了差不多</a:t>
            </a:r>
            <a:r>
              <a:rPr lang="en-CA" dirty="0"/>
              <a:t>150</a:t>
            </a:r>
            <a:r>
              <a:rPr lang="zh-TW" altLang="en-US" dirty="0"/>
              <a:t>年後</a:t>
            </a:r>
            <a:r>
              <a:rPr lang="en-US" altLang="zh-TW" dirty="0"/>
              <a:t>﹐</a:t>
            </a:r>
            <a:r>
              <a:rPr lang="zh-TW" altLang="en-US" dirty="0"/>
              <a:t>雖經無數人試圖找出</a:t>
            </a:r>
            <a:r>
              <a:rPr lang="zh-TW" altLang="en-US" b="1" dirty="0"/>
              <a:t>起碼一種</a:t>
            </a:r>
            <a:r>
              <a:rPr lang="zh-TW" altLang="en-US" dirty="0"/>
              <a:t>的過渡生物化石</a:t>
            </a:r>
            <a:r>
              <a:rPr lang="en-US" altLang="zh-TW" dirty="0"/>
              <a:t>﹐</a:t>
            </a:r>
            <a:r>
              <a:rPr lang="zh-TW" altLang="en-US" dirty="0"/>
              <a:t>但是卻</a:t>
            </a:r>
            <a:r>
              <a:rPr lang="zh-TW" altLang="en-US" b="1" dirty="0"/>
              <a:t>完全沒有</a:t>
            </a:r>
            <a:r>
              <a:rPr lang="zh-TW" altLang="en-US" dirty="0"/>
              <a:t>成功。事實上</a:t>
            </a:r>
            <a:r>
              <a:rPr lang="en-US" altLang="zh-TW" dirty="0"/>
              <a:t>﹐</a:t>
            </a:r>
            <a:r>
              <a:rPr lang="zh-TW" altLang="en-US" dirty="0"/>
              <a:t>發掘到的化石證明的剛好相反</a:t>
            </a:r>
            <a:r>
              <a:rPr lang="en-US" altLang="zh-TW" dirty="0"/>
              <a:t>﹕</a:t>
            </a:r>
            <a:r>
              <a:rPr lang="zh-TW" altLang="en-US" dirty="0"/>
              <a:t>過渡生物比以前估計應該多上千千萬萬種</a:t>
            </a:r>
            <a:r>
              <a:rPr lang="en-US" altLang="zh-TW" dirty="0"/>
              <a:t>﹐</a:t>
            </a:r>
            <a:r>
              <a:rPr lang="zh-TW" altLang="en-US" dirty="0"/>
              <a:t>然而</a:t>
            </a:r>
            <a:r>
              <a:rPr lang="zh-TW" altLang="en-US" b="1" dirty="0"/>
              <a:t>所有</a:t>
            </a:r>
            <a:r>
              <a:rPr lang="zh-TW" altLang="en-US" dirty="0"/>
              <a:t>這些理論上存在的生物都沒有被發現。曾經有些化石被認為可能是過渡生物</a:t>
            </a:r>
            <a:r>
              <a:rPr lang="en-US" altLang="zh-TW" dirty="0"/>
              <a:t>﹐</a:t>
            </a:r>
            <a:r>
              <a:rPr lang="zh-TW" altLang="en-US" dirty="0"/>
              <a:t>但它們已經全部被證實是錯誤的。在今日</a:t>
            </a:r>
            <a:r>
              <a:rPr lang="en-US" altLang="zh-TW" dirty="0"/>
              <a:t>﹐</a:t>
            </a:r>
            <a:r>
              <a:rPr lang="zh-TW" altLang="en-US" b="1" dirty="0"/>
              <a:t>所有</a:t>
            </a:r>
            <a:r>
              <a:rPr lang="zh-TW" altLang="en-US" dirty="0"/>
              <a:t>遺漏的過渡生物仍然是遺漏。</a:t>
            </a:r>
            <a:endParaRPr lang="en-US" dirty="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b="1" dirty="0" smtClean="0"/>
              <a:t>生物分類學的證據</a:t>
            </a:r>
            <a:r>
              <a:rPr lang="en-US" altLang="zh-TW" b="1" dirty="0" smtClean="0"/>
              <a:t>﹕</a:t>
            </a:r>
            <a:r>
              <a:rPr lang="zh-TW" altLang="en-US" i="1" dirty="0" smtClean="0"/>
              <a:t>（並沒有生物其形態為兩類的生物之間）</a:t>
            </a:r>
            <a:r>
              <a:rPr lang="en-US" dirty="0" smtClean="0"/>
              <a:t/>
            </a:r>
            <a:br>
              <a:rPr lang="en-US" dirty="0" smtClean="0"/>
            </a:br>
            <a:endParaRPr lang="en-US" dirty="0"/>
          </a:p>
        </p:txBody>
      </p:sp>
      <p:sp>
        <p:nvSpPr>
          <p:cNvPr id="3" name="Content Placeholder 2"/>
          <p:cNvSpPr>
            <a:spLocks noGrp="1"/>
          </p:cNvSpPr>
          <p:nvPr>
            <p:ph idx="1"/>
          </p:nvPr>
        </p:nvSpPr>
        <p:spPr>
          <a:xfrm>
            <a:off x="0" y="2204864"/>
            <a:ext cx="9144000" cy="2692896"/>
          </a:xfrm>
        </p:spPr>
        <p:txBody>
          <a:bodyPr/>
          <a:lstStyle/>
          <a:p>
            <a:r>
              <a:rPr lang="zh-TW" altLang="en-US" dirty="0" smtClean="0"/>
              <a:t>如</a:t>
            </a:r>
            <a:r>
              <a:rPr lang="zh-TW" altLang="en-US" dirty="0"/>
              <a:t>果有進化發生</a:t>
            </a:r>
            <a:r>
              <a:rPr lang="en-US" altLang="zh-TW" dirty="0"/>
              <a:t>﹐</a:t>
            </a:r>
            <a:r>
              <a:rPr lang="zh-TW" altLang="en-US" dirty="0"/>
              <a:t>我們應該不會見到生物有明顯獨特的分類</a:t>
            </a:r>
            <a:r>
              <a:rPr lang="en-US" altLang="zh-TW" dirty="0"/>
              <a:t>﹐</a:t>
            </a:r>
            <a:r>
              <a:rPr lang="zh-TW" altLang="en-US" dirty="0"/>
              <a:t>而是應該見到正生存著處於類別之間的生物。進化論學者承認缺少「中間生物」的這個事實</a:t>
            </a:r>
            <a:r>
              <a:rPr lang="en-US" altLang="zh-TW" dirty="0"/>
              <a:t>﹐</a:t>
            </a:r>
            <a:r>
              <a:rPr lang="zh-TW" altLang="en-US" dirty="0"/>
              <a:t>但認為那些生物已經全部絕種了。可是事實上連一個這類生物的化石也沒有被發現。</a:t>
            </a:r>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32" y="548680"/>
            <a:ext cx="8712968" cy="1143000"/>
          </a:xfrm>
        </p:spPr>
        <p:txBody>
          <a:bodyPr>
            <a:normAutofit fontScale="90000"/>
          </a:bodyPr>
          <a:lstStyle/>
          <a:p>
            <a:r>
              <a:rPr lang="zh-TW" altLang="en-US" b="1" dirty="0" smtClean="0"/>
              <a:t>分子生物學的證據</a:t>
            </a:r>
            <a:r>
              <a:rPr lang="en-US" altLang="zh-TW" b="1" dirty="0" smtClean="0"/>
              <a:t>﹕</a:t>
            </a:r>
            <a:r>
              <a:rPr lang="zh-TW" altLang="en-US" i="1" dirty="0" smtClean="0"/>
              <a:t>（不同種類的生物之間的分子結構上有極大的差距）</a:t>
            </a:r>
            <a:r>
              <a:rPr lang="en-US" dirty="0" smtClean="0"/>
              <a:t/>
            </a:r>
            <a:br>
              <a:rPr lang="en-US" dirty="0" smtClean="0"/>
            </a:br>
            <a:endParaRPr lang="en-US" dirty="0"/>
          </a:p>
        </p:txBody>
      </p:sp>
      <p:sp>
        <p:nvSpPr>
          <p:cNvPr id="3" name="Content Placeholder 2"/>
          <p:cNvSpPr>
            <a:spLocks noGrp="1"/>
          </p:cNvSpPr>
          <p:nvPr>
            <p:ph idx="1"/>
          </p:nvPr>
        </p:nvSpPr>
        <p:spPr>
          <a:xfrm>
            <a:off x="457200" y="1988840"/>
            <a:ext cx="8229600" cy="4137323"/>
          </a:xfrm>
        </p:spPr>
        <p:txBody>
          <a:bodyPr>
            <a:normAutofit/>
          </a:bodyPr>
          <a:lstStyle/>
          <a:p>
            <a:r>
              <a:rPr lang="zh-TW" altLang="en-US" dirty="0" smtClean="0"/>
              <a:t>進</a:t>
            </a:r>
            <a:r>
              <a:rPr lang="zh-TW" altLang="en-US" dirty="0"/>
              <a:t>化論者相信魚類進化為兩棲類動物</a:t>
            </a:r>
            <a:r>
              <a:rPr lang="en-US" altLang="zh-TW" dirty="0"/>
              <a:t>﹐</a:t>
            </a:r>
            <a:r>
              <a:rPr lang="zh-TW" altLang="en-US" dirty="0"/>
              <a:t>再進化為爬蟲類、脊椎類、哺乳類、靈長類、最後是人類。如果進化根據這個次序</a:t>
            </a:r>
            <a:r>
              <a:rPr lang="en-US" altLang="zh-TW" dirty="0"/>
              <a:t>﹐</a:t>
            </a:r>
            <a:r>
              <a:rPr lang="zh-TW" altLang="en-US" dirty="0"/>
              <a:t>魚類應該比人類更接近兩棲類動物。然而</a:t>
            </a:r>
            <a:r>
              <a:rPr lang="en-US" altLang="zh-TW" dirty="0"/>
              <a:t>﹐</a:t>
            </a:r>
            <a:r>
              <a:rPr lang="zh-TW" altLang="en-US" dirty="0"/>
              <a:t>經過對各種動物進行分子結構的研究後</a:t>
            </a:r>
            <a:r>
              <a:rPr lang="en-US" altLang="zh-TW" dirty="0"/>
              <a:t>﹐</a:t>
            </a:r>
            <a:r>
              <a:rPr lang="zh-TW" altLang="en-US" dirty="0"/>
              <a:t>顯示魚類和兩棲類的距離</a:t>
            </a:r>
            <a:r>
              <a:rPr lang="en-US" altLang="zh-TW" dirty="0"/>
              <a:t>﹐</a:t>
            </a:r>
            <a:r>
              <a:rPr lang="zh-TW" altLang="en-US" dirty="0"/>
              <a:t>就和魚類和人類的距離一樣大。</a:t>
            </a:r>
            <a:endParaRPr lang="en-US"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556792"/>
          </a:xfrm>
        </p:spPr>
        <p:txBody>
          <a:bodyPr>
            <a:normAutofit fontScale="90000"/>
          </a:bodyPr>
          <a:lstStyle/>
          <a:p>
            <a:r>
              <a:rPr lang="zh-TW" altLang="en-US" b="1" dirty="0" smtClean="0"/>
              <a:t>「物競天擇</a:t>
            </a:r>
            <a:r>
              <a:rPr lang="en-US" altLang="zh-TW" b="1" dirty="0" smtClean="0"/>
              <a:t>﹐</a:t>
            </a:r>
            <a:r>
              <a:rPr lang="zh-TW" altLang="en-US" b="1" dirty="0" smtClean="0"/>
              <a:t>適者生存」的理論不成立</a:t>
            </a:r>
            <a:r>
              <a:rPr lang="en-US" altLang="zh-TW" b="1" dirty="0" smtClean="0"/>
              <a:t>﹕</a:t>
            </a:r>
            <a:r>
              <a:rPr lang="zh-TW" altLang="en-US" sz="3600" i="1" dirty="0" smtClean="0"/>
              <a:t>（用適者生存來解釋進化論已不再被接納）</a:t>
            </a:r>
            <a:r>
              <a:rPr lang="en-US" dirty="0" smtClean="0"/>
              <a:t/>
            </a:r>
            <a:br>
              <a:rPr lang="en-US" dirty="0" smtClean="0"/>
            </a:br>
            <a:endParaRPr lang="en-US" dirty="0"/>
          </a:p>
        </p:txBody>
      </p:sp>
      <p:sp>
        <p:nvSpPr>
          <p:cNvPr id="3" name="Content Placeholder 2"/>
          <p:cNvSpPr>
            <a:spLocks noGrp="1"/>
          </p:cNvSpPr>
          <p:nvPr>
            <p:ph idx="1"/>
          </p:nvPr>
        </p:nvSpPr>
        <p:spPr>
          <a:xfrm>
            <a:off x="467544" y="1916832"/>
            <a:ext cx="8229600" cy="4637112"/>
          </a:xfrm>
        </p:spPr>
        <p:txBody>
          <a:bodyPr>
            <a:normAutofit fontScale="85000" lnSpcReduction="10000"/>
          </a:bodyPr>
          <a:lstStyle/>
          <a:p>
            <a:r>
              <a:rPr lang="zh-TW" altLang="en-US" dirty="0" smtClean="0"/>
              <a:t>根</a:t>
            </a:r>
            <a:r>
              <a:rPr lang="zh-TW" altLang="en-US" dirty="0"/>
              <a:t>據</a:t>
            </a:r>
            <a:r>
              <a:rPr lang="zh-TW" altLang="en-US" b="1" dirty="0"/>
              <a:t>自然淘汰</a:t>
            </a:r>
            <a:r>
              <a:rPr lang="zh-TW" altLang="en-US" dirty="0"/>
              <a:t>（適者生存）的論點</a:t>
            </a:r>
            <a:r>
              <a:rPr lang="en-US" altLang="zh-TW" dirty="0"/>
              <a:t>﹐</a:t>
            </a:r>
            <a:r>
              <a:rPr lang="zh-TW" altLang="en-US" dirty="0"/>
              <a:t>一種生物得到一種新的特徵是因為這特徵能夠加強這生物的生存機會。然而</a:t>
            </a:r>
            <a:r>
              <a:rPr lang="en-US" altLang="zh-TW" dirty="0"/>
              <a:t>﹐</a:t>
            </a:r>
            <a:r>
              <a:rPr lang="zh-TW" altLang="en-US" dirty="0"/>
              <a:t>許多的自然現象令這個理論不可置信</a:t>
            </a:r>
            <a:r>
              <a:rPr lang="en-US" altLang="zh-TW" dirty="0"/>
              <a:t>﹕</a:t>
            </a:r>
            <a:endParaRPr lang="en-US" dirty="0"/>
          </a:p>
          <a:p>
            <a:r>
              <a:rPr lang="en-CA" dirty="0"/>
              <a:t>o        </a:t>
            </a:r>
            <a:r>
              <a:rPr lang="zh-TW" altLang="en-US" dirty="0"/>
              <a:t>能夠飛是明顯有利的。既然這是有益的</a:t>
            </a:r>
            <a:r>
              <a:rPr lang="en-US" altLang="zh-TW" dirty="0"/>
              <a:t>﹐</a:t>
            </a:r>
            <a:r>
              <a:rPr lang="zh-TW" altLang="en-US" dirty="0"/>
              <a:t>為何並非所有的高等生物都擁有能夠飛翔的能力</a:t>
            </a:r>
            <a:r>
              <a:rPr lang="en-US" altLang="zh-TW" dirty="0"/>
              <a:t>﹖</a:t>
            </a:r>
            <a:r>
              <a:rPr lang="zh-TW" altLang="en-US" dirty="0"/>
              <a:t>同樣的論點也可用在昆蟲的複眼上。</a:t>
            </a:r>
            <a:endParaRPr lang="en-US" dirty="0"/>
          </a:p>
          <a:p>
            <a:r>
              <a:rPr lang="en-CA" dirty="0"/>
              <a:t>o        </a:t>
            </a:r>
            <a:r>
              <a:rPr lang="zh-TW" altLang="en-US" dirty="0"/>
              <a:t>很多生物的存在和適應、跟自然淘汰的論點相違背。例如蛇生活在地面上</a:t>
            </a:r>
            <a:r>
              <a:rPr lang="en-US" altLang="zh-TW" dirty="0"/>
              <a:t>﹐</a:t>
            </a:r>
            <a:r>
              <a:rPr lang="zh-TW" altLang="en-US" dirty="0"/>
              <a:t>卻沒有吃草的蛇</a:t>
            </a:r>
            <a:r>
              <a:rPr lang="en-US" altLang="zh-TW" dirty="0"/>
              <a:t>﹔</a:t>
            </a:r>
            <a:r>
              <a:rPr lang="zh-TW" altLang="en-US" dirty="0"/>
              <a:t>雀鳥生活在樹上</a:t>
            </a:r>
            <a:r>
              <a:rPr lang="en-US" altLang="zh-TW" dirty="0"/>
              <a:t>﹐</a:t>
            </a:r>
            <a:r>
              <a:rPr lang="zh-TW" altLang="en-US" dirty="0"/>
              <a:t>卻沒有吃樹葉的鳥。</a:t>
            </a:r>
            <a:endParaRPr lang="en-US" dirty="0"/>
          </a:p>
          <a:p>
            <a:r>
              <a:rPr lang="zh-TW" altLang="en-US" dirty="0"/>
              <a:t>由於有這類事實</a:t>
            </a:r>
            <a:r>
              <a:rPr lang="en-US" altLang="zh-TW" dirty="0"/>
              <a:t>﹐</a:t>
            </a:r>
            <a:r>
              <a:rPr lang="zh-TW" altLang="en-US" dirty="0"/>
              <a:t>現代科學的觀點（包括進化論學者）認為掙扎求存的過程和進化論並沒有連帶關係。進化論者已經從自然淘汰的論點中撤退。</a:t>
            </a:r>
            <a:endParaRPr lang="en-US" dirty="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94522"/>
          </a:xfrm>
        </p:spPr>
        <p:txBody>
          <a:bodyPr>
            <a:normAutofit/>
          </a:bodyPr>
          <a:lstStyle/>
          <a:p>
            <a:r>
              <a:rPr lang="zh-TW" altLang="en-US" b="1" dirty="0"/>
              <a:t>不足夠的時間</a:t>
            </a:r>
            <a:r>
              <a:rPr lang="en-US" altLang="zh-TW" b="1" dirty="0" smtClean="0"/>
              <a:t>﹕</a:t>
            </a:r>
            <a:br>
              <a:rPr lang="en-US" altLang="zh-TW" b="1" dirty="0" smtClean="0"/>
            </a:br>
            <a:r>
              <a:rPr lang="zh-TW" altLang="en-US" i="1" dirty="0" smtClean="0"/>
              <a:t>（</a:t>
            </a:r>
            <a:r>
              <a:rPr lang="zh-TW" altLang="en-US" i="1" dirty="0"/>
              <a:t>地球的歷史實在太短</a:t>
            </a:r>
            <a:r>
              <a:rPr lang="en-US" altLang="zh-TW" i="1" dirty="0"/>
              <a:t>﹐</a:t>
            </a:r>
            <a:r>
              <a:rPr lang="zh-TW" altLang="en-US" i="1" dirty="0"/>
              <a:t>進化需要的時間多過</a:t>
            </a:r>
            <a:r>
              <a:rPr lang="en-CA" i="1" dirty="0"/>
              <a:t>45</a:t>
            </a:r>
            <a:r>
              <a:rPr lang="zh-TW" altLang="en-US" i="1" dirty="0"/>
              <a:t>億年）</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457200" y="244475"/>
            <a:ext cx="8385175" cy="669925"/>
          </a:xfrm>
        </p:spPr>
        <p:txBody>
          <a:bodyPr/>
          <a:lstStyle/>
          <a:p>
            <a:pPr eaLnBrk="1" hangingPunct="1">
              <a:defRPr/>
            </a:pPr>
            <a:r>
              <a:rPr lang="zh-TW" altLang="en-US" sz="3200" smtClean="0"/>
              <a:t>二、化石無法證實進化論</a:t>
            </a:r>
          </a:p>
        </p:txBody>
      </p:sp>
      <p:sp>
        <p:nvSpPr>
          <p:cNvPr id="26627" name="Rectangle 3"/>
          <p:cNvSpPr>
            <a:spLocks noGrp="1" noRot="1" noChangeArrowheads="1"/>
          </p:cNvSpPr>
          <p:nvPr>
            <p:ph idx="1"/>
          </p:nvPr>
        </p:nvSpPr>
        <p:spPr>
          <a:xfrm>
            <a:off x="0" y="1066800"/>
            <a:ext cx="8839200" cy="5791200"/>
          </a:xfrm>
        </p:spPr>
        <p:txBody>
          <a:bodyPr/>
          <a:lstStyle/>
          <a:p>
            <a:pPr eaLnBrk="1" hangingPunct="1">
              <a:lnSpc>
                <a:spcPct val="80000"/>
              </a:lnSpc>
            </a:pPr>
            <a:r>
              <a:rPr lang="en-US" altLang="zh-TW" b="1" smtClean="0">
                <a:effectLst/>
              </a:rPr>
              <a:t>1</a:t>
            </a:r>
            <a:r>
              <a:rPr lang="zh-TW" altLang="en-US" b="1" smtClean="0">
                <a:effectLst/>
              </a:rPr>
              <a:t>、</a:t>
            </a:r>
            <a:r>
              <a:rPr lang="zh-TW" altLang="en-US" b="1" smtClean="0">
                <a:solidFill>
                  <a:srgbClr val="FFFF66"/>
                </a:solidFill>
                <a:effectLst/>
              </a:rPr>
              <a:t>造化史的四分之三是空白而沒有內容的</a:t>
            </a:r>
            <a:r>
              <a:rPr lang="zh-TW" altLang="en-US" b="1" smtClean="0">
                <a:effectLst/>
              </a:rPr>
              <a:t>，化石證據顯示生物像變魔術一般地出現。</a:t>
            </a:r>
          </a:p>
          <a:p>
            <a:pPr eaLnBrk="1" hangingPunct="1">
              <a:lnSpc>
                <a:spcPct val="80000"/>
              </a:lnSpc>
            </a:pPr>
            <a:r>
              <a:rPr lang="en-US" altLang="zh-TW" b="1" smtClean="0">
                <a:effectLst/>
              </a:rPr>
              <a:t>2</a:t>
            </a:r>
            <a:r>
              <a:rPr lang="zh-TW" altLang="en-US" b="1" smtClean="0">
                <a:effectLst/>
              </a:rPr>
              <a:t>、從普遍存在化石缺環的現象，就足以說明</a:t>
            </a:r>
            <a:r>
              <a:rPr lang="zh-TW" altLang="en-US" b="1" smtClean="0">
                <a:solidFill>
                  <a:srgbClr val="FFFF66"/>
                </a:solidFill>
                <a:effectLst/>
              </a:rPr>
              <a:t>並無中間型化石</a:t>
            </a:r>
            <a:r>
              <a:rPr lang="zh-TW" altLang="en-US" b="1" smtClean="0">
                <a:effectLst/>
              </a:rPr>
              <a:t>，可以證明已出土的化石生物，是由一連貫的進化產生的。</a:t>
            </a:r>
          </a:p>
          <a:p>
            <a:pPr eaLnBrk="1" hangingPunct="1">
              <a:lnSpc>
                <a:spcPct val="80000"/>
              </a:lnSpc>
            </a:pPr>
            <a:r>
              <a:rPr lang="en-US" altLang="zh-TW" b="1" smtClean="0">
                <a:effectLst/>
              </a:rPr>
              <a:t>3</a:t>
            </a:r>
            <a:r>
              <a:rPr lang="zh-TW" altLang="en-US" b="1" smtClean="0">
                <a:effectLst/>
              </a:rPr>
              <a:t>、許多化石出現的</a:t>
            </a:r>
            <a:r>
              <a:rPr lang="zh-TW" altLang="en-US" b="1" smtClean="0">
                <a:solidFill>
                  <a:srgbClr val="FF3300"/>
                </a:solidFill>
                <a:effectLst/>
              </a:rPr>
              <a:t>次序彼此顛倒</a:t>
            </a:r>
            <a:r>
              <a:rPr lang="zh-TW" altLang="en-US" b="1" smtClean="0">
                <a:effectLst/>
              </a:rPr>
              <a:t>， 例：高等化石出現在較古老的地層。</a:t>
            </a:r>
          </a:p>
          <a:p>
            <a:pPr eaLnBrk="1" hangingPunct="1">
              <a:lnSpc>
                <a:spcPct val="80000"/>
              </a:lnSpc>
            </a:pPr>
            <a:r>
              <a:rPr lang="en-US" altLang="zh-TW" b="1" smtClean="0">
                <a:effectLst/>
              </a:rPr>
              <a:t>4</a:t>
            </a:r>
            <a:r>
              <a:rPr lang="zh-TW" altLang="en-US" b="1" smtClean="0">
                <a:effectLst/>
              </a:rPr>
              <a:t>、生物化石的</a:t>
            </a:r>
            <a:r>
              <a:rPr lang="zh-TW" altLang="en-US" b="1" smtClean="0">
                <a:solidFill>
                  <a:srgbClr val="FFFF66"/>
                </a:solidFill>
                <a:effectLst/>
              </a:rPr>
              <a:t>構造和特徵紛歧</a:t>
            </a:r>
            <a:r>
              <a:rPr lang="zh-TW" altLang="en-US" b="1" smtClean="0">
                <a:effectLst/>
              </a:rPr>
              <a:t>，難以尋索出演化上的共同關係。</a:t>
            </a:r>
          </a:p>
          <a:p>
            <a:pPr eaLnBrk="1" hangingPunct="1">
              <a:lnSpc>
                <a:spcPct val="80000"/>
              </a:lnSpc>
            </a:pPr>
            <a:r>
              <a:rPr lang="en-US" altLang="zh-TW" b="1" smtClean="0">
                <a:effectLst/>
              </a:rPr>
              <a:t>5</a:t>
            </a:r>
            <a:r>
              <a:rPr lang="zh-TW" altLang="en-US" b="1" smtClean="0">
                <a:effectLst/>
              </a:rPr>
              <a:t>、</a:t>
            </a:r>
            <a:r>
              <a:rPr lang="zh-TW" altLang="en-US" b="1" smtClean="0">
                <a:solidFill>
                  <a:srgbClr val="FF3300"/>
                </a:solidFill>
                <a:effectLst/>
              </a:rPr>
              <a:t>活化石</a:t>
            </a:r>
            <a:r>
              <a:rPr lang="zh-TW" altLang="en-US" b="1" smtClean="0">
                <a:effectLst/>
              </a:rPr>
              <a:t>的存在，也常讓倡導「物競天擇，</a:t>
            </a:r>
            <a:r>
              <a:rPr lang="zh-TW" altLang="en-US" b="1" smtClean="0">
                <a:solidFill>
                  <a:srgbClr val="FF3300"/>
                </a:solidFill>
                <a:effectLst/>
              </a:rPr>
              <a:t>適者生存？</a:t>
            </a:r>
            <a:r>
              <a:rPr lang="zh-TW" altLang="en-US" b="1" smtClean="0">
                <a:effectLst/>
              </a:rPr>
              <a:t>」理論的進化論者，難以自圓其說。</a:t>
            </a:r>
          </a:p>
          <a:p>
            <a:pPr eaLnBrk="1" hangingPunct="1">
              <a:lnSpc>
                <a:spcPct val="80000"/>
              </a:lnSpc>
            </a:pPr>
            <a:endParaRPr lang="en-US" altLang="zh-TW" b="1" smtClean="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aseline="30000" dirty="0" smtClean="0"/>
              <a:t>CU5  </a:t>
            </a:r>
            <a:r>
              <a:rPr lang="en-US" b="1" dirty="0" smtClean="0"/>
              <a:t>Job 37:18 </a:t>
            </a:r>
            <a:r>
              <a:rPr lang="zh-TW" altLang="en-US" b="1" dirty="0" smtClean="0"/>
              <a:t>你豈能與　神同鋪穹蒼麼．這穹蒼堅硬、如同鑄成的鏡子。</a:t>
            </a:r>
          </a:p>
          <a:p>
            <a:endParaRPr lang="en-US" dirty="0" smtClean="0"/>
          </a:p>
          <a:p>
            <a:r>
              <a:rPr lang="en-US" baseline="30000" dirty="0" smtClean="0"/>
              <a:t>CNV5  </a:t>
            </a:r>
            <a:r>
              <a:rPr lang="en-US" b="1" dirty="0" smtClean="0"/>
              <a:t>Job 37:18 </a:t>
            </a:r>
            <a:r>
              <a:rPr lang="zh-TW" altLang="en-US" b="1" dirty="0" smtClean="0"/>
              <a:t>你能與　神同鋪雲天嗎？這雲天堅硬如鑄成的鏡子。</a:t>
            </a:r>
          </a:p>
          <a:p>
            <a:endParaRPr lang="en-US" dirty="0" smtClean="0"/>
          </a:p>
          <a:p>
            <a:r>
              <a:rPr lang="en-US" baseline="30000" dirty="0" smtClean="0"/>
              <a:t>ASV  </a:t>
            </a:r>
            <a:r>
              <a:rPr lang="en-US" b="1" dirty="0" smtClean="0"/>
              <a:t>Job 37:18 Canst thou with him </a:t>
            </a:r>
            <a:r>
              <a:rPr lang="en-US" b="1" dirty="0" smtClean="0">
                <a:solidFill>
                  <a:srgbClr val="FFFF00"/>
                </a:solidFill>
              </a:rPr>
              <a:t>spread out the sky</a:t>
            </a:r>
            <a:r>
              <a:rPr lang="en-US" b="1" dirty="0" smtClean="0"/>
              <a:t>, Which is strong as a molten mirror?</a:t>
            </a:r>
          </a:p>
          <a:p>
            <a:endParaRPr lang="en-US" dirty="0" smtClean="0"/>
          </a:p>
          <a:p>
            <a:pPr rtl="1"/>
            <a:r>
              <a:rPr lang="en-US" baseline="30000" dirty="0" smtClean="0"/>
              <a:t>  WTT</a:t>
            </a:r>
            <a:r>
              <a:rPr lang="en-US" b="1" dirty="0" smtClean="0"/>
              <a:t> Job 37:18 </a:t>
            </a:r>
            <a:r>
              <a:rPr lang="he-IL" b="1" dirty="0" smtClean="0"/>
              <a:t>תַּרְקִ֣יעַ עִ֭מּוֹ לִשְׁחָקִ֑ים חֲ֜זָקִ֗ים כִּרְאִ֥י מוּצָֽק׃</a:t>
            </a:r>
          </a:p>
          <a:p>
            <a:pPr rtl="1"/>
            <a:r>
              <a:rPr lang="he-IL" dirty="0" smtClean="0"/>
              <a:t> </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399032"/>
          </a:xfrm>
        </p:spPr>
        <p:txBody>
          <a:bodyPr>
            <a:normAutofit/>
          </a:bodyPr>
          <a:lstStyle/>
          <a:p>
            <a:r>
              <a:rPr lang="zh-TW" altLang="en-US" b="1" dirty="0" smtClean="0"/>
              <a:t>活 化 石</a:t>
            </a:r>
            <a:r>
              <a:rPr lang="zh-TW" altLang="en-US" dirty="0" smtClean="0"/>
              <a:t/>
            </a:r>
            <a:br>
              <a:rPr lang="zh-TW" altLang="en-US" dirty="0" smtClean="0"/>
            </a:br>
            <a:endParaRPr lang="en-US" dirty="0"/>
          </a:p>
        </p:txBody>
      </p:sp>
      <p:graphicFrame>
        <p:nvGraphicFramePr>
          <p:cNvPr id="11" name="Table 10"/>
          <p:cNvGraphicFramePr>
            <a:graphicFrameLocks noGrp="1"/>
          </p:cNvGraphicFramePr>
          <p:nvPr/>
        </p:nvGraphicFramePr>
        <p:xfrm>
          <a:off x="1524000" y="3176968"/>
          <a:ext cx="6096000" cy="504063"/>
        </p:xfrm>
        <a:graphic>
          <a:graphicData uri="http://schemas.openxmlformats.org/drawingml/2006/table">
            <a:tbl>
              <a:tblPr/>
              <a:tblGrid>
                <a:gridCol w="6096000"/>
              </a:tblGrid>
              <a:tr h="0">
                <a:tc>
                  <a:txBody>
                    <a:bodyPr/>
                    <a:lstStyle/>
                    <a:p>
                      <a:pPr marL="0" marR="0" algn="ctr">
                        <a:lnSpc>
                          <a:spcPct val="115000"/>
                        </a:lnSpc>
                        <a:spcBef>
                          <a:spcPts val="0"/>
                        </a:spcBef>
                        <a:spcAft>
                          <a:spcPts val="0"/>
                        </a:spcAft>
                      </a:pPr>
                      <a:endParaRPr lang="en-US" sz="850">
                        <a:solidFill>
                          <a:srgbClr val="000000"/>
                        </a:solidFill>
                        <a:latin typeface="Arial"/>
                        <a:ea typeface="新細明體"/>
                        <a:cs typeface="Arial"/>
                      </a:endParaRPr>
                    </a:p>
                  </a:txBody>
                  <a:tcPr marL="9525" marR="9525" marT="9525" marB="9525" anchor="ctr">
                    <a:lnL>
                      <a:noFill/>
                    </a:lnL>
                    <a:lnR>
                      <a:noFill/>
                    </a:lnR>
                    <a:lnT>
                      <a:noFill/>
                    </a:lnT>
                    <a:lnB>
                      <a:noFill/>
                    </a:lnB>
                  </a:tcPr>
                </a:tc>
              </a:tr>
              <a:tr h="0">
                <a:tc>
                  <a:txBody>
                    <a:bodyPr/>
                    <a:lstStyle/>
                    <a:p>
                      <a:pPr marL="0" marR="0" algn="ctr">
                        <a:lnSpc>
                          <a:spcPct val="115000"/>
                        </a:lnSpc>
                        <a:spcBef>
                          <a:spcPts val="0"/>
                        </a:spcBef>
                        <a:spcAft>
                          <a:spcPts val="0"/>
                        </a:spcAft>
                      </a:pPr>
                      <a:endParaRPr lang="en-US" sz="850">
                        <a:solidFill>
                          <a:srgbClr val="000000"/>
                        </a:solidFill>
                        <a:latin typeface="Arial"/>
                        <a:ea typeface="新細明體"/>
                        <a:cs typeface="Arial"/>
                      </a:endParaRPr>
                    </a:p>
                  </a:txBody>
                  <a:tcPr marL="9525" marR="9525" marT="9525" marB="9525" anchor="ctr">
                    <a:lnL>
                      <a:noFill/>
                    </a:lnL>
                    <a:lnR>
                      <a:noFill/>
                    </a:lnR>
                    <a:lnT>
                      <a:noFill/>
                    </a:lnT>
                    <a:lnB>
                      <a:noFill/>
                    </a:lnB>
                  </a:tcPr>
                </a:tc>
              </a:tr>
              <a:tr h="0">
                <a:tc>
                  <a:txBody>
                    <a:bodyPr/>
                    <a:lstStyle/>
                    <a:p>
                      <a:pPr marL="0" marR="0" algn="ctr">
                        <a:lnSpc>
                          <a:spcPct val="115000"/>
                        </a:lnSpc>
                        <a:spcBef>
                          <a:spcPts val="0"/>
                        </a:spcBef>
                        <a:spcAft>
                          <a:spcPts val="0"/>
                        </a:spcAft>
                      </a:pPr>
                      <a:endParaRPr lang="en-US" sz="850" dirty="0">
                        <a:solidFill>
                          <a:srgbClr val="000000"/>
                        </a:solidFill>
                        <a:latin typeface="Arial"/>
                        <a:ea typeface="新細明體"/>
                        <a:cs typeface="Arial"/>
                      </a:endParaRPr>
                    </a:p>
                  </a:txBody>
                  <a:tcPr marL="9525" marR="9525" marT="9525" marB="9525" anchor="ctr">
                    <a:lnL>
                      <a:noFill/>
                    </a:lnL>
                    <a:lnR>
                      <a:noFill/>
                    </a:lnR>
                    <a:lnT>
                      <a:noFill/>
                    </a:lnT>
                    <a:lnB>
                      <a:noFill/>
                    </a:lnB>
                  </a:tcPr>
                </a:tc>
              </a:tr>
            </a:tbl>
          </a:graphicData>
        </a:graphic>
      </p:graphicFrame>
      <p:pic>
        <p:nvPicPr>
          <p:cNvPr id="6154" name="Picture 1" descr="http://www.evolutiondeceit.com/cn/images_evolution/26a.jpg"/>
          <p:cNvPicPr>
            <a:picLocks noChangeAspect="1" noChangeArrowheads="1"/>
          </p:cNvPicPr>
          <p:nvPr/>
        </p:nvPicPr>
        <p:blipFill>
          <a:blip r:embed="rId2" cstate="print"/>
          <a:srcRect/>
          <a:stretch>
            <a:fillRect/>
          </a:stretch>
        </p:blipFill>
        <p:spPr bwMode="auto">
          <a:xfrm>
            <a:off x="971600" y="1556792"/>
            <a:ext cx="2160240" cy="1668304"/>
          </a:xfrm>
          <a:prstGeom prst="rect">
            <a:avLst/>
          </a:prstGeom>
          <a:noFill/>
        </p:spPr>
      </p:pic>
      <p:pic>
        <p:nvPicPr>
          <p:cNvPr id="6153" name="Picture 3" descr="http://www.evolutiondeceit.com/cn/images_evolution/26b.jpg"/>
          <p:cNvPicPr>
            <a:picLocks noChangeAspect="1" noChangeArrowheads="1"/>
          </p:cNvPicPr>
          <p:nvPr/>
        </p:nvPicPr>
        <p:blipFill>
          <a:blip r:embed="rId3" cstate="print"/>
          <a:srcRect/>
          <a:stretch>
            <a:fillRect/>
          </a:stretch>
        </p:blipFill>
        <p:spPr bwMode="auto">
          <a:xfrm>
            <a:off x="971600" y="3284984"/>
            <a:ext cx="2160240" cy="1668304"/>
          </a:xfrm>
          <a:prstGeom prst="rect">
            <a:avLst/>
          </a:prstGeom>
          <a:noFill/>
        </p:spPr>
      </p:pic>
      <p:pic>
        <p:nvPicPr>
          <p:cNvPr id="6152" name="Picture 5" descr="http://www.evolutiondeceit.com/cn/images_evolution/26c.jpg"/>
          <p:cNvPicPr>
            <a:picLocks noChangeAspect="1" noChangeArrowheads="1"/>
          </p:cNvPicPr>
          <p:nvPr/>
        </p:nvPicPr>
        <p:blipFill>
          <a:blip r:embed="rId4" cstate="print"/>
          <a:srcRect/>
          <a:stretch>
            <a:fillRect/>
          </a:stretch>
        </p:blipFill>
        <p:spPr bwMode="auto">
          <a:xfrm>
            <a:off x="971600" y="5013176"/>
            <a:ext cx="2160240" cy="1668304"/>
          </a:xfrm>
          <a:prstGeom prst="rect">
            <a:avLst/>
          </a:prstGeom>
          <a:noFill/>
        </p:spPr>
      </p:pic>
      <p:pic>
        <p:nvPicPr>
          <p:cNvPr id="6157" name="Picture 2" descr="http://www.evolutiondeceit.com/cn/images_evolution/26f.jpg"/>
          <p:cNvPicPr>
            <a:picLocks noChangeAspect="1" noChangeArrowheads="1"/>
          </p:cNvPicPr>
          <p:nvPr/>
        </p:nvPicPr>
        <p:blipFill>
          <a:blip r:embed="rId5" cstate="print"/>
          <a:srcRect/>
          <a:stretch>
            <a:fillRect/>
          </a:stretch>
        </p:blipFill>
        <p:spPr bwMode="auto">
          <a:xfrm>
            <a:off x="5724128" y="1484784"/>
            <a:ext cx="2265013" cy="1682105"/>
          </a:xfrm>
          <a:prstGeom prst="rect">
            <a:avLst/>
          </a:prstGeom>
          <a:noFill/>
        </p:spPr>
      </p:pic>
      <p:pic>
        <p:nvPicPr>
          <p:cNvPr id="6156" name="Picture 4" descr="http://www.evolutiondeceit.com/cn/images_evolution/26d.jpg"/>
          <p:cNvPicPr>
            <a:picLocks noChangeAspect="1" noChangeArrowheads="1"/>
          </p:cNvPicPr>
          <p:nvPr/>
        </p:nvPicPr>
        <p:blipFill>
          <a:blip r:embed="rId6" cstate="print"/>
          <a:srcRect/>
          <a:stretch>
            <a:fillRect/>
          </a:stretch>
        </p:blipFill>
        <p:spPr bwMode="auto">
          <a:xfrm>
            <a:off x="5724128" y="3212976"/>
            <a:ext cx="2265013" cy="1682105"/>
          </a:xfrm>
          <a:prstGeom prst="rect">
            <a:avLst/>
          </a:prstGeom>
          <a:noFill/>
        </p:spPr>
      </p:pic>
      <p:pic>
        <p:nvPicPr>
          <p:cNvPr id="6155" name="Picture 6" descr="http://www.evolutiondeceit.com/cn/images_evolution/26e.jpg"/>
          <p:cNvPicPr>
            <a:picLocks noChangeAspect="1" noChangeArrowheads="1"/>
          </p:cNvPicPr>
          <p:nvPr/>
        </p:nvPicPr>
        <p:blipFill>
          <a:blip r:embed="rId7" cstate="print"/>
          <a:srcRect/>
          <a:stretch>
            <a:fillRect/>
          </a:stretch>
        </p:blipFill>
        <p:spPr bwMode="auto">
          <a:xfrm>
            <a:off x="5724128" y="5013176"/>
            <a:ext cx="2265013" cy="1682105"/>
          </a:xfrm>
          <a:prstGeom prst="rect">
            <a:avLst/>
          </a:prstGeom>
          <a:noFill/>
        </p:spPr>
      </p:pic>
      <p:sp>
        <p:nvSpPr>
          <p:cNvPr id="20" name="Rectangle 19"/>
          <p:cNvSpPr/>
          <p:nvPr/>
        </p:nvSpPr>
        <p:spPr>
          <a:xfrm>
            <a:off x="3131840" y="1916832"/>
            <a:ext cx="2520280" cy="646331"/>
          </a:xfrm>
          <a:prstGeom prst="rect">
            <a:avLst/>
          </a:prstGeom>
        </p:spPr>
        <p:txBody>
          <a:bodyPr wrap="square">
            <a:spAutoFit/>
          </a:bodyPr>
          <a:lstStyle/>
          <a:p>
            <a:r>
              <a:rPr lang="zh-TW" altLang="en-US" dirty="0"/>
              <a:t>百萬年前的蜜蜂的化石與當今的蜜蜂毫無差異。</a:t>
            </a:r>
            <a:endParaRPr lang="en-US" dirty="0"/>
          </a:p>
        </p:txBody>
      </p:sp>
      <p:sp>
        <p:nvSpPr>
          <p:cNvPr id="21" name="Rectangle 20"/>
          <p:cNvSpPr/>
          <p:nvPr/>
        </p:nvSpPr>
        <p:spPr>
          <a:xfrm>
            <a:off x="3131840" y="3861048"/>
            <a:ext cx="2520280" cy="646331"/>
          </a:xfrm>
          <a:prstGeom prst="rect">
            <a:avLst/>
          </a:prstGeom>
        </p:spPr>
        <p:txBody>
          <a:bodyPr wrap="square">
            <a:spAutoFit/>
          </a:bodyPr>
          <a:lstStyle/>
          <a:p>
            <a:r>
              <a:rPr lang="en-US" dirty="0"/>
              <a:t>1,35</a:t>
            </a:r>
            <a:r>
              <a:rPr lang="zh-TW" altLang="en-US" dirty="0"/>
              <a:t>億年前的蜻蜓的化石，與當今的蜻蜓相同。</a:t>
            </a:r>
            <a:endParaRPr lang="en-US" dirty="0"/>
          </a:p>
        </p:txBody>
      </p:sp>
      <p:sp>
        <p:nvSpPr>
          <p:cNvPr id="22" name="Rectangle 21"/>
          <p:cNvSpPr/>
          <p:nvPr/>
        </p:nvSpPr>
        <p:spPr>
          <a:xfrm>
            <a:off x="3131840" y="5301208"/>
            <a:ext cx="2592288" cy="1200329"/>
          </a:xfrm>
          <a:prstGeom prst="rect">
            <a:avLst/>
          </a:prstGeom>
        </p:spPr>
        <p:txBody>
          <a:bodyPr wrap="square">
            <a:spAutoFit/>
          </a:bodyPr>
          <a:lstStyle/>
          <a:p>
            <a:r>
              <a:rPr lang="zh-TW" altLang="en-US" dirty="0"/>
              <a:t>比較一億年前的螞蟻化石與今天的活螞蟻，清楚地顯示：螞蟻絕沒有進化的歷史。 </a:t>
            </a:r>
            <a:endParaRPr lang="en-US" dirty="0"/>
          </a:p>
        </p:txBody>
      </p:sp>
      <p:sp>
        <p:nvSpPr>
          <p:cNvPr id="13" name="Rectangle 12"/>
          <p:cNvSpPr/>
          <p:nvPr/>
        </p:nvSpPr>
        <p:spPr>
          <a:xfrm>
            <a:off x="2699792" y="404664"/>
            <a:ext cx="6444208" cy="369332"/>
          </a:xfrm>
          <a:prstGeom prst="rect">
            <a:avLst/>
          </a:prstGeom>
        </p:spPr>
        <p:txBody>
          <a:bodyPr wrap="square">
            <a:spAutoFit/>
          </a:bodyPr>
          <a:lstStyle/>
          <a:p>
            <a:r>
              <a:rPr lang="en-US" dirty="0" smtClean="0">
                <a:hlinkClick r:id="rId8"/>
              </a:rPr>
              <a:t>http://answertoantitze.vampire-legend.net/t322-topic</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descr="http://morriscourse.com/myths_of_evolution/images/darwin_vs_lifeorigin.gif"/>
          <p:cNvPicPr>
            <a:picLocks noChangeAspect="1" noChangeArrowheads="1"/>
          </p:cNvPicPr>
          <p:nvPr/>
        </p:nvPicPr>
        <p:blipFill>
          <a:blip r:embed="rId2" cstate="print"/>
          <a:srcRect/>
          <a:stretch>
            <a:fillRect/>
          </a:stretch>
        </p:blipFill>
        <p:spPr bwMode="auto">
          <a:xfrm>
            <a:off x="1187624" y="620688"/>
            <a:ext cx="6532048" cy="6008711"/>
          </a:xfrm>
          <a:prstGeom prst="rect">
            <a:avLst/>
          </a:prstGeom>
          <a:noFill/>
        </p:spPr>
      </p:pic>
      <p:sp>
        <p:nvSpPr>
          <p:cNvPr id="3" name="Rectangle 2"/>
          <p:cNvSpPr/>
          <p:nvPr/>
        </p:nvSpPr>
        <p:spPr>
          <a:xfrm>
            <a:off x="971600" y="0"/>
            <a:ext cx="2156360" cy="369332"/>
          </a:xfrm>
          <a:prstGeom prst="rect">
            <a:avLst/>
          </a:prstGeom>
        </p:spPr>
        <p:txBody>
          <a:bodyPr wrap="none">
            <a:spAutoFit/>
          </a:bodyPr>
          <a:lstStyle/>
          <a:p>
            <a:r>
              <a:rPr lang="en-US" dirty="0" smtClean="0"/>
              <a:t>morriscourse.com</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TW" altLang="en-US" sz="7200" dirty="0" smtClean="0"/>
              <a:t>科學證據</a:t>
            </a:r>
            <a:r>
              <a:rPr lang="en-US" altLang="zh-TW" sz="7200" dirty="0" smtClean="0"/>
              <a:t>! </a:t>
            </a:r>
            <a:r>
              <a:rPr lang="zh-TW" altLang="en-US" sz="7200" dirty="0" smtClean="0"/>
              <a:t>真的嗎</a:t>
            </a:r>
            <a:r>
              <a:rPr lang="en-US" altLang="zh-TW" sz="7200" dirty="0" smtClean="0"/>
              <a:t>?</a:t>
            </a:r>
            <a:endParaRPr lang="en-US" sz="7200" dirty="0"/>
          </a:p>
        </p:txBody>
      </p:sp>
      <p:sp>
        <p:nvSpPr>
          <p:cNvPr id="3" name="Content Placeholder 2"/>
          <p:cNvSpPr>
            <a:spLocks noGrp="1"/>
          </p:cNvSpPr>
          <p:nvPr>
            <p:ph idx="1"/>
          </p:nvPr>
        </p:nvSpPr>
        <p:spPr>
          <a:xfrm>
            <a:off x="251520" y="3140968"/>
            <a:ext cx="9144000" cy="1546192"/>
          </a:xfrm>
        </p:spPr>
        <p:txBody>
          <a:bodyPr>
            <a:normAutofit/>
          </a:bodyPr>
          <a:lstStyle/>
          <a:p>
            <a:pPr>
              <a:buNone/>
            </a:pPr>
            <a:r>
              <a:rPr lang="en-US" sz="4800" dirty="0" smtClean="0">
                <a:solidFill>
                  <a:srgbClr val="FFFF00"/>
                </a:solidFill>
              </a:rPr>
              <a:t>Scientific Evidence! Really?</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始祖鳥</a:t>
            </a:r>
            <a:endParaRPr lang="en-US" dirty="0"/>
          </a:p>
        </p:txBody>
      </p:sp>
      <p:pic>
        <p:nvPicPr>
          <p:cNvPr id="67586" name="Picture 2" descr="https://encrypted-tbn1.gstatic.com/images?q=tbn:ANd9GcTMUgF_rnOkBQr74f7TPAD5n-na2eQK9UCfiJCYHmdv5fLVkurt2w"/>
          <p:cNvPicPr>
            <a:picLocks noChangeAspect="1" noChangeArrowheads="1"/>
          </p:cNvPicPr>
          <p:nvPr/>
        </p:nvPicPr>
        <p:blipFill>
          <a:blip r:embed="rId3" cstate="print"/>
          <a:srcRect/>
          <a:stretch>
            <a:fillRect/>
          </a:stretch>
        </p:blipFill>
        <p:spPr bwMode="auto">
          <a:xfrm>
            <a:off x="4751512" y="0"/>
            <a:ext cx="4392488" cy="6517115"/>
          </a:xfrm>
          <a:prstGeom prst="rect">
            <a:avLst/>
          </a:prstGeom>
          <a:noFill/>
        </p:spPr>
      </p:pic>
      <p:sp>
        <p:nvSpPr>
          <p:cNvPr id="6" name="Rectangle 5"/>
          <p:cNvSpPr/>
          <p:nvPr/>
        </p:nvSpPr>
        <p:spPr>
          <a:xfrm>
            <a:off x="0" y="3573016"/>
            <a:ext cx="4572000" cy="1200329"/>
          </a:xfrm>
          <a:prstGeom prst="rect">
            <a:avLst/>
          </a:prstGeom>
        </p:spPr>
        <p:txBody>
          <a:bodyPr>
            <a:spAutoFit/>
          </a:bodyPr>
          <a:lstStyle/>
          <a:p>
            <a:r>
              <a:rPr lang="en-US" dirty="0" smtClean="0"/>
              <a:t>https://encrypted-tbn1.gstatic.com/images?q=tbn:ANd9GcTMUgF_rnOkBQr74f7TPAD5n-na2eQK9UCfiJCYHmdv5fLVkurt2w</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9" descr="139409"/>
          <p:cNvPicPr>
            <a:picLocks noChangeAspect="1" noChangeArrowheads="1"/>
          </p:cNvPicPr>
          <p:nvPr/>
        </p:nvPicPr>
        <p:blipFill>
          <a:blip r:embed="rId3" cstate="print"/>
          <a:srcRect/>
          <a:stretch>
            <a:fillRect/>
          </a:stretch>
        </p:blipFill>
        <p:spPr bwMode="auto">
          <a:xfrm>
            <a:off x="3455368" y="1693426"/>
            <a:ext cx="5688632" cy="5164574"/>
          </a:xfrm>
          <a:prstGeom prst="rect">
            <a:avLst/>
          </a:prstGeom>
          <a:noFill/>
        </p:spPr>
      </p:pic>
      <p:sp>
        <p:nvSpPr>
          <p:cNvPr id="5" name="TextBox 4"/>
          <p:cNvSpPr txBox="1"/>
          <p:nvPr/>
        </p:nvSpPr>
        <p:spPr>
          <a:xfrm>
            <a:off x="2771800" y="332656"/>
            <a:ext cx="4968552" cy="769441"/>
          </a:xfrm>
          <a:prstGeom prst="rect">
            <a:avLst/>
          </a:prstGeom>
          <a:noFill/>
        </p:spPr>
        <p:txBody>
          <a:bodyPr wrap="square" rtlCol="0">
            <a:spAutoFit/>
          </a:bodyPr>
          <a:lstStyle/>
          <a:p>
            <a:pPr algn="ctr"/>
            <a:r>
              <a:rPr lang="zh-TW" altLang="en-US" sz="4400" dirty="0" smtClean="0"/>
              <a:t>馬的進化</a:t>
            </a:r>
            <a:r>
              <a:rPr lang="en-US" altLang="zh-TW" sz="4400" dirty="0" smtClean="0"/>
              <a:t>?</a:t>
            </a:r>
            <a:endParaRPr lang="en-US" sz="4400" dirty="0"/>
          </a:p>
        </p:txBody>
      </p:sp>
      <p:sp>
        <p:nvSpPr>
          <p:cNvPr id="6" name="TextBox 5"/>
          <p:cNvSpPr txBox="1"/>
          <p:nvPr/>
        </p:nvSpPr>
        <p:spPr>
          <a:xfrm>
            <a:off x="683568" y="2924944"/>
            <a:ext cx="2016224" cy="1477328"/>
          </a:xfrm>
          <a:prstGeom prst="rect">
            <a:avLst/>
          </a:prstGeom>
          <a:noFill/>
        </p:spPr>
        <p:txBody>
          <a:bodyPr wrap="square" rtlCol="0">
            <a:spAutoFit/>
          </a:bodyPr>
          <a:lstStyle/>
          <a:p>
            <a:r>
              <a:rPr lang="en-US" dirty="0" err="1" smtClean="0"/>
              <a:t>Orohippus</a:t>
            </a:r>
            <a:r>
              <a:rPr lang="en-US" dirty="0" smtClean="0"/>
              <a:t> 15</a:t>
            </a:r>
          </a:p>
          <a:p>
            <a:endParaRPr lang="en-US" dirty="0"/>
          </a:p>
          <a:p>
            <a:r>
              <a:rPr lang="en-US" dirty="0" err="1" smtClean="0"/>
              <a:t>Pliohippus</a:t>
            </a:r>
            <a:r>
              <a:rPr lang="en-US" dirty="0" smtClean="0"/>
              <a:t> 19</a:t>
            </a:r>
          </a:p>
          <a:p>
            <a:endParaRPr lang="en-US" dirty="0"/>
          </a:p>
          <a:p>
            <a:r>
              <a:rPr lang="en-US" dirty="0" err="1" smtClean="0"/>
              <a:t>Equus</a:t>
            </a:r>
            <a:r>
              <a:rPr lang="en-US" dirty="0" smtClean="0"/>
              <a:t> 18</a:t>
            </a:r>
            <a:endParaRPr lang="en-US" dirty="0"/>
          </a:p>
        </p:txBody>
      </p:sp>
      <p:sp>
        <p:nvSpPr>
          <p:cNvPr id="7" name="Rectangle 6"/>
          <p:cNvSpPr/>
          <p:nvPr/>
        </p:nvSpPr>
        <p:spPr>
          <a:xfrm>
            <a:off x="3628472" y="3244334"/>
            <a:ext cx="1887055" cy="369332"/>
          </a:xfrm>
          <a:prstGeom prst="rect">
            <a:avLst/>
          </a:prstGeom>
        </p:spPr>
        <p:txBody>
          <a:bodyPr wrap="none">
            <a:spAutoFit/>
          </a:bodyPr>
          <a:lstStyle/>
          <a:p>
            <a:r>
              <a:rPr lang="en-US" dirty="0" smtClean="0"/>
              <a:t>brettparris.com</a:t>
            </a:r>
            <a:endParaRPr lang="en-US" dirty="0"/>
          </a:p>
        </p:txBody>
      </p:sp>
      <p:sp>
        <p:nvSpPr>
          <p:cNvPr id="8" name="Rectangle 7"/>
          <p:cNvSpPr/>
          <p:nvPr/>
        </p:nvSpPr>
        <p:spPr>
          <a:xfrm>
            <a:off x="6804248" y="1268760"/>
            <a:ext cx="1887055" cy="369332"/>
          </a:xfrm>
          <a:prstGeom prst="rect">
            <a:avLst/>
          </a:prstGeom>
        </p:spPr>
        <p:txBody>
          <a:bodyPr wrap="none">
            <a:spAutoFit/>
          </a:bodyPr>
          <a:lstStyle/>
          <a:p>
            <a:r>
              <a:rPr lang="en-US" dirty="0" smtClean="0"/>
              <a:t>brettparris.com</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My Documents\PersonalFiles-010607\ChurchServices\CampusGospelGroup\EvolutionLecture\Haeckel's Figure.jpg"/>
          <p:cNvPicPr>
            <a:picLocks noChangeAspect="1" noChangeArrowheads="1"/>
          </p:cNvPicPr>
          <p:nvPr/>
        </p:nvPicPr>
        <p:blipFill>
          <a:blip r:embed="rId3" cstate="print"/>
          <a:srcRect/>
          <a:stretch>
            <a:fillRect/>
          </a:stretch>
        </p:blipFill>
        <p:spPr bwMode="auto">
          <a:xfrm>
            <a:off x="1295400" y="854075"/>
            <a:ext cx="7315200" cy="5348288"/>
          </a:xfrm>
          <a:prstGeom prst="rect">
            <a:avLst/>
          </a:prstGeom>
          <a:noFill/>
        </p:spPr>
      </p:pic>
      <p:sp>
        <p:nvSpPr>
          <p:cNvPr id="89091" name="Text Box 3"/>
          <p:cNvSpPr txBox="1">
            <a:spLocks noChangeArrowheads="1"/>
          </p:cNvSpPr>
          <p:nvPr/>
        </p:nvSpPr>
        <p:spPr bwMode="auto">
          <a:xfrm>
            <a:off x="3048000" y="6354763"/>
            <a:ext cx="5665788" cy="274637"/>
          </a:xfrm>
          <a:prstGeom prst="rect">
            <a:avLst/>
          </a:prstGeom>
          <a:noFill/>
          <a:ln w="9525">
            <a:noFill/>
            <a:miter lim="800000"/>
            <a:headEnd/>
            <a:tailEnd/>
          </a:ln>
          <a:effectLst/>
        </p:spPr>
        <p:txBody>
          <a:bodyPr wrap="none">
            <a:spAutoFit/>
          </a:bodyPr>
          <a:lstStyle/>
          <a:p>
            <a:r>
              <a:rPr lang="zh-TW" altLang="en-US" sz="1200" i="1">
                <a:latin typeface="Times New Roman" pitchFamily="18" charset="0"/>
                <a:ea typeface="新細明體" pitchFamily="18" charset="-120"/>
              </a:rPr>
              <a:t>(</a:t>
            </a:r>
            <a:r>
              <a:rPr lang="en-US" altLang="zh-TW" sz="1200" i="1">
                <a:latin typeface="Times New Roman" pitchFamily="18" charset="0"/>
                <a:ea typeface="新細明體" pitchFamily="18" charset="-120"/>
              </a:rPr>
              <a:t>by Ernst Haeckel, Bodleian Library, University of Oxford, Plates 4 &amp; 5 from 18917d.25)</a:t>
            </a:r>
          </a:p>
        </p:txBody>
      </p:sp>
      <p:sp>
        <p:nvSpPr>
          <p:cNvPr id="89092" name="Text Box 4"/>
          <p:cNvSpPr txBox="1">
            <a:spLocks noChangeArrowheads="1"/>
          </p:cNvSpPr>
          <p:nvPr/>
        </p:nvSpPr>
        <p:spPr bwMode="auto">
          <a:xfrm>
            <a:off x="1431925" y="563563"/>
            <a:ext cx="7059613" cy="336550"/>
          </a:xfrm>
          <a:prstGeom prst="rect">
            <a:avLst/>
          </a:prstGeom>
          <a:noFill/>
          <a:ln w="9525">
            <a:noFill/>
            <a:miter lim="800000"/>
            <a:headEnd/>
            <a:tailEnd/>
          </a:ln>
          <a:effectLst/>
        </p:spPr>
        <p:txBody>
          <a:bodyPr wrap="none">
            <a:spAutoFit/>
          </a:bodyPr>
          <a:lstStyle/>
          <a:p>
            <a:r>
              <a:rPr lang="en-US" altLang="zh-TW" sz="1600">
                <a:latin typeface="Times New Roman" pitchFamily="18" charset="0"/>
                <a:ea typeface="新細明體" pitchFamily="18" charset="-120"/>
              </a:rPr>
              <a:t>Fish    Salamander     Turtle      Chicken         Pig           Cow         Rabbit       Human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r>
              <a:rPr lang="zh-CN" altLang="en-US" smtClean="0">
                <a:ea typeface="宋体" pitchFamily="2" charset="-122"/>
              </a:rPr>
              <a:t>胚胎</a:t>
            </a:r>
          </a:p>
        </p:txBody>
      </p:sp>
      <p:pic>
        <p:nvPicPr>
          <p:cNvPr id="31747" name="Picture 6" descr="figure08"/>
          <p:cNvPicPr>
            <a:picLocks noGrp="1" noChangeAspect="1" noChangeArrowheads="1"/>
          </p:cNvPicPr>
          <p:nvPr>
            <p:ph type="body" sz="half" idx="1"/>
          </p:nvPr>
        </p:nvPicPr>
        <p:blipFill>
          <a:blip r:embed="rId3" cstate="print"/>
          <a:stretch>
            <a:fillRect/>
          </a:stretch>
        </p:blipFill>
        <p:spPr>
          <a:xfrm>
            <a:off x="304800" y="2351484"/>
            <a:ext cx="4194175" cy="3145631"/>
          </a:xfrm>
          <a:noFill/>
        </p:spPr>
      </p:pic>
      <p:pic>
        <p:nvPicPr>
          <p:cNvPr id="31748" name="Picture 7" descr="Haeckel's drawing"/>
          <p:cNvPicPr>
            <a:picLocks noGrp="1" noChangeAspect="1" noChangeArrowheads="1"/>
          </p:cNvPicPr>
          <p:nvPr>
            <p:ph sz="half" idx="2"/>
          </p:nvPr>
        </p:nvPicPr>
        <p:blipFill>
          <a:blip r:embed="rId4" cstate="print"/>
          <a:srcRect/>
          <a:stretch>
            <a:fillRect/>
          </a:stretch>
        </p:blipFill>
        <p:spPr>
          <a:xfrm>
            <a:off x="4654550" y="2006600"/>
            <a:ext cx="4191000" cy="3400425"/>
          </a:xfr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My Documents\PersonalFiles-010607\ChurchServices\CampusGospelGroup\EvolutionLecture\RichardsonPaper-TitlePage1.jpg"/>
          <p:cNvPicPr>
            <a:picLocks noChangeAspect="1" noChangeArrowheads="1"/>
          </p:cNvPicPr>
          <p:nvPr/>
        </p:nvPicPr>
        <p:blipFill>
          <a:blip r:embed="rId3" cstate="print"/>
          <a:srcRect/>
          <a:stretch>
            <a:fillRect/>
          </a:stretch>
        </p:blipFill>
        <p:spPr bwMode="auto">
          <a:xfrm>
            <a:off x="1143000" y="457200"/>
            <a:ext cx="7543800" cy="2008188"/>
          </a:xfrm>
          <a:prstGeom prst="rect">
            <a:avLst/>
          </a:prstGeom>
          <a:noFill/>
        </p:spPr>
      </p:pic>
      <p:pic>
        <p:nvPicPr>
          <p:cNvPr id="91139" name="Picture 3" descr="C:\My Documents\PersonalFiles-010607\ChurchServices\CampusGospelGroup\EvolutionLecture\RichardsonPaper-TitlePage2.jpg"/>
          <p:cNvPicPr>
            <a:picLocks noChangeAspect="1" noChangeArrowheads="1"/>
          </p:cNvPicPr>
          <p:nvPr/>
        </p:nvPicPr>
        <p:blipFill>
          <a:blip r:embed="rId4" cstate="print"/>
          <a:srcRect/>
          <a:stretch>
            <a:fillRect/>
          </a:stretch>
        </p:blipFill>
        <p:spPr bwMode="auto">
          <a:xfrm>
            <a:off x="4953000" y="2438400"/>
            <a:ext cx="3735388" cy="3962400"/>
          </a:xfrm>
          <a:prstGeom prst="rect">
            <a:avLst/>
          </a:prstGeom>
          <a:noFill/>
        </p:spPr>
      </p:pic>
      <p:sp>
        <p:nvSpPr>
          <p:cNvPr id="91140" name="Rectangle 4"/>
          <p:cNvSpPr>
            <a:spLocks noChangeArrowheads="1"/>
          </p:cNvSpPr>
          <p:nvPr/>
        </p:nvSpPr>
        <p:spPr bwMode="auto">
          <a:xfrm>
            <a:off x="1143000" y="2438400"/>
            <a:ext cx="3810000" cy="3962400"/>
          </a:xfrm>
          <a:prstGeom prst="rect">
            <a:avLst/>
          </a:prstGeom>
          <a:solidFill>
            <a:srgbClr val="FDFEFC"/>
          </a:solidFill>
          <a:ln w="9525">
            <a:noFill/>
            <a:miter lim="800000"/>
            <a:headEnd/>
            <a:tailEnd/>
          </a:ln>
          <a:effectLst/>
        </p:spPr>
        <p:txBody>
          <a:bodyPr wrap="none" anchor="ctr"/>
          <a:lstStyle/>
          <a:p>
            <a:endParaRPr lang="en-US"/>
          </a:p>
        </p:txBody>
      </p:sp>
      <p:sp>
        <p:nvSpPr>
          <p:cNvPr id="91141" name="Text Box 5"/>
          <p:cNvSpPr txBox="1">
            <a:spLocks noChangeArrowheads="1"/>
          </p:cNvSpPr>
          <p:nvPr/>
        </p:nvSpPr>
        <p:spPr bwMode="auto">
          <a:xfrm>
            <a:off x="1295400" y="2586038"/>
            <a:ext cx="3352800" cy="3662362"/>
          </a:xfrm>
          <a:prstGeom prst="rect">
            <a:avLst/>
          </a:prstGeom>
          <a:noFill/>
          <a:ln w="9525">
            <a:noFill/>
            <a:miter lim="800000"/>
            <a:headEnd/>
            <a:tailEnd/>
          </a:ln>
          <a:effectLst/>
        </p:spPr>
        <p:txBody>
          <a:bodyPr>
            <a:spAutoFit/>
          </a:bodyPr>
          <a:lstStyle/>
          <a:p>
            <a:r>
              <a:rPr lang="zh-TW" altLang="en-US" sz="1800" b="1" i="1" dirty="0">
                <a:solidFill>
                  <a:srgbClr val="FF3300"/>
                </a:solidFill>
                <a:latin typeface="Arial" pitchFamily="34" charset="0"/>
                <a:ea typeface="新細明體" pitchFamily="18" charset="-120"/>
              </a:rPr>
              <a:t>“</a:t>
            </a:r>
            <a:r>
              <a:rPr lang="en-US" altLang="zh-TW" sz="1800" b="1" i="1" dirty="0">
                <a:solidFill>
                  <a:srgbClr val="FF3300"/>
                </a:solidFill>
                <a:latin typeface="Arial" pitchFamily="34" charset="0"/>
                <a:ea typeface="新細明體" pitchFamily="18" charset="-120"/>
              </a:rPr>
              <a:t>Contrary to recent claims that all vertebrate embryos pass through a stage when they are the same size, we find a greater than 10-fold variation in greatest length at the </a:t>
            </a:r>
            <a:r>
              <a:rPr lang="en-US" altLang="zh-TW" sz="1800" b="1" i="1" dirty="0" err="1">
                <a:solidFill>
                  <a:srgbClr val="FF3300"/>
                </a:solidFill>
                <a:latin typeface="Arial" pitchFamily="34" charset="0"/>
                <a:ea typeface="新細明體" pitchFamily="18" charset="-120"/>
              </a:rPr>
              <a:t>tailbud</a:t>
            </a:r>
            <a:r>
              <a:rPr lang="en-US" altLang="zh-TW" sz="1800" b="1" i="1" dirty="0">
                <a:solidFill>
                  <a:srgbClr val="FF3300"/>
                </a:solidFill>
                <a:latin typeface="Arial" pitchFamily="34" charset="0"/>
                <a:ea typeface="新細明體" pitchFamily="18" charset="-120"/>
              </a:rPr>
              <a:t> stage. Our survey seriously undermines the credibility of Haeckel’s drawings, which depicts not a conserved stage for vertebrates, but a </a:t>
            </a:r>
            <a:r>
              <a:rPr lang="en-US" altLang="zh-TW" sz="1800" b="1" i="1" dirty="0" err="1">
                <a:solidFill>
                  <a:srgbClr val="FF3300"/>
                </a:solidFill>
                <a:latin typeface="Arial" pitchFamily="34" charset="0"/>
                <a:ea typeface="新細明體" pitchFamily="18" charset="-120"/>
              </a:rPr>
              <a:t>stylised</a:t>
            </a:r>
            <a:r>
              <a:rPr lang="en-US" altLang="zh-TW" sz="1800" b="1" i="1" dirty="0">
                <a:solidFill>
                  <a:srgbClr val="FF3300"/>
                </a:solidFill>
                <a:latin typeface="Arial" pitchFamily="34" charset="0"/>
                <a:ea typeface="新細明體" pitchFamily="18" charset="-120"/>
              </a:rPr>
              <a:t> </a:t>
            </a:r>
            <a:r>
              <a:rPr lang="en-US" altLang="zh-TW" sz="1800" b="1" i="1" dirty="0" err="1">
                <a:solidFill>
                  <a:srgbClr val="FF3300"/>
                </a:solidFill>
                <a:latin typeface="Arial" pitchFamily="34" charset="0"/>
                <a:ea typeface="新細明體" pitchFamily="18" charset="-120"/>
              </a:rPr>
              <a:t>amniote</a:t>
            </a:r>
            <a:r>
              <a:rPr lang="en-US" altLang="zh-TW" sz="1800" b="1" i="1" dirty="0">
                <a:solidFill>
                  <a:srgbClr val="FF3300"/>
                </a:solidFill>
                <a:latin typeface="Arial" pitchFamily="34" charset="0"/>
                <a:ea typeface="新細明體" pitchFamily="18" charset="-120"/>
              </a:rPr>
              <a:t> embryo.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8334375" y="2424113"/>
            <a:ext cx="641350" cy="336550"/>
          </a:xfrm>
          <a:prstGeom prst="rect">
            <a:avLst/>
          </a:prstGeom>
          <a:noFill/>
          <a:ln w="9525">
            <a:noFill/>
            <a:miter lim="800000"/>
            <a:headEnd/>
            <a:tailEnd/>
          </a:ln>
          <a:effectLst/>
        </p:spPr>
        <p:txBody>
          <a:bodyPr wrap="none">
            <a:spAutoFit/>
          </a:bodyPr>
          <a:lstStyle/>
          <a:p>
            <a:r>
              <a:rPr lang="zh-CN" altLang="en-US" sz="1600" b="1">
                <a:latin typeface="宋体" pitchFamily="2" charset="-122"/>
                <a:ea typeface="宋体" pitchFamily="2" charset="-122"/>
              </a:rPr>
              <a:t>脊柱</a:t>
            </a:r>
            <a:r>
              <a:rPr lang="zh-CN" altLang="en-US" sz="1600" b="1">
                <a:latin typeface="Times New Roman" pitchFamily="18" charset="0"/>
                <a:ea typeface="宋体" pitchFamily="2" charset="-122"/>
              </a:rPr>
              <a:t> </a:t>
            </a:r>
            <a:endParaRPr lang="zh-TW" altLang="en-US" sz="1600" b="1">
              <a:latin typeface="Times New Roman" pitchFamily="18" charset="0"/>
              <a:ea typeface="新細明體" pitchFamily="18" charset="-120"/>
            </a:endParaRPr>
          </a:p>
        </p:txBody>
      </p:sp>
      <p:sp>
        <p:nvSpPr>
          <p:cNvPr id="93187" name="Text Box 3"/>
          <p:cNvSpPr txBox="1">
            <a:spLocks noChangeArrowheads="1"/>
          </p:cNvSpPr>
          <p:nvPr/>
        </p:nvSpPr>
        <p:spPr bwMode="auto">
          <a:xfrm>
            <a:off x="8350250" y="3033713"/>
            <a:ext cx="641350" cy="336550"/>
          </a:xfrm>
          <a:prstGeom prst="rect">
            <a:avLst/>
          </a:prstGeom>
          <a:noFill/>
          <a:ln w="9525">
            <a:noFill/>
            <a:miter lim="800000"/>
            <a:headEnd/>
            <a:tailEnd/>
          </a:ln>
          <a:effectLst/>
        </p:spPr>
        <p:txBody>
          <a:bodyPr wrap="none">
            <a:spAutoFit/>
          </a:bodyPr>
          <a:lstStyle/>
          <a:p>
            <a:r>
              <a:rPr lang="zh-CN" altLang="en-US" sz="1600" b="1">
                <a:latin typeface="宋体" pitchFamily="2" charset="-122"/>
                <a:ea typeface="宋体" pitchFamily="2" charset="-122"/>
              </a:rPr>
              <a:t>内脏</a:t>
            </a:r>
            <a:r>
              <a:rPr lang="zh-CN" altLang="en-US" sz="1600" b="1">
                <a:latin typeface="Times New Roman" pitchFamily="18" charset="0"/>
                <a:ea typeface="宋体" pitchFamily="2" charset="-122"/>
              </a:rPr>
              <a:t> </a:t>
            </a:r>
            <a:endParaRPr lang="zh-TW" altLang="en-US" sz="1600" b="1">
              <a:latin typeface="Times New Roman" pitchFamily="18" charset="0"/>
              <a:ea typeface="新細明體" pitchFamily="18" charset="-120"/>
            </a:endParaRPr>
          </a:p>
        </p:txBody>
      </p:sp>
      <p:sp>
        <p:nvSpPr>
          <p:cNvPr id="93188" name="Text Box 4"/>
          <p:cNvSpPr txBox="1">
            <a:spLocks noChangeArrowheads="1"/>
          </p:cNvSpPr>
          <p:nvPr/>
        </p:nvSpPr>
        <p:spPr bwMode="auto">
          <a:xfrm>
            <a:off x="8350250" y="3657600"/>
            <a:ext cx="438150" cy="336550"/>
          </a:xfrm>
          <a:prstGeom prst="rect">
            <a:avLst/>
          </a:prstGeom>
          <a:noFill/>
          <a:ln w="9525">
            <a:noFill/>
            <a:miter lim="800000"/>
            <a:headEnd/>
            <a:tailEnd/>
          </a:ln>
          <a:effectLst/>
        </p:spPr>
        <p:txBody>
          <a:bodyPr wrap="none">
            <a:spAutoFit/>
          </a:bodyPr>
          <a:lstStyle/>
          <a:p>
            <a:r>
              <a:rPr lang="zh-CN" altLang="en-US" sz="1600" b="1">
                <a:latin typeface="宋体" pitchFamily="2" charset="-122"/>
                <a:ea typeface="宋体" pitchFamily="2" charset="-122"/>
              </a:rPr>
              <a:t>腿</a:t>
            </a:r>
            <a:r>
              <a:rPr lang="zh-CN" altLang="en-US" sz="1600" b="1">
                <a:latin typeface="Times New Roman" pitchFamily="18" charset="0"/>
                <a:ea typeface="宋体" pitchFamily="2" charset="-122"/>
              </a:rPr>
              <a:t> </a:t>
            </a:r>
            <a:endParaRPr lang="zh-TW" altLang="en-US" sz="1600" b="1">
              <a:latin typeface="Times New Roman" pitchFamily="18" charset="0"/>
              <a:ea typeface="新細明體" pitchFamily="18" charset="-120"/>
            </a:endParaRPr>
          </a:p>
        </p:txBody>
      </p:sp>
      <p:sp>
        <p:nvSpPr>
          <p:cNvPr id="93189" name="Text Box 5"/>
          <p:cNvSpPr txBox="1">
            <a:spLocks noChangeArrowheads="1"/>
          </p:cNvSpPr>
          <p:nvPr/>
        </p:nvSpPr>
        <p:spPr bwMode="auto">
          <a:xfrm>
            <a:off x="8350250" y="4311650"/>
            <a:ext cx="388938" cy="336550"/>
          </a:xfrm>
          <a:prstGeom prst="rect">
            <a:avLst/>
          </a:prstGeom>
          <a:noFill/>
          <a:ln w="9525">
            <a:noFill/>
            <a:miter lim="800000"/>
            <a:headEnd/>
            <a:tailEnd/>
          </a:ln>
          <a:effectLst/>
        </p:spPr>
        <p:txBody>
          <a:bodyPr wrap="none">
            <a:spAutoFit/>
          </a:bodyPr>
          <a:lstStyle/>
          <a:p>
            <a:r>
              <a:rPr lang="zh-CN" altLang="en-US" sz="1600" b="1">
                <a:latin typeface="宋体" pitchFamily="2" charset="-122"/>
                <a:ea typeface="宋体" pitchFamily="2" charset="-122"/>
              </a:rPr>
              <a:t>臂</a:t>
            </a:r>
            <a:endParaRPr lang="zh-TW" altLang="en-US" sz="1600" b="1">
              <a:latin typeface="Times New Roman" pitchFamily="18" charset="0"/>
              <a:ea typeface="新細明體" pitchFamily="18" charset="-120"/>
            </a:endParaRPr>
          </a:p>
        </p:txBody>
      </p:sp>
      <p:sp>
        <p:nvSpPr>
          <p:cNvPr id="93190" name="Text Box 6"/>
          <p:cNvSpPr txBox="1">
            <a:spLocks noChangeArrowheads="1"/>
          </p:cNvSpPr>
          <p:nvPr/>
        </p:nvSpPr>
        <p:spPr bwMode="auto">
          <a:xfrm>
            <a:off x="7315200" y="5424488"/>
            <a:ext cx="1155700" cy="366712"/>
          </a:xfrm>
          <a:prstGeom prst="rect">
            <a:avLst/>
          </a:prstGeom>
          <a:noFill/>
          <a:ln w="9525">
            <a:noFill/>
            <a:miter lim="800000"/>
            <a:headEnd/>
            <a:tailEnd/>
          </a:ln>
          <a:effectLst/>
        </p:spPr>
        <p:txBody>
          <a:bodyPr wrap="none">
            <a:spAutoFit/>
          </a:bodyPr>
          <a:lstStyle/>
          <a:p>
            <a:r>
              <a:rPr lang="zh-CN" altLang="en-US" sz="1800" b="1">
                <a:latin typeface="Times New Roman" pitchFamily="18" charset="0"/>
                <a:ea typeface="宋体" pitchFamily="2" charset="-122"/>
              </a:rPr>
              <a:t>人的胚胎 </a:t>
            </a:r>
            <a:endParaRPr lang="zh-TW" altLang="en-US" sz="1800" b="1">
              <a:latin typeface="Times New Roman" pitchFamily="18" charset="0"/>
              <a:ea typeface="新細明體" pitchFamily="18" charset="-120"/>
            </a:endParaRPr>
          </a:p>
        </p:txBody>
      </p:sp>
      <p:pic>
        <p:nvPicPr>
          <p:cNvPr id="93191" name="Picture 7" descr="C:\WINDOWS\Desktop\Untitled-2.jpg"/>
          <p:cNvPicPr>
            <a:picLocks noChangeAspect="1" noChangeArrowheads="1"/>
          </p:cNvPicPr>
          <p:nvPr/>
        </p:nvPicPr>
        <p:blipFill>
          <a:blip r:embed="rId3" cstate="print"/>
          <a:srcRect/>
          <a:stretch>
            <a:fillRect/>
          </a:stretch>
        </p:blipFill>
        <p:spPr bwMode="auto">
          <a:xfrm>
            <a:off x="4295775" y="1143000"/>
            <a:ext cx="4103688" cy="4191000"/>
          </a:xfrm>
          <a:prstGeom prst="rect">
            <a:avLst/>
          </a:prstGeom>
          <a:noFill/>
        </p:spPr>
      </p:pic>
      <p:grpSp>
        <p:nvGrpSpPr>
          <p:cNvPr id="2" name="Group 8"/>
          <p:cNvGrpSpPr>
            <a:grpSpLocks/>
          </p:cNvGrpSpPr>
          <p:nvPr/>
        </p:nvGrpSpPr>
        <p:grpSpPr bwMode="auto">
          <a:xfrm>
            <a:off x="1323975" y="1143000"/>
            <a:ext cx="3200400" cy="4191000"/>
            <a:chOff x="834" y="720"/>
            <a:chExt cx="2016" cy="2640"/>
          </a:xfrm>
        </p:grpSpPr>
        <p:sp>
          <p:nvSpPr>
            <p:cNvPr id="93193" name="Rectangle 9"/>
            <p:cNvSpPr>
              <a:spLocks noChangeArrowheads="1"/>
            </p:cNvSpPr>
            <p:nvPr/>
          </p:nvSpPr>
          <p:spPr bwMode="auto">
            <a:xfrm>
              <a:off x="834" y="720"/>
              <a:ext cx="2016" cy="2640"/>
            </a:xfrm>
            <a:prstGeom prst="rect">
              <a:avLst/>
            </a:prstGeom>
            <a:noFill/>
            <a:ln w="28575">
              <a:solidFill>
                <a:schemeClr val="tx1"/>
              </a:solidFill>
              <a:miter lim="800000"/>
              <a:headEnd/>
              <a:tailEnd/>
            </a:ln>
            <a:effectLst/>
          </p:spPr>
          <p:txBody>
            <a:bodyPr wrap="none" anchor="ctr"/>
            <a:lstStyle/>
            <a:p>
              <a:endParaRPr lang="en-US"/>
            </a:p>
          </p:txBody>
        </p:sp>
        <p:pic>
          <p:nvPicPr>
            <p:cNvPr id="93194" name="Picture 10" descr="C:\WINDOWS\Desktop\Untitled-1.jpg"/>
            <p:cNvPicPr>
              <a:picLocks noChangeAspect="1" noChangeArrowheads="1"/>
            </p:cNvPicPr>
            <p:nvPr/>
          </p:nvPicPr>
          <p:blipFill>
            <a:blip r:embed="rId4" cstate="print"/>
            <a:srcRect/>
            <a:stretch>
              <a:fillRect/>
            </a:stretch>
          </p:blipFill>
          <p:spPr bwMode="auto">
            <a:xfrm>
              <a:off x="844" y="736"/>
              <a:ext cx="1994" cy="2624"/>
            </a:xfrm>
            <a:prstGeom prst="rect">
              <a:avLst/>
            </a:prstGeom>
            <a:noFill/>
          </p:spPr>
        </p:pic>
      </p:grpSp>
      <p:sp>
        <p:nvSpPr>
          <p:cNvPr id="93195" name="Text Box 11"/>
          <p:cNvSpPr txBox="1">
            <a:spLocks noChangeArrowheads="1"/>
          </p:cNvSpPr>
          <p:nvPr/>
        </p:nvSpPr>
        <p:spPr bwMode="auto">
          <a:xfrm>
            <a:off x="1219200" y="5424488"/>
            <a:ext cx="2012950" cy="366712"/>
          </a:xfrm>
          <a:prstGeom prst="rect">
            <a:avLst/>
          </a:prstGeom>
          <a:noFill/>
          <a:ln w="9525">
            <a:noFill/>
            <a:miter lim="800000"/>
            <a:headEnd/>
            <a:tailEnd/>
          </a:ln>
          <a:effectLst/>
        </p:spPr>
        <p:txBody>
          <a:bodyPr wrap="none">
            <a:spAutoFit/>
          </a:bodyPr>
          <a:lstStyle/>
          <a:p>
            <a:r>
              <a:rPr lang="en-US" altLang="zh-TW" sz="1800" b="1">
                <a:latin typeface="Times New Roman" pitchFamily="18" charset="0"/>
                <a:ea typeface="新細明體" pitchFamily="18" charset="-120"/>
              </a:rPr>
              <a:t>Haeckel</a:t>
            </a:r>
            <a:r>
              <a:rPr lang="zh-CN" altLang="en-US" sz="1800" b="1">
                <a:latin typeface="Times New Roman" pitchFamily="18" charset="0"/>
                <a:ea typeface="宋体" pitchFamily="2" charset="-122"/>
              </a:rPr>
              <a:t>的人胚胎 </a:t>
            </a:r>
            <a:r>
              <a:rPr lang="zh-TW" altLang="en-US" sz="1800" b="1">
                <a:latin typeface="Times New Roman" pitchFamily="18" charset="0"/>
                <a:ea typeface="新細明體" pitchFamily="18"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93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5"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257"/>
          <p:cNvPicPr>
            <a:picLocks noGrp="1" noChangeAspect="1" noChangeArrowheads="1"/>
          </p:cNvPicPr>
          <p:nvPr>
            <p:ph idx="1"/>
          </p:nvPr>
        </p:nvPicPr>
        <p:blipFill>
          <a:blip r:embed="rId3" cstate="print"/>
          <a:srcRect/>
          <a:stretch>
            <a:fillRect/>
          </a:stretch>
        </p:blipFill>
        <p:spPr>
          <a:xfrm>
            <a:off x="1331913" y="1219026"/>
            <a:ext cx="6383337" cy="5594350"/>
          </a:xfrm>
          <a:noFill/>
        </p:spPr>
      </p:pic>
      <p:sp>
        <p:nvSpPr>
          <p:cNvPr id="32771" name="Text Box 3"/>
          <p:cNvSpPr txBox="1">
            <a:spLocks noChangeArrowheads="1"/>
          </p:cNvSpPr>
          <p:nvPr/>
        </p:nvSpPr>
        <p:spPr bwMode="auto">
          <a:xfrm>
            <a:off x="1511300" y="188913"/>
            <a:ext cx="7632700" cy="946150"/>
          </a:xfrm>
          <a:prstGeom prst="rect">
            <a:avLst/>
          </a:prstGeom>
          <a:noFill/>
          <a:ln w="9525">
            <a:noFill/>
            <a:miter lim="800000"/>
            <a:headEnd/>
            <a:tailEnd/>
          </a:ln>
        </p:spPr>
        <p:txBody>
          <a:bodyPr>
            <a:spAutoFit/>
          </a:bodyPr>
          <a:lstStyle/>
          <a:p>
            <a:r>
              <a:rPr lang="en-US" altLang="zh-CN" sz="2800">
                <a:ea typeface="宋体" pitchFamily="2" charset="-122"/>
              </a:rPr>
              <a:t>Article in “Science” Magazine – </a:t>
            </a:r>
          </a:p>
          <a:p>
            <a:r>
              <a:rPr lang="en-US" altLang="zh-CN" sz="2800">
                <a:ea typeface="宋体" pitchFamily="2" charset="-122"/>
              </a:rPr>
              <a:t>Haeckel’s Embryos: Fraud Rediscovered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00"/>
            <a:ext cx="9144000" cy="6858000"/>
          </a:xfrm>
        </p:spPr>
        <p:txBody>
          <a:bodyPr>
            <a:normAutofit fontScale="85000" lnSpcReduction="20000"/>
          </a:bodyPr>
          <a:lstStyle/>
          <a:p>
            <a:r>
              <a:rPr lang="en-US" baseline="30000" dirty="0" smtClean="0"/>
              <a:t>CU5  </a:t>
            </a:r>
            <a:r>
              <a:rPr lang="en-US" b="1" dirty="0" smtClean="0"/>
              <a:t>Isaiah 51:13 </a:t>
            </a:r>
            <a:r>
              <a:rPr lang="zh-TW" altLang="en-US" b="1" dirty="0" smtClean="0"/>
              <a:t>卻忘記</a:t>
            </a:r>
            <a:r>
              <a:rPr lang="zh-TW" altLang="en-US" b="1" dirty="0" smtClean="0">
                <a:solidFill>
                  <a:srgbClr val="FFFF00"/>
                </a:solidFill>
              </a:rPr>
              <a:t>鋪張諸天</a:t>
            </a:r>
            <a:r>
              <a:rPr lang="zh-TW" altLang="en-US" b="1" dirty="0" smtClean="0"/>
              <a:t>、立定地基、創造你的耶和華．又因欺壓者圖謀毀滅要發的暴怒、整天害怕．其實那欺壓者的暴怒在哪裡呢。</a:t>
            </a:r>
          </a:p>
          <a:p>
            <a:endParaRPr lang="en-US" dirty="0" smtClean="0"/>
          </a:p>
          <a:p>
            <a:r>
              <a:rPr lang="en-US" baseline="30000" dirty="0" smtClean="0"/>
              <a:t>CNV5  </a:t>
            </a:r>
            <a:r>
              <a:rPr lang="en-US" b="1" dirty="0" smtClean="0"/>
              <a:t>Isaiah 51:13 </a:t>
            </a:r>
            <a:r>
              <a:rPr lang="zh-TW" altLang="en-US" b="1" dirty="0" smtClean="0"/>
              <a:t>你忘記了造你的耶和華，就是那</a:t>
            </a:r>
            <a:r>
              <a:rPr lang="zh-TW" altLang="en-US" b="1" dirty="0" smtClean="0">
                <a:solidFill>
                  <a:srgbClr val="FFFF00"/>
                </a:solidFill>
              </a:rPr>
              <a:t>展開諸天</a:t>
            </a:r>
            <a:r>
              <a:rPr lang="zh-TW" altLang="en-US" b="1" dirty="0" smtClean="0"/>
              <a:t>，奠定大地的根基的；又因那欺壓者準備行毀滅的時候所發的烈怒，你就終日不住懼怕呢？其實那欺壓者的烈怒在哪裡呢？</a:t>
            </a:r>
          </a:p>
          <a:p>
            <a:endParaRPr lang="en-US" dirty="0" smtClean="0"/>
          </a:p>
          <a:p>
            <a:r>
              <a:rPr lang="en-US" baseline="30000" dirty="0" smtClean="0"/>
              <a:t>ASV  </a:t>
            </a:r>
            <a:r>
              <a:rPr lang="en-US" b="1" dirty="0" smtClean="0"/>
              <a:t>Isaiah 51:13 and hast forgotten Jehovah thy Maker, that </a:t>
            </a:r>
            <a:r>
              <a:rPr lang="en-US" b="1" dirty="0" smtClean="0">
                <a:solidFill>
                  <a:srgbClr val="FFFF00"/>
                </a:solidFill>
              </a:rPr>
              <a:t>stretched forth the heavens</a:t>
            </a:r>
            <a:r>
              <a:rPr lang="en-US" b="1" dirty="0" smtClean="0"/>
              <a:t>, and laid the foundations of the earth; and </a:t>
            </a:r>
            <a:r>
              <a:rPr lang="en-US" b="1" dirty="0" err="1" smtClean="0"/>
              <a:t>fearest</a:t>
            </a:r>
            <a:r>
              <a:rPr lang="en-US" b="1" dirty="0" smtClean="0"/>
              <a:t> continually all the day because of the fury of the oppressor, when he </a:t>
            </a:r>
            <a:r>
              <a:rPr lang="en-US" b="1" dirty="0" err="1" smtClean="0"/>
              <a:t>maketh</a:t>
            </a:r>
            <a:r>
              <a:rPr lang="en-US" b="1" dirty="0" smtClean="0"/>
              <a:t> ready to destroy? and where is the fury of the oppressor?</a:t>
            </a:r>
          </a:p>
          <a:p>
            <a:endParaRPr lang="en-US" dirty="0" smtClean="0"/>
          </a:p>
          <a:p>
            <a:pPr rtl="1"/>
            <a:r>
              <a:rPr lang="en-US" baseline="30000" dirty="0" smtClean="0"/>
              <a:t>  WTT</a:t>
            </a:r>
            <a:r>
              <a:rPr lang="en-US" b="1" dirty="0" smtClean="0"/>
              <a:t> Isaiah 51:13 </a:t>
            </a:r>
            <a:r>
              <a:rPr lang="he-IL" b="1" dirty="0" smtClean="0"/>
              <a:t>וַתִּשְׁכַּ֞ח יְהוָ֣ה עֹשֶׂ֗ךָ </a:t>
            </a:r>
            <a:r>
              <a:rPr lang="he-IL" b="1" dirty="0" smtClean="0">
                <a:solidFill>
                  <a:srgbClr val="FFFF00"/>
                </a:solidFill>
              </a:rPr>
              <a:t>נוֹטֶ֣ה שָׁמַיִם֘ </a:t>
            </a:r>
            <a:r>
              <a:rPr lang="he-IL" b="1" dirty="0" smtClean="0"/>
              <a:t>וְיֹסֵ֣ד אָרֶץ֒ וַתְּפַחֵ֙ד תָּמִ֜יד כָּל־הַיּ֗וֹם מִפְּנֵי֙ חֲמַ֣ת הַמֵּצִ֔יק כַּאֲשֶׁ֥ר כּוֹנֵ֖ן לְהַשְׁחִ֑ית וְאַיֵּ֖ה חֲמַ֥ת הַמֵּצִֽיק׃</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32656"/>
            <a:ext cx="8836073" cy="523220"/>
          </a:xfrm>
          <a:prstGeom prst="rect">
            <a:avLst/>
          </a:prstGeom>
          <a:noFill/>
          <a:ln w="9525">
            <a:noFill/>
            <a:miter lim="800000"/>
            <a:headEnd/>
            <a:tailEnd/>
          </a:ln>
          <a:effectLst/>
        </p:spPr>
        <p:txBody>
          <a:bodyPr wrap="none">
            <a:spAutoFit/>
          </a:bodyPr>
          <a:lstStyle/>
          <a:p>
            <a:r>
              <a:rPr lang="en-US" sz="2800" dirty="0"/>
              <a:t>Evidence for Evolution - Comparative Embryology</a:t>
            </a:r>
          </a:p>
        </p:txBody>
      </p:sp>
      <p:pic>
        <p:nvPicPr>
          <p:cNvPr id="3" name="Picture 5" descr="FG16_09"/>
          <p:cNvPicPr>
            <a:picLocks noChangeAspect="1" noChangeArrowheads="1"/>
          </p:cNvPicPr>
          <p:nvPr/>
        </p:nvPicPr>
        <p:blipFill>
          <a:blip r:embed="rId2" cstate="print"/>
          <a:srcRect b="7097"/>
          <a:stretch>
            <a:fillRect/>
          </a:stretch>
        </p:blipFill>
        <p:spPr bwMode="auto">
          <a:xfrm>
            <a:off x="76200" y="1143000"/>
            <a:ext cx="8915400" cy="3886200"/>
          </a:xfrm>
          <a:prstGeom prst="rect">
            <a:avLst/>
          </a:prstGeom>
          <a:noFill/>
        </p:spPr>
      </p:pic>
      <p:sp>
        <p:nvSpPr>
          <p:cNvPr id="4" name="Text Box 6"/>
          <p:cNvSpPr txBox="1">
            <a:spLocks noChangeArrowheads="1"/>
          </p:cNvSpPr>
          <p:nvPr/>
        </p:nvSpPr>
        <p:spPr bwMode="auto">
          <a:xfrm>
            <a:off x="304800" y="5257800"/>
            <a:ext cx="7523213" cy="707886"/>
          </a:xfrm>
          <a:prstGeom prst="rect">
            <a:avLst/>
          </a:prstGeom>
          <a:noFill/>
          <a:ln w="9525">
            <a:noFill/>
            <a:miter lim="800000"/>
            <a:headEnd/>
            <a:tailEnd/>
          </a:ln>
          <a:effectLst/>
        </p:spPr>
        <p:txBody>
          <a:bodyPr wrap="none">
            <a:spAutoFit/>
          </a:bodyPr>
          <a:lstStyle/>
          <a:p>
            <a:r>
              <a:rPr lang="en-US" sz="2000" dirty="0"/>
              <a:t>Why do embryos of different animals pass through a similar </a:t>
            </a:r>
            <a:endParaRPr lang="en-US" sz="2000" dirty="0" smtClean="0"/>
          </a:p>
          <a:p>
            <a:r>
              <a:rPr lang="en-US" sz="2000" dirty="0" smtClean="0"/>
              <a:t>developmental </a:t>
            </a:r>
            <a:r>
              <a:rPr lang="en-US" sz="2000" dirty="0"/>
              <a:t>stage?</a:t>
            </a:r>
          </a:p>
        </p:txBody>
      </p:sp>
      <p:sp>
        <p:nvSpPr>
          <p:cNvPr id="5" name="Text Box 7"/>
          <p:cNvSpPr txBox="1">
            <a:spLocks noChangeArrowheads="1"/>
          </p:cNvSpPr>
          <p:nvPr/>
        </p:nvSpPr>
        <p:spPr bwMode="auto">
          <a:xfrm>
            <a:off x="304800" y="5927725"/>
            <a:ext cx="8839200" cy="701675"/>
          </a:xfrm>
          <a:prstGeom prst="rect">
            <a:avLst/>
          </a:prstGeom>
          <a:noFill/>
          <a:ln w="9525">
            <a:noFill/>
            <a:miter lim="800000"/>
            <a:headEnd/>
            <a:tailEnd/>
          </a:ln>
          <a:effectLst/>
        </p:spPr>
        <p:txBody>
          <a:bodyPr>
            <a:spAutoFit/>
          </a:bodyPr>
          <a:lstStyle/>
          <a:p>
            <a:r>
              <a:rPr lang="en-US" sz="2000"/>
              <a:t>Recent discoveries of the conservation of molecular mechanisms of development are even more compelling.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lgn="ctr" eaLnBrk="1" hangingPunct="1">
              <a:defRPr/>
            </a:pPr>
            <a:r>
              <a:rPr lang="zh-TW" altLang="en-US" sz="4000" smtClean="0"/>
              <a:t>科學界烏龍事件</a:t>
            </a:r>
          </a:p>
        </p:txBody>
      </p:sp>
      <p:sp>
        <p:nvSpPr>
          <p:cNvPr id="17411" name="Rectangle 3"/>
          <p:cNvSpPr>
            <a:spLocks noGrp="1" noRot="1" noChangeArrowheads="1"/>
          </p:cNvSpPr>
          <p:nvPr>
            <p:ph idx="1"/>
          </p:nvPr>
        </p:nvSpPr>
        <p:spPr>
          <a:xfrm>
            <a:off x="304800" y="1905000"/>
            <a:ext cx="8540750" cy="4953000"/>
          </a:xfrm>
        </p:spPr>
        <p:txBody>
          <a:bodyPr/>
          <a:lstStyle/>
          <a:p>
            <a:pPr eaLnBrk="1" hangingPunct="1">
              <a:defRPr/>
            </a:pPr>
            <a:r>
              <a:rPr lang="zh-TW" altLang="en-US" smtClean="0">
                <a:solidFill>
                  <a:srgbClr val="3333CC"/>
                </a:solidFill>
              </a:rPr>
              <a:t>科學的假設有錯誤的可能</a:t>
            </a:r>
            <a:r>
              <a:rPr lang="zh-TW" altLang="en-US" smtClean="0"/>
              <a:t>。</a:t>
            </a:r>
          </a:p>
          <a:p>
            <a:pPr eaLnBrk="1" hangingPunct="1">
              <a:defRPr/>
            </a:pPr>
            <a:r>
              <a:rPr lang="zh-TW" altLang="en-US" smtClean="0"/>
              <a:t>例如曾被當成科學真理，超過一千三百年</a:t>
            </a:r>
            <a:r>
              <a:rPr lang="zh-TW" altLang="en-US" b="1" smtClean="0">
                <a:solidFill>
                  <a:srgbClr val="FF3300"/>
                </a:solidFill>
              </a:rPr>
              <a:t>拖勒密的「地球中心說</a:t>
            </a:r>
            <a:r>
              <a:rPr lang="zh-TW" altLang="en-US" smtClean="0"/>
              <a:t>」即是歷史殷鑑。</a:t>
            </a:r>
          </a:p>
          <a:p>
            <a:pPr eaLnBrk="1" hangingPunct="1">
              <a:defRPr/>
            </a:pPr>
            <a:r>
              <a:rPr lang="zh-TW" altLang="en-US" smtClean="0"/>
              <a:t>除此之外「科學界的烏龍事件」，曾發生以</a:t>
            </a:r>
            <a:r>
              <a:rPr lang="zh-TW" altLang="en-US" smtClean="0">
                <a:solidFill>
                  <a:srgbClr val="FF3300"/>
                </a:solidFill>
              </a:rPr>
              <a:t>動物骨頭拼湊、謊報</a:t>
            </a:r>
            <a:r>
              <a:rPr lang="zh-TW" altLang="en-US" smtClean="0"/>
              <a:t>又缺乏道德勇氣去澄清，種種</a:t>
            </a:r>
            <a:r>
              <a:rPr lang="zh-TW" altLang="en-US" smtClean="0">
                <a:solidFill>
                  <a:srgbClr val="FF3300"/>
                </a:solidFill>
              </a:rPr>
              <a:t>偽科學</a:t>
            </a:r>
            <a:r>
              <a:rPr lang="zh-TW" altLang="en-US" smtClean="0"/>
              <a:t>的憾事。</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301625" y="228600"/>
            <a:ext cx="8842375" cy="762000"/>
          </a:xfrm>
        </p:spPr>
        <p:txBody>
          <a:bodyPr>
            <a:normAutofit fontScale="90000"/>
          </a:bodyPr>
          <a:lstStyle/>
          <a:p>
            <a:pPr eaLnBrk="1" hangingPunct="1">
              <a:defRPr/>
            </a:pPr>
            <a:r>
              <a:rPr lang="zh-TW" altLang="en-US" sz="4000" smtClean="0"/>
              <a:t>一、歷史上「科學界烏龍事件」的舉例 </a:t>
            </a:r>
          </a:p>
        </p:txBody>
      </p:sp>
      <p:sp>
        <p:nvSpPr>
          <p:cNvPr id="18435" name="Rectangle 3"/>
          <p:cNvSpPr>
            <a:spLocks noGrp="1" noRot="1" noChangeArrowheads="1"/>
          </p:cNvSpPr>
          <p:nvPr>
            <p:ph idx="1"/>
          </p:nvPr>
        </p:nvSpPr>
        <p:spPr>
          <a:xfrm>
            <a:off x="381000" y="990600"/>
            <a:ext cx="8464550" cy="5562600"/>
          </a:xfrm>
        </p:spPr>
        <p:txBody>
          <a:bodyPr/>
          <a:lstStyle/>
          <a:p>
            <a:pPr marL="812800" indent="-812800" eaLnBrk="1" hangingPunct="1">
              <a:lnSpc>
                <a:spcPct val="90000"/>
              </a:lnSpc>
              <a:defRPr/>
            </a:pPr>
            <a:r>
              <a:rPr lang="en-US" altLang="zh-TW" b="1" smtClean="0">
                <a:solidFill>
                  <a:srgbClr val="993300"/>
                </a:solidFill>
              </a:rPr>
              <a:t>1.</a:t>
            </a:r>
            <a:r>
              <a:rPr lang="zh-TW" altLang="en-US" b="1" smtClean="0">
                <a:solidFill>
                  <a:srgbClr val="993300"/>
                </a:solidFill>
              </a:rPr>
              <a:t>拖勒密的「地心說」</a:t>
            </a:r>
          </a:p>
          <a:p>
            <a:pPr marL="812800" indent="-812800" eaLnBrk="1" hangingPunct="1">
              <a:lnSpc>
                <a:spcPct val="90000"/>
              </a:lnSpc>
              <a:defRPr/>
            </a:pPr>
            <a:r>
              <a:rPr lang="zh-TW" altLang="en-US" b="1" smtClean="0">
                <a:solidFill>
                  <a:srgbClr val="FFFF66"/>
                </a:solidFill>
              </a:rPr>
              <a:t>「諸天訴說祂的榮耀，穹蒼傳揚祂的手段。」</a:t>
            </a:r>
            <a:r>
              <a:rPr lang="zh-TW" altLang="en-US" b="1" smtClean="0"/>
              <a:t>古代人最感興趣的是每天看得見的</a:t>
            </a:r>
            <a:r>
              <a:rPr lang="en-US" altLang="zh-TW" b="1" smtClean="0"/>
              <a:t>-----</a:t>
            </a:r>
            <a:r>
              <a:rPr lang="zh-TW" altLang="en-US" b="1" smtClean="0"/>
              <a:t>日月星辰是怎樣運轉的呢</a:t>
            </a:r>
            <a:r>
              <a:rPr lang="en-US" altLang="zh-TW" b="1" smtClean="0"/>
              <a:t>?</a:t>
            </a:r>
            <a:r>
              <a:rPr lang="zh-TW" altLang="en-US" b="1" smtClean="0"/>
              <a:t>拖勒密生於第一世紀</a:t>
            </a:r>
            <a:r>
              <a:rPr lang="en-US" altLang="zh-TW" b="1" smtClean="0"/>
              <a:t>(</a:t>
            </a:r>
            <a:r>
              <a:rPr lang="zh-TW" altLang="en-US" b="1" smtClean="0"/>
              <a:t>西元</a:t>
            </a:r>
            <a:r>
              <a:rPr lang="en-US" altLang="zh-TW" b="1" smtClean="0"/>
              <a:t>90~168</a:t>
            </a:r>
            <a:r>
              <a:rPr lang="zh-TW" altLang="en-US" b="1" smtClean="0"/>
              <a:t>年</a:t>
            </a:r>
            <a:r>
              <a:rPr lang="en-US" altLang="zh-TW" b="1" smtClean="0"/>
              <a:t>)</a:t>
            </a:r>
            <a:r>
              <a:rPr lang="zh-TW" altLang="en-US" b="1" smtClean="0"/>
              <a:t>，主要著作為</a:t>
            </a:r>
            <a:r>
              <a:rPr lang="en-US" altLang="zh-TW" b="1" smtClean="0"/>
              <a:t>『</a:t>
            </a:r>
            <a:r>
              <a:rPr lang="zh-TW" altLang="en-US" b="1" smtClean="0"/>
              <a:t>天文大全</a:t>
            </a:r>
            <a:r>
              <a:rPr lang="en-US" altLang="zh-TW" b="1" smtClean="0"/>
              <a:t>』</a:t>
            </a:r>
            <a:r>
              <a:rPr lang="zh-TW" altLang="en-US" b="1" smtClean="0"/>
              <a:t>，將前人提出的「地心說」的觀點，進一步發揮。</a:t>
            </a:r>
          </a:p>
          <a:p>
            <a:pPr marL="812800" indent="-812800" eaLnBrk="1" hangingPunct="1">
              <a:lnSpc>
                <a:spcPct val="90000"/>
              </a:lnSpc>
              <a:defRPr/>
            </a:pPr>
            <a:r>
              <a:rPr lang="zh-TW" altLang="en-US" b="1" smtClean="0"/>
              <a:t>拖勒密博學多才，是一位大學問家，有許多著作流傳後世。但其</a:t>
            </a:r>
            <a:r>
              <a:rPr lang="zh-TW" altLang="en-US" b="1" smtClean="0">
                <a:solidFill>
                  <a:srgbClr val="FFFF66"/>
                </a:solidFill>
              </a:rPr>
              <a:t>「地球為宇宙中心說」的錯誤理論，曾統治歐洲思想達</a:t>
            </a:r>
            <a:r>
              <a:rPr lang="en-US" altLang="zh-TW" b="1" smtClean="0">
                <a:solidFill>
                  <a:srgbClr val="FFFF66"/>
                </a:solidFill>
              </a:rPr>
              <a:t>1320</a:t>
            </a:r>
            <a:r>
              <a:rPr lang="zh-TW" altLang="en-US" b="1" smtClean="0">
                <a:solidFill>
                  <a:srgbClr val="FFFF66"/>
                </a:solidFill>
              </a:rPr>
              <a:t>年之久。</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244475"/>
            <a:ext cx="8385175" cy="746125"/>
          </a:xfrm>
        </p:spPr>
        <p:txBody>
          <a:bodyPr/>
          <a:lstStyle/>
          <a:p>
            <a:pPr eaLnBrk="1" hangingPunct="1">
              <a:defRPr/>
            </a:pPr>
            <a:r>
              <a:rPr lang="zh-TW" altLang="en-US" sz="2400" smtClean="0"/>
              <a:t>一、</a:t>
            </a:r>
            <a:r>
              <a:rPr lang="zh-TW" altLang="en-US" sz="3200" smtClean="0"/>
              <a:t>歷史上「科學界烏龍事件」的舉例</a:t>
            </a:r>
            <a:r>
              <a:rPr lang="en-US" altLang="zh-TW" sz="3200" smtClean="0"/>
              <a:t>(</a:t>
            </a:r>
            <a:r>
              <a:rPr lang="zh-TW" altLang="en-US" sz="3200" smtClean="0"/>
              <a:t>續</a:t>
            </a:r>
            <a:r>
              <a:rPr lang="en-US" altLang="zh-TW" sz="3200" smtClean="0"/>
              <a:t>)</a:t>
            </a:r>
          </a:p>
        </p:txBody>
      </p:sp>
      <p:sp>
        <p:nvSpPr>
          <p:cNvPr id="21507" name="Rectangle 3"/>
          <p:cNvSpPr>
            <a:spLocks noGrp="1" noRot="1" noChangeArrowheads="1"/>
          </p:cNvSpPr>
          <p:nvPr>
            <p:ph idx="1"/>
          </p:nvPr>
        </p:nvSpPr>
        <p:spPr>
          <a:xfrm>
            <a:off x="304800" y="1143000"/>
            <a:ext cx="8540750" cy="5334000"/>
          </a:xfrm>
        </p:spPr>
        <p:txBody>
          <a:bodyPr>
            <a:normAutofit fontScale="92500"/>
          </a:bodyPr>
          <a:lstStyle/>
          <a:p>
            <a:pPr eaLnBrk="1" hangingPunct="1">
              <a:defRPr/>
            </a:pPr>
            <a:r>
              <a:rPr lang="zh-TW" altLang="en-US" sz="3300" b="1" dirty="0" smtClean="0"/>
              <a:t>哥白尼</a:t>
            </a:r>
            <a:r>
              <a:rPr lang="en-US" altLang="zh-TW" sz="3300" b="1" dirty="0" smtClean="0"/>
              <a:t>(</a:t>
            </a:r>
            <a:r>
              <a:rPr lang="zh-TW" altLang="en-US" sz="3300" b="1" dirty="0" smtClean="0"/>
              <a:t>西元</a:t>
            </a:r>
            <a:r>
              <a:rPr lang="en-US" altLang="zh-TW" sz="3300" b="1" dirty="0" smtClean="0"/>
              <a:t>1473~1543)</a:t>
            </a:r>
            <a:r>
              <a:rPr lang="zh-TW" altLang="en-US" sz="3300" b="1" dirty="0" smtClean="0"/>
              <a:t> </a:t>
            </a:r>
            <a:r>
              <a:rPr lang="en-US" altLang="zh-TW" sz="3300" b="1" dirty="0" smtClean="0"/>
              <a:t>----</a:t>
            </a:r>
            <a:r>
              <a:rPr lang="zh-TW" altLang="en-US" sz="3300" b="1" dirty="0" smtClean="0"/>
              <a:t>是業餘天文學家與真基督徒</a:t>
            </a:r>
            <a:r>
              <a:rPr lang="en-US" altLang="zh-TW" sz="3300" b="1" dirty="0" smtClean="0"/>
              <a:t>----</a:t>
            </a:r>
            <a:r>
              <a:rPr lang="zh-TW" altLang="en-US" sz="3300" b="1" dirty="0" smtClean="0"/>
              <a:t>教會服事者，他從小就熱愛科學，大學時代萌發了「地球在運轉著」的念頭。哥白尼大部份時間在大教堂當教士，他的著名天文學說是在業餘時間完成的。</a:t>
            </a:r>
            <a:endParaRPr lang="en-US" altLang="zh-TW" sz="3300" b="1" dirty="0" smtClean="0"/>
          </a:p>
          <a:p>
            <a:pPr eaLnBrk="1" hangingPunct="1">
              <a:defRPr/>
            </a:pPr>
            <a:r>
              <a:rPr lang="zh-TW" altLang="en-US" sz="3600" b="1" dirty="0" smtClean="0">
                <a:solidFill>
                  <a:srgbClr val="FFFF00"/>
                </a:solidFill>
              </a:rPr>
              <a:t>既然人們所深信達</a:t>
            </a:r>
            <a:r>
              <a:rPr lang="en-US" altLang="zh-TW" sz="3600" b="1" dirty="0" smtClean="0">
                <a:solidFill>
                  <a:srgbClr val="FFFF00"/>
                </a:solidFill>
              </a:rPr>
              <a:t>1320</a:t>
            </a:r>
            <a:r>
              <a:rPr lang="zh-TW" altLang="en-US" sz="3600" b="1" dirty="0" smtClean="0">
                <a:solidFill>
                  <a:srgbClr val="FFFF00"/>
                </a:solidFill>
              </a:rPr>
              <a:t>年，的「地心說」</a:t>
            </a:r>
            <a:r>
              <a:rPr lang="zh-TW" altLang="en-US" sz="3600" b="1" dirty="0" smtClean="0">
                <a:solidFill>
                  <a:srgbClr val="FFFF00"/>
                </a:solidFill>
                <a:effectLst>
                  <a:outerShdw blurRad="38100" dist="38100" dir="2700000" algn="tl">
                    <a:srgbClr val="FFFFFF"/>
                  </a:outerShdw>
                </a:effectLst>
              </a:rPr>
              <a:t>，被哥白尼證實為錯誤，那麼</a:t>
            </a:r>
          </a:p>
          <a:p>
            <a:pPr eaLnBrk="1" hangingPunct="1">
              <a:defRPr/>
            </a:pPr>
            <a:r>
              <a:rPr lang="zh-TW" altLang="en-US" sz="3600" b="1" dirty="0" smtClean="0"/>
              <a:t>影響全球數以十億計以上人口的「進化論」，誰又能保證它就是人類起源的真理呢？</a:t>
            </a:r>
          </a:p>
          <a:p>
            <a:pPr eaLnBrk="1" hangingPunct="1">
              <a:defRPr/>
            </a:pPr>
            <a:endParaRPr lang="zh-TW" altLang="en-US" sz="3300" b="1"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244475"/>
            <a:ext cx="8385175" cy="669925"/>
          </a:xfrm>
        </p:spPr>
        <p:txBody>
          <a:bodyPr/>
          <a:lstStyle/>
          <a:p>
            <a:pPr eaLnBrk="1" hangingPunct="1">
              <a:defRPr/>
            </a:pPr>
            <a:r>
              <a:rPr lang="zh-TW" altLang="en-US" sz="2400" smtClean="0"/>
              <a:t>一、</a:t>
            </a:r>
            <a:r>
              <a:rPr lang="zh-TW" altLang="en-US" sz="3200" smtClean="0"/>
              <a:t>歷史上「科學界烏龍事件」的舉例</a:t>
            </a:r>
            <a:r>
              <a:rPr lang="en-US" altLang="zh-TW" sz="3200" smtClean="0"/>
              <a:t>(</a:t>
            </a:r>
            <a:r>
              <a:rPr lang="zh-TW" altLang="en-US" sz="3200" smtClean="0"/>
              <a:t>續</a:t>
            </a:r>
            <a:r>
              <a:rPr lang="en-US" altLang="zh-TW" sz="3200" smtClean="0"/>
              <a:t>)</a:t>
            </a:r>
          </a:p>
        </p:txBody>
      </p:sp>
      <p:sp>
        <p:nvSpPr>
          <p:cNvPr id="27651" name="Rectangle 3"/>
          <p:cNvSpPr>
            <a:spLocks noGrp="1" noRot="1" noChangeArrowheads="1"/>
          </p:cNvSpPr>
          <p:nvPr>
            <p:ph idx="1"/>
          </p:nvPr>
        </p:nvSpPr>
        <p:spPr>
          <a:xfrm>
            <a:off x="0" y="1066800"/>
            <a:ext cx="8839200" cy="5791200"/>
          </a:xfrm>
        </p:spPr>
        <p:txBody>
          <a:bodyPr/>
          <a:lstStyle/>
          <a:p>
            <a:pPr eaLnBrk="1" hangingPunct="1">
              <a:defRPr/>
            </a:pPr>
            <a:r>
              <a:rPr lang="en-US" altLang="zh-TW" b="1" smtClean="0">
                <a:solidFill>
                  <a:srgbClr val="993300"/>
                </a:solidFill>
              </a:rPr>
              <a:t>2.</a:t>
            </a:r>
            <a:r>
              <a:rPr lang="zh-TW" altLang="en-US" b="1" smtClean="0">
                <a:solidFill>
                  <a:srgbClr val="993300"/>
                </a:solidFill>
              </a:rPr>
              <a:t>英國「皮爾當人」事件</a:t>
            </a:r>
            <a:r>
              <a:rPr lang="en-US" altLang="zh-TW" b="1" smtClean="0">
                <a:solidFill>
                  <a:srgbClr val="993300"/>
                </a:solidFill>
              </a:rPr>
              <a:t>(</a:t>
            </a:r>
            <a:r>
              <a:rPr lang="zh-TW" altLang="en-US" b="1" smtClean="0">
                <a:solidFill>
                  <a:srgbClr val="993300"/>
                </a:solidFill>
              </a:rPr>
              <a:t>續</a:t>
            </a:r>
            <a:r>
              <a:rPr lang="en-US" altLang="zh-TW" b="1" smtClean="0">
                <a:solidFill>
                  <a:srgbClr val="993300"/>
                </a:solidFill>
              </a:rPr>
              <a:t>)</a:t>
            </a:r>
          </a:p>
          <a:p>
            <a:pPr eaLnBrk="1" hangingPunct="1">
              <a:defRPr/>
            </a:pPr>
            <a:r>
              <a:rPr lang="zh-TW" altLang="en-US" b="1" smtClean="0"/>
              <a:t>到了</a:t>
            </a:r>
            <a:r>
              <a:rPr lang="en-US" altLang="zh-TW" b="1" smtClean="0">
                <a:solidFill>
                  <a:srgbClr val="FF3300"/>
                </a:solidFill>
              </a:rPr>
              <a:t>1950 </a:t>
            </a:r>
            <a:r>
              <a:rPr lang="zh-TW" altLang="en-US" b="1" smtClean="0">
                <a:solidFill>
                  <a:srgbClr val="FF3300"/>
                </a:solidFill>
              </a:rPr>
              <a:t>年代</a:t>
            </a:r>
            <a:r>
              <a:rPr lang="zh-TW" altLang="en-US" b="1" smtClean="0"/>
              <a:t>，英國科學家 </a:t>
            </a:r>
            <a:r>
              <a:rPr lang="zh-TW" altLang="en-US" b="1" smtClean="0">
                <a:solidFill>
                  <a:srgbClr val="FF3300"/>
                </a:solidFill>
              </a:rPr>
              <a:t>重新檢視皮爾當人</a:t>
            </a:r>
            <a:r>
              <a:rPr lang="zh-TW" altLang="en-US" b="1" smtClean="0"/>
              <a:t>，發現非常可疑的地方 ：皮爾當人的牙齒上方有整齊的刮痕。這些刮痕不是吃東西留下來的，我們吃東西，咀嚼方式不同，牙齒磨損的程定一定不同。皮爾當人</a:t>
            </a:r>
            <a:r>
              <a:rPr lang="zh-TW" altLang="en-US" b="1" smtClean="0">
                <a:solidFill>
                  <a:srgbClr val="FF3300"/>
                </a:solidFill>
              </a:rPr>
              <a:t>每顆牙齒磨損的情況都一樣</a:t>
            </a:r>
            <a:r>
              <a:rPr lang="zh-TW" altLang="en-US" b="1" smtClean="0"/>
              <a:t>，既不是吃東西造成的，也不是磨損。這些</a:t>
            </a:r>
            <a:r>
              <a:rPr lang="zh-TW" altLang="en-US" b="1" smtClean="0">
                <a:solidFill>
                  <a:srgbClr val="FF3300"/>
                </a:solidFill>
              </a:rPr>
              <a:t>牙齒是裝上去的，有人造了模子，假造牙齒</a:t>
            </a:r>
            <a:r>
              <a:rPr lang="zh-TW" altLang="en-US" b="1" smtClean="0"/>
              <a:t>，這到底為什麼？</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457200" y="244475"/>
            <a:ext cx="8385175" cy="669925"/>
          </a:xfrm>
        </p:spPr>
        <p:txBody>
          <a:bodyPr/>
          <a:lstStyle/>
          <a:p>
            <a:pPr eaLnBrk="1" hangingPunct="1">
              <a:defRPr/>
            </a:pPr>
            <a:r>
              <a:rPr lang="zh-TW" altLang="en-US" sz="2400" smtClean="0"/>
              <a:t>一、</a:t>
            </a:r>
            <a:r>
              <a:rPr lang="zh-TW" altLang="en-US" sz="3200" smtClean="0"/>
              <a:t>歷史上「科學界烏龍事件」的舉例</a:t>
            </a:r>
            <a:r>
              <a:rPr lang="en-US" altLang="zh-TW" sz="3200" smtClean="0"/>
              <a:t>(</a:t>
            </a:r>
            <a:r>
              <a:rPr lang="zh-TW" altLang="en-US" sz="3200" smtClean="0"/>
              <a:t>續</a:t>
            </a:r>
            <a:r>
              <a:rPr lang="en-US" altLang="zh-TW" sz="3200" smtClean="0"/>
              <a:t>)</a:t>
            </a:r>
          </a:p>
        </p:txBody>
      </p:sp>
      <p:sp>
        <p:nvSpPr>
          <p:cNvPr id="28675" name="Rectangle 3"/>
          <p:cNvSpPr>
            <a:spLocks noGrp="1" noRot="1" noChangeArrowheads="1"/>
          </p:cNvSpPr>
          <p:nvPr>
            <p:ph idx="1"/>
          </p:nvPr>
        </p:nvSpPr>
        <p:spPr>
          <a:xfrm>
            <a:off x="0" y="1066800"/>
            <a:ext cx="8839200" cy="5410200"/>
          </a:xfrm>
        </p:spPr>
        <p:txBody>
          <a:bodyPr/>
          <a:lstStyle/>
          <a:p>
            <a:pPr eaLnBrk="1" hangingPunct="1">
              <a:defRPr/>
            </a:pPr>
            <a:r>
              <a:rPr lang="en-US" altLang="zh-TW" b="1" smtClean="0">
                <a:solidFill>
                  <a:srgbClr val="993300"/>
                </a:solidFill>
              </a:rPr>
              <a:t>2.</a:t>
            </a:r>
            <a:r>
              <a:rPr lang="zh-TW" altLang="en-US" b="1" smtClean="0">
                <a:solidFill>
                  <a:srgbClr val="993300"/>
                </a:solidFill>
              </a:rPr>
              <a:t>英國「皮爾當人」事件</a:t>
            </a:r>
            <a:r>
              <a:rPr lang="en-US" altLang="zh-TW" b="1" smtClean="0">
                <a:solidFill>
                  <a:srgbClr val="993300"/>
                </a:solidFill>
              </a:rPr>
              <a:t>(</a:t>
            </a:r>
            <a:r>
              <a:rPr lang="zh-TW" altLang="en-US" b="1" smtClean="0">
                <a:solidFill>
                  <a:srgbClr val="993300"/>
                </a:solidFill>
              </a:rPr>
              <a:t>續</a:t>
            </a:r>
            <a:r>
              <a:rPr lang="en-US" altLang="zh-TW" b="1" smtClean="0">
                <a:solidFill>
                  <a:srgbClr val="993300"/>
                </a:solidFill>
              </a:rPr>
              <a:t>)</a:t>
            </a:r>
          </a:p>
          <a:p>
            <a:pPr eaLnBrk="1" hangingPunct="1">
              <a:defRPr/>
            </a:pPr>
            <a:r>
              <a:rPr lang="zh-TW" altLang="en-US" b="1" smtClean="0"/>
              <a:t>科學家測試皮爾當人的化學成分，發現</a:t>
            </a:r>
            <a:r>
              <a:rPr lang="zh-TW" altLang="en-US" b="1" smtClean="0">
                <a:solidFill>
                  <a:srgbClr val="FF3300"/>
                </a:solidFill>
              </a:rPr>
              <a:t>頭骨和下頷都染過色</a:t>
            </a:r>
            <a:r>
              <a:rPr lang="zh-TW" altLang="en-US" b="1" smtClean="0"/>
              <a:t>，讓化石看法來很像同種生物，再湊在一起。接著，科學家又發現</a:t>
            </a:r>
            <a:r>
              <a:rPr lang="zh-TW" altLang="en-US" b="1" smtClean="0">
                <a:solidFill>
                  <a:srgbClr val="FF3300"/>
                </a:solidFill>
              </a:rPr>
              <a:t>頭骨根本不是史前人類的，只有幾百年歷史</a:t>
            </a:r>
            <a:r>
              <a:rPr lang="zh-TW" altLang="en-US" b="1" smtClean="0"/>
              <a:t>；</a:t>
            </a:r>
            <a:r>
              <a:rPr lang="zh-TW" altLang="en-US" b="1" smtClean="0">
                <a:solidFill>
                  <a:srgbClr val="FF3300"/>
                </a:solidFill>
              </a:rPr>
              <a:t>下頷</a:t>
            </a:r>
            <a:r>
              <a:rPr lang="zh-TW" altLang="en-US" b="1" smtClean="0"/>
              <a:t>的年代也不久，而且根本</a:t>
            </a:r>
            <a:r>
              <a:rPr lang="zh-TW" altLang="en-US" b="1" smtClean="0">
                <a:solidFill>
                  <a:srgbClr val="FF3300"/>
                </a:solidFill>
              </a:rPr>
              <a:t>是狒狒的</a:t>
            </a:r>
            <a:r>
              <a:rPr lang="zh-TW" altLang="en-US" b="1" smtClean="0"/>
              <a:t>，用模子造牙齒裝上去，讓下頜看起來像人類的。道森搞砸了！</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244475"/>
            <a:ext cx="8385175" cy="669925"/>
          </a:xfrm>
        </p:spPr>
        <p:txBody>
          <a:bodyPr/>
          <a:lstStyle/>
          <a:p>
            <a:pPr eaLnBrk="1" hangingPunct="1">
              <a:defRPr/>
            </a:pPr>
            <a:r>
              <a:rPr lang="zh-TW" altLang="en-US" sz="2400" smtClean="0"/>
              <a:t>一、</a:t>
            </a:r>
            <a:r>
              <a:rPr lang="zh-TW" altLang="en-US" sz="3200" smtClean="0"/>
              <a:t>歷史上「科學界烏龍事件」的舉例</a:t>
            </a:r>
            <a:r>
              <a:rPr lang="en-US" altLang="zh-TW" sz="3200" smtClean="0"/>
              <a:t>(</a:t>
            </a:r>
            <a:r>
              <a:rPr lang="zh-TW" altLang="en-US" sz="3200" smtClean="0"/>
              <a:t>續</a:t>
            </a:r>
            <a:r>
              <a:rPr lang="en-US" altLang="zh-TW" sz="3200" smtClean="0"/>
              <a:t>)</a:t>
            </a:r>
          </a:p>
        </p:txBody>
      </p:sp>
      <p:sp>
        <p:nvSpPr>
          <p:cNvPr id="29699" name="Rectangle 3"/>
          <p:cNvSpPr>
            <a:spLocks noGrp="1" noRot="1" noChangeArrowheads="1"/>
          </p:cNvSpPr>
          <p:nvPr>
            <p:ph idx="1"/>
          </p:nvPr>
        </p:nvSpPr>
        <p:spPr>
          <a:xfrm>
            <a:off x="0" y="1066800"/>
            <a:ext cx="8839200" cy="5410200"/>
          </a:xfrm>
        </p:spPr>
        <p:txBody>
          <a:bodyPr/>
          <a:lstStyle/>
          <a:p>
            <a:pPr eaLnBrk="1" hangingPunct="1">
              <a:defRPr/>
            </a:pPr>
            <a:r>
              <a:rPr lang="en-US" altLang="zh-TW" b="1" dirty="0" smtClean="0">
                <a:solidFill>
                  <a:srgbClr val="993300"/>
                </a:solidFill>
              </a:rPr>
              <a:t>2.</a:t>
            </a:r>
            <a:r>
              <a:rPr lang="zh-TW" altLang="en-US" b="1" dirty="0" smtClean="0">
                <a:solidFill>
                  <a:srgbClr val="993300"/>
                </a:solidFill>
              </a:rPr>
              <a:t>英國「皮爾當人」事件</a:t>
            </a:r>
            <a:r>
              <a:rPr lang="en-US" altLang="zh-TW" b="1" dirty="0" smtClean="0">
                <a:solidFill>
                  <a:srgbClr val="993300"/>
                </a:solidFill>
              </a:rPr>
              <a:t>(</a:t>
            </a:r>
            <a:r>
              <a:rPr lang="zh-TW" altLang="en-US" b="1" dirty="0" smtClean="0">
                <a:solidFill>
                  <a:srgbClr val="993300"/>
                </a:solidFill>
              </a:rPr>
              <a:t>續</a:t>
            </a:r>
            <a:r>
              <a:rPr lang="en-US" altLang="zh-TW" b="1" dirty="0" smtClean="0">
                <a:solidFill>
                  <a:srgbClr val="993300"/>
                </a:solidFill>
              </a:rPr>
              <a:t>)</a:t>
            </a:r>
          </a:p>
          <a:p>
            <a:pPr eaLnBrk="1" hangingPunct="1">
              <a:defRPr/>
            </a:pPr>
            <a:r>
              <a:rPr lang="zh-TW" altLang="en-US" b="1" dirty="0" smtClean="0"/>
              <a:t>這次科學烏龍是個科學大騙局，</a:t>
            </a:r>
          </a:p>
          <a:p>
            <a:pPr eaLnBrk="1" hangingPunct="1">
              <a:defRPr/>
            </a:pPr>
            <a:r>
              <a:rPr lang="zh-TW" altLang="en-US" b="1" dirty="0" smtClean="0"/>
              <a:t>由於事隔多年，當事人已歿，以致真相將永遠是個謎，</a:t>
            </a:r>
          </a:p>
          <a:p>
            <a:pPr>
              <a:defRPr/>
            </a:pPr>
            <a:r>
              <a:rPr lang="zh-TW" altLang="en-US" b="1" dirty="0" smtClean="0"/>
              <a:t>到底是誰愚弄這麼多專家這麼久，沒有人知道。唯一可以理解的是：「</a:t>
            </a:r>
            <a:r>
              <a:rPr lang="zh-TW" altLang="en-US" b="1" dirty="0" smtClean="0">
                <a:solidFill>
                  <a:srgbClr val="FF3300"/>
                </a:solidFill>
              </a:rPr>
              <a:t>撒但是一切說謊之人的父</a:t>
            </a:r>
            <a:r>
              <a:rPr lang="zh-TW" altLang="en-US" b="1" dirty="0" smtClean="0"/>
              <a:t>」在人類起源的問題上，更是會</a:t>
            </a:r>
            <a:r>
              <a:rPr lang="zh-TW" altLang="en-US" b="1" dirty="0" smtClean="0">
                <a:solidFill>
                  <a:srgbClr val="FF3300"/>
                </a:solidFill>
              </a:rPr>
              <a:t>作假以誤導世人為樂</a:t>
            </a:r>
            <a:r>
              <a:rPr lang="zh-TW" altLang="en-US" b="1" dirty="0" smtClean="0"/>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457200" y="0"/>
            <a:ext cx="8385175" cy="441325"/>
          </a:xfrm>
        </p:spPr>
        <p:txBody>
          <a:bodyPr>
            <a:normAutofit fontScale="90000"/>
          </a:bodyPr>
          <a:lstStyle/>
          <a:p>
            <a:pPr eaLnBrk="1" hangingPunct="1">
              <a:defRPr/>
            </a:pPr>
            <a:r>
              <a:rPr lang="zh-TW" altLang="en-US" sz="2400" dirty="0" smtClean="0"/>
              <a:t>一、</a:t>
            </a:r>
            <a:r>
              <a:rPr lang="zh-TW" altLang="en-US" sz="3600" dirty="0" smtClean="0"/>
              <a:t>歷史上「科學界烏龍事件」的舉例</a:t>
            </a:r>
            <a:r>
              <a:rPr lang="en-US" altLang="zh-TW" sz="3600" dirty="0" smtClean="0"/>
              <a:t>(</a:t>
            </a:r>
            <a:r>
              <a:rPr lang="zh-TW" altLang="en-US" sz="3600" dirty="0" smtClean="0"/>
              <a:t>續</a:t>
            </a:r>
            <a:r>
              <a:rPr lang="en-US" altLang="zh-TW" sz="3600" dirty="0" smtClean="0"/>
              <a:t>)</a:t>
            </a:r>
          </a:p>
        </p:txBody>
      </p:sp>
      <p:sp>
        <p:nvSpPr>
          <p:cNvPr id="23555" name="Text Box 4"/>
          <p:cNvSpPr txBox="1">
            <a:spLocks noChangeArrowheads="1"/>
          </p:cNvSpPr>
          <p:nvPr/>
        </p:nvSpPr>
        <p:spPr bwMode="auto">
          <a:xfrm>
            <a:off x="0" y="404664"/>
            <a:ext cx="7239000" cy="366713"/>
          </a:xfrm>
          <a:prstGeom prst="rect">
            <a:avLst/>
          </a:prstGeom>
          <a:noFill/>
          <a:ln w="9525">
            <a:noFill/>
            <a:miter lim="800000"/>
            <a:headEnd/>
            <a:tailEnd/>
          </a:ln>
        </p:spPr>
        <p:txBody>
          <a:bodyPr>
            <a:spAutoFit/>
          </a:bodyPr>
          <a:lstStyle/>
          <a:p>
            <a:pPr>
              <a:spcBef>
                <a:spcPct val="50000"/>
              </a:spcBef>
            </a:pPr>
            <a:r>
              <a:rPr lang="zh-TW" altLang="en-US" sz="1800" dirty="0" smtClean="0"/>
              <a:t> </a:t>
            </a:r>
            <a:r>
              <a:rPr lang="zh-TW" altLang="en-US" sz="1800" b="1" dirty="0"/>
              <a:t>以化石作為人類起源的鬧劇</a:t>
            </a:r>
          </a:p>
        </p:txBody>
      </p:sp>
      <p:pic>
        <p:nvPicPr>
          <p:cNvPr id="23556" name="Picture 64"/>
          <p:cNvPicPr>
            <a:picLocks noChangeAspect="1" noChangeArrowheads="1"/>
          </p:cNvPicPr>
          <p:nvPr/>
        </p:nvPicPr>
        <p:blipFill>
          <a:blip r:embed="rId2" cstate="print"/>
          <a:srcRect/>
          <a:stretch>
            <a:fillRect/>
          </a:stretch>
        </p:blipFill>
        <p:spPr bwMode="auto">
          <a:xfrm>
            <a:off x="0" y="990600"/>
            <a:ext cx="9144000" cy="5938838"/>
          </a:xfrm>
          <a:prstGeom prst="rect">
            <a:avLst/>
          </a:prstGeom>
          <a:noFill/>
          <a:ln w="9525">
            <a:noFill/>
            <a:miter lim="800000"/>
            <a:headEnd/>
            <a:tailEnd/>
          </a:ln>
        </p:spPr>
      </p:pic>
      <p:sp>
        <p:nvSpPr>
          <p:cNvPr id="5" name="Rectangle 4"/>
          <p:cNvSpPr/>
          <p:nvPr/>
        </p:nvSpPr>
        <p:spPr>
          <a:xfrm>
            <a:off x="3923928" y="476672"/>
            <a:ext cx="5940152" cy="369332"/>
          </a:xfrm>
          <a:prstGeom prst="rect">
            <a:avLst/>
          </a:prstGeom>
        </p:spPr>
        <p:txBody>
          <a:bodyPr wrap="square">
            <a:spAutoFit/>
          </a:bodyPr>
          <a:lstStyle/>
          <a:p>
            <a:r>
              <a:rPr lang="en-US" dirty="0" smtClean="0">
                <a:solidFill>
                  <a:srgbClr val="FFFF00"/>
                </a:solidFill>
                <a:hlinkClick r:id="rId3"/>
              </a:rPr>
              <a:t>http://www.tychurch.org.tw/bible/06-10.htm</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爪哇人</a:t>
            </a:r>
            <a:endParaRPr lang="en-US" dirty="0"/>
          </a:p>
        </p:txBody>
      </p:sp>
      <p:pic>
        <p:nvPicPr>
          <p:cNvPr id="227330" name="Picture 2" descr="http://www.qiquw.info/uploadfile/2010/1229/20101229113038590.jpg"/>
          <p:cNvPicPr>
            <a:picLocks noGrp="1" noChangeAspect="1" noChangeArrowheads="1"/>
          </p:cNvPicPr>
          <p:nvPr>
            <p:ph type="tbl" idx="1"/>
          </p:nvPr>
        </p:nvPicPr>
        <p:blipFill>
          <a:blip r:embed="rId2" cstate="print"/>
          <a:srcRect/>
          <a:stretch>
            <a:fillRect/>
          </a:stretch>
        </p:blipFill>
        <p:spPr bwMode="auto">
          <a:xfrm>
            <a:off x="1907705" y="1905000"/>
            <a:ext cx="5173926" cy="484069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皮爾當人</a:t>
            </a:r>
            <a:endParaRPr lang="en-US" dirty="0"/>
          </a:p>
        </p:txBody>
      </p:sp>
      <p:pic>
        <p:nvPicPr>
          <p:cNvPr id="128001" name="Picture 1" descr="http://image.17173.com/bbs/upload/2009/03/03/123605115065.jpg"/>
          <p:cNvPicPr>
            <a:picLocks noChangeAspect="1" noChangeArrowheads="1"/>
          </p:cNvPicPr>
          <p:nvPr/>
        </p:nvPicPr>
        <p:blipFill>
          <a:blip r:embed="rId3" cstate="print"/>
          <a:srcRect/>
          <a:stretch>
            <a:fillRect/>
          </a:stretch>
        </p:blipFill>
        <p:spPr bwMode="auto">
          <a:xfrm>
            <a:off x="2771800" y="1457400"/>
            <a:ext cx="5400600" cy="5400600"/>
          </a:xfrm>
          <a:prstGeom prst="rect">
            <a:avLst/>
          </a:prstGeom>
          <a:noFill/>
        </p:spPr>
      </p:pic>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AAAAAA"/>
                </a:solidFill>
                <a:effectLst/>
                <a:latin typeface="Arial" pitchFamily="34" charset="0"/>
                <a:cs typeface="Arial" pitchFamily="34" charset="0"/>
              </a:rPr>
              <a:t/>
            </a:r>
            <a:br>
              <a:rPr kumimoji="0" lang="en-US" sz="900" b="0" i="0" u="none" strike="noStrike" cap="none" normalizeH="0" baseline="0" smtClean="0">
                <a:ln>
                  <a:noFill/>
                </a:ln>
                <a:solidFill>
                  <a:srgbClr val="AAAAAA"/>
                </a:solidFill>
                <a:effectLst/>
                <a:latin typeface="Arial" pitchFamily="34" charset="0"/>
                <a:cs typeface="Arial" pitchFamily="34" charset="0"/>
              </a:rPr>
            </a:br>
            <a:r>
              <a:rPr kumimoji="0" lang="en-US" sz="900" b="1" i="0" u="none" strike="noStrike" cap="none" normalizeH="0" baseline="0" smtClean="0">
                <a:ln>
                  <a:noFill/>
                </a:ln>
                <a:solidFill>
                  <a:srgbClr val="AAAAAA"/>
                </a:solidFill>
                <a:effectLst/>
                <a:latin typeface="Arial" pitchFamily="34" charset="0"/>
                <a:cs typeface="Arial" pitchFamily="34" charset="0"/>
              </a:rPr>
              <a:t>皮尔当人化石骗局</a:t>
            </a:r>
            <a:endParaRPr kumimoji="0" lang="en-US" sz="900" b="0" i="0" u="none" strike="noStrike" cap="none" normalizeH="0" baseline="0" smtClean="0">
              <a:ln>
                <a:noFill/>
              </a:ln>
              <a:solidFill>
                <a:srgbClr val="AAAAAA"/>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AAAAAA"/>
                </a:solidFill>
                <a:effectLst/>
                <a:latin typeface="Arial" pitchFamily="34" charset="0"/>
                <a:cs typeface="Arial" pitchFamily="34" charset="0"/>
              </a:rPr>
              <a:t/>
            </a:r>
            <a:br>
              <a:rPr kumimoji="0" lang="en-US" sz="900" b="0" i="0" u="none" strike="noStrike" cap="none" normalizeH="0" baseline="0" smtClean="0">
                <a:ln>
                  <a:noFill/>
                </a:ln>
                <a:solidFill>
                  <a:srgbClr val="AAAAAA"/>
                </a:solidFill>
                <a:effectLst/>
                <a:latin typeface="Arial" pitchFamily="34" charset="0"/>
                <a:cs typeface="Arial" pitchFamily="34" charset="0"/>
              </a:rPr>
            </a:br>
            <a:r>
              <a:rPr kumimoji="0" lang="en-US" sz="900" b="0" i="0" u="none" strike="noStrike" cap="none" normalizeH="0" baseline="0" smtClean="0">
                <a:ln>
                  <a:noFill/>
                </a:ln>
                <a:solidFill>
                  <a:srgbClr val="AAAAAA"/>
                </a:solidFill>
                <a:effectLst/>
                <a:latin typeface="Arial" pitchFamily="34" charset="0"/>
                <a:cs typeface="Arial" pitchFamily="34" charset="0"/>
              </a:rPr>
              <a:t/>
            </a:r>
            <a:br>
              <a:rPr kumimoji="0" lang="en-US" sz="900" b="0" i="0" u="none" strike="noStrike" cap="none" normalizeH="0" baseline="0" smtClean="0">
                <a:ln>
                  <a:noFill/>
                </a:ln>
                <a:solidFill>
                  <a:srgbClr val="AAAAAA"/>
                </a:solidFill>
                <a:effectLst/>
                <a:latin typeface="Arial" pitchFamily="34" charset="0"/>
                <a:cs typeface="Arial" pitchFamily="34" charset="0"/>
              </a:rPr>
            </a:br>
            <a:r>
              <a:rPr kumimoji="0" lang="en-US" sz="900" b="0" i="0" u="none" strike="noStrike" cap="none" normalizeH="0" baseline="0" smtClean="0">
                <a:ln>
                  <a:noFill/>
                </a:ln>
                <a:solidFill>
                  <a:srgbClr val="AAAAAA"/>
                </a:solidFill>
                <a:effectLst/>
                <a:latin typeface="Arial" pitchFamily="34" charset="0"/>
                <a:cs typeface="Arial" pitchFamily="34" charset="0"/>
              </a:rPr>
              <a:t>1912年，律师兼业余古生物学家查尔斯·道森在英国苏塞克斯郡发现了所谓的皮尔当人化石，似乎是半人半猿的头骨和颚骨。这一发现被誉为猿和人类之间进化链条中缺少的一环。1953年，皮尔当人化石最终被证明是伪造的。实际上，这个头骨不过是用一名中世纪人的头盖骨和一只猩猩的颚骨拼凑的。</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Job 26:7 </a:t>
            </a:r>
            <a:r>
              <a:rPr lang="zh-TW" altLang="en-US" b="1" dirty="0" smtClean="0"/>
              <a:t>　 </a:t>
            </a:r>
            <a:endParaRPr lang="en-US" dirty="0"/>
          </a:p>
        </p:txBody>
      </p:sp>
      <p:sp>
        <p:nvSpPr>
          <p:cNvPr id="3" name="Subtitle 2"/>
          <p:cNvSpPr>
            <a:spLocks noGrp="1"/>
          </p:cNvSpPr>
          <p:nvPr>
            <p:ph type="subTitle" idx="1"/>
          </p:nvPr>
        </p:nvSpPr>
        <p:spPr>
          <a:xfrm>
            <a:off x="0" y="2708920"/>
            <a:ext cx="9144000" cy="3099792"/>
          </a:xfrm>
        </p:spPr>
        <p:txBody>
          <a:bodyPr>
            <a:normAutofit/>
          </a:bodyPr>
          <a:lstStyle/>
          <a:p>
            <a:pPr algn="l"/>
            <a:r>
              <a:rPr lang="zh-TW" altLang="en-US" sz="3600" b="1" dirty="0" smtClean="0">
                <a:solidFill>
                  <a:schemeClr val="tx1"/>
                </a:solidFill>
              </a:rPr>
              <a:t>神將北極鋪</a:t>
            </a:r>
            <a:r>
              <a:rPr lang="en-US" altLang="zh-TW" sz="3600" b="1" dirty="0" smtClean="0">
                <a:solidFill>
                  <a:schemeClr val="tx1"/>
                </a:solidFill>
              </a:rPr>
              <a:t>(</a:t>
            </a:r>
            <a:r>
              <a:rPr lang="zh-TW" altLang="en-US" sz="3600" b="1" dirty="0" smtClean="0">
                <a:solidFill>
                  <a:schemeClr val="tx1"/>
                </a:solidFill>
              </a:rPr>
              <a:t>傾斜</a:t>
            </a:r>
            <a:r>
              <a:rPr lang="en-US" altLang="zh-TW" sz="3600" b="1" dirty="0" smtClean="0">
                <a:solidFill>
                  <a:schemeClr val="tx1"/>
                </a:solidFill>
              </a:rPr>
              <a:t>)</a:t>
            </a:r>
            <a:r>
              <a:rPr lang="zh-TW" altLang="en-US" sz="3600" b="1" dirty="0" smtClean="0">
                <a:solidFill>
                  <a:schemeClr val="tx1"/>
                </a:solidFill>
              </a:rPr>
              <a:t>在空中、將大地懸在虛空</a:t>
            </a:r>
          </a:p>
          <a:p>
            <a:endParaRPr lang="en-US" sz="3600" b="1" dirty="0" smtClean="0">
              <a:solidFill>
                <a:schemeClr val="tx1"/>
              </a:solidFill>
            </a:endParaRPr>
          </a:p>
          <a:p>
            <a:r>
              <a:rPr lang="zh-TW" altLang="en-US" sz="3600" b="1" dirty="0" smtClean="0">
                <a:solidFill>
                  <a:schemeClr val="tx1"/>
                </a:solidFill>
              </a:rPr>
              <a:t>他把北極鋪</a:t>
            </a:r>
            <a:r>
              <a:rPr lang="en-US" altLang="zh-TW" sz="3600" b="1" dirty="0" smtClean="0">
                <a:solidFill>
                  <a:schemeClr val="tx1"/>
                </a:solidFill>
              </a:rPr>
              <a:t>(</a:t>
            </a:r>
            <a:r>
              <a:rPr lang="zh-TW" altLang="en-US" sz="3600" b="1" dirty="0" smtClean="0">
                <a:solidFill>
                  <a:schemeClr val="tx1"/>
                </a:solidFill>
              </a:rPr>
              <a:t>傾斜</a:t>
            </a:r>
            <a:r>
              <a:rPr lang="en-US" altLang="zh-TW" sz="3600" b="1" dirty="0" smtClean="0">
                <a:solidFill>
                  <a:schemeClr val="tx1"/>
                </a:solidFill>
              </a:rPr>
              <a:t>)</a:t>
            </a:r>
            <a:r>
              <a:rPr lang="zh-TW" altLang="en-US" sz="3600" b="1" dirty="0" smtClean="0">
                <a:solidFill>
                  <a:schemeClr val="tx1"/>
                </a:solidFill>
              </a:rPr>
              <a:t>在空間，把地球掛在太空。</a:t>
            </a:r>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533400" y="0"/>
            <a:ext cx="8385175" cy="669925"/>
          </a:xfrm>
        </p:spPr>
        <p:txBody>
          <a:bodyPr/>
          <a:lstStyle/>
          <a:p>
            <a:pPr eaLnBrk="1" hangingPunct="1">
              <a:defRPr/>
            </a:pPr>
            <a:r>
              <a:rPr lang="zh-TW" altLang="en-US" sz="3200" dirty="0" smtClean="0"/>
              <a:t>歷史上「科學界烏龍事件」的舉例</a:t>
            </a:r>
            <a:r>
              <a:rPr lang="en-US" altLang="zh-TW" sz="3200" dirty="0" smtClean="0"/>
              <a:t>(</a:t>
            </a:r>
            <a:r>
              <a:rPr lang="zh-TW" altLang="en-US" sz="3200" dirty="0" smtClean="0"/>
              <a:t>續</a:t>
            </a:r>
            <a:r>
              <a:rPr lang="en-US" altLang="zh-TW" sz="3200" dirty="0" smtClean="0"/>
              <a:t>)</a:t>
            </a:r>
          </a:p>
        </p:txBody>
      </p:sp>
      <p:sp>
        <p:nvSpPr>
          <p:cNvPr id="24579" name="Rectangle 4"/>
          <p:cNvSpPr>
            <a:spLocks noChangeArrowheads="1"/>
          </p:cNvSpPr>
          <p:nvPr/>
        </p:nvSpPr>
        <p:spPr bwMode="auto">
          <a:xfrm>
            <a:off x="2286000" y="685800"/>
            <a:ext cx="3361818" cy="369332"/>
          </a:xfrm>
          <a:prstGeom prst="rect">
            <a:avLst/>
          </a:prstGeom>
          <a:noFill/>
          <a:ln w="9525">
            <a:noFill/>
            <a:miter lim="800000"/>
            <a:headEnd/>
            <a:tailEnd/>
          </a:ln>
        </p:spPr>
        <p:txBody>
          <a:bodyPr wrap="none">
            <a:spAutoFit/>
          </a:bodyPr>
          <a:lstStyle/>
          <a:p>
            <a:pPr>
              <a:spcBef>
                <a:spcPct val="50000"/>
              </a:spcBef>
            </a:pPr>
            <a:r>
              <a:rPr lang="zh-TW" altLang="en-US" sz="1800" b="1" dirty="0" smtClean="0"/>
              <a:t>以</a:t>
            </a:r>
            <a:r>
              <a:rPr lang="zh-TW" altLang="en-US" sz="1800" b="1" dirty="0"/>
              <a:t>化石作為人類起源的鬧劇</a:t>
            </a:r>
            <a:r>
              <a:rPr lang="en-US" altLang="zh-TW" sz="1800" b="1" dirty="0"/>
              <a:t>(</a:t>
            </a:r>
            <a:r>
              <a:rPr lang="zh-TW" altLang="en-US" sz="1800" b="1" dirty="0"/>
              <a:t>續</a:t>
            </a:r>
            <a:r>
              <a:rPr lang="en-US" altLang="zh-TW" sz="1800" b="1" dirty="0"/>
              <a:t>)</a:t>
            </a:r>
          </a:p>
        </p:txBody>
      </p:sp>
      <p:pic>
        <p:nvPicPr>
          <p:cNvPr id="24580" name="Picture 5"/>
          <p:cNvPicPr>
            <a:picLocks noChangeAspect="1" noChangeArrowheads="1"/>
          </p:cNvPicPr>
          <p:nvPr/>
        </p:nvPicPr>
        <p:blipFill>
          <a:blip r:embed="rId2" cstate="print"/>
          <a:srcRect/>
          <a:stretch>
            <a:fillRect/>
          </a:stretch>
        </p:blipFill>
        <p:spPr bwMode="auto">
          <a:xfrm>
            <a:off x="0" y="1066800"/>
            <a:ext cx="9144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海德堡人</a:t>
            </a:r>
            <a:endParaRPr lang="en-US" dirty="0"/>
          </a:p>
        </p:txBody>
      </p:sp>
      <p:pic>
        <p:nvPicPr>
          <p:cNvPr id="229378" name="Picture 2" descr="File:Homo heidelbergensis-Cranium -5.jpg">
            <a:hlinkClick r:id="rId2"/>
          </p:cNvPr>
          <p:cNvPicPr>
            <a:picLocks noChangeAspect="1" noChangeArrowheads="1"/>
          </p:cNvPicPr>
          <p:nvPr/>
        </p:nvPicPr>
        <p:blipFill>
          <a:blip r:embed="rId3" cstate="print"/>
          <a:srcRect/>
          <a:stretch>
            <a:fillRect/>
          </a:stretch>
        </p:blipFill>
        <p:spPr bwMode="auto">
          <a:xfrm>
            <a:off x="1475656" y="1849030"/>
            <a:ext cx="4989323" cy="482033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457200" y="0"/>
            <a:ext cx="8385175" cy="822325"/>
          </a:xfrm>
        </p:spPr>
        <p:txBody>
          <a:bodyPr/>
          <a:lstStyle/>
          <a:p>
            <a:pPr eaLnBrk="1" hangingPunct="1">
              <a:defRPr/>
            </a:pPr>
            <a:r>
              <a:rPr lang="zh-TW" altLang="en-US" sz="3200" dirty="0" smtClean="0"/>
              <a:t>歷史上「科學界烏龍事件」的舉例</a:t>
            </a:r>
            <a:r>
              <a:rPr lang="en-US" altLang="zh-TW" sz="3200" dirty="0" smtClean="0"/>
              <a:t>(</a:t>
            </a:r>
            <a:r>
              <a:rPr lang="zh-TW" altLang="en-US" sz="3200" dirty="0" smtClean="0"/>
              <a:t>續</a:t>
            </a:r>
            <a:r>
              <a:rPr lang="en-US" altLang="zh-TW" sz="3200" dirty="0" smtClean="0"/>
              <a:t>)</a:t>
            </a:r>
          </a:p>
        </p:txBody>
      </p:sp>
      <p:sp>
        <p:nvSpPr>
          <p:cNvPr id="25603" name="Rectangle 4"/>
          <p:cNvSpPr>
            <a:spLocks noChangeArrowheads="1"/>
          </p:cNvSpPr>
          <p:nvPr/>
        </p:nvSpPr>
        <p:spPr bwMode="auto">
          <a:xfrm>
            <a:off x="2286000" y="762000"/>
            <a:ext cx="3361818" cy="369332"/>
          </a:xfrm>
          <a:prstGeom prst="rect">
            <a:avLst/>
          </a:prstGeom>
          <a:noFill/>
          <a:ln w="9525">
            <a:noFill/>
            <a:miter lim="800000"/>
            <a:headEnd/>
            <a:tailEnd/>
          </a:ln>
        </p:spPr>
        <p:txBody>
          <a:bodyPr wrap="none">
            <a:spAutoFit/>
          </a:bodyPr>
          <a:lstStyle/>
          <a:p>
            <a:pPr>
              <a:spcBef>
                <a:spcPct val="50000"/>
              </a:spcBef>
            </a:pPr>
            <a:r>
              <a:rPr lang="zh-TW" altLang="en-US" sz="1800" b="1" dirty="0" smtClean="0"/>
              <a:t>以</a:t>
            </a:r>
            <a:r>
              <a:rPr lang="zh-TW" altLang="en-US" sz="1800" b="1" dirty="0"/>
              <a:t>化石作為人類起源的鬧劇</a:t>
            </a:r>
            <a:r>
              <a:rPr lang="en-US" altLang="zh-TW" sz="1800" b="1" dirty="0"/>
              <a:t>(</a:t>
            </a:r>
            <a:r>
              <a:rPr lang="zh-TW" altLang="en-US" sz="1800" b="1" dirty="0"/>
              <a:t>續</a:t>
            </a:r>
            <a:r>
              <a:rPr lang="en-US" altLang="zh-TW" sz="1800" b="1" dirty="0"/>
              <a:t>)</a:t>
            </a:r>
          </a:p>
        </p:txBody>
      </p:sp>
      <p:pic>
        <p:nvPicPr>
          <p:cNvPr id="25604" name="Picture 5"/>
          <p:cNvPicPr>
            <a:picLocks noChangeAspect="1" noChangeArrowheads="1"/>
          </p:cNvPicPr>
          <p:nvPr/>
        </p:nvPicPr>
        <p:blipFill>
          <a:blip r:embed="rId2" cstate="print"/>
          <a:srcRect/>
          <a:stretch>
            <a:fillRect/>
          </a:stretch>
        </p:blipFill>
        <p:spPr bwMode="auto">
          <a:xfrm>
            <a:off x="0" y="1828800"/>
            <a:ext cx="907891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396536" cy="6454808"/>
          </a:xfrm>
        </p:spPr>
        <p:txBody>
          <a:bodyPr>
            <a:normAutofit/>
          </a:bodyPr>
          <a:lstStyle/>
          <a:p>
            <a:r>
              <a:rPr lang="en-US" b="1" dirty="0" err="1" smtClean="0"/>
              <a:t>mtDNA</a:t>
            </a:r>
            <a:r>
              <a:rPr lang="en-US" b="1" dirty="0" smtClean="0"/>
              <a:t> Variation in the South African Kung and </a:t>
            </a:r>
            <a:r>
              <a:rPr lang="en-US" b="1" dirty="0" err="1" smtClean="0"/>
              <a:t>Khwe</a:t>
            </a:r>
            <a:r>
              <a:rPr lang="en-US" b="1" dirty="0" smtClean="0"/>
              <a:t>—and Their Genetic Relationships to Other African Populations</a:t>
            </a:r>
          </a:p>
          <a:p>
            <a:r>
              <a:rPr lang="en-US" b="1" dirty="0" smtClean="0"/>
              <a:t>Yu-</a:t>
            </a:r>
            <a:r>
              <a:rPr lang="en-US" b="1" dirty="0" err="1" smtClean="0"/>
              <a:t>Sheng</a:t>
            </a:r>
            <a:r>
              <a:rPr lang="en-US" b="1" dirty="0" smtClean="0"/>
              <a:t> Chen</a:t>
            </a:r>
            <a:r>
              <a:rPr lang="en-US" baseline="30000" dirty="0" smtClean="0">
                <a:hlinkClick r:id="rId2"/>
              </a:rPr>
              <a:t>1</a:t>
            </a:r>
            <a:r>
              <a:rPr lang="en-US" baseline="30000" dirty="0" smtClean="0"/>
              <a:t>, </a:t>
            </a:r>
            <a:r>
              <a:rPr lang="en-US" baseline="30000" dirty="0" smtClean="0">
                <a:hlinkClick r:id="rId2"/>
              </a:rPr>
              <a:t>*</a:t>
            </a:r>
            <a:r>
              <a:rPr lang="en-US" dirty="0" smtClean="0"/>
              <a:t>, </a:t>
            </a:r>
            <a:r>
              <a:rPr lang="en-US" b="1" dirty="0" err="1" smtClean="0"/>
              <a:t>Antonel</a:t>
            </a:r>
            <a:r>
              <a:rPr lang="en-US" b="1" dirty="0" smtClean="0"/>
              <a:t> Olckers</a:t>
            </a:r>
            <a:r>
              <a:rPr lang="en-US" baseline="30000" dirty="0" smtClean="0">
                <a:hlinkClick r:id="rId2"/>
              </a:rPr>
              <a:t>4</a:t>
            </a:r>
            <a:r>
              <a:rPr lang="en-US" dirty="0" smtClean="0"/>
              <a:t>, </a:t>
            </a:r>
            <a:r>
              <a:rPr lang="en-US" b="1" dirty="0" smtClean="0"/>
              <a:t>Theodore G. Schurr</a:t>
            </a:r>
            <a:r>
              <a:rPr lang="en-US" baseline="30000" dirty="0" smtClean="0">
                <a:hlinkClick r:id="rId2"/>
              </a:rPr>
              <a:t>1</a:t>
            </a:r>
            <a:r>
              <a:rPr lang="en-US" baseline="30000" dirty="0" smtClean="0"/>
              <a:t>, </a:t>
            </a:r>
            <a:r>
              <a:rPr lang="en-US" baseline="30000" dirty="0" smtClean="0">
                <a:hlinkClick r:id="rId2"/>
              </a:rPr>
              <a:t>2</a:t>
            </a:r>
            <a:r>
              <a:rPr lang="en-US" baseline="30000" dirty="0" smtClean="0"/>
              <a:t>, </a:t>
            </a:r>
            <a:r>
              <a:rPr lang="en-US" baseline="30000" dirty="0" smtClean="0">
                <a:hlinkClick r:id="rId2"/>
              </a:rPr>
              <a:t>†</a:t>
            </a:r>
            <a:r>
              <a:rPr lang="en-US" dirty="0" smtClean="0"/>
              <a:t>, </a:t>
            </a:r>
            <a:r>
              <a:rPr lang="en-US" b="1" dirty="0" smtClean="0"/>
              <a:t>Andreas M. Kogelnik</a:t>
            </a:r>
            <a:r>
              <a:rPr lang="en-US" baseline="30000" dirty="0" smtClean="0">
                <a:hlinkClick r:id="rId2"/>
              </a:rPr>
              <a:t>1</a:t>
            </a:r>
            <a:r>
              <a:rPr lang="en-US" baseline="30000" dirty="0" smtClean="0"/>
              <a:t>, </a:t>
            </a:r>
            <a:r>
              <a:rPr lang="en-US" baseline="30000" dirty="0" smtClean="0">
                <a:hlinkClick r:id="rId2"/>
              </a:rPr>
              <a:t>3</a:t>
            </a:r>
            <a:r>
              <a:rPr lang="en-US" dirty="0" smtClean="0"/>
              <a:t>, </a:t>
            </a:r>
            <a:r>
              <a:rPr lang="en-US" b="1" dirty="0" err="1" smtClean="0"/>
              <a:t>Kirsi</a:t>
            </a:r>
            <a:r>
              <a:rPr lang="en-US" b="1" dirty="0" smtClean="0"/>
              <a:t> Huoponen</a:t>
            </a:r>
            <a:r>
              <a:rPr lang="en-US" baseline="30000" dirty="0" smtClean="0">
                <a:hlinkClick r:id="rId2"/>
              </a:rPr>
              <a:t>1</a:t>
            </a:r>
            <a:r>
              <a:rPr lang="en-US" baseline="30000" dirty="0" smtClean="0"/>
              <a:t>, </a:t>
            </a:r>
            <a:r>
              <a:rPr lang="en-US" baseline="30000" dirty="0" smtClean="0">
                <a:hlinkClick r:id="rId2"/>
              </a:rPr>
              <a:t>‡</a:t>
            </a:r>
            <a:r>
              <a:rPr lang="en-US" b="1" dirty="0" smtClean="0"/>
              <a:t> and Douglas C. Wallace</a:t>
            </a:r>
            <a:r>
              <a:rPr lang="en-US" baseline="30000" dirty="0" smtClean="0">
                <a:hlinkClick r:id="rId2"/>
              </a:rPr>
              <a:t>1</a:t>
            </a:r>
            <a:r>
              <a:rPr lang="en-US" baseline="30000" dirty="0" smtClean="0"/>
              <a:t>, </a:t>
            </a:r>
            <a:r>
              <a:rPr lang="en-US" baseline="30000" dirty="0" smtClean="0">
                <a:hlinkClick r:id="rId2"/>
              </a:rPr>
              <a:t>2</a:t>
            </a:r>
            <a:r>
              <a:rPr lang="en-US" baseline="30000" dirty="0" smtClean="0"/>
              <a:t>, , </a:t>
            </a:r>
            <a:r>
              <a:rPr lang="en-US" dirty="0" smtClean="0"/>
              <a:t> </a:t>
            </a:r>
          </a:p>
          <a:p>
            <a:pPr>
              <a:buNone/>
            </a:pPr>
            <a:endParaRPr lang="en-US" dirty="0" smtClean="0"/>
          </a:p>
          <a:p>
            <a:pPr>
              <a:buNone/>
            </a:pPr>
            <a:r>
              <a:rPr lang="en-US" dirty="0" smtClean="0">
                <a:solidFill>
                  <a:srgbClr val="FFFF00"/>
                </a:solidFill>
              </a:rPr>
              <a:t>0.364%</a:t>
            </a:r>
            <a:r>
              <a:rPr lang="en-US" dirty="0" smtClean="0"/>
              <a:t>  </a:t>
            </a:r>
            <a:r>
              <a:rPr lang="en-US" dirty="0" smtClean="0">
                <a:sym typeface="Wingdings" pitchFamily="2" charset="2"/>
              </a:rPr>
              <a:t> </a:t>
            </a:r>
            <a:r>
              <a:rPr lang="en-US" dirty="0" smtClean="0"/>
              <a:t>giving an estimated age, for all African </a:t>
            </a:r>
            <a:r>
              <a:rPr lang="en-US" dirty="0" err="1" smtClean="0"/>
              <a:t>mtDNAs</a:t>
            </a:r>
            <a:r>
              <a:rPr lang="en-US" dirty="0" smtClean="0"/>
              <a:t>, of </a:t>
            </a:r>
            <a:r>
              <a:rPr lang="en-US" dirty="0" smtClean="0">
                <a:solidFill>
                  <a:srgbClr val="FFFF00"/>
                </a:solidFill>
              </a:rPr>
              <a:t>125,500–165,500</a:t>
            </a:r>
            <a:r>
              <a:rPr lang="en-US" dirty="0" smtClean="0"/>
              <a:t> years before the present</a:t>
            </a:r>
          </a:p>
          <a:p>
            <a:pPr>
              <a:buNone/>
            </a:pPr>
            <a:r>
              <a:rPr lang="en-US" dirty="0" smtClean="0">
                <a:solidFill>
                  <a:srgbClr val="FFFF00"/>
                </a:solidFill>
              </a:rPr>
              <a:t>Based on 2.2%-2.9%/MYR</a:t>
            </a:r>
            <a:r>
              <a:rPr lang="en-US" dirty="0" smtClean="0"/>
              <a:t/>
            </a:r>
            <a:br>
              <a:rPr lang="en-US" dirty="0" smtClean="0"/>
            </a:br>
            <a:endParaRPr lang="en-US" dirty="0" smtClean="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寒武紀大爆炸</a:t>
            </a:r>
            <a:endParaRPr lang="en-US" dirty="0"/>
          </a:p>
        </p:txBody>
      </p:sp>
      <p:sp>
        <p:nvSpPr>
          <p:cNvPr id="5" name="Rectangle 4"/>
          <p:cNvSpPr/>
          <p:nvPr/>
        </p:nvSpPr>
        <p:spPr>
          <a:xfrm>
            <a:off x="539552" y="2132856"/>
            <a:ext cx="3384376" cy="4154984"/>
          </a:xfrm>
          <a:prstGeom prst="rect">
            <a:avLst/>
          </a:prstGeom>
        </p:spPr>
        <p:txBody>
          <a:bodyPr wrap="square">
            <a:spAutoFit/>
          </a:bodyPr>
          <a:lstStyle/>
          <a:p>
            <a:r>
              <a:rPr lang="zh-TW" altLang="en-US" sz="2400" dirty="0"/>
              <a:t>在屬於寒武紀時期的地層裏的地質紀錄裏發現了類似蝸牛，三葉虫，海綿，蚯蚓，水母，海刺蝟和其他複雜的無脊椎動物。奇怪的是，這些彼此具有很大區別的物種全部在同一時期出現和都沒有先存的祖先。因此地質文學將這奇跡稱</a:t>
            </a:r>
            <a:r>
              <a:rPr lang="en-US" sz="2400" dirty="0"/>
              <a:t>“</a:t>
            </a:r>
            <a:r>
              <a:rPr lang="zh-TW" altLang="en-US" sz="2400" dirty="0"/>
              <a:t>寒武</a:t>
            </a:r>
            <a:r>
              <a:rPr lang="zh-TW" altLang="en-US" sz="2400" dirty="0" smtClean="0"/>
              <a:t>紀大爆</a:t>
            </a:r>
            <a:r>
              <a:rPr lang="zh-TW" altLang="en-US" sz="2400" dirty="0"/>
              <a:t>炸</a:t>
            </a:r>
            <a:r>
              <a:rPr lang="en-US" sz="2400" dirty="0"/>
              <a:t>”</a:t>
            </a:r>
            <a:r>
              <a:rPr lang="zh-TW" altLang="en-US" sz="2400" dirty="0"/>
              <a:t>。 </a:t>
            </a:r>
            <a:endParaRPr lang="en-US" sz="2400" dirty="0"/>
          </a:p>
        </p:txBody>
      </p:sp>
      <p:sp>
        <p:nvSpPr>
          <p:cNvPr id="6" name="Content Placeholder 5"/>
          <p:cNvSpPr>
            <a:spLocks noGrp="1"/>
          </p:cNvSpPr>
          <p:nvPr>
            <p:ph idx="1"/>
          </p:nvPr>
        </p:nvSpPr>
        <p:spPr/>
        <p:txBody>
          <a:bodyPr/>
          <a:lstStyle/>
          <a:p>
            <a:endParaRPr lang="en-US" dirty="0"/>
          </a:p>
        </p:txBody>
      </p:sp>
      <p:pic>
        <p:nvPicPr>
          <p:cNvPr id="37890" name="Picture 2" descr="https://encrypted-tbn0.gstatic.com/images?q=tbn:ANd9GcSZcmqtt3JwRz79KpI_YAjSZWA2LxxeUNEBotYGej3zltUiTaE-lw"/>
          <p:cNvPicPr>
            <a:picLocks noChangeAspect="1" noChangeArrowheads="1"/>
          </p:cNvPicPr>
          <p:nvPr/>
        </p:nvPicPr>
        <p:blipFill>
          <a:blip r:embed="rId2" cstate="print"/>
          <a:srcRect/>
          <a:stretch>
            <a:fillRect/>
          </a:stretch>
        </p:blipFill>
        <p:spPr bwMode="auto">
          <a:xfrm>
            <a:off x="4211960" y="1988840"/>
            <a:ext cx="4481837" cy="404505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220072" cy="1196752"/>
          </a:xfrm>
        </p:spPr>
        <p:txBody>
          <a:bodyPr>
            <a:normAutofit fontScale="90000"/>
          </a:bodyPr>
          <a:lstStyle/>
          <a:p>
            <a:r>
              <a:rPr lang="zh-TW" altLang="en-US" b="1" cap="all" dirty="0" smtClean="0"/>
              <a:t>三 葉 蟲 的 眼 </a:t>
            </a:r>
            <a:r>
              <a:rPr lang="en-US" dirty="0" smtClean="0"/>
              <a:t/>
            </a:r>
            <a:br>
              <a:rPr lang="en-US" dirty="0" smtClean="0"/>
            </a:br>
            <a:endParaRPr lang="en-US" dirty="0"/>
          </a:p>
        </p:txBody>
      </p:sp>
      <p:sp>
        <p:nvSpPr>
          <p:cNvPr id="3" name="Content Placeholder 2"/>
          <p:cNvSpPr>
            <a:spLocks noGrp="1"/>
          </p:cNvSpPr>
          <p:nvPr>
            <p:ph idx="1"/>
          </p:nvPr>
        </p:nvSpPr>
        <p:spPr>
          <a:xfrm>
            <a:off x="0" y="1268760"/>
            <a:ext cx="5266928" cy="5400600"/>
          </a:xfrm>
        </p:spPr>
        <p:txBody>
          <a:bodyPr>
            <a:normAutofit lnSpcReduction="10000"/>
          </a:bodyPr>
          <a:lstStyle/>
          <a:p>
            <a:r>
              <a:rPr lang="zh-TW" altLang="en-US" dirty="0" smtClean="0"/>
              <a:t>這</a:t>
            </a:r>
            <a:r>
              <a:rPr lang="zh-TW" altLang="en-US" dirty="0"/>
              <a:t>眼睛是在</a:t>
            </a:r>
            <a:r>
              <a:rPr lang="en-US" dirty="0"/>
              <a:t>5,3</a:t>
            </a:r>
            <a:r>
              <a:rPr lang="zh-TW" altLang="en-US" dirty="0"/>
              <a:t>億年前的寒武紀時期，突然以極為複雜的形式產生的。當然，這樣的設計是進化論無法解釋的，這只能證明創造的存在。甚至，三葉蟲的眼睛的蜂巢結構至今仍未變化。例如，一些類似蜜蜂及蜻蜓的蟲類，依然擁有相同的眼睛結構。在這樣的情況下，進化論關於物種從初級到複雜結構發展的解釋，則是無效的。</a:t>
            </a:r>
            <a:r>
              <a:rPr lang="en-US" dirty="0"/>
              <a:t> </a:t>
            </a:r>
          </a:p>
          <a:p>
            <a:endParaRPr lang="en-US" dirty="0"/>
          </a:p>
        </p:txBody>
      </p:sp>
      <p:pic>
        <p:nvPicPr>
          <p:cNvPr id="4" name="Picture 3" descr="http://www.evolutiondeceit.com/cn/images_evolution/trilobit1.jpg"/>
          <p:cNvPicPr/>
          <p:nvPr/>
        </p:nvPicPr>
        <p:blipFill>
          <a:blip r:embed="rId2" cstate="print"/>
          <a:srcRect/>
          <a:stretch>
            <a:fillRect/>
          </a:stretch>
        </p:blipFill>
        <p:spPr bwMode="auto">
          <a:xfrm>
            <a:off x="5436096" y="2753544"/>
            <a:ext cx="3382934" cy="4104456"/>
          </a:xfrm>
          <a:prstGeom prst="rect">
            <a:avLst/>
          </a:prstGeom>
          <a:noFill/>
          <a:ln w="9525">
            <a:noFill/>
            <a:miter lim="800000"/>
            <a:headEnd/>
            <a:tailEnd/>
          </a:ln>
        </p:spPr>
      </p:pic>
      <p:pic>
        <p:nvPicPr>
          <p:cNvPr id="5" name="Picture 4" descr="http://www.evolutiondeceit.com/cn/images_evolution/trilobit.jpg"/>
          <p:cNvPicPr/>
          <p:nvPr/>
        </p:nvPicPr>
        <p:blipFill>
          <a:blip r:embed="rId3" cstate="print"/>
          <a:srcRect/>
          <a:stretch>
            <a:fillRect/>
          </a:stretch>
        </p:blipFill>
        <p:spPr bwMode="auto">
          <a:xfrm>
            <a:off x="5364088" y="188640"/>
            <a:ext cx="2230289" cy="23779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pochtimes.com/ci/2003-3-18-681-031801ling.jpg"/>
          <p:cNvPicPr>
            <a:picLocks noChangeAspect="1" noChangeArrowheads="1"/>
          </p:cNvPicPr>
          <p:nvPr/>
        </p:nvPicPr>
        <p:blipFill>
          <a:blip r:embed="rId2" cstate="print"/>
          <a:srcRect/>
          <a:stretch>
            <a:fillRect/>
          </a:stretch>
        </p:blipFill>
        <p:spPr bwMode="auto">
          <a:xfrm>
            <a:off x="899592" y="476672"/>
            <a:ext cx="7095667" cy="6054461"/>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640797"/>
          <a:ext cx="9144000" cy="6217203"/>
        </p:xfrm>
        <a:graphic>
          <a:graphicData uri="http://schemas.openxmlformats.org/drawingml/2006/table">
            <a:tbl>
              <a:tblPr/>
              <a:tblGrid>
                <a:gridCol w="2286000"/>
                <a:gridCol w="2286000"/>
                <a:gridCol w="2286000"/>
                <a:gridCol w="2286000"/>
              </a:tblGrid>
              <a:tr h="677750">
                <a:tc>
                  <a:txBody>
                    <a:bodyPr/>
                    <a:lstStyle/>
                    <a:p>
                      <a:endParaRPr lang="en-US" sz="2000" dirty="0"/>
                    </a:p>
                  </a:txBody>
                  <a:tcPr marL="16000" marR="16000" marT="16000" marB="16000" anchor="ctr">
                    <a:lnL>
                      <a:noFill/>
                    </a:lnL>
                    <a:lnR>
                      <a:noFill/>
                    </a:lnR>
                    <a:lnT>
                      <a:noFill/>
                    </a:lnT>
                    <a:lnB>
                      <a:noFill/>
                    </a:lnB>
                  </a:tcPr>
                </a:tc>
                <a:tc>
                  <a:txBody>
                    <a:bodyPr/>
                    <a:lstStyle/>
                    <a:p>
                      <a:r>
                        <a:rPr lang="zh-TW" altLang="en-US" sz="2000" dirty="0"/>
                        <a:t>年輕地球創造論</a:t>
                      </a:r>
                      <a:br>
                        <a:rPr lang="zh-TW" altLang="en-US" sz="2000" dirty="0"/>
                      </a:br>
                      <a:r>
                        <a:rPr lang="en-US" altLang="zh-TW" sz="2000" dirty="0"/>
                        <a:t>(</a:t>
                      </a:r>
                      <a:r>
                        <a:rPr lang="zh-TW" altLang="en-US" sz="2000" dirty="0"/>
                        <a:t>權威創造論</a:t>
                      </a:r>
                      <a:r>
                        <a:rPr lang="en-US" altLang="zh-TW" sz="2000" dirty="0"/>
                        <a:t>)</a:t>
                      </a:r>
                    </a:p>
                  </a:txBody>
                  <a:tcPr marL="16000" marR="16000" marT="16000" marB="16000" anchor="ctr">
                    <a:lnL>
                      <a:noFill/>
                    </a:lnL>
                    <a:lnR>
                      <a:noFill/>
                    </a:lnR>
                    <a:lnT>
                      <a:noFill/>
                    </a:lnT>
                    <a:lnB>
                      <a:noFill/>
                    </a:lnB>
                  </a:tcPr>
                </a:tc>
                <a:tc>
                  <a:txBody>
                    <a:bodyPr/>
                    <a:lstStyle/>
                    <a:p>
                      <a:r>
                        <a:rPr lang="zh-TW" altLang="en-US" sz="2000"/>
                        <a:t>年老地球創造論</a:t>
                      </a:r>
                      <a:br>
                        <a:rPr lang="zh-TW" altLang="en-US" sz="2000"/>
                      </a:br>
                      <a:r>
                        <a:rPr lang="en-US" altLang="zh-TW" sz="2000"/>
                        <a:t>(</a:t>
                      </a:r>
                      <a:r>
                        <a:rPr lang="zh-TW" altLang="en-US" sz="2000"/>
                        <a:t>漸進創造論</a:t>
                      </a:r>
                      <a:r>
                        <a:rPr lang="en-US" altLang="zh-TW" sz="2000"/>
                        <a:t>)</a:t>
                      </a:r>
                    </a:p>
                  </a:txBody>
                  <a:tcPr marL="16000" marR="16000" marT="16000" marB="16000" anchor="ctr">
                    <a:lnL>
                      <a:noFill/>
                    </a:lnL>
                    <a:lnR>
                      <a:noFill/>
                    </a:lnR>
                    <a:lnT>
                      <a:noFill/>
                    </a:lnT>
                    <a:lnB>
                      <a:noFill/>
                    </a:lnB>
                  </a:tcPr>
                </a:tc>
                <a:tc>
                  <a:txBody>
                    <a:bodyPr/>
                    <a:lstStyle/>
                    <a:p>
                      <a:r>
                        <a:rPr lang="zh-TW" altLang="en-US" sz="2000"/>
                        <a:t>神導進化論</a:t>
                      </a:r>
                      <a:br>
                        <a:rPr lang="zh-TW" altLang="en-US" sz="2000"/>
                      </a:br>
                      <a:r>
                        <a:rPr lang="en-US" altLang="zh-TW" sz="2000"/>
                        <a:t>(</a:t>
                      </a:r>
                      <a:r>
                        <a:rPr lang="zh-TW" altLang="en-US" sz="2000"/>
                        <a:t>全備天賦創造論</a:t>
                      </a:r>
                      <a:r>
                        <a:rPr lang="en-US" altLang="zh-TW" sz="2000"/>
                        <a:t>)</a:t>
                      </a:r>
                    </a:p>
                  </a:txBody>
                  <a:tcPr marL="16000" marR="16000" marT="16000" marB="16000" anchor="ctr">
                    <a:lnL>
                      <a:noFill/>
                    </a:lnL>
                    <a:lnR>
                      <a:noFill/>
                    </a:lnR>
                    <a:lnT>
                      <a:noFill/>
                    </a:lnT>
                    <a:lnB>
                      <a:noFill/>
                    </a:lnB>
                  </a:tcPr>
                </a:tc>
              </a:tr>
              <a:tr h="1311492">
                <a:tc>
                  <a:txBody>
                    <a:bodyPr/>
                    <a:lstStyle/>
                    <a:p>
                      <a:r>
                        <a:rPr lang="zh-TW" altLang="en-US" sz="2000" dirty="0"/>
                        <a:t>神超自然介入嗎</a:t>
                      </a:r>
                      <a:r>
                        <a:rPr lang="en-US" altLang="zh-TW" sz="2000" dirty="0"/>
                        <a:t>﹖</a:t>
                      </a:r>
                      <a:br>
                        <a:rPr lang="en-US" altLang="zh-TW" sz="2000" dirty="0"/>
                      </a:br>
                      <a:r>
                        <a:rPr lang="en-US" altLang="zh-TW" sz="2000" dirty="0"/>
                        <a:t>(</a:t>
                      </a:r>
                      <a:r>
                        <a:rPr lang="zh-TW" altLang="en-US" sz="2000" dirty="0"/>
                        <a:t>科學哲學開放性</a:t>
                      </a:r>
                      <a:r>
                        <a:rPr lang="en-US" altLang="zh-TW" sz="2000" dirty="0"/>
                        <a:t>)</a:t>
                      </a:r>
                    </a:p>
                  </a:txBody>
                  <a:tcPr marL="16000" marR="16000" marT="16000" marB="16000" anchor="ctr">
                    <a:lnL>
                      <a:noFill/>
                    </a:lnL>
                    <a:lnR>
                      <a:noFill/>
                    </a:lnR>
                    <a:lnT>
                      <a:noFill/>
                    </a:lnT>
                    <a:lnB>
                      <a:noFill/>
                    </a:lnB>
                  </a:tcPr>
                </a:tc>
                <a:tc>
                  <a:txBody>
                    <a:bodyPr/>
                    <a:lstStyle/>
                    <a:p>
                      <a:r>
                        <a:rPr lang="zh-TW" altLang="en-US" sz="2000" dirty="0"/>
                        <a:t>神超自然介入</a:t>
                      </a:r>
                      <a:br>
                        <a:rPr lang="zh-TW" altLang="en-US" sz="2000" dirty="0"/>
                      </a:br>
                      <a:r>
                        <a:rPr lang="en-US" altLang="zh-TW" sz="2000" dirty="0"/>
                        <a:t>(</a:t>
                      </a:r>
                      <a:r>
                        <a:rPr lang="zh-TW" altLang="en-US" sz="2000" dirty="0"/>
                        <a:t>主張有神科學法</a:t>
                      </a:r>
                      <a:r>
                        <a:rPr lang="en-US" altLang="zh-TW" sz="2000" dirty="0"/>
                        <a:t>)</a:t>
                      </a:r>
                    </a:p>
                  </a:txBody>
                  <a:tcPr marL="16000" marR="16000" marT="16000" marB="16000" anchor="ctr">
                    <a:lnL>
                      <a:noFill/>
                    </a:lnL>
                    <a:lnR>
                      <a:noFill/>
                    </a:lnR>
                    <a:lnT>
                      <a:noFill/>
                    </a:lnT>
                    <a:lnB>
                      <a:noFill/>
                    </a:lnB>
                  </a:tcPr>
                </a:tc>
                <a:tc>
                  <a:txBody>
                    <a:bodyPr/>
                    <a:lstStyle/>
                    <a:p>
                      <a:r>
                        <a:rPr lang="zh-TW" altLang="en-US" sz="2000"/>
                        <a:t>神超自然介入</a:t>
                      </a:r>
                      <a:br>
                        <a:rPr lang="zh-TW" altLang="en-US" sz="2000"/>
                      </a:br>
                      <a:r>
                        <a:rPr lang="en-US" altLang="zh-TW" sz="2000"/>
                        <a:t>(</a:t>
                      </a:r>
                      <a:r>
                        <a:rPr lang="zh-TW" altLang="en-US" sz="2000"/>
                        <a:t>主張有神科學法</a:t>
                      </a:r>
                      <a:r>
                        <a:rPr lang="en-US" altLang="zh-TW" sz="2000"/>
                        <a:t>)</a:t>
                      </a:r>
                    </a:p>
                  </a:txBody>
                  <a:tcPr marL="16000" marR="16000" marT="16000" marB="16000" anchor="ctr">
                    <a:lnL>
                      <a:noFill/>
                    </a:lnL>
                    <a:lnR>
                      <a:noFill/>
                    </a:lnR>
                    <a:lnT>
                      <a:noFill/>
                    </a:lnT>
                    <a:lnB>
                      <a:noFill/>
                    </a:lnB>
                  </a:tcPr>
                </a:tc>
                <a:tc>
                  <a:txBody>
                    <a:bodyPr/>
                    <a:lstStyle/>
                    <a:p>
                      <a:r>
                        <a:rPr lang="zh-TW" altLang="en-US" sz="2000" dirty="0"/>
                        <a:t>神超自然介入</a:t>
                      </a:r>
                      <a:br>
                        <a:rPr lang="zh-TW" altLang="en-US" sz="2000" dirty="0"/>
                      </a:br>
                      <a:r>
                        <a:rPr lang="en-US" altLang="zh-TW" sz="2000" dirty="0"/>
                        <a:t>(</a:t>
                      </a:r>
                      <a:r>
                        <a:rPr lang="zh-TW" altLang="en-US" sz="2000" dirty="0"/>
                        <a:t>採納自然主義科學方法，但不否認人類救恩歷史中的神跡奇事</a:t>
                      </a:r>
                      <a:r>
                        <a:rPr lang="en-US" altLang="zh-TW" sz="2000" dirty="0"/>
                        <a:t>)</a:t>
                      </a:r>
                    </a:p>
                  </a:txBody>
                  <a:tcPr marL="16000" marR="16000" marT="16000" marB="16000" anchor="ctr">
                    <a:lnL>
                      <a:noFill/>
                    </a:lnL>
                    <a:lnR>
                      <a:noFill/>
                    </a:lnR>
                    <a:lnT>
                      <a:noFill/>
                    </a:lnT>
                    <a:lnB>
                      <a:noFill/>
                    </a:lnB>
                  </a:tcPr>
                </a:tc>
              </a:tr>
              <a:tr h="677750">
                <a:tc>
                  <a:txBody>
                    <a:bodyPr/>
                    <a:lstStyle/>
                    <a:p>
                      <a:r>
                        <a:rPr lang="zh-TW" altLang="en-US" sz="2000"/>
                        <a:t>神智慧設計的實施</a:t>
                      </a:r>
                    </a:p>
                  </a:txBody>
                  <a:tcPr marL="16000" marR="16000" marT="16000" marB="16000" anchor="ctr">
                    <a:lnL>
                      <a:noFill/>
                    </a:lnL>
                    <a:lnR>
                      <a:noFill/>
                    </a:lnR>
                    <a:lnT>
                      <a:noFill/>
                    </a:lnT>
                    <a:lnB>
                      <a:noFill/>
                    </a:lnB>
                  </a:tcPr>
                </a:tc>
                <a:tc>
                  <a:txBody>
                    <a:bodyPr/>
                    <a:lstStyle/>
                    <a:p>
                      <a:r>
                        <a:rPr lang="zh-TW" altLang="en-US" sz="2000" dirty="0"/>
                        <a:t>連續六個二十四小時內完成創造</a:t>
                      </a:r>
                    </a:p>
                  </a:txBody>
                  <a:tcPr marL="16000" marR="16000" marT="16000" marB="16000" anchor="ctr">
                    <a:lnL>
                      <a:noFill/>
                    </a:lnL>
                    <a:lnR>
                      <a:noFill/>
                    </a:lnR>
                    <a:lnT>
                      <a:noFill/>
                    </a:lnT>
                    <a:lnB>
                      <a:noFill/>
                    </a:lnB>
                  </a:tcPr>
                </a:tc>
                <a:tc>
                  <a:txBody>
                    <a:bodyPr/>
                    <a:lstStyle/>
                    <a:p>
                      <a:r>
                        <a:rPr lang="zh-TW" altLang="en-US" sz="2000"/>
                        <a:t>六個漫長年代內，逐步間歇性完成創造</a:t>
                      </a:r>
                    </a:p>
                  </a:txBody>
                  <a:tcPr marL="16000" marR="16000" marT="16000" marB="16000" anchor="ctr">
                    <a:lnL>
                      <a:noFill/>
                    </a:lnL>
                    <a:lnR>
                      <a:noFill/>
                    </a:lnR>
                    <a:lnT>
                      <a:noFill/>
                    </a:lnT>
                    <a:lnB>
                      <a:noFill/>
                    </a:lnB>
                  </a:tcPr>
                </a:tc>
                <a:tc>
                  <a:txBody>
                    <a:bodyPr/>
                    <a:lstStyle/>
                    <a:p>
                      <a:r>
                        <a:rPr lang="zh-TW" altLang="en-US" sz="2000"/>
                        <a:t>神起初就賦予自然界全備的進化潛能。</a:t>
                      </a:r>
                    </a:p>
                  </a:txBody>
                  <a:tcPr marL="16000" marR="16000" marT="16000" marB="16000" anchor="ctr">
                    <a:lnL>
                      <a:noFill/>
                    </a:lnL>
                    <a:lnR>
                      <a:noFill/>
                    </a:lnR>
                    <a:lnT>
                      <a:noFill/>
                    </a:lnT>
                    <a:lnB>
                      <a:noFill/>
                    </a:lnB>
                  </a:tcPr>
                </a:tc>
              </a:tr>
              <a:tr h="677750">
                <a:tc>
                  <a:txBody>
                    <a:bodyPr/>
                    <a:lstStyle/>
                    <a:p>
                      <a:r>
                        <a:rPr lang="zh-TW" altLang="en-US" sz="2000"/>
                        <a:t>生物進化的功用</a:t>
                      </a:r>
                    </a:p>
                  </a:txBody>
                  <a:tcPr marL="16000" marR="16000" marT="16000" marB="16000" anchor="ctr">
                    <a:lnL>
                      <a:noFill/>
                    </a:lnL>
                    <a:lnR>
                      <a:noFill/>
                    </a:lnR>
                    <a:lnT>
                      <a:noFill/>
                    </a:lnT>
                    <a:lnB>
                      <a:noFill/>
                    </a:lnB>
                  </a:tcPr>
                </a:tc>
                <a:tc>
                  <a:txBody>
                    <a:bodyPr/>
                    <a:lstStyle/>
                    <a:p>
                      <a:r>
                        <a:rPr lang="zh-TW" altLang="en-US" sz="2000" dirty="0"/>
                        <a:t>僅限于生物種內的個体變異</a:t>
                      </a:r>
                      <a:r>
                        <a:rPr lang="en-US" altLang="zh-TW" sz="2000" dirty="0"/>
                        <a:t>(</a:t>
                      </a:r>
                      <a:r>
                        <a:rPr lang="zh-TW" altLang="en-US" sz="2000" dirty="0"/>
                        <a:t>微進化</a:t>
                      </a:r>
                      <a:r>
                        <a:rPr lang="en-US" altLang="zh-TW" sz="2000" dirty="0"/>
                        <a:t>)</a:t>
                      </a:r>
                    </a:p>
                  </a:txBody>
                  <a:tcPr marL="16000" marR="16000" marT="16000" marB="16000" anchor="ctr">
                    <a:lnL>
                      <a:noFill/>
                    </a:lnL>
                    <a:lnR>
                      <a:noFill/>
                    </a:lnR>
                    <a:lnT>
                      <a:noFill/>
                    </a:lnT>
                    <a:lnB>
                      <a:noFill/>
                    </a:lnB>
                  </a:tcPr>
                </a:tc>
                <a:tc>
                  <a:txBody>
                    <a:bodyPr/>
                    <a:lstStyle/>
                    <a:p>
                      <a:r>
                        <a:rPr lang="zh-TW" altLang="en-US" sz="2000" dirty="0"/>
                        <a:t>有限度的生物種與屬之間的進化</a:t>
                      </a:r>
                    </a:p>
                  </a:txBody>
                  <a:tcPr marL="16000" marR="16000" marT="16000" marB="16000" anchor="ctr">
                    <a:lnL>
                      <a:noFill/>
                    </a:lnL>
                    <a:lnR>
                      <a:noFill/>
                    </a:lnR>
                    <a:lnT>
                      <a:noFill/>
                    </a:lnT>
                    <a:lnB>
                      <a:noFill/>
                    </a:lnB>
                  </a:tcPr>
                </a:tc>
                <a:tc>
                  <a:txBody>
                    <a:bodyPr/>
                    <a:lstStyle/>
                    <a:p>
                      <a:r>
                        <a:rPr lang="zh-TW" altLang="en-US" sz="2000"/>
                        <a:t>進化是神實現創造的基本手段</a:t>
                      </a:r>
                    </a:p>
                  </a:txBody>
                  <a:tcPr marL="16000" marR="16000" marT="16000" marB="16000" anchor="ctr">
                    <a:lnL>
                      <a:noFill/>
                    </a:lnL>
                    <a:lnR>
                      <a:noFill/>
                    </a:lnR>
                    <a:lnT>
                      <a:noFill/>
                    </a:lnT>
                    <a:lnB>
                      <a:noFill/>
                    </a:lnB>
                  </a:tcPr>
                </a:tc>
              </a:tr>
              <a:tr h="888997">
                <a:tc>
                  <a:txBody>
                    <a:bodyPr/>
                    <a:lstStyle/>
                    <a:p>
                      <a:r>
                        <a:rPr lang="zh-TW" altLang="en-US" sz="2000"/>
                        <a:t>亞當夏娃的歷史真實性和墮落後果</a:t>
                      </a:r>
                    </a:p>
                  </a:txBody>
                  <a:tcPr marL="16000" marR="16000" marT="16000" marB="16000" anchor="ctr">
                    <a:lnL>
                      <a:noFill/>
                    </a:lnL>
                    <a:lnR>
                      <a:noFill/>
                    </a:lnR>
                    <a:lnT>
                      <a:noFill/>
                    </a:lnT>
                    <a:lnB>
                      <a:noFill/>
                    </a:lnB>
                  </a:tcPr>
                </a:tc>
                <a:tc>
                  <a:txBody>
                    <a:bodyPr/>
                    <a:lstStyle/>
                    <a:p>
                      <a:r>
                        <a:rPr lang="zh-TW" altLang="en-US" sz="2000"/>
                        <a:t>真實歷史</a:t>
                      </a:r>
                      <a:br>
                        <a:rPr lang="zh-TW" altLang="en-US" sz="2000"/>
                      </a:br>
                      <a:r>
                        <a:rPr lang="zh-TW" altLang="en-US" sz="2000"/>
                        <a:t>始祖墮落導致所有生命死亡現象</a:t>
                      </a:r>
                    </a:p>
                  </a:txBody>
                  <a:tcPr marL="16000" marR="16000" marT="16000" marB="16000" anchor="ctr">
                    <a:lnL>
                      <a:noFill/>
                    </a:lnL>
                    <a:lnR>
                      <a:noFill/>
                    </a:lnR>
                    <a:lnT>
                      <a:noFill/>
                    </a:lnT>
                    <a:lnB>
                      <a:noFill/>
                    </a:lnB>
                  </a:tcPr>
                </a:tc>
                <a:tc>
                  <a:txBody>
                    <a:bodyPr/>
                    <a:lstStyle/>
                    <a:p>
                      <a:r>
                        <a:rPr lang="zh-TW" altLang="en-US" sz="2000" dirty="0"/>
                        <a:t>真實歷史</a:t>
                      </a:r>
                      <a:br>
                        <a:rPr lang="zh-TW" altLang="en-US" sz="2000" dirty="0"/>
                      </a:br>
                      <a:r>
                        <a:rPr lang="zh-TW" altLang="en-US" sz="2000" dirty="0"/>
                        <a:t>始祖墮落只導致人類死亡</a:t>
                      </a:r>
                      <a:r>
                        <a:rPr lang="en-US" altLang="zh-TW" sz="2000" dirty="0"/>
                        <a:t>(</a:t>
                      </a:r>
                      <a:r>
                        <a:rPr lang="zh-TW" altLang="en-US" sz="2000" dirty="0"/>
                        <a:t>身死靈死</a:t>
                      </a:r>
                      <a:r>
                        <a:rPr lang="en-US" altLang="zh-TW" sz="2000" dirty="0"/>
                        <a:t>)</a:t>
                      </a:r>
                    </a:p>
                  </a:txBody>
                  <a:tcPr marL="16000" marR="16000" marT="16000" marB="16000" anchor="ctr">
                    <a:lnL>
                      <a:noFill/>
                    </a:lnL>
                    <a:lnR>
                      <a:noFill/>
                    </a:lnR>
                    <a:lnT>
                      <a:noFill/>
                    </a:lnT>
                    <a:lnB>
                      <a:noFill/>
                    </a:lnB>
                  </a:tcPr>
                </a:tc>
                <a:tc>
                  <a:txBody>
                    <a:bodyPr/>
                    <a:lstStyle/>
                    <a:p>
                      <a:r>
                        <a:rPr lang="zh-TW" altLang="en-US" sz="2000"/>
                        <a:t>部分人認為亞當夏娃被造屬詩意描繪；著重其屬靈涵義</a:t>
                      </a:r>
                    </a:p>
                  </a:txBody>
                  <a:tcPr marL="16000" marR="16000" marT="16000" marB="16000" anchor="ctr">
                    <a:lnL>
                      <a:noFill/>
                    </a:lnL>
                    <a:lnR>
                      <a:noFill/>
                    </a:lnR>
                    <a:lnT>
                      <a:noFill/>
                    </a:lnT>
                    <a:lnB>
                      <a:noFill/>
                    </a:lnB>
                  </a:tcPr>
                </a:tc>
              </a:tr>
              <a:tr h="888997">
                <a:tc>
                  <a:txBody>
                    <a:bodyPr/>
                    <a:lstStyle/>
                    <a:p>
                      <a:r>
                        <a:rPr lang="zh-TW" altLang="en-US" sz="2000"/>
                        <a:t>挪亞時代大洪水事件歷史真實性</a:t>
                      </a:r>
                    </a:p>
                  </a:txBody>
                  <a:tcPr marL="16000" marR="16000" marT="16000" marB="16000" anchor="ctr">
                    <a:lnL>
                      <a:noFill/>
                    </a:lnL>
                    <a:lnR>
                      <a:noFill/>
                    </a:lnR>
                    <a:lnT>
                      <a:noFill/>
                    </a:lnT>
                    <a:lnB>
                      <a:noFill/>
                    </a:lnB>
                  </a:tcPr>
                </a:tc>
                <a:tc>
                  <a:txBody>
                    <a:bodyPr/>
                    <a:lstStyle/>
                    <a:p>
                      <a:r>
                        <a:rPr lang="zh-TW" altLang="en-US" sz="2000"/>
                        <a:t>真人真事，水漫全球，導致地質岩石和化石的突然形成</a:t>
                      </a:r>
                    </a:p>
                  </a:txBody>
                  <a:tcPr marL="16000" marR="16000" marT="16000" marB="16000" anchor="ctr">
                    <a:lnL>
                      <a:noFill/>
                    </a:lnL>
                    <a:lnR>
                      <a:noFill/>
                    </a:lnR>
                    <a:lnT>
                      <a:noFill/>
                    </a:lnT>
                    <a:lnB>
                      <a:noFill/>
                    </a:lnB>
                  </a:tcPr>
                </a:tc>
                <a:tc>
                  <a:txBody>
                    <a:bodyPr/>
                    <a:lstStyle/>
                    <a:p>
                      <a:r>
                        <a:rPr lang="zh-TW" altLang="en-US" sz="2000" dirty="0"/>
                        <a:t>真人真事，全球或局部事件，非地質岩石和化石之成因</a:t>
                      </a:r>
                    </a:p>
                  </a:txBody>
                  <a:tcPr marL="16000" marR="16000" marT="16000" marB="16000" anchor="ctr">
                    <a:lnL>
                      <a:noFill/>
                    </a:lnL>
                    <a:lnR>
                      <a:noFill/>
                    </a:lnR>
                    <a:lnT>
                      <a:noFill/>
                    </a:lnT>
                    <a:lnB>
                      <a:noFill/>
                    </a:lnB>
                  </a:tcPr>
                </a:tc>
                <a:tc>
                  <a:txBody>
                    <a:bodyPr/>
                    <a:lstStyle/>
                    <a:p>
                      <a:r>
                        <a:rPr lang="zh-TW" altLang="en-US" sz="2000" dirty="0"/>
                        <a:t>著重這段聖經故事背後的屬靈涵義</a:t>
                      </a:r>
                    </a:p>
                  </a:txBody>
                  <a:tcPr marL="16000" marR="16000" marT="16000" marB="16000" anchor="ctr">
                    <a:lnL>
                      <a:noFill/>
                    </a:lnL>
                    <a:lnR>
                      <a:noFill/>
                    </a:lnR>
                    <a:lnT>
                      <a:noFill/>
                    </a:lnT>
                    <a:lnB>
                      <a:noFill/>
                    </a:lnB>
                  </a:tcPr>
                </a:tc>
              </a:tr>
              <a:tr h="466503">
                <a:tc>
                  <a:txBody>
                    <a:bodyPr/>
                    <a:lstStyle/>
                    <a:p>
                      <a:r>
                        <a:rPr lang="zh-TW" altLang="en-US" sz="2000"/>
                        <a:t>宇宙和地球的年齡</a:t>
                      </a:r>
                    </a:p>
                  </a:txBody>
                  <a:tcPr marL="16000" marR="16000" marT="16000" marB="16000" anchor="ctr">
                    <a:lnL>
                      <a:noFill/>
                    </a:lnL>
                    <a:lnR>
                      <a:noFill/>
                    </a:lnR>
                    <a:lnT>
                      <a:noFill/>
                    </a:lnT>
                    <a:lnB>
                      <a:noFill/>
                    </a:lnB>
                  </a:tcPr>
                </a:tc>
                <a:tc>
                  <a:txBody>
                    <a:bodyPr/>
                    <a:lstStyle/>
                    <a:p>
                      <a:r>
                        <a:rPr lang="zh-TW" altLang="en-US" sz="2000"/>
                        <a:t>短至數萬年之內</a:t>
                      </a:r>
                    </a:p>
                  </a:txBody>
                  <a:tcPr marL="16000" marR="16000" marT="16000" marB="16000" anchor="ctr">
                    <a:lnL>
                      <a:noFill/>
                    </a:lnL>
                    <a:lnR>
                      <a:noFill/>
                    </a:lnR>
                    <a:lnT>
                      <a:noFill/>
                    </a:lnT>
                    <a:lnB>
                      <a:noFill/>
                    </a:lnB>
                  </a:tcPr>
                </a:tc>
                <a:tc>
                  <a:txBody>
                    <a:bodyPr/>
                    <a:lstStyle/>
                    <a:p>
                      <a:r>
                        <a:rPr lang="zh-TW" altLang="en-US" sz="2000"/>
                        <a:t>長達百億年上下</a:t>
                      </a:r>
                    </a:p>
                  </a:txBody>
                  <a:tcPr marL="16000" marR="16000" marT="16000" marB="16000" anchor="ctr">
                    <a:lnL>
                      <a:noFill/>
                    </a:lnL>
                    <a:lnR>
                      <a:noFill/>
                    </a:lnR>
                    <a:lnT>
                      <a:noFill/>
                    </a:lnT>
                    <a:lnB>
                      <a:noFill/>
                    </a:lnB>
                  </a:tcPr>
                </a:tc>
                <a:tc>
                  <a:txBody>
                    <a:bodyPr/>
                    <a:lstStyle/>
                    <a:p>
                      <a:r>
                        <a:rPr lang="zh-TW" altLang="en-US" sz="2000" dirty="0"/>
                        <a:t>長達百億年上下</a:t>
                      </a:r>
                    </a:p>
                  </a:txBody>
                  <a:tcPr marL="16000" marR="16000" marT="16000" marB="16000" anchor="ctr">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133600"/>
            <a:ext cx="7772400" cy="1470025"/>
          </a:xfrm>
        </p:spPr>
        <p:txBody>
          <a:bodyPr/>
          <a:lstStyle/>
          <a:p>
            <a:r>
              <a:rPr lang="zh-TW" altLang="en-US" sz="5400" b="1" dirty="0">
                <a:ea typeface="標楷體" pitchFamily="65" charset="-120"/>
              </a:rPr>
              <a:t>人類的演</a:t>
            </a:r>
            <a:r>
              <a:rPr lang="zh-TW" altLang="en-US" sz="5400" b="1" dirty="0" smtClean="0">
                <a:ea typeface="標楷體" pitchFamily="65" charset="-120"/>
              </a:rPr>
              <a:t>化</a:t>
            </a:r>
            <a:r>
              <a:rPr lang="en-US" altLang="zh-TW" sz="5400" b="1" dirty="0" smtClean="0">
                <a:ea typeface="標楷體" pitchFamily="65" charset="-120"/>
              </a:rPr>
              <a:t>???</a:t>
            </a:r>
            <a:endParaRPr lang="zh-TW" altLang="en-US" sz="5400" b="1" dirty="0">
              <a:ea typeface="標楷體" pitchFamily="65" charset="-12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9282</TotalTime>
  <Words>10761</Words>
  <Application>Microsoft Office PowerPoint</Application>
  <PresentationFormat>On-screen Show (4:3)</PresentationFormat>
  <Paragraphs>703</Paragraphs>
  <Slides>98</Slides>
  <Notes>50</Notes>
  <HiddenSlides>0</HiddenSlides>
  <MMClips>1</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Verve</vt:lpstr>
      <vt:lpstr>生命的起源</vt:lpstr>
      <vt:lpstr>起初</vt:lpstr>
      <vt:lpstr>大爆炸理論簡說</vt:lpstr>
      <vt:lpstr>宇宙有一個開始</vt:lpstr>
      <vt:lpstr>Slide 5</vt:lpstr>
      <vt:lpstr>17 times the Bible declares that God stretched the heavens </vt:lpstr>
      <vt:lpstr>Slide 7</vt:lpstr>
      <vt:lpstr>Slide 8</vt:lpstr>
      <vt:lpstr>Job 26:7 　 </vt:lpstr>
      <vt:lpstr>Big Bang vs. Creation </vt:lpstr>
      <vt:lpstr>一個恰到好處的宇宙</vt:lpstr>
      <vt:lpstr>一個恰到好處的宇宙？</vt:lpstr>
      <vt:lpstr>生命的起源</vt:lpstr>
      <vt:lpstr>Slide 14</vt:lpstr>
      <vt:lpstr>無生源論 </vt:lpstr>
      <vt:lpstr>雷迪Francesco Redi (1668)</vt:lpstr>
      <vt:lpstr>The Theory Finally Changes</vt:lpstr>
      <vt:lpstr>Louis Pasteur (1822-1895)</vt:lpstr>
      <vt:lpstr>Pasteur's Experiment</vt:lpstr>
      <vt:lpstr>Pasteur's Experimental Results</vt:lpstr>
      <vt:lpstr>生命起源順序</vt:lpstr>
      <vt:lpstr>生命的起源</vt:lpstr>
      <vt:lpstr>Slide 23</vt:lpstr>
      <vt:lpstr>Cellular Complexity</vt:lpstr>
      <vt:lpstr>Slide 25</vt:lpstr>
      <vt:lpstr>The Origin of Life</vt:lpstr>
      <vt:lpstr>Early Attempts</vt:lpstr>
      <vt:lpstr>教科書上記著:</vt:lpstr>
      <vt:lpstr>Slide 29</vt:lpstr>
      <vt:lpstr>First Cell?</vt:lpstr>
      <vt:lpstr>Evolution Worldview</vt:lpstr>
      <vt:lpstr>Cellular Complexity</vt:lpstr>
      <vt:lpstr>後續發展</vt:lpstr>
      <vt:lpstr>後續發展</vt:lpstr>
      <vt:lpstr>Racemization 消旋</vt:lpstr>
      <vt:lpstr>對米勒試驗的質疑 </vt:lpstr>
      <vt:lpstr>對米勒試驗的質疑 </vt:lpstr>
      <vt:lpstr>對米勒試驗的質疑 </vt:lpstr>
      <vt:lpstr>Where Then?</vt:lpstr>
      <vt:lpstr>Did Life Start in the Ocean?</vt:lpstr>
      <vt:lpstr>Polymer Puzzle</vt:lpstr>
      <vt:lpstr>Protein  Structure</vt:lpstr>
      <vt:lpstr>機率</vt:lpstr>
      <vt:lpstr>機率</vt:lpstr>
      <vt:lpstr>機率</vt:lpstr>
      <vt:lpstr>Protein Probability</vt:lpstr>
      <vt:lpstr>Probabilistic Resources?</vt:lpstr>
      <vt:lpstr>Probabilistic Resources?</vt:lpstr>
      <vt:lpstr>DNA Enigma</vt:lpstr>
      <vt:lpstr>DNA Enigma</vt:lpstr>
      <vt:lpstr>DNA Enigma</vt:lpstr>
      <vt:lpstr>Slide 52</vt:lpstr>
      <vt:lpstr>DNA Enigma</vt:lpstr>
      <vt:lpstr>DNA Enigma</vt:lpstr>
      <vt:lpstr>DNA Enigma</vt:lpstr>
      <vt:lpstr>Simplest Cell</vt:lpstr>
      <vt:lpstr>Probability of the first cell?</vt:lpstr>
      <vt:lpstr>Probability of the first cell?</vt:lpstr>
      <vt:lpstr>Slide 59</vt:lpstr>
      <vt:lpstr>Slide 60</vt:lpstr>
      <vt:lpstr>Slide 61</vt:lpstr>
      <vt:lpstr>Slide 62</vt:lpstr>
      <vt:lpstr>生物化學的證據﹕（生物化學的系統並不容許有逐步性的進化） </vt:lpstr>
      <vt:lpstr>化石的證據﹕（所有遺漏的「過渡生物」仍然是遺漏） </vt:lpstr>
      <vt:lpstr>生物分類學的證據﹕（並沒有生物其形態為兩類的生物之間） </vt:lpstr>
      <vt:lpstr>分子生物學的證據﹕（不同種類的生物之間的分子結構上有極大的差距） </vt:lpstr>
      <vt:lpstr>「物競天擇﹐適者生存」的理論不成立﹕（用適者生存來解釋進化論已不再被接納） </vt:lpstr>
      <vt:lpstr>不足夠的時間﹕ （地球的歷史實在太短﹐進化需要的時間多過45億年）</vt:lpstr>
      <vt:lpstr>二、化石無法證實進化論</vt:lpstr>
      <vt:lpstr>活 化 石 </vt:lpstr>
      <vt:lpstr>Slide 71</vt:lpstr>
      <vt:lpstr>科學證據! 真的嗎?</vt:lpstr>
      <vt:lpstr>始祖鳥</vt:lpstr>
      <vt:lpstr>Slide 74</vt:lpstr>
      <vt:lpstr>Slide 75</vt:lpstr>
      <vt:lpstr>胚胎</vt:lpstr>
      <vt:lpstr>Slide 77</vt:lpstr>
      <vt:lpstr>Slide 78</vt:lpstr>
      <vt:lpstr>Slide 79</vt:lpstr>
      <vt:lpstr>Slide 80</vt:lpstr>
      <vt:lpstr>科學界烏龍事件</vt:lpstr>
      <vt:lpstr>一、歷史上「科學界烏龍事件」的舉例 </vt:lpstr>
      <vt:lpstr>一、歷史上「科學界烏龍事件」的舉例(續)</vt:lpstr>
      <vt:lpstr>一、歷史上「科學界烏龍事件」的舉例(續)</vt:lpstr>
      <vt:lpstr>一、歷史上「科學界烏龍事件」的舉例(續)</vt:lpstr>
      <vt:lpstr>一、歷史上「科學界烏龍事件」的舉例(續)</vt:lpstr>
      <vt:lpstr>一、歷史上「科學界烏龍事件」的舉例(續)</vt:lpstr>
      <vt:lpstr>爪哇人</vt:lpstr>
      <vt:lpstr>皮爾當人</vt:lpstr>
      <vt:lpstr>歷史上「科學界烏龍事件」的舉例(續)</vt:lpstr>
      <vt:lpstr>海德堡人</vt:lpstr>
      <vt:lpstr>歷史上「科學界烏龍事件」的舉例(續)</vt:lpstr>
      <vt:lpstr>Slide 93</vt:lpstr>
      <vt:lpstr>寒武紀大爆炸</vt:lpstr>
      <vt:lpstr>三 葉 蟲 的 眼  </vt:lpstr>
      <vt:lpstr>Slide 96</vt:lpstr>
      <vt:lpstr>Slide 97</vt:lpstr>
      <vt:lpstr>人類的演化???</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YuSheng Chen</dc:creator>
  <cp:lastModifiedBy>james chuang</cp:lastModifiedBy>
  <cp:revision>34</cp:revision>
  <dcterms:created xsi:type="dcterms:W3CDTF">2011-01-28T15:00:38Z</dcterms:created>
  <dcterms:modified xsi:type="dcterms:W3CDTF">2012-09-25T02:57:31Z</dcterms:modified>
</cp:coreProperties>
</file>