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800" r:id="rId1"/>
    <p:sldMasterId id="2147484812" r:id="rId2"/>
  </p:sldMasterIdLst>
  <p:notesMasterIdLst>
    <p:notesMasterId r:id="rId28"/>
  </p:notesMasterIdLst>
  <p:sldIdLst>
    <p:sldId id="353" r:id="rId3"/>
    <p:sldId id="319" r:id="rId4"/>
    <p:sldId id="328" r:id="rId5"/>
    <p:sldId id="329" r:id="rId6"/>
    <p:sldId id="330" r:id="rId7"/>
    <p:sldId id="331" r:id="rId8"/>
    <p:sldId id="332" r:id="rId9"/>
    <p:sldId id="351" r:id="rId10"/>
    <p:sldId id="334" r:id="rId11"/>
    <p:sldId id="333" r:id="rId12"/>
    <p:sldId id="350" r:id="rId13"/>
    <p:sldId id="336" r:id="rId14"/>
    <p:sldId id="352" r:id="rId15"/>
    <p:sldId id="335" r:id="rId16"/>
    <p:sldId id="337" r:id="rId17"/>
    <p:sldId id="338" r:id="rId18"/>
    <p:sldId id="339" r:id="rId19"/>
    <p:sldId id="343" r:id="rId20"/>
    <p:sldId id="341" r:id="rId21"/>
    <p:sldId id="344" r:id="rId22"/>
    <p:sldId id="345" r:id="rId23"/>
    <p:sldId id="347" r:id="rId24"/>
    <p:sldId id="348" r:id="rId25"/>
    <p:sldId id="349" r:id="rId26"/>
    <p:sldId id="34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7336" autoAdjust="0"/>
  </p:normalViewPr>
  <p:slideViewPr>
    <p:cSldViewPr>
      <p:cViewPr>
        <p:scale>
          <a:sx n="70" d="100"/>
          <a:sy n="70" d="100"/>
        </p:scale>
        <p:origin x="-132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D4A173-8E7C-4A63-9E68-1553CEFB1F1C}" type="datetimeFigureOut">
              <a:rPr lang="en-US"/>
              <a:pPr>
                <a:defRPr/>
              </a:pPr>
              <a:t>9/16/2017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769F52-A8C4-416A-B5C4-C196F0FEAD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29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9AF034-2B5B-4406-933A-1589BC86935C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BFBA3-8FFB-4453-9A68-456F2B6760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68B1E-E17E-432F-A8DA-4DBBFE2983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D8913-4E96-4759-83DB-A5BD700E34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4D4C9-D2A3-4BD3-8F3A-B4DC7BCC06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5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7577E-7711-4E9D-A0A0-6D15AA0CC7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78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FA005-F365-4F2A-91D6-923E21D6BD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61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69F1D-8A39-471E-B2C2-770C76EFE1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18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EF503-A84D-4017-B046-52D4507C39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44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D6D88-831E-4376-A1FE-871B4D9A5E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24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B5D53-5E7D-41D0-BE87-4D3E6F519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67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C67B0-DC1B-4CBF-A8C4-AEF6AB86DB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9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C36EC-9A7D-4613-A84D-01408AA150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C50D1-C5E8-453D-89C1-9208B5EC5F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14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E3DA7-9990-4F2D-B323-4A4DA85E3E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98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1BDDC-9451-45C8-9C39-FA2297FEA0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1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603F7-CE92-489C-9942-FB23B85E1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6BA8D-FB52-4DF7-9F75-153AF56BCB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95F50-0342-461E-A604-BD60F89EA0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067F8-F9CF-445E-B4BB-7AE42CA4D2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E0E53-DD29-45CE-95CC-CE3FCBACBD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F283D-17DB-41A2-A2B9-E21762675E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BAE8-F739-40FA-98FC-A7F91EEB63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4A3E28-DCE5-4EEC-B979-C513B0F380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1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fld id="{8722DC11-DC26-42A2-8AA2-AB7444C2A8DE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9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  <p:sldLayoutId id="2147484814" r:id="rId2"/>
    <p:sldLayoutId id="2147484815" r:id="rId3"/>
    <p:sldLayoutId id="2147484816" r:id="rId4"/>
    <p:sldLayoutId id="2147484817" r:id="rId5"/>
    <p:sldLayoutId id="2147484818" r:id="rId6"/>
    <p:sldLayoutId id="2147484819" r:id="rId7"/>
    <p:sldLayoutId id="2147484820" r:id="rId8"/>
    <p:sldLayoutId id="2147484821" r:id="rId9"/>
    <p:sldLayoutId id="2147484822" r:id="rId10"/>
    <p:sldLayoutId id="21474848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  <a:solidFill>
            <a:schemeClr val="accent2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i="1" smtClean="0">
                <a:solidFill>
                  <a:srgbClr val="FFFF00"/>
                </a:solidFill>
                <a:latin typeface="Matura MT Script Capitals" pitchFamily="66" charset="0"/>
                <a:ea typeface="Batang" pitchFamily="18" charset="-127"/>
              </a:rPr>
              <a:t>     ABC</a:t>
            </a:r>
            <a:r>
              <a:rPr lang="en-US" altLang="en-US" sz="4000" smtClean="0">
                <a:solidFill>
                  <a:srgbClr val="FFFF00"/>
                </a:solidFill>
                <a:latin typeface="Matura MT Script Capitals" pitchFamily="66" charset="0"/>
              </a:rPr>
              <a:t>  2017 </a:t>
            </a:r>
            <a:r>
              <a:rPr lang="zh-TW" altLang="en-US" sz="4000" smtClean="0">
                <a:ea typeface="新細明體" pitchFamily="18" charset="-120"/>
              </a:rPr>
              <a:t>    </a:t>
            </a:r>
            <a:endParaRPr lang="en-US" altLang="en-US" sz="400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76200" cmpd="tri"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課碼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(Workshop):</a:t>
            </a: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3BT-4</a:t>
            </a:r>
          </a:p>
          <a:p>
            <a:pPr eaLnBrk="1" hangingPunct="1">
              <a:buFontTx/>
              <a:buNone/>
              <a:defRPr/>
            </a:pP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教室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(Room #):109H</a:t>
            </a:r>
          </a:p>
          <a:p>
            <a:pPr eaLnBrk="1" hangingPunct="1">
              <a:buFontTx/>
              <a:buNone/>
              <a:defRPr/>
            </a:pP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講員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(Speaker): </a:t>
            </a: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劉港木牧師</a:t>
            </a:r>
            <a:endParaRPr lang="en-US" altLang="zh-TW" dirty="0" smtClean="0">
              <a:solidFill>
                <a:srgbClr val="FFFF00"/>
              </a:solidFill>
              <a:ea typeface="新細明體" pitchFamily="18" charset="-120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新細明體" pitchFamily="18" charset="-120"/>
              </a:rPr>
              <a:t>授課語言</a:t>
            </a:r>
            <a:r>
              <a:rPr lang="en-US" altLang="zh-CN" b="1" dirty="0" smtClean="0">
                <a:solidFill>
                  <a:srgbClr val="FFFF00"/>
                </a:solidFill>
                <a:ea typeface="新細明體" pitchFamily="18" charset="-120"/>
              </a:rPr>
              <a:t>: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zh-TW" altLang="en-US" dirty="0" smtClean="0">
                <a:solidFill>
                  <a:srgbClr val="FFFF00"/>
                </a:solidFill>
                <a:ea typeface="SimSun" pitchFamily="2" charset="-122"/>
              </a:rPr>
              <a:t>華語</a:t>
            </a:r>
            <a:endParaRPr lang="en-US" altLang="zh-CN" dirty="0" smtClean="0">
              <a:solidFill>
                <a:srgbClr val="FFFF00"/>
              </a:solidFill>
              <a:ea typeface="SimSun" pitchFamily="2" charset="-122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題目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(Topic): </a:t>
            </a: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暫時離開永遠得著</a:t>
            </a:r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</a:t>
            </a:r>
            <a:endParaRPr lang="en-US" altLang="zh-CN" dirty="0" smtClean="0">
              <a:solidFill>
                <a:srgbClr val="FFFF00"/>
              </a:solidFill>
              <a:ea typeface="SimSun" pitchFamily="2" charset="-122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專題簡介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:</a:t>
            </a:r>
            <a:r>
              <a:rPr lang="zh-TW" altLang="en-US" dirty="0" smtClean="0">
                <a:solidFill>
                  <a:srgbClr val="FFFF00"/>
                </a:solidFill>
                <a:ea typeface="SimSun" pitchFamily="2" charset="-122"/>
              </a:rPr>
              <a:t> 從</a:t>
            </a:r>
            <a:r>
              <a:rPr lang="zh-TW" altLang="en-US" dirty="0">
                <a:solidFill>
                  <a:srgbClr val="FFFF00"/>
                </a:solidFill>
                <a:ea typeface="SimSun" pitchFamily="2" charset="-122"/>
              </a:rPr>
              <a:t>腓利門書學習保羅如何化解腓利門與阿尼西</a:t>
            </a:r>
            <a:r>
              <a:rPr lang="zh-TW" altLang="en-US" dirty="0" smtClean="0">
                <a:solidFill>
                  <a:srgbClr val="FFFF00"/>
                </a:solidFill>
                <a:ea typeface="SimSun" pitchFamily="2" charset="-122"/>
              </a:rPr>
              <a:t>母之</a:t>
            </a:r>
            <a:r>
              <a:rPr lang="zh-TW" altLang="en-US" dirty="0">
                <a:solidFill>
                  <a:srgbClr val="FFFF00"/>
                </a:solidFill>
                <a:ea typeface="SimSun" pitchFamily="2" charset="-122"/>
              </a:rPr>
              <a:t>間的衝</a:t>
            </a:r>
            <a:r>
              <a:rPr lang="zh-TW" altLang="en-US" dirty="0" smtClean="0">
                <a:solidFill>
                  <a:srgbClr val="FFFF00"/>
                </a:solidFill>
                <a:ea typeface="SimSun" pitchFamily="2" charset="-122"/>
              </a:rPr>
              <a:t>突，</a:t>
            </a:r>
            <a:r>
              <a:rPr lang="zh-TW" altLang="en-US" dirty="0">
                <a:solidFill>
                  <a:srgbClr val="FFFF00"/>
                </a:solidFill>
                <a:ea typeface="SimSun" pitchFamily="2" charset="-122"/>
              </a:rPr>
              <a:t>應用在教會錯綜複雜的人際關</a:t>
            </a:r>
            <a:r>
              <a:rPr lang="zh-TW" altLang="en-US" dirty="0" smtClean="0">
                <a:solidFill>
                  <a:srgbClr val="FFFF00"/>
                </a:solidFill>
                <a:ea typeface="SimSun" pitchFamily="2" charset="-122"/>
              </a:rPr>
              <a:t>係，使</a:t>
            </a:r>
            <a:r>
              <a:rPr lang="zh-TW" altLang="en-US" dirty="0">
                <a:solidFill>
                  <a:srgbClr val="FFFF00"/>
                </a:solidFill>
                <a:ea typeface="SimSun" pitchFamily="2" charset="-122"/>
              </a:rPr>
              <a:t>我們有處理背叛虧</a:t>
            </a:r>
            <a:r>
              <a:rPr lang="zh-TW" altLang="en-US" dirty="0" smtClean="0">
                <a:solidFill>
                  <a:srgbClr val="FFFF00"/>
                </a:solidFill>
                <a:ea typeface="SimSun" pitchFamily="2" charset="-122"/>
              </a:rPr>
              <a:t>負與</a:t>
            </a:r>
            <a:r>
              <a:rPr lang="zh-TW" altLang="en-US" dirty="0">
                <a:solidFill>
                  <a:srgbClr val="FFFF00"/>
                </a:solidFill>
                <a:ea typeface="SimSun" pitchFamily="2" charset="-122"/>
              </a:rPr>
              <a:t>認罪和解的智慧，真</a:t>
            </a:r>
            <a:r>
              <a:rPr lang="zh-TW" altLang="en-US" dirty="0" smtClean="0">
                <a:solidFill>
                  <a:srgbClr val="FFFF00"/>
                </a:solidFill>
                <a:ea typeface="SimSun" pitchFamily="2" charset="-122"/>
              </a:rPr>
              <a:t>正長</a:t>
            </a:r>
            <a:r>
              <a:rPr lang="zh-TW" altLang="en-US" dirty="0">
                <a:solidFill>
                  <a:srgbClr val="FFFF00"/>
                </a:solidFill>
                <a:ea typeface="SimSun" pitchFamily="2" charset="-122"/>
              </a:rPr>
              <a:t>遠得著人心</a:t>
            </a:r>
            <a:r>
              <a:rPr lang="zh-TW" altLang="en-US" dirty="0" smtClean="0">
                <a:solidFill>
                  <a:srgbClr val="FFFF00"/>
                </a:solidFill>
                <a:ea typeface="SimSun" pitchFamily="2" charset="-122"/>
              </a:rPr>
              <a:t>。</a:t>
            </a:r>
            <a:endParaRPr lang="zh-TW" altLang="en-US" dirty="0">
              <a:solidFill>
                <a:srgbClr val="FFFF00"/>
              </a:solidFill>
              <a:ea typeface="SimSun" pitchFamily="2" charset="-122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495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北美華人基督徒教育大會</a:t>
            </a:r>
            <a:endParaRPr lang="en-US" sz="2800" dirty="0" smtClean="0">
              <a:solidFill>
                <a:srgbClr val="00FF00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FF00"/>
                </a:solidFill>
              </a:rPr>
              <a:t>            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A</a:t>
            </a:r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ccess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B</a:t>
            </a:r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ible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</a:t>
            </a:r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onvention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</a:p>
        </p:txBody>
      </p:sp>
      <p:pic>
        <p:nvPicPr>
          <p:cNvPr id="2053" name="Picture 5" descr="abc logo_color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564904"/>
            <a:ext cx="8568951" cy="4104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4000" dirty="0">
                <a:solidFill>
                  <a:schemeClr val="tx1"/>
                </a:solidFill>
              </a:rPr>
              <a:t>10.</a:t>
            </a:r>
            <a:r>
              <a:rPr lang="zh-TW" altLang="en-US" sz="4000" dirty="0">
                <a:solidFill>
                  <a:schemeClr val="tx1"/>
                </a:solidFill>
              </a:rPr>
              <a:t>就是為我在</a:t>
            </a:r>
            <a:r>
              <a:rPr lang="zh-TW" altLang="en-US" sz="4000" u="sng" dirty="0">
                <a:solidFill>
                  <a:srgbClr val="FF0000"/>
                </a:solidFill>
              </a:rPr>
              <a:t>捆鎖中所生的兒子</a:t>
            </a:r>
            <a:r>
              <a:rPr lang="zh-TW" altLang="en-US" sz="4000" dirty="0">
                <a:solidFill>
                  <a:schemeClr val="tx1"/>
                </a:solidFill>
              </a:rPr>
              <a:t>阿尼西母（就是有</a:t>
            </a:r>
            <a:r>
              <a:rPr lang="zh-TW" altLang="en-US" sz="4000" u="sng" dirty="0">
                <a:solidFill>
                  <a:srgbClr val="0000FF"/>
                </a:solidFill>
              </a:rPr>
              <a:t>益處</a:t>
            </a:r>
            <a:r>
              <a:rPr lang="zh-TW" altLang="en-US" sz="4000" dirty="0">
                <a:solidFill>
                  <a:schemeClr val="tx1"/>
                </a:solidFill>
              </a:rPr>
              <a:t>的意思）求你。</a:t>
            </a:r>
          </a:p>
          <a:p>
            <a:pPr marL="0" indent="0">
              <a:buNone/>
            </a:pPr>
            <a:r>
              <a:rPr lang="en-US" altLang="zh-TW" sz="4000" dirty="0">
                <a:solidFill>
                  <a:schemeClr val="tx1"/>
                </a:solidFill>
              </a:rPr>
              <a:t>11.</a:t>
            </a:r>
            <a:r>
              <a:rPr lang="zh-TW" altLang="en-US" sz="4000" dirty="0">
                <a:solidFill>
                  <a:schemeClr val="tx1"/>
                </a:solidFill>
              </a:rPr>
              <a:t>他</a:t>
            </a:r>
            <a:r>
              <a:rPr lang="zh-TW" altLang="en-US" sz="4000" dirty="0">
                <a:solidFill>
                  <a:srgbClr val="FF0000"/>
                </a:solidFill>
              </a:rPr>
              <a:t>從前</a:t>
            </a:r>
            <a:r>
              <a:rPr lang="zh-TW" altLang="en-US" sz="4000" dirty="0">
                <a:solidFill>
                  <a:schemeClr val="tx1"/>
                </a:solidFill>
              </a:rPr>
              <a:t>於你沒有</a:t>
            </a:r>
            <a:r>
              <a:rPr lang="zh-TW" altLang="en-US" sz="4000" u="sng" dirty="0">
                <a:solidFill>
                  <a:srgbClr val="0000FF"/>
                </a:solidFill>
              </a:rPr>
              <a:t>益處</a:t>
            </a:r>
            <a:r>
              <a:rPr lang="zh-TW" altLang="en-US" sz="4000" dirty="0">
                <a:solidFill>
                  <a:schemeClr val="tx1"/>
                </a:solidFill>
              </a:rPr>
              <a:t>，但</a:t>
            </a:r>
            <a:r>
              <a:rPr lang="zh-TW" altLang="en-US" sz="4000" dirty="0">
                <a:solidFill>
                  <a:srgbClr val="FF0000"/>
                </a:solidFill>
              </a:rPr>
              <a:t>如今</a:t>
            </a:r>
            <a:r>
              <a:rPr lang="zh-TW" altLang="en-US" sz="4000" dirty="0">
                <a:solidFill>
                  <a:schemeClr val="tx1"/>
                </a:solidFill>
              </a:rPr>
              <a:t>於</a:t>
            </a:r>
            <a:r>
              <a:rPr lang="zh-TW" altLang="en-US" sz="4000" b="1" u="sng" dirty="0">
                <a:solidFill>
                  <a:srgbClr val="0000FF"/>
                </a:solidFill>
              </a:rPr>
              <a:t>你我都有益處</a:t>
            </a:r>
            <a:r>
              <a:rPr lang="zh-TW" altLang="en-US" sz="4000" dirty="0" smtClean="0">
                <a:solidFill>
                  <a:schemeClr val="tx1"/>
                </a:solidFill>
              </a:rPr>
              <a:t>。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2800" i="1" dirty="0" smtClean="0">
                <a:solidFill>
                  <a:srgbClr val="0000FF"/>
                </a:solidFill>
              </a:rPr>
              <a:t>*</a:t>
            </a:r>
            <a:r>
              <a:rPr lang="zh-TW" altLang="en-US" sz="2800" i="1" dirty="0" smtClean="0">
                <a:solidFill>
                  <a:srgbClr val="0000FF"/>
                </a:solidFill>
              </a:rPr>
              <a:t>基督徒的生命要使人有益處</a:t>
            </a:r>
            <a:endParaRPr lang="en-US" altLang="zh-TW" sz="2800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TW" sz="2800" i="1" dirty="0" smtClean="0">
                <a:solidFill>
                  <a:srgbClr val="0000FF"/>
                </a:solidFill>
              </a:rPr>
              <a:t>*</a:t>
            </a:r>
            <a:r>
              <a:rPr lang="zh-TW" altLang="en-US" sz="2800" i="1" dirty="0" smtClean="0">
                <a:solidFill>
                  <a:srgbClr val="0000FF"/>
                </a:solidFill>
              </a:rPr>
              <a:t>從前</a:t>
            </a:r>
            <a:r>
              <a:rPr lang="en-US" altLang="zh-TW" sz="2800" i="1" dirty="0" smtClean="0">
                <a:solidFill>
                  <a:srgbClr val="0000FF"/>
                </a:solidFill>
              </a:rPr>
              <a:t>…</a:t>
            </a:r>
            <a:r>
              <a:rPr lang="zh-TW" altLang="en-US" sz="2800" i="1" dirty="0" smtClean="0">
                <a:solidFill>
                  <a:srgbClr val="0000FF"/>
                </a:solidFill>
              </a:rPr>
              <a:t>如今</a:t>
            </a:r>
            <a:endParaRPr lang="zh-TW" altLang="en-US" sz="2800" i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四、說明關係與來龍去脈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4350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他是我心上的人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678" y="3789041"/>
            <a:ext cx="4480496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270892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/>
              <a:t>12.</a:t>
            </a:r>
            <a:r>
              <a:rPr lang="zh-TW" altLang="en-US" sz="4000" dirty="0"/>
              <a:t>我現在打發他親自回你那裡去，</a:t>
            </a:r>
            <a:r>
              <a:rPr lang="zh-TW" altLang="en-US" sz="4000" u="sng" dirty="0">
                <a:solidFill>
                  <a:srgbClr val="FF0000"/>
                </a:solidFill>
              </a:rPr>
              <a:t>他是我心上的人</a:t>
            </a:r>
            <a:r>
              <a:rPr lang="zh-TW" altLang="en-US" sz="4000" dirty="0"/>
              <a:t>。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4797152"/>
            <a:ext cx="42784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i="1" dirty="0">
                <a:solidFill>
                  <a:srgbClr val="0000FF"/>
                </a:solidFill>
              </a:rPr>
              <a:t>心腸，肺</a:t>
            </a:r>
            <a:r>
              <a:rPr lang="zh-TW" altLang="en-US" sz="2800" b="1" i="1" dirty="0" smtClean="0">
                <a:solidFill>
                  <a:srgbClr val="0000FF"/>
                </a:solidFill>
              </a:rPr>
              <a:t>腑</a:t>
            </a:r>
            <a:endParaRPr lang="en-US" altLang="zh-TW" sz="2800" b="1" i="1" dirty="0" smtClean="0">
              <a:solidFill>
                <a:srgbClr val="0000FF"/>
              </a:solidFill>
            </a:endParaRPr>
          </a:p>
          <a:p>
            <a:r>
              <a:rPr lang="zh-TW" altLang="en-US" sz="2800" b="1" i="1" dirty="0" smtClean="0">
                <a:solidFill>
                  <a:srgbClr val="0000FF"/>
                </a:solidFill>
              </a:rPr>
              <a:t>我</a:t>
            </a:r>
            <a:r>
              <a:rPr lang="zh-TW" altLang="en-US" sz="2800" b="1" i="1" dirty="0">
                <a:solidFill>
                  <a:srgbClr val="0000FF"/>
                </a:solidFill>
              </a:rPr>
              <a:t>的心肝寶</a:t>
            </a:r>
            <a:r>
              <a:rPr lang="zh-TW" altLang="en-US" sz="2800" b="1" i="1" dirty="0" smtClean="0">
                <a:solidFill>
                  <a:srgbClr val="0000FF"/>
                </a:solidFill>
              </a:rPr>
              <a:t>貝</a:t>
            </a:r>
            <a:endParaRPr lang="en-US" altLang="zh-TW" sz="2800" b="1" i="1" dirty="0" smtClean="0">
              <a:solidFill>
                <a:srgbClr val="0000FF"/>
              </a:solidFill>
            </a:endParaRPr>
          </a:p>
          <a:p>
            <a:r>
              <a:rPr lang="zh-TW" altLang="en-US" sz="2800" b="1" i="1" dirty="0" smtClean="0">
                <a:solidFill>
                  <a:srgbClr val="0000FF"/>
                </a:solidFill>
              </a:rPr>
              <a:t>他</a:t>
            </a:r>
            <a:r>
              <a:rPr lang="zh-TW" altLang="en-US" sz="2800" b="1" i="1" dirty="0">
                <a:solidFill>
                  <a:srgbClr val="0000FF"/>
                </a:solidFill>
              </a:rPr>
              <a:t>的遭遇會觸動我的心緒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251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564904"/>
            <a:ext cx="8568951" cy="4104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4000" dirty="0">
                <a:solidFill>
                  <a:schemeClr val="tx1"/>
                </a:solidFill>
              </a:rPr>
              <a:t>13.</a:t>
            </a:r>
            <a:r>
              <a:rPr lang="zh-TW" altLang="en-US" sz="4000" dirty="0">
                <a:solidFill>
                  <a:schemeClr val="tx1"/>
                </a:solidFill>
              </a:rPr>
              <a:t>我</a:t>
            </a:r>
            <a:r>
              <a:rPr lang="zh-TW" altLang="en-US" sz="4000" b="1" u="sng" dirty="0">
                <a:solidFill>
                  <a:srgbClr val="0000FF"/>
                </a:solidFill>
              </a:rPr>
              <a:t>本來有意</a:t>
            </a:r>
            <a:r>
              <a:rPr lang="zh-TW" altLang="en-US" sz="4000" dirty="0">
                <a:solidFill>
                  <a:schemeClr val="tx1"/>
                </a:solidFill>
              </a:rPr>
              <a:t>將他留下，在我為福音所受的捆鎖中替你伺候我。</a:t>
            </a:r>
          </a:p>
          <a:p>
            <a:pPr marL="0" indent="0">
              <a:buNone/>
            </a:pPr>
            <a:r>
              <a:rPr lang="en-US" altLang="zh-TW" sz="4000" dirty="0">
                <a:solidFill>
                  <a:schemeClr val="tx1"/>
                </a:solidFill>
              </a:rPr>
              <a:t>14.</a:t>
            </a:r>
            <a:r>
              <a:rPr lang="zh-TW" altLang="en-US" sz="4000" dirty="0">
                <a:solidFill>
                  <a:schemeClr val="tx1"/>
                </a:solidFill>
              </a:rPr>
              <a:t>但</a:t>
            </a:r>
            <a:r>
              <a:rPr lang="zh-TW" altLang="en-US" sz="4000" b="1" u="sng" dirty="0">
                <a:solidFill>
                  <a:srgbClr val="0000FF"/>
                </a:solidFill>
              </a:rPr>
              <a:t>不知道你的意思</a:t>
            </a:r>
            <a:r>
              <a:rPr lang="zh-TW" altLang="en-US" sz="4000" dirty="0">
                <a:solidFill>
                  <a:schemeClr val="tx1"/>
                </a:solidFill>
              </a:rPr>
              <a:t>，我就不願意這樣行，叫你的善行不是</a:t>
            </a:r>
            <a:r>
              <a:rPr lang="zh-TW" altLang="en-US" sz="4000" b="1" u="sng" dirty="0">
                <a:solidFill>
                  <a:srgbClr val="FF0000"/>
                </a:solidFill>
              </a:rPr>
              <a:t>出於勉強</a:t>
            </a:r>
            <a:r>
              <a:rPr lang="zh-TW" altLang="en-US" sz="4000" dirty="0">
                <a:solidFill>
                  <a:schemeClr val="tx1"/>
                </a:solidFill>
              </a:rPr>
              <a:t>，乃是</a:t>
            </a:r>
            <a:r>
              <a:rPr lang="zh-TW" altLang="en-US" sz="4000" b="1" u="sng" dirty="0">
                <a:solidFill>
                  <a:srgbClr val="FF0000"/>
                </a:solidFill>
              </a:rPr>
              <a:t>出於甘心</a:t>
            </a:r>
            <a:r>
              <a:rPr lang="zh-TW" altLang="en-US" sz="4000" dirty="0">
                <a:solidFill>
                  <a:schemeClr val="tx1"/>
                </a:solidFill>
              </a:rPr>
              <a:t>。</a:t>
            </a:r>
          </a:p>
          <a:p>
            <a:endParaRPr lang="en-US" dirty="0" smtClean="0"/>
          </a:p>
          <a:p>
            <a:r>
              <a:rPr lang="zh-TW" altLang="en-US" sz="3200" b="1" i="1" u="sng" dirty="0" smtClean="0">
                <a:solidFill>
                  <a:srgbClr val="0000FF"/>
                </a:solidFill>
              </a:rPr>
              <a:t>勉強無法長久，甘心卻可以持續</a:t>
            </a:r>
            <a:r>
              <a:rPr lang="en-US" altLang="zh-TW" sz="3200" b="1" i="1" u="sng" dirty="0" smtClean="0">
                <a:solidFill>
                  <a:srgbClr val="0000FF"/>
                </a:solidFill>
              </a:rPr>
              <a:t>(Free will)</a:t>
            </a:r>
            <a:endParaRPr lang="en-US" sz="3200" b="1" i="1" u="sng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尊重意願 </a:t>
            </a:r>
            <a:r>
              <a:rPr lang="en-US" altLang="zh-TW" dirty="0" smtClean="0">
                <a:solidFill>
                  <a:srgbClr val="FFFF00"/>
                </a:solidFill>
              </a:rPr>
              <a:t>&amp; </a:t>
            </a:r>
            <a:r>
              <a:rPr lang="zh-TW" altLang="en-US" dirty="0" smtClean="0">
                <a:solidFill>
                  <a:srgbClr val="FFFF00"/>
                </a:solidFill>
              </a:rPr>
              <a:t>不必勉強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8822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兒子的長頭髮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60612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19498" y="263691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600" dirty="0">
                <a:solidFill>
                  <a:srgbClr val="0000FF"/>
                </a:solidFill>
              </a:rPr>
              <a:t>耶路撒冷的眾女子啊，我指著羚羊或田野的母鹿囑咐你們：不要驚動、不要叫醒我所親愛的，</a:t>
            </a:r>
            <a:r>
              <a:rPr lang="zh-TW" altLang="en-US" sz="3600" b="1" u="sng" dirty="0">
                <a:solidFill>
                  <a:srgbClr val="FF0000"/>
                </a:solidFill>
              </a:rPr>
              <a:t>等他自己情</a:t>
            </a:r>
            <a:r>
              <a:rPr lang="zh-TW" altLang="en-US" sz="3600" b="1" u="sng" dirty="0" smtClean="0">
                <a:solidFill>
                  <a:srgbClr val="FF0000"/>
                </a:solidFill>
              </a:rPr>
              <a:t>願</a:t>
            </a:r>
            <a:r>
              <a:rPr lang="en-US" altLang="zh-TW" sz="3600" dirty="0" smtClean="0">
                <a:solidFill>
                  <a:srgbClr val="0000FF"/>
                </a:solidFill>
              </a:rPr>
              <a:t>(</a:t>
            </a:r>
            <a:r>
              <a:rPr lang="zh-TW" altLang="en-US" sz="3600" dirty="0" smtClean="0">
                <a:solidFill>
                  <a:srgbClr val="0000FF"/>
                </a:solidFill>
              </a:rPr>
              <a:t>雅歌</a:t>
            </a:r>
            <a:r>
              <a:rPr lang="en-US" altLang="zh-TW" sz="3600" dirty="0" smtClean="0">
                <a:solidFill>
                  <a:srgbClr val="0000FF"/>
                </a:solidFill>
              </a:rPr>
              <a:t>2:7)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713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636912"/>
            <a:ext cx="8496943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 smtClean="0">
                <a:solidFill>
                  <a:schemeClr val="tx1"/>
                </a:solidFill>
              </a:rPr>
              <a:t>15</a:t>
            </a:r>
            <a:r>
              <a:rPr lang="en-US" altLang="zh-TW" sz="4000" dirty="0">
                <a:solidFill>
                  <a:schemeClr val="tx1"/>
                </a:solidFill>
              </a:rPr>
              <a:t>.</a:t>
            </a:r>
            <a:r>
              <a:rPr lang="zh-TW" altLang="en-US" sz="4000" dirty="0">
                <a:solidFill>
                  <a:schemeClr val="tx1"/>
                </a:solidFill>
              </a:rPr>
              <a:t>他</a:t>
            </a:r>
            <a:r>
              <a:rPr lang="zh-TW" altLang="en-US" sz="4000" u="sng" dirty="0">
                <a:solidFill>
                  <a:srgbClr val="FF0000"/>
                </a:solidFill>
              </a:rPr>
              <a:t>暫時</a:t>
            </a:r>
            <a:r>
              <a:rPr lang="zh-TW" altLang="en-US" sz="4000" dirty="0">
                <a:solidFill>
                  <a:schemeClr val="tx1"/>
                </a:solidFill>
              </a:rPr>
              <a:t>離開你，或者是叫你</a:t>
            </a:r>
            <a:r>
              <a:rPr lang="zh-TW" altLang="en-US" sz="4000" u="sng" dirty="0">
                <a:solidFill>
                  <a:srgbClr val="FF0000"/>
                </a:solidFill>
              </a:rPr>
              <a:t>永遠</a:t>
            </a:r>
            <a:r>
              <a:rPr lang="zh-TW" altLang="en-US" sz="4000" dirty="0">
                <a:solidFill>
                  <a:schemeClr val="tx1"/>
                </a:solidFill>
              </a:rPr>
              <a:t>得著</a:t>
            </a:r>
            <a:r>
              <a:rPr lang="zh-TW" altLang="en-US" sz="4000" dirty="0" smtClean="0">
                <a:solidFill>
                  <a:schemeClr val="tx1"/>
                </a:solidFill>
              </a:rPr>
              <a:t>他</a:t>
            </a:r>
            <a:endParaRPr lang="zh-TW" alt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zh-TW" altLang="en-US" sz="3200" b="1" i="1" dirty="0" smtClean="0">
                <a:solidFill>
                  <a:srgbClr val="0000FF"/>
                </a:solidFill>
              </a:rPr>
              <a:t>約瑟說：</a:t>
            </a:r>
            <a:r>
              <a:rPr lang="zh-TW" altLang="en-US" sz="3200" b="1" i="1" dirty="0" smtClean="0">
                <a:solidFill>
                  <a:srgbClr val="FF0000"/>
                </a:solidFill>
              </a:rPr>
              <a:t>從前</a:t>
            </a:r>
            <a:r>
              <a:rPr lang="zh-TW" altLang="en-US" sz="3200" b="1" i="1" dirty="0" smtClean="0">
                <a:solidFill>
                  <a:srgbClr val="0000FF"/>
                </a:solidFill>
              </a:rPr>
              <a:t>你們的意思是要害我，但神的意思原是好的，為要成就</a:t>
            </a:r>
            <a:r>
              <a:rPr lang="zh-TW" altLang="en-US" sz="3200" b="1" i="1" dirty="0" smtClean="0">
                <a:solidFill>
                  <a:srgbClr val="FF0000"/>
                </a:solidFill>
              </a:rPr>
              <a:t>現今</a:t>
            </a:r>
            <a:r>
              <a:rPr lang="zh-TW" altLang="en-US" sz="3200" b="1" i="1" dirty="0" smtClean="0">
                <a:solidFill>
                  <a:srgbClr val="0000FF"/>
                </a:solidFill>
              </a:rPr>
              <a:t>的美事</a:t>
            </a:r>
            <a:endParaRPr lang="en-US" altLang="zh-TW" sz="3200" b="1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3200" b="1" i="1" dirty="0" smtClean="0">
                <a:solidFill>
                  <a:srgbClr val="0000FF"/>
                </a:solidFill>
              </a:rPr>
              <a:t>浪子</a:t>
            </a:r>
            <a:r>
              <a:rPr lang="zh-TW" altLang="en-US" sz="3200" b="1" i="1" dirty="0" smtClean="0">
                <a:solidFill>
                  <a:srgbClr val="FF0000"/>
                </a:solidFill>
              </a:rPr>
              <a:t>短暫</a:t>
            </a:r>
            <a:r>
              <a:rPr lang="zh-TW" altLang="en-US" sz="3200" b="1" i="1" dirty="0" smtClean="0">
                <a:solidFill>
                  <a:srgbClr val="0000FF"/>
                </a:solidFill>
              </a:rPr>
              <a:t>的流浪在外，父親</a:t>
            </a:r>
            <a:r>
              <a:rPr lang="zh-TW" altLang="en-US" sz="3200" b="1" i="1" dirty="0" smtClean="0">
                <a:solidFill>
                  <a:srgbClr val="FF0000"/>
                </a:solidFill>
              </a:rPr>
              <a:t>永遠</a:t>
            </a:r>
            <a:r>
              <a:rPr lang="zh-TW" altLang="en-US" sz="3200" b="1" i="1" dirty="0" smtClean="0">
                <a:solidFill>
                  <a:srgbClr val="0000FF"/>
                </a:solidFill>
              </a:rPr>
              <a:t>真實地得著浪子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</a:rPr>
              <a:t>點出背後更高的屬靈意義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739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636912"/>
            <a:ext cx="8568951" cy="396044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000" dirty="0">
                <a:solidFill>
                  <a:schemeClr val="tx1"/>
                </a:solidFill>
              </a:rPr>
              <a:t>16.</a:t>
            </a:r>
            <a:r>
              <a:rPr lang="zh-TW" altLang="en-US" sz="4000" b="1" u="sng" dirty="0">
                <a:solidFill>
                  <a:srgbClr val="FF0000"/>
                </a:solidFill>
              </a:rPr>
              <a:t>不再是奴僕</a:t>
            </a:r>
            <a:r>
              <a:rPr lang="zh-TW" altLang="en-US" sz="4000" dirty="0">
                <a:solidFill>
                  <a:schemeClr val="tx1"/>
                </a:solidFill>
              </a:rPr>
              <a:t>，乃是高過奴僕，</a:t>
            </a:r>
            <a:r>
              <a:rPr lang="zh-TW" altLang="en-US" sz="4000" b="1" u="sng" dirty="0">
                <a:solidFill>
                  <a:srgbClr val="FF0000"/>
                </a:solidFill>
              </a:rPr>
              <a:t>是親愛的兄弟</a:t>
            </a:r>
            <a:r>
              <a:rPr lang="zh-TW" altLang="en-US" sz="4000" dirty="0">
                <a:solidFill>
                  <a:schemeClr val="tx1"/>
                </a:solidFill>
              </a:rPr>
              <a:t>。在我實在是如此，何況在你呢！這也不拘是按肉體說，是按主</a:t>
            </a:r>
            <a:r>
              <a:rPr lang="zh-TW" altLang="en-US" sz="4000" dirty="0" smtClean="0">
                <a:solidFill>
                  <a:schemeClr val="tx1"/>
                </a:solidFill>
              </a:rPr>
              <a:t>說</a:t>
            </a:r>
            <a:endParaRPr lang="zh-TW" alt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4000" dirty="0">
                <a:solidFill>
                  <a:schemeClr val="tx1"/>
                </a:solidFill>
              </a:rPr>
              <a:t>17.</a:t>
            </a:r>
            <a:r>
              <a:rPr lang="zh-TW" altLang="en-US" sz="4000" dirty="0">
                <a:solidFill>
                  <a:schemeClr val="tx1"/>
                </a:solidFill>
              </a:rPr>
              <a:t>你若以我</a:t>
            </a:r>
            <a:r>
              <a:rPr lang="zh-TW" altLang="en-US" sz="4000" dirty="0" smtClean="0">
                <a:solidFill>
                  <a:schemeClr val="tx1"/>
                </a:solidFill>
              </a:rPr>
              <a:t>為</a:t>
            </a:r>
            <a:r>
              <a:rPr lang="zh-TW" altLang="en-US" sz="4000" b="1" u="sng" dirty="0" smtClean="0">
                <a:solidFill>
                  <a:srgbClr val="FF0000"/>
                </a:solidFill>
              </a:rPr>
              <a:t>同伴</a:t>
            </a:r>
            <a:r>
              <a:rPr lang="en-US" altLang="zh-TW" sz="2800" b="1" i="1" u="sng" dirty="0" smtClean="0">
                <a:solidFill>
                  <a:srgbClr val="FF0000"/>
                </a:solidFill>
              </a:rPr>
              <a:t>(</a:t>
            </a:r>
            <a:r>
              <a:rPr lang="zh-TW" altLang="en-US" sz="2800" b="1" i="1" u="sng" dirty="0">
                <a:solidFill>
                  <a:srgbClr val="FF0000"/>
                </a:solidFill>
              </a:rPr>
              <a:t>朋</a:t>
            </a:r>
            <a:r>
              <a:rPr lang="zh-TW" altLang="en-US" sz="2800" b="1" i="1" u="sng" dirty="0" smtClean="0">
                <a:solidFill>
                  <a:srgbClr val="FF0000"/>
                </a:solidFill>
              </a:rPr>
              <a:t>友</a:t>
            </a:r>
            <a:r>
              <a:rPr lang="en-US" altLang="zh-TW" sz="2800" b="1" i="1" u="sng" dirty="0" smtClean="0">
                <a:solidFill>
                  <a:srgbClr val="FF0000"/>
                </a:solidFill>
              </a:rPr>
              <a:t>)</a:t>
            </a:r>
            <a:r>
              <a:rPr lang="zh-TW" altLang="en-US" sz="2800" b="1" i="1" u="sng" dirty="0" smtClean="0">
                <a:solidFill>
                  <a:srgbClr val="FF0000"/>
                </a:solidFill>
              </a:rPr>
              <a:t>台</a:t>
            </a:r>
            <a:r>
              <a:rPr lang="zh-TW" altLang="en-US" sz="4000" dirty="0" smtClean="0">
                <a:solidFill>
                  <a:schemeClr val="tx1"/>
                </a:solidFill>
              </a:rPr>
              <a:t>，</a:t>
            </a:r>
            <a:r>
              <a:rPr lang="zh-TW" altLang="en-US" sz="4000" dirty="0">
                <a:solidFill>
                  <a:schemeClr val="tx1"/>
                </a:solidFill>
              </a:rPr>
              <a:t>就</a:t>
            </a:r>
            <a:r>
              <a:rPr lang="zh-TW" altLang="en-US" sz="4000" b="1" u="sng" dirty="0">
                <a:solidFill>
                  <a:srgbClr val="0000FF"/>
                </a:solidFill>
              </a:rPr>
              <a:t>收納他</a:t>
            </a:r>
            <a:r>
              <a:rPr lang="zh-TW" altLang="en-US" sz="4000" dirty="0">
                <a:solidFill>
                  <a:schemeClr val="tx1"/>
                </a:solidFill>
              </a:rPr>
              <a:t>，如同</a:t>
            </a:r>
            <a:r>
              <a:rPr lang="zh-TW" altLang="en-US" sz="4000" b="1" u="sng" dirty="0">
                <a:solidFill>
                  <a:srgbClr val="0000FF"/>
                </a:solidFill>
              </a:rPr>
              <a:t>收納我</a:t>
            </a:r>
            <a:r>
              <a:rPr lang="zh-TW" altLang="en-US" sz="4000" dirty="0">
                <a:solidFill>
                  <a:schemeClr val="tx1"/>
                </a:solidFill>
              </a:rPr>
              <a:t>一樣。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五、在真理中身份的轉換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3859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743216"/>
            <a:ext cx="8424935" cy="3854135"/>
          </a:xfrm>
        </p:spPr>
        <p:txBody>
          <a:bodyPr>
            <a:normAutofit lnSpcReduction="10000"/>
          </a:bodyPr>
          <a:lstStyle/>
          <a:p>
            <a:r>
              <a:rPr lang="zh-TW" altLang="en-US" sz="4000" dirty="0" smtClean="0">
                <a:solidFill>
                  <a:schemeClr val="tx1"/>
                </a:solidFill>
              </a:rPr>
              <a:t>以</a:t>
            </a:r>
            <a:r>
              <a:rPr lang="zh-TW" altLang="en-US" sz="4000" dirty="0">
                <a:solidFill>
                  <a:schemeClr val="tx1"/>
                </a:solidFill>
              </a:rPr>
              <a:t>後我不再稱你們為僕人，因僕人不知道主人所做的事。我乃稱你們為朋</a:t>
            </a:r>
            <a:r>
              <a:rPr lang="zh-TW" altLang="en-US" sz="4000" dirty="0" smtClean="0">
                <a:solidFill>
                  <a:schemeClr val="tx1"/>
                </a:solidFill>
              </a:rPr>
              <a:t>友 </a:t>
            </a:r>
            <a:r>
              <a:rPr lang="en-US" altLang="zh-TW" sz="4000" dirty="0" smtClean="0">
                <a:solidFill>
                  <a:schemeClr val="tx1"/>
                </a:solidFill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</a:rPr>
              <a:t>同伴</a:t>
            </a:r>
            <a:r>
              <a:rPr lang="en-US" altLang="zh-TW" sz="4000" dirty="0" smtClean="0">
                <a:solidFill>
                  <a:schemeClr val="tx1"/>
                </a:solidFill>
              </a:rPr>
              <a:t>)(</a:t>
            </a:r>
            <a:r>
              <a:rPr lang="zh-TW" altLang="en-US" sz="4000" dirty="0" smtClean="0">
                <a:solidFill>
                  <a:schemeClr val="tx1"/>
                </a:solidFill>
              </a:rPr>
              <a:t> </a:t>
            </a:r>
            <a:r>
              <a:rPr lang="zh-TW" altLang="en-US" sz="4000" dirty="0">
                <a:solidFill>
                  <a:schemeClr val="tx1"/>
                </a:solidFill>
              </a:rPr>
              <a:t>約</a:t>
            </a:r>
            <a:r>
              <a:rPr lang="en-US" altLang="zh-TW" sz="4000" dirty="0" smtClean="0">
                <a:solidFill>
                  <a:schemeClr val="tx1"/>
                </a:solidFill>
              </a:rPr>
              <a:t>15:15) </a:t>
            </a:r>
          </a:p>
          <a:p>
            <a:r>
              <a:rPr lang="zh-TW" altLang="en-US" sz="4000" dirty="0">
                <a:solidFill>
                  <a:schemeClr val="tx1"/>
                </a:solidFill>
              </a:rPr>
              <a:t>所以，你們要彼此接納，如同基督接納你們一樣，使榮耀歸與神</a:t>
            </a:r>
            <a:r>
              <a:rPr lang="zh-TW" altLang="en-US" sz="4000" dirty="0" smtClean="0">
                <a:solidFill>
                  <a:schemeClr val="tx1"/>
                </a:solidFill>
              </a:rPr>
              <a:t>。</a:t>
            </a:r>
            <a:r>
              <a:rPr lang="en-US" altLang="zh-TW" sz="4000" dirty="0" smtClean="0">
                <a:solidFill>
                  <a:schemeClr val="tx1"/>
                </a:solidFill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</a:rPr>
              <a:t>羅</a:t>
            </a:r>
            <a:r>
              <a:rPr lang="en-US" altLang="zh-TW" sz="4000" dirty="0" smtClean="0">
                <a:solidFill>
                  <a:schemeClr val="tx1"/>
                </a:solidFill>
              </a:rPr>
              <a:t>15:7)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1760" y="338328"/>
            <a:ext cx="6275040" cy="125272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主耶穌也接納我們為朋友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1"/>
            <a:ext cx="2147254" cy="274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68089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564904"/>
            <a:ext cx="8568951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>
                <a:solidFill>
                  <a:schemeClr val="tx1"/>
                </a:solidFill>
              </a:rPr>
              <a:t>18.</a:t>
            </a:r>
            <a:r>
              <a:rPr lang="zh-TW" altLang="en-US" sz="4000" dirty="0">
                <a:solidFill>
                  <a:schemeClr val="tx1"/>
                </a:solidFill>
              </a:rPr>
              <a:t>他若虧負你，或欠你什麼，</a:t>
            </a:r>
            <a:r>
              <a:rPr lang="zh-TW" altLang="en-US" sz="4000" b="1" u="sng" dirty="0">
                <a:solidFill>
                  <a:srgbClr val="FF0000"/>
                </a:solidFill>
              </a:rPr>
              <a:t>都歸在我的帳</a:t>
            </a:r>
            <a:r>
              <a:rPr lang="zh-TW" altLang="en-US" sz="4000" b="1" u="sng" dirty="0" smtClean="0">
                <a:solidFill>
                  <a:srgbClr val="FF0000"/>
                </a:solidFill>
              </a:rPr>
              <a:t>上</a:t>
            </a:r>
            <a:r>
              <a:rPr lang="en-US" altLang="zh-TW" b="1" i="1" u="sng" dirty="0" smtClean="0">
                <a:solidFill>
                  <a:srgbClr val="0000FF"/>
                </a:solidFill>
              </a:rPr>
              <a:t>(</a:t>
            </a:r>
            <a:r>
              <a:rPr lang="zh-TW" altLang="en-US" b="1" i="1" u="sng" dirty="0" smtClean="0">
                <a:solidFill>
                  <a:srgbClr val="0000FF"/>
                </a:solidFill>
              </a:rPr>
              <a:t>算我的</a:t>
            </a:r>
            <a:r>
              <a:rPr lang="en-US" altLang="zh-TW" b="1" i="1" u="sng" dirty="0" smtClean="0">
                <a:solidFill>
                  <a:srgbClr val="0000FF"/>
                </a:solidFill>
              </a:rPr>
              <a:t>)</a:t>
            </a:r>
            <a:endParaRPr lang="zh-TW" altLang="en-US" sz="4000" b="1" i="1" u="sng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TW" sz="4000" dirty="0">
                <a:solidFill>
                  <a:schemeClr val="tx1"/>
                </a:solidFill>
              </a:rPr>
              <a:t>19.</a:t>
            </a:r>
            <a:r>
              <a:rPr lang="zh-TW" altLang="en-US" sz="4000" u="sng" dirty="0">
                <a:solidFill>
                  <a:srgbClr val="0000FF"/>
                </a:solidFill>
              </a:rPr>
              <a:t>我必償還</a:t>
            </a:r>
            <a:r>
              <a:rPr lang="zh-TW" altLang="en-US" sz="4000" dirty="0">
                <a:solidFill>
                  <a:schemeClr val="tx1"/>
                </a:solidFill>
              </a:rPr>
              <a:t>。這是我保羅親筆寫的。我並不用對你說，連你自己也是虧欠於我</a:t>
            </a:r>
            <a:r>
              <a:rPr lang="zh-TW" altLang="en-US" sz="4000" dirty="0" smtClean="0">
                <a:solidFill>
                  <a:schemeClr val="tx1"/>
                </a:solidFill>
              </a:rPr>
              <a:t>。</a:t>
            </a:r>
            <a:endParaRPr lang="en-US" altLang="zh-TW" sz="40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4546848" cy="1252728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</a:rPr>
              <a:t>六、願意承擔</a:t>
            </a:r>
            <a:r>
              <a:rPr lang="en-US" altLang="zh-TW" sz="4000" dirty="0" smtClean="0">
                <a:solidFill>
                  <a:srgbClr val="FFFF00"/>
                </a:solidFill>
              </a:rPr>
              <a:t/>
            </a:r>
            <a:br>
              <a:rPr lang="en-US" altLang="zh-TW" sz="4000" dirty="0" smtClean="0">
                <a:solidFill>
                  <a:srgbClr val="FFFF00"/>
                </a:solidFill>
              </a:rPr>
            </a:br>
            <a:r>
              <a:rPr lang="zh-TW" altLang="en-US" sz="4000" dirty="0" smtClean="0">
                <a:solidFill>
                  <a:srgbClr val="FFFF00"/>
                </a:solidFill>
              </a:rPr>
              <a:t>償還所有債務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angel\Desktop\icould pic\2017\IMG_14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t="11294" r="4928" b="30322"/>
          <a:stretch/>
        </p:blipFill>
        <p:spPr bwMode="auto">
          <a:xfrm>
            <a:off x="4788024" y="188640"/>
            <a:ext cx="427832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85086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雷根與鮑威爾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44" y="3068960"/>
            <a:ext cx="4416492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95145"/>
            <a:ext cx="3600400" cy="450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38189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39952" y="2636912"/>
            <a:ext cx="4680519" cy="396044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000" dirty="0" smtClean="0">
                <a:solidFill>
                  <a:schemeClr val="tx1"/>
                </a:solidFill>
              </a:rPr>
              <a:t>1.</a:t>
            </a:r>
            <a:r>
              <a:rPr lang="zh-TW" altLang="en-US" sz="4000" dirty="0" smtClean="0">
                <a:solidFill>
                  <a:schemeClr val="tx1"/>
                </a:solidFill>
              </a:rPr>
              <a:t>親身擔當我們的罪債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chemeClr val="tx1"/>
                </a:solidFill>
              </a:rPr>
              <a:t>2</a:t>
            </a:r>
            <a:r>
              <a:rPr lang="en-US" altLang="zh-TW" sz="4000" dirty="0">
                <a:solidFill>
                  <a:schemeClr val="tx1"/>
                </a:solidFill>
              </a:rPr>
              <a:t>.</a:t>
            </a:r>
            <a:r>
              <a:rPr lang="zh-TW" altLang="en-US" sz="4000" dirty="0">
                <a:solidFill>
                  <a:schemeClr val="tx1"/>
                </a:solidFill>
              </a:rPr>
              <a:t>作我們的贖價</a:t>
            </a:r>
            <a:endParaRPr lang="en-US" altLang="zh-TW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chemeClr val="tx1"/>
                </a:solidFill>
              </a:rPr>
              <a:t>3.</a:t>
            </a:r>
            <a:r>
              <a:rPr lang="zh-TW" altLang="en-US" sz="4000" dirty="0" smtClean="0">
                <a:solidFill>
                  <a:schemeClr val="tx1"/>
                </a:solidFill>
              </a:rPr>
              <a:t>我</a:t>
            </a:r>
            <a:r>
              <a:rPr lang="zh-TW" altLang="en-US" sz="4000" dirty="0">
                <a:solidFill>
                  <a:schemeClr val="tx1"/>
                </a:solidFill>
              </a:rPr>
              <a:t>們也是虧缺神的榮</a:t>
            </a:r>
            <a:r>
              <a:rPr lang="zh-TW" altLang="en-US" sz="4000" dirty="0" smtClean="0">
                <a:solidFill>
                  <a:schemeClr val="tx1"/>
                </a:solidFill>
              </a:rPr>
              <a:t>耀</a:t>
            </a:r>
            <a:r>
              <a:rPr lang="en-US" altLang="zh-TW" sz="4000" dirty="0" smtClean="0">
                <a:solidFill>
                  <a:schemeClr val="tx1"/>
                </a:solidFill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</a:rPr>
              <a:t>羅</a:t>
            </a:r>
            <a:r>
              <a:rPr lang="en-US" altLang="zh-TW" sz="4000" dirty="0" smtClean="0">
                <a:solidFill>
                  <a:schemeClr val="tx1"/>
                </a:solidFill>
              </a:rPr>
              <a:t>3:23)</a:t>
            </a:r>
            <a:endParaRPr lang="en-US" altLang="zh-TW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主耶穌也作我們的贖價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4" y="2996952"/>
            <a:ext cx="373582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03432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9" y="2564904"/>
            <a:ext cx="5400599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>
                <a:solidFill>
                  <a:schemeClr val="tx1"/>
                </a:solidFill>
              </a:rPr>
              <a:t>1.</a:t>
            </a:r>
            <a:r>
              <a:rPr lang="zh-TW" altLang="en-US" sz="4000" dirty="0">
                <a:solidFill>
                  <a:schemeClr val="tx1"/>
                </a:solidFill>
              </a:rPr>
              <a:t>為</a:t>
            </a:r>
            <a:r>
              <a:rPr lang="zh-TW" altLang="en-US" sz="4000" u="sng" dirty="0">
                <a:solidFill>
                  <a:srgbClr val="FF0000"/>
                </a:solidFill>
              </a:rPr>
              <a:t>基督耶穌被囚</a:t>
            </a:r>
            <a:r>
              <a:rPr lang="zh-TW" altLang="en-US" sz="4000" dirty="0">
                <a:solidFill>
                  <a:schemeClr val="tx1"/>
                </a:solidFill>
              </a:rPr>
              <a:t>的保羅</a:t>
            </a:r>
            <a:r>
              <a:rPr lang="zh-TW" altLang="en-US" sz="4000" dirty="0" smtClean="0">
                <a:solidFill>
                  <a:schemeClr val="tx1"/>
                </a:solidFill>
              </a:rPr>
              <a:t>，</a:t>
            </a:r>
            <a:r>
              <a:rPr lang="en-US" altLang="zh-TW" sz="4000" dirty="0" smtClean="0">
                <a:solidFill>
                  <a:schemeClr val="tx1"/>
                </a:solidFill>
              </a:rPr>
              <a:t>…</a:t>
            </a:r>
            <a:r>
              <a:rPr lang="zh-TW" altLang="en-US" sz="4000" dirty="0" smtClean="0">
                <a:solidFill>
                  <a:schemeClr val="tx1"/>
                </a:solidFill>
              </a:rPr>
              <a:t>寫</a:t>
            </a:r>
            <a:r>
              <a:rPr lang="zh-TW" altLang="en-US" sz="4000" dirty="0">
                <a:solidFill>
                  <a:schemeClr val="tx1"/>
                </a:solidFill>
              </a:rPr>
              <a:t>信給我們所親愛的同工</a:t>
            </a:r>
            <a:r>
              <a:rPr lang="zh-TW" altLang="en-US" sz="4000" b="1" u="sng" dirty="0">
                <a:solidFill>
                  <a:srgbClr val="0000FF"/>
                </a:solidFill>
              </a:rPr>
              <a:t>腓利門</a:t>
            </a:r>
            <a:r>
              <a:rPr lang="zh-TW" altLang="en-US" sz="4000" dirty="0" smtClean="0">
                <a:solidFill>
                  <a:schemeClr val="tx1"/>
                </a:solidFill>
              </a:rPr>
              <a:t>，</a:t>
            </a:r>
            <a:r>
              <a:rPr lang="en-US" altLang="zh-TW" sz="4000" dirty="0" smtClean="0">
                <a:solidFill>
                  <a:schemeClr val="tx1"/>
                </a:solidFill>
              </a:rPr>
              <a:t>2</a:t>
            </a:r>
            <a:r>
              <a:rPr lang="en-US" altLang="zh-TW" sz="4000" dirty="0">
                <a:solidFill>
                  <a:schemeClr val="tx1"/>
                </a:solidFill>
              </a:rPr>
              <a:t>.</a:t>
            </a:r>
            <a:r>
              <a:rPr lang="zh-TW" altLang="en-US" sz="4000" dirty="0">
                <a:solidFill>
                  <a:schemeClr val="tx1"/>
                </a:solidFill>
              </a:rPr>
              <a:t>和妹子</a:t>
            </a:r>
            <a:r>
              <a:rPr lang="zh-TW" altLang="en-US" sz="4000" b="1" u="sng" dirty="0">
                <a:solidFill>
                  <a:srgbClr val="0000FF"/>
                </a:solidFill>
              </a:rPr>
              <a:t>亞腓亞</a:t>
            </a:r>
            <a:r>
              <a:rPr lang="zh-TW" altLang="en-US" sz="4000" dirty="0">
                <a:solidFill>
                  <a:schemeClr val="tx1"/>
                </a:solidFill>
              </a:rPr>
              <a:t>並與我們同當兵的</a:t>
            </a:r>
            <a:r>
              <a:rPr lang="zh-TW" altLang="en-US" sz="4000" b="1" u="sng" dirty="0">
                <a:solidFill>
                  <a:srgbClr val="0000FF"/>
                </a:solidFill>
              </a:rPr>
              <a:t>亞基布</a:t>
            </a:r>
            <a:r>
              <a:rPr lang="zh-TW" altLang="en-US" sz="4000" dirty="0">
                <a:solidFill>
                  <a:schemeClr val="tx1"/>
                </a:solidFill>
              </a:rPr>
              <a:t>，以及在</a:t>
            </a:r>
            <a:r>
              <a:rPr lang="zh-TW" altLang="en-US" sz="4000" u="sng" dirty="0">
                <a:solidFill>
                  <a:srgbClr val="FF0000"/>
                </a:solidFill>
              </a:rPr>
              <a:t>你家的教會</a:t>
            </a:r>
            <a:r>
              <a:rPr lang="zh-TW" altLang="en-US" sz="4000" dirty="0">
                <a:solidFill>
                  <a:schemeClr val="tx1"/>
                </a:solidFill>
              </a:rPr>
              <a:t>。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前言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9931"/>
            <a:ext cx="328791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83271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564904"/>
            <a:ext cx="8496943" cy="4104456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000" dirty="0">
                <a:solidFill>
                  <a:schemeClr val="tx1"/>
                </a:solidFill>
              </a:rPr>
              <a:t>20.</a:t>
            </a:r>
            <a:r>
              <a:rPr lang="zh-TW" altLang="en-US" sz="4000" b="1" u="sng" dirty="0">
                <a:solidFill>
                  <a:srgbClr val="0000FF"/>
                </a:solidFill>
              </a:rPr>
              <a:t>兄弟啊</a:t>
            </a:r>
            <a:r>
              <a:rPr lang="zh-TW" altLang="en-US" sz="4000" dirty="0">
                <a:solidFill>
                  <a:schemeClr val="tx1"/>
                </a:solidFill>
              </a:rPr>
              <a:t>，</a:t>
            </a:r>
            <a:r>
              <a:rPr lang="zh-TW" altLang="en-US" sz="4000" u="sng" dirty="0">
                <a:solidFill>
                  <a:srgbClr val="FF0000"/>
                </a:solidFill>
              </a:rPr>
              <a:t>望你</a:t>
            </a:r>
            <a:r>
              <a:rPr lang="zh-TW" altLang="en-US" sz="4000" dirty="0">
                <a:solidFill>
                  <a:schemeClr val="tx1"/>
                </a:solidFill>
              </a:rPr>
              <a:t>使我在主裡因你得快樂（或作：益處）並</a:t>
            </a:r>
            <a:r>
              <a:rPr lang="zh-TW" altLang="en-US" sz="4000" u="sng" dirty="0">
                <a:solidFill>
                  <a:srgbClr val="FF0000"/>
                </a:solidFill>
              </a:rPr>
              <a:t>望你</a:t>
            </a:r>
            <a:r>
              <a:rPr lang="zh-TW" altLang="en-US" sz="4000" dirty="0">
                <a:solidFill>
                  <a:schemeClr val="tx1"/>
                </a:solidFill>
              </a:rPr>
              <a:t>使我的心在基督裡得暢快。</a:t>
            </a:r>
          </a:p>
          <a:p>
            <a:pPr marL="0" indent="0">
              <a:buNone/>
            </a:pPr>
            <a:r>
              <a:rPr lang="en-US" altLang="zh-TW" sz="4000" dirty="0">
                <a:solidFill>
                  <a:schemeClr val="tx1"/>
                </a:solidFill>
              </a:rPr>
              <a:t>21.</a:t>
            </a:r>
            <a:r>
              <a:rPr lang="zh-TW" altLang="en-US" sz="4000" dirty="0">
                <a:solidFill>
                  <a:schemeClr val="tx1"/>
                </a:solidFill>
              </a:rPr>
              <a:t>我寫信給你，</a:t>
            </a:r>
            <a:r>
              <a:rPr lang="zh-TW" altLang="en-US" sz="4000" b="1" u="sng" dirty="0">
                <a:solidFill>
                  <a:srgbClr val="0000FF"/>
                </a:solidFill>
              </a:rPr>
              <a:t>深信</a:t>
            </a:r>
            <a:r>
              <a:rPr lang="zh-TW" altLang="en-US" sz="4000" dirty="0">
                <a:solidFill>
                  <a:schemeClr val="tx1"/>
                </a:solidFill>
              </a:rPr>
              <a:t>你必順服，知道你所要行的，必過於我所說的</a:t>
            </a:r>
            <a:r>
              <a:rPr lang="zh-TW" altLang="en-US" sz="4000" dirty="0" smtClean="0">
                <a:solidFill>
                  <a:schemeClr val="tx1"/>
                </a:solidFill>
              </a:rPr>
              <a:t>。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zh-TW" altLang="en-US" sz="3200" b="1" i="1" u="sng" dirty="0" smtClean="0">
                <a:solidFill>
                  <a:srgbClr val="0000FF"/>
                </a:solidFill>
              </a:rPr>
              <a:t>對人盼望，使人得提升</a:t>
            </a:r>
            <a:endParaRPr lang="zh-TW" altLang="en-US" sz="3200" b="1" i="1" u="sng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七、表達心中的期待與肯定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1464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564904"/>
            <a:ext cx="8568951" cy="403244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000" dirty="0">
                <a:solidFill>
                  <a:schemeClr val="tx1"/>
                </a:solidFill>
              </a:rPr>
              <a:t>22.</a:t>
            </a:r>
            <a:r>
              <a:rPr lang="zh-TW" altLang="en-US" sz="4000" dirty="0">
                <a:solidFill>
                  <a:schemeClr val="tx1"/>
                </a:solidFill>
              </a:rPr>
              <a:t>此外你還要給我</a:t>
            </a:r>
            <a:r>
              <a:rPr lang="zh-TW" altLang="en-US" sz="4000" u="sng" dirty="0">
                <a:solidFill>
                  <a:srgbClr val="FF0000"/>
                </a:solidFill>
              </a:rPr>
              <a:t>預備住處</a:t>
            </a:r>
            <a:r>
              <a:rPr lang="zh-TW" altLang="en-US" sz="4000" dirty="0">
                <a:solidFill>
                  <a:schemeClr val="tx1"/>
                </a:solidFill>
              </a:rPr>
              <a:t>；因為我盼望藉著你們的禱告，必蒙恩</a:t>
            </a:r>
            <a:r>
              <a:rPr lang="zh-TW" altLang="en-US" sz="4000" b="1" u="sng" dirty="0">
                <a:solidFill>
                  <a:srgbClr val="FF0000"/>
                </a:solidFill>
              </a:rPr>
              <a:t>到你們那裡去</a:t>
            </a:r>
            <a:r>
              <a:rPr lang="zh-TW" altLang="en-US" sz="4000" dirty="0">
                <a:solidFill>
                  <a:schemeClr val="tx1"/>
                </a:solidFill>
              </a:rPr>
              <a:t>。</a:t>
            </a:r>
          </a:p>
          <a:p>
            <a:endParaRPr lang="en-US" dirty="0" smtClean="0"/>
          </a:p>
          <a:p>
            <a:r>
              <a:rPr lang="zh-TW" altLang="en-US" sz="3200" b="1" i="1" dirty="0" smtClean="0">
                <a:solidFill>
                  <a:srgbClr val="0000FF"/>
                </a:solidFill>
              </a:rPr>
              <a:t>見面三分情</a:t>
            </a:r>
            <a:endParaRPr lang="en-US" altLang="zh-TW" sz="3200" b="1" i="1" dirty="0" smtClean="0">
              <a:solidFill>
                <a:srgbClr val="0000FF"/>
              </a:solidFill>
            </a:endParaRPr>
          </a:p>
          <a:p>
            <a:r>
              <a:rPr lang="zh-TW" altLang="en-US" sz="3200" b="1" i="1" dirty="0" smtClean="0">
                <a:solidFill>
                  <a:srgbClr val="0000FF"/>
                </a:solidFill>
              </a:rPr>
              <a:t>有一天要見面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八、期待見面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8206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564904"/>
            <a:ext cx="8496943" cy="410445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1.</a:t>
            </a:r>
            <a:r>
              <a:rPr lang="zh-TW" altLang="en-US" sz="4000" dirty="0" smtClean="0">
                <a:solidFill>
                  <a:schemeClr val="tx1"/>
                </a:solidFill>
              </a:rPr>
              <a:t>他已經逃離了，但如今卻勇敢回去面對過去所犯的錯誤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2.</a:t>
            </a:r>
            <a:r>
              <a:rPr lang="zh-TW" altLang="en-US" sz="4000" dirty="0" smtClean="0">
                <a:solidFill>
                  <a:schemeClr val="tx1"/>
                </a:solidFill>
              </a:rPr>
              <a:t>他需要冒險，因為腓利門不一定會饒恕與接納他</a:t>
            </a:r>
            <a:r>
              <a:rPr lang="en-US" altLang="zh-TW" sz="4000" dirty="0" smtClean="0">
                <a:solidFill>
                  <a:schemeClr val="tx1"/>
                </a:solidFill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</a:rPr>
              <a:t>被打死</a:t>
            </a:r>
            <a:r>
              <a:rPr lang="en-US" altLang="zh-TW" sz="4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3.</a:t>
            </a:r>
            <a:r>
              <a:rPr lang="zh-TW" altLang="en-US" sz="4000" dirty="0" smtClean="0">
                <a:solidFill>
                  <a:schemeClr val="tx1"/>
                </a:solidFill>
              </a:rPr>
              <a:t>他願意順服屬靈長輩的建議和勸勉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阿尼西母的順服與勇敢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1471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564904"/>
            <a:ext cx="8640959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1.</a:t>
            </a:r>
            <a:r>
              <a:rPr lang="zh-TW" altLang="en-US" sz="4000" dirty="0" smtClean="0">
                <a:solidFill>
                  <a:schemeClr val="tx1"/>
                </a:solidFill>
              </a:rPr>
              <a:t>他願意謙卑領受保羅的請求和建議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2.</a:t>
            </a:r>
            <a:r>
              <a:rPr lang="zh-TW" altLang="en-US" sz="4000" dirty="0" smtClean="0">
                <a:solidFill>
                  <a:schemeClr val="tx1"/>
                </a:solidFill>
              </a:rPr>
              <a:t>他願意接納阿尼西母回家並以弟兄的眼光來看待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3.</a:t>
            </a:r>
            <a:r>
              <a:rPr lang="zh-TW" altLang="en-US" sz="4000" dirty="0">
                <a:solidFill>
                  <a:schemeClr val="tx1"/>
                </a:solidFill>
              </a:rPr>
              <a:t>他</a:t>
            </a:r>
            <a:r>
              <a:rPr lang="zh-TW" altLang="en-US" sz="4000" dirty="0" smtClean="0">
                <a:solidFill>
                  <a:schemeClr val="tx1"/>
                </a:solidFill>
              </a:rPr>
              <a:t>願意饒恕並不追討所損失的一切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</a:rPr>
              <a:t>腓利門的謙卑與饒恕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8607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</a:rPr>
              <a:t>阿尼西母未來成為以弗所教會</a:t>
            </a:r>
            <a:r>
              <a:rPr lang="zh-TW" altLang="en-US" sz="4000" dirty="0">
                <a:solidFill>
                  <a:srgbClr val="FFFF00"/>
                </a:solidFill>
              </a:rPr>
              <a:t>的</a:t>
            </a:r>
            <a:r>
              <a:rPr lang="zh-TW" altLang="en-US" sz="4000" dirty="0" smtClean="0">
                <a:solidFill>
                  <a:srgbClr val="FFFF00"/>
                </a:solidFill>
              </a:rPr>
              <a:t>監督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38830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8781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1" cy="4104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1. </a:t>
            </a:r>
            <a:r>
              <a:rPr lang="zh-TW" altLang="en-US" sz="4000" dirty="0" smtClean="0">
                <a:solidFill>
                  <a:schemeClr val="tx1"/>
                </a:solidFill>
              </a:rPr>
              <a:t>禱告先行，聖靈運行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chemeClr val="tx1"/>
                </a:solidFill>
              </a:rPr>
              <a:t>2.</a:t>
            </a:r>
            <a:r>
              <a:rPr lang="zh-TW" altLang="en-US" sz="4000" dirty="0" smtClean="0">
                <a:solidFill>
                  <a:schemeClr val="tx1"/>
                </a:solidFill>
              </a:rPr>
              <a:t>放下權柄</a:t>
            </a:r>
            <a:r>
              <a:rPr lang="zh-TW" altLang="en-US" sz="4000" dirty="0">
                <a:solidFill>
                  <a:schemeClr val="tx1"/>
                </a:solidFill>
              </a:rPr>
              <a:t>，</a:t>
            </a:r>
            <a:r>
              <a:rPr lang="zh-TW" altLang="en-US" sz="4000" dirty="0" smtClean="0">
                <a:solidFill>
                  <a:schemeClr val="tx1"/>
                </a:solidFill>
              </a:rPr>
              <a:t>愛心請求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chemeClr val="tx1"/>
                </a:solidFill>
              </a:rPr>
              <a:t>3.</a:t>
            </a:r>
            <a:r>
              <a:rPr lang="zh-TW" altLang="en-US" sz="4000" dirty="0" smtClean="0">
                <a:solidFill>
                  <a:schemeClr val="tx1"/>
                </a:solidFill>
              </a:rPr>
              <a:t>尊重意願，不必勉強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chemeClr val="tx1"/>
                </a:solidFill>
              </a:rPr>
              <a:t>4.</a:t>
            </a:r>
            <a:r>
              <a:rPr lang="zh-TW" altLang="en-US" sz="4000" dirty="0" smtClean="0">
                <a:solidFill>
                  <a:schemeClr val="tx1"/>
                </a:solidFill>
              </a:rPr>
              <a:t>請求接納，承擔責任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chemeClr val="tx1"/>
                </a:solidFill>
              </a:rPr>
              <a:t>5.</a:t>
            </a:r>
            <a:r>
              <a:rPr lang="zh-TW" altLang="en-US" sz="4000" dirty="0" smtClean="0">
                <a:solidFill>
                  <a:schemeClr val="tx1"/>
                </a:solidFill>
              </a:rPr>
              <a:t>暫時離開，永遠得著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chemeClr val="tx1"/>
                </a:solidFill>
              </a:rPr>
              <a:t>6.</a:t>
            </a:r>
            <a:r>
              <a:rPr lang="zh-TW" altLang="en-US" sz="4000" dirty="0" smtClean="0">
                <a:solidFill>
                  <a:schemeClr val="tx1"/>
                </a:solidFill>
              </a:rPr>
              <a:t>一生成為別人的益處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結</a:t>
            </a:r>
            <a:r>
              <a:rPr lang="zh-TW" altLang="en-US" dirty="0" smtClean="0">
                <a:solidFill>
                  <a:srgbClr val="FFFF00"/>
                </a:solidFill>
              </a:rPr>
              <a:t>論：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4246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請願的藝術</a:t>
            </a:r>
            <a:r>
              <a:rPr lang="en-US" altLang="zh-TW" dirty="0" smtClean="0">
                <a:solidFill>
                  <a:srgbClr val="FFFF00"/>
                </a:solidFill>
              </a:rPr>
              <a:t>—</a:t>
            </a:r>
            <a:r>
              <a:rPr lang="zh-TW" altLang="en-US" dirty="0">
                <a:solidFill>
                  <a:srgbClr val="FFFF00"/>
                </a:solidFill>
              </a:rPr>
              <a:t>八</a:t>
            </a:r>
            <a:r>
              <a:rPr lang="zh-TW" altLang="en-US" dirty="0" smtClean="0">
                <a:solidFill>
                  <a:srgbClr val="FFFF00"/>
                </a:solidFill>
              </a:rPr>
              <a:t>個步驟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9" t="34405" r="1854" b="19328"/>
          <a:stretch/>
        </p:blipFill>
        <p:spPr bwMode="auto">
          <a:xfrm>
            <a:off x="1763688" y="2564904"/>
            <a:ext cx="5184576" cy="396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62784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564904"/>
            <a:ext cx="8568951" cy="4032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4300" dirty="0">
                <a:solidFill>
                  <a:schemeClr val="tx1"/>
                </a:solidFill>
              </a:rPr>
              <a:t>4.</a:t>
            </a:r>
            <a:r>
              <a:rPr lang="zh-TW" altLang="en-US" sz="4300" dirty="0">
                <a:solidFill>
                  <a:schemeClr val="tx1"/>
                </a:solidFill>
              </a:rPr>
              <a:t>我</a:t>
            </a:r>
            <a:r>
              <a:rPr lang="zh-TW" altLang="en-US" sz="4300" b="1" u="sng" dirty="0">
                <a:solidFill>
                  <a:srgbClr val="FF0000"/>
                </a:solidFill>
              </a:rPr>
              <a:t>禱告</a:t>
            </a:r>
            <a:r>
              <a:rPr lang="zh-TW" altLang="en-US" sz="4300" dirty="0">
                <a:solidFill>
                  <a:schemeClr val="tx1"/>
                </a:solidFill>
              </a:rPr>
              <a:t>的時候提到你，常為你</a:t>
            </a:r>
            <a:r>
              <a:rPr lang="zh-TW" altLang="en-US" sz="4300" b="1" u="sng" dirty="0">
                <a:solidFill>
                  <a:srgbClr val="FF0000"/>
                </a:solidFill>
              </a:rPr>
              <a:t>感謝</a:t>
            </a:r>
            <a:r>
              <a:rPr lang="zh-TW" altLang="en-US" sz="4300" u="sng" dirty="0">
                <a:solidFill>
                  <a:srgbClr val="0000FF"/>
                </a:solidFill>
              </a:rPr>
              <a:t>我的</a:t>
            </a:r>
            <a:r>
              <a:rPr lang="zh-TW" altLang="en-US" sz="4300" u="sng" dirty="0" smtClean="0">
                <a:solidFill>
                  <a:srgbClr val="0000FF"/>
                </a:solidFill>
              </a:rPr>
              <a:t>神</a:t>
            </a:r>
            <a:endParaRPr lang="zh-TW" altLang="en-US" sz="4300" u="sng" dirty="0">
              <a:solidFill>
                <a:srgbClr val="0000FF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altLang="zh-TW" sz="3000" i="1" dirty="0" smtClean="0">
                <a:solidFill>
                  <a:srgbClr val="0000FF"/>
                </a:solidFill>
              </a:rPr>
              <a:t>*『</a:t>
            </a:r>
            <a:r>
              <a:rPr lang="zh-TW" altLang="en-US" sz="3000" i="1" dirty="0">
                <a:solidFill>
                  <a:srgbClr val="0000FF"/>
                </a:solidFill>
              </a:rPr>
              <a:t>禱告</a:t>
            </a:r>
            <a:r>
              <a:rPr lang="en-US" altLang="zh-TW" sz="3000" i="1" dirty="0" smtClean="0">
                <a:solidFill>
                  <a:srgbClr val="0000FF"/>
                </a:solidFill>
              </a:rPr>
              <a:t>』</a:t>
            </a:r>
            <a:r>
              <a:rPr lang="zh-TW" altLang="en-US" sz="3000" i="1" dirty="0" smtClean="0">
                <a:solidFill>
                  <a:srgbClr val="0000FF"/>
                </a:solidFill>
              </a:rPr>
              <a:t>是</a:t>
            </a:r>
            <a:r>
              <a:rPr lang="zh-TW" altLang="en-US" sz="3000" i="1" dirty="0">
                <a:solidFill>
                  <a:srgbClr val="0000FF"/>
                </a:solidFill>
              </a:rPr>
              <a:t>複數，是常常、一有機會就禱告，隨時不停禱告之意。</a:t>
            </a:r>
            <a:endParaRPr lang="en-US" altLang="zh-TW" sz="3000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TW" sz="3000" i="1" dirty="0" smtClean="0">
                <a:solidFill>
                  <a:srgbClr val="0000FF"/>
                </a:solidFill>
              </a:rPr>
              <a:t>*</a:t>
            </a:r>
            <a:r>
              <a:rPr lang="zh-TW" altLang="en-US" sz="3000" i="1" dirty="0" smtClean="0">
                <a:solidFill>
                  <a:srgbClr val="0000FF"/>
                </a:solidFill>
              </a:rPr>
              <a:t>為對方</a:t>
            </a:r>
            <a:r>
              <a:rPr lang="en-US" altLang="zh-TW" sz="2200" i="1" dirty="0" smtClean="0">
                <a:solidFill>
                  <a:srgbClr val="0000FF"/>
                </a:solidFill>
              </a:rPr>
              <a:t>(</a:t>
            </a:r>
            <a:r>
              <a:rPr lang="zh-TW" altLang="en-US" sz="2200" i="1" dirty="0" smtClean="0">
                <a:solidFill>
                  <a:srgbClr val="0000FF"/>
                </a:solidFill>
              </a:rPr>
              <a:t>配偶、上司、被冒犯者</a:t>
            </a:r>
            <a:r>
              <a:rPr lang="en-US" altLang="zh-TW" sz="2200" i="1" dirty="0" smtClean="0">
                <a:solidFill>
                  <a:srgbClr val="0000FF"/>
                </a:solidFill>
              </a:rPr>
              <a:t>…)</a:t>
            </a:r>
            <a:r>
              <a:rPr lang="zh-TW" altLang="en-US" sz="3000" i="1" dirty="0" smtClean="0">
                <a:solidFill>
                  <a:srgbClr val="0000FF"/>
                </a:solidFill>
              </a:rPr>
              <a:t>禱告，求神柔軟他的心</a:t>
            </a:r>
            <a:endParaRPr lang="en-US" altLang="zh-TW" sz="3000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TW" sz="3000" i="1" dirty="0" smtClean="0">
                <a:solidFill>
                  <a:srgbClr val="0000FF"/>
                </a:solidFill>
              </a:rPr>
              <a:t>*</a:t>
            </a:r>
            <a:r>
              <a:rPr lang="zh-TW" altLang="en-US" sz="3000" i="1" dirty="0" smtClean="0">
                <a:solidFill>
                  <a:srgbClr val="0000FF"/>
                </a:solidFill>
              </a:rPr>
              <a:t>禱告到可以為他感謝神</a:t>
            </a:r>
            <a:endParaRPr lang="en-US" altLang="zh-TW" sz="3000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3000" i="1" dirty="0">
                <a:solidFill>
                  <a:srgbClr val="0000FF"/>
                </a:solidFill>
              </a:rPr>
              <a:t>*</a:t>
            </a:r>
            <a:r>
              <a:rPr lang="zh-TW" altLang="en-US" sz="3000" i="1" dirty="0" smtClean="0">
                <a:solidFill>
                  <a:srgbClr val="0000FF"/>
                </a:solidFill>
              </a:rPr>
              <a:t>神</a:t>
            </a:r>
            <a:r>
              <a:rPr lang="zh-TW" altLang="en-US" sz="3000" i="1" dirty="0">
                <a:solidFill>
                  <a:srgbClr val="0000FF"/>
                </a:solidFill>
              </a:rPr>
              <a:t>乃是我們人際關係的樞</a:t>
            </a:r>
            <a:r>
              <a:rPr lang="zh-TW" altLang="en-US" sz="3000" i="1" dirty="0" smtClean="0">
                <a:solidFill>
                  <a:srgbClr val="0000FF"/>
                </a:solidFill>
              </a:rPr>
              <a:t>鈕 </a:t>
            </a:r>
            <a:r>
              <a:rPr lang="en-US" altLang="zh-TW" sz="3000" i="1" dirty="0" smtClean="0">
                <a:solidFill>
                  <a:srgbClr val="0000FF"/>
                </a:solidFill>
              </a:rPr>
              <a:t>(</a:t>
            </a:r>
            <a:r>
              <a:rPr lang="zh-TW" altLang="en-US" sz="3000" i="1" dirty="0" smtClean="0">
                <a:solidFill>
                  <a:srgbClr val="0000FF"/>
                </a:solidFill>
              </a:rPr>
              <a:t>犧牲，給與</a:t>
            </a:r>
            <a:r>
              <a:rPr lang="en-US" altLang="zh-TW" sz="3000" i="1" dirty="0" smtClean="0">
                <a:solidFill>
                  <a:srgbClr val="0000FF"/>
                </a:solidFill>
              </a:rPr>
              <a:t>)</a:t>
            </a:r>
            <a:endParaRPr lang="en-US" sz="3000" i="1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338936" cy="125272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一、為對方禱告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4251"/>
            <a:ext cx="3203848" cy="229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39457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564904"/>
            <a:ext cx="8568951" cy="4104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3600" dirty="0">
                <a:solidFill>
                  <a:schemeClr val="tx1"/>
                </a:solidFill>
              </a:rPr>
              <a:t>5.</a:t>
            </a:r>
            <a:r>
              <a:rPr lang="zh-TW" altLang="en-US" sz="3600" dirty="0">
                <a:solidFill>
                  <a:schemeClr val="tx1"/>
                </a:solidFill>
              </a:rPr>
              <a:t>因聽說你的</a:t>
            </a:r>
            <a:r>
              <a:rPr lang="zh-TW" altLang="en-US" sz="3600" u="sng" dirty="0">
                <a:solidFill>
                  <a:srgbClr val="FF0000"/>
                </a:solidFill>
              </a:rPr>
              <a:t>愛心</a:t>
            </a:r>
            <a:r>
              <a:rPr lang="zh-TW" altLang="en-US" sz="3600" dirty="0">
                <a:solidFill>
                  <a:schemeClr val="tx1"/>
                </a:solidFill>
              </a:rPr>
              <a:t>並你向主耶穌和眾聖徒的</a:t>
            </a:r>
            <a:r>
              <a:rPr lang="zh-TW" altLang="en-US" sz="3600" u="sng" dirty="0">
                <a:solidFill>
                  <a:srgbClr val="FF0000"/>
                </a:solidFill>
              </a:rPr>
              <a:t>信心</a:t>
            </a:r>
            <a:r>
              <a:rPr lang="zh-TW" altLang="en-US" sz="2800" i="1" dirty="0">
                <a:solidFill>
                  <a:srgbClr val="0000FF"/>
                </a:solidFill>
              </a:rPr>
              <a:t>（或作：因聽說你向主耶穌和眾聖徒有愛心有信心）</a:t>
            </a:r>
            <a:r>
              <a:rPr lang="zh-TW" altLang="en-US" sz="3600" i="1" dirty="0">
                <a:solidFill>
                  <a:srgbClr val="0000FF"/>
                </a:solidFill>
              </a:rPr>
              <a:t>。</a:t>
            </a:r>
          </a:p>
          <a:p>
            <a:pPr marL="0" indent="0">
              <a:buNone/>
            </a:pPr>
            <a:r>
              <a:rPr lang="en-US" altLang="zh-TW" sz="3600" dirty="0">
                <a:solidFill>
                  <a:schemeClr val="tx1"/>
                </a:solidFill>
              </a:rPr>
              <a:t>6.</a:t>
            </a:r>
            <a:r>
              <a:rPr lang="zh-TW" altLang="en-US" sz="3600" dirty="0">
                <a:solidFill>
                  <a:schemeClr val="tx1"/>
                </a:solidFill>
              </a:rPr>
              <a:t>願你與人所同有的信心顯出功效，使人知道你們各樣善事都是</a:t>
            </a:r>
            <a:r>
              <a:rPr lang="zh-TW" altLang="en-US" sz="3600" u="sng" dirty="0">
                <a:solidFill>
                  <a:srgbClr val="FF0000"/>
                </a:solidFill>
              </a:rPr>
              <a:t>為基督做的</a:t>
            </a:r>
            <a:r>
              <a:rPr lang="zh-TW" altLang="en-US" sz="3600" dirty="0" smtClean="0">
                <a:solidFill>
                  <a:schemeClr val="tx1"/>
                </a:solidFill>
              </a:rPr>
              <a:t>。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chemeClr val="tx1"/>
                </a:solidFill>
              </a:rPr>
              <a:t>7</a:t>
            </a:r>
            <a:r>
              <a:rPr lang="en-US" altLang="zh-TW" sz="3600" dirty="0">
                <a:solidFill>
                  <a:schemeClr val="tx1"/>
                </a:solidFill>
              </a:rPr>
              <a:t>.</a:t>
            </a:r>
            <a:r>
              <a:rPr lang="zh-TW" altLang="en-US" sz="3600" dirty="0">
                <a:solidFill>
                  <a:schemeClr val="tx1"/>
                </a:solidFill>
              </a:rPr>
              <a:t>兄弟啊，我為</a:t>
            </a:r>
            <a:r>
              <a:rPr lang="zh-TW" altLang="en-US" sz="3600" u="sng" dirty="0">
                <a:solidFill>
                  <a:srgbClr val="FF0000"/>
                </a:solidFill>
              </a:rPr>
              <a:t>你的愛心</a:t>
            </a:r>
            <a:r>
              <a:rPr lang="zh-TW" altLang="en-US" sz="3600" dirty="0">
                <a:solidFill>
                  <a:schemeClr val="tx1"/>
                </a:solidFill>
              </a:rPr>
              <a:t>，大有快樂，大得安慰，因眾聖徒的心從你得了</a:t>
            </a:r>
            <a:r>
              <a:rPr lang="zh-TW" altLang="en-US" sz="3600" u="sng" dirty="0">
                <a:solidFill>
                  <a:srgbClr val="0000FF"/>
                </a:solidFill>
              </a:rPr>
              <a:t>暢快</a:t>
            </a:r>
            <a:r>
              <a:rPr lang="zh-TW" altLang="en-US" sz="3600" dirty="0">
                <a:solidFill>
                  <a:schemeClr val="tx1"/>
                </a:solidFill>
              </a:rPr>
              <a:t>。</a:t>
            </a:r>
          </a:p>
          <a:p>
            <a:endParaRPr lang="zh-TW" alt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二、肯定對方</a:t>
            </a:r>
            <a:r>
              <a:rPr lang="en-US" altLang="zh-TW" dirty="0" smtClean="0">
                <a:solidFill>
                  <a:srgbClr val="FFFF00"/>
                </a:solidFill>
              </a:rPr>
              <a:t>(</a:t>
            </a:r>
            <a:r>
              <a:rPr lang="zh-TW" altLang="en-US" dirty="0" smtClean="0">
                <a:solidFill>
                  <a:srgbClr val="FFFF00"/>
                </a:solidFill>
              </a:rPr>
              <a:t>腓利門</a:t>
            </a:r>
            <a:r>
              <a:rPr lang="en-US" altLang="zh-TW" dirty="0" smtClean="0">
                <a:solidFill>
                  <a:srgbClr val="FFFF00"/>
                </a:solidFill>
              </a:rPr>
              <a:t>)</a:t>
            </a:r>
            <a:r>
              <a:rPr lang="zh-TW" altLang="en-US" dirty="0" smtClean="0">
                <a:solidFill>
                  <a:srgbClr val="FFFF00"/>
                </a:solidFill>
              </a:rPr>
              <a:t>的信仰與為人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0876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</a:rPr>
              <a:t>五個讚賞與鼓勵才能有一個建議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570063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9603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564904"/>
            <a:ext cx="8496943" cy="4032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sz="4300" dirty="0">
                <a:solidFill>
                  <a:schemeClr val="tx1"/>
                </a:solidFill>
              </a:rPr>
              <a:t>8.</a:t>
            </a:r>
            <a:r>
              <a:rPr lang="zh-TW" altLang="en-US" sz="4300" dirty="0">
                <a:solidFill>
                  <a:schemeClr val="tx1"/>
                </a:solidFill>
              </a:rPr>
              <a:t>我雖然靠著基督</a:t>
            </a:r>
            <a:r>
              <a:rPr lang="zh-TW" altLang="en-US" sz="4300" u="sng" dirty="0">
                <a:solidFill>
                  <a:srgbClr val="0000FF"/>
                </a:solidFill>
              </a:rPr>
              <a:t>能放膽吩咐</a:t>
            </a:r>
            <a:r>
              <a:rPr lang="zh-TW" altLang="en-US" sz="4300" dirty="0">
                <a:solidFill>
                  <a:schemeClr val="tx1"/>
                </a:solidFill>
              </a:rPr>
              <a:t>你合宜的</a:t>
            </a:r>
            <a:r>
              <a:rPr lang="zh-TW" altLang="en-US" sz="4300" dirty="0" smtClean="0">
                <a:solidFill>
                  <a:schemeClr val="tx1"/>
                </a:solidFill>
              </a:rPr>
              <a:t>事</a:t>
            </a:r>
            <a:endParaRPr lang="zh-TW" altLang="en-US" sz="43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4300" dirty="0">
                <a:solidFill>
                  <a:schemeClr val="tx1"/>
                </a:solidFill>
              </a:rPr>
              <a:t>9.</a:t>
            </a:r>
            <a:r>
              <a:rPr lang="zh-TW" altLang="en-US" sz="4300" dirty="0">
                <a:solidFill>
                  <a:schemeClr val="tx1"/>
                </a:solidFill>
              </a:rPr>
              <a:t>然而像我這</a:t>
            </a:r>
            <a:r>
              <a:rPr lang="zh-TW" altLang="en-US" sz="4300" u="sng" dirty="0">
                <a:solidFill>
                  <a:srgbClr val="0000FF"/>
                </a:solidFill>
              </a:rPr>
              <a:t>有年紀</a:t>
            </a:r>
            <a:r>
              <a:rPr lang="zh-TW" altLang="en-US" sz="4300" dirty="0">
                <a:solidFill>
                  <a:schemeClr val="tx1"/>
                </a:solidFill>
              </a:rPr>
              <a:t>的保羅，現在又是為基督耶穌</a:t>
            </a:r>
            <a:r>
              <a:rPr lang="zh-TW" altLang="en-US" sz="4300" u="sng" dirty="0">
                <a:solidFill>
                  <a:srgbClr val="0000FF"/>
                </a:solidFill>
              </a:rPr>
              <a:t>被囚的</a:t>
            </a:r>
            <a:r>
              <a:rPr lang="zh-TW" altLang="en-US" sz="4300" dirty="0">
                <a:solidFill>
                  <a:schemeClr val="tx1"/>
                </a:solidFill>
              </a:rPr>
              <a:t>，寧可</a:t>
            </a:r>
            <a:r>
              <a:rPr lang="zh-TW" altLang="en-US" sz="4300" u="sng" dirty="0">
                <a:solidFill>
                  <a:srgbClr val="FF0000"/>
                </a:solidFill>
              </a:rPr>
              <a:t>憑著愛心求</a:t>
            </a:r>
            <a:r>
              <a:rPr lang="zh-TW" altLang="en-US" sz="4300" u="sng" dirty="0" smtClean="0">
                <a:solidFill>
                  <a:srgbClr val="FF0000"/>
                </a:solidFill>
              </a:rPr>
              <a:t>你</a:t>
            </a:r>
            <a:endParaRPr lang="en-US" altLang="zh-TW" sz="43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4300" dirty="0" smtClean="0">
                <a:solidFill>
                  <a:schemeClr val="tx1"/>
                </a:solidFill>
              </a:rPr>
              <a:t>10</a:t>
            </a:r>
            <a:r>
              <a:rPr lang="en-US" altLang="zh-TW" sz="4300" dirty="0">
                <a:solidFill>
                  <a:schemeClr val="tx1"/>
                </a:solidFill>
              </a:rPr>
              <a:t>.</a:t>
            </a:r>
            <a:r>
              <a:rPr lang="zh-TW" altLang="en-US" sz="4300" dirty="0">
                <a:solidFill>
                  <a:schemeClr val="tx1"/>
                </a:solidFill>
              </a:rPr>
              <a:t>就是為我在捆鎖中所生的兒子阿尼西</a:t>
            </a:r>
            <a:r>
              <a:rPr lang="zh-TW" altLang="en-US" sz="4300" dirty="0" smtClean="0">
                <a:solidFill>
                  <a:schemeClr val="tx1"/>
                </a:solidFill>
              </a:rPr>
              <a:t>母</a:t>
            </a:r>
            <a:r>
              <a:rPr lang="zh-TW" altLang="en-US" sz="4300" u="sng" dirty="0" smtClean="0">
                <a:solidFill>
                  <a:srgbClr val="FF0000"/>
                </a:solidFill>
              </a:rPr>
              <a:t>求</a:t>
            </a:r>
            <a:r>
              <a:rPr lang="zh-TW" altLang="en-US" sz="4300" u="sng" dirty="0">
                <a:solidFill>
                  <a:srgbClr val="FF0000"/>
                </a:solidFill>
              </a:rPr>
              <a:t>你</a:t>
            </a:r>
            <a:r>
              <a:rPr lang="zh-TW" altLang="en-US" sz="4300" dirty="0" smtClean="0">
                <a:solidFill>
                  <a:schemeClr val="tx1"/>
                </a:solidFill>
              </a:rPr>
              <a:t>。         </a:t>
            </a:r>
            <a:r>
              <a:rPr lang="en-US" altLang="zh-TW" sz="3000" i="1" u="sng" dirty="0" smtClean="0">
                <a:solidFill>
                  <a:srgbClr val="0000FF"/>
                </a:solidFill>
              </a:rPr>
              <a:t>(</a:t>
            </a:r>
            <a:r>
              <a:rPr lang="zh-TW" altLang="en-US" sz="3000" i="1" u="sng" dirty="0" smtClean="0">
                <a:solidFill>
                  <a:srgbClr val="0000FF"/>
                </a:solidFill>
              </a:rPr>
              <a:t>求與吩咐對應</a:t>
            </a:r>
            <a:r>
              <a:rPr lang="en-US" altLang="zh-TW" sz="3000" i="1" u="sng" dirty="0" smtClean="0">
                <a:solidFill>
                  <a:srgbClr val="0000FF"/>
                </a:solidFill>
              </a:rPr>
              <a:t>)</a:t>
            </a:r>
            <a:endParaRPr lang="zh-TW" altLang="en-US" sz="4300" i="1" u="sng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zh-TW" altLang="en-US" sz="40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三、是請求不是勉強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209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55976" y="2636912"/>
            <a:ext cx="4536504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solidFill>
                  <a:schemeClr val="tx1"/>
                </a:solidFill>
              </a:rPr>
              <a:t>權柄雖可</a:t>
            </a:r>
            <a:r>
              <a:rPr lang="zh-TW" altLang="en-US" sz="4000" u="sng" dirty="0">
                <a:solidFill>
                  <a:srgbClr val="FF0000"/>
                </a:solidFill>
              </a:rPr>
              <a:t>叫人屈服</a:t>
            </a:r>
            <a:r>
              <a:rPr lang="zh-TW" altLang="en-US" sz="4000" dirty="0">
                <a:solidFill>
                  <a:schemeClr val="tx1"/>
                </a:solidFill>
              </a:rPr>
              <a:t>，但仍不如愛心的請求，可以</a:t>
            </a:r>
            <a:r>
              <a:rPr lang="zh-TW" altLang="en-US" sz="4000" u="sng" dirty="0">
                <a:solidFill>
                  <a:srgbClr val="FF0000"/>
                </a:solidFill>
              </a:rPr>
              <a:t>叫人樂意順服</a:t>
            </a:r>
            <a:r>
              <a:rPr lang="zh-TW" altLang="en-US" sz="4000" dirty="0">
                <a:solidFill>
                  <a:schemeClr val="tx1"/>
                </a:solidFill>
              </a:rPr>
              <a:t>。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北風與太陽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348880"/>
            <a:ext cx="399542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89464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564904"/>
            <a:ext cx="8496943" cy="4032448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tx1"/>
                </a:solidFill>
              </a:rPr>
              <a:t>總幹事邀請擔任專題講員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r>
              <a:rPr lang="zh-TW" altLang="en-US" sz="4000" dirty="0" smtClean="0">
                <a:solidFill>
                  <a:schemeClr val="tx1"/>
                </a:solidFill>
              </a:rPr>
              <a:t>上司老闆請求員工幫忙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r>
              <a:rPr lang="zh-TW" altLang="en-US" sz="4000" dirty="0" smtClean="0">
                <a:solidFill>
                  <a:schemeClr val="tx1"/>
                </a:solidFill>
              </a:rPr>
              <a:t>父親拜託兒女協助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r>
              <a:rPr lang="zh-TW" altLang="en-US" sz="4000" dirty="0" smtClean="0">
                <a:solidFill>
                  <a:schemeClr val="tx1"/>
                </a:solidFill>
              </a:rPr>
              <a:t>妻子請求丈夫倒垃圾與洗碗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r>
              <a:rPr lang="zh-TW" altLang="en-US" sz="4000" dirty="0" smtClean="0">
                <a:solidFill>
                  <a:schemeClr val="tx1"/>
                </a:solidFill>
              </a:rPr>
              <a:t>帶兵帶心</a:t>
            </a:r>
            <a:r>
              <a:rPr lang="en-US" altLang="zh-TW" sz="4000" dirty="0" smtClean="0">
                <a:solidFill>
                  <a:schemeClr val="tx1"/>
                </a:solidFill>
              </a:rPr>
              <a:t>(17</a:t>
            </a:r>
            <a:r>
              <a:rPr lang="zh-TW" altLang="en-US" sz="4000" dirty="0" smtClean="0">
                <a:solidFill>
                  <a:schemeClr val="tx1"/>
                </a:solidFill>
              </a:rPr>
              <a:t>年子弟兵</a:t>
            </a:r>
            <a:r>
              <a:rPr lang="en-US" altLang="zh-TW" sz="4000" dirty="0" smtClean="0">
                <a:solidFill>
                  <a:schemeClr val="tx1"/>
                </a:solidFill>
              </a:rPr>
              <a:t>)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放下合法的權利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81767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8660</TotalTime>
  <Words>1700</Words>
  <Application>Microsoft Office PowerPoint</Application>
  <PresentationFormat>On-screen Show (4:3)</PresentationFormat>
  <Paragraphs>99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Waveform</vt:lpstr>
      <vt:lpstr>Default Design</vt:lpstr>
      <vt:lpstr>     ABC  2017     </vt:lpstr>
      <vt:lpstr>前言</vt:lpstr>
      <vt:lpstr>請願的藝術—八個步驟</vt:lpstr>
      <vt:lpstr>一、為對方禱告</vt:lpstr>
      <vt:lpstr>二、肯定對方(腓利門)的信仰與為人</vt:lpstr>
      <vt:lpstr>五個讚賞與鼓勵才能有一個建議</vt:lpstr>
      <vt:lpstr>三、是請求不是勉強</vt:lpstr>
      <vt:lpstr>北風與太陽</vt:lpstr>
      <vt:lpstr>放下合法的權利</vt:lpstr>
      <vt:lpstr>四、說明關係與來龍去脈</vt:lpstr>
      <vt:lpstr>他是我心上的人</vt:lpstr>
      <vt:lpstr>尊重意願 &amp; 不必勉強</vt:lpstr>
      <vt:lpstr>兒子的長頭髮</vt:lpstr>
      <vt:lpstr>點出背後更高的屬靈意義</vt:lpstr>
      <vt:lpstr>五、在真理中身份的轉換</vt:lpstr>
      <vt:lpstr>主耶穌也接納我們為朋友</vt:lpstr>
      <vt:lpstr>六、願意承擔 償還所有債務</vt:lpstr>
      <vt:lpstr>雷根與鮑威爾</vt:lpstr>
      <vt:lpstr>主耶穌也作我們的贖價</vt:lpstr>
      <vt:lpstr>七、表達心中的期待與肯定</vt:lpstr>
      <vt:lpstr>八、期待見面</vt:lpstr>
      <vt:lpstr>阿尼西母的順服與勇敢</vt:lpstr>
      <vt:lpstr>腓利門的謙卑與饒恕</vt:lpstr>
      <vt:lpstr>阿尼西母未來成為以弗所教會的監督</vt:lpstr>
      <vt:lpstr>結論：</vt:lpstr>
    </vt:vector>
  </TitlesOfParts>
  <Company>GCCI &amp; SCBC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美國回歸真神禱告會</dc:title>
  <dc:creator>Fen &amp; Bill</dc:creator>
  <cp:lastModifiedBy>angel</cp:lastModifiedBy>
  <cp:revision>650</cp:revision>
  <dcterms:created xsi:type="dcterms:W3CDTF">2006-08-04T18:23:10Z</dcterms:created>
  <dcterms:modified xsi:type="dcterms:W3CDTF">2017-09-16T20:35:57Z</dcterms:modified>
</cp:coreProperties>
</file>