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6"/>
  </p:notesMasterIdLst>
  <p:sldIdLst>
    <p:sldId id="256" r:id="rId2"/>
    <p:sldId id="308" r:id="rId3"/>
    <p:sldId id="309" r:id="rId4"/>
    <p:sldId id="310" r:id="rId5"/>
    <p:sldId id="265" r:id="rId6"/>
    <p:sldId id="287" r:id="rId7"/>
    <p:sldId id="257" r:id="rId8"/>
    <p:sldId id="288" r:id="rId9"/>
    <p:sldId id="259" r:id="rId10"/>
    <p:sldId id="295" r:id="rId11"/>
    <p:sldId id="263" r:id="rId12"/>
    <p:sldId id="296" r:id="rId13"/>
    <p:sldId id="274" r:id="rId14"/>
    <p:sldId id="297" r:id="rId15"/>
    <p:sldId id="289" r:id="rId16"/>
    <p:sldId id="267" r:id="rId17"/>
    <p:sldId id="298" r:id="rId18"/>
    <p:sldId id="290" r:id="rId19"/>
    <p:sldId id="262" r:id="rId20"/>
    <p:sldId id="299" r:id="rId21"/>
    <p:sldId id="268" r:id="rId22"/>
    <p:sldId id="302" r:id="rId23"/>
    <p:sldId id="260" r:id="rId24"/>
    <p:sldId id="304" r:id="rId25"/>
    <p:sldId id="264" r:id="rId26"/>
    <p:sldId id="305" r:id="rId27"/>
    <p:sldId id="273" r:id="rId28"/>
    <p:sldId id="292" r:id="rId29"/>
    <p:sldId id="306" r:id="rId30"/>
    <p:sldId id="276" r:id="rId31"/>
    <p:sldId id="307" r:id="rId32"/>
    <p:sldId id="293" r:id="rId33"/>
    <p:sldId id="313" r:id="rId34"/>
    <p:sldId id="270" r:id="rId35"/>
    <p:sldId id="275" r:id="rId36"/>
    <p:sldId id="271" r:id="rId37"/>
    <p:sldId id="294" r:id="rId38"/>
    <p:sldId id="277" r:id="rId39"/>
    <p:sldId id="278" r:id="rId40"/>
    <p:sldId id="311" r:id="rId41"/>
    <p:sldId id="281" r:id="rId42"/>
    <p:sldId id="282" r:id="rId43"/>
    <p:sldId id="312" r:id="rId44"/>
    <p:sldId id="283" r:id="rId45"/>
  </p:sldIdLst>
  <p:sldSz cx="9144000" cy="6858000" type="screen4x3"/>
  <p:notesSz cx="6858000" cy="9144000"/>
  <p:defaultTextStyle>
    <a:defPPr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99FF"/>
    <a:srgbClr val="2A5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0" autoAdjust="0"/>
  </p:normalViewPr>
  <p:slideViewPr>
    <p:cSldViewPr snapToGrid="0" snapToObjects="1"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BA8AA-DBE6-46A8-BF89-290F4CCDCA46}" type="datetimeFigureOut">
              <a:rPr lang="en-US" smtClean="0"/>
              <a:t>9/12/2016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524A0-8936-43AE-AE0D-770B6069C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97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524A0-8936-43AE-AE0D-770B6069C3C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63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按一下以編輯母片子標題樣式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投影片含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按一下以編輯母片子標題樣式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0B871A5-C35B-DE4F-8CCA-E7B12A45D61C}" type="datetimeFigureOut">
              <a:rPr kumimoji="1" lang="zh-TW" altLang="en-US" smtClean="0"/>
              <a:t>2016/9/12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0662DC6B-A244-8B4F-82F8-83DD89147E7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22921" y="1262742"/>
            <a:ext cx="6498158" cy="1724867"/>
          </a:xfrm>
        </p:spPr>
        <p:txBody>
          <a:bodyPr/>
          <a:lstStyle/>
          <a:p>
            <a:r>
              <a:rPr kumimoji="1" lang="zh-TW" altLang="en-US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從宗</a:t>
            </a:r>
            <a:r>
              <a:rPr kumimoji="1" lang="zh-TW" altLang="en-US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教困</a:t>
            </a:r>
            <a:r>
              <a:rPr kumimoji="1" lang="zh-TW" altLang="en-US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境</a:t>
            </a:r>
            <a:r>
              <a:rPr kumimoji="1" lang="en-US" altLang="zh-TW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/>
            </a:r>
            <a:br>
              <a:rPr kumimoji="1" lang="en-US" altLang="zh-TW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</a:br>
            <a:r>
              <a:rPr kumimoji="1" lang="zh-TW" altLang="en-US" sz="48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管窺耶利米書</a:t>
            </a:r>
            <a:endParaRPr kumimoji="1" lang="zh-TW" altLang="en-US" sz="48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363150" y="3892487"/>
            <a:ext cx="4339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zh-TW" altLang="en-US" sz="3600" dirty="0" smtClean="0">
                <a:latin typeface="華康新特明體" panose="02020909000000000000" pitchFamily="49" charset="-120"/>
                <a:ea typeface="華康新特明體" panose="02020909000000000000" pitchFamily="49" charset="-120"/>
                <a:cs typeface="儷黑 Pro"/>
              </a:rPr>
              <a:t>張四維牧師</a:t>
            </a:r>
            <a:endParaRPr kumimoji="1" lang="zh-TW" altLang="en-US" sz="3600" dirty="0">
              <a:latin typeface="華康新特明體" panose="02020909000000000000" pitchFamily="49" charset="-120"/>
              <a:ea typeface="華康新特明體" panose="020209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384101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72153" y="1320811"/>
            <a:ext cx="788456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又說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我們可以自由了。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』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你們這樣的舉動是要行那些可憎的事嗎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？</a:t>
            </a:r>
            <a:r>
              <a:rPr kumimoji="1" lang="zh-TW" altLang="en-US" sz="4000" u="sng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這稱</a:t>
            </a:r>
            <a:r>
              <a:rPr kumimoji="1" lang="zh-TW" altLang="en-US" sz="4000" u="sng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為我名下的殿在你們眼中豈可看為賊窩嗎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？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我都看見了。這是耶和華說的。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2154" y="4660490"/>
            <a:ext cx="8085149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Aharoni" panose="02010803020104030203" pitchFamily="2" charset="-79"/>
              </a:rPr>
              <a:t>註</a:t>
            </a:r>
            <a:r>
              <a:rPr lang="en-US" altLang="zh-TW" sz="32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Aharoni" panose="02010803020104030203" pitchFamily="2" charset="-79"/>
              </a:rPr>
              <a:t>: </a:t>
            </a:r>
            <a:r>
              <a:rPr lang="zh-TW" altLang="en-US" sz="32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Aharoni" panose="02010803020104030203" pitchFamily="2" charset="-79"/>
              </a:rPr>
              <a:t>「我們可以自由了」</a:t>
            </a:r>
            <a:endParaRPr lang="en-US" altLang="zh-TW" sz="32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Aharoni" panose="02010803020104030203" pitchFamily="2" charset="-79"/>
            </a:endParaRPr>
          </a:p>
          <a:p>
            <a:r>
              <a:rPr lang="en-US" altLang="zh-TW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NASB : “We are delivered.”</a:t>
            </a:r>
            <a:r>
              <a:rPr lang="zh-TW" alt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endParaRPr lang="en-US" altLang="zh-TW" sz="32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altLang="zh-TW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NIV: ”We are safe.”</a:t>
            </a:r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4992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5883" y="1606246"/>
            <a:ext cx="78426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5: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1-2 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你們當在耶路撒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冷的街上跑來 跑去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，在寬闊處尋找，看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看有一人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行公義求誠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實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沒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有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？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若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有，我就赦免這城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其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中的人雖然指著永生的耶和華起誓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，所起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的誓實在是假的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4000" dirty="0" smtClean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84484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5883" y="1266155"/>
            <a:ext cx="784269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5: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4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我說：這些人實在是貧窮的，是愚昧的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因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為不曉得耶和華的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作為和他們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上帝的法則。</a:t>
            </a: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3200" dirty="0">
              <a:latin typeface="+mn-ea"/>
              <a:cs typeface="儷黑 Pro"/>
            </a:endParaRPr>
          </a:p>
          <a:p>
            <a:endParaRPr kumimoji="1" lang="zh-TW" altLang="en-US" sz="3200" dirty="0">
              <a:latin typeface="+mn-ea"/>
              <a:cs typeface="儷黑 Pro"/>
            </a:endParaRPr>
          </a:p>
          <a:p>
            <a:endParaRPr kumimoji="1" lang="zh-TW" altLang="en-US" sz="3200" dirty="0">
              <a:latin typeface="+mn-ea"/>
              <a:cs typeface="儷黑 Pro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2442122" y="3712497"/>
            <a:ext cx="5219161" cy="2149340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5400" dirty="0" smtClean="0">
                <a:latin typeface="華康新特明體" panose="02020909000000000000" pitchFamily="49" charset="-120"/>
                <a:ea typeface="華康新特明體" panose="02020909000000000000" pitchFamily="49" charset="-120"/>
                <a:cs typeface="儷黑 Pro"/>
              </a:rPr>
              <a:t>十誡</a:t>
            </a:r>
            <a:endParaRPr kumimoji="1" lang="zh-TW" altLang="en-US" sz="5400" dirty="0">
              <a:latin typeface="華康新特明體" panose="02020909000000000000" pitchFamily="49" charset="-120"/>
              <a:ea typeface="華康新特明體" panose="020209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61614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41929" y="835863"/>
            <a:ext cx="805202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17: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19-22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耶和華對我如此說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：「你去站在平民的</a:t>
            </a:r>
            <a:r>
              <a:rPr kumimoji="1"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門口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，就是</a:t>
            </a:r>
            <a:r>
              <a:rPr kumimoji="1"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猶大君王出入的門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，又站在</a:t>
            </a:r>
            <a:r>
              <a:rPr kumimoji="1"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耶路撒冷的各門口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，對他們說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你們這猶大君王和猶大眾人，並耶路撒冷的一切居民，凡從這些門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進入的都當聽耶和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華的話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81686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23345" y="1808713"/>
            <a:ext cx="766128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耶和華如此說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：你們要謹慎，不要在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安息日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擔甚麼擔子進入耶路撒冷的各門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；也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不要在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安息日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從家中擔出擔子去。無論何工都不可做，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只要以安息日為聖日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，正如我所吩咐你們列祖的。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』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79179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34986" y="1648975"/>
            <a:ext cx="754964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17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:23 </a:t>
            </a:r>
          </a:p>
          <a:p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他們卻不聽從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，不側耳而聽，竟硬著頸項不聽，不受教訓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endParaRPr kumimoji="1"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310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5883" y="1015018"/>
            <a:ext cx="803806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7:1-4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華的話臨到耶利米說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你當站在耶和華殿的門口，在那裏宣傳這話說：</a:t>
            </a:r>
            <a:r>
              <a:rPr kumimoji="1"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你們進這些門敬拜耶和華的一切猶大人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，當聽耶和華的話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。萬軍之耶和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華－以色列的上帝如此說：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改正行動作為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，我就使你們在這地方仍然居住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4000" dirty="0" smtClean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44246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55883" y="1633737"/>
            <a:ext cx="803806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你們不要倚靠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虛謊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的話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說：</a:t>
            </a:r>
            <a:r>
              <a:rPr kumimoji="1" lang="en-US" altLang="zh-TW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這些是耶和華的殿，是耶和華的殿，是耶和華的殿！</a:t>
            </a:r>
            <a:r>
              <a:rPr kumimoji="1" lang="en-US" altLang="zh-TW" sz="4000" dirty="0" smtClean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』</a:t>
            </a:r>
            <a:endParaRPr kumimoji="1" lang="zh-TW" altLang="en-US" sz="4000" dirty="0">
              <a:solidFill>
                <a:srgbClr val="0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endParaRPr kumimoji="1" lang="en-US" altLang="zh-TW" sz="4400" dirty="0" smtClean="0">
              <a:latin typeface="儷黑 Pro"/>
              <a:ea typeface="儷黑 Pro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4543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865208" y="872611"/>
            <a:ext cx="7633373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zh-TW" dirty="0" smtClean="0">
              <a:latin typeface="+mn-ea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8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19a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聽啊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，是我百姓的哀聲從極遠之地而來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耶和華不在錫安嗎</a:t>
            </a:r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？</a:t>
            </a:r>
            <a:endParaRPr kumimoji="1" lang="zh-TW" altLang="en-US" sz="4000" u="sng" dirty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endParaRPr kumimoji="1" lang="zh-TW" altLang="en-US" sz="3200" dirty="0">
              <a:latin typeface="+mn-ea"/>
              <a:cs typeface="儷黑 Pro"/>
            </a:endParaRPr>
          </a:p>
          <a:p>
            <a:endParaRPr kumimoji="1" lang="zh-TW" altLang="en-US" sz="3200" dirty="0">
              <a:latin typeface="+mn-ea"/>
              <a:cs typeface="儷黑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8797" y="3657600"/>
            <a:ext cx="7466194" cy="172354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藉</a:t>
            </a:r>
            <a:r>
              <a:rPr lang="zh-TW" altLang="en-US" sz="44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助聖殿和宗教儀</a:t>
            </a:r>
            <a:r>
              <a:rPr lang="zh-TW" altLang="en-US" sz="4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式</a:t>
            </a:r>
            <a:endParaRPr lang="en-US" altLang="zh-TW" sz="44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4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綁</a:t>
            </a:r>
            <a:r>
              <a:rPr lang="zh-TW" altLang="en-US" sz="44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架</a:t>
            </a:r>
            <a:r>
              <a:rPr lang="zh-TW" altLang="en-US" sz="4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神！</a:t>
            </a:r>
            <a:endParaRPr lang="en-US" sz="4400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4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81479" y="1178506"/>
            <a:ext cx="7884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二、祭司文士的瀆職弄權</a:t>
            </a:r>
            <a:endParaRPr kumimoji="1" lang="zh-TW" altLang="en-US" sz="48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81478" y="2179521"/>
            <a:ext cx="788456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5:30-31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國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中有可驚駭、可憎惡的事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就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是先知說假預言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endParaRPr kumimoji="1" lang="en-US" altLang="zh-TW" sz="4000" dirty="0" smtClean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祭司藉他們把持權柄；</a:t>
            </a:r>
            <a:endParaRPr kumimoji="1" lang="en-US" altLang="zh-TW" sz="4000" dirty="0" smtClean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我的百姓也喜愛這些事</a:t>
            </a:r>
            <a:r>
              <a:rPr kumimoji="1" lang="en-US" altLang="zh-TW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…</a:t>
            </a:r>
          </a:p>
          <a:p>
            <a:endParaRPr kumimoji="1" lang="en-US" altLang="zh-TW" sz="4400" dirty="0" smtClean="0">
              <a:solidFill>
                <a:srgbClr val="C00000"/>
              </a:solidFill>
              <a:latin typeface="儷黑 Pro"/>
              <a:ea typeface="儷黑 Pro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40371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425" y="1961536"/>
            <a:ext cx="7595419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先知耶</a:t>
            </a:r>
            <a:r>
              <a:rPr lang="zh-TW" altLang="en-US" sz="4400" dirty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利</a:t>
            </a:r>
            <a:r>
              <a:rPr lang="zh-TW" altLang="en-US" sz="4400" dirty="0" smtClean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米家世簡介</a:t>
            </a:r>
            <a:r>
              <a:rPr lang="en-US" altLang="zh-TW" sz="4400" dirty="0" smtClean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:</a:t>
            </a:r>
          </a:p>
          <a:p>
            <a:endParaRPr lang="en-US" altLang="zh-TW" sz="14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耶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利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米書</a:t>
            </a:r>
            <a:r>
              <a:rPr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1:1</a:t>
            </a:r>
          </a:p>
          <a:p>
            <a:r>
              <a:rPr lang="zh-TW" altLang="en-US" sz="4000" u="sng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便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雅憫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地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亞拿突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城的</a:t>
            </a:r>
            <a:r>
              <a:rPr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祭司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中，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希勒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家的兒子耶利米的話記在下面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</a:t>
            </a:r>
            <a:endParaRPr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789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81479" y="480670"/>
            <a:ext cx="7884563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zh-TW" sz="4400" dirty="0" smtClean="0">
              <a:latin typeface="儷黑 Pro"/>
              <a:ea typeface="儷黑 Pro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8:7-8 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空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中的鸛鳥知道來去的定期；斑鳩燕子與白鶴也守候當來的時令；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我的百姓卻不知道耶和華的法則。你們怎麼說：我們有智慧，耶和華的律法在我們這裏？看哪，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文士的假筆舞弄虛假。</a:t>
            </a: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61061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50397" y="909395"/>
            <a:ext cx="81217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8:10-12</a:t>
            </a:r>
          </a:p>
          <a:p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… 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因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為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他們從最小的到至大的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都一味地貪婪</a:t>
            </a:r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，從先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知到祭司都行事虛謊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。他們輕輕忽忽地醫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治我百姓的損傷，說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：平安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了！平安了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！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其實沒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有平安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。他們</a:t>
            </a:r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行可憎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的事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知道慚愧嗎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？不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然，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他們毫不慚愧</a:t>
            </a:r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，也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不知羞恥</a:t>
            </a:r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zh-TW" altLang="en-US" sz="4000" u="sng" dirty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63531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711704" y="386881"/>
            <a:ext cx="780083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zh-TW" sz="4400" dirty="0" smtClean="0">
              <a:latin typeface="儷黑 Pro"/>
              <a:ea typeface="儷黑 Pro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23:11</a:t>
            </a:r>
          </a:p>
          <a:p>
            <a:r>
              <a:rPr kumimoji="1" lang="zh-TW" altLang="en-US" sz="4000" u="sng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連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先知帶祭司都是褻瀆的</a:t>
            </a:r>
            <a:r>
              <a:rPr kumimoji="1" lang="zh-TW" altLang="en-US" sz="4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，就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是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在我殿中</a:t>
            </a:r>
            <a:r>
              <a:rPr kumimoji="1" lang="zh-TW" altLang="en-US" sz="4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我也看見</a:t>
            </a:r>
            <a:r>
              <a:rPr kumimoji="1" lang="zh-TW" altLang="en-US" sz="4000" u="sng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他們的惡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。這是耶和華說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的。</a:t>
            </a: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  <a:p>
            <a:endParaRPr kumimoji="1" lang="zh-TW" altLang="en-US" sz="4400" dirty="0">
              <a:latin typeface="儷黑 Pro"/>
              <a:ea typeface="儷黑 Pro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9077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81479" y="295380"/>
            <a:ext cx="767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貳</a:t>
            </a:r>
            <a:r>
              <a:rPr kumimoji="1" lang="en-US" altLang="zh-TW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 </a:t>
            </a:r>
            <a:r>
              <a:rPr kumimoji="1" lang="zh-TW" altLang="en-US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神的規勸和警戒</a:t>
            </a:r>
            <a:endParaRPr kumimoji="1" lang="zh-TW" altLang="en-US" sz="5400" dirty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81479" y="1375335"/>
            <a:ext cx="78008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4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ㄧ、停止無益的獻祭</a:t>
            </a:r>
            <a:endParaRPr kumimoji="1" lang="en-US" altLang="zh-TW" sz="4400" dirty="0" smtClean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endParaRPr kumimoji="1" lang="zh-TW" altLang="en-US" sz="3600" dirty="0">
              <a:latin typeface="+mn-ea"/>
              <a:cs typeface="儷黑 Pro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81479" y="2269283"/>
            <a:ext cx="76752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7:21-23 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萬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軍之耶和華－以色列的上帝如此說：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你們將燔祭加在平安祭上，吃肉吧！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因為我將你們列祖從埃及地領出來的那日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u="sng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燔</a:t>
            </a:r>
            <a:r>
              <a:rPr kumimoji="1" lang="zh-TW" altLang="en-US" sz="4000" u="sng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祭平安祭的事我並沒有提說，也沒有吩咐他們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</a:t>
            </a:r>
          </a:p>
          <a:p>
            <a:endParaRPr kumimoji="1"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19022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86970" y="1965618"/>
            <a:ext cx="74748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我只吩咐他們這一件說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r>
              <a:rPr kumimoji="1" lang="en-US" altLang="zh-TW" sz="40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你們當</a:t>
            </a:r>
            <a:r>
              <a:rPr kumimoji="1" lang="zh-TW" altLang="en-US" sz="4000" u="sng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聽從我的話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，我就作你們的上帝，你們也作我的子民。你們</a:t>
            </a:r>
            <a:r>
              <a:rPr kumimoji="1" lang="zh-TW" altLang="en-US" sz="4000" u="sng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行我所吩咐</a:t>
            </a:r>
            <a:r>
              <a:rPr kumimoji="1" lang="zh-TW" altLang="en-US" sz="4000" u="sng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的一切道，就可以得福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en-US" altLang="zh-TW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』</a:t>
            </a:r>
            <a:endParaRPr kumimoji="1" lang="zh-TW" altLang="en-US" sz="4000" dirty="0">
              <a:solidFill>
                <a:srgbClr val="0066CC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989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00062" y="1316255"/>
            <a:ext cx="79682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7:13-15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：「現在因你們行了這一切的事，我也從早起來警戒你們，你們卻不聽從；呼喚你們，你們卻不答應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所以我要向這稱為我名下、你們所倚靠的殿，與我所賜給你們和你們列祖的地施行，照我從前向示羅所行的一樣</a:t>
            </a:r>
            <a:r>
              <a:rPr kumimoji="1" lang="en-US" altLang="zh-TW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… </a:t>
            </a:r>
          </a:p>
          <a:p>
            <a:endParaRPr kumimoji="1" lang="en-US" altLang="zh-TW" sz="1600" dirty="0" smtClean="0">
              <a:solidFill>
                <a:srgbClr val="0066CC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00063" y="485258"/>
            <a:ext cx="7717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二、指正謬誤的聖殿觀</a:t>
            </a:r>
            <a:endParaRPr kumimoji="1" lang="zh-TW" altLang="en-US" sz="48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362804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00063" y="409066"/>
            <a:ext cx="796829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zh-TW" sz="4000" dirty="0" smtClean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12:7 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離了我的殿宇，撇棄我的產業，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將我心裏所親愛的交在她仇敵的手中。</a:t>
            </a:r>
          </a:p>
          <a:p>
            <a:endParaRPr kumimoji="1"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175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86971" y="2184429"/>
            <a:ext cx="75026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4:9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到那時，君王和首領的心都要消滅；祭司都要驚奇，先知都要詫異。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  <a:endParaRPr kumimoji="1" lang="zh-TW" altLang="en-US" sz="4000" dirty="0">
              <a:solidFill>
                <a:srgbClr val="0066CC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276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13786" y="1709918"/>
            <a:ext cx="74609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14:13-14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我就說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：「唉！主耶和華啊，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那些先知常對他們說：</a:t>
            </a:r>
            <a:r>
              <a:rPr kumimoji="1" lang="en-US" altLang="zh-TW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你們必不看見刀劍，也不遭遇饑荒；耶和華要在這地方賜你們長久的平安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』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0883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39614" y="1550261"/>
            <a:ext cx="77512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耶和華對我說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那些先知託我的名說</a:t>
            </a:r>
            <a:r>
              <a:rPr kumimoji="1" lang="zh-TW" altLang="en-US" sz="4000" u="sng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假預言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u="sng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我並沒有打發他們，沒有吩咐他們，也沒有對他們說話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；他們向你們預言的，乃</a:t>
            </a:r>
            <a:r>
              <a:rPr kumimoji="1" lang="zh-TW" altLang="en-US" sz="4000" u="sng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是虛假的異象和占卜，並虛無的事，以及本心的詭詐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219513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486" y="179087"/>
            <a:ext cx="8326049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蒙</a:t>
            </a:r>
            <a:r>
              <a:rPr lang="zh-TW" altLang="en-US" sz="4400" dirty="0" smtClean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召服事簡介</a:t>
            </a:r>
            <a:r>
              <a:rPr lang="en-US" altLang="zh-TW" sz="4400" dirty="0" smtClean="0">
                <a:solidFill>
                  <a:srgbClr val="00206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:</a:t>
            </a:r>
          </a:p>
          <a:p>
            <a:endParaRPr lang="en-US" altLang="zh-TW" sz="14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耶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利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米書</a:t>
            </a:r>
            <a:r>
              <a:rPr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1:</a:t>
            </a:r>
            <a:r>
              <a:rPr lang="en-US" altLang="zh-TW" sz="4000" baseline="30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猶大王亞們的兒子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約西亞在位十三年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，耶和華的話臨到耶利米。</a:t>
            </a:r>
            <a:r>
              <a:rPr lang="en-US" altLang="zh-TW" sz="4000" baseline="30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3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從猶大王約西亞的兒子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約雅敬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在位的時候，直到猶大王約西亞的兒子</a:t>
            </a:r>
            <a:r>
              <a:rPr lang="zh-TW" altLang="en-US" sz="4000" u="sng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西底家在位的末年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，就是十一年五月間耶路撒冷人被擄的時候，耶和華的話也常臨到耶利米。</a:t>
            </a:r>
            <a:endParaRPr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註</a:t>
            </a:r>
            <a:r>
              <a:rPr lang="en-US" altLang="zh-TW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1:</a:t>
            </a:r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約西亞在公元前</a:t>
            </a:r>
            <a:r>
              <a:rPr lang="en-US" altLang="zh-TW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640</a:t>
            </a:r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年登基</a:t>
            </a:r>
            <a:endParaRPr lang="en-US" altLang="zh-TW" sz="3600" dirty="0" smtClean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註</a:t>
            </a:r>
            <a:r>
              <a:rPr lang="en-US" altLang="zh-TW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2:</a:t>
            </a:r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猶大在公元前</a:t>
            </a:r>
            <a:r>
              <a:rPr lang="en-US" altLang="zh-TW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586</a:t>
            </a:r>
            <a:r>
              <a:rPr lang="zh-TW" altLang="en-US" sz="36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年滅亡</a:t>
            </a:r>
            <a:endParaRPr lang="en-US" altLang="zh-TW" sz="3600" dirty="0" smtClean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281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86110" y="575172"/>
            <a:ext cx="72426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三、勸誡百姓轉離惡道</a:t>
            </a:r>
            <a:endParaRPr kumimoji="1" lang="zh-TW" altLang="en-US" sz="48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86110" y="1476891"/>
            <a:ext cx="812179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26: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1-4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大王約西亞的兒子約雅敬登基的時候，有這話從耶和華臨到耶利米說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耶和華如此說：你站在耶和華殿的院內，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對猶大眾城邑的人，就是到耶和華殿來禮拜的，說我所吩咐你的一切話，一字不可刪減</a:t>
            </a:r>
            <a:r>
              <a:rPr kumimoji="1" lang="zh-TW" altLang="en-US" sz="4400" dirty="0" smtClean="0">
                <a:solidFill>
                  <a:srgbClr val="000090"/>
                </a:solidFill>
                <a:latin typeface="儷黑 Pro"/>
                <a:ea typeface="儷黑 Pro"/>
                <a:cs typeface="儷黑 Pro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66705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82171" y="2101004"/>
            <a:ext cx="77935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或</a:t>
            </a:r>
            <a:r>
              <a:rPr kumimoji="1" lang="zh-TW" altLang="en-US" sz="4000" dirty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者他們肯聽從，各人回頭離開惡道，使我後悔不將我因他們所行的惡，想要施行的災禍降與他們</a:t>
            </a:r>
            <a:r>
              <a:rPr kumimoji="1" lang="zh-TW" altLang="en-US" sz="4000" dirty="0" smtClean="0">
                <a:solidFill>
                  <a:srgbClr val="0066CC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462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484510" y="1347179"/>
            <a:ext cx="81217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26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: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5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-6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你要對他們說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，耶和華如此說：</a:t>
            </a:r>
            <a:r>
              <a:rPr kumimoji="1" lang="en-US" altLang="zh-TW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『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你們若不聽從我，不遵行我設立在你們面前的律法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，不聽我從早起來差遣到你們那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裏去我僕人眾先知的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話，</a:t>
            </a:r>
            <a:r>
              <a:rPr kumimoji="1" lang="zh-TW" altLang="en-US" sz="4000" u="sng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我就必使這殿如示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羅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，使這城為地上萬國所咒詛的。</a:t>
            </a:r>
            <a:r>
              <a:rPr kumimoji="1" lang="en-US" altLang="zh-TW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』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197131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9943" y="319314"/>
            <a:ext cx="834571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詩篇</a:t>
            </a:r>
            <a:r>
              <a:rPr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78:56-61</a:t>
            </a:r>
          </a:p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他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們仍舊試探、悖逆至高的上帝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，不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守他的法度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，反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倒退後，行詭詐，像他們的祖宗一樣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；他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們改變，如同翻背的弓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。因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他們的邱壇惹了他的怒氣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；因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他們雕刻的偶像觸動他的憤恨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。上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帝聽見就發怒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，極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其憎惡以色列人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。甚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至他離棄示羅的帳幕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，就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是他在人間所搭的帳棚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；又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將他的約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櫃交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與人擄去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，將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他的榮耀交在敵人手中； </a:t>
            </a:r>
          </a:p>
          <a:p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　　</a:t>
            </a:r>
            <a:endParaRPr lang="en-US" sz="4000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57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81479" y="149616"/>
            <a:ext cx="767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參</a:t>
            </a:r>
            <a:r>
              <a:rPr kumimoji="1" lang="en-US" altLang="zh-TW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 </a:t>
            </a:r>
            <a:r>
              <a:rPr kumimoji="1" lang="zh-TW" altLang="en-US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守約施慈愛的神</a:t>
            </a:r>
            <a:endParaRPr kumimoji="1" lang="zh-TW" altLang="en-US" sz="5400" dirty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81479" y="1072946"/>
            <a:ext cx="806597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一、認識神的屬性</a:t>
            </a:r>
            <a:endParaRPr kumimoji="1" lang="en-US" altLang="zh-TW" sz="4800" dirty="0" smtClean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9:23-24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耶和華如此說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：「智慧人不要因他的智慧誇口，勇士不要因他的勇力誇口，財主不要因他的財物誇口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誇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口的卻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因他有聰明，認識我是耶和華，又知道我喜悅在世上施行慈愛、公平，和公義，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以此誇口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32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0622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781479" y="376832"/>
            <a:ext cx="767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二、仰望神的信實和守約</a:t>
            </a:r>
            <a:endParaRPr kumimoji="1" lang="zh-TW" altLang="en-US" sz="48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81479" y="1335939"/>
            <a:ext cx="781478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31:1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和華說：「那時，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我必作以色列各家的上帝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；他們必作我的子民。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  <a:endParaRPr kumimoji="1" lang="en-US" altLang="zh-TW" sz="4000" dirty="0" smtClean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endParaRPr kumimoji="1" lang="en-US" altLang="zh-TW" sz="1600" dirty="0" smtClean="0">
              <a:latin typeface="儷黑 Pro"/>
              <a:ea typeface="儷黑 Pro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31:6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日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子必到，以法蓮山上守望的人必呼叫說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起來吧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！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我們可以上錫安</a:t>
            </a:r>
            <a:r>
              <a:rPr kumimoji="1" lang="zh-TW" altLang="en-US" sz="4000" u="sng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，到耶和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華－我們的上帝那裏去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44287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81479" y="989220"/>
            <a:ext cx="79264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31: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11-12 </a:t>
            </a:r>
          </a:p>
          <a:p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因耶和華救贖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了雅各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，救贖他脫離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比他更強之人的手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。他們要來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到錫安的高處歌唱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，又流歸耶和華施恩之地，就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是有五穀、新酒，和油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，並羊羔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、牛犢之地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。他們的心必像澆灌的園子；他們也不再有一點愁煩。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55370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06615" y="504515"/>
            <a:ext cx="792642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31: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13-14 </a:t>
            </a:r>
          </a:p>
          <a:p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那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時，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處女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必歡樂跳舞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u="sng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年少的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、年老的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，也必一同歡樂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；因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為我要使他們的悲哀變為歡喜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，並要安慰他們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，使他們的愁煩轉為快樂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我必以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肥油使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祭司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的心滿足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u="sng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我的百姓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也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要因我的恩惠知足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這是耶和華說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的。</a:t>
            </a:r>
          </a:p>
          <a:p>
            <a:endParaRPr kumimoji="1" lang="zh-TW" altLang="en-US" sz="3600" dirty="0"/>
          </a:p>
          <a:p>
            <a:endParaRPr kumimoji="1" lang="zh-TW" altLang="en-US" sz="3600" dirty="0"/>
          </a:p>
          <a:p>
            <a:endParaRPr kumimoji="1" lang="zh-TW" altLang="en-US" sz="3200" dirty="0"/>
          </a:p>
          <a:p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2512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69838" y="1157238"/>
            <a:ext cx="80520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利米書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31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:27-28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耶和華說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：「日子將到，我要把人的種和牲畜的種播種在以色列家和猶大家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我先前怎樣留意將他們拔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出、拆毀、毀壞、傾覆、苦害，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也必照樣留意將他們建立、栽植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。這是耶和華說的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。」</a:t>
            </a:r>
            <a:endParaRPr kumimoji="1" lang="zh-TW" altLang="en-US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28559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841828" y="1587629"/>
            <a:ext cx="79816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利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32:37-41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我在怒氣、忿怒，和大惱恨中，將以色列人趕到各國。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日後我必從那裏將他們招聚出來，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領他們回到此地，使他們安然居住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。他們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要作我的子民，我要作他們的上帝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zh-TW" alt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4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3174" y="678426"/>
            <a:ext cx="7875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>
                <a:solidFill>
                  <a:srgbClr val="C0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</a:rPr>
              <a:t>研讀耶利米書的挑戰</a:t>
            </a:r>
            <a:endParaRPr lang="en-US" sz="4800" dirty="0">
              <a:solidFill>
                <a:srgbClr val="C00000"/>
              </a:solidFill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3173" y="1666567"/>
            <a:ext cx="78756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楊牧谷強調</a:t>
            </a:r>
            <a:r>
              <a:rPr lang="en-US" altLang="zh-TW" sz="40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:</a:t>
            </a:r>
            <a:r>
              <a:rPr lang="zh-TW" altLang="en-US" sz="40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「耶利米書主要是由言論與事件組成；糟糕的是本書的安排；事件既非按先後次序來敘述，言論亦藉許多不同的文體來記錄，叫第一次閱讀耶利米書的人不知所措</a:t>
            </a:r>
            <a:r>
              <a:rPr lang="en-US" altLang="zh-TW" sz="40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……</a:t>
            </a:r>
            <a:r>
              <a:rPr lang="zh-TW" altLang="en-US" sz="4000" dirty="0" smtClean="0">
                <a:latin typeface="華康新特明體" panose="02020909000000000000" pitchFamily="49" charset="-120"/>
                <a:ea typeface="華康新特明體" panose="02020909000000000000" pitchFamily="49" charset="-120"/>
              </a:rPr>
              <a:t>近代釋經家亦常為此絞盡腦汁。」</a:t>
            </a:r>
            <a:endParaRPr lang="en-US" sz="4000" dirty="0">
              <a:latin typeface="華康新特明體" panose="02020909000000000000" pitchFamily="49" charset="-120"/>
              <a:ea typeface="華康新特明體" panose="020209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9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633567" y="992544"/>
            <a:ext cx="82334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要使他們彼此同心同道，好叫他們永遠敬畏我，使他們和他們後世的子孫得福樂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，又要與他們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立永遠的約，必隨著他們施恩，並不離開他們，且使他們有敬畏我的心，不離開我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。我必歡喜施恩與他們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，要盡心盡意、誠誠實實將他們栽於此地。</a:t>
            </a:r>
          </a:p>
          <a:p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1152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41927" y="2187021"/>
            <a:ext cx="799620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約翰福音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4:21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；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23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穌說：「婦人，你當信我。時候將到，你們拜父，也不在這山上，也不在耶路撒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冷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… </a:t>
            </a:r>
            <a:r>
              <a:rPr kumimoji="1" lang="zh-TW" altLang="en-US" sz="4000" dirty="0" smtClean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時</a:t>
            </a:r>
            <a:r>
              <a:rPr kumimoji="1" lang="zh-TW" altLang="en-US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候將到，如今就是了，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那真正拜父的，要用心靈和誠實拜他，因為父要這樣的人拜他。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」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41927" y="483665"/>
            <a:ext cx="7800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肆</a:t>
            </a:r>
            <a:r>
              <a:rPr kumimoji="1" lang="en-US" altLang="zh-TW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 </a:t>
            </a:r>
            <a:r>
              <a:rPr kumimoji="1" lang="zh-TW" altLang="en-US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基督裡的反思</a:t>
            </a:r>
            <a:r>
              <a:rPr kumimoji="1" lang="en-US" altLang="zh-TW" sz="54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</a:t>
            </a:r>
            <a:endParaRPr kumimoji="1" lang="zh-TW" altLang="en-US" sz="5400" dirty="0">
              <a:solidFill>
                <a:srgbClr val="C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1928" y="1406995"/>
            <a:ext cx="79962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一、用心靈和誠實的真實敬拜</a:t>
            </a:r>
            <a:endParaRPr lang="en-US" sz="44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251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58199" y="1376445"/>
            <a:ext cx="816366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馬太福音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24:1-2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穌出了聖殿，正走的時候，門徒進前來，把殿宇指給他看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。耶穌對他們說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：「你們不是看見這殿宇嗎？</a:t>
            </a:r>
            <a:r>
              <a:rPr kumimoji="1" lang="zh-TW" altLang="en-US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我實在告訴你們，將來在這裏沒有一塊石頭留在石頭上，不被拆毀了。</a:t>
            </a:r>
            <a:r>
              <a:rPr kumimoji="1" lang="zh-TW" altLang="en-US" sz="4000" dirty="0" smtClean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」</a:t>
            </a:r>
            <a:endParaRPr kumimoji="1" lang="en-US" altLang="zh-TW" sz="4000" dirty="0" smtClean="0">
              <a:solidFill>
                <a:srgbClr val="0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49327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829" y="1335314"/>
            <a:ext cx="75764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彼得前書</a:t>
            </a:r>
            <a:r>
              <a:rPr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2:4-5</a:t>
            </a:r>
          </a:p>
          <a:p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主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乃活石，固然是被人所棄的，卻是被上帝所揀選、所寶貴的</a:t>
            </a:r>
            <a:r>
              <a:rPr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</a:t>
            </a:r>
            <a:r>
              <a:rPr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你</a:t>
            </a: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們來到主面前，也就像</a:t>
            </a:r>
            <a:r>
              <a:rPr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活石</a:t>
            </a:r>
            <a:r>
              <a:rPr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</a:t>
            </a:r>
            <a:r>
              <a:rPr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被建造成為靈宮</a:t>
            </a:r>
            <a:r>
              <a: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，作聖潔的祭司，藉著耶穌基督奉獻上帝所悅納的靈祭。</a:t>
            </a:r>
            <a:endParaRPr lang="en-US" sz="4000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13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96685" y="1676345"/>
            <a:ext cx="75358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哥林多前書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6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19-20 </a:t>
            </a:r>
          </a:p>
          <a:p>
            <a:r>
              <a:rPr kumimoji="1" lang="zh-TW" altLang="en-US" sz="4000" dirty="0" smtClean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豈不知</a:t>
            </a:r>
            <a:r>
              <a:rPr kumimoji="1" lang="zh-TW" altLang="en-US" sz="4000" u="sng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你們</a:t>
            </a:r>
            <a:r>
              <a:rPr kumimoji="1" lang="zh-TW" altLang="en-US" sz="4000" u="sng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的身子就是聖靈的殿</a:t>
            </a:r>
            <a:r>
              <a:rPr kumimoji="1" lang="zh-TW" altLang="en-US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嗎？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這聖靈是從上帝而來，住在你們裏頭的；並且你們不是自己的人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，因為你們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是重價買來的。</a:t>
            </a:r>
            <a:r>
              <a:rPr kumimoji="1" lang="zh-TW" altLang="en-US" sz="4000" dirty="0">
                <a:solidFill>
                  <a:srgbClr val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所以，</a:t>
            </a:r>
            <a:r>
              <a:rPr kumimoji="1" lang="zh-TW" altLang="en-US" sz="4000" dirty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要在你們的身子上榮耀</a:t>
            </a:r>
            <a:r>
              <a:rPr kumimoji="1" lang="zh-TW" altLang="en-US" sz="40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上帝。</a:t>
            </a:r>
            <a:endParaRPr kumimoji="1" lang="en-US" altLang="zh-TW" sz="4000" dirty="0" smtClean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2800" y="696686"/>
            <a:ext cx="71990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solidFill>
                  <a:srgbClr val="00206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二、成為榮耀神的新聖殿</a:t>
            </a:r>
            <a:endParaRPr lang="en-US" sz="4400" dirty="0">
              <a:solidFill>
                <a:srgbClr val="002060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946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51253" y="2288908"/>
            <a:ext cx="752173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1:10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看哪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，我今日立你在列邦列國之上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，為要施行拔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出、拆毀、毀壞、傾覆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，又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要建立、栽植。</a:t>
            </a:r>
          </a:p>
          <a:p>
            <a:endParaRPr kumimoji="1" lang="en-US" altLang="zh-TW" dirty="0" smtClean="0"/>
          </a:p>
        </p:txBody>
      </p:sp>
      <p:sp>
        <p:nvSpPr>
          <p:cNvPr id="3" name="文字方塊 2"/>
          <p:cNvSpPr txBox="1"/>
          <p:nvPr/>
        </p:nvSpPr>
        <p:spPr>
          <a:xfrm>
            <a:off x="851253" y="949059"/>
            <a:ext cx="7256590" cy="1107996"/>
          </a:xfrm>
          <a:prstGeom prst="rect">
            <a:avLst/>
          </a:prstGeom>
          <a:solidFill>
            <a:srgbClr val="00009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TW" sz="6600" dirty="0" smtClean="0">
                <a:solidFill>
                  <a:srgbClr val="800000"/>
                </a:solidFill>
                <a:latin typeface="儷黑 Pro"/>
                <a:ea typeface="儷黑 Pro"/>
                <a:cs typeface="儷黑 Pro"/>
              </a:rPr>
              <a:t> </a:t>
            </a:r>
            <a:r>
              <a:rPr kumimoji="1" lang="zh-TW" altLang="en-US" sz="6600" dirty="0" smtClean="0">
                <a:solidFill>
                  <a:srgbClr val="FFFF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  <a:cs typeface="儷黑 Pro"/>
              </a:rPr>
              <a:t>拆毀與建造</a:t>
            </a:r>
            <a:endParaRPr kumimoji="1" lang="zh-TW" altLang="en-US" sz="6600" dirty="0">
              <a:solidFill>
                <a:srgbClr val="FFFF00"/>
              </a:solidFill>
              <a:latin typeface="華康新特明體" panose="02020909000000000000" pitchFamily="49" charset="-120"/>
              <a:ea typeface="華康新特明體" panose="020209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42180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432604" y="275384"/>
            <a:ext cx="834507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利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1:17-19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所以你當束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腰，起來將我所吩咐你的一切話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告訴他們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… 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看哪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，我今日使你成為堅城、鐵柱、銅牆，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與全地和猶大的君王、首領、祭司，並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地上的眾民反對。他們要攻擊你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卻不能勝你；因為我與你同在，要拯救你。這是耶和華說的。」</a:t>
            </a:r>
          </a:p>
        </p:txBody>
      </p:sp>
      <p:sp>
        <p:nvSpPr>
          <p:cNvPr id="3" name="橢圓 2"/>
          <p:cNvSpPr/>
          <p:nvPr/>
        </p:nvSpPr>
        <p:spPr>
          <a:xfrm>
            <a:off x="1642586" y="4499475"/>
            <a:ext cx="7354274" cy="2205166"/>
          </a:xfrm>
          <a:prstGeom prst="ellipse">
            <a:avLst/>
          </a:prstGeom>
          <a:solidFill>
            <a:srgbClr val="00009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4800" dirty="0" smtClean="0">
                <a:solidFill>
                  <a:srgbClr val="FFFF00"/>
                </a:solidFill>
                <a:latin typeface="華康硬黑體W7" panose="020B0709000000000000" pitchFamily="49" charset="-120"/>
                <a:ea typeface="華康硬黑體W7" panose="020B0709000000000000" pitchFamily="49" charset="-120"/>
                <a:cs typeface="儷黑 Pro"/>
              </a:rPr>
              <a:t>全國人民的公敵？</a:t>
            </a:r>
            <a:endParaRPr kumimoji="1" lang="zh-TW" altLang="en-US" sz="4800" dirty="0">
              <a:solidFill>
                <a:srgbClr val="FFFF00"/>
              </a:solidFill>
              <a:latin typeface="華康硬黑體W7" panose="020B0709000000000000" pitchFamily="49" charset="-120"/>
              <a:ea typeface="華康硬黑體W7" panose="020B07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241500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86109" y="1573933"/>
            <a:ext cx="82613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歷代記下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7:11-12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所羅門造成了耶和華殿和王宮；在耶和華殿和王宮凡他心中所要做的，都順順利利地做成了。</a:t>
            </a:r>
            <a:r>
              <a:rPr kumimoji="1" lang="zh-TW" altLang="en-US" sz="40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夜間耶和華向所羅門顯現，對他說：「我已聽了你的禱告，</a:t>
            </a:r>
            <a:r>
              <a:rPr kumimoji="1" lang="zh-TW" altLang="en-US" sz="4000" u="sng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也選擇這地方作為祭祀我的殿宇</a:t>
            </a:r>
            <a:r>
              <a:rPr kumimoji="1" lang="zh-TW" altLang="en-US" sz="40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</a:t>
            </a:r>
            <a:endParaRPr kumimoji="1" lang="zh-TW" altLang="en-US" sz="40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86109" y="558270"/>
            <a:ext cx="78845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5400" dirty="0" smtClean="0">
                <a:solidFill>
                  <a:srgbClr val="800000"/>
                </a:solidFill>
                <a:latin typeface="華康新特明體" panose="02020909000000000000" pitchFamily="49" charset="-120"/>
                <a:ea typeface="華康新特明體" panose="02020909000000000000" pitchFamily="49" charset="-120"/>
                <a:cs typeface="儷黑 Pro"/>
              </a:rPr>
              <a:t>所羅門之約</a:t>
            </a:r>
            <a:endParaRPr kumimoji="1" lang="zh-TW" altLang="en-US" sz="5400" dirty="0">
              <a:solidFill>
                <a:srgbClr val="800000"/>
              </a:solidFill>
              <a:latin typeface="華康新特明體" panose="02020909000000000000" pitchFamily="49" charset="-120"/>
              <a:ea typeface="華康新特明體" panose="020209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384523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586109" y="348919"/>
            <a:ext cx="82613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歷代記下</a:t>
            </a:r>
            <a:r>
              <a:rPr kumimoji="1" lang="en-US" altLang="zh-TW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7: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14-16 </a:t>
            </a: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這稱為我名下的子民，若是自卑、禱告，尋求我的面，轉離他們的惡行，我必從天上垂聽，赦免他們的罪，醫治他們的地。我必睜眼看、側耳聽在此處所獻的禱告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。</a:t>
            </a:r>
            <a:r>
              <a:rPr kumimoji="1" lang="zh-TW" altLang="en-US" sz="4000" u="sng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現在我已選擇這殿</a:t>
            </a:r>
            <a:r>
              <a:rPr kumimoji="1" lang="zh-TW" altLang="en-US" sz="4000" u="sng" dirty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，分別為聖，使我的名永在其中，我的眼、我的心也必常在那裏。</a:t>
            </a:r>
          </a:p>
        </p:txBody>
      </p:sp>
      <p:sp>
        <p:nvSpPr>
          <p:cNvPr id="3" name="橢圓 2"/>
          <p:cNvSpPr/>
          <p:nvPr/>
        </p:nvSpPr>
        <p:spPr>
          <a:xfrm>
            <a:off x="2448132" y="1170159"/>
            <a:ext cx="6223920" cy="2233081"/>
          </a:xfrm>
          <a:prstGeom prst="ellipse">
            <a:avLst/>
          </a:prstGeom>
          <a:solidFill>
            <a:srgbClr val="2A5E0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4800" dirty="0" smtClean="0">
                <a:solidFill>
                  <a:srgbClr val="FFFF00"/>
                </a:solidFill>
                <a:latin typeface="華康硬黑體W7" panose="020B0709000000000000" pitchFamily="49" charset="-120"/>
                <a:ea typeface="華康硬黑體W7" panose="020B0709000000000000" pitchFamily="49" charset="-120"/>
                <a:cs typeface="儷黑 Pro"/>
              </a:rPr>
              <a:t>聖殿</a:t>
            </a:r>
            <a:r>
              <a:rPr kumimoji="1" lang="en-US" altLang="zh-TW" sz="4800" dirty="0" smtClean="0">
                <a:solidFill>
                  <a:srgbClr val="FFFF00"/>
                </a:solidFill>
                <a:latin typeface="華康硬黑體W7" panose="020B0709000000000000" pitchFamily="49" charset="-120"/>
                <a:ea typeface="華康硬黑體W7" panose="020B0709000000000000" pitchFamily="49" charset="-120"/>
                <a:cs typeface="儷黑 Pro"/>
              </a:rPr>
              <a:t> =</a:t>
            </a:r>
          </a:p>
          <a:p>
            <a:pPr algn="ctr"/>
            <a:r>
              <a:rPr kumimoji="1" lang="zh-TW" altLang="en-US" sz="4800" dirty="0" smtClean="0">
                <a:solidFill>
                  <a:srgbClr val="FFFF00"/>
                </a:solidFill>
                <a:latin typeface="華康硬黑體W7" panose="020B0709000000000000" pitchFamily="49" charset="-120"/>
                <a:ea typeface="華康硬黑體W7" panose="020B0709000000000000" pitchFamily="49" charset="-120"/>
                <a:cs typeface="儷黑 Pro"/>
              </a:rPr>
              <a:t>神同在的保證</a:t>
            </a:r>
            <a:endParaRPr kumimoji="1" lang="zh-TW" altLang="en-US" sz="4800" dirty="0">
              <a:solidFill>
                <a:srgbClr val="FFFF00"/>
              </a:solidFill>
              <a:latin typeface="華康硬黑體W7" panose="020B0709000000000000" pitchFamily="49" charset="-120"/>
              <a:ea typeface="華康硬黑體W7" panose="020B07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405440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07943" y="712149"/>
            <a:ext cx="767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壹</a:t>
            </a:r>
            <a:r>
              <a:rPr kumimoji="1" lang="en-US" altLang="zh-TW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  </a:t>
            </a:r>
            <a:r>
              <a:rPr kumimoji="1" lang="zh-TW" altLang="en-US" sz="54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宗教困境</a:t>
            </a:r>
            <a:endParaRPr kumimoji="1" lang="zh-TW" altLang="en-US" sz="5400" dirty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81479" y="1635479"/>
            <a:ext cx="7884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800" dirty="0" smtClean="0">
                <a:solidFill>
                  <a:srgbClr val="00009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一、百姓的虛假崇拜</a:t>
            </a:r>
            <a:endParaRPr kumimoji="1" lang="zh-TW" altLang="en-US" sz="4800" dirty="0">
              <a:solidFill>
                <a:srgbClr val="00009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07943" y="2467140"/>
            <a:ext cx="78845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耶利米書</a:t>
            </a:r>
            <a:r>
              <a:rPr kumimoji="1" lang="en-US" altLang="zh-TW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7:8-11</a:t>
            </a:r>
            <a:endParaRPr kumimoji="1" lang="en-US" altLang="zh-TW" sz="4000" dirty="0"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  <a:p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看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哪，你們倚靠虛謊無益的話</a:t>
            </a:r>
            <a:r>
              <a:rPr kumimoji="1" lang="zh-TW" altLang="en-US" sz="4000" dirty="0" smtClean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。你們偷盜</a:t>
            </a:r>
            <a:r>
              <a:rPr kumimoji="1"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，殺害，姦淫，起假誓，</a:t>
            </a:r>
            <a:r>
              <a:rPr kumimoji="1" lang="zh-TW" altLang="en-US" sz="4000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向巴力燒香，並隨從素不認識的別神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，</a:t>
            </a:r>
            <a:r>
              <a:rPr kumimoji="1" lang="zh-TW" altLang="en-US" sz="4000" u="sng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且來到這稱</a:t>
            </a:r>
            <a:r>
              <a:rPr kumimoji="1" lang="zh-TW" altLang="en-US" sz="4000" u="sng" dirty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為我名下的殿，在我面前敬拜</a:t>
            </a:r>
            <a:r>
              <a:rPr kumimoji="1" lang="zh-TW" altLang="en-US" sz="4000" dirty="0" smtClean="0">
                <a:solidFill>
                  <a:srgbClr val="8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儷黑 Pro"/>
              </a:rPr>
              <a:t>；</a:t>
            </a:r>
            <a:endParaRPr kumimoji="1" lang="zh-TW" altLang="en-US" sz="4000" dirty="0">
              <a:solidFill>
                <a:srgbClr val="800000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儷黑 Pro"/>
            </a:endParaRPr>
          </a:p>
        </p:txBody>
      </p:sp>
    </p:spTree>
    <p:extLst>
      <p:ext uri="{BB962C8B-B14F-4D97-AF65-F5344CB8AC3E}">
        <p14:creationId xmlns:p14="http://schemas.microsoft.com/office/powerpoint/2010/main" val="160634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微風">
  <a:themeElements>
    <a:clrScheme name="微風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微風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微風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微風.thmx</Template>
  <TotalTime>429</TotalTime>
  <Words>3551</Words>
  <Application>Microsoft Office PowerPoint</Application>
  <PresentationFormat>On-screen Show (4:3)</PresentationFormat>
  <Paragraphs>135</Paragraphs>
  <Slides>44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微風</vt:lpstr>
      <vt:lpstr>從宗教困境 管窺耶利米書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宗教困境</dc:title>
  <dc:creator>Joseph Chang</dc:creator>
  <cp:lastModifiedBy>Joseph Chang</cp:lastModifiedBy>
  <cp:revision>46</cp:revision>
  <dcterms:created xsi:type="dcterms:W3CDTF">2016-03-16T18:13:33Z</dcterms:created>
  <dcterms:modified xsi:type="dcterms:W3CDTF">2016-09-12T17:27:06Z</dcterms:modified>
</cp:coreProperties>
</file>