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41"/>
  </p:notesMasterIdLst>
  <p:sldIdLst>
    <p:sldId id="302" r:id="rId3"/>
    <p:sldId id="256" r:id="rId4"/>
    <p:sldId id="257" r:id="rId5"/>
    <p:sldId id="258" r:id="rId6"/>
    <p:sldId id="260" r:id="rId7"/>
    <p:sldId id="261" r:id="rId8"/>
    <p:sldId id="262" r:id="rId9"/>
    <p:sldId id="275" r:id="rId10"/>
    <p:sldId id="277" r:id="rId11"/>
    <p:sldId id="278" r:id="rId12"/>
    <p:sldId id="264" r:id="rId13"/>
    <p:sldId id="265" r:id="rId14"/>
    <p:sldId id="267" r:id="rId15"/>
    <p:sldId id="268" r:id="rId16"/>
    <p:sldId id="269"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73" r:id="rId30"/>
    <p:sldId id="293" r:id="rId31"/>
    <p:sldId id="294" r:id="rId32"/>
    <p:sldId id="291" r:id="rId33"/>
    <p:sldId id="292" r:id="rId34"/>
    <p:sldId id="270" r:id="rId35"/>
    <p:sldId id="295" r:id="rId36"/>
    <p:sldId id="271" r:id="rId37"/>
    <p:sldId id="296" r:id="rId38"/>
    <p:sldId id="297" r:id="rId39"/>
    <p:sldId id="27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80" y="6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A9F17C-821C-4EEB-B1A7-E047D957F520}" type="datetimeFigureOut">
              <a:rPr lang="en-US" smtClean="0"/>
              <a:t>9/14/2018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B18539-8D03-4206-A236-48246AAF41EC}" type="slidenum">
              <a:rPr lang="en-US" smtClean="0"/>
              <a:t>‹#›</a:t>
            </a:fld>
            <a:endParaRPr lang="en-US"/>
          </a:p>
        </p:txBody>
      </p:sp>
    </p:spTree>
    <p:extLst>
      <p:ext uri="{BB962C8B-B14F-4D97-AF65-F5344CB8AC3E}">
        <p14:creationId xmlns:p14="http://schemas.microsoft.com/office/powerpoint/2010/main" val="2780741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DC1DA743-BCC5-42E3-BB05-19BDFA67281B}" type="slidenum">
              <a:rPr lang="en-US" altLang="en-US">
                <a:solidFill>
                  <a:prstClr val="black"/>
                </a:solidFill>
              </a:rPr>
              <a:pPr/>
              <a:t>1</a:t>
            </a:fld>
            <a:endParaRPr lang="en-US" altLang="en-US">
              <a:solidFill>
                <a:prstClr val="black"/>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18539-8D03-4206-A236-48246AAF41EC}" type="slidenum">
              <a:rPr lang="en-US" smtClean="0"/>
              <a:t>8</a:t>
            </a:fld>
            <a:endParaRPr lang="en-US"/>
          </a:p>
        </p:txBody>
      </p:sp>
    </p:spTree>
    <p:extLst>
      <p:ext uri="{BB962C8B-B14F-4D97-AF65-F5344CB8AC3E}">
        <p14:creationId xmlns:p14="http://schemas.microsoft.com/office/powerpoint/2010/main" val="1803381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18539-8D03-4206-A236-48246AAF41EC}" type="slidenum">
              <a:rPr lang="en-US" smtClean="0"/>
              <a:t>11</a:t>
            </a:fld>
            <a:endParaRPr lang="en-US"/>
          </a:p>
        </p:txBody>
      </p:sp>
    </p:spTree>
    <p:extLst>
      <p:ext uri="{BB962C8B-B14F-4D97-AF65-F5344CB8AC3E}">
        <p14:creationId xmlns:p14="http://schemas.microsoft.com/office/powerpoint/2010/main" val="1803381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316991-099F-4870-ACDC-9DF9052CAD04}"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EF7F27-8777-4E4E-BC68-306E96F26117}" type="slidenum">
              <a:rPr lang="en-US" smtClean="0"/>
              <a:t>‹#›</a:t>
            </a:fld>
            <a:endParaRPr lang="en-US"/>
          </a:p>
        </p:txBody>
      </p:sp>
    </p:spTree>
    <p:extLst>
      <p:ext uri="{BB962C8B-B14F-4D97-AF65-F5344CB8AC3E}">
        <p14:creationId xmlns:p14="http://schemas.microsoft.com/office/powerpoint/2010/main" val="155297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316991-099F-4870-ACDC-9DF9052CAD04}"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EF7F27-8777-4E4E-BC68-306E96F26117}" type="slidenum">
              <a:rPr lang="en-US" smtClean="0"/>
              <a:t>‹#›</a:t>
            </a:fld>
            <a:endParaRPr lang="en-US"/>
          </a:p>
        </p:txBody>
      </p:sp>
    </p:spTree>
    <p:extLst>
      <p:ext uri="{BB962C8B-B14F-4D97-AF65-F5344CB8AC3E}">
        <p14:creationId xmlns:p14="http://schemas.microsoft.com/office/powerpoint/2010/main" val="2596215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316991-099F-4870-ACDC-9DF9052CAD04}"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EF7F27-8777-4E4E-BC68-306E96F26117}" type="slidenum">
              <a:rPr lang="en-US" smtClean="0"/>
              <a:t>‹#›</a:t>
            </a:fld>
            <a:endParaRPr lang="en-US"/>
          </a:p>
        </p:txBody>
      </p:sp>
    </p:spTree>
    <p:extLst>
      <p:ext uri="{BB962C8B-B14F-4D97-AF65-F5344CB8AC3E}">
        <p14:creationId xmlns:p14="http://schemas.microsoft.com/office/powerpoint/2010/main" val="857994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F8F8FA-E59E-459A-AF0F-DE5E1138FF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5508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92E42B-6203-4450-9018-E98279A14BF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2316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E68E19-17AD-4E69-8B52-A13BA74A62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4062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F9B919-E7F6-44DA-B746-5A8285D94B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4593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F6B3535-8E4E-43C2-861C-6D5BB2712C4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7300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910E693-EFD0-487D-A89E-D982E8895F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368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651C4EB-28EE-4D4E-A48F-16EB11812D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5406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E988B03-F187-4364-A342-334F9A045EF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5051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316991-099F-4870-ACDC-9DF9052CAD04}"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EF7F27-8777-4E4E-BC68-306E96F26117}" type="slidenum">
              <a:rPr lang="en-US" smtClean="0"/>
              <a:t>‹#›</a:t>
            </a:fld>
            <a:endParaRPr lang="en-US"/>
          </a:p>
        </p:txBody>
      </p:sp>
    </p:spTree>
    <p:extLst>
      <p:ext uri="{BB962C8B-B14F-4D97-AF65-F5344CB8AC3E}">
        <p14:creationId xmlns:p14="http://schemas.microsoft.com/office/powerpoint/2010/main" val="9374551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83522E-B265-4025-8BB1-15D496F7B3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2423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EAA549-926C-4E2B-8ED0-69421DCB0B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97028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EA9337-F3E7-4B4A-83BA-4407A37319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9744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316991-099F-4870-ACDC-9DF9052CAD04}"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EF7F27-8777-4E4E-BC68-306E96F26117}" type="slidenum">
              <a:rPr lang="en-US" smtClean="0"/>
              <a:t>‹#›</a:t>
            </a:fld>
            <a:endParaRPr lang="en-US"/>
          </a:p>
        </p:txBody>
      </p:sp>
    </p:spTree>
    <p:extLst>
      <p:ext uri="{BB962C8B-B14F-4D97-AF65-F5344CB8AC3E}">
        <p14:creationId xmlns:p14="http://schemas.microsoft.com/office/powerpoint/2010/main" val="1059636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316991-099F-4870-ACDC-9DF9052CAD04}"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EF7F27-8777-4E4E-BC68-306E96F26117}" type="slidenum">
              <a:rPr lang="en-US" smtClean="0"/>
              <a:t>‹#›</a:t>
            </a:fld>
            <a:endParaRPr lang="en-US"/>
          </a:p>
        </p:txBody>
      </p:sp>
    </p:spTree>
    <p:extLst>
      <p:ext uri="{BB962C8B-B14F-4D97-AF65-F5344CB8AC3E}">
        <p14:creationId xmlns:p14="http://schemas.microsoft.com/office/powerpoint/2010/main" val="405656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316991-099F-4870-ACDC-9DF9052CAD04}" type="datetimeFigureOut">
              <a:rPr lang="en-US" smtClean="0"/>
              <a:t>9/14/2018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EF7F27-8777-4E4E-BC68-306E96F26117}" type="slidenum">
              <a:rPr lang="en-US" smtClean="0"/>
              <a:t>‹#›</a:t>
            </a:fld>
            <a:endParaRPr lang="en-US"/>
          </a:p>
        </p:txBody>
      </p:sp>
    </p:spTree>
    <p:extLst>
      <p:ext uri="{BB962C8B-B14F-4D97-AF65-F5344CB8AC3E}">
        <p14:creationId xmlns:p14="http://schemas.microsoft.com/office/powerpoint/2010/main" val="948446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316991-099F-4870-ACDC-9DF9052CAD04}" type="datetimeFigureOut">
              <a:rPr lang="en-US" smtClean="0"/>
              <a:t>9/14/2018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EF7F27-8777-4E4E-BC68-306E96F26117}" type="slidenum">
              <a:rPr lang="en-US" smtClean="0"/>
              <a:t>‹#›</a:t>
            </a:fld>
            <a:endParaRPr lang="en-US"/>
          </a:p>
        </p:txBody>
      </p:sp>
    </p:spTree>
    <p:extLst>
      <p:ext uri="{BB962C8B-B14F-4D97-AF65-F5344CB8AC3E}">
        <p14:creationId xmlns:p14="http://schemas.microsoft.com/office/powerpoint/2010/main" val="3345828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316991-099F-4870-ACDC-9DF9052CAD04}" type="datetimeFigureOut">
              <a:rPr lang="en-US" smtClean="0"/>
              <a:t>9/14/2018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EF7F27-8777-4E4E-BC68-306E96F26117}" type="slidenum">
              <a:rPr lang="en-US" smtClean="0"/>
              <a:t>‹#›</a:t>
            </a:fld>
            <a:endParaRPr lang="en-US"/>
          </a:p>
        </p:txBody>
      </p:sp>
    </p:spTree>
    <p:extLst>
      <p:ext uri="{BB962C8B-B14F-4D97-AF65-F5344CB8AC3E}">
        <p14:creationId xmlns:p14="http://schemas.microsoft.com/office/powerpoint/2010/main" val="1743017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316991-099F-4870-ACDC-9DF9052CAD04}"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EF7F27-8777-4E4E-BC68-306E96F26117}" type="slidenum">
              <a:rPr lang="en-US" smtClean="0"/>
              <a:t>‹#›</a:t>
            </a:fld>
            <a:endParaRPr lang="en-US"/>
          </a:p>
        </p:txBody>
      </p:sp>
    </p:spTree>
    <p:extLst>
      <p:ext uri="{BB962C8B-B14F-4D97-AF65-F5344CB8AC3E}">
        <p14:creationId xmlns:p14="http://schemas.microsoft.com/office/powerpoint/2010/main" val="2724776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316991-099F-4870-ACDC-9DF9052CAD04}"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EF7F27-8777-4E4E-BC68-306E96F26117}" type="slidenum">
              <a:rPr lang="en-US" smtClean="0"/>
              <a:t>‹#›</a:t>
            </a:fld>
            <a:endParaRPr lang="en-US"/>
          </a:p>
        </p:txBody>
      </p:sp>
    </p:spTree>
    <p:extLst>
      <p:ext uri="{BB962C8B-B14F-4D97-AF65-F5344CB8AC3E}">
        <p14:creationId xmlns:p14="http://schemas.microsoft.com/office/powerpoint/2010/main" val="3835429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316991-099F-4870-ACDC-9DF9052CAD04}" type="datetimeFigureOut">
              <a:rPr lang="en-US" smtClean="0"/>
              <a:t>9/14/2018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EF7F27-8777-4E4E-BC68-306E96F26117}" type="slidenum">
              <a:rPr lang="en-US" smtClean="0"/>
              <a:t>‹#›</a:t>
            </a:fld>
            <a:endParaRPr lang="en-US"/>
          </a:p>
        </p:txBody>
      </p:sp>
    </p:spTree>
    <p:extLst>
      <p:ext uri="{BB962C8B-B14F-4D97-AF65-F5344CB8AC3E}">
        <p14:creationId xmlns:p14="http://schemas.microsoft.com/office/powerpoint/2010/main" val="339441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AC6D3CB9-8EF2-4D90-A055-14D6F7277F64}"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9920762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52400" y="228600"/>
            <a:ext cx="8839200" cy="762000"/>
          </a:xfrm>
          <a:solidFill>
            <a:schemeClr val="accent2"/>
          </a:solidFill>
          <a:ln w="76200" cmpd="tri">
            <a:solidFill>
              <a:schemeClr val="bg1"/>
            </a:solidFill>
            <a:miter lim="800000"/>
            <a:headEnd/>
            <a:tailEnd/>
          </a:ln>
        </p:spPr>
        <p:txBody>
          <a:bodyPr/>
          <a:lstStyle/>
          <a:p>
            <a:pPr algn="l" eaLnBrk="1" hangingPunct="1"/>
            <a:r>
              <a:rPr lang="en-US" altLang="en-US" sz="4000" b="1" i="1" smtClean="0">
                <a:solidFill>
                  <a:srgbClr val="FFFF00"/>
                </a:solidFill>
                <a:latin typeface="Matura MT Script Capitals" pitchFamily="66" charset="0"/>
                <a:ea typeface="Batang" pitchFamily="18" charset="-127"/>
              </a:rPr>
              <a:t>     ABC</a:t>
            </a:r>
            <a:r>
              <a:rPr lang="en-US" altLang="en-US" sz="4000" smtClean="0">
                <a:solidFill>
                  <a:srgbClr val="FFFF00"/>
                </a:solidFill>
                <a:latin typeface="Matura MT Script Capitals" pitchFamily="66" charset="0"/>
              </a:rPr>
              <a:t>  2018 </a:t>
            </a:r>
            <a:r>
              <a:rPr lang="zh-TW" altLang="en-US" sz="4000" smtClean="0">
                <a:ea typeface="新細明體" pitchFamily="18" charset="-120"/>
              </a:rPr>
              <a:t>    </a:t>
            </a:r>
            <a:endParaRPr lang="en-US" altLang="en-US" sz="4000" smtClean="0"/>
          </a:p>
        </p:txBody>
      </p:sp>
      <p:sp>
        <p:nvSpPr>
          <p:cNvPr id="102403" name="Rectangle 3"/>
          <p:cNvSpPr>
            <a:spLocks noGrp="1" noChangeArrowheads="1"/>
          </p:cNvSpPr>
          <p:nvPr>
            <p:ph type="body" idx="1"/>
          </p:nvPr>
        </p:nvSpPr>
        <p:spPr>
          <a:xfrm>
            <a:off x="152400" y="1066800"/>
            <a:ext cx="8839200" cy="5638800"/>
          </a:xfrm>
          <a:gradFill rotWithShape="1">
            <a:gsLst>
              <a:gs pos="0">
                <a:schemeClr val="accent2"/>
              </a:gs>
              <a:gs pos="50000">
                <a:schemeClr val="accent2">
                  <a:gamma/>
                  <a:shade val="46275"/>
                  <a:invGamma/>
                </a:schemeClr>
              </a:gs>
              <a:gs pos="100000">
                <a:schemeClr val="accent2"/>
              </a:gs>
            </a:gsLst>
            <a:lin ang="5400000" scaled="1"/>
          </a:gradFill>
          <a:ln w="76200" cmpd="tri">
            <a:solidFill>
              <a:schemeClr val="bg1"/>
            </a:solidFill>
          </a:ln>
        </p:spPr>
        <p:txBody>
          <a:bodyPr/>
          <a:lstStyle/>
          <a:p>
            <a:pPr eaLnBrk="1" hangingPunct="1">
              <a:buFontTx/>
              <a:buNone/>
              <a:defRPr/>
            </a:pPr>
            <a:r>
              <a:rPr lang="zh-CN" altLang="en-US" dirty="0" smtClean="0">
                <a:solidFill>
                  <a:srgbClr val="FFFF00"/>
                </a:solidFill>
                <a:ea typeface="SimSun" pitchFamily="2" charset="-122"/>
              </a:rPr>
              <a:t>課碼</a:t>
            </a:r>
            <a:r>
              <a:rPr lang="en-US" altLang="zh-CN" dirty="0" smtClean="0">
                <a:solidFill>
                  <a:srgbClr val="FFFF00"/>
                </a:solidFill>
                <a:ea typeface="SimSun" pitchFamily="2" charset="-122"/>
              </a:rPr>
              <a:t>(Workshop):    </a:t>
            </a:r>
            <a:r>
              <a:rPr lang="en-US" altLang="zh-CN" dirty="0">
                <a:solidFill>
                  <a:srgbClr val="FFFF00"/>
                </a:solidFill>
                <a:ea typeface="SimSun" pitchFamily="2" charset="-122"/>
              </a:rPr>
              <a:t>1</a:t>
            </a:r>
            <a:r>
              <a:rPr lang="en-US" altLang="zh-CN" dirty="0" smtClean="0">
                <a:solidFill>
                  <a:srgbClr val="FFFF00"/>
                </a:solidFill>
                <a:ea typeface="SimSun" pitchFamily="2" charset="-122"/>
              </a:rPr>
              <a:t>BT- 3</a:t>
            </a:r>
            <a:r>
              <a:rPr lang="zh-CN" altLang="en-US" dirty="0" smtClean="0">
                <a:solidFill>
                  <a:srgbClr val="FFFF00"/>
                </a:solidFill>
                <a:ea typeface="SimSun" pitchFamily="2" charset="-122"/>
              </a:rPr>
              <a:t> </a:t>
            </a:r>
            <a:endParaRPr lang="en-US" altLang="zh-CN" dirty="0" smtClean="0">
              <a:solidFill>
                <a:srgbClr val="FFFF00"/>
              </a:solidFill>
              <a:ea typeface="SimSun" pitchFamily="2" charset="-122"/>
            </a:endParaRPr>
          </a:p>
          <a:p>
            <a:pPr eaLnBrk="1" hangingPunct="1">
              <a:buFontTx/>
              <a:buNone/>
              <a:defRPr/>
            </a:pPr>
            <a:r>
              <a:rPr lang="zh-CN" altLang="en-US" dirty="0" smtClean="0">
                <a:solidFill>
                  <a:srgbClr val="FFFF00"/>
                </a:solidFill>
                <a:ea typeface="SimSun" pitchFamily="2" charset="-122"/>
              </a:rPr>
              <a:t>教室</a:t>
            </a:r>
            <a:r>
              <a:rPr lang="en-US" altLang="zh-CN" dirty="0" smtClean="0">
                <a:solidFill>
                  <a:srgbClr val="FFFF00"/>
                </a:solidFill>
                <a:ea typeface="SimSun" pitchFamily="2" charset="-122"/>
              </a:rPr>
              <a:t>(Room #):         118</a:t>
            </a:r>
          </a:p>
          <a:p>
            <a:pPr eaLnBrk="1" hangingPunct="1">
              <a:buFontTx/>
              <a:buNone/>
              <a:defRPr/>
            </a:pPr>
            <a:r>
              <a:rPr lang="zh-TW" altLang="en-US" dirty="0" smtClean="0">
                <a:solidFill>
                  <a:srgbClr val="FFFF00"/>
                </a:solidFill>
                <a:ea typeface="新細明體" pitchFamily="18" charset="-120"/>
              </a:rPr>
              <a:t>講員</a:t>
            </a:r>
            <a:r>
              <a:rPr lang="en-US" altLang="zh-TW" dirty="0" smtClean="0">
                <a:solidFill>
                  <a:srgbClr val="FFFF00"/>
                </a:solidFill>
                <a:ea typeface="新細明體" pitchFamily="18" charset="-120"/>
              </a:rPr>
              <a:t>(Speaker):        </a:t>
            </a:r>
            <a:r>
              <a:rPr lang="zh-CN" altLang="en-US" dirty="0" smtClean="0">
                <a:solidFill>
                  <a:srgbClr val="FFFF00"/>
                </a:solidFill>
                <a:ea typeface="新細明體" pitchFamily="18" charset="-120"/>
              </a:rPr>
              <a:t>徐  天</a:t>
            </a:r>
            <a:endParaRPr lang="en-US" altLang="zh-TW" dirty="0" smtClean="0">
              <a:solidFill>
                <a:srgbClr val="FFFF00"/>
              </a:solidFill>
              <a:ea typeface="新細明體" pitchFamily="18" charset="-120"/>
            </a:endParaRPr>
          </a:p>
          <a:p>
            <a:pPr eaLnBrk="1" hangingPunct="1">
              <a:buFontTx/>
              <a:buNone/>
              <a:defRPr/>
            </a:pPr>
            <a:r>
              <a:rPr lang="zh-CN" altLang="en-US" b="1" dirty="0" smtClean="0">
                <a:solidFill>
                  <a:srgbClr val="FFFF00"/>
                </a:solidFill>
                <a:ea typeface="新細明體" pitchFamily="18" charset="-120"/>
              </a:rPr>
              <a:t>授課語言</a:t>
            </a:r>
            <a:r>
              <a:rPr lang="en-US" altLang="zh-CN" b="1" dirty="0" smtClean="0">
                <a:solidFill>
                  <a:srgbClr val="FFFF00"/>
                </a:solidFill>
                <a:ea typeface="新細明體" pitchFamily="18" charset="-120"/>
              </a:rPr>
              <a:t>:</a:t>
            </a:r>
            <a:r>
              <a:rPr lang="en-US" altLang="zh-CN" dirty="0" smtClean="0">
                <a:solidFill>
                  <a:srgbClr val="FFFF00"/>
                </a:solidFill>
                <a:ea typeface="SimSun" pitchFamily="2" charset="-122"/>
              </a:rPr>
              <a:t>                 </a:t>
            </a:r>
            <a:r>
              <a:rPr lang="zh-CN" altLang="en-US" dirty="0" smtClean="0">
                <a:solidFill>
                  <a:srgbClr val="FFFF00"/>
                </a:solidFill>
                <a:ea typeface="SimSun" pitchFamily="2" charset="-122"/>
              </a:rPr>
              <a:t>華 語</a:t>
            </a:r>
            <a:endParaRPr lang="en-US" altLang="zh-CN" dirty="0" smtClean="0">
              <a:solidFill>
                <a:srgbClr val="FFFF00"/>
              </a:solidFill>
              <a:ea typeface="SimSun" pitchFamily="2" charset="-122"/>
            </a:endParaRPr>
          </a:p>
          <a:p>
            <a:pPr marL="0" indent="0">
              <a:buNone/>
            </a:pPr>
            <a:r>
              <a:rPr lang="zh-TW" altLang="en-US" dirty="0" smtClean="0">
                <a:solidFill>
                  <a:srgbClr val="FFFF00"/>
                </a:solidFill>
                <a:ea typeface="新細明體" pitchFamily="18" charset="-120"/>
              </a:rPr>
              <a:t>題目</a:t>
            </a:r>
            <a:r>
              <a:rPr lang="en-US" altLang="zh-TW" dirty="0" smtClean="0">
                <a:solidFill>
                  <a:srgbClr val="FFFF00"/>
                </a:solidFill>
                <a:ea typeface="新細明體" pitchFamily="18" charset="-120"/>
              </a:rPr>
              <a:t>(Topic): </a:t>
            </a:r>
            <a:r>
              <a:rPr lang="zh-TW" altLang="en-US" dirty="0" smtClean="0"/>
              <a:t> </a:t>
            </a:r>
            <a:r>
              <a:rPr lang="zh-TW" altLang="en-US" b="1" dirty="0">
                <a:solidFill>
                  <a:srgbClr val="FFFF00"/>
                </a:solidFill>
              </a:rPr>
              <a:t>從約伯記看神</a:t>
            </a:r>
            <a:r>
              <a:rPr lang="en-US" altLang="zh-TW" b="1" dirty="0">
                <a:solidFill>
                  <a:srgbClr val="FFFF00"/>
                </a:solidFill>
              </a:rPr>
              <a:t>--</a:t>
            </a:r>
            <a:r>
              <a:rPr lang="zh-TW" altLang="en-US" b="1" dirty="0">
                <a:solidFill>
                  <a:srgbClr val="FFFF00"/>
                </a:solidFill>
              </a:rPr>
              <a:t>超越時空的智慧</a:t>
            </a:r>
            <a:r>
              <a:rPr lang="zh-TW" altLang="en-US" dirty="0"/>
              <a:t>	</a:t>
            </a:r>
          </a:p>
          <a:p>
            <a:pPr marL="0" indent="0">
              <a:buNone/>
            </a:pPr>
            <a:r>
              <a:rPr lang="zh-CN" altLang="en-US" dirty="0" smtClean="0">
                <a:solidFill>
                  <a:srgbClr val="FFFF00"/>
                </a:solidFill>
                <a:ea typeface="SimSun" pitchFamily="2" charset="-122"/>
              </a:rPr>
              <a:t>專題簡介</a:t>
            </a:r>
            <a:r>
              <a:rPr lang="en-US" altLang="zh-CN" dirty="0" smtClean="0">
                <a:solidFill>
                  <a:srgbClr val="FFFF00"/>
                </a:solidFill>
                <a:ea typeface="SimSun" pitchFamily="2" charset="-122"/>
              </a:rPr>
              <a:t>:</a:t>
            </a:r>
            <a:r>
              <a:rPr lang="zh-TW" altLang="en-US" dirty="0" smtClean="0">
                <a:solidFill>
                  <a:srgbClr val="FFFF00"/>
                </a:solidFill>
                <a:ea typeface="SimSun" pitchFamily="2" charset="-122"/>
              </a:rPr>
              <a:t> </a:t>
            </a:r>
            <a:endParaRPr lang="en-US" dirty="0"/>
          </a:p>
          <a:p>
            <a:pPr marL="0" indent="0">
              <a:buNone/>
            </a:pPr>
            <a:r>
              <a:rPr lang="zh-TW" altLang="en-US" dirty="0"/>
              <a:t> </a:t>
            </a:r>
            <a:r>
              <a:rPr lang="zh-TW" altLang="en-US" dirty="0">
                <a:solidFill>
                  <a:srgbClr val="FFFF00"/>
                </a:solidFill>
              </a:rPr>
              <a:t>本文將查閱約伯記有關自然奧秘的經文，並查</a:t>
            </a:r>
            <a:r>
              <a:rPr lang="zh-TW" altLang="en-US" dirty="0" smtClean="0">
                <a:solidFill>
                  <a:srgbClr val="FFFF00"/>
                </a:solidFill>
              </a:rPr>
              <a:t>看 它</a:t>
            </a:r>
            <a:r>
              <a:rPr lang="zh-TW" altLang="en-US" dirty="0">
                <a:solidFill>
                  <a:srgbClr val="FFFF00"/>
                </a:solidFill>
              </a:rPr>
              <a:t>們是何時被現代科學認識。讓人看到神在創造中超越時空的智慧。</a:t>
            </a:r>
            <a:r>
              <a:rPr lang="zh-TW" altLang="en-US" dirty="0"/>
              <a:t> 	</a:t>
            </a:r>
          </a:p>
          <a:p>
            <a:pPr eaLnBrk="1" hangingPunct="1">
              <a:buFontTx/>
              <a:buNone/>
              <a:defRPr/>
            </a:pPr>
            <a:endParaRPr lang="en-US" altLang="zh-CN" dirty="0" smtClean="0">
              <a:solidFill>
                <a:srgbClr val="FFFF00"/>
              </a:solidFill>
              <a:ea typeface="SimSun" pitchFamily="2" charset="-122"/>
            </a:endParaRPr>
          </a:p>
        </p:txBody>
      </p:sp>
      <p:sp>
        <p:nvSpPr>
          <p:cNvPr id="102404" name="Text Box 4"/>
          <p:cNvSpPr txBox="1">
            <a:spLocks noChangeArrowheads="1"/>
          </p:cNvSpPr>
          <p:nvPr/>
        </p:nvSpPr>
        <p:spPr bwMode="auto">
          <a:xfrm>
            <a:off x="4038600" y="228600"/>
            <a:ext cx="4495800" cy="793750"/>
          </a:xfrm>
          <a:prstGeom prst="rect">
            <a:avLst/>
          </a:prstGeom>
          <a:noFill/>
          <a:ln w="9525">
            <a:noFill/>
            <a:miter lim="800000"/>
            <a:headEnd/>
            <a:tailEnd/>
          </a:ln>
          <a:effectLst/>
        </p:spPr>
        <p:txBody>
          <a:bodyPr>
            <a:spAutoFit/>
          </a:bodyPr>
          <a:lstStyle>
            <a:lvl1pPr eaLnBrk="0" hangingPunct="0">
              <a:defRPr>
                <a:solidFill>
                  <a:schemeClr val="tx1"/>
                </a:solidFill>
                <a:latin typeface="Baskerville Old Face" pitchFamily="18" charset="0"/>
              </a:defRPr>
            </a:lvl1pPr>
            <a:lvl2pPr marL="742950" indent="-285750" eaLnBrk="0" hangingPunct="0">
              <a:defRPr>
                <a:solidFill>
                  <a:schemeClr val="tx1"/>
                </a:solidFill>
                <a:latin typeface="Baskerville Old Face" pitchFamily="18" charset="0"/>
              </a:defRPr>
            </a:lvl2pPr>
            <a:lvl3pPr marL="1143000" indent="-228600" eaLnBrk="0" hangingPunct="0">
              <a:defRPr>
                <a:solidFill>
                  <a:schemeClr val="tx1"/>
                </a:solidFill>
                <a:latin typeface="Baskerville Old Face" pitchFamily="18" charset="0"/>
              </a:defRPr>
            </a:lvl3pPr>
            <a:lvl4pPr marL="1600200" indent="-228600" eaLnBrk="0" hangingPunct="0">
              <a:defRPr>
                <a:solidFill>
                  <a:schemeClr val="tx1"/>
                </a:solidFill>
                <a:latin typeface="Baskerville Old Face" pitchFamily="18" charset="0"/>
              </a:defRPr>
            </a:lvl4pPr>
            <a:lvl5pPr marL="2057400" indent="-228600" eaLnBrk="0" hangingPunct="0">
              <a:defRPr>
                <a:solidFill>
                  <a:schemeClr val="tx1"/>
                </a:solidFill>
                <a:latin typeface="Baskerville Old Face" pitchFamily="18" charset="0"/>
              </a:defRPr>
            </a:lvl5pPr>
            <a:lvl6pPr marL="2514600" indent="-228600" eaLnBrk="0" fontAlgn="base" hangingPunct="0">
              <a:spcBef>
                <a:spcPct val="0"/>
              </a:spcBef>
              <a:spcAft>
                <a:spcPct val="0"/>
              </a:spcAft>
              <a:defRPr>
                <a:solidFill>
                  <a:schemeClr val="tx1"/>
                </a:solidFill>
                <a:latin typeface="Baskerville Old Face" pitchFamily="18" charset="0"/>
              </a:defRPr>
            </a:lvl6pPr>
            <a:lvl7pPr marL="2971800" indent="-228600" eaLnBrk="0" fontAlgn="base" hangingPunct="0">
              <a:spcBef>
                <a:spcPct val="0"/>
              </a:spcBef>
              <a:spcAft>
                <a:spcPct val="0"/>
              </a:spcAft>
              <a:defRPr>
                <a:solidFill>
                  <a:schemeClr val="tx1"/>
                </a:solidFill>
                <a:latin typeface="Baskerville Old Face" pitchFamily="18" charset="0"/>
              </a:defRPr>
            </a:lvl7pPr>
            <a:lvl8pPr marL="3429000" indent="-228600" eaLnBrk="0" fontAlgn="base" hangingPunct="0">
              <a:spcBef>
                <a:spcPct val="0"/>
              </a:spcBef>
              <a:spcAft>
                <a:spcPct val="0"/>
              </a:spcAft>
              <a:defRPr>
                <a:solidFill>
                  <a:schemeClr val="tx1"/>
                </a:solidFill>
                <a:latin typeface="Baskerville Old Face" pitchFamily="18" charset="0"/>
              </a:defRPr>
            </a:lvl8pPr>
            <a:lvl9pPr marL="3886200" indent="-228600" eaLnBrk="0" fontAlgn="base" hangingPunct="0">
              <a:spcBef>
                <a:spcPct val="0"/>
              </a:spcBef>
              <a:spcAft>
                <a:spcPct val="0"/>
              </a:spcAft>
              <a:defRPr>
                <a:solidFill>
                  <a:schemeClr val="tx1"/>
                </a:solidFill>
                <a:latin typeface="Baskerville Old Face" pitchFamily="18" charset="0"/>
              </a:defRPr>
            </a:lvl9pPr>
          </a:lstStyle>
          <a:p>
            <a:pPr eaLnBrk="1" fontAlgn="base" hangingPunct="1">
              <a:spcBef>
                <a:spcPct val="0"/>
              </a:spcBef>
              <a:spcAft>
                <a:spcPct val="0"/>
              </a:spcAft>
              <a:defRPr/>
            </a:pPr>
            <a:r>
              <a:rPr lang="zh-TW" altLang="en-US" sz="2800" b="1" smtClean="0">
                <a:solidFill>
                  <a:srgbClr val="FFFFFF"/>
                </a:solidFill>
                <a:effectLst>
                  <a:outerShdw blurRad="38100" dist="38100" dir="2700000" algn="tl">
                    <a:srgbClr val="000000"/>
                  </a:outerShdw>
                </a:effectLst>
                <a:ea typeface="新細明體" pitchFamily="18" charset="-120"/>
              </a:rPr>
              <a:t> 北美華人基督徒教育大會</a:t>
            </a:r>
            <a:endParaRPr lang="en-US" sz="2800" dirty="0" smtClean="0">
              <a:solidFill>
                <a:srgbClr val="00FF00"/>
              </a:solidFill>
            </a:endParaRPr>
          </a:p>
          <a:p>
            <a:pPr eaLnBrk="1" fontAlgn="base" hangingPunct="1">
              <a:spcBef>
                <a:spcPct val="0"/>
              </a:spcBef>
              <a:spcAft>
                <a:spcPct val="0"/>
              </a:spcAft>
              <a:defRPr/>
            </a:pPr>
            <a:r>
              <a:rPr lang="en-US" dirty="0" smtClean="0">
                <a:solidFill>
                  <a:srgbClr val="00FF00"/>
                </a:solidFill>
              </a:rPr>
              <a:t>             </a:t>
            </a:r>
            <a:r>
              <a:rPr lang="en-US" dirty="0" smtClean="0">
                <a:solidFill>
                  <a:srgbClr val="FFFF00"/>
                </a:solidFill>
                <a:effectLst>
                  <a:outerShdw blurRad="38100" dist="38100" dir="2700000" algn="tl">
                    <a:srgbClr val="000000"/>
                  </a:outerShdw>
                </a:effectLst>
                <a:latin typeface="Matura MT Script Capitals" pitchFamily="66" charset="0"/>
                <a:ea typeface="MS Gothic" pitchFamily="49" charset="-128"/>
              </a:rPr>
              <a:t>A</a:t>
            </a:r>
            <a:r>
              <a:rPr lang="en-US" dirty="0" smtClean="0">
                <a:solidFill>
                  <a:srgbClr val="00FF00"/>
                </a:solidFill>
                <a:effectLst>
                  <a:outerShdw blurRad="38100" dist="38100" dir="2700000" algn="tl">
                    <a:srgbClr val="000000"/>
                  </a:outerShdw>
                </a:effectLst>
                <a:latin typeface="Matura MT Script Capitals" pitchFamily="66" charset="0"/>
                <a:ea typeface="MS Gothic" pitchFamily="49" charset="-128"/>
              </a:rPr>
              <a:t>ccess </a:t>
            </a:r>
            <a:r>
              <a:rPr lang="en-US" dirty="0" smtClean="0">
                <a:solidFill>
                  <a:srgbClr val="FFFF00"/>
                </a:solidFill>
                <a:effectLst>
                  <a:outerShdw blurRad="38100" dist="38100" dir="2700000" algn="tl">
                    <a:srgbClr val="000000"/>
                  </a:outerShdw>
                </a:effectLst>
                <a:latin typeface="Matura MT Script Capitals" pitchFamily="66" charset="0"/>
                <a:ea typeface="MS Gothic" pitchFamily="49" charset="-128"/>
              </a:rPr>
              <a:t>B</a:t>
            </a:r>
            <a:r>
              <a:rPr lang="en-US" dirty="0" smtClean="0">
                <a:solidFill>
                  <a:srgbClr val="00FF00"/>
                </a:solidFill>
                <a:effectLst>
                  <a:outerShdw blurRad="38100" dist="38100" dir="2700000" algn="tl">
                    <a:srgbClr val="000000"/>
                  </a:outerShdw>
                </a:effectLst>
                <a:latin typeface="Matura MT Script Capitals" pitchFamily="66" charset="0"/>
                <a:ea typeface="MS Gothic" pitchFamily="49" charset="-128"/>
              </a:rPr>
              <a:t>ible </a:t>
            </a:r>
            <a:r>
              <a:rPr lang="en-US" dirty="0" smtClean="0">
                <a:solidFill>
                  <a:srgbClr val="FFFF00"/>
                </a:solidFill>
                <a:effectLst>
                  <a:outerShdw blurRad="38100" dist="38100" dir="2700000" algn="tl">
                    <a:srgbClr val="000000"/>
                  </a:outerShdw>
                </a:effectLst>
                <a:latin typeface="Matura MT Script Capitals" pitchFamily="66" charset="0"/>
                <a:ea typeface="MS Gothic" pitchFamily="49" charset="-128"/>
              </a:rPr>
              <a:t>C</a:t>
            </a:r>
            <a:r>
              <a:rPr lang="en-US" dirty="0" smtClean="0">
                <a:solidFill>
                  <a:srgbClr val="00FF00"/>
                </a:solidFill>
                <a:effectLst>
                  <a:outerShdw blurRad="38100" dist="38100" dir="2700000" algn="tl">
                    <a:srgbClr val="000000"/>
                  </a:outerShdw>
                </a:effectLst>
                <a:latin typeface="Matura MT Script Capitals" pitchFamily="66" charset="0"/>
                <a:ea typeface="MS Gothic" pitchFamily="49" charset="-128"/>
              </a:rPr>
              <a:t>onvention</a:t>
            </a:r>
            <a:r>
              <a:rPr lang="en-US" dirty="0" smtClean="0">
                <a:solidFill>
                  <a:srgbClr val="00FF00"/>
                </a:solidFill>
              </a:rPr>
              <a:t> </a:t>
            </a:r>
          </a:p>
        </p:txBody>
      </p:sp>
      <p:pic>
        <p:nvPicPr>
          <p:cNvPr id="2053" name="Picture 5" descr="abc logo_color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685800" cy="609600"/>
          </a:xfrm>
          <a:prstGeom prst="rect">
            <a:avLst/>
          </a:prstGeom>
          <a:noFill/>
          <a:ln w="57150" cmpd="thinThick">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205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282575"/>
            <a:ext cx="685800" cy="6858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871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229600" cy="5029200"/>
          </a:xfrm>
          <a:ln>
            <a:noFill/>
          </a:ln>
        </p:spPr>
        <p:txBody>
          <a:bodyPr>
            <a:noAutofit/>
          </a:bodyPr>
          <a:lstStyle/>
          <a:p>
            <a:r>
              <a:rPr lang="zh-CN" altLang="en-US" sz="3600" b="1" dirty="0" smtClean="0">
                <a:solidFill>
                  <a:srgbClr val="C00000"/>
                </a:solidFill>
                <a:latin typeface="KaiTi" pitchFamily="49" charset="-122"/>
                <a:ea typeface="KaiTi" pitchFamily="49" charset="-122"/>
              </a:rPr>
              <a:t>空气重量实验</a:t>
            </a:r>
            <a:endParaRPr lang="en-US" sz="3600" b="1" dirty="0">
              <a:solidFill>
                <a:srgbClr val="C00000"/>
              </a:solidFill>
              <a:latin typeface="KaiTi" pitchFamily="49" charset="-122"/>
              <a:ea typeface="KaiTi" pitchFamily="49" charset="-122"/>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036" y="1600200"/>
            <a:ext cx="4730614" cy="3533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3836" y="1828800"/>
            <a:ext cx="3862174" cy="3533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82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sz="4800" b="1" dirty="0" smtClean="0">
                <a:solidFill>
                  <a:srgbClr val="C00000"/>
                </a:solidFill>
              </a:rPr>
              <a:t>為雨水分道</a:t>
            </a:r>
            <a:endParaRPr lang="en-US" sz="4800" dirty="0">
              <a:solidFill>
                <a:srgbClr val="C00000"/>
              </a:solidFill>
            </a:endParaRPr>
          </a:p>
        </p:txBody>
      </p:sp>
      <p:sp>
        <p:nvSpPr>
          <p:cNvPr id="3" name="Content Placeholder 2"/>
          <p:cNvSpPr>
            <a:spLocks noGrp="1"/>
          </p:cNvSpPr>
          <p:nvPr>
            <p:ph idx="1"/>
          </p:nvPr>
        </p:nvSpPr>
        <p:spPr/>
        <p:txBody>
          <a:bodyPr/>
          <a:lstStyle/>
          <a:p>
            <a:r>
              <a:rPr lang="zh-CN" altLang="en-US" b="1" dirty="0">
                <a:latin typeface="KaiTi" pitchFamily="49" charset="-122"/>
                <a:ea typeface="KaiTi" pitchFamily="49" charset="-122"/>
              </a:rPr>
              <a:t>約伯</a:t>
            </a:r>
            <a:r>
              <a:rPr lang="zh-CN" altLang="en-US" b="1" dirty="0" smtClean="0">
                <a:latin typeface="KaiTi" pitchFamily="49" charset="-122"/>
                <a:ea typeface="KaiTi" pitchFamily="49" charset="-122"/>
              </a:rPr>
              <a:t>記三十八章</a:t>
            </a:r>
            <a:r>
              <a:rPr lang="zh-TW" altLang="en-US" b="1" dirty="0" smtClean="0">
                <a:latin typeface="KaiTi" pitchFamily="49" charset="-122"/>
                <a:ea typeface="KaiTi" pitchFamily="49" charset="-122"/>
              </a:rPr>
              <a:t>二</a:t>
            </a:r>
            <a:r>
              <a:rPr lang="zh-TW" altLang="en-US" b="1" dirty="0">
                <a:latin typeface="KaiTi" pitchFamily="49" charset="-122"/>
                <a:ea typeface="KaiTi" pitchFamily="49" charset="-122"/>
              </a:rPr>
              <a:t>十五節“誰為雨水分道？誰為雷電開路</a:t>
            </a:r>
            <a:r>
              <a:rPr lang="zh-TW" altLang="en-US" b="1" dirty="0" smtClean="0">
                <a:latin typeface="KaiTi" pitchFamily="49" charset="-122"/>
                <a:ea typeface="KaiTi" pitchFamily="49" charset="-122"/>
              </a:rPr>
              <a:t>？”</a:t>
            </a:r>
            <a:endParaRPr lang="en-US" altLang="zh-TW" b="1" dirty="0" smtClean="0">
              <a:latin typeface="KaiTi" pitchFamily="49" charset="-122"/>
              <a:ea typeface="KaiTi" pitchFamily="49" charset="-122"/>
            </a:endParaRPr>
          </a:p>
          <a:p>
            <a:endParaRPr lang="en-US" altLang="zh-TW" b="1" dirty="0">
              <a:latin typeface="KaiTi" pitchFamily="49" charset="-122"/>
              <a:ea typeface="KaiTi" pitchFamily="49" charset="-122"/>
            </a:endParaRPr>
          </a:p>
          <a:p>
            <a:endParaRPr lang="en-US" altLang="zh-TW" b="1" dirty="0" smtClean="0">
              <a:latin typeface="KaiTi" pitchFamily="49" charset="-122"/>
              <a:ea typeface="KaiTi" pitchFamily="49" charset="-122"/>
            </a:endParaRPr>
          </a:p>
          <a:p>
            <a:r>
              <a:rPr lang="zh-TW" altLang="en-US" b="1" dirty="0" smtClean="0">
                <a:latin typeface="KaiTi" pitchFamily="49" charset="-122"/>
                <a:ea typeface="KaiTi" pitchFamily="49" charset="-122"/>
              </a:rPr>
              <a:t>傳</a:t>
            </a:r>
            <a:r>
              <a:rPr lang="zh-TW" altLang="en-US" b="1" dirty="0">
                <a:latin typeface="KaiTi" pitchFamily="49" charset="-122"/>
                <a:ea typeface="KaiTi" pitchFamily="49" charset="-122"/>
              </a:rPr>
              <a:t>道書一章六節“風往南颳，又向北轉，不住的旋轉，而且返回轉行原道。”</a:t>
            </a:r>
            <a:endParaRPr lang="en-US" b="1" dirty="0">
              <a:latin typeface="KaiTi" pitchFamily="49" charset="-122"/>
              <a:ea typeface="KaiTi" pitchFamily="49" charset="-122"/>
            </a:endParaRPr>
          </a:p>
        </p:txBody>
      </p:sp>
    </p:spTree>
    <p:extLst>
      <p:ext uri="{BB962C8B-B14F-4D97-AF65-F5344CB8AC3E}">
        <p14:creationId xmlns:p14="http://schemas.microsoft.com/office/powerpoint/2010/main" val="102151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zh-TW" altLang="en-US" sz="3200" b="1" dirty="0">
                <a:latin typeface="KaiTi" pitchFamily="49" charset="-122"/>
                <a:ea typeface="KaiTi" pitchFamily="49" charset="-122"/>
              </a:rPr>
              <a:t>風往南颳，又向北轉，不住的旋轉，而且返回轉行原道。</a:t>
            </a:r>
            <a:endParaRPr lang="en-US" sz="3600" dirty="0">
              <a:solidFill>
                <a:srgbClr val="C00000"/>
              </a:solidFill>
            </a:endParaRPr>
          </a:p>
        </p:txBody>
      </p:sp>
      <p:sp>
        <p:nvSpPr>
          <p:cNvPr id="3" name="Content Placeholder 2"/>
          <p:cNvSpPr>
            <a:spLocks noGrp="1"/>
          </p:cNvSpPr>
          <p:nvPr>
            <p:ph idx="1"/>
          </p:nvPr>
        </p:nvSpPr>
        <p:spPr>
          <a:xfrm>
            <a:off x="457200" y="1447800"/>
            <a:ext cx="8229600" cy="4678363"/>
          </a:xfrm>
        </p:spPr>
        <p:txBody>
          <a:bodyPr/>
          <a:lstStyle/>
          <a:p>
            <a:r>
              <a:rPr lang="zh-CN" altLang="en-US" sz="2800" b="1" dirty="0" smtClean="0">
                <a:solidFill>
                  <a:srgbClr val="C00000"/>
                </a:solidFill>
                <a:latin typeface="KaiTi" pitchFamily="49" charset="-122"/>
                <a:ea typeface="KaiTi" pitchFamily="49" charset="-122"/>
              </a:rPr>
              <a:t>大气单圈环流</a:t>
            </a:r>
            <a:r>
              <a:rPr lang="zh-CN" altLang="en-US" sz="2800" b="1" dirty="0" smtClean="0">
                <a:solidFill>
                  <a:srgbClr val="C00000"/>
                </a:solidFill>
              </a:rPr>
              <a:t> </a:t>
            </a:r>
            <a:r>
              <a:rPr lang="en-US" altLang="zh-CN" sz="2800" b="1" dirty="0" smtClean="0">
                <a:solidFill>
                  <a:srgbClr val="C00000"/>
                </a:solidFill>
              </a:rPr>
              <a:t>(</a:t>
            </a:r>
            <a:r>
              <a:rPr lang="zh-CN" altLang="en-US" sz="2800" b="1" dirty="0">
                <a:solidFill>
                  <a:srgbClr val="C00000"/>
                </a:solidFill>
                <a:latin typeface="KaiTi" pitchFamily="49" charset="-122"/>
                <a:ea typeface="KaiTi" pitchFamily="49" charset="-122"/>
              </a:rPr>
              <a:t>哈德里环流</a:t>
            </a:r>
            <a:r>
              <a:rPr lang="en-US" altLang="zh-CN" sz="2800" b="1" dirty="0" smtClean="0">
                <a:solidFill>
                  <a:srgbClr val="C00000"/>
                </a:solidFill>
              </a:rPr>
              <a:t>)</a:t>
            </a:r>
            <a:endParaRPr lang="en-US" sz="2800" b="1" dirty="0">
              <a:solidFill>
                <a:srgbClr val="C00000"/>
              </a:solidFill>
            </a:endParaRPr>
          </a:p>
        </p:txBody>
      </p:sp>
      <p:sp>
        <p:nvSpPr>
          <p:cNvPr id="6" name="Slide Number Placeholder 5"/>
          <p:cNvSpPr>
            <a:spLocks noGrp="1"/>
          </p:cNvSpPr>
          <p:nvPr>
            <p:ph type="sldNum" sz="quarter" idx="12"/>
          </p:nvPr>
        </p:nvSpPr>
        <p:spPr/>
        <p:txBody>
          <a:bodyPr/>
          <a:lstStyle/>
          <a:p>
            <a:fld id="{ED4FF63C-A7A6-4FC2-BE57-39291F76B653}" type="slidenum">
              <a:rPr lang="en-US" smtClean="0"/>
              <a:pPr/>
              <a:t>12</a:t>
            </a:fld>
            <a:endParaRPr lang="en-US"/>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981200"/>
            <a:ext cx="7162800" cy="4605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81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FA90168-D3CA-47BA-BAC9-3288DE88DEE4}" type="slidenum">
              <a:rPr lang="en-US"/>
              <a:pPr/>
              <a:t>13</a:t>
            </a:fld>
            <a:endParaRPr lang="en-US"/>
          </a:p>
        </p:txBody>
      </p:sp>
      <p:sp>
        <p:nvSpPr>
          <p:cNvPr id="5122" name="Rectangle 2"/>
          <p:cNvSpPr>
            <a:spLocks noGrp="1" noChangeArrowheads="1"/>
          </p:cNvSpPr>
          <p:nvPr>
            <p:ph type="title"/>
          </p:nvPr>
        </p:nvSpPr>
        <p:spPr>
          <a:xfrm>
            <a:off x="457200" y="274638"/>
            <a:ext cx="8229600" cy="1020762"/>
          </a:xfrm>
        </p:spPr>
        <p:txBody>
          <a:bodyPr/>
          <a:lstStyle/>
          <a:p>
            <a:r>
              <a:rPr lang="zh-CN" sz="3600" b="1" dirty="0" smtClean="0">
                <a:solidFill>
                  <a:srgbClr val="C00000"/>
                </a:solidFill>
              </a:rPr>
              <a:t>地</a:t>
            </a:r>
            <a:r>
              <a:rPr lang="zh-CN" sz="3600" b="1" dirty="0">
                <a:solidFill>
                  <a:srgbClr val="C00000"/>
                </a:solidFill>
              </a:rPr>
              <a:t>球风向系</a:t>
            </a:r>
            <a:r>
              <a:rPr lang="zh-CN" sz="3600" b="1" dirty="0" smtClean="0">
                <a:solidFill>
                  <a:srgbClr val="C00000"/>
                </a:solidFill>
              </a:rPr>
              <a:t>统</a:t>
            </a:r>
            <a:endParaRPr lang="en-US" sz="4000" b="1" dirty="0">
              <a:solidFill>
                <a:srgbClr val="C00000"/>
              </a:solidFill>
            </a:endParaRPr>
          </a:p>
        </p:txBody>
      </p:sp>
      <p:sp>
        <p:nvSpPr>
          <p:cNvPr id="5123" name="Rectangle 3"/>
          <p:cNvSpPr>
            <a:spLocks noGrp="1" noChangeArrowheads="1"/>
          </p:cNvSpPr>
          <p:nvPr>
            <p:ph type="body" idx="1"/>
          </p:nvPr>
        </p:nvSpPr>
        <p:spPr>
          <a:xfrm>
            <a:off x="457200" y="1219200"/>
            <a:ext cx="8229600" cy="5334000"/>
          </a:xfrm>
        </p:spPr>
        <p:txBody>
          <a:bodyPr>
            <a:normAutofit/>
          </a:bodyPr>
          <a:lstStyle/>
          <a:p>
            <a:r>
              <a:rPr lang="zh-CN" sz="2400" b="1" dirty="0">
                <a:solidFill>
                  <a:schemeClr val="tx1"/>
                </a:solidFill>
                <a:latin typeface="KaiTi" pitchFamily="49" charset="-122"/>
                <a:ea typeface="KaiTi" pitchFamily="49" charset="-122"/>
              </a:rPr>
              <a:t>在</a:t>
            </a:r>
            <a:r>
              <a:rPr lang="en-US" sz="2400" b="1" dirty="0">
                <a:solidFill>
                  <a:schemeClr val="tx1"/>
                </a:solidFill>
                <a:latin typeface="KaiTi" pitchFamily="49" charset="-122"/>
                <a:ea typeface="KaiTi" pitchFamily="49" charset="-122"/>
              </a:rPr>
              <a:t>19</a:t>
            </a:r>
            <a:r>
              <a:rPr lang="zh-CN" sz="2400" b="1" dirty="0">
                <a:solidFill>
                  <a:schemeClr val="tx1"/>
                </a:solidFill>
                <a:latin typeface="KaiTi" pitchFamily="49" charset="-122"/>
                <a:ea typeface="KaiTi" pitchFamily="49" charset="-122"/>
              </a:rPr>
              <a:t>世纪，加斯帕德</a:t>
            </a:r>
            <a:r>
              <a:rPr lang="en-US" sz="2400" b="1" dirty="0">
                <a:solidFill>
                  <a:schemeClr val="tx1"/>
                </a:solidFill>
                <a:latin typeface="KaiTi" pitchFamily="49" charset="-122"/>
                <a:ea typeface="KaiTi" pitchFamily="49" charset="-122"/>
              </a:rPr>
              <a:t>·</a:t>
            </a:r>
            <a:r>
              <a:rPr lang="zh-CN" sz="2400" b="1" dirty="0">
                <a:solidFill>
                  <a:schemeClr val="tx1"/>
                </a:solidFill>
                <a:latin typeface="KaiTi" pitchFamily="49" charset="-122"/>
                <a:ea typeface="KaiTi" pitchFamily="49" charset="-122"/>
              </a:rPr>
              <a:t>居史塔夫</a:t>
            </a:r>
            <a:r>
              <a:rPr lang="en-US" sz="2400" b="1" dirty="0">
                <a:solidFill>
                  <a:schemeClr val="tx1"/>
                </a:solidFill>
                <a:latin typeface="KaiTi" pitchFamily="49" charset="-122"/>
                <a:ea typeface="KaiTi" pitchFamily="49" charset="-122"/>
              </a:rPr>
              <a:t>·</a:t>
            </a:r>
            <a:r>
              <a:rPr lang="zh-CN" sz="2400" b="1" dirty="0">
                <a:solidFill>
                  <a:schemeClr val="tx1"/>
                </a:solidFill>
                <a:latin typeface="KaiTi" pitchFamily="49" charset="-122"/>
                <a:ea typeface="KaiTi" pitchFamily="49" charset="-122"/>
              </a:rPr>
              <a:t>德</a:t>
            </a:r>
            <a:r>
              <a:rPr lang="en-US" sz="2400" b="1" dirty="0">
                <a:solidFill>
                  <a:schemeClr val="tx1"/>
                </a:solidFill>
                <a:latin typeface="KaiTi" pitchFamily="49" charset="-122"/>
                <a:ea typeface="KaiTi" pitchFamily="49" charset="-122"/>
              </a:rPr>
              <a:t>·</a:t>
            </a:r>
            <a:r>
              <a:rPr lang="zh-CN" b="1" dirty="0">
                <a:solidFill>
                  <a:schemeClr val="tx1"/>
                </a:solidFill>
                <a:latin typeface="KaiTi" pitchFamily="49" charset="-122"/>
                <a:ea typeface="KaiTi" pitchFamily="49" charset="-122"/>
              </a:rPr>
              <a:t>科里奥利</a:t>
            </a:r>
            <a:r>
              <a:rPr lang="zh-CN" sz="2400" b="1" dirty="0">
                <a:solidFill>
                  <a:schemeClr val="tx1"/>
                </a:solidFill>
                <a:latin typeface="KaiTi" pitchFamily="49" charset="-122"/>
                <a:ea typeface="KaiTi" pitchFamily="49" charset="-122"/>
              </a:rPr>
              <a:t>教授</a:t>
            </a:r>
            <a:r>
              <a:rPr lang="zh-CN" sz="2400" b="1" dirty="0" smtClean="0">
                <a:solidFill>
                  <a:schemeClr val="tx1"/>
                </a:solidFill>
                <a:latin typeface="KaiTi" pitchFamily="49" charset="-122"/>
                <a:ea typeface="KaiTi" pitchFamily="49" charset="-122"/>
              </a:rPr>
              <a:t>（</a:t>
            </a:r>
            <a:r>
              <a:rPr lang="en-US" sz="2400" b="1" dirty="0" smtClean="0">
                <a:solidFill>
                  <a:schemeClr val="tx1"/>
                </a:solidFill>
                <a:latin typeface="KaiTi" pitchFamily="49" charset="-122"/>
                <a:ea typeface="KaiTi" pitchFamily="49" charset="-122"/>
              </a:rPr>
              <a:t>1792-1843</a:t>
            </a:r>
            <a:r>
              <a:rPr lang="zh-CN" sz="2400" b="1" dirty="0">
                <a:solidFill>
                  <a:schemeClr val="tx1"/>
                </a:solidFill>
                <a:latin typeface="KaiTi" pitchFamily="49" charset="-122"/>
                <a:ea typeface="KaiTi" pitchFamily="49" charset="-122"/>
              </a:rPr>
              <a:t>，法国数学家、工程师）发现，</a:t>
            </a:r>
            <a:r>
              <a:rPr lang="zh-CN" sz="2400" b="1" dirty="0">
                <a:solidFill>
                  <a:srgbClr val="C00000"/>
                </a:solidFill>
                <a:latin typeface="KaiTi" pitchFamily="49" charset="-122"/>
                <a:ea typeface="KaiTi" pitchFamily="49" charset="-122"/>
              </a:rPr>
              <a:t>一个在旋转体表面移动的物体之运动方向</a:t>
            </a:r>
            <a:r>
              <a:rPr lang="zh-CN" sz="2400" b="1" dirty="0">
                <a:solidFill>
                  <a:schemeClr val="tx1"/>
                </a:solidFill>
                <a:latin typeface="KaiTi" pitchFamily="49" charset="-122"/>
                <a:ea typeface="KaiTi" pitchFamily="49" charset="-122"/>
              </a:rPr>
              <a:t>，会向右或左偏斜，这个现象叫</a:t>
            </a:r>
            <a:r>
              <a:rPr lang="en-US" sz="2400" b="1" dirty="0">
                <a:solidFill>
                  <a:schemeClr val="tx1"/>
                </a:solidFill>
                <a:latin typeface="KaiTi" pitchFamily="49" charset="-122"/>
                <a:ea typeface="KaiTi" pitchFamily="49" charset="-122"/>
              </a:rPr>
              <a:t>“</a:t>
            </a:r>
            <a:r>
              <a:rPr lang="zh-CN" sz="2400" b="1" dirty="0">
                <a:solidFill>
                  <a:schemeClr val="tx1"/>
                </a:solidFill>
                <a:latin typeface="KaiTi" pitchFamily="49" charset="-122"/>
                <a:ea typeface="KaiTi" pitchFamily="49" charset="-122"/>
              </a:rPr>
              <a:t>科里奥</a:t>
            </a:r>
            <a:r>
              <a:rPr lang="zh-CN" sz="2400" b="1" dirty="0" smtClean="0">
                <a:solidFill>
                  <a:schemeClr val="tx1"/>
                </a:solidFill>
                <a:latin typeface="KaiTi" pitchFamily="49" charset="-122"/>
                <a:ea typeface="KaiTi" pitchFamily="49" charset="-122"/>
              </a:rPr>
              <a:t>利力</a:t>
            </a:r>
            <a:r>
              <a:rPr lang="en-US" sz="2400" b="1" dirty="0" smtClean="0">
                <a:solidFill>
                  <a:schemeClr val="tx1"/>
                </a:solidFill>
                <a:latin typeface="KaiTi" pitchFamily="49" charset="-122"/>
                <a:ea typeface="KaiTi" pitchFamily="49" charset="-122"/>
              </a:rPr>
              <a:t>”</a:t>
            </a:r>
            <a:r>
              <a:rPr lang="zh-CN" sz="2400" b="1" dirty="0" smtClean="0">
                <a:solidFill>
                  <a:schemeClr val="tx1"/>
                </a:solidFill>
                <a:latin typeface="KaiTi" pitchFamily="49" charset="-122"/>
                <a:ea typeface="KaiTi" pitchFamily="49" charset="-122"/>
              </a:rPr>
              <a:t>。</a:t>
            </a:r>
            <a:endParaRPr lang="en-US" altLang="zh-CN" sz="2400" b="1" dirty="0" smtClean="0">
              <a:solidFill>
                <a:schemeClr val="tx1"/>
              </a:solidFill>
              <a:latin typeface="KaiTi" pitchFamily="49" charset="-122"/>
              <a:ea typeface="KaiTi" pitchFamily="49" charset="-122"/>
            </a:endParaRPr>
          </a:p>
          <a:p>
            <a:r>
              <a:rPr lang="zh-CN" sz="2400" b="1" dirty="0" smtClean="0">
                <a:solidFill>
                  <a:schemeClr val="tx1"/>
                </a:solidFill>
                <a:latin typeface="KaiTi" pitchFamily="49" charset="-122"/>
                <a:ea typeface="KaiTi" pitchFamily="49" charset="-122"/>
              </a:rPr>
              <a:t>后</a:t>
            </a:r>
            <a:r>
              <a:rPr lang="zh-CN" sz="2400" b="1" dirty="0">
                <a:solidFill>
                  <a:schemeClr val="tx1"/>
                </a:solidFill>
                <a:latin typeface="KaiTi" pitchFamily="49" charset="-122"/>
                <a:ea typeface="KaiTi" pitchFamily="49" charset="-122"/>
              </a:rPr>
              <a:t>来，威廉</a:t>
            </a:r>
            <a:r>
              <a:rPr lang="en-US" sz="2400" b="1" dirty="0">
                <a:solidFill>
                  <a:schemeClr val="tx1"/>
                </a:solidFill>
                <a:latin typeface="KaiTi" pitchFamily="49" charset="-122"/>
                <a:ea typeface="KaiTi" pitchFamily="49" charset="-122"/>
              </a:rPr>
              <a:t>·</a:t>
            </a:r>
            <a:r>
              <a:rPr lang="zh-CN" sz="2400" b="1" dirty="0">
                <a:solidFill>
                  <a:schemeClr val="tx1"/>
                </a:solidFill>
                <a:latin typeface="KaiTi" pitchFamily="49" charset="-122"/>
                <a:ea typeface="KaiTi" pitchFamily="49" charset="-122"/>
              </a:rPr>
              <a:t>费瑞尔（</a:t>
            </a:r>
            <a:r>
              <a:rPr lang="en-US" sz="2400" b="1" dirty="0">
                <a:solidFill>
                  <a:schemeClr val="tx1"/>
                </a:solidFill>
                <a:latin typeface="KaiTi" pitchFamily="49" charset="-122"/>
                <a:ea typeface="KaiTi" pitchFamily="49" charset="-122"/>
              </a:rPr>
              <a:t>William </a:t>
            </a:r>
            <a:r>
              <a:rPr lang="en-US" sz="2400" b="1" dirty="0" err="1">
                <a:solidFill>
                  <a:schemeClr val="tx1"/>
                </a:solidFill>
                <a:latin typeface="KaiTi" pitchFamily="49" charset="-122"/>
                <a:ea typeface="KaiTi" pitchFamily="49" charset="-122"/>
              </a:rPr>
              <a:t>Ferre</a:t>
            </a:r>
            <a:r>
              <a:rPr lang="zh-CN" sz="2400" b="1" dirty="0">
                <a:solidFill>
                  <a:schemeClr val="tx1"/>
                </a:solidFill>
                <a:latin typeface="KaiTi" pitchFamily="49" charset="-122"/>
                <a:ea typeface="KaiTi" pitchFamily="49" charset="-122"/>
              </a:rPr>
              <a:t>）证实了</a:t>
            </a:r>
            <a:r>
              <a:rPr lang="en-US" sz="2400" b="1" dirty="0">
                <a:solidFill>
                  <a:schemeClr val="tx1"/>
                </a:solidFill>
                <a:latin typeface="KaiTi" pitchFamily="49" charset="-122"/>
                <a:ea typeface="KaiTi" pitchFamily="49" charset="-122"/>
              </a:rPr>
              <a:t>“</a:t>
            </a:r>
            <a:r>
              <a:rPr lang="zh-CN" sz="2400" b="1" dirty="0">
                <a:solidFill>
                  <a:schemeClr val="tx1"/>
                </a:solidFill>
                <a:latin typeface="KaiTi" pitchFamily="49" charset="-122"/>
                <a:ea typeface="KaiTi" pitchFamily="49" charset="-122"/>
              </a:rPr>
              <a:t>科里奥</a:t>
            </a:r>
            <a:r>
              <a:rPr lang="zh-CN" sz="2400" b="1" dirty="0" smtClean="0">
                <a:solidFill>
                  <a:schemeClr val="tx1"/>
                </a:solidFill>
                <a:latin typeface="KaiTi" pitchFamily="49" charset="-122"/>
                <a:ea typeface="KaiTi" pitchFamily="49" charset="-122"/>
              </a:rPr>
              <a:t>利力</a:t>
            </a:r>
            <a:r>
              <a:rPr lang="en-US" sz="2400" b="1" dirty="0">
                <a:solidFill>
                  <a:schemeClr val="tx1"/>
                </a:solidFill>
                <a:latin typeface="KaiTi" pitchFamily="49" charset="-122"/>
                <a:ea typeface="KaiTi" pitchFamily="49" charset="-122"/>
              </a:rPr>
              <a:t>”</a:t>
            </a:r>
            <a:r>
              <a:rPr lang="zh-CN" sz="2400" b="1" dirty="0">
                <a:solidFill>
                  <a:schemeClr val="tx1"/>
                </a:solidFill>
                <a:latin typeface="KaiTi" pitchFamily="49" charset="-122"/>
                <a:ea typeface="KaiTi" pitchFamily="49" charset="-122"/>
              </a:rPr>
              <a:t>也适用于地球的风向系统，叫</a:t>
            </a:r>
            <a:r>
              <a:rPr lang="en-US" sz="2400" b="1" dirty="0">
                <a:solidFill>
                  <a:schemeClr val="tx1"/>
                </a:solidFill>
                <a:latin typeface="KaiTi" pitchFamily="49" charset="-122"/>
                <a:ea typeface="KaiTi" pitchFamily="49" charset="-122"/>
              </a:rPr>
              <a:t>“</a:t>
            </a:r>
            <a:r>
              <a:rPr lang="zh-CN" sz="2400" b="1" dirty="0">
                <a:solidFill>
                  <a:schemeClr val="tx1"/>
                </a:solidFill>
                <a:latin typeface="KaiTi" pitchFamily="49" charset="-122"/>
                <a:ea typeface="KaiTi" pitchFamily="49" charset="-122"/>
              </a:rPr>
              <a:t>费瑞尔定律</a:t>
            </a:r>
            <a:r>
              <a:rPr lang="en-US" sz="2400" b="1" dirty="0" smtClean="0">
                <a:solidFill>
                  <a:schemeClr val="tx1"/>
                </a:solidFill>
                <a:latin typeface="KaiTi" pitchFamily="49" charset="-122"/>
                <a:ea typeface="KaiTi" pitchFamily="49" charset="-122"/>
              </a:rPr>
              <a:t>”</a:t>
            </a:r>
            <a:r>
              <a:rPr lang="zh-CN" sz="2400" b="1" dirty="0" smtClean="0">
                <a:solidFill>
                  <a:schemeClr val="tx1"/>
                </a:solidFill>
                <a:latin typeface="KaiTi" pitchFamily="49" charset="-122"/>
                <a:ea typeface="KaiTi" pitchFamily="49" charset="-122"/>
              </a:rPr>
              <a:t>；</a:t>
            </a:r>
            <a:r>
              <a:rPr lang="zh-CN" sz="2400" b="1" dirty="0">
                <a:solidFill>
                  <a:schemeClr val="tx1"/>
                </a:solidFill>
                <a:latin typeface="KaiTi" pitchFamily="49" charset="-122"/>
                <a:ea typeface="KaiTi" pitchFamily="49" charset="-122"/>
              </a:rPr>
              <a:t>即由于地球的自转，北半球的风向右偏斜，南半球的风向左偏斜</a:t>
            </a:r>
            <a:r>
              <a:rPr lang="zh-CN" sz="2400" b="1" dirty="0" smtClean="0">
                <a:solidFill>
                  <a:schemeClr val="tx1"/>
                </a:solidFill>
                <a:latin typeface="KaiTi" pitchFamily="49" charset="-122"/>
                <a:ea typeface="KaiTi" pitchFamily="49" charset="-122"/>
              </a:rPr>
              <a:t>。</a:t>
            </a:r>
            <a:endParaRPr lang="en-US" sz="2400" b="1" dirty="0" smtClean="0">
              <a:solidFill>
                <a:schemeClr val="tx1"/>
              </a:solidFill>
              <a:latin typeface="KaiTi" pitchFamily="49" charset="-122"/>
              <a:ea typeface="KaiTi" pitchFamily="49" charset="-122"/>
            </a:endParaRPr>
          </a:p>
          <a:p>
            <a:r>
              <a:rPr lang="en-US" sz="2400" b="1" dirty="0">
                <a:solidFill>
                  <a:srgbClr val="C00000"/>
                </a:solidFill>
                <a:latin typeface="KaiTi" pitchFamily="49" charset="-122"/>
                <a:ea typeface="KaiTi" pitchFamily="49" charset="-122"/>
              </a:rPr>
              <a:t>“</a:t>
            </a:r>
            <a:r>
              <a:rPr lang="zh-CN" sz="2400" b="1" dirty="0">
                <a:solidFill>
                  <a:srgbClr val="C00000"/>
                </a:solidFill>
                <a:latin typeface="KaiTi" pitchFamily="49" charset="-122"/>
                <a:ea typeface="KaiTi" pitchFamily="49" charset="-122"/>
              </a:rPr>
              <a:t>哈德</a:t>
            </a:r>
            <a:r>
              <a:rPr lang="zh-CN" sz="2400" b="1" dirty="0" smtClean="0">
                <a:solidFill>
                  <a:srgbClr val="C00000"/>
                </a:solidFill>
                <a:latin typeface="KaiTi" pitchFamily="49" charset="-122"/>
                <a:ea typeface="KaiTi" pitchFamily="49" charset="-122"/>
              </a:rPr>
              <a:t>里</a:t>
            </a:r>
            <a:r>
              <a:rPr lang="zh-CN" altLang="en-US" sz="2400" b="1" dirty="0" smtClean="0">
                <a:solidFill>
                  <a:srgbClr val="C00000"/>
                </a:solidFill>
                <a:latin typeface="KaiTi" pitchFamily="49" charset="-122"/>
                <a:ea typeface="KaiTi" pitchFamily="49" charset="-122"/>
              </a:rPr>
              <a:t>环流</a:t>
            </a:r>
            <a:r>
              <a:rPr lang="en-US" sz="2400" b="1" dirty="0" smtClean="0">
                <a:solidFill>
                  <a:srgbClr val="C00000"/>
                </a:solidFill>
                <a:latin typeface="KaiTi" pitchFamily="49" charset="-122"/>
                <a:ea typeface="KaiTi" pitchFamily="49" charset="-122"/>
              </a:rPr>
              <a:t>”</a:t>
            </a:r>
            <a:r>
              <a:rPr lang="zh-CN" sz="2400" b="1" dirty="0">
                <a:solidFill>
                  <a:srgbClr val="C00000"/>
                </a:solidFill>
                <a:latin typeface="KaiTi" pitchFamily="49" charset="-122"/>
                <a:ea typeface="KaiTi" pitchFamily="49" charset="-122"/>
              </a:rPr>
              <a:t>是由太阳的直射和斜射引起的；而</a:t>
            </a:r>
            <a:r>
              <a:rPr lang="en-US" sz="2400" b="1" dirty="0">
                <a:solidFill>
                  <a:srgbClr val="C00000"/>
                </a:solidFill>
                <a:latin typeface="KaiTi" pitchFamily="49" charset="-122"/>
                <a:ea typeface="KaiTi" pitchFamily="49" charset="-122"/>
              </a:rPr>
              <a:t>“</a:t>
            </a:r>
            <a:r>
              <a:rPr lang="zh-CN" sz="2400" b="1" dirty="0">
                <a:solidFill>
                  <a:srgbClr val="C00000"/>
                </a:solidFill>
                <a:latin typeface="KaiTi" pitchFamily="49" charset="-122"/>
                <a:ea typeface="KaiTi" pitchFamily="49" charset="-122"/>
              </a:rPr>
              <a:t>费瑞</a:t>
            </a:r>
            <a:r>
              <a:rPr lang="zh-CN" sz="2400" b="1" dirty="0" smtClean="0">
                <a:solidFill>
                  <a:srgbClr val="C00000"/>
                </a:solidFill>
                <a:latin typeface="KaiTi" pitchFamily="49" charset="-122"/>
                <a:ea typeface="KaiTi" pitchFamily="49" charset="-122"/>
              </a:rPr>
              <a:t>尔</a:t>
            </a:r>
            <a:r>
              <a:rPr lang="zh-CN" altLang="en-US" sz="2400" b="1" dirty="0">
                <a:solidFill>
                  <a:srgbClr val="C00000"/>
                </a:solidFill>
                <a:latin typeface="KaiTi" pitchFamily="49" charset="-122"/>
                <a:ea typeface="KaiTi" pitchFamily="49" charset="-122"/>
              </a:rPr>
              <a:t>环流</a:t>
            </a:r>
            <a:r>
              <a:rPr lang="en-US" sz="2400" b="1" dirty="0" smtClean="0">
                <a:solidFill>
                  <a:srgbClr val="C00000"/>
                </a:solidFill>
                <a:latin typeface="KaiTi" pitchFamily="49" charset="-122"/>
                <a:ea typeface="KaiTi" pitchFamily="49" charset="-122"/>
              </a:rPr>
              <a:t>”</a:t>
            </a:r>
            <a:r>
              <a:rPr lang="zh-CN" sz="2400" b="1" dirty="0">
                <a:solidFill>
                  <a:srgbClr val="C00000"/>
                </a:solidFill>
                <a:latin typeface="KaiTi" pitchFamily="49" charset="-122"/>
                <a:ea typeface="KaiTi" pitchFamily="49" charset="-122"/>
              </a:rPr>
              <a:t>则是因为地球的自转产生的。</a:t>
            </a:r>
            <a:r>
              <a:rPr lang="zh-CN" sz="2400" b="1" dirty="0">
                <a:solidFill>
                  <a:schemeClr val="tx1"/>
                </a:solidFill>
                <a:latin typeface="KaiTi" pitchFamily="49" charset="-122"/>
                <a:ea typeface="KaiTi" pitchFamily="49" charset="-122"/>
              </a:rPr>
              <a:t>这两个重大因素共同作用的结果，促使地球形成了东南、东北季风带，南、北回归线无风带，南、北西风带等一整套复杂的风向系统</a:t>
            </a:r>
            <a:r>
              <a:rPr lang="zh-CN" sz="2400" b="1" dirty="0" smtClean="0">
                <a:solidFill>
                  <a:schemeClr val="tx1"/>
                </a:solidFill>
                <a:latin typeface="KaiTi" pitchFamily="49" charset="-122"/>
                <a:ea typeface="KaiTi" pitchFamily="49" charset="-122"/>
              </a:rPr>
              <a:t>。</a:t>
            </a:r>
            <a:r>
              <a:rPr lang="en-US" sz="2800" dirty="0">
                <a:solidFill>
                  <a:schemeClr val="tx1"/>
                </a:solidFill>
                <a:latin typeface="+mn-lt"/>
                <a:ea typeface="+mn-ea"/>
                <a:cs typeface="+mn-cs"/>
              </a:rPr>
              <a:t>  </a:t>
            </a:r>
          </a:p>
          <a:p>
            <a:endParaRPr lang="en-US" sz="2800" b="1" dirty="0">
              <a:solidFill>
                <a:schemeClr val="bg1"/>
              </a:solidFill>
              <a:latin typeface="KaiTi" pitchFamily="49" charset="-122"/>
              <a:ea typeface="KaiTi" pitchFamily="49" charset="-122"/>
            </a:endParaRPr>
          </a:p>
        </p:txBody>
      </p:sp>
    </p:spTree>
    <p:extLst>
      <p:ext uri="{BB962C8B-B14F-4D97-AF65-F5344CB8AC3E}">
        <p14:creationId xmlns:p14="http://schemas.microsoft.com/office/powerpoint/2010/main" val="22577435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FA90168-D3CA-47BA-BAC9-3288DE88DEE4}" type="slidenum">
              <a:rPr lang="en-US"/>
              <a:pPr/>
              <a:t>14</a:t>
            </a:fld>
            <a:endParaRPr lang="en-US"/>
          </a:p>
        </p:txBody>
      </p:sp>
      <p:sp>
        <p:nvSpPr>
          <p:cNvPr id="5122" name="Rectangle 2"/>
          <p:cNvSpPr>
            <a:spLocks noGrp="1" noChangeArrowheads="1"/>
          </p:cNvSpPr>
          <p:nvPr>
            <p:ph type="title"/>
          </p:nvPr>
        </p:nvSpPr>
        <p:spPr>
          <a:xfrm>
            <a:off x="457200" y="274638"/>
            <a:ext cx="8229600" cy="1020762"/>
          </a:xfrm>
        </p:spPr>
        <p:txBody>
          <a:bodyPr/>
          <a:lstStyle/>
          <a:p>
            <a:r>
              <a:rPr lang="zh-CN" sz="3600" b="1" dirty="0" smtClean="0">
                <a:solidFill>
                  <a:srgbClr val="C00000"/>
                </a:solidFill>
              </a:rPr>
              <a:t>对</a:t>
            </a:r>
            <a:r>
              <a:rPr lang="zh-CN" sz="3600" b="1" dirty="0">
                <a:solidFill>
                  <a:srgbClr val="C00000"/>
                </a:solidFill>
              </a:rPr>
              <a:t>地球风向系</a:t>
            </a:r>
            <a:r>
              <a:rPr lang="zh-CN" sz="3600" b="1" dirty="0" smtClean="0">
                <a:solidFill>
                  <a:srgbClr val="C00000"/>
                </a:solidFill>
              </a:rPr>
              <a:t>统</a:t>
            </a:r>
            <a:r>
              <a:rPr lang="zh-CN" altLang="en-US" sz="3600" b="1" dirty="0">
                <a:solidFill>
                  <a:srgbClr val="C00000"/>
                </a:solidFill>
              </a:rPr>
              <a:t>的</a:t>
            </a:r>
            <a:r>
              <a:rPr lang="zh-CN" sz="3600" b="1" dirty="0" smtClean="0">
                <a:solidFill>
                  <a:srgbClr val="C00000"/>
                </a:solidFill>
              </a:rPr>
              <a:t>论述</a:t>
            </a:r>
            <a:endParaRPr lang="en-US" sz="4000" b="1" dirty="0">
              <a:solidFill>
                <a:srgbClr val="C00000"/>
              </a:solidFill>
            </a:endParaRPr>
          </a:p>
        </p:txBody>
      </p:sp>
      <p:sp>
        <p:nvSpPr>
          <p:cNvPr id="5123" name="Rectangle 3"/>
          <p:cNvSpPr>
            <a:spLocks noGrp="1" noChangeArrowheads="1"/>
          </p:cNvSpPr>
          <p:nvPr>
            <p:ph type="body" idx="1"/>
          </p:nvPr>
        </p:nvSpPr>
        <p:spPr>
          <a:xfrm>
            <a:off x="457200" y="1219200"/>
            <a:ext cx="8229600" cy="4906963"/>
          </a:xfrm>
        </p:spPr>
        <p:txBody>
          <a:bodyPr/>
          <a:lstStyle/>
          <a:p>
            <a:r>
              <a:rPr lang="zh-CN" altLang="en-US" b="1" dirty="0">
                <a:solidFill>
                  <a:srgbClr val="C00000"/>
                </a:solidFill>
                <a:latin typeface="KaiTi" pitchFamily="49" charset="-122"/>
                <a:ea typeface="KaiTi" pitchFamily="49" charset="-122"/>
              </a:rPr>
              <a:t>大</a:t>
            </a:r>
            <a:r>
              <a:rPr lang="zh-CN" altLang="en-US" b="1" dirty="0" smtClean="0">
                <a:solidFill>
                  <a:srgbClr val="C00000"/>
                </a:solidFill>
                <a:latin typeface="KaiTi" pitchFamily="49" charset="-122"/>
                <a:ea typeface="KaiTi" pitchFamily="49" charset="-122"/>
              </a:rPr>
              <a:t>气三圈环流 </a:t>
            </a:r>
            <a:r>
              <a:rPr lang="en-US" altLang="zh-CN" sz="2800" b="1" dirty="0" smtClean="0">
                <a:latin typeface="KaiTi" pitchFamily="49" charset="-122"/>
                <a:ea typeface="KaiTi" pitchFamily="49" charset="-122"/>
              </a:rPr>
              <a:t>(</a:t>
            </a:r>
            <a:r>
              <a:rPr lang="zh-CN" altLang="en-US" b="1" dirty="0">
                <a:solidFill>
                  <a:srgbClr val="C00000"/>
                </a:solidFill>
                <a:latin typeface="KaiTi" pitchFamily="49" charset="-122"/>
                <a:ea typeface="KaiTi" pitchFamily="49" charset="-122"/>
              </a:rPr>
              <a:t>费瑞尔环</a:t>
            </a:r>
            <a:r>
              <a:rPr lang="zh-CN" altLang="en-US" b="1" dirty="0" smtClean="0">
                <a:solidFill>
                  <a:srgbClr val="C00000"/>
                </a:solidFill>
                <a:latin typeface="KaiTi" pitchFamily="49" charset="-122"/>
                <a:ea typeface="KaiTi" pitchFamily="49" charset="-122"/>
              </a:rPr>
              <a:t>流</a:t>
            </a:r>
            <a:r>
              <a:rPr lang="en-US" altLang="zh-CN" sz="2800" b="1" dirty="0" smtClean="0">
                <a:solidFill>
                  <a:srgbClr val="C00000"/>
                </a:solidFill>
                <a:latin typeface="KaiTi" pitchFamily="49" charset="-122"/>
                <a:ea typeface="KaiTi" pitchFamily="49" charset="-122"/>
              </a:rPr>
              <a:t>)</a:t>
            </a:r>
            <a:endParaRPr lang="en-US" sz="2800" b="1" dirty="0">
              <a:solidFill>
                <a:schemeClr val="bg1"/>
              </a:solidFill>
              <a:latin typeface="KaiTi" pitchFamily="49" charset="-122"/>
              <a:ea typeface="KaiTi" pitchFamily="49" charset="-122"/>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81200"/>
            <a:ext cx="6021506" cy="4181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9186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zh-CN" altLang="en-US" b="1" dirty="0">
                <a:solidFill>
                  <a:srgbClr val="C00000"/>
                </a:solidFill>
              </a:rPr>
              <a:t>颱風</a:t>
            </a:r>
            <a:r>
              <a:rPr lang="zh-TW" altLang="en-US" b="1" dirty="0" smtClean="0">
                <a:solidFill>
                  <a:srgbClr val="C00000"/>
                </a:solidFill>
              </a:rPr>
              <a:t>雨</a:t>
            </a:r>
            <a:r>
              <a:rPr lang="zh-CN" altLang="en-US" b="1" dirty="0" smtClean="0">
                <a:solidFill>
                  <a:srgbClr val="C00000"/>
                </a:solidFill>
              </a:rPr>
              <a:t>的道路</a:t>
            </a:r>
            <a:endParaRPr lang="en-US" dirty="0">
              <a:solidFill>
                <a:srgbClr val="C00000"/>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990600"/>
            <a:ext cx="7467600" cy="5581562"/>
          </a:xfrm>
        </p:spPr>
      </p:pic>
    </p:spTree>
    <p:extLst>
      <p:ext uri="{BB962C8B-B14F-4D97-AF65-F5344CB8AC3E}">
        <p14:creationId xmlns:p14="http://schemas.microsoft.com/office/powerpoint/2010/main" val="11385145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1" dirty="0" smtClean="0">
                <a:solidFill>
                  <a:srgbClr val="C00000"/>
                </a:solidFill>
              </a:rPr>
              <a:t>雨有父</a:t>
            </a:r>
            <a:endParaRPr lang="en-US" b="1" dirty="0">
              <a:solidFill>
                <a:srgbClr val="C00000"/>
              </a:solidFill>
            </a:endParaRPr>
          </a:p>
        </p:txBody>
      </p:sp>
      <p:sp>
        <p:nvSpPr>
          <p:cNvPr id="3" name="Content Placeholder 2"/>
          <p:cNvSpPr>
            <a:spLocks noGrp="1"/>
          </p:cNvSpPr>
          <p:nvPr>
            <p:ph idx="1"/>
          </p:nvPr>
        </p:nvSpPr>
        <p:spPr/>
        <p:txBody>
          <a:bodyPr/>
          <a:lstStyle/>
          <a:p>
            <a:r>
              <a:rPr lang="zh-TW" altLang="en-US" b="1" dirty="0">
                <a:latin typeface="KaiTi" pitchFamily="49" charset="-122"/>
                <a:ea typeface="KaiTi" pitchFamily="49" charset="-122"/>
              </a:rPr>
              <a:t>約伯記三十八章二十八節“雨有父嗎？露水珠是誰生的呢</a:t>
            </a:r>
            <a:r>
              <a:rPr lang="zh-TW" altLang="en-US" b="1" dirty="0" smtClean="0">
                <a:latin typeface="KaiTi" pitchFamily="49" charset="-122"/>
                <a:ea typeface="KaiTi" pitchFamily="49" charset="-122"/>
              </a:rPr>
              <a:t>？”</a:t>
            </a:r>
            <a:endParaRPr lang="en-US" altLang="zh-TW" b="1" dirty="0" smtClean="0">
              <a:latin typeface="KaiTi" pitchFamily="49" charset="-122"/>
              <a:ea typeface="KaiTi" pitchFamily="49" charset="-12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124200"/>
            <a:ext cx="4943475"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7" y="3117273"/>
            <a:ext cx="4393525" cy="337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875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1"/>
            <a:ext cx="8229600" cy="4038600"/>
          </a:xfrm>
        </p:spPr>
        <p:txBody>
          <a:bodyPr/>
          <a:lstStyle/>
          <a:p>
            <a:r>
              <a:rPr lang="zh-TW" altLang="en-US" b="1" dirty="0"/>
              <a:t>所以，這個過程就是雲雨露雪雹的父。人們也是經歷了近三千多年的時間才發現這一過程的細節</a:t>
            </a:r>
            <a:r>
              <a:rPr lang="zh-TW" altLang="en-US" b="1" dirty="0" smtClean="0"/>
              <a:t>。</a:t>
            </a:r>
            <a:endParaRPr lang="en-US" altLang="zh-TW" b="1" dirty="0" smtClean="0"/>
          </a:p>
          <a:p>
            <a:endParaRPr lang="en-US" altLang="zh-TW" b="1" dirty="0" smtClean="0"/>
          </a:p>
          <a:p>
            <a:r>
              <a:rPr lang="zh-TW" altLang="en-US" b="1" dirty="0" smtClean="0"/>
              <a:t>而</a:t>
            </a:r>
            <a:r>
              <a:rPr lang="zh-TW" altLang="en-US" b="1" dirty="0"/>
              <a:t>我們的神在約伯時代，就告訴人們雨露霜雪等都有其父，都有其神奇的形成過</a:t>
            </a:r>
            <a:r>
              <a:rPr lang="zh-TW" altLang="en-US" b="1" dirty="0" smtClean="0"/>
              <a:t>程</a:t>
            </a:r>
            <a:r>
              <a:rPr lang="zh-CN" altLang="en-US" b="1" dirty="0" smtClean="0"/>
              <a:t>。</a:t>
            </a:r>
            <a:endParaRPr lang="en-US" b="1" dirty="0"/>
          </a:p>
        </p:txBody>
      </p:sp>
    </p:spTree>
    <p:extLst>
      <p:ext uri="{BB962C8B-B14F-4D97-AF65-F5344CB8AC3E}">
        <p14:creationId xmlns:p14="http://schemas.microsoft.com/office/powerpoint/2010/main" val="20814681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zh-CN" altLang="en-US" b="1" dirty="0">
                <a:solidFill>
                  <a:srgbClr val="C00000"/>
                </a:solidFill>
              </a:rPr>
              <a:t>雪雹有寶</a:t>
            </a:r>
            <a:r>
              <a:rPr lang="zh-CN" altLang="en-US" b="1" dirty="0" smtClean="0">
                <a:solidFill>
                  <a:srgbClr val="C00000"/>
                </a:solidFill>
              </a:rPr>
              <a:t>庫</a:t>
            </a:r>
            <a:endParaRPr lang="en-US" dirty="0">
              <a:solidFill>
                <a:srgbClr val="C00000"/>
              </a:solidFill>
            </a:endParaRPr>
          </a:p>
        </p:txBody>
      </p:sp>
      <p:sp>
        <p:nvSpPr>
          <p:cNvPr id="3" name="Content Placeholder 2"/>
          <p:cNvSpPr>
            <a:spLocks noGrp="1"/>
          </p:cNvSpPr>
          <p:nvPr>
            <p:ph idx="1"/>
          </p:nvPr>
        </p:nvSpPr>
        <p:spPr/>
        <p:txBody>
          <a:bodyPr>
            <a:normAutofit/>
          </a:bodyPr>
          <a:lstStyle/>
          <a:p>
            <a:r>
              <a:rPr lang="zh-TW" altLang="en-US" b="1" dirty="0">
                <a:latin typeface="KaiTi" pitchFamily="49" charset="-122"/>
                <a:ea typeface="KaiTi" pitchFamily="49" charset="-122"/>
              </a:rPr>
              <a:t>約伯記三十八章二十二節“你曾進入雪庫，或見過雹倉嗎</a:t>
            </a:r>
            <a:r>
              <a:rPr lang="zh-TW" altLang="en-US" b="1" dirty="0" smtClean="0">
                <a:latin typeface="KaiTi" pitchFamily="49" charset="-122"/>
                <a:ea typeface="KaiTi" pitchFamily="49" charset="-122"/>
              </a:rPr>
              <a:t>？”</a:t>
            </a:r>
            <a:endParaRPr lang="en-US" altLang="zh-TW" b="1" dirty="0" smtClean="0">
              <a:latin typeface="KaiTi" pitchFamily="49" charset="-122"/>
              <a:ea typeface="KaiTi" pitchFamily="49" charset="-122"/>
            </a:endParaRPr>
          </a:p>
          <a:p>
            <a:r>
              <a:rPr lang="zh-CN" altLang="en-US" b="1" dirty="0">
                <a:latin typeface="KaiTi" pitchFamily="49" charset="-122"/>
                <a:ea typeface="KaiTi" pitchFamily="49" charset="-122"/>
              </a:rPr>
              <a:t>其</a:t>
            </a:r>
            <a:r>
              <a:rPr lang="zh-TW" altLang="en-US" b="1" dirty="0" smtClean="0">
                <a:latin typeface="KaiTi" pitchFamily="49" charset="-122"/>
                <a:ea typeface="KaiTi" pitchFamily="49" charset="-122"/>
              </a:rPr>
              <a:t>中</a:t>
            </a:r>
            <a:r>
              <a:rPr lang="zh-TW" altLang="en-US" b="1" dirty="0">
                <a:latin typeface="KaiTi" pitchFamily="49" charset="-122"/>
                <a:ea typeface="KaiTi" pitchFamily="49" charset="-122"/>
              </a:rPr>
              <a:t>的“雪庫”和“雹倉”</a:t>
            </a:r>
            <a:r>
              <a:rPr lang="zh-TW" altLang="en-US" dirty="0"/>
              <a:t>在很多英文譯本中被翻譯為“</a:t>
            </a:r>
            <a:r>
              <a:rPr lang="en-US" dirty="0"/>
              <a:t>treasures of the snow</a:t>
            </a:r>
            <a:r>
              <a:rPr lang="zh-CN" altLang="en-US" dirty="0"/>
              <a:t>”和 </a:t>
            </a:r>
            <a:r>
              <a:rPr lang="en-US" dirty="0"/>
              <a:t>“treasures of the hail”. </a:t>
            </a:r>
            <a:endParaRPr lang="en-US" dirty="0" smtClean="0"/>
          </a:p>
          <a:p>
            <a:pPr marL="0" indent="0">
              <a:buNone/>
            </a:pPr>
            <a:endParaRPr lang="en-US" dirty="0"/>
          </a:p>
        </p:txBody>
      </p:sp>
    </p:spTree>
    <p:extLst>
      <p:ext uri="{BB962C8B-B14F-4D97-AF65-F5344CB8AC3E}">
        <p14:creationId xmlns:p14="http://schemas.microsoft.com/office/powerpoint/2010/main" val="33788621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90600"/>
            <a:ext cx="8229600" cy="4525963"/>
          </a:xfrm>
        </p:spPr>
        <p:txBody>
          <a:bodyPr>
            <a:normAutofit fontScale="92500"/>
          </a:bodyPr>
          <a:lstStyle/>
          <a:p>
            <a:r>
              <a:rPr lang="zh-TW" altLang="en-US" b="1" dirty="0"/>
              <a:t>為什麼他們被稱為“寶庫</a:t>
            </a:r>
            <a:r>
              <a:rPr lang="zh-TW" altLang="en-US" b="1" dirty="0" smtClean="0"/>
              <a:t>”？</a:t>
            </a:r>
            <a:endParaRPr lang="en-US" altLang="zh-TW" b="1" dirty="0" smtClean="0"/>
          </a:p>
          <a:p>
            <a:r>
              <a:rPr lang="zh-TW" altLang="en-US" b="1" dirty="0" smtClean="0"/>
              <a:t>當</a:t>
            </a:r>
            <a:r>
              <a:rPr lang="zh-TW" altLang="en-US" b="1" dirty="0"/>
              <a:t>時的人不懂，十九世紀前的人都不懂。所以，有些人認為這是一種詩意。</a:t>
            </a:r>
            <a:r>
              <a:rPr lang="en-US" b="1" dirty="0"/>
              <a:t> </a:t>
            </a:r>
            <a:r>
              <a:rPr lang="zh-TW" altLang="en-US" b="1" dirty="0"/>
              <a:t>也有人認為雪和雹里一定有库藏，並库存着某些宝藏？！</a:t>
            </a:r>
            <a:r>
              <a:rPr lang="en-US" b="1" dirty="0"/>
              <a:t> </a:t>
            </a:r>
            <a:endParaRPr lang="en-US" b="1" dirty="0" smtClean="0"/>
          </a:p>
          <a:p>
            <a:r>
              <a:rPr lang="zh-TW" altLang="en-US" b="1" dirty="0"/>
              <a:t>直到现代，加拿大农业部化学家弗兰克</a:t>
            </a:r>
            <a:r>
              <a:rPr lang="en-US" b="1" dirty="0"/>
              <a:t>·</a:t>
            </a:r>
            <a:r>
              <a:rPr lang="zh-TW" altLang="en-US" b="1" dirty="0"/>
              <a:t>托马斯</a:t>
            </a:r>
            <a:r>
              <a:rPr lang="en-US" b="1" dirty="0"/>
              <a:t>·</a:t>
            </a:r>
            <a:r>
              <a:rPr lang="zh-TW" altLang="en-US" b="1" dirty="0"/>
              <a:t>舒特博士</a:t>
            </a:r>
            <a:r>
              <a:rPr lang="zh-TW" altLang="en-US" b="1" dirty="0" smtClean="0"/>
              <a:t>（</a:t>
            </a:r>
            <a:r>
              <a:rPr lang="en-US" b="1" dirty="0" smtClean="0"/>
              <a:t>1859-1940</a:t>
            </a:r>
            <a:r>
              <a:rPr lang="zh-TW" altLang="en-US" b="1" dirty="0"/>
              <a:t>）在</a:t>
            </a:r>
            <a:r>
              <a:rPr lang="en-US" altLang="zh-TW" b="1" dirty="0"/>
              <a:t>《</a:t>
            </a:r>
            <a:r>
              <a:rPr lang="zh-TW" altLang="en-US" b="1" dirty="0"/>
              <a:t>科学</a:t>
            </a:r>
            <a:r>
              <a:rPr lang="en-US" altLang="zh-TW" b="1" dirty="0"/>
              <a:t>》</a:t>
            </a:r>
            <a:r>
              <a:rPr lang="zh-TW" altLang="en-US" b="1" dirty="0"/>
              <a:t>（</a:t>
            </a:r>
            <a:r>
              <a:rPr lang="en-US" b="1" dirty="0"/>
              <a:t>Science</a:t>
            </a:r>
            <a:r>
              <a:rPr lang="zh-TW" altLang="en-US" b="1" dirty="0"/>
              <a:t>）杂志上，发表了他对此进行</a:t>
            </a:r>
            <a:r>
              <a:rPr lang="en-US" b="1" dirty="0"/>
              <a:t>17</a:t>
            </a:r>
            <a:r>
              <a:rPr lang="zh-TW" altLang="en-US" b="1" dirty="0"/>
              <a:t>年的努力研究，终于揭开了雪雹库藏里的真正宝</a:t>
            </a:r>
            <a:r>
              <a:rPr lang="zh-TW" altLang="en-US" b="1" dirty="0" smtClean="0"/>
              <a:t>物</a:t>
            </a:r>
            <a:r>
              <a:rPr lang="zh-CN" altLang="en-US" b="1" dirty="0" smtClean="0"/>
              <a:t>：</a:t>
            </a:r>
            <a:endParaRPr lang="en-US" b="1" dirty="0"/>
          </a:p>
        </p:txBody>
      </p:sp>
    </p:spTree>
    <p:extLst>
      <p:ext uri="{BB962C8B-B14F-4D97-AF65-F5344CB8AC3E}">
        <p14:creationId xmlns:p14="http://schemas.microsoft.com/office/powerpoint/2010/main" val="911023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371600"/>
            <a:ext cx="7772400" cy="1371600"/>
          </a:xfrm>
        </p:spPr>
        <p:txBody>
          <a:bodyPr>
            <a:normAutofit fontScale="90000"/>
          </a:bodyPr>
          <a:lstStyle/>
          <a:p>
            <a:r>
              <a:rPr lang="zh-TW" altLang="en-US" b="1" dirty="0"/>
              <a:t>從約伯記看</a:t>
            </a:r>
            <a:r>
              <a:rPr lang="zh-TW" altLang="en-US" b="1" dirty="0" smtClean="0"/>
              <a:t>神 </a:t>
            </a:r>
            <a:r>
              <a:rPr lang="en-US" altLang="zh-TW" b="1" dirty="0" smtClean="0"/>
              <a:t>- </a:t>
            </a:r>
            <a:br>
              <a:rPr lang="en-US" altLang="zh-TW" b="1" dirty="0" smtClean="0"/>
            </a:br>
            <a:r>
              <a:rPr lang="zh-CN" altLang="en-US" b="1" dirty="0" smtClean="0"/>
              <a:t>超越时空的智慧</a:t>
            </a:r>
            <a:endParaRPr lang="en-US" dirty="0"/>
          </a:p>
        </p:txBody>
      </p:sp>
      <p:sp>
        <p:nvSpPr>
          <p:cNvPr id="3" name="Subtitle 2"/>
          <p:cNvSpPr>
            <a:spLocks noGrp="1"/>
          </p:cNvSpPr>
          <p:nvPr>
            <p:ph type="subTitle" idx="1"/>
          </p:nvPr>
        </p:nvSpPr>
        <p:spPr>
          <a:xfrm>
            <a:off x="1447800" y="3429000"/>
            <a:ext cx="6400800" cy="1752600"/>
          </a:xfrm>
        </p:spPr>
        <p:txBody>
          <a:bodyPr>
            <a:normAutofit/>
          </a:bodyPr>
          <a:lstStyle/>
          <a:p>
            <a:r>
              <a:rPr lang="zh-TW" altLang="en-US" sz="2600" b="1" dirty="0" smtClean="0">
                <a:solidFill>
                  <a:schemeClr val="tx1"/>
                </a:solidFill>
              </a:rPr>
              <a:t>徐    天</a:t>
            </a:r>
            <a:endParaRPr lang="en-US" altLang="zh-TW" sz="2600" b="1" dirty="0" smtClean="0">
              <a:solidFill>
                <a:schemeClr val="tx1"/>
              </a:solidFill>
            </a:endParaRPr>
          </a:p>
          <a:p>
            <a:r>
              <a:rPr lang="en-US" altLang="zh-CN" sz="2600" b="1" dirty="0" smtClean="0">
                <a:solidFill>
                  <a:schemeClr val="tx1"/>
                </a:solidFill>
              </a:rPr>
              <a:t>9/15/2018</a:t>
            </a:r>
            <a:endParaRPr lang="en-US" sz="2600" b="1" dirty="0">
              <a:solidFill>
                <a:schemeClr val="tx1"/>
              </a:solidFill>
            </a:endParaRPr>
          </a:p>
          <a:p>
            <a:endParaRPr lang="en-US" dirty="0"/>
          </a:p>
        </p:txBody>
      </p:sp>
    </p:spTree>
    <p:extLst>
      <p:ext uri="{BB962C8B-B14F-4D97-AF65-F5344CB8AC3E}">
        <p14:creationId xmlns:p14="http://schemas.microsoft.com/office/powerpoint/2010/main" val="3288037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zh-TW" altLang="en-US" b="1" dirty="0"/>
              <a:t>即雪雹能从空中洗涤四种含氮物质，而把它们储藏在地土之中：</a:t>
            </a:r>
            <a:r>
              <a:rPr lang="zh-TW" altLang="en-US" b="1" dirty="0">
                <a:solidFill>
                  <a:srgbClr val="C00000"/>
                </a:solidFill>
              </a:rPr>
              <a:t>阿摩尼亚</a:t>
            </a:r>
            <a:r>
              <a:rPr lang="zh-TW" altLang="en-US" b="1" dirty="0"/>
              <a:t>（</a:t>
            </a:r>
            <a:r>
              <a:rPr lang="en-US" b="1" dirty="0"/>
              <a:t>ammonia</a:t>
            </a:r>
            <a:r>
              <a:rPr lang="zh-TW" altLang="en-US" b="1" dirty="0"/>
              <a:t>）、</a:t>
            </a:r>
            <a:r>
              <a:rPr lang="zh-TW" altLang="en-US" b="1" dirty="0">
                <a:solidFill>
                  <a:srgbClr val="C00000"/>
                </a:solidFill>
              </a:rPr>
              <a:t>硝酸盐</a:t>
            </a:r>
            <a:r>
              <a:rPr lang="zh-TW" altLang="en-US" b="1" dirty="0"/>
              <a:t>（</a:t>
            </a:r>
            <a:r>
              <a:rPr lang="en-US" b="1" dirty="0"/>
              <a:t>nitrate</a:t>
            </a:r>
            <a:r>
              <a:rPr lang="zh-TW" altLang="en-US" b="1" dirty="0"/>
              <a:t>）、</a:t>
            </a:r>
            <a:r>
              <a:rPr lang="zh-TW" altLang="en-US" b="1" dirty="0">
                <a:solidFill>
                  <a:srgbClr val="C00000"/>
                </a:solidFill>
              </a:rPr>
              <a:t>亚硝酸盐</a:t>
            </a:r>
            <a:r>
              <a:rPr lang="zh-TW" altLang="en-US" b="1" dirty="0"/>
              <a:t>（</a:t>
            </a:r>
            <a:r>
              <a:rPr lang="en-US" b="1" dirty="0" err="1"/>
              <a:t>NOx</a:t>
            </a:r>
            <a:r>
              <a:rPr lang="zh-TW" altLang="en-US" b="1" dirty="0"/>
              <a:t>）和</a:t>
            </a:r>
            <a:r>
              <a:rPr lang="zh-TW" altLang="en-US" b="1" dirty="0">
                <a:solidFill>
                  <a:srgbClr val="C00000"/>
                </a:solidFill>
              </a:rPr>
              <a:t>阿摩尼蛋白</a:t>
            </a:r>
            <a:r>
              <a:rPr lang="zh-TW" altLang="en-US" b="1" dirty="0"/>
              <a:t>（</a:t>
            </a:r>
            <a:r>
              <a:rPr lang="en-US" b="1" dirty="0"/>
              <a:t>ammonia protein</a:t>
            </a:r>
            <a:r>
              <a:rPr lang="zh-TW" altLang="en-US" b="1" dirty="0"/>
              <a:t>）。</a:t>
            </a:r>
            <a:r>
              <a:rPr lang="zh-CN" altLang="en-US" b="1" dirty="0"/>
              <a:t>这些氮化物可以使植物直接吸收作为营养；对农作物来说，是一种不可或缺的天然肥田材料。</a:t>
            </a:r>
            <a:endParaRPr lang="en-US" b="1" dirty="0"/>
          </a:p>
        </p:txBody>
      </p:sp>
    </p:spTree>
    <p:extLst>
      <p:ext uri="{BB962C8B-B14F-4D97-AF65-F5344CB8AC3E}">
        <p14:creationId xmlns:p14="http://schemas.microsoft.com/office/powerpoint/2010/main" val="40076108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zh-TW" altLang="en-US" b="1" dirty="0">
                <a:solidFill>
                  <a:srgbClr val="C00000"/>
                </a:solidFill>
              </a:rPr>
              <a:t>狂傲的浪要到此止</a:t>
            </a:r>
            <a:r>
              <a:rPr lang="zh-TW" altLang="en-US" b="1" dirty="0" smtClean="0">
                <a:solidFill>
                  <a:srgbClr val="C00000"/>
                </a:solidFill>
              </a:rPr>
              <a:t>住</a:t>
            </a:r>
            <a:endParaRPr lang="en-US" dirty="0">
              <a:solidFill>
                <a:srgbClr val="C00000"/>
              </a:solidFill>
            </a:endParaRPr>
          </a:p>
        </p:txBody>
      </p:sp>
      <p:sp>
        <p:nvSpPr>
          <p:cNvPr id="3" name="Content Placeholder 2"/>
          <p:cNvSpPr>
            <a:spLocks noGrp="1"/>
          </p:cNvSpPr>
          <p:nvPr>
            <p:ph idx="1"/>
          </p:nvPr>
        </p:nvSpPr>
        <p:spPr/>
        <p:txBody>
          <a:bodyPr/>
          <a:lstStyle/>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131" y="2133600"/>
            <a:ext cx="7964714" cy="278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39357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zh-CN" altLang="en-US" dirty="0"/>
              <a:t>月球与地球之间的平均距离为</a:t>
            </a:r>
            <a:r>
              <a:rPr lang="en-US" dirty="0"/>
              <a:t>384,400</a:t>
            </a:r>
            <a:r>
              <a:rPr lang="zh-CN" altLang="en-US" dirty="0"/>
              <a:t>公里，海水每日两次退潮涨潮为月球的引力之故，海洋某些区域可上涨</a:t>
            </a:r>
            <a:r>
              <a:rPr lang="en-US" dirty="0"/>
              <a:t>60</a:t>
            </a:r>
            <a:r>
              <a:rPr lang="zh-CN" altLang="en-US" dirty="0"/>
              <a:t>英呎（</a:t>
            </a:r>
            <a:r>
              <a:rPr lang="en-US" dirty="0"/>
              <a:t>18.29</a:t>
            </a:r>
            <a:r>
              <a:rPr lang="zh-CN" altLang="en-US" dirty="0"/>
              <a:t>米）之高，地壳亦可外凸数米</a:t>
            </a:r>
            <a:r>
              <a:rPr lang="zh-CN" altLang="en-US" dirty="0" smtClean="0"/>
              <a:t>。</a:t>
            </a:r>
            <a:endParaRPr lang="en-US" altLang="zh-CN" dirty="0" smtClean="0"/>
          </a:p>
          <a:p>
            <a:r>
              <a:rPr lang="zh-CN" altLang="en-US" dirty="0" smtClean="0"/>
              <a:t>如</a:t>
            </a:r>
            <a:r>
              <a:rPr lang="zh-CN" altLang="en-US" dirty="0"/>
              <a:t>果月球与地球之间的距离缩短为</a:t>
            </a:r>
            <a:r>
              <a:rPr lang="en-US" dirty="0"/>
              <a:t>54,000</a:t>
            </a:r>
            <a:r>
              <a:rPr lang="zh-CN" altLang="en-US" dirty="0"/>
              <a:t>公里的话，则海水必定被月球的引力所吸，潮水可将整个陆地及高山淹没。</a:t>
            </a:r>
            <a:endParaRPr lang="en-US" dirty="0"/>
          </a:p>
        </p:txBody>
      </p:sp>
    </p:spTree>
    <p:extLst>
      <p:ext uri="{BB962C8B-B14F-4D97-AF65-F5344CB8AC3E}">
        <p14:creationId xmlns:p14="http://schemas.microsoft.com/office/powerpoint/2010/main" val="11419346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133600"/>
            <a:ext cx="8229600" cy="3992563"/>
          </a:xfrm>
        </p:spPr>
        <p:txBody>
          <a:bodyPr>
            <a:normAutofit/>
          </a:bodyPr>
          <a:lstStyle/>
          <a:p>
            <a:r>
              <a:rPr lang="zh-CN" altLang="en-US" b="1" dirty="0"/>
              <a:t>神说</a:t>
            </a:r>
            <a:r>
              <a:rPr lang="zh-CN" altLang="en-US" dirty="0"/>
              <a:t>：</a:t>
            </a:r>
            <a:r>
              <a:rPr lang="en-US" b="1" dirty="0"/>
              <a:t>“</a:t>
            </a:r>
            <a:r>
              <a:rPr lang="zh-CN" altLang="en-US" b="1" dirty="0">
                <a:latin typeface="KaiTi" pitchFamily="49" charset="-122"/>
                <a:ea typeface="KaiTi" pitchFamily="49" charset="-122"/>
              </a:rPr>
              <a:t>你只可到这里，不可越过；你狂傲的浪要到此止住</a:t>
            </a:r>
            <a:r>
              <a:rPr lang="zh-CN" altLang="en-US" b="1" dirty="0"/>
              <a:t>。</a:t>
            </a:r>
            <a:r>
              <a:rPr lang="en-US" b="1" dirty="0" smtClean="0"/>
              <a:t>”</a:t>
            </a:r>
          </a:p>
          <a:p>
            <a:r>
              <a:rPr lang="zh-CN" altLang="en-US" b="1" dirty="0" smtClean="0"/>
              <a:t>可</a:t>
            </a:r>
            <a:r>
              <a:rPr lang="zh-CN" altLang="en-US" b="1" dirty="0"/>
              <a:t>见， 神创造的奥秘实在深不可测。祂话语里所发出的真理亮光，人实在无法尽取</a:t>
            </a:r>
            <a:r>
              <a:rPr lang="zh-CN" altLang="en-US" dirty="0"/>
              <a:t>。</a:t>
            </a:r>
            <a:endParaRPr lang="en-US" dirty="0"/>
          </a:p>
          <a:p>
            <a:endParaRPr lang="en-US" dirty="0"/>
          </a:p>
        </p:txBody>
      </p:sp>
    </p:spTree>
    <p:extLst>
      <p:ext uri="{BB962C8B-B14F-4D97-AF65-F5344CB8AC3E}">
        <p14:creationId xmlns:p14="http://schemas.microsoft.com/office/powerpoint/2010/main" val="1410061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b="1" dirty="0">
                <a:solidFill>
                  <a:srgbClr val="C00000"/>
                </a:solidFill>
              </a:rPr>
              <a:t>你能發出閃電，叫他行</a:t>
            </a:r>
            <a:r>
              <a:rPr lang="zh-TW" altLang="en-US" b="1" dirty="0" smtClean="0">
                <a:solidFill>
                  <a:srgbClr val="C00000"/>
                </a:solidFill>
              </a:rPr>
              <a:t>去</a:t>
            </a:r>
            <a:endParaRPr lang="en-US" dirty="0">
              <a:solidFill>
                <a:srgbClr val="C00000"/>
              </a:solidFill>
            </a:endParaRPr>
          </a:p>
        </p:txBody>
      </p:sp>
      <p:sp>
        <p:nvSpPr>
          <p:cNvPr id="3" name="Content Placeholder 2"/>
          <p:cNvSpPr>
            <a:spLocks noGrp="1"/>
          </p:cNvSpPr>
          <p:nvPr>
            <p:ph idx="1"/>
          </p:nvPr>
        </p:nvSpPr>
        <p:spPr/>
        <p:txBody>
          <a:bodyPr/>
          <a:lstStyle/>
          <a:p>
            <a:pPr marL="0" indent="0">
              <a:buNone/>
            </a:pPr>
            <a:r>
              <a:rPr lang="zh-TW" altLang="en-US" b="1" dirty="0">
                <a:latin typeface="KaiTi" pitchFamily="49" charset="-122"/>
                <a:ea typeface="KaiTi" pitchFamily="49" charset="-122"/>
              </a:rPr>
              <a:t>約伯記三十八章三十五節 “你能發出閃電，叫他</a:t>
            </a:r>
            <a:r>
              <a:rPr lang="zh-TW" altLang="en-US" b="1" dirty="0" smtClean="0">
                <a:latin typeface="KaiTi" pitchFamily="49" charset="-122"/>
                <a:ea typeface="KaiTi" pitchFamily="49" charset="-122"/>
              </a:rPr>
              <a:t>行去</a:t>
            </a:r>
            <a:r>
              <a:rPr lang="zh-TW" altLang="en-US" b="1" dirty="0">
                <a:latin typeface="KaiTi" pitchFamily="49" charset="-122"/>
                <a:ea typeface="KaiTi" pitchFamily="49" charset="-122"/>
              </a:rPr>
              <a:t>，使他對你說：我們在這裡</a:t>
            </a:r>
            <a:r>
              <a:rPr lang="zh-TW" altLang="en-US" b="1" dirty="0" smtClean="0">
                <a:latin typeface="KaiTi" pitchFamily="49" charset="-122"/>
                <a:ea typeface="KaiTi" pitchFamily="49" charset="-122"/>
              </a:rPr>
              <a:t>？”</a:t>
            </a:r>
            <a:endParaRPr lang="en-US" altLang="zh-TW" b="1" dirty="0" smtClean="0">
              <a:latin typeface="KaiTi" pitchFamily="49" charset="-122"/>
              <a:ea typeface="KaiTi" pitchFamily="49" charset="-122"/>
            </a:endParaRPr>
          </a:p>
          <a:p>
            <a:pPr marL="0" indent="0">
              <a:buNone/>
            </a:pPr>
            <a:endParaRPr lang="en-US" b="1" dirty="0">
              <a:latin typeface="KaiTi" pitchFamily="49" charset="-122"/>
              <a:ea typeface="KaiTi" pitchFamily="49" charset="-122"/>
            </a:endParaRPr>
          </a:p>
          <a:p>
            <a:pPr marL="0" indent="0">
              <a:buNone/>
            </a:pPr>
            <a:r>
              <a:rPr lang="zh-TW" altLang="en-US" b="1" dirty="0"/>
              <a:t>為了理解這段經文的超越科學的描寫，</a:t>
            </a:r>
            <a:r>
              <a:rPr lang="zh-TW" altLang="en-US" b="1" dirty="0" smtClean="0"/>
              <a:t>有</a:t>
            </a:r>
            <a:r>
              <a:rPr lang="zh-TW" altLang="en-US" b="1" dirty="0"/>
              <a:t>必要讓我們來回顧一下在無線電通訊方面的歷史。</a:t>
            </a:r>
            <a:endParaRPr lang="en-US" b="1" dirty="0"/>
          </a:p>
          <a:p>
            <a:pPr marL="0" indent="0">
              <a:buNone/>
            </a:pPr>
            <a:endParaRPr lang="en-US" b="1" dirty="0">
              <a:latin typeface="KaiTi" pitchFamily="49" charset="-122"/>
              <a:ea typeface="KaiTi" pitchFamily="49" charset="-122"/>
            </a:endParaRPr>
          </a:p>
        </p:txBody>
      </p:sp>
    </p:spTree>
    <p:extLst>
      <p:ext uri="{BB962C8B-B14F-4D97-AF65-F5344CB8AC3E}">
        <p14:creationId xmlns:p14="http://schemas.microsoft.com/office/powerpoint/2010/main" val="2665850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b="1" dirty="0"/>
              <a:t>無線電通</a:t>
            </a:r>
            <a:r>
              <a:rPr lang="zh-TW" altLang="en-US" b="1" dirty="0" smtClean="0"/>
              <a:t>訊</a:t>
            </a:r>
            <a:r>
              <a:rPr lang="zh-CN" altLang="en-US" b="1" dirty="0" smtClean="0"/>
              <a:t>發展</a:t>
            </a:r>
            <a:r>
              <a:rPr lang="zh-TW" altLang="en-US" b="1" dirty="0" smtClean="0"/>
              <a:t>史</a:t>
            </a:r>
            <a:endParaRPr lang="en-US" b="1" dirty="0"/>
          </a:p>
        </p:txBody>
      </p:sp>
      <p:sp>
        <p:nvSpPr>
          <p:cNvPr id="3" name="Content Placeholder 2"/>
          <p:cNvSpPr>
            <a:spLocks noGrp="1"/>
          </p:cNvSpPr>
          <p:nvPr>
            <p:ph idx="1"/>
          </p:nvPr>
        </p:nvSpPr>
        <p:spPr/>
        <p:txBody>
          <a:bodyPr>
            <a:normAutofit lnSpcReduction="10000"/>
          </a:bodyPr>
          <a:lstStyle/>
          <a:p>
            <a:r>
              <a:rPr lang="en-US" b="1" dirty="0"/>
              <a:t>1820</a:t>
            </a:r>
            <a:r>
              <a:rPr lang="zh-CN" altLang="en-US" b="1" dirty="0"/>
              <a:t>年</a:t>
            </a:r>
            <a:r>
              <a:rPr lang="zh-CN" altLang="en-US" b="1" dirty="0" smtClean="0"/>
              <a:t>，汉</a:t>
            </a:r>
            <a:r>
              <a:rPr lang="zh-CN" altLang="en-US" b="1" dirty="0"/>
              <a:t>斯</a:t>
            </a:r>
            <a:r>
              <a:rPr lang="en-US" b="1" dirty="0"/>
              <a:t>·</a:t>
            </a:r>
            <a:r>
              <a:rPr lang="zh-CN" altLang="en-US" b="1" dirty="0"/>
              <a:t>克莉斯汀</a:t>
            </a:r>
            <a:r>
              <a:rPr lang="en-US" b="1" dirty="0"/>
              <a:t>·</a:t>
            </a:r>
            <a:r>
              <a:rPr lang="zh-CN" altLang="en-US" b="1" dirty="0"/>
              <a:t>奥斯特教授（</a:t>
            </a:r>
            <a:r>
              <a:rPr lang="en-US" b="1" dirty="0"/>
              <a:t>1777-1851</a:t>
            </a:r>
            <a:r>
              <a:rPr lang="zh-CN" altLang="en-US" b="1" dirty="0"/>
              <a:t>）發現电流磁效应。这就是近代电报机的鼻祖。</a:t>
            </a:r>
            <a:endParaRPr lang="en-US" b="1" dirty="0"/>
          </a:p>
          <a:p>
            <a:r>
              <a:rPr lang="en-US" b="1" dirty="0"/>
              <a:t>1886</a:t>
            </a:r>
            <a:r>
              <a:rPr lang="zh-CN" altLang="en-US" b="1" dirty="0"/>
              <a:t>年</a:t>
            </a:r>
            <a:r>
              <a:rPr lang="zh-CN" altLang="en-US" b="1" dirty="0" smtClean="0"/>
              <a:t>，亨</a:t>
            </a:r>
            <a:r>
              <a:rPr lang="zh-CN" altLang="en-US" b="1" dirty="0"/>
              <a:t>利希</a:t>
            </a:r>
            <a:r>
              <a:rPr lang="en-US" b="1" dirty="0"/>
              <a:t>·</a:t>
            </a:r>
            <a:r>
              <a:rPr lang="zh-CN" altLang="en-US" b="1" dirty="0"/>
              <a:t>鲁道夫</a:t>
            </a:r>
            <a:r>
              <a:rPr lang="en-US" b="1" dirty="0"/>
              <a:t>·</a:t>
            </a:r>
            <a:r>
              <a:rPr lang="zh-CN" altLang="en-US" b="1" dirty="0"/>
              <a:t>赫兹教授、博士（</a:t>
            </a:r>
            <a:r>
              <a:rPr lang="en-US" b="1" dirty="0"/>
              <a:t>1857-1894</a:t>
            </a:r>
            <a:r>
              <a:rPr lang="zh-CN" altLang="en-US" b="1" dirty="0" smtClean="0"/>
              <a:t>）制造出电</a:t>
            </a:r>
            <a:r>
              <a:rPr lang="zh-CN" altLang="en-US" b="1" dirty="0"/>
              <a:t>磁波，就是今天收音机常用的短波</a:t>
            </a:r>
            <a:r>
              <a:rPr lang="zh-CN" altLang="en-US" b="1" dirty="0" smtClean="0"/>
              <a:t>。</a:t>
            </a:r>
            <a:endParaRPr lang="en-US" altLang="zh-CN" b="1" dirty="0" smtClean="0"/>
          </a:p>
          <a:p>
            <a:r>
              <a:rPr lang="en-US" b="1" dirty="0"/>
              <a:t>1896</a:t>
            </a:r>
            <a:r>
              <a:rPr lang="zh-CN" altLang="en-US" b="1" dirty="0"/>
              <a:t>年，</a:t>
            </a:r>
            <a:r>
              <a:rPr lang="en-US" b="1" dirty="0"/>
              <a:t>22</a:t>
            </a:r>
            <a:r>
              <a:rPr lang="zh-CN" altLang="en-US" b="1" dirty="0"/>
              <a:t>岁的意大利人马切塞</a:t>
            </a:r>
            <a:r>
              <a:rPr lang="en-US" b="1" dirty="0"/>
              <a:t>·</a:t>
            </a:r>
            <a:r>
              <a:rPr lang="zh-CN" altLang="en-US" b="1" dirty="0"/>
              <a:t>古列尔摩</a:t>
            </a:r>
            <a:r>
              <a:rPr lang="en-US" b="1" dirty="0"/>
              <a:t>·</a:t>
            </a:r>
            <a:r>
              <a:rPr lang="zh-CN" altLang="en-US" b="1" dirty="0"/>
              <a:t>马可尼（</a:t>
            </a:r>
            <a:r>
              <a:rPr lang="en-US" b="1" dirty="0"/>
              <a:t>1874-1937</a:t>
            </a:r>
            <a:r>
              <a:rPr lang="zh-CN" altLang="en-US" b="1" dirty="0" smtClean="0"/>
              <a:t>），他</a:t>
            </a:r>
            <a:r>
              <a:rPr lang="zh-CN" altLang="en-US" b="1" dirty="0"/>
              <a:t>建立了世界上第一座发射和接收无线电的电台。</a:t>
            </a:r>
            <a:endParaRPr lang="en-US" b="1" dirty="0"/>
          </a:p>
          <a:p>
            <a:endParaRPr lang="en-US" b="1" dirty="0"/>
          </a:p>
          <a:p>
            <a:endParaRPr lang="en-US" dirty="0"/>
          </a:p>
        </p:txBody>
      </p:sp>
    </p:spTree>
    <p:extLst>
      <p:ext uri="{BB962C8B-B14F-4D97-AF65-F5344CB8AC3E}">
        <p14:creationId xmlns:p14="http://schemas.microsoft.com/office/powerpoint/2010/main" val="11296399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lnSpcReduction="20000"/>
          </a:bodyPr>
          <a:lstStyle/>
          <a:p>
            <a:r>
              <a:rPr lang="en-US" b="1" dirty="0"/>
              <a:t>1877</a:t>
            </a:r>
            <a:r>
              <a:rPr lang="zh-CN" altLang="en-US" b="1" dirty="0" smtClean="0"/>
              <a:t>年，托</a:t>
            </a:r>
            <a:r>
              <a:rPr lang="zh-CN" altLang="en-US" b="1" dirty="0"/>
              <a:t>马斯</a:t>
            </a:r>
            <a:r>
              <a:rPr lang="en-US" b="1" dirty="0"/>
              <a:t>·</a:t>
            </a:r>
            <a:r>
              <a:rPr lang="zh-CN" altLang="en-US" b="1" dirty="0"/>
              <a:t>阿尔瓦</a:t>
            </a:r>
            <a:r>
              <a:rPr lang="en-US" b="1" dirty="0"/>
              <a:t>·</a:t>
            </a:r>
            <a:r>
              <a:rPr lang="zh-CN" altLang="en-US" b="1" dirty="0"/>
              <a:t>爱迪生（</a:t>
            </a:r>
            <a:r>
              <a:rPr lang="en-US" b="1" dirty="0"/>
              <a:t>1847-1931</a:t>
            </a:r>
            <a:r>
              <a:rPr lang="zh-CN" altLang="en-US" b="1" dirty="0"/>
              <a:t>，美国伟大的电学家、发明家），这个大发明家改进两种新型电报机（</a:t>
            </a:r>
            <a:r>
              <a:rPr lang="en-US" b="1" dirty="0"/>
              <a:t>1868</a:t>
            </a:r>
            <a:r>
              <a:rPr lang="zh-CN" altLang="en-US" b="1" dirty="0"/>
              <a:t>年</a:t>
            </a:r>
            <a:r>
              <a:rPr lang="zh-CN" altLang="en-US" b="1" dirty="0" smtClean="0"/>
              <a:t>），发</a:t>
            </a:r>
            <a:r>
              <a:rPr lang="zh-CN" altLang="en-US" b="1" dirty="0"/>
              <a:t>明碳精电话送话机和留声机</a:t>
            </a:r>
            <a:r>
              <a:rPr lang="zh-CN" altLang="en-US" b="1" dirty="0" smtClean="0"/>
              <a:t>。</a:t>
            </a:r>
            <a:endParaRPr lang="en-US" altLang="zh-CN" b="1" dirty="0" smtClean="0"/>
          </a:p>
          <a:p>
            <a:r>
              <a:rPr lang="en-US" b="1" dirty="0" smtClean="0"/>
              <a:t>1854</a:t>
            </a:r>
            <a:r>
              <a:rPr lang="zh-CN" altLang="en-US" b="1" dirty="0" smtClean="0"/>
              <a:t>年，美</a:t>
            </a:r>
            <a:r>
              <a:rPr lang="zh-CN" altLang="en-US" b="1" dirty="0"/>
              <a:t>籍意大利人安东尼奥</a:t>
            </a:r>
            <a:r>
              <a:rPr lang="en-US" b="1" dirty="0"/>
              <a:t>·</a:t>
            </a:r>
            <a:r>
              <a:rPr lang="zh-CN" altLang="en-US" b="1" dirty="0"/>
              <a:t>梅乌奇（</a:t>
            </a:r>
            <a:r>
              <a:rPr lang="en-US" b="1" dirty="0"/>
              <a:t>1808-1889</a:t>
            </a:r>
            <a:r>
              <a:rPr lang="zh-CN" altLang="en-US" b="1" dirty="0" smtClean="0"/>
              <a:t>）真</a:t>
            </a:r>
            <a:r>
              <a:rPr lang="zh-CN" altLang="en-US" b="1" dirty="0"/>
              <a:t>正的</a:t>
            </a:r>
            <a:r>
              <a:rPr lang="en-US" b="1" dirty="0"/>
              <a:t>“</a:t>
            </a:r>
            <a:r>
              <a:rPr lang="zh-CN" altLang="en-US" b="1" dirty="0"/>
              <a:t>电话之父</a:t>
            </a:r>
            <a:r>
              <a:rPr lang="en-US" b="1" dirty="0"/>
              <a:t>”</a:t>
            </a:r>
            <a:r>
              <a:rPr lang="zh-CN" altLang="en-US" b="1" dirty="0" smtClean="0"/>
              <a:t>。发</a:t>
            </a:r>
            <a:r>
              <a:rPr lang="zh-CN" altLang="en-US" b="1" dirty="0"/>
              <a:t>明了电话（虽未申请到专利</a:t>
            </a:r>
            <a:r>
              <a:rPr lang="zh-CN" altLang="en-US" b="1" dirty="0" smtClean="0"/>
              <a:t>）。</a:t>
            </a:r>
            <a:endParaRPr lang="en-US" altLang="zh-CN" b="1" dirty="0" smtClean="0"/>
          </a:p>
          <a:p>
            <a:r>
              <a:rPr lang="en-US" b="1" dirty="0"/>
              <a:t>1837-1838</a:t>
            </a:r>
            <a:r>
              <a:rPr lang="zh-CN" altLang="en-US" b="1" dirty="0"/>
              <a:t>年</a:t>
            </a:r>
            <a:r>
              <a:rPr lang="zh-CN" altLang="en-US" b="1" dirty="0" smtClean="0"/>
              <a:t>间，撒</a:t>
            </a:r>
            <a:r>
              <a:rPr lang="zh-CN" altLang="en-US" b="1" dirty="0"/>
              <a:t>母耳</a:t>
            </a:r>
            <a:r>
              <a:rPr lang="en-US" b="1" dirty="0"/>
              <a:t>·</a:t>
            </a:r>
            <a:r>
              <a:rPr lang="zh-CN" altLang="en-US" b="1" dirty="0"/>
              <a:t>芬莱</a:t>
            </a:r>
            <a:r>
              <a:rPr lang="en-US" b="1" dirty="0"/>
              <a:t>·</a:t>
            </a:r>
            <a:r>
              <a:rPr lang="zh-CN" altLang="en-US" b="1" dirty="0"/>
              <a:t>贝斯</a:t>
            </a:r>
            <a:r>
              <a:rPr lang="en-US" b="1" dirty="0"/>
              <a:t>·</a:t>
            </a:r>
            <a:r>
              <a:rPr lang="zh-CN" altLang="en-US" b="1" dirty="0"/>
              <a:t>莫尔斯（</a:t>
            </a:r>
            <a:r>
              <a:rPr lang="en-US" b="1" dirty="0"/>
              <a:t>1791-1872</a:t>
            </a:r>
            <a:r>
              <a:rPr lang="zh-CN" altLang="en-US" b="1" dirty="0" smtClean="0"/>
              <a:t>）制</a:t>
            </a:r>
            <a:r>
              <a:rPr lang="zh-CN" altLang="en-US" b="1" dirty="0"/>
              <a:t>成了能够往返传送信号的电报机。人类首次借电报来传递信息是在</a:t>
            </a:r>
            <a:r>
              <a:rPr lang="en-US" b="1" dirty="0"/>
              <a:t>1844</a:t>
            </a:r>
            <a:r>
              <a:rPr lang="zh-CN" altLang="en-US" b="1" dirty="0"/>
              <a:t>年</a:t>
            </a:r>
            <a:r>
              <a:rPr lang="en-US" b="1" dirty="0"/>
              <a:t>5</a:t>
            </a:r>
            <a:r>
              <a:rPr lang="zh-CN" altLang="en-US" b="1" dirty="0"/>
              <a:t>月</a:t>
            </a:r>
            <a:r>
              <a:rPr lang="en-US" b="1" dirty="0"/>
              <a:t>24</a:t>
            </a:r>
            <a:r>
              <a:rPr lang="zh-CN" altLang="en-US" b="1" dirty="0" smtClean="0"/>
              <a:t>日。其內容是：</a:t>
            </a:r>
            <a:endParaRPr lang="en-US" altLang="zh-CN" b="1" dirty="0" smtClean="0"/>
          </a:p>
          <a:p>
            <a:pPr marL="0" indent="0">
              <a:buNone/>
            </a:pPr>
            <a:r>
              <a:rPr lang="en-US" b="1" dirty="0" smtClean="0"/>
              <a:t>	</a:t>
            </a:r>
            <a:r>
              <a:rPr lang="en-US" b="1" dirty="0" smtClean="0">
                <a:solidFill>
                  <a:srgbClr val="C00000"/>
                </a:solidFill>
              </a:rPr>
              <a:t>“ </a:t>
            </a:r>
            <a:r>
              <a:rPr lang="zh-CN" altLang="en-US" b="1" dirty="0">
                <a:solidFill>
                  <a:srgbClr val="C00000"/>
                </a:solidFill>
              </a:rPr>
              <a:t>神为他行了何等的大事！</a:t>
            </a:r>
            <a:r>
              <a:rPr lang="en-US" b="1" dirty="0">
                <a:solidFill>
                  <a:srgbClr val="C00000"/>
                </a:solidFill>
              </a:rPr>
              <a:t>”</a:t>
            </a:r>
            <a:r>
              <a:rPr lang="en-US" b="1" dirty="0"/>
              <a:t>(</a:t>
            </a:r>
            <a:r>
              <a:rPr lang="zh-CN" altLang="en-US" b="1" dirty="0"/>
              <a:t>民数记第</a:t>
            </a:r>
            <a:r>
              <a:rPr lang="en-US" b="1" dirty="0"/>
              <a:t>23</a:t>
            </a:r>
            <a:r>
              <a:rPr lang="zh-CN" altLang="en-US" b="1" dirty="0" smtClean="0"/>
              <a:t>章</a:t>
            </a:r>
            <a:r>
              <a:rPr lang="en-US" altLang="zh-CN" b="1" dirty="0" smtClean="0"/>
              <a:t>	</a:t>
            </a:r>
            <a:r>
              <a:rPr lang="zh-CN" altLang="en-US" b="1" dirty="0" smtClean="0"/>
              <a:t>第</a:t>
            </a:r>
            <a:r>
              <a:rPr lang="en-US" b="1" dirty="0"/>
              <a:t>23</a:t>
            </a:r>
            <a:r>
              <a:rPr lang="zh-CN" altLang="en-US" b="1" dirty="0"/>
              <a:t>节</a:t>
            </a:r>
            <a:r>
              <a:rPr lang="zh-CN" altLang="en-US" b="1" dirty="0" smtClean="0"/>
              <a:t>）</a:t>
            </a:r>
            <a:endParaRPr lang="en-US" b="1" dirty="0"/>
          </a:p>
        </p:txBody>
      </p:sp>
    </p:spTree>
    <p:extLst>
      <p:ext uri="{BB962C8B-B14F-4D97-AF65-F5344CB8AC3E}">
        <p14:creationId xmlns:p14="http://schemas.microsoft.com/office/powerpoint/2010/main" val="1026711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8534400" cy="5715000"/>
          </a:xfrm>
        </p:spPr>
        <p:txBody>
          <a:bodyPr>
            <a:normAutofit/>
          </a:bodyPr>
          <a:lstStyle/>
          <a:p>
            <a:r>
              <a:rPr lang="zh-TW" altLang="en-US" b="1" dirty="0">
                <a:latin typeface="+mn-ea"/>
              </a:rPr>
              <a:t>無論傳統的還是先進的通訊，其原理都離不開“電”和“磁</a:t>
            </a:r>
            <a:r>
              <a:rPr lang="zh-TW" altLang="en-US" b="1" dirty="0" smtClean="0">
                <a:latin typeface="+mn-ea"/>
              </a:rPr>
              <a:t>”，</a:t>
            </a:r>
            <a:endParaRPr lang="en-US" altLang="zh-TW" b="1" dirty="0" smtClean="0">
              <a:latin typeface="+mn-ea"/>
            </a:endParaRPr>
          </a:p>
          <a:p>
            <a:r>
              <a:rPr lang="zh-CN" altLang="en-US" b="1" dirty="0">
                <a:latin typeface="+mn-ea"/>
              </a:rPr>
              <a:t>現</a:t>
            </a:r>
            <a:r>
              <a:rPr lang="zh-CN" altLang="en-US" b="1" dirty="0" smtClean="0">
                <a:latin typeface="+mn-ea"/>
              </a:rPr>
              <a:t>代的</a:t>
            </a:r>
            <a:r>
              <a:rPr lang="zh-TW" altLang="en-US" b="1" dirty="0" smtClean="0">
                <a:latin typeface="+mn-ea"/>
              </a:rPr>
              <a:t>記</a:t>
            </a:r>
            <a:r>
              <a:rPr lang="zh-TW" altLang="en-US" b="1" dirty="0">
                <a:latin typeface="+mn-ea"/>
              </a:rPr>
              <a:t>憶設備</a:t>
            </a:r>
            <a:r>
              <a:rPr lang="zh-TW" altLang="en-US" b="1" dirty="0" smtClean="0">
                <a:latin typeface="+mn-ea"/>
              </a:rPr>
              <a:t>的</a:t>
            </a:r>
            <a:r>
              <a:rPr lang="zh-CN" altLang="en-US" b="1" dirty="0" smtClean="0">
                <a:latin typeface="+mn-ea"/>
              </a:rPr>
              <a:t>原理也是</a:t>
            </a:r>
            <a:r>
              <a:rPr lang="zh-TW" altLang="en-US" b="1" dirty="0" smtClean="0">
                <a:latin typeface="+mn-ea"/>
              </a:rPr>
              <a:t>充</a:t>
            </a:r>
            <a:r>
              <a:rPr lang="zh-TW" altLang="en-US" b="1" dirty="0">
                <a:latin typeface="+mn-ea"/>
              </a:rPr>
              <a:t>電放電的過程</a:t>
            </a:r>
            <a:r>
              <a:rPr lang="zh-TW" altLang="en-US" b="1" dirty="0" smtClean="0">
                <a:latin typeface="+mn-ea"/>
              </a:rPr>
              <a:t>。</a:t>
            </a:r>
            <a:endParaRPr lang="en-US" altLang="zh-TW" b="1" dirty="0" smtClean="0">
              <a:latin typeface="+mn-ea"/>
            </a:endParaRPr>
          </a:p>
          <a:p>
            <a:r>
              <a:rPr lang="zh-TW" altLang="en-US" b="1" dirty="0"/>
              <a:t>而</a:t>
            </a:r>
            <a:r>
              <a:rPr lang="zh-TW" altLang="en-US" b="1" dirty="0">
                <a:solidFill>
                  <a:srgbClr val="C00000"/>
                </a:solidFill>
              </a:rPr>
              <a:t>每一</a:t>
            </a:r>
            <a:r>
              <a:rPr lang="zh-TW" altLang="en-US" b="1" dirty="0" smtClean="0">
                <a:solidFill>
                  <a:srgbClr val="C00000"/>
                </a:solidFill>
              </a:rPr>
              <a:t>次</a:t>
            </a:r>
            <a:r>
              <a:rPr lang="zh-CN" altLang="en-US" b="1" dirty="0">
                <a:solidFill>
                  <a:srgbClr val="C00000"/>
                </a:solidFill>
              </a:rPr>
              <a:t>充</a:t>
            </a:r>
            <a:r>
              <a:rPr lang="zh-TW" altLang="en-US" b="1" dirty="0" smtClean="0">
                <a:solidFill>
                  <a:srgbClr val="C00000"/>
                </a:solidFill>
              </a:rPr>
              <a:t>放</a:t>
            </a:r>
            <a:r>
              <a:rPr lang="zh-TW" altLang="en-US" b="1" dirty="0">
                <a:solidFill>
                  <a:srgbClr val="C00000"/>
                </a:solidFill>
              </a:rPr>
              <a:t>電過程</a:t>
            </a:r>
            <a:r>
              <a:rPr lang="zh-TW" altLang="en-US" b="1" dirty="0"/>
              <a:t>，其實</a:t>
            </a:r>
            <a:r>
              <a:rPr lang="zh-TW" altLang="en-US" b="1" dirty="0">
                <a:solidFill>
                  <a:srgbClr val="C00000"/>
                </a:solidFill>
              </a:rPr>
              <a:t>就是一次“閃電</a:t>
            </a:r>
            <a:r>
              <a:rPr lang="en-US" b="1" dirty="0" smtClean="0">
                <a:solidFill>
                  <a:srgbClr val="C00000"/>
                </a:solidFill>
              </a:rPr>
              <a:t>”</a:t>
            </a:r>
            <a:endParaRPr lang="en-US" b="1" dirty="0">
              <a:solidFill>
                <a:srgbClr val="C00000"/>
              </a:solidFill>
            </a:endParaRPr>
          </a:p>
          <a:p>
            <a:r>
              <a:rPr lang="zh-TW" altLang="en-US" b="1" dirty="0"/>
              <a:t>所以，我們的</a:t>
            </a:r>
            <a:r>
              <a:rPr lang="zh-TW" altLang="en-US" b="1" dirty="0">
                <a:solidFill>
                  <a:srgbClr val="C00000"/>
                </a:solidFill>
              </a:rPr>
              <a:t>所有的通訊都是在通過“閃電”完成的</a:t>
            </a:r>
            <a:r>
              <a:rPr lang="zh-TW" altLang="en-US" b="1" dirty="0" smtClean="0"/>
              <a:t>。</a:t>
            </a:r>
            <a:endParaRPr lang="en-US" altLang="zh-TW" b="1" dirty="0" smtClean="0"/>
          </a:p>
          <a:p>
            <a:r>
              <a:rPr lang="zh-TW" altLang="en-US" b="1" dirty="0"/>
              <a:t>我們不可以說，聖經預告了以上科技發明，然而，我們可以說，這處經文</a:t>
            </a:r>
            <a:r>
              <a:rPr lang="zh-TW" altLang="en-US" b="1" dirty="0">
                <a:solidFill>
                  <a:srgbClr val="C00000"/>
                </a:solidFill>
              </a:rPr>
              <a:t>早已超越了我們的科學</a:t>
            </a:r>
            <a:r>
              <a:rPr lang="zh-TW" altLang="en-US" b="1" dirty="0"/>
              <a:t>，</a:t>
            </a:r>
            <a:r>
              <a:rPr lang="zh-TW" altLang="en-US" b="1" dirty="0">
                <a:solidFill>
                  <a:srgbClr val="C00000"/>
                </a:solidFill>
              </a:rPr>
              <a:t>清楚說明了神偉大創造的智慧和祂要成就的大事</a:t>
            </a:r>
            <a:r>
              <a:rPr lang="zh-TW" altLang="en-US" b="1" dirty="0"/>
              <a:t>。</a:t>
            </a:r>
            <a:endParaRPr lang="en-US" b="1" dirty="0"/>
          </a:p>
          <a:p>
            <a:endParaRPr lang="en-US" b="1" dirty="0">
              <a:latin typeface="+mn-ea"/>
            </a:endParaRPr>
          </a:p>
        </p:txBody>
      </p:sp>
    </p:spTree>
    <p:extLst>
      <p:ext uri="{BB962C8B-B14F-4D97-AF65-F5344CB8AC3E}">
        <p14:creationId xmlns:p14="http://schemas.microsoft.com/office/powerpoint/2010/main" val="33356403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altLang="zh-TW" b="1" dirty="0" smtClean="0">
                <a:solidFill>
                  <a:srgbClr val="C00000"/>
                </a:solidFill>
              </a:rPr>
              <a:t>III. </a:t>
            </a:r>
            <a:r>
              <a:rPr lang="zh-TW" altLang="en-US" b="1" dirty="0" smtClean="0">
                <a:solidFill>
                  <a:srgbClr val="C00000"/>
                </a:solidFill>
              </a:rPr>
              <a:t>有關</a:t>
            </a:r>
            <a:r>
              <a:rPr lang="zh-CN" altLang="en-US" b="1" dirty="0" smtClean="0">
                <a:solidFill>
                  <a:srgbClr val="C00000"/>
                </a:solidFill>
              </a:rPr>
              <a:t>天文現象</a:t>
            </a:r>
            <a:r>
              <a:rPr lang="zh-TW" altLang="en-US" b="1" dirty="0" smtClean="0">
                <a:solidFill>
                  <a:srgbClr val="C00000"/>
                </a:solidFill>
              </a:rPr>
              <a:t>奧秘</a:t>
            </a:r>
            <a:r>
              <a:rPr lang="zh-CN" altLang="en-US" b="1" dirty="0" smtClean="0">
                <a:solidFill>
                  <a:srgbClr val="C00000"/>
                </a:solidFill>
              </a:rPr>
              <a:t>的發現</a:t>
            </a:r>
            <a:endParaRPr lang="en-US" b="1" dirty="0">
              <a:solidFill>
                <a:srgbClr val="C00000"/>
              </a:solidFill>
            </a:endParaRPr>
          </a:p>
        </p:txBody>
      </p:sp>
      <p:sp>
        <p:nvSpPr>
          <p:cNvPr id="3" name="Content Placeholder 2"/>
          <p:cNvSpPr>
            <a:spLocks noGrp="1"/>
          </p:cNvSpPr>
          <p:nvPr>
            <p:ph idx="1"/>
          </p:nvPr>
        </p:nvSpPr>
        <p:spPr>
          <a:xfrm>
            <a:off x="1981200" y="2209800"/>
            <a:ext cx="6019800" cy="3886200"/>
          </a:xfrm>
        </p:spPr>
        <p:txBody>
          <a:bodyPr>
            <a:normAutofit/>
          </a:bodyPr>
          <a:lstStyle/>
          <a:p>
            <a:pPr lvl="0"/>
            <a:r>
              <a:rPr lang="zh-CN" altLang="en-US" sz="4000" b="1" dirty="0" smtClean="0"/>
              <a:t>晨</a:t>
            </a:r>
            <a:r>
              <a:rPr lang="zh-CN" altLang="en-US" sz="4000" b="1" dirty="0"/>
              <a:t>星一同歌唱</a:t>
            </a:r>
            <a:endParaRPr lang="en-US" sz="4000" b="1" dirty="0"/>
          </a:p>
          <a:p>
            <a:pPr lvl="0"/>
            <a:r>
              <a:rPr lang="zh-TW" altLang="en-US" sz="4000" b="1" dirty="0" smtClean="0"/>
              <a:t>光</a:t>
            </a:r>
            <a:r>
              <a:rPr lang="zh-TW" altLang="en-US" sz="4000" b="1" dirty="0"/>
              <a:t>亮從何路分開</a:t>
            </a:r>
            <a:endParaRPr lang="en-US" sz="4000" b="1" dirty="0"/>
          </a:p>
          <a:p>
            <a:pPr lvl="0"/>
            <a:r>
              <a:rPr lang="zh-TW" altLang="en-US" sz="4000" b="1" dirty="0"/>
              <a:t>昴星的結與參星的帶</a:t>
            </a:r>
            <a:endParaRPr lang="en-US" sz="4000" b="1" dirty="0"/>
          </a:p>
          <a:p>
            <a:pPr lvl="0"/>
            <a:r>
              <a:rPr lang="zh-TW" altLang="en-US" sz="4000" b="1" dirty="0"/>
              <a:t>按時領出十二宮</a:t>
            </a:r>
            <a:endParaRPr lang="en-US" sz="4000" b="1" dirty="0"/>
          </a:p>
          <a:p>
            <a:endParaRPr lang="en-US" altLang="zh-TW" b="1" dirty="0" smtClean="0"/>
          </a:p>
        </p:txBody>
      </p:sp>
    </p:spTree>
    <p:extLst>
      <p:ext uri="{BB962C8B-B14F-4D97-AF65-F5344CB8AC3E}">
        <p14:creationId xmlns:p14="http://schemas.microsoft.com/office/powerpoint/2010/main" val="30305779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zh-CN" altLang="en-US" b="1" dirty="0">
                <a:solidFill>
                  <a:srgbClr val="C00000"/>
                </a:solidFill>
              </a:rPr>
              <a:t>晨星一同歌</a:t>
            </a:r>
            <a:r>
              <a:rPr lang="zh-CN" altLang="en-US" b="1" dirty="0" smtClean="0">
                <a:solidFill>
                  <a:srgbClr val="C00000"/>
                </a:solidFill>
              </a:rPr>
              <a:t>唱</a:t>
            </a:r>
            <a:endParaRPr lang="en-US" dirty="0">
              <a:solidFill>
                <a:srgbClr val="C00000"/>
              </a:solidFill>
            </a:endParaRPr>
          </a:p>
        </p:txBody>
      </p:sp>
      <p:sp>
        <p:nvSpPr>
          <p:cNvPr id="3" name="Content Placeholder 2"/>
          <p:cNvSpPr>
            <a:spLocks noGrp="1"/>
          </p:cNvSpPr>
          <p:nvPr>
            <p:ph idx="1"/>
          </p:nvPr>
        </p:nvSpPr>
        <p:spPr>
          <a:xfrm>
            <a:off x="457200" y="1524000"/>
            <a:ext cx="8229600" cy="4602163"/>
          </a:xfrm>
        </p:spPr>
        <p:txBody>
          <a:bodyPr/>
          <a:lstStyle/>
          <a:p>
            <a:r>
              <a:rPr lang="zh-TW" altLang="en-US" b="1" dirty="0">
                <a:latin typeface="KaiTi" pitchFamily="49" charset="-122"/>
                <a:ea typeface="KaiTi" pitchFamily="49" charset="-122"/>
              </a:rPr>
              <a:t>約伯記三十八章第七節“那時，</a:t>
            </a:r>
            <a:r>
              <a:rPr lang="zh-TW" altLang="en-US" b="1" dirty="0">
                <a:solidFill>
                  <a:srgbClr val="C00000"/>
                </a:solidFill>
                <a:latin typeface="KaiTi" pitchFamily="49" charset="-122"/>
                <a:ea typeface="KaiTi" pitchFamily="49" charset="-122"/>
              </a:rPr>
              <a:t>晨星一同歌唱</a:t>
            </a:r>
            <a:r>
              <a:rPr lang="zh-TW" altLang="en-US" b="1" dirty="0">
                <a:latin typeface="KaiTi" pitchFamily="49" charset="-122"/>
                <a:ea typeface="KaiTi" pitchFamily="49" charset="-122"/>
              </a:rPr>
              <a:t>；神的眾子也都歡呼。</a:t>
            </a:r>
            <a:r>
              <a:rPr lang="zh-CN" altLang="en-US" b="1" dirty="0" smtClean="0">
                <a:latin typeface="KaiTi" pitchFamily="49" charset="-122"/>
                <a:ea typeface="KaiTi" pitchFamily="49" charset="-122"/>
              </a:rPr>
              <a:t>”</a:t>
            </a:r>
            <a:endParaRPr lang="en-US" altLang="zh-CN" b="1" dirty="0" smtClean="0">
              <a:latin typeface="KaiTi" pitchFamily="49" charset="-122"/>
              <a:ea typeface="KaiTi" pitchFamily="49" charset="-122"/>
            </a:endParaRPr>
          </a:p>
          <a:p>
            <a:r>
              <a:rPr lang="zh-CN" altLang="en-US" b="1" dirty="0">
                <a:latin typeface="KaiTi" pitchFamily="49" charset="-122"/>
                <a:ea typeface="KaiTi" pitchFamily="49" charset="-122"/>
              </a:rPr>
              <a:t>大衛在詩篇十九章也寫道“诸天述说 神的荣耀，穹苍传扬祂的手段。</a:t>
            </a:r>
            <a:r>
              <a:rPr lang="zh-CN" altLang="en-US" b="1" dirty="0">
                <a:solidFill>
                  <a:srgbClr val="C00000"/>
                </a:solidFill>
                <a:latin typeface="KaiTi" pitchFamily="49" charset="-122"/>
                <a:ea typeface="KaiTi" pitchFamily="49" charset="-122"/>
              </a:rPr>
              <a:t>这日到那日发出言语，这夜到那夜传出知识</a:t>
            </a:r>
            <a:r>
              <a:rPr lang="zh-CN" altLang="en-US" b="1" dirty="0">
                <a:latin typeface="KaiTi" pitchFamily="49" charset="-122"/>
                <a:ea typeface="KaiTi" pitchFamily="49" charset="-122"/>
              </a:rPr>
              <a:t>。无言无语，也无声音可听。</a:t>
            </a:r>
            <a:r>
              <a:rPr lang="zh-CN" altLang="en-US" b="1" dirty="0">
                <a:solidFill>
                  <a:srgbClr val="C00000"/>
                </a:solidFill>
                <a:latin typeface="KaiTi" pitchFamily="49" charset="-122"/>
                <a:ea typeface="KaiTi" pitchFamily="49" charset="-122"/>
              </a:rPr>
              <a:t>它的量带通遍天下，它的言语传到地极</a:t>
            </a:r>
            <a:r>
              <a:rPr lang="zh-CN" altLang="en-US" b="1" dirty="0">
                <a:latin typeface="KaiTi" pitchFamily="49" charset="-122"/>
                <a:ea typeface="KaiTi" pitchFamily="49" charset="-122"/>
              </a:rPr>
              <a:t>。 神在其间为太阳安设帐幕。</a:t>
            </a:r>
            <a:r>
              <a:rPr lang="zh-TW" altLang="en-US" b="1" dirty="0">
                <a:latin typeface="KaiTi" pitchFamily="49" charset="-122"/>
                <a:ea typeface="KaiTi" pitchFamily="49" charset="-122"/>
              </a:rPr>
              <a:t>”</a:t>
            </a:r>
            <a:endParaRPr lang="en-US" b="1" dirty="0">
              <a:latin typeface="KaiTi" pitchFamily="49" charset="-122"/>
              <a:ea typeface="KaiTi" pitchFamily="49" charset="-122"/>
            </a:endParaRPr>
          </a:p>
        </p:txBody>
      </p:sp>
    </p:spTree>
    <p:extLst>
      <p:ext uri="{BB962C8B-B14F-4D97-AF65-F5344CB8AC3E}">
        <p14:creationId xmlns:p14="http://schemas.microsoft.com/office/powerpoint/2010/main" val="771129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zh-CN" altLang="en-US" b="1" dirty="0">
                <a:solidFill>
                  <a:srgbClr val="C00000"/>
                </a:solidFill>
              </a:rPr>
              <a:t>約伯心</a:t>
            </a:r>
            <a:r>
              <a:rPr lang="zh-CN" altLang="en-US" b="1" dirty="0" smtClean="0">
                <a:solidFill>
                  <a:srgbClr val="C00000"/>
                </a:solidFill>
              </a:rPr>
              <a:t>態</a:t>
            </a:r>
            <a:r>
              <a:rPr lang="zh-CN" altLang="en-US" b="1" dirty="0">
                <a:solidFill>
                  <a:srgbClr val="C00000"/>
                </a:solidFill>
              </a:rPr>
              <a:t>的</a:t>
            </a:r>
            <a:r>
              <a:rPr lang="zh-CN" altLang="en-US" b="1" dirty="0" smtClean="0">
                <a:solidFill>
                  <a:srgbClr val="C00000"/>
                </a:solidFill>
              </a:rPr>
              <a:t>變</a:t>
            </a:r>
            <a:r>
              <a:rPr lang="zh-CN" altLang="en-US" b="1" dirty="0">
                <a:solidFill>
                  <a:srgbClr val="C00000"/>
                </a:solidFill>
              </a:rPr>
              <a:t>化</a:t>
            </a:r>
            <a:endParaRPr lang="en-US" b="1"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r>
              <a:rPr lang="zh-TW" altLang="en-US" b="1" dirty="0" smtClean="0">
                <a:solidFill>
                  <a:srgbClr val="C00000"/>
                </a:solidFill>
                <a:latin typeface="SimSun" pitchFamily="2" charset="-122"/>
                <a:ea typeface="SimSun" pitchFamily="2" charset="-122"/>
              </a:rPr>
              <a:t>耶</a:t>
            </a:r>
            <a:r>
              <a:rPr lang="zh-TW" altLang="en-US" b="1" dirty="0">
                <a:solidFill>
                  <a:srgbClr val="C00000"/>
                </a:solidFill>
                <a:latin typeface="SimSun" pitchFamily="2" charset="-122"/>
                <a:ea typeface="SimSun" pitchFamily="2" charset="-122"/>
              </a:rPr>
              <a:t>和華從旋風中回答約伯</a:t>
            </a:r>
            <a:r>
              <a:rPr lang="zh-CN" altLang="en-US" b="1" dirty="0" smtClean="0">
                <a:solidFill>
                  <a:srgbClr val="C00000"/>
                </a:solidFill>
                <a:latin typeface="SimSun" pitchFamily="2" charset="-122"/>
                <a:ea typeface="SimSun" pitchFamily="2" charset="-122"/>
              </a:rPr>
              <a:t>之前</a:t>
            </a:r>
            <a:endParaRPr lang="en-US" altLang="zh-CN" b="1" dirty="0" smtClean="0">
              <a:solidFill>
                <a:srgbClr val="C00000"/>
              </a:solidFill>
              <a:latin typeface="SimSun" pitchFamily="2" charset="-122"/>
              <a:ea typeface="SimSun" pitchFamily="2" charset="-122"/>
            </a:endParaRPr>
          </a:p>
          <a:p>
            <a:pPr marL="457200" lvl="1" indent="0">
              <a:buNone/>
            </a:pPr>
            <a:r>
              <a:rPr lang="en-US" sz="2600" b="1" dirty="0">
                <a:latin typeface="+mn-ea"/>
              </a:rPr>
              <a:t>Job 30:20  </a:t>
            </a:r>
            <a:r>
              <a:rPr lang="zh-CN" altLang="en-US" sz="2600" b="1" dirty="0">
                <a:latin typeface="+mn-ea"/>
              </a:rPr>
              <a:t>主啊，我呼求你，你不應允我；我站起來，你就定睛看我。 </a:t>
            </a:r>
          </a:p>
          <a:p>
            <a:pPr marL="457200" lvl="1" indent="0">
              <a:buNone/>
            </a:pPr>
            <a:r>
              <a:rPr lang="en-US" sz="2600" b="1" dirty="0">
                <a:latin typeface="+mn-ea"/>
              </a:rPr>
              <a:t>Job 30:21  </a:t>
            </a:r>
            <a:r>
              <a:rPr lang="zh-CN" altLang="en-US" sz="2600" b="1" dirty="0">
                <a:latin typeface="+mn-ea"/>
              </a:rPr>
              <a:t>你向我變心，待我殘忍，又用大能追逼我， </a:t>
            </a:r>
          </a:p>
          <a:p>
            <a:pPr marL="457200" lvl="1" indent="0">
              <a:buNone/>
            </a:pPr>
            <a:r>
              <a:rPr lang="en-US" altLang="zh-TW" sz="2600" b="1" dirty="0">
                <a:latin typeface="+mn-ea"/>
              </a:rPr>
              <a:t>Job 30:22</a:t>
            </a:r>
            <a:r>
              <a:rPr lang="zh-TW" altLang="en-US" sz="2600" b="1" dirty="0">
                <a:latin typeface="+mn-ea"/>
              </a:rPr>
              <a:t>  把我提在風中，使我駕風而行，又使我消滅在烈風中。 </a:t>
            </a:r>
            <a:endParaRPr lang="en-US" altLang="zh-TW" sz="2600" b="1" dirty="0" smtClean="0">
              <a:latin typeface="+mn-ea"/>
            </a:endParaRPr>
          </a:p>
          <a:p>
            <a:pPr marL="457200" lvl="1" indent="0">
              <a:buNone/>
            </a:pPr>
            <a:endParaRPr lang="zh-TW" altLang="en-US" sz="2400" b="1" dirty="0"/>
          </a:p>
          <a:p>
            <a:r>
              <a:rPr lang="zh-TW" altLang="en-US" b="1" dirty="0">
                <a:solidFill>
                  <a:srgbClr val="C00000"/>
                </a:solidFill>
                <a:latin typeface="SimSun" pitchFamily="2" charset="-122"/>
                <a:ea typeface="SimSun" pitchFamily="2" charset="-122"/>
              </a:rPr>
              <a:t>耶和華從旋風中回答約伯</a:t>
            </a:r>
            <a:r>
              <a:rPr lang="zh-CN" altLang="en-US" b="1" dirty="0" smtClean="0">
                <a:solidFill>
                  <a:srgbClr val="C00000"/>
                </a:solidFill>
              </a:rPr>
              <a:t>之後</a:t>
            </a:r>
            <a:endParaRPr lang="en-US" altLang="zh-CN" b="1" dirty="0" smtClean="0">
              <a:solidFill>
                <a:srgbClr val="C00000"/>
              </a:solidFill>
            </a:endParaRPr>
          </a:p>
          <a:p>
            <a:pPr marL="457200" lvl="1" indent="0">
              <a:buNone/>
            </a:pPr>
            <a:r>
              <a:rPr lang="en-US" sz="2600" b="1" dirty="0"/>
              <a:t>Job 42:1  </a:t>
            </a:r>
            <a:r>
              <a:rPr lang="zh-CN" altLang="en-US" sz="2600" b="1" dirty="0"/>
              <a:t>約伯回答耶和華說： </a:t>
            </a:r>
          </a:p>
          <a:p>
            <a:pPr marL="457200" lvl="1" indent="0">
              <a:buNone/>
            </a:pPr>
            <a:r>
              <a:rPr lang="en-US" sz="2600" b="1" dirty="0"/>
              <a:t>Job 42:2  </a:t>
            </a:r>
            <a:r>
              <a:rPr lang="zh-CN" altLang="en-US" sz="2600" b="1" dirty="0"/>
              <a:t>我知道，你萬事都能做；你的旨意不能攔阻</a:t>
            </a:r>
            <a:r>
              <a:rPr lang="zh-CN" altLang="en-US" sz="2600" b="1" dirty="0" smtClean="0"/>
              <a:t>。</a:t>
            </a:r>
            <a:endParaRPr lang="en-US" altLang="zh-CN" sz="2600" b="1" dirty="0" smtClean="0"/>
          </a:p>
          <a:p>
            <a:pPr marL="457200" lvl="1" indent="0">
              <a:buNone/>
            </a:pPr>
            <a:r>
              <a:rPr lang="en-US" altLang="zh-TW" sz="2600" b="1" dirty="0"/>
              <a:t>Job 42:5</a:t>
            </a:r>
            <a:r>
              <a:rPr lang="zh-TW" altLang="en-US" sz="2600" b="1" dirty="0"/>
              <a:t>  我從前風聞有你，現在親眼看見你。</a:t>
            </a:r>
            <a:endParaRPr lang="en-US" altLang="zh-CN" sz="2600" b="1" dirty="0"/>
          </a:p>
          <a:p>
            <a:endParaRPr lang="en-US" altLang="zh-CN" sz="2600" dirty="0" smtClean="0"/>
          </a:p>
          <a:p>
            <a:endParaRPr lang="en-US" dirty="0"/>
          </a:p>
        </p:txBody>
      </p:sp>
    </p:spTree>
    <p:extLst>
      <p:ext uri="{BB962C8B-B14F-4D97-AF65-F5344CB8AC3E}">
        <p14:creationId xmlns:p14="http://schemas.microsoft.com/office/powerpoint/2010/main" val="1583943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525963"/>
          </a:xfrm>
        </p:spPr>
        <p:txBody>
          <a:bodyPr/>
          <a:lstStyle/>
          <a:p>
            <a:r>
              <a:rPr lang="en-US" b="1" dirty="0" smtClean="0"/>
              <a:t>1912</a:t>
            </a:r>
            <a:r>
              <a:rPr lang="zh-CN" altLang="en-US" b="1" dirty="0" smtClean="0"/>
              <a:t>年，维</a:t>
            </a:r>
            <a:r>
              <a:rPr lang="zh-CN" altLang="en-US" b="1" dirty="0"/>
              <a:t>克托</a:t>
            </a:r>
            <a:r>
              <a:rPr lang="en-US" b="1" dirty="0"/>
              <a:t>·</a:t>
            </a:r>
            <a:r>
              <a:rPr lang="zh-CN" altLang="en-US" b="1" dirty="0"/>
              <a:t>赫</a:t>
            </a:r>
            <a:r>
              <a:rPr lang="zh-CN" altLang="en-US" b="1" dirty="0" smtClean="0"/>
              <a:t>斯發現了宇宙射線（</a:t>
            </a:r>
            <a:r>
              <a:rPr lang="en-US" b="1" dirty="0"/>
              <a:t>cosmic rays</a:t>
            </a:r>
            <a:r>
              <a:rPr lang="zh-CN" altLang="en-US" b="1" dirty="0" smtClean="0"/>
              <a:t>）于</a:t>
            </a:r>
            <a:r>
              <a:rPr lang="en-US" b="1" dirty="0"/>
              <a:t>1936</a:t>
            </a:r>
            <a:r>
              <a:rPr lang="zh-CN" altLang="en-US" b="1" dirty="0"/>
              <a:t>年获得诺贝尔物理学奖。</a:t>
            </a:r>
            <a:endParaRPr lang="en-US" b="1" dirty="0"/>
          </a:p>
          <a:p>
            <a:r>
              <a:rPr lang="en-US" b="1" dirty="0" smtClean="0"/>
              <a:t>1888</a:t>
            </a:r>
            <a:r>
              <a:rPr lang="zh-TW" altLang="en-US" b="1" dirty="0" smtClean="0"/>
              <a:t>年</a:t>
            </a:r>
            <a:r>
              <a:rPr lang="zh-CN" altLang="en-US" b="1" dirty="0" smtClean="0"/>
              <a:t>，</a:t>
            </a:r>
            <a:r>
              <a:rPr lang="zh-TW" altLang="en-US" b="1" dirty="0" smtClean="0"/>
              <a:t>赫</a:t>
            </a:r>
            <a:r>
              <a:rPr lang="zh-TW" altLang="en-US" b="1" dirty="0"/>
              <a:t>兹首次证实了电磁波的存在至今，人類通過三百多種航天天文觀測器發現了無數來自天外遙遠星系的電磁波</a:t>
            </a:r>
            <a:r>
              <a:rPr lang="zh-TW" altLang="en-US" b="1" dirty="0" smtClean="0"/>
              <a:t>。</a:t>
            </a:r>
            <a:endParaRPr lang="en-US" altLang="zh-TW" b="1" dirty="0" smtClean="0"/>
          </a:p>
          <a:p>
            <a:r>
              <a:rPr lang="zh-TW" altLang="en-US" b="1" dirty="0"/>
              <a:t>科學讓我們認識上帝偉大的創造，更讓我們看到上帝智慧的美麗</a:t>
            </a:r>
            <a:r>
              <a:rPr lang="zh-TW" altLang="en-US" b="1" dirty="0" smtClean="0"/>
              <a:t>。</a:t>
            </a:r>
            <a:endParaRPr lang="en-US" dirty="0"/>
          </a:p>
        </p:txBody>
      </p:sp>
    </p:spTree>
    <p:extLst>
      <p:ext uri="{BB962C8B-B14F-4D97-AF65-F5344CB8AC3E}">
        <p14:creationId xmlns:p14="http://schemas.microsoft.com/office/powerpoint/2010/main" val="24869119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lvl="0"/>
            <a:r>
              <a:rPr lang="zh-TW" altLang="en-US" b="1" dirty="0">
                <a:solidFill>
                  <a:srgbClr val="C00000"/>
                </a:solidFill>
              </a:rPr>
              <a:t>光亮從何路分</a:t>
            </a:r>
            <a:r>
              <a:rPr lang="zh-TW" altLang="en-US" b="1" dirty="0" smtClean="0">
                <a:solidFill>
                  <a:srgbClr val="C00000"/>
                </a:solidFill>
              </a:rPr>
              <a:t>開</a:t>
            </a:r>
            <a:endParaRPr lang="en-US" dirty="0">
              <a:solidFill>
                <a:srgbClr val="C00000"/>
              </a:solidFill>
            </a:endParaRPr>
          </a:p>
        </p:txBody>
      </p:sp>
      <p:sp>
        <p:nvSpPr>
          <p:cNvPr id="3" name="Content Placeholder 2"/>
          <p:cNvSpPr>
            <a:spLocks noGrp="1"/>
          </p:cNvSpPr>
          <p:nvPr>
            <p:ph idx="1"/>
          </p:nvPr>
        </p:nvSpPr>
        <p:spPr>
          <a:xfrm>
            <a:off x="457200" y="1066800"/>
            <a:ext cx="8229600" cy="5059363"/>
          </a:xfrm>
        </p:spPr>
        <p:txBody>
          <a:bodyPr/>
          <a:lstStyle/>
          <a:p>
            <a:pPr marL="0" indent="0">
              <a:buNone/>
            </a:pPr>
            <a:r>
              <a:rPr lang="en-US" b="1" dirty="0"/>
              <a:t>1666</a:t>
            </a:r>
            <a:r>
              <a:rPr lang="zh-CN" altLang="en-US" b="1" dirty="0"/>
              <a:t>年，牛顿发现，如果将一枚棱镜置于一个光源和一块屏幕之间，就会把白光大致分开成红、橙、黄、绿、蓝、靛、紫七色</a:t>
            </a:r>
            <a:endParaRPr lang="en-US"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971800"/>
            <a:ext cx="6610350" cy="3516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83803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altLang="zh-CN" b="1" dirty="0" smtClean="0"/>
              <a:t>《</a:t>
            </a:r>
            <a:r>
              <a:rPr lang="zh-CN" altLang="en-US" b="1" dirty="0"/>
              <a:t>圣经</a:t>
            </a:r>
            <a:r>
              <a:rPr lang="en-US" altLang="zh-CN" b="1" dirty="0"/>
              <a:t>》</a:t>
            </a:r>
            <a:r>
              <a:rPr lang="zh-CN" altLang="en-US" b="1" dirty="0"/>
              <a:t>早在約伯的年代就已经清楚地启示人类：</a:t>
            </a:r>
            <a:r>
              <a:rPr lang="en-US" b="1" dirty="0"/>
              <a:t>“</a:t>
            </a:r>
            <a:r>
              <a:rPr lang="zh-CN" altLang="en-US" b="1" dirty="0"/>
              <a:t>光亮从何路分开？</a:t>
            </a:r>
            <a:r>
              <a:rPr lang="en-US" b="1" dirty="0"/>
              <a:t>”</a:t>
            </a:r>
            <a:r>
              <a:rPr lang="zh-CN" altLang="en-US" b="1" dirty="0"/>
              <a:t>。</a:t>
            </a:r>
            <a:r>
              <a:rPr lang="zh-TW" altLang="en-US" b="1" dirty="0"/>
              <a:t>可見，神創造的智慧就像光一樣充滿了整個宇宙。</a:t>
            </a:r>
            <a:endParaRPr lang="en-US" dirty="0"/>
          </a:p>
          <a:p>
            <a:endParaRPr lang="en-US" dirty="0"/>
          </a:p>
        </p:txBody>
      </p:sp>
    </p:spTree>
    <p:extLst>
      <p:ext uri="{BB962C8B-B14F-4D97-AF65-F5344CB8AC3E}">
        <p14:creationId xmlns:p14="http://schemas.microsoft.com/office/powerpoint/2010/main" val="24781291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zh-TW" altLang="en-US" b="1" dirty="0">
                <a:solidFill>
                  <a:srgbClr val="FF0000"/>
                </a:solidFill>
              </a:rPr>
              <a:t>你能繫住昴星的結嗎？</a:t>
            </a:r>
            <a:endParaRPr lang="en-US" dirty="0">
              <a:solidFill>
                <a:srgbClr val="FF0000"/>
              </a:solidFill>
            </a:endParaRPr>
          </a:p>
        </p:txBody>
      </p:sp>
      <p:sp>
        <p:nvSpPr>
          <p:cNvPr id="4" name="Content Placeholder 2"/>
          <p:cNvSpPr txBox="1">
            <a:spLocks/>
          </p:cNvSpPr>
          <p:nvPr/>
        </p:nvSpPr>
        <p:spPr>
          <a:xfrm>
            <a:off x="609600" y="1648812"/>
            <a:ext cx="8229600" cy="4830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zh-CN" altLang="en-US" sz="3600" b="1" dirty="0" smtClean="0">
                <a:solidFill>
                  <a:srgbClr val="002060"/>
                </a:solidFill>
                <a:latin typeface="KaiTi" pitchFamily="49" charset="-122"/>
                <a:ea typeface="KaiTi" pitchFamily="49" charset="-122"/>
              </a:rPr>
              <a:t>昴星（金牛星座）的結</a:t>
            </a:r>
            <a:endParaRPr lang="en-US" altLang="zh-CN" sz="3600" b="1" dirty="0" smtClean="0">
              <a:solidFill>
                <a:srgbClr val="002060"/>
              </a:solidFill>
              <a:latin typeface="KaiTi" pitchFamily="49" charset="-122"/>
              <a:ea typeface="KaiTi" pitchFamily="49" charset="-122"/>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2590800"/>
            <a:ext cx="3347097" cy="334709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782" y="2514600"/>
            <a:ext cx="4763471" cy="3347097"/>
          </a:xfrm>
          <a:prstGeom prst="rect">
            <a:avLst/>
          </a:prstGeom>
        </p:spPr>
      </p:pic>
    </p:spTree>
    <p:extLst>
      <p:ext uri="{BB962C8B-B14F-4D97-AF65-F5344CB8AC3E}">
        <p14:creationId xmlns:p14="http://schemas.microsoft.com/office/powerpoint/2010/main" val="38027246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marL="857250" lvl="1" indent="-457200">
              <a:buFont typeface="Arial" pitchFamily="34" charset="0"/>
              <a:buChar char="•"/>
            </a:pPr>
            <a:r>
              <a:rPr lang="zh-CN" altLang="en-US" sz="3200" b="1" dirty="0">
                <a:latin typeface="KaiTi" pitchFamily="49" charset="-122"/>
                <a:ea typeface="KaiTi" pitchFamily="49" charset="-122"/>
              </a:rPr>
              <a:t>昴星星宿是我国古代</a:t>
            </a:r>
            <a:r>
              <a:rPr lang="en-US" sz="3200" b="1" dirty="0">
                <a:latin typeface="KaiTi" pitchFamily="49" charset="-122"/>
                <a:ea typeface="KaiTi" pitchFamily="49" charset="-122"/>
              </a:rPr>
              <a:t>28</a:t>
            </a:r>
            <a:r>
              <a:rPr lang="zh-CN" altLang="en-US" sz="3200" b="1" dirty="0">
                <a:latin typeface="KaiTi" pitchFamily="49" charset="-122"/>
                <a:ea typeface="KaiTi" pitchFamily="49" charset="-122"/>
              </a:rPr>
              <a:t>个星宿中的一宿。希腊人称它为</a:t>
            </a:r>
            <a:r>
              <a:rPr lang="en-US" altLang="zh-CN" sz="3200" b="1" dirty="0">
                <a:latin typeface="KaiTi" pitchFamily="49" charset="-122"/>
                <a:ea typeface="KaiTi" pitchFamily="49" charset="-122"/>
              </a:rPr>
              <a:t>『</a:t>
            </a:r>
            <a:r>
              <a:rPr lang="zh-CN" altLang="en-US" sz="3200" b="1" dirty="0">
                <a:latin typeface="KaiTi" pitchFamily="49" charset="-122"/>
                <a:ea typeface="KaiTi" pitchFamily="49" charset="-122"/>
              </a:rPr>
              <a:t>七姐妹</a:t>
            </a:r>
            <a:r>
              <a:rPr lang="en-US" altLang="zh-CN" sz="3200" b="1" dirty="0">
                <a:latin typeface="KaiTi" pitchFamily="49" charset="-122"/>
                <a:ea typeface="KaiTi" pitchFamily="49" charset="-122"/>
              </a:rPr>
              <a:t>』</a:t>
            </a:r>
            <a:r>
              <a:rPr lang="zh-CN" altLang="en-US" sz="3200" b="1" dirty="0">
                <a:latin typeface="KaiTi" pitchFamily="49" charset="-122"/>
                <a:ea typeface="KaiTi" pitchFamily="49" charset="-122"/>
              </a:rPr>
              <a:t>，属于</a:t>
            </a:r>
            <a:r>
              <a:rPr lang="zh-CN" altLang="en-US" sz="3200" b="1" dirty="0">
                <a:solidFill>
                  <a:srgbClr val="C00000"/>
                </a:solidFill>
                <a:latin typeface="KaiTi" pitchFamily="49" charset="-122"/>
                <a:ea typeface="KaiTi" pitchFamily="49" charset="-122"/>
              </a:rPr>
              <a:t>金牛星座</a:t>
            </a:r>
            <a:r>
              <a:rPr lang="zh-CN" altLang="en-US" sz="3200" b="1" dirty="0">
                <a:latin typeface="KaiTi" pitchFamily="49" charset="-122"/>
                <a:ea typeface="KaiTi" pitchFamily="49" charset="-122"/>
              </a:rPr>
              <a:t>。我们用肉眼观看，似有五六颗或六七颗星紧密地团在一起，确好像被系成一个</a:t>
            </a:r>
            <a:r>
              <a:rPr lang="en-US" altLang="zh-CN" sz="3200" b="1" dirty="0">
                <a:latin typeface="KaiTi" pitchFamily="49" charset="-122"/>
                <a:ea typeface="KaiTi" pitchFamily="49" charset="-122"/>
              </a:rPr>
              <a:t>『</a:t>
            </a:r>
            <a:r>
              <a:rPr lang="zh-CN" altLang="en-US" sz="3200" b="1" dirty="0">
                <a:latin typeface="KaiTi" pitchFamily="49" charset="-122"/>
                <a:ea typeface="KaiTi" pitchFamily="49" charset="-122"/>
              </a:rPr>
              <a:t>结</a:t>
            </a:r>
            <a:r>
              <a:rPr lang="en-US" altLang="zh-CN" sz="3200" b="1" dirty="0">
                <a:latin typeface="KaiTi" pitchFamily="49" charset="-122"/>
                <a:ea typeface="KaiTi" pitchFamily="49" charset="-122"/>
              </a:rPr>
              <a:t>』</a:t>
            </a:r>
            <a:r>
              <a:rPr lang="zh-CN" altLang="en-US" sz="3200" b="1" dirty="0">
                <a:latin typeface="KaiTi" pitchFamily="49" charset="-122"/>
                <a:ea typeface="KaiTi" pitchFamily="49" charset="-122"/>
              </a:rPr>
              <a:t>一样</a:t>
            </a:r>
            <a:endParaRPr lang="en-US" altLang="zh-CN" sz="3200" b="1" dirty="0">
              <a:latin typeface="KaiTi" pitchFamily="49" charset="-122"/>
              <a:ea typeface="KaiTi" pitchFamily="49" charset="-122"/>
            </a:endParaRPr>
          </a:p>
          <a:p>
            <a:pPr marL="857250" lvl="1" indent="-457200">
              <a:buFont typeface="Arial" pitchFamily="34" charset="0"/>
              <a:buChar char="•"/>
            </a:pPr>
            <a:r>
              <a:rPr lang="zh-CN" altLang="en-US" sz="3200" b="1" dirty="0">
                <a:latin typeface="KaiTi" pitchFamily="49" charset="-122"/>
                <a:ea typeface="KaiTi" pitchFamily="49" charset="-122"/>
              </a:rPr>
              <a:t>距离我们有四百二十光年。其中包含有几百颗恒星，都以同样的速度，朝同样的方向前进。因此它们彼此之间将会永远结合在一起，而不致被分散</a:t>
            </a:r>
            <a:endParaRPr lang="en-US" sz="3200" dirty="0"/>
          </a:p>
        </p:txBody>
      </p:sp>
    </p:spTree>
    <p:extLst>
      <p:ext uri="{BB962C8B-B14F-4D97-AF65-F5344CB8AC3E}">
        <p14:creationId xmlns:p14="http://schemas.microsoft.com/office/powerpoint/2010/main" val="31518404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400050" lvl="1" indent="0" algn="ctr"/>
            <a:r>
              <a:rPr lang="zh-TW" altLang="en-US" sz="4000" b="1" dirty="0" smtClean="0">
                <a:solidFill>
                  <a:srgbClr val="FF0000"/>
                </a:solidFill>
              </a:rPr>
              <a:t>能解開參星的帶嗎？ </a:t>
            </a:r>
            <a:endParaRPr lang="en-US" sz="4000" b="1" dirty="0">
              <a:solidFill>
                <a:srgbClr val="FF0000"/>
              </a:solidFill>
            </a:endParaRPr>
          </a:p>
        </p:txBody>
      </p:sp>
      <p:sp>
        <p:nvSpPr>
          <p:cNvPr id="4" name="Content Placeholder 2"/>
          <p:cNvSpPr txBox="1">
            <a:spLocks/>
          </p:cNvSpPr>
          <p:nvPr/>
        </p:nvSpPr>
        <p:spPr>
          <a:xfrm>
            <a:off x="457200" y="1371600"/>
            <a:ext cx="8229600" cy="5287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zh-CN" altLang="en-US" sz="3600" b="1" dirty="0" smtClean="0">
                <a:solidFill>
                  <a:srgbClr val="002060"/>
                </a:solidFill>
                <a:latin typeface="KaiTi" pitchFamily="49" charset="-122"/>
                <a:ea typeface="KaiTi" pitchFamily="49" charset="-122"/>
              </a:rPr>
              <a:t>參星 </a:t>
            </a:r>
            <a:r>
              <a:rPr lang="en-US" altLang="zh-CN" sz="3600" b="1" dirty="0" smtClean="0">
                <a:solidFill>
                  <a:srgbClr val="002060"/>
                </a:solidFill>
                <a:latin typeface="KaiTi" pitchFamily="49" charset="-122"/>
                <a:ea typeface="KaiTi" pitchFamily="49" charset="-122"/>
              </a:rPr>
              <a:t>(</a:t>
            </a:r>
            <a:r>
              <a:rPr lang="zh-CN" altLang="en-US" sz="3600" b="1" dirty="0" smtClean="0">
                <a:solidFill>
                  <a:srgbClr val="002060"/>
                </a:solidFill>
                <a:latin typeface="KaiTi" pitchFamily="49" charset="-122"/>
                <a:ea typeface="KaiTi" pitchFamily="49" charset="-122"/>
              </a:rPr>
              <a:t>猎户星座</a:t>
            </a:r>
            <a:r>
              <a:rPr lang="en-US" altLang="zh-CN" sz="3600" b="1" dirty="0" smtClean="0">
                <a:solidFill>
                  <a:srgbClr val="002060"/>
                </a:solidFill>
                <a:latin typeface="KaiTi" pitchFamily="49" charset="-122"/>
                <a:ea typeface="KaiTi" pitchFamily="49" charset="-122"/>
              </a:rPr>
              <a:t>)</a:t>
            </a:r>
            <a:r>
              <a:rPr lang="zh-CN" altLang="en-US" sz="3600" b="1" dirty="0" smtClean="0">
                <a:solidFill>
                  <a:srgbClr val="002060"/>
                </a:solidFill>
                <a:latin typeface="KaiTi" pitchFamily="49" charset="-122"/>
                <a:ea typeface="KaiTi" pitchFamily="49" charset="-122"/>
              </a:rPr>
              <a:t>的帶</a:t>
            </a:r>
            <a:endParaRPr lang="en-US" altLang="zh-CN" sz="3600" b="1" dirty="0" smtClean="0">
              <a:solidFill>
                <a:srgbClr val="002060"/>
              </a:solidFill>
              <a:latin typeface="KaiTi" pitchFamily="49" charset="-122"/>
              <a:ea typeface="KaiTi" pitchFamily="49" charset="-122"/>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2284745"/>
            <a:ext cx="2971800" cy="439615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2306811"/>
            <a:ext cx="4495800" cy="4352752"/>
          </a:xfrm>
          <a:prstGeom prst="rect">
            <a:avLst/>
          </a:prstGeom>
        </p:spPr>
      </p:pic>
    </p:spTree>
    <p:extLst>
      <p:ext uri="{BB962C8B-B14F-4D97-AF65-F5344CB8AC3E}">
        <p14:creationId xmlns:p14="http://schemas.microsoft.com/office/powerpoint/2010/main" val="33418371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fontScale="92500"/>
          </a:bodyPr>
          <a:lstStyle/>
          <a:p>
            <a:pPr marL="857250" lvl="1" indent="-457200">
              <a:buFont typeface="Arial" pitchFamily="34" charset="0"/>
              <a:buChar char="•"/>
            </a:pPr>
            <a:r>
              <a:rPr lang="zh-CN" altLang="en-US" b="1" dirty="0">
                <a:latin typeface="KaiTi" pitchFamily="49" charset="-122"/>
                <a:ea typeface="KaiTi" pitchFamily="49" charset="-122"/>
              </a:rPr>
              <a:t>参星星宿也是我国古代</a:t>
            </a:r>
            <a:r>
              <a:rPr lang="en-US" b="1" dirty="0">
                <a:latin typeface="KaiTi" pitchFamily="49" charset="-122"/>
                <a:ea typeface="KaiTi" pitchFamily="49" charset="-122"/>
              </a:rPr>
              <a:t>28</a:t>
            </a:r>
            <a:r>
              <a:rPr lang="zh-CN" altLang="en-US" b="1" dirty="0">
                <a:latin typeface="KaiTi" pitchFamily="49" charset="-122"/>
                <a:ea typeface="KaiTi" pitchFamily="49" charset="-122"/>
              </a:rPr>
              <a:t>个星宿之一，也就是现在大家所熟悉的猎户星座。其中几颗明亮的恒星，铺张在天空中很大的一块空间，所谓</a:t>
            </a:r>
            <a:r>
              <a:rPr lang="en-US" altLang="zh-CN" b="1" dirty="0">
                <a:latin typeface="KaiTi" pitchFamily="49" charset="-122"/>
                <a:ea typeface="KaiTi" pitchFamily="49" charset="-122"/>
              </a:rPr>
              <a:t>『</a:t>
            </a:r>
            <a:r>
              <a:rPr lang="zh-CN" altLang="en-US" b="1" dirty="0">
                <a:latin typeface="KaiTi" pitchFamily="49" charset="-122"/>
                <a:ea typeface="KaiTi" pitchFamily="49" charset="-122"/>
              </a:rPr>
              <a:t>二肩二足三为腰</a:t>
            </a:r>
            <a:r>
              <a:rPr lang="en-US" altLang="zh-CN" b="1" dirty="0">
                <a:latin typeface="KaiTi" pitchFamily="49" charset="-122"/>
                <a:ea typeface="KaiTi" pitchFamily="49" charset="-122"/>
              </a:rPr>
              <a:t>』</a:t>
            </a:r>
            <a:r>
              <a:rPr lang="zh-CN" altLang="en-US" b="1" dirty="0">
                <a:latin typeface="KaiTi" pitchFamily="49" charset="-122"/>
                <a:ea typeface="KaiTi" pitchFamily="49" charset="-122"/>
              </a:rPr>
              <a:t>，</a:t>
            </a:r>
            <a:r>
              <a:rPr lang="en-US" altLang="zh-CN" b="1" dirty="0">
                <a:latin typeface="KaiTi" pitchFamily="49" charset="-122"/>
                <a:ea typeface="KaiTi" pitchFamily="49" charset="-122"/>
              </a:rPr>
              <a:t>……</a:t>
            </a:r>
            <a:r>
              <a:rPr lang="zh-CN" altLang="en-US" b="1" dirty="0">
                <a:latin typeface="KaiTi" pitchFamily="49" charset="-122"/>
                <a:ea typeface="KaiTi" pitchFamily="49" charset="-122"/>
              </a:rPr>
              <a:t>将各星点连起来，就好像一根带子结成一个方环一样，而且在没有现代天文学知识的人眼中看来，这参星的带是永远不能解开的</a:t>
            </a:r>
            <a:endParaRPr lang="en-US" altLang="zh-CN" b="1" dirty="0">
              <a:latin typeface="KaiTi" pitchFamily="49" charset="-122"/>
              <a:ea typeface="KaiTi" pitchFamily="49" charset="-122"/>
            </a:endParaRPr>
          </a:p>
          <a:p>
            <a:pPr marL="857250" lvl="1" indent="-457200">
              <a:buFont typeface="Arial" pitchFamily="34" charset="0"/>
              <a:buChar char="•"/>
            </a:pPr>
            <a:r>
              <a:rPr lang="zh-CN" altLang="en-US" b="1" dirty="0">
                <a:latin typeface="KaiTi" pitchFamily="49" charset="-122"/>
                <a:ea typeface="KaiTi" pitchFamily="49" charset="-122"/>
              </a:rPr>
              <a:t>因为在几百、几千年的时间中，单凭人的肉眼看不出它们的样子有甚么改变。但现代天文知识已能告诉我们：猎户星座并不是一个真正的星团，其中的每颗恒星实际上是各以不同的速度，朝着不同的方向前进。只是由于它们和我们太阳系的距离过于遥远，以致在短短几百、几千年中，难以用肉眼看出它们相对的位置有甚么明显的改变。但将来总有一天，在经过了多少万年之后，它们将会完全被拆散。</a:t>
            </a:r>
            <a:endParaRPr lang="en-US" dirty="0"/>
          </a:p>
        </p:txBody>
      </p:sp>
    </p:spTree>
    <p:extLst>
      <p:ext uri="{BB962C8B-B14F-4D97-AF65-F5344CB8AC3E}">
        <p14:creationId xmlns:p14="http://schemas.microsoft.com/office/powerpoint/2010/main" val="23487931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zh-TW" altLang="en-US" b="1" dirty="0">
                <a:solidFill>
                  <a:srgbClr val="C00000"/>
                </a:solidFill>
              </a:rPr>
              <a:t>按時領出十二</a:t>
            </a:r>
            <a:r>
              <a:rPr lang="zh-TW" altLang="en-US" b="1" dirty="0" smtClean="0">
                <a:solidFill>
                  <a:srgbClr val="C00000"/>
                </a:solidFill>
              </a:rPr>
              <a:t>宮</a:t>
            </a:r>
            <a:endParaRPr lang="en-US" dirty="0">
              <a:solidFill>
                <a:srgbClr val="C00000"/>
              </a:solidFill>
            </a:endParaRPr>
          </a:p>
        </p:txBody>
      </p:sp>
      <p:sp>
        <p:nvSpPr>
          <p:cNvPr id="4" name="Content Placeholder 3"/>
          <p:cNvSpPr>
            <a:spLocks noGrp="1"/>
          </p:cNvSpPr>
          <p:nvPr>
            <p:ph idx="1"/>
          </p:nvPr>
        </p:nvSpPr>
        <p:spPr>
          <a:xfrm>
            <a:off x="457200" y="1524000"/>
            <a:ext cx="8229600" cy="4602163"/>
          </a:xfrm>
        </p:spPr>
        <p:txBody>
          <a:bodyPr/>
          <a:lstStyle/>
          <a:p>
            <a:r>
              <a:rPr lang="zh-CN" altLang="en-US" b="1" dirty="0">
                <a:latin typeface="KaiTi" pitchFamily="49" charset="-122"/>
                <a:ea typeface="KaiTi" pitchFamily="49" charset="-122"/>
              </a:rPr>
              <a:t>約伯記三十八</a:t>
            </a:r>
            <a:r>
              <a:rPr lang="zh-CN" altLang="en-US" b="1" dirty="0" smtClean="0">
                <a:latin typeface="KaiTi" pitchFamily="49" charset="-122"/>
                <a:ea typeface="KaiTi" pitchFamily="49" charset="-122"/>
              </a:rPr>
              <a:t>章，“你</a:t>
            </a:r>
            <a:r>
              <a:rPr lang="zh-CN" altLang="en-US" b="1" dirty="0">
                <a:latin typeface="KaiTi" pitchFamily="49" charset="-122"/>
                <a:ea typeface="KaiTi" pitchFamily="49" charset="-122"/>
              </a:rPr>
              <a:t>能按时领出十二宫么</a:t>
            </a:r>
            <a:r>
              <a:rPr lang="zh-CN" altLang="en-US" b="1" dirty="0" smtClean="0">
                <a:latin typeface="KaiTi" pitchFamily="49" charset="-122"/>
                <a:ea typeface="KaiTi" pitchFamily="49" charset="-122"/>
              </a:rPr>
              <a:t>？”</a:t>
            </a:r>
            <a:endParaRPr lang="en-US" b="1" dirty="0">
              <a:latin typeface="KaiTi" pitchFamily="49" charset="-122"/>
              <a:ea typeface="KaiTi" pitchFamily="49" charset="-122"/>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450" y="2819400"/>
            <a:ext cx="8547100" cy="314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49740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229600" cy="1143000"/>
          </a:xfrm>
        </p:spPr>
        <p:txBody>
          <a:bodyPr/>
          <a:lstStyle/>
          <a:p>
            <a:r>
              <a:rPr lang="zh-TW" altLang="en-US" sz="5400" b="1" dirty="0">
                <a:solidFill>
                  <a:srgbClr val="FF0000"/>
                </a:solidFill>
              </a:rPr>
              <a:t>結論</a:t>
            </a:r>
            <a:r>
              <a:rPr lang="zh-TW" altLang="en-US" b="1" dirty="0">
                <a:solidFill>
                  <a:srgbClr val="FF0000"/>
                </a:solidFill>
              </a:rPr>
              <a:t> </a:t>
            </a:r>
            <a:endParaRPr lang="en-US" b="1" dirty="0">
              <a:solidFill>
                <a:srgbClr val="FF0000"/>
              </a:solidFill>
            </a:endParaRPr>
          </a:p>
        </p:txBody>
      </p:sp>
      <p:sp>
        <p:nvSpPr>
          <p:cNvPr id="3" name="Content Placeholder 2"/>
          <p:cNvSpPr>
            <a:spLocks noGrp="1"/>
          </p:cNvSpPr>
          <p:nvPr>
            <p:ph idx="1"/>
          </p:nvPr>
        </p:nvSpPr>
        <p:spPr>
          <a:xfrm>
            <a:off x="457200" y="2362200"/>
            <a:ext cx="8229600" cy="3763963"/>
          </a:xfrm>
        </p:spPr>
        <p:txBody>
          <a:bodyPr>
            <a:normAutofit fontScale="92500" lnSpcReduction="10000"/>
          </a:bodyPr>
          <a:lstStyle/>
          <a:p>
            <a:pPr marL="342900" lvl="1" indent="-342900">
              <a:buFont typeface="Arial" pitchFamily="34" charset="0"/>
              <a:buChar char="•"/>
            </a:pPr>
            <a:r>
              <a:rPr lang="zh-TW" altLang="en-US" sz="3600" b="1" dirty="0"/>
              <a:t>近三千年前，我們的神就用看似詩情畫意的描述，向人類發出了一個個自然奧秘事實真相的啟</a:t>
            </a:r>
            <a:r>
              <a:rPr lang="zh-TW" altLang="en-US" sz="3600" b="1" dirty="0" smtClean="0"/>
              <a:t>示</a:t>
            </a:r>
            <a:r>
              <a:rPr lang="en-US" altLang="zh-TW" sz="3600" b="1" dirty="0" smtClean="0"/>
              <a:t>, </a:t>
            </a:r>
            <a:r>
              <a:rPr lang="zh-CN" altLang="en-US" sz="3600" b="1" dirty="0" smtClean="0"/>
              <a:t>讓人們看到神那超越時空的智慧</a:t>
            </a:r>
            <a:r>
              <a:rPr lang="zh-TW" altLang="en-US" sz="3600" b="1" dirty="0" smtClean="0"/>
              <a:t>。</a:t>
            </a:r>
            <a:r>
              <a:rPr lang="zh-TW" altLang="en-US" sz="3600" b="1" dirty="0"/>
              <a:t>到了現在，我們才明白我們神的心意，那就是約伯的回答</a:t>
            </a:r>
            <a:endParaRPr lang="en-US" sz="3600" b="1" dirty="0" smtClean="0"/>
          </a:p>
          <a:p>
            <a:pPr marL="0" lvl="1" indent="0">
              <a:buNone/>
            </a:pPr>
            <a:r>
              <a:rPr lang="en-US" altLang="zh-CN" sz="3600" b="1" dirty="0" smtClean="0"/>
              <a:t>	</a:t>
            </a:r>
            <a:r>
              <a:rPr lang="en-US" altLang="zh-CN" sz="4300" b="1" dirty="0" smtClean="0">
                <a:solidFill>
                  <a:srgbClr val="C00000"/>
                </a:solidFill>
                <a:latin typeface="KaiTi" pitchFamily="49" charset="-122"/>
                <a:ea typeface="KaiTi" pitchFamily="49" charset="-122"/>
              </a:rPr>
              <a:t>“</a:t>
            </a:r>
            <a:r>
              <a:rPr lang="zh-CN" altLang="en-US" sz="4300" b="1" dirty="0" smtClean="0">
                <a:solidFill>
                  <a:srgbClr val="C00000"/>
                </a:solidFill>
                <a:latin typeface="KaiTi" pitchFamily="49" charset="-122"/>
                <a:ea typeface="KaiTi" pitchFamily="49" charset="-122"/>
              </a:rPr>
              <a:t>我</a:t>
            </a:r>
            <a:r>
              <a:rPr lang="zh-CN" altLang="en-US" sz="4300" b="1" dirty="0">
                <a:solidFill>
                  <a:srgbClr val="C00000"/>
                </a:solidFill>
                <a:latin typeface="KaiTi" pitchFamily="49" charset="-122"/>
                <a:ea typeface="KaiTi" pitchFamily="49" charset="-122"/>
              </a:rPr>
              <a:t>知道，你萬事都能做</a:t>
            </a:r>
            <a:r>
              <a:rPr lang="zh-CN" altLang="en-US" sz="4300" b="1" dirty="0" smtClean="0">
                <a:solidFill>
                  <a:srgbClr val="C00000"/>
                </a:solidFill>
                <a:latin typeface="KaiTi" pitchFamily="49" charset="-122"/>
                <a:ea typeface="KaiTi" pitchFamily="49" charset="-122"/>
              </a:rPr>
              <a:t>；</a:t>
            </a:r>
            <a:endParaRPr lang="en-US" altLang="zh-CN" sz="4300" b="1" dirty="0" smtClean="0">
              <a:solidFill>
                <a:srgbClr val="C00000"/>
              </a:solidFill>
              <a:latin typeface="KaiTi" pitchFamily="49" charset="-122"/>
              <a:ea typeface="KaiTi" pitchFamily="49" charset="-122"/>
            </a:endParaRPr>
          </a:p>
          <a:p>
            <a:pPr marL="0" lvl="1" indent="0">
              <a:buNone/>
            </a:pPr>
            <a:r>
              <a:rPr lang="en-US" altLang="zh-CN" sz="4300" b="1" dirty="0" smtClean="0">
                <a:solidFill>
                  <a:srgbClr val="C00000"/>
                </a:solidFill>
                <a:latin typeface="KaiTi" pitchFamily="49" charset="-122"/>
                <a:ea typeface="KaiTi" pitchFamily="49" charset="-122"/>
              </a:rPr>
              <a:t>		</a:t>
            </a:r>
            <a:r>
              <a:rPr lang="zh-CN" altLang="en-US" sz="4300" b="1" dirty="0" smtClean="0">
                <a:solidFill>
                  <a:srgbClr val="C00000"/>
                </a:solidFill>
                <a:latin typeface="KaiTi" pitchFamily="49" charset="-122"/>
                <a:ea typeface="KaiTi" pitchFamily="49" charset="-122"/>
              </a:rPr>
              <a:t>你的</a:t>
            </a:r>
            <a:r>
              <a:rPr lang="zh-CN" altLang="en-US" sz="4300" b="1" dirty="0">
                <a:solidFill>
                  <a:srgbClr val="C00000"/>
                </a:solidFill>
                <a:latin typeface="KaiTi" pitchFamily="49" charset="-122"/>
                <a:ea typeface="KaiTi" pitchFamily="49" charset="-122"/>
              </a:rPr>
              <a:t>旨意不能攔阻</a:t>
            </a:r>
            <a:r>
              <a:rPr lang="zh-CN" altLang="en-US" sz="4300" b="1" dirty="0" smtClean="0">
                <a:solidFill>
                  <a:srgbClr val="C00000"/>
                </a:solidFill>
                <a:latin typeface="KaiTi" pitchFamily="49" charset="-122"/>
                <a:ea typeface="KaiTi" pitchFamily="49" charset="-122"/>
              </a:rPr>
              <a:t>。</a:t>
            </a:r>
            <a:r>
              <a:rPr lang="en-US" altLang="zh-CN" sz="4300" b="1" dirty="0" smtClean="0">
                <a:solidFill>
                  <a:srgbClr val="C00000"/>
                </a:solidFill>
                <a:latin typeface="KaiTi" pitchFamily="49" charset="-122"/>
                <a:ea typeface="KaiTi" pitchFamily="49" charset="-122"/>
              </a:rPr>
              <a:t>”</a:t>
            </a:r>
            <a:endParaRPr lang="en-US" altLang="zh-CN" sz="4300" b="1" dirty="0">
              <a:solidFill>
                <a:srgbClr val="C00000"/>
              </a:solidFill>
              <a:latin typeface="KaiTi" pitchFamily="49" charset="-122"/>
              <a:ea typeface="KaiTi" pitchFamily="49" charset="-122"/>
            </a:endParaRPr>
          </a:p>
          <a:p>
            <a:endParaRPr lang="en-US" dirty="0"/>
          </a:p>
        </p:txBody>
      </p:sp>
    </p:spTree>
    <p:extLst>
      <p:ext uri="{BB962C8B-B14F-4D97-AF65-F5344CB8AC3E}">
        <p14:creationId xmlns:p14="http://schemas.microsoft.com/office/powerpoint/2010/main" val="5030402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b="1" dirty="0" smtClean="0">
                <a:solidFill>
                  <a:srgbClr val="C00000"/>
                </a:solidFill>
              </a:rPr>
              <a:t>I. </a:t>
            </a:r>
            <a:r>
              <a:rPr lang="zh-TW" altLang="en-US" b="1" dirty="0" smtClean="0">
                <a:solidFill>
                  <a:srgbClr val="C00000"/>
                </a:solidFill>
              </a:rPr>
              <a:t>約</a:t>
            </a:r>
            <a:r>
              <a:rPr lang="zh-TW" altLang="en-US" b="1" dirty="0">
                <a:solidFill>
                  <a:srgbClr val="C00000"/>
                </a:solidFill>
              </a:rPr>
              <a:t>伯記中有關自然奧秘的經文</a:t>
            </a:r>
            <a:endParaRPr lang="en-US" b="1"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r>
              <a:rPr lang="zh-TW" altLang="en-US" b="1" dirty="0"/>
              <a:t>氣象：</a:t>
            </a:r>
            <a:endParaRPr lang="en-US" b="1" dirty="0"/>
          </a:p>
          <a:p>
            <a:pPr marL="400050" lvl="1" indent="0">
              <a:buNone/>
            </a:pPr>
            <a:r>
              <a:rPr lang="en-US" b="1" dirty="0"/>
              <a:t>Job 28:25  </a:t>
            </a:r>
            <a:r>
              <a:rPr lang="zh-TW" altLang="en-US" b="1" dirty="0"/>
              <a:t>要為風定輕重，又度量諸水； </a:t>
            </a:r>
            <a:endParaRPr lang="en-US" b="1" dirty="0"/>
          </a:p>
          <a:p>
            <a:pPr marL="400050" lvl="1" indent="0">
              <a:buNone/>
            </a:pPr>
            <a:r>
              <a:rPr lang="en-US" b="1" dirty="0"/>
              <a:t>Job 28:26  </a:t>
            </a:r>
            <a:r>
              <a:rPr lang="zh-TW" altLang="en-US" b="1" dirty="0"/>
              <a:t>他為雨露定命令，為雷電定道路</a:t>
            </a:r>
            <a:r>
              <a:rPr lang="zh-CN" altLang="en-US" b="1" dirty="0"/>
              <a:t>。</a:t>
            </a:r>
            <a:endParaRPr lang="en-US" b="1" dirty="0"/>
          </a:p>
          <a:p>
            <a:pPr marL="400050" lvl="1" indent="0">
              <a:buNone/>
            </a:pPr>
            <a:r>
              <a:rPr lang="en-US" b="1" dirty="0"/>
              <a:t>Job 38:22  </a:t>
            </a:r>
            <a:r>
              <a:rPr lang="zh-TW" altLang="en-US" b="1" dirty="0"/>
              <a:t>你曾進入雪庫，或見過雹倉嗎？ </a:t>
            </a:r>
            <a:endParaRPr lang="en-US" b="1" dirty="0"/>
          </a:p>
          <a:p>
            <a:pPr marL="400050" lvl="1" indent="0">
              <a:buNone/>
            </a:pPr>
            <a:r>
              <a:rPr lang="en-US" b="1" dirty="0"/>
              <a:t>Job 38:25  </a:t>
            </a:r>
            <a:r>
              <a:rPr lang="zh-TW" altLang="en-US" b="1" dirty="0"/>
              <a:t>誰為雨水分道？誰為雷電開路？ </a:t>
            </a:r>
            <a:endParaRPr lang="en-US" b="1" dirty="0"/>
          </a:p>
          <a:p>
            <a:pPr marL="400050" lvl="1" indent="0">
              <a:buNone/>
            </a:pPr>
            <a:r>
              <a:rPr lang="en-US" b="1" dirty="0"/>
              <a:t>Job 36:27  </a:t>
            </a:r>
            <a:r>
              <a:rPr lang="zh-TW" altLang="en-US" b="1" dirty="0"/>
              <a:t>他吸取水點，這水點從雲霧中就變成雨； </a:t>
            </a:r>
            <a:endParaRPr lang="en-US" b="1" dirty="0"/>
          </a:p>
          <a:p>
            <a:pPr marL="400050" lvl="1" indent="0">
              <a:buNone/>
            </a:pPr>
            <a:r>
              <a:rPr lang="en-US" b="1" dirty="0"/>
              <a:t>Job 38:28  </a:t>
            </a:r>
            <a:r>
              <a:rPr lang="zh-TW" altLang="en-US" b="1" dirty="0"/>
              <a:t>雨有父嗎？露水珠是誰生的呢？ </a:t>
            </a:r>
            <a:endParaRPr lang="en-US" b="1" dirty="0"/>
          </a:p>
          <a:p>
            <a:pPr marL="400050" lvl="1" indent="0">
              <a:buNone/>
            </a:pPr>
            <a:r>
              <a:rPr lang="en-US" b="1" dirty="0"/>
              <a:t>Job 38:29  </a:t>
            </a:r>
            <a:r>
              <a:rPr lang="zh-TW" altLang="en-US" b="1" dirty="0"/>
              <a:t>冰出於誰的胎？天上的霜是誰生的呢？ </a:t>
            </a:r>
            <a:endParaRPr lang="en-US" b="1" dirty="0"/>
          </a:p>
          <a:p>
            <a:pPr marL="400050" lvl="1" indent="0">
              <a:buNone/>
            </a:pPr>
            <a:r>
              <a:rPr lang="en-US" b="1" dirty="0"/>
              <a:t>Job 38:35  </a:t>
            </a:r>
            <a:r>
              <a:rPr lang="zh-TW" altLang="en-US" b="1" dirty="0"/>
              <a:t>你能發出閃電，叫他行去，使他對你說：我們在這裡？ </a:t>
            </a:r>
            <a:endParaRPr lang="en-US" b="1" dirty="0"/>
          </a:p>
          <a:p>
            <a:endParaRPr lang="en-US" dirty="0"/>
          </a:p>
        </p:txBody>
      </p:sp>
    </p:spTree>
    <p:extLst>
      <p:ext uri="{BB962C8B-B14F-4D97-AF65-F5344CB8AC3E}">
        <p14:creationId xmlns:p14="http://schemas.microsoft.com/office/powerpoint/2010/main" val="3134053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90600"/>
            <a:ext cx="8229600" cy="4754563"/>
          </a:xfrm>
        </p:spPr>
        <p:txBody>
          <a:bodyPr/>
          <a:lstStyle/>
          <a:p>
            <a:r>
              <a:rPr lang="zh-TW" altLang="en-US" b="1" dirty="0"/>
              <a:t>水文：</a:t>
            </a:r>
            <a:endParaRPr lang="en-US" b="1" dirty="0"/>
          </a:p>
          <a:p>
            <a:pPr marL="400050" lvl="1" indent="0">
              <a:buNone/>
            </a:pPr>
            <a:r>
              <a:rPr lang="en-US" b="1" dirty="0"/>
              <a:t>Job 38:8  </a:t>
            </a:r>
            <a:r>
              <a:rPr lang="zh-TW" altLang="en-US" b="1" dirty="0"/>
              <a:t>海水衝出，如出胎胞，那時誰將他關閉呢？ </a:t>
            </a:r>
            <a:r>
              <a:rPr lang="en-US" b="1" dirty="0"/>
              <a:t>	</a:t>
            </a:r>
          </a:p>
          <a:p>
            <a:pPr marL="400050" lvl="1" indent="0">
              <a:buNone/>
            </a:pPr>
            <a:r>
              <a:rPr lang="en-US" b="1" dirty="0"/>
              <a:t>Job 38:9  </a:t>
            </a:r>
            <a:r>
              <a:rPr lang="zh-TW" altLang="en-US" b="1" dirty="0"/>
              <a:t>是我用雲彩當海的衣服，用幽暗當包裹他的布， </a:t>
            </a:r>
            <a:endParaRPr lang="en-US" b="1" dirty="0"/>
          </a:p>
          <a:p>
            <a:pPr marL="400050" lvl="1" indent="0">
              <a:buNone/>
            </a:pPr>
            <a:r>
              <a:rPr lang="en-US" b="1" dirty="0"/>
              <a:t>Job 38:10  </a:t>
            </a:r>
            <a:r>
              <a:rPr lang="zh-TW" altLang="en-US" b="1" dirty="0"/>
              <a:t>為他定界限，又安門和閂， </a:t>
            </a:r>
            <a:endParaRPr lang="en-US" b="1" dirty="0"/>
          </a:p>
          <a:p>
            <a:pPr marL="400050" lvl="1" indent="0">
              <a:buNone/>
            </a:pPr>
            <a:r>
              <a:rPr lang="en-US" b="1" dirty="0"/>
              <a:t>Job 38:11  </a:t>
            </a:r>
            <a:r>
              <a:rPr lang="zh-TW" altLang="en-US" b="1" dirty="0"/>
              <a:t>說：你只可到這裡，不可越過；你狂傲的浪要到此止住。</a:t>
            </a:r>
            <a:endParaRPr lang="en-US" b="1" dirty="0"/>
          </a:p>
        </p:txBody>
      </p:sp>
    </p:spTree>
    <p:extLst>
      <p:ext uri="{BB962C8B-B14F-4D97-AF65-F5344CB8AC3E}">
        <p14:creationId xmlns:p14="http://schemas.microsoft.com/office/powerpoint/2010/main" val="4185106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287963"/>
          </a:xfrm>
        </p:spPr>
        <p:txBody>
          <a:bodyPr>
            <a:normAutofit/>
          </a:bodyPr>
          <a:lstStyle/>
          <a:p>
            <a:r>
              <a:rPr lang="zh-TW" altLang="en-US" b="1" dirty="0"/>
              <a:t>天文：</a:t>
            </a:r>
            <a:endParaRPr lang="en-US" dirty="0"/>
          </a:p>
          <a:p>
            <a:pPr marL="400050" lvl="1" indent="0">
              <a:buNone/>
            </a:pPr>
            <a:r>
              <a:rPr lang="en-US" b="1" dirty="0"/>
              <a:t>Job 38:7  </a:t>
            </a:r>
            <a:r>
              <a:rPr lang="zh-TW" altLang="en-US" b="1" dirty="0"/>
              <a:t>那時，晨星一同歌唱；神的眾子也都歡呼。 </a:t>
            </a:r>
            <a:r>
              <a:rPr lang="en-US" b="1" dirty="0"/>
              <a:t>	</a:t>
            </a:r>
          </a:p>
          <a:p>
            <a:pPr marL="400050" lvl="1" indent="0">
              <a:buNone/>
            </a:pPr>
            <a:r>
              <a:rPr lang="en-US" b="1" dirty="0"/>
              <a:t>Job 38:24  </a:t>
            </a:r>
            <a:r>
              <a:rPr lang="zh-TW" altLang="en-US" b="1" dirty="0"/>
              <a:t>光亮從何路分開？東風從何路分散遍地？ </a:t>
            </a:r>
            <a:endParaRPr lang="en-US" b="1" dirty="0"/>
          </a:p>
          <a:p>
            <a:pPr marL="400050" lvl="1" indent="0">
              <a:buNone/>
            </a:pPr>
            <a:r>
              <a:rPr lang="en-US" b="1" dirty="0"/>
              <a:t>Job 38:31  </a:t>
            </a:r>
            <a:r>
              <a:rPr lang="zh-TW" altLang="en-US" b="1" dirty="0"/>
              <a:t>你能繫住昴星的結嗎？能解開參星的帶嗎？ </a:t>
            </a:r>
            <a:endParaRPr lang="en-US" b="1" dirty="0"/>
          </a:p>
          <a:p>
            <a:pPr marL="400050" lvl="1" indent="0">
              <a:buNone/>
            </a:pPr>
            <a:r>
              <a:rPr lang="en-US" b="1" dirty="0"/>
              <a:t>Job 38:32  </a:t>
            </a:r>
            <a:r>
              <a:rPr lang="zh-TW" altLang="en-US" b="1" dirty="0"/>
              <a:t>你能按時領出十二宮嗎？能引導北斗和隨他的眾星（星：原文作子）嗎？ </a:t>
            </a:r>
            <a:r>
              <a:rPr lang="en-US" b="1" dirty="0"/>
              <a:t>	</a:t>
            </a:r>
          </a:p>
        </p:txBody>
      </p:sp>
    </p:spTree>
    <p:extLst>
      <p:ext uri="{BB962C8B-B14F-4D97-AF65-F5344CB8AC3E}">
        <p14:creationId xmlns:p14="http://schemas.microsoft.com/office/powerpoint/2010/main" val="3817164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534400" cy="1143000"/>
          </a:xfrm>
        </p:spPr>
        <p:txBody>
          <a:bodyPr>
            <a:normAutofit/>
          </a:bodyPr>
          <a:lstStyle/>
          <a:p>
            <a:pPr algn="l"/>
            <a:r>
              <a:rPr lang="en-US" altLang="zh-TW" b="1" dirty="0" smtClean="0">
                <a:solidFill>
                  <a:srgbClr val="C00000"/>
                </a:solidFill>
              </a:rPr>
              <a:t>II. </a:t>
            </a:r>
            <a:r>
              <a:rPr lang="zh-TW" altLang="en-US" b="1" dirty="0" smtClean="0">
                <a:solidFill>
                  <a:srgbClr val="C00000"/>
                </a:solidFill>
              </a:rPr>
              <a:t>有</a:t>
            </a:r>
            <a:r>
              <a:rPr lang="zh-TW" altLang="en-US" b="1" dirty="0">
                <a:solidFill>
                  <a:srgbClr val="C00000"/>
                </a:solidFill>
              </a:rPr>
              <a:t>關“氣象</a:t>
            </a:r>
            <a:r>
              <a:rPr lang="en-US" b="1" dirty="0">
                <a:solidFill>
                  <a:srgbClr val="C00000"/>
                </a:solidFill>
              </a:rPr>
              <a:t>/</a:t>
            </a:r>
            <a:r>
              <a:rPr lang="zh-TW" altLang="en-US" b="1" dirty="0">
                <a:solidFill>
                  <a:srgbClr val="C00000"/>
                </a:solidFill>
              </a:rPr>
              <a:t>水文”奧</a:t>
            </a:r>
            <a:r>
              <a:rPr lang="zh-TW" altLang="en-US" b="1" dirty="0" smtClean="0">
                <a:solidFill>
                  <a:srgbClr val="C00000"/>
                </a:solidFill>
              </a:rPr>
              <a:t>秘</a:t>
            </a:r>
            <a:r>
              <a:rPr lang="zh-CN" altLang="en-US" b="1" dirty="0" smtClean="0">
                <a:solidFill>
                  <a:srgbClr val="C00000"/>
                </a:solidFill>
              </a:rPr>
              <a:t>的發現</a:t>
            </a:r>
            <a:endParaRPr lang="en-US" b="1" dirty="0">
              <a:solidFill>
                <a:srgbClr val="C00000"/>
              </a:solidFill>
            </a:endParaRPr>
          </a:p>
        </p:txBody>
      </p:sp>
      <p:sp>
        <p:nvSpPr>
          <p:cNvPr id="3" name="Content Placeholder 2"/>
          <p:cNvSpPr>
            <a:spLocks noGrp="1"/>
          </p:cNvSpPr>
          <p:nvPr>
            <p:ph idx="1"/>
          </p:nvPr>
        </p:nvSpPr>
        <p:spPr>
          <a:xfrm>
            <a:off x="1143000" y="2057400"/>
            <a:ext cx="7620000" cy="4068763"/>
          </a:xfrm>
        </p:spPr>
        <p:txBody>
          <a:bodyPr/>
          <a:lstStyle/>
          <a:p>
            <a:pPr lvl="0"/>
            <a:r>
              <a:rPr lang="zh-TW" altLang="en-US" b="1" dirty="0" smtClean="0"/>
              <a:t>風</a:t>
            </a:r>
            <a:r>
              <a:rPr lang="zh-CN" altLang="en-US" b="1" dirty="0" smtClean="0"/>
              <a:t>有</a:t>
            </a:r>
            <a:r>
              <a:rPr lang="zh-TW" altLang="en-US" b="1" dirty="0" smtClean="0"/>
              <a:t>輕</a:t>
            </a:r>
            <a:r>
              <a:rPr lang="zh-TW" altLang="en-US" b="1" dirty="0"/>
              <a:t>重</a:t>
            </a:r>
            <a:endParaRPr lang="en-US" b="1" dirty="0"/>
          </a:p>
          <a:p>
            <a:r>
              <a:rPr lang="zh-TW" altLang="en-US" b="1" dirty="0" smtClean="0"/>
              <a:t>雨水</a:t>
            </a:r>
            <a:r>
              <a:rPr lang="zh-CN" altLang="en-US" b="1" dirty="0" smtClean="0"/>
              <a:t>有</a:t>
            </a:r>
            <a:r>
              <a:rPr lang="zh-TW" altLang="en-US" b="1" dirty="0" smtClean="0"/>
              <a:t>道</a:t>
            </a:r>
            <a:r>
              <a:rPr lang="zh-CN" altLang="en-US" b="1" dirty="0" smtClean="0"/>
              <a:t>路</a:t>
            </a:r>
            <a:endParaRPr lang="en-US" altLang="zh-TW" b="1" dirty="0" smtClean="0"/>
          </a:p>
          <a:p>
            <a:r>
              <a:rPr lang="zh-TW" altLang="en-US" b="1" dirty="0"/>
              <a:t>雨有</a:t>
            </a:r>
            <a:r>
              <a:rPr lang="zh-TW" altLang="en-US" b="1" dirty="0" smtClean="0"/>
              <a:t>父</a:t>
            </a:r>
            <a:endParaRPr lang="en-US" altLang="zh-TW" b="1" dirty="0" smtClean="0"/>
          </a:p>
          <a:p>
            <a:pPr lvl="0"/>
            <a:r>
              <a:rPr lang="zh-CN" altLang="en-US" b="1" dirty="0"/>
              <a:t>雪</a:t>
            </a:r>
            <a:r>
              <a:rPr lang="zh-CN" altLang="en-US" b="1" dirty="0" smtClean="0"/>
              <a:t>雹有寶</a:t>
            </a:r>
            <a:r>
              <a:rPr lang="zh-CN" altLang="en-US" b="1" dirty="0"/>
              <a:t>庫</a:t>
            </a:r>
            <a:endParaRPr lang="en-US" b="1" dirty="0"/>
          </a:p>
          <a:p>
            <a:pPr lvl="0"/>
            <a:r>
              <a:rPr lang="zh-TW" altLang="en-US" b="1" dirty="0"/>
              <a:t>狂傲的浪要到此止住</a:t>
            </a:r>
            <a:endParaRPr lang="en-US" b="1" dirty="0"/>
          </a:p>
          <a:p>
            <a:r>
              <a:rPr lang="zh-TW" altLang="en-US" b="1" dirty="0"/>
              <a:t>你能發出閃電，叫他行去</a:t>
            </a:r>
            <a:endParaRPr lang="en-US" b="1" dirty="0"/>
          </a:p>
        </p:txBody>
      </p:sp>
    </p:spTree>
    <p:extLst>
      <p:ext uri="{BB962C8B-B14F-4D97-AF65-F5344CB8AC3E}">
        <p14:creationId xmlns:p14="http://schemas.microsoft.com/office/powerpoint/2010/main" val="3246804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zh-TW" altLang="en-US" sz="4800" b="1" dirty="0">
                <a:solidFill>
                  <a:schemeClr val="accent2">
                    <a:lumMod val="50000"/>
                  </a:schemeClr>
                </a:solidFill>
              </a:rPr>
              <a:t>風</a:t>
            </a:r>
            <a:r>
              <a:rPr lang="zh-CN" altLang="en-US" sz="4800" b="1" dirty="0">
                <a:solidFill>
                  <a:schemeClr val="accent2">
                    <a:lumMod val="50000"/>
                  </a:schemeClr>
                </a:solidFill>
              </a:rPr>
              <a:t>有</a:t>
            </a:r>
            <a:r>
              <a:rPr lang="zh-TW" altLang="en-US" sz="4800" b="1" dirty="0">
                <a:solidFill>
                  <a:schemeClr val="accent2">
                    <a:lumMod val="50000"/>
                  </a:schemeClr>
                </a:solidFill>
              </a:rPr>
              <a:t>輕重</a:t>
            </a:r>
            <a:endParaRPr lang="en-US" sz="4800" b="1" dirty="0">
              <a:solidFill>
                <a:schemeClr val="accent2">
                  <a:lumMod val="50000"/>
                </a:schemeClr>
              </a:solidFill>
            </a:endParaRPr>
          </a:p>
        </p:txBody>
      </p:sp>
      <p:sp>
        <p:nvSpPr>
          <p:cNvPr id="3" name="Content Placeholder 2"/>
          <p:cNvSpPr>
            <a:spLocks noGrp="1"/>
          </p:cNvSpPr>
          <p:nvPr>
            <p:ph idx="1"/>
          </p:nvPr>
        </p:nvSpPr>
        <p:spPr>
          <a:xfrm>
            <a:off x="457200" y="1600200"/>
            <a:ext cx="8229600" cy="4525963"/>
          </a:xfrm>
        </p:spPr>
        <p:txBody>
          <a:bodyPr>
            <a:normAutofit/>
          </a:bodyPr>
          <a:lstStyle/>
          <a:p>
            <a:pPr marL="400050" lvl="1" indent="0">
              <a:buNone/>
            </a:pPr>
            <a:r>
              <a:rPr lang="zh-CN" altLang="en-US" sz="4000" b="1" dirty="0">
                <a:latin typeface="KaiTi" pitchFamily="49" charset="-122"/>
                <a:ea typeface="KaiTi" pitchFamily="49" charset="-122"/>
              </a:rPr>
              <a:t>約伯</a:t>
            </a:r>
            <a:r>
              <a:rPr lang="zh-CN" altLang="en-US" sz="4000" b="1" dirty="0" smtClean="0">
                <a:latin typeface="KaiTi" pitchFamily="49" charset="-122"/>
                <a:ea typeface="KaiTi" pitchFamily="49" charset="-122"/>
              </a:rPr>
              <a:t>記二十八章</a:t>
            </a:r>
            <a:r>
              <a:rPr lang="zh-TW" altLang="en-US" sz="4000" b="1" dirty="0" smtClean="0">
                <a:latin typeface="KaiTi" pitchFamily="49" charset="-122"/>
                <a:ea typeface="KaiTi" pitchFamily="49" charset="-122"/>
              </a:rPr>
              <a:t>二</a:t>
            </a:r>
            <a:r>
              <a:rPr lang="zh-TW" altLang="en-US" sz="4000" b="1" dirty="0">
                <a:latin typeface="KaiTi" pitchFamily="49" charset="-122"/>
                <a:ea typeface="KaiTi" pitchFamily="49" charset="-122"/>
              </a:rPr>
              <a:t>十五節</a:t>
            </a:r>
            <a:r>
              <a:rPr lang="zh-TW" altLang="en-US" sz="4000" b="1" dirty="0" smtClean="0">
                <a:latin typeface="KaiTi" pitchFamily="49" charset="-122"/>
                <a:ea typeface="KaiTi" pitchFamily="49" charset="-122"/>
              </a:rPr>
              <a:t>“要</a:t>
            </a:r>
            <a:r>
              <a:rPr lang="zh-TW" altLang="en-US" sz="4000" b="1" dirty="0">
                <a:latin typeface="KaiTi" pitchFamily="49" charset="-122"/>
                <a:ea typeface="KaiTi" pitchFamily="49" charset="-122"/>
              </a:rPr>
              <a:t>為風定輕重，又度量諸水； </a:t>
            </a:r>
            <a:endParaRPr lang="en-US" sz="4000" b="1" dirty="0">
              <a:latin typeface="KaiTi" pitchFamily="49" charset="-122"/>
              <a:ea typeface="KaiTi" pitchFamily="49" charset="-122"/>
            </a:endParaRPr>
          </a:p>
          <a:p>
            <a:endParaRPr lang="en-US" b="1" dirty="0" smtClean="0">
              <a:latin typeface="KaiTi" pitchFamily="49" charset="-122"/>
              <a:ea typeface="KaiTi" pitchFamily="49" charset="-122"/>
            </a:endParaRPr>
          </a:p>
          <a:p>
            <a:r>
              <a:rPr lang="zh-TW" altLang="en-US" b="1" dirty="0"/>
              <a:t>在約</a:t>
            </a:r>
            <a:r>
              <a:rPr lang="en-US" b="1" dirty="0"/>
              <a:t>300</a:t>
            </a:r>
            <a:r>
              <a:rPr lang="zh-TW" altLang="en-US" b="1" dirty="0"/>
              <a:t>年前，風被認為是非物質的，是談不上輕重的，或是根本就沒有重量的</a:t>
            </a:r>
            <a:r>
              <a:rPr lang="zh-TW" altLang="en-US" b="1" dirty="0" smtClean="0"/>
              <a:t>。</a:t>
            </a:r>
            <a:endParaRPr lang="en-US" altLang="zh-TW" b="1" dirty="0" smtClean="0"/>
          </a:p>
          <a:p>
            <a:r>
              <a:rPr lang="zh-CN" altLang="en-US" b="1" dirty="0"/>
              <a:t>伽利略</a:t>
            </a:r>
            <a:r>
              <a:rPr lang="en-US" b="1" dirty="0"/>
              <a:t>·</a:t>
            </a:r>
            <a:r>
              <a:rPr lang="zh-CN" altLang="en-US" b="1" dirty="0"/>
              <a:t>伽利莱</a:t>
            </a:r>
            <a:r>
              <a:rPr lang="zh-CN" altLang="en-US" b="1" dirty="0" smtClean="0"/>
              <a:t>（</a:t>
            </a:r>
            <a:r>
              <a:rPr lang="en-US" b="1" dirty="0" smtClean="0"/>
              <a:t>1564</a:t>
            </a:r>
            <a:r>
              <a:rPr lang="zh-CN" altLang="en-US" b="1" dirty="0"/>
              <a:t>年</a:t>
            </a:r>
            <a:r>
              <a:rPr lang="en-US" b="1" dirty="0"/>
              <a:t>2</a:t>
            </a:r>
            <a:r>
              <a:rPr lang="zh-CN" altLang="en-US" b="1" dirty="0"/>
              <a:t>月</a:t>
            </a:r>
            <a:r>
              <a:rPr lang="en-US" b="1" dirty="0"/>
              <a:t>15</a:t>
            </a:r>
            <a:r>
              <a:rPr lang="zh-CN" altLang="en-US" b="1" dirty="0"/>
              <a:t>日－</a:t>
            </a:r>
            <a:r>
              <a:rPr lang="en-US" b="1" dirty="0"/>
              <a:t>1642</a:t>
            </a:r>
            <a:r>
              <a:rPr lang="zh-CN" altLang="en-US" b="1" dirty="0"/>
              <a:t>年</a:t>
            </a:r>
            <a:r>
              <a:rPr lang="en-US" b="1" dirty="0"/>
              <a:t>1</a:t>
            </a:r>
            <a:r>
              <a:rPr lang="zh-CN" altLang="en-US" b="1" dirty="0"/>
              <a:t>月</a:t>
            </a:r>
            <a:r>
              <a:rPr lang="en-US" b="1" dirty="0"/>
              <a:t>8</a:t>
            </a:r>
            <a:r>
              <a:rPr lang="zh-CN" altLang="en-US" b="1" dirty="0"/>
              <a:t>日） 从實驗观察中猜测到空气有重量</a:t>
            </a:r>
            <a:r>
              <a:rPr lang="en-US" b="1" dirty="0"/>
              <a:t> . </a:t>
            </a:r>
            <a:endParaRPr lang="en-US" b="1" dirty="0">
              <a:latin typeface="KaiTi" pitchFamily="49" charset="-122"/>
              <a:ea typeface="KaiTi" pitchFamily="49" charset="-122"/>
            </a:endParaRPr>
          </a:p>
        </p:txBody>
      </p:sp>
    </p:spTree>
    <p:extLst>
      <p:ext uri="{BB962C8B-B14F-4D97-AF65-F5344CB8AC3E}">
        <p14:creationId xmlns:p14="http://schemas.microsoft.com/office/powerpoint/2010/main" val="189503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zh-CN" altLang="en-US" sz="3600" b="1" dirty="0"/>
              <a:t>於</a:t>
            </a:r>
            <a:r>
              <a:rPr lang="en-US" sz="3600" b="1" dirty="0"/>
              <a:t>1643</a:t>
            </a:r>
            <a:r>
              <a:rPr lang="zh-CN" altLang="en-US" sz="3600" b="1" dirty="0"/>
              <a:t>年</a:t>
            </a:r>
            <a:r>
              <a:rPr lang="zh-CN" altLang="en-US" sz="3600" b="1" dirty="0" smtClean="0"/>
              <a:t>他的學生</a:t>
            </a:r>
            <a:r>
              <a:rPr lang="zh-CN" altLang="en-US" sz="3600" b="1" dirty="0"/>
              <a:t>伊凡洁丽丝塔</a:t>
            </a:r>
            <a:r>
              <a:rPr lang="en-US" sz="3600" b="1" dirty="0"/>
              <a:t>·</a:t>
            </a:r>
            <a:r>
              <a:rPr lang="zh-CN" altLang="en-US" sz="3600" b="1" dirty="0"/>
              <a:t>托利拆利教授（</a:t>
            </a:r>
            <a:r>
              <a:rPr lang="en-US" sz="3600" b="1" dirty="0"/>
              <a:t> 1608-1647</a:t>
            </a:r>
            <a:r>
              <a:rPr lang="zh-CN" altLang="en-US" sz="3600" b="1" dirty="0"/>
              <a:t>）</a:t>
            </a:r>
            <a:r>
              <a:rPr lang="zh-CN" altLang="en-US" sz="3600" b="1" dirty="0" smtClean="0"/>
              <a:t>用</a:t>
            </a:r>
            <a:r>
              <a:rPr lang="zh-CN" altLang="en-US" sz="3600" b="1" dirty="0"/>
              <a:t>实验证明了空气是有重量的科学事实。並制出世界上第一个水银气压计</a:t>
            </a:r>
            <a:r>
              <a:rPr lang="zh-CN" altLang="en-US" sz="3600" b="1" dirty="0" smtClean="0"/>
              <a:t>。</a:t>
            </a:r>
            <a:endParaRPr lang="en-US" altLang="zh-CN" sz="3600" b="1" dirty="0" smtClean="0"/>
          </a:p>
          <a:p>
            <a:r>
              <a:rPr lang="zh-TW" altLang="en-US" sz="3600" b="1" dirty="0"/>
              <a:t>此處經文明确提出風（空氣）是有重量的，比科學家對此的發現整整早了約</a:t>
            </a:r>
            <a:r>
              <a:rPr lang="en-US" sz="3600" b="1" dirty="0"/>
              <a:t>2700</a:t>
            </a:r>
            <a:r>
              <a:rPr lang="zh-TW" altLang="en-US" sz="3600" b="1" dirty="0"/>
              <a:t>年。</a:t>
            </a:r>
            <a:endParaRPr lang="en-US" sz="3600" b="1" dirty="0"/>
          </a:p>
          <a:p>
            <a:endParaRPr lang="en-US" sz="4000" b="1" dirty="0"/>
          </a:p>
        </p:txBody>
      </p:sp>
    </p:spTree>
    <p:extLst>
      <p:ext uri="{BB962C8B-B14F-4D97-AF65-F5344CB8AC3E}">
        <p14:creationId xmlns:p14="http://schemas.microsoft.com/office/powerpoint/2010/main" val="37895405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3922</TotalTime>
  <Words>3240</Words>
  <Application>Microsoft Office PowerPoint</Application>
  <PresentationFormat>On-screen Show (4:3)</PresentationFormat>
  <Paragraphs>140</Paragraphs>
  <Slides>38</Slides>
  <Notes>3</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Office Theme</vt:lpstr>
      <vt:lpstr>1_Default Design</vt:lpstr>
      <vt:lpstr>     ABC  2018     </vt:lpstr>
      <vt:lpstr>從約伯記看神 -  超越时空的智慧</vt:lpstr>
      <vt:lpstr>約伯心態的變化</vt:lpstr>
      <vt:lpstr>I. 約伯記中有關自然奧秘的經文</vt:lpstr>
      <vt:lpstr>PowerPoint Presentation</vt:lpstr>
      <vt:lpstr>PowerPoint Presentation</vt:lpstr>
      <vt:lpstr>II. 有關“氣象/水文”奧秘的發現</vt:lpstr>
      <vt:lpstr>風有輕重</vt:lpstr>
      <vt:lpstr>PowerPoint Presentation</vt:lpstr>
      <vt:lpstr>PowerPoint Presentation</vt:lpstr>
      <vt:lpstr>為雨水分道</vt:lpstr>
      <vt:lpstr>風往南颳，又向北轉，不住的旋轉，而且返回轉行原道。</vt:lpstr>
      <vt:lpstr>地球风向系统</vt:lpstr>
      <vt:lpstr>对地球风向系统的论述</vt:lpstr>
      <vt:lpstr>颱風雨的道路</vt:lpstr>
      <vt:lpstr>雨有父</vt:lpstr>
      <vt:lpstr>PowerPoint Presentation</vt:lpstr>
      <vt:lpstr>雪雹有寶庫</vt:lpstr>
      <vt:lpstr>PowerPoint Presentation</vt:lpstr>
      <vt:lpstr>PowerPoint Presentation</vt:lpstr>
      <vt:lpstr>狂傲的浪要到此止住</vt:lpstr>
      <vt:lpstr>PowerPoint Presentation</vt:lpstr>
      <vt:lpstr>PowerPoint Presentation</vt:lpstr>
      <vt:lpstr>你能發出閃電，叫他行去</vt:lpstr>
      <vt:lpstr>無線電通訊發展史</vt:lpstr>
      <vt:lpstr>PowerPoint Presentation</vt:lpstr>
      <vt:lpstr>PowerPoint Presentation</vt:lpstr>
      <vt:lpstr>III. 有關天文現象奧秘的發現</vt:lpstr>
      <vt:lpstr>晨星一同歌唱</vt:lpstr>
      <vt:lpstr>PowerPoint Presentation</vt:lpstr>
      <vt:lpstr>光亮從何路分開</vt:lpstr>
      <vt:lpstr>PowerPoint Presentation</vt:lpstr>
      <vt:lpstr>你能繫住昴星的結嗎？</vt:lpstr>
      <vt:lpstr>PowerPoint Presentation</vt:lpstr>
      <vt:lpstr>能解開參星的帶嗎？ </vt:lpstr>
      <vt:lpstr>PowerPoint Presentation</vt:lpstr>
      <vt:lpstr>按時領出十二宮</vt:lpstr>
      <vt:lpstr>結論 </vt:lpstr>
    </vt:vector>
  </TitlesOfParts>
  <Company>Emulex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從約伯記看神創造的智慧</dc:title>
  <dc:creator>Tim Xu</dc:creator>
  <cp:lastModifiedBy>Christine Chiang</cp:lastModifiedBy>
  <cp:revision>52</cp:revision>
  <dcterms:created xsi:type="dcterms:W3CDTF">2016-04-11T22:43:30Z</dcterms:created>
  <dcterms:modified xsi:type="dcterms:W3CDTF">2018-09-14T23:10:47Z</dcterms:modified>
</cp:coreProperties>
</file>