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9"/>
  </p:notesMasterIdLst>
  <p:sldIdLst>
    <p:sldId id="316" r:id="rId7"/>
    <p:sldId id="258" r:id="rId8"/>
    <p:sldId id="268" r:id="rId9"/>
    <p:sldId id="262" r:id="rId10"/>
    <p:sldId id="269" r:id="rId11"/>
    <p:sldId id="263" r:id="rId12"/>
    <p:sldId id="298" r:id="rId13"/>
    <p:sldId id="299" r:id="rId14"/>
    <p:sldId id="310" r:id="rId15"/>
    <p:sldId id="265" r:id="rId16"/>
    <p:sldId id="311" r:id="rId17"/>
    <p:sldId id="266" r:id="rId18"/>
    <p:sldId id="267" r:id="rId19"/>
    <p:sldId id="312" r:id="rId20"/>
    <p:sldId id="300" r:id="rId21"/>
    <p:sldId id="302" r:id="rId22"/>
    <p:sldId id="273" r:id="rId23"/>
    <p:sldId id="305" r:id="rId24"/>
    <p:sldId id="304" r:id="rId25"/>
    <p:sldId id="279" r:id="rId26"/>
    <p:sldId id="306" r:id="rId27"/>
    <p:sldId id="307" r:id="rId28"/>
    <p:sldId id="280" r:id="rId29"/>
    <p:sldId id="281" r:id="rId30"/>
    <p:sldId id="291" r:id="rId31"/>
    <p:sldId id="292" r:id="rId32"/>
    <p:sldId id="282" r:id="rId33"/>
    <p:sldId id="283" r:id="rId34"/>
    <p:sldId id="284" r:id="rId35"/>
    <p:sldId id="287" r:id="rId36"/>
    <p:sldId id="286" r:id="rId37"/>
    <p:sldId id="285" r:id="rId38"/>
    <p:sldId id="317" r:id="rId39"/>
    <p:sldId id="288" r:id="rId40"/>
    <p:sldId id="293" r:id="rId41"/>
    <p:sldId id="289" r:id="rId42"/>
    <p:sldId id="294" r:id="rId43"/>
    <p:sldId id="290" r:id="rId44"/>
    <p:sldId id="295" r:id="rId45"/>
    <p:sldId id="296" r:id="rId46"/>
    <p:sldId id="297" r:id="rId47"/>
    <p:sldId id="31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383637"/>
    <a:srgbClr val="FDC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94660"/>
  </p:normalViewPr>
  <p:slideViewPr>
    <p:cSldViewPr snapToGrid="0">
      <p:cViewPr varScale="1">
        <p:scale>
          <a:sx n="116" d="100"/>
          <a:sy n="116" d="100"/>
        </p:scale>
        <p:origin x="3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29BE1-255D-44F2-81FE-BA4DA47664BF}" type="datetimeFigureOut">
              <a:rPr lang="en-US" smtClean="0"/>
              <a:t>9/15/2018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B3229-E76F-4EEF-AADE-7010BC0376B6}" type="slidenum">
              <a:rPr lang="en-US" smtClean="0"/>
              <a:t>‹#›</a:t>
            </a:fld>
            <a:endParaRPr lang="en-US"/>
          </a:p>
        </p:txBody>
      </p:sp>
    </p:spTree>
    <p:extLst>
      <p:ext uri="{BB962C8B-B14F-4D97-AF65-F5344CB8AC3E}">
        <p14:creationId xmlns:p14="http://schemas.microsoft.com/office/powerpoint/2010/main" val="358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AE82F-9890-4A0C-BC58-ABFE371C3E0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32936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AE82F-9890-4A0C-BC58-ABFE371C3E06}" type="slidenum">
              <a:rPr lang="en-US" smtClean="0"/>
              <a:t>18</a:t>
            </a:fld>
            <a:endParaRPr lang="en-US" dirty="0"/>
          </a:p>
        </p:txBody>
      </p:sp>
    </p:spTree>
    <p:extLst>
      <p:ext uri="{BB962C8B-B14F-4D97-AF65-F5344CB8AC3E}">
        <p14:creationId xmlns:p14="http://schemas.microsoft.com/office/powerpoint/2010/main" val="40756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AE82F-9890-4A0C-BC58-ABFE371C3E06}" type="slidenum">
              <a:rPr lang="en-US" smtClean="0"/>
              <a:t>19</a:t>
            </a:fld>
            <a:endParaRPr lang="en-US" dirty="0"/>
          </a:p>
        </p:txBody>
      </p:sp>
    </p:spTree>
    <p:extLst>
      <p:ext uri="{BB962C8B-B14F-4D97-AF65-F5344CB8AC3E}">
        <p14:creationId xmlns:p14="http://schemas.microsoft.com/office/powerpoint/2010/main" val="3823013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75E16-4C90-9445-8FBE-F8F0BA04087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6906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07C68-2181-4A2B-B2DD-FCABB203D2A0}"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311488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3.wdp"/><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3.wdp"/><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3.wdp"/><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3.wdp"/><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828949-6585-421D-A68C-ECAAC65B3847}"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3590997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828949-6585-421D-A68C-ECAAC65B3847}"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330447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828949-6585-421D-A68C-ECAAC65B3847}"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757668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pPr/>
              <a:t>9/15/2018</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597131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pPr/>
              <a:t>9/15/2018</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34050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solidFill>
                  <a:srgbClr val="696464"/>
                </a:solidFill>
              </a:rPr>
              <a:pPr/>
              <a:t>9/15/2018</a:t>
            </a:fld>
            <a:endParaRPr lang="en-US" dirty="0">
              <a:solidFill>
                <a:srgbClr val="696464"/>
              </a:solidFill>
            </a:endParaRPr>
          </a:p>
        </p:txBody>
      </p:sp>
      <p:sp>
        <p:nvSpPr>
          <p:cNvPr id="5" name="Footer Placeholder 4"/>
          <p:cNvSpPr>
            <a:spLocks noGrp="1"/>
          </p:cNvSpPr>
          <p:nvPr>
            <p:ph type="ftr" sz="quarter" idx="11"/>
          </p:nvPr>
        </p:nvSpPr>
        <p:spPr>
          <a:xfrm>
            <a:off x="2182708" y="6272784"/>
            <a:ext cx="6327648" cy="365125"/>
          </a:xfrm>
        </p:spPr>
        <p:txBody>
          <a:bodyPr/>
          <a:lstStyle/>
          <a:p>
            <a:endParaRPr lang="en-US" dirty="0">
              <a:solidFill>
                <a:srgbClr val="696464"/>
              </a:solidFill>
            </a:endParaRP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35055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pPr/>
              <a:t>9/15/2018</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81127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pPr/>
              <a:t>9/15/2018</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87309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pPr/>
              <a:t>9/15/2018</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70137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pPr/>
              <a:t>9/15/2018</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49330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pPr/>
              <a:t>9/15/2018</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9361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828949-6585-421D-A68C-ECAAC65B3847}"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1750245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pPr/>
              <a:t>9/15/2018</a:t>
            </a:fld>
            <a:endParaRPr lang="en-US" dirty="0">
              <a:solidFill>
                <a:srgbClr val="696464"/>
              </a:solidFill>
            </a:endParaRP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39117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pPr/>
              <a:t>9/15/2018</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385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pPr/>
              <a:t>9/15/2018</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35145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solidFill>
                  <a:srgbClr val="696464"/>
                </a:solidFill>
              </a:rPr>
              <a:pPr/>
              <a:t>9/15/2018</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52919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solidFill>
                  <a:srgbClr val="696464"/>
                </a:solidFill>
              </a:rPr>
              <a:pPr/>
              <a:t>9/15/2018</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58279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solidFill>
                  <a:srgbClr val="696464"/>
                </a:solidFill>
              </a:rPr>
              <a:pPr/>
              <a:t>9/15/2018</a:t>
            </a:fld>
            <a:endParaRPr lang="en-US" dirty="0">
              <a:solidFill>
                <a:srgbClr val="696464"/>
              </a:solidFill>
            </a:endParaRPr>
          </a:p>
        </p:txBody>
      </p:sp>
      <p:sp>
        <p:nvSpPr>
          <p:cNvPr id="5" name="Footer Placeholder 4"/>
          <p:cNvSpPr>
            <a:spLocks noGrp="1"/>
          </p:cNvSpPr>
          <p:nvPr>
            <p:ph type="ftr" sz="quarter" idx="11"/>
          </p:nvPr>
        </p:nvSpPr>
        <p:spPr>
          <a:xfrm>
            <a:off x="2182708" y="6272784"/>
            <a:ext cx="6327648" cy="365125"/>
          </a:xfrm>
        </p:spPr>
        <p:txBody>
          <a:bodyPr/>
          <a:lstStyle/>
          <a:p>
            <a:endParaRPr lang="en-US" dirty="0">
              <a:solidFill>
                <a:srgbClr val="696464"/>
              </a:solidFill>
            </a:endParaRP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69236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solidFill>
                  <a:srgbClr val="696464"/>
                </a:solidFill>
              </a:rPr>
              <a:pPr/>
              <a:t>9/15/2018</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22857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solidFill>
                  <a:srgbClr val="696464"/>
                </a:solidFill>
              </a:rPr>
              <a:pPr/>
              <a:t>9/15/2018</a:t>
            </a:fld>
            <a:endParaRPr lang="en-US" dirty="0">
              <a:solidFill>
                <a:srgbClr val="696464"/>
              </a:solidFill>
            </a:endParaRPr>
          </a:p>
        </p:txBody>
      </p:sp>
      <p:sp>
        <p:nvSpPr>
          <p:cNvPr id="8" name="Footer Placeholder 7"/>
          <p:cNvSpPr>
            <a:spLocks noGrp="1"/>
          </p:cNvSpPr>
          <p:nvPr>
            <p:ph type="ftr" sz="quarter" idx="11"/>
          </p:nvPr>
        </p:nvSpPr>
        <p:spPr/>
        <p:txBody>
          <a:bodyPr/>
          <a:lstStyle/>
          <a:p>
            <a:endParaRPr lang="en-US" dirty="0">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27495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solidFill>
                  <a:srgbClr val="696464"/>
                </a:solidFill>
              </a:rPr>
              <a:pPr/>
              <a:t>9/15/2018</a:t>
            </a:fld>
            <a:endParaRPr lang="en-US" dirty="0">
              <a:solidFill>
                <a:srgbClr val="696464"/>
              </a:solidFill>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64555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solidFill>
                  <a:srgbClr val="696464"/>
                </a:solidFill>
              </a:rPr>
              <a:pPr/>
              <a:t>9/15/2018</a:t>
            </a:fld>
            <a:endParaRPr lang="en-US" dirty="0">
              <a:solidFill>
                <a:srgbClr val="696464"/>
              </a:solidFill>
            </a:endParaRPr>
          </a:p>
        </p:txBody>
      </p:sp>
      <p:sp>
        <p:nvSpPr>
          <p:cNvPr id="3" name="Footer Placeholder 2"/>
          <p:cNvSpPr>
            <a:spLocks noGrp="1"/>
          </p:cNvSpPr>
          <p:nvPr>
            <p:ph type="ftr" sz="quarter" idx="11"/>
          </p:nvPr>
        </p:nvSpPr>
        <p:spPr/>
        <p:txBody>
          <a:bodyPr/>
          <a:lstStyle/>
          <a:p>
            <a:endParaRPr lang="en-US" dirty="0">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8283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828949-6585-421D-A68C-ECAAC65B3847}"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4082876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solidFill>
                  <a:srgbClr val="696464"/>
                </a:solidFill>
              </a:rPr>
              <a:pPr/>
              <a:t>9/15/2018</a:t>
            </a:fld>
            <a:endParaRPr lang="en-US" dirty="0">
              <a:solidFill>
                <a:srgbClr val="696464"/>
              </a:solidFill>
            </a:endParaRPr>
          </a:p>
        </p:txBody>
      </p:sp>
      <p:sp>
        <p:nvSpPr>
          <p:cNvPr id="6" name="Footer Placeholder 5"/>
          <p:cNvSpPr>
            <a:spLocks noGrp="1"/>
          </p:cNvSpPr>
          <p:nvPr>
            <p:ph type="ftr" sz="quarter" idx="11"/>
          </p:nvPr>
        </p:nvSpPr>
        <p:spPr/>
        <p:txBody>
          <a:bodyPr/>
          <a:lstStyle/>
          <a:p>
            <a:endParaRPr lang="en-US" dirty="0">
              <a:solidFill>
                <a:srgbClr val="696464"/>
              </a:solidFill>
            </a:endParaRP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15284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solidFill>
                  <a:srgbClr val="696464"/>
                </a:solidFill>
              </a:rPr>
              <a:pPr/>
              <a:t>9/15/2018</a:t>
            </a:fld>
            <a:endParaRPr lang="en-US" dirty="0">
              <a:solidFill>
                <a:srgbClr val="696464"/>
              </a:solidFill>
            </a:endParaRP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70691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solidFill>
                  <a:srgbClr val="696464"/>
                </a:solidFill>
              </a:rPr>
              <a:pPr/>
              <a:t>9/15/2018</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07868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solidFill>
                  <a:srgbClr val="696464"/>
                </a:solidFill>
              </a:rPr>
              <a:pPr/>
              <a:t>9/15/2018</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31689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591"/>
            </a:lvl1pPr>
          </a:lstStyle>
          <a:p>
            <a:r>
              <a:rPr lang="en-US" smtClean="0"/>
              <a:t>Click to edit Master title style</a:t>
            </a:r>
            <a:endParaRPr lang="en-US"/>
          </a:p>
        </p:txBody>
      </p:sp>
      <p:sp>
        <p:nvSpPr>
          <p:cNvPr id="3" name="Subtitle 2"/>
          <p:cNvSpPr>
            <a:spLocks noGrp="1"/>
          </p:cNvSpPr>
          <p:nvPr>
            <p:ph type="subTitle" idx="1"/>
          </p:nvPr>
        </p:nvSpPr>
        <p:spPr>
          <a:xfrm>
            <a:off x="1524000" y="3602040"/>
            <a:ext cx="9144000" cy="1655761"/>
          </a:xfrm>
        </p:spPr>
        <p:txBody>
          <a:bodyPr/>
          <a:lstStyle>
            <a:lvl1pPr marL="0" indent="0" algn="ctr">
              <a:buNone/>
              <a:defRPr sz="2182"/>
            </a:lvl1pPr>
            <a:lvl2pPr marL="425725" indent="0" algn="ctr">
              <a:buNone/>
              <a:defRPr sz="1909"/>
            </a:lvl2pPr>
            <a:lvl3pPr marL="851448" indent="0" algn="ctr">
              <a:buNone/>
              <a:defRPr sz="1636"/>
            </a:lvl3pPr>
            <a:lvl4pPr marL="1277174" indent="0" algn="ctr">
              <a:buNone/>
              <a:defRPr sz="1500"/>
            </a:lvl4pPr>
            <a:lvl5pPr marL="1702898" indent="0" algn="ctr">
              <a:buNone/>
              <a:defRPr sz="1500"/>
            </a:lvl5pPr>
            <a:lvl6pPr marL="2128623" indent="0" algn="ctr">
              <a:buNone/>
              <a:defRPr sz="1500"/>
            </a:lvl6pPr>
            <a:lvl7pPr marL="2554346" indent="0" algn="ctr">
              <a:buNone/>
              <a:defRPr sz="1500"/>
            </a:lvl7pPr>
            <a:lvl8pPr marL="2980071" indent="0" algn="ctr">
              <a:buNone/>
              <a:defRPr sz="1500"/>
            </a:lvl8pPr>
            <a:lvl9pPr marL="3405797" indent="0" algn="ctr">
              <a:buNone/>
              <a:defRPr sz="15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645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239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8"/>
            <a:ext cx="10515600" cy="2852737"/>
          </a:xfrm>
        </p:spPr>
        <p:txBody>
          <a:bodyPr anchor="b"/>
          <a:lstStyle>
            <a:lvl1pPr>
              <a:defRPr sz="5591"/>
            </a:lvl1pPr>
          </a:lstStyle>
          <a:p>
            <a:r>
              <a:rPr lang="en-US" smtClean="0"/>
              <a:t>Click to edit Master title style</a:t>
            </a:r>
            <a:endParaRPr lang="en-US"/>
          </a:p>
        </p:txBody>
      </p:sp>
      <p:sp>
        <p:nvSpPr>
          <p:cNvPr id="3" name="Text Placeholder 2"/>
          <p:cNvSpPr>
            <a:spLocks noGrp="1"/>
          </p:cNvSpPr>
          <p:nvPr>
            <p:ph type="body" idx="1"/>
          </p:nvPr>
        </p:nvSpPr>
        <p:spPr>
          <a:xfrm>
            <a:off x="831852" y="4589473"/>
            <a:ext cx="10515600" cy="1500187"/>
          </a:xfrm>
        </p:spPr>
        <p:txBody>
          <a:bodyPr/>
          <a:lstStyle>
            <a:lvl1pPr marL="0" indent="0">
              <a:buNone/>
              <a:defRPr sz="2182">
                <a:solidFill>
                  <a:schemeClr val="tx1">
                    <a:tint val="75000"/>
                  </a:schemeClr>
                </a:solidFill>
              </a:defRPr>
            </a:lvl1pPr>
            <a:lvl2pPr marL="425725" indent="0">
              <a:buNone/>
              <a:defRPr sz="1909">
                <a:solidFill>
                  <a:schemeClr val="tx1">
                    <a:tint val="75000"/>
                  </a:schemeClr>
                </a:solidFill>
              </a:defRPr>
            </a:lvl2pPr>
            <a:lvl3pPr marL="851448" indent="0">
              <a:buNone/>
              <a:defRPr sz="1636">
                <a:solidFill>
                  <a:schemeClr val="tx1">
                    <a:tint val="75000"/>
                  </a:schemeClr>
                </a:solidFill>
              </a:defRPr>
            </a:lvl3pPr>
            <a:lvl4pPr marL="1277174" indent="0">
              <a:buNone/>
              <a:defRPr sz="1500">
                <a:solidFill>
                  <a:schemeClr val="tx1">
                    <a:tint val="75000"/>
                  </a:schemeClr>
                </a:solidFill>
              </a:defRPr>
            </a:lvl4pPr>
            <a:lvl5pPr marL="1702898" indent="0">
              <a:buNone/>
              <a:defRPr sz="1500">
                <a:solidFill>
                  <a:schemeClr val="tx1">
                    <a:tint val="75000"/>
                  </a:schemeClr>
                </a:solidFill>
              </a:defRPr>
            </a:lvl5pPr>
            <a:lvl6pPr marL="2128623" indent="0">
              <a:buNone/>
              <a:defRPr sz="1500">
                <a:solidFill>
                  <a:schemeClr val="tx1">
                    <a:tint val="75000"/>
                  </a:schemeClr>
                </a:solidFill>
              </a:defRPr>
            </a:lvl6pPr>
            <a:lvl7pPr marL="2554346" indent="0">
              <a:buNone/>
              <a:defRPr sz="1500">
                <a:solidFill>
                  <a:schemeClr val="tx1">
                    <a:tint val="75000"/>
                  </a:schemeClr>
                </a:solidFill>
              </a:defRPr>
            </a:lvl7pPr>
            <a:lvl8pPr marL="2980071" indent="0">
              <a:buNone/>
              <a:defRPr sz="1500">
                <a:solidFill>
                  <a:schemeClr val="tx1">
                    <a:tint val="75000"/>
                  </a:schemeClr>
                </a:solidFill>
              </a:defRPr>
            </a:lvl8pPr>
            <a:lvl9pPr marL="3405797"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269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1825626"/>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1" y="1825626"/>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533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4"/>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182" b="1"/>
            </a:lvl1pPr>
            <a:lvl2pPr marL="425725" indent="0">
              <a:buNone/>
              <a:defRPr sz="1909" b="1"/>
            </a:lvl2pPr>
            <a:lvl3pPr marL="851448" indent="0">
              <a:buNone/>
              <a:defRPr sz="1636" b="1"/>
            </a:lvl3pPr>
            <a:lvl4pPr marL="1277174" indent="0">
              <a:buNone/>
              <a:defRPr sz="1500" b="1"/>
            </a:lvl4pPr>
            <a:lvl5pPr marL="1702898" indent="0">
              <a:buNone/>
              <a:defRPr sz="1500" b="1"/>
            </a:lvl5pPr>
            <a:lvl6pPr marL="2128623" indent="0">
              <a:buNone/>
              <a:defRPr sz="1500" b="1"/>
            </a:lvl6pPr>
            <a:lvl7pPr marL="2554346" indent="0">
              <a:buNone/>
              <a:defRPr sz="1500" b="1"/>
            </a:lvl7pPr>
            <a:lvl8pPr marL="2980071" indent="0">
              <a:buNone/>
              <a:defRPr sz="1500" b="1"/>
            </a:lvl8pPr>
            <a:lvl9pPr marL="340579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839790"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4" y="1681163"/>
            <a:ext cx="5183187" cy="823912"/>
          </a:xfrm>
        </p:spPr>
        <p:txBody>
          <a:bodyPr anchor="b"/>
          <a:lstStyle>
            <a:lvl1pPr marL="0" indent="0">
              <a:buNone/>
              <a:defRPr sz="2182" b="1"/>
            </a:lvl1pPr>
            <a:lvl2pPr marL="425725" indent="0">
              <a:buNone/>
              <a:defRPr sz="1909" b="1"/>
            </a:lvl2pPr>
            <a:lvl3pPr marL="851448" indent="0">
              <a:buNone/>
              <a:defRPr sz="1636" b="1"/>
            </a:lvl3pPr>
            <a:lvl4pPr marL="1277174" indent="0">
              <a:buNone/>
              <a:defRPr sz="1500" b="1"/>
            </a:lvl4pPr>
            <a:lvl5pPr marL="1702898" indent="0">
              <a:buNone/>
              <a:defRPr sz="1500" b="1"/>
            </a:lvl5pPr>
            <a:lvl6pPr marL="2128623" indent="0">
              <a:buNone/>
              <a:defRPr sz="1500" b="1"/>
            </a:lvl6pPr>
            <a:lvl7pPr marL="2554346" indent="0">
              <a:buNone/>
              <a:defRPr sz="1500" b="1"/>
            </a:lvl7pPr>
            <a:lvl8pPr marL="2980071" indent="0">
              <a:buNone/>
              <a:defRPr sz="1500" b="1"/>
            </a:lvl8pPr>
            <a:lvl9pPr marL="340579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72204" y="2505076"/>
            <a:ext cx="51831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182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44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828949-6585-421D-A68C-ECAAC65B3847}"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1850043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433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000"/>
            </a:lvl1pPr>
          </a:lstStyle>
          <a:p>
            <a:r>
              <a:rPr lang="en-US" smtClean="0"/>
              <a:t>Click to edit Master title style</a:t>
            </a:r>
            <a:endParaRPr lang="en-US"/>
          </a:p>
        </p:txBody>
      </p:sp>
      <p:sp>
        <p:nvSpPr>
          <p:cNvPr id="3" name="Content Placeholder 2"/>
          <p:cNvSpPr>
            <a:spLocks noGrp="1"/>
          </p:cNvSpPr>
          <p:nvPr>
            <p:ph idx="1"/>
          </p:nvPr>
        </p:nvSpPr>
        <p:spPr>
          <a:xfrm>
            <a:off x="5183187" y="987434"/>
            <a:ext cx="6172201" cy="4873625"/>
          </a:xfrm>
        </p:spPr>
        <p:txBody>
          <a:bodyPr/>
          <a:lstStyle>
            <a:lvl1pPr>
              <a:defRPr sz="3000"/>
            </a:lvl1pPr>
            <a:lvl2pPr>
              <a:defRPr sz="2591"/>
            </a:lvl2pPr>
            <a:lvl3pPr>
              <a:defRPr sz="2182"/>
            </a:lvl3pPr>
            <a:lvl4pPr>
              <a:defRPr sz="1909"/>
            </a:lvl4pPr>
            <a:lvl5pPr>
              <a:defRPr sz="1909"/>
            </a:lvl5pPr>
            <a:lvl6pPr>
              <a:defRPr sz="1909"/>
            </a:lvl6pPr>
            <a:lvl7pPr>
              <a:defRPr sz="1909"/>
            </a:lvl7pPr>
            <a:lvl8pPr>
              <a:defRPr sz="1909"/>
            </a:lvl8pPr>
            <a:lvl9pPr>
              <a:defRPr sz="1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91" y="2057401"/>
            <a:ext cx="3932237" cy="3811589"/>
          </a:xfrm>
        </p:spPr>
        <p:txBody>
          <a:bodyPr/>
          <a:lstStyle>
            <a:lvl1pPr marL="0" indent="0">
              <a:buNone/>
              <a:defRPr sz="1500"/>
            </a:lvl1pPr>
            <a:lvl2pPr marL="425725" indent="0">
              <a:buNone/>
              <a:defRPr sz="1364"/>
            </a:lvl2pPr>
            <a:lvl3pPr marL="851448" indent="0">
              <a:buNone/>
              <a:defRPr sz="1091"/>
            </a:lvl3pPr>
            <a:lvl4pPr marL="1277174" indent="0">
              <a:buNone/>
              <a:defRPr sz="955"/>
            </a:lvl4pPr>
            <a:lvl5pPr marL="1702898" indent="0">
              <a:buNone/>
              <a:defRPr sz="955"/>
            </a:lvl5pPr>
            <a:lvl6pPr marL="2128623" indent="0">
              <a:buNone/>
              <a:defRPr sz="955"/>
            </a:lvl6pPr>
            <a:lvl7pPr marL="2554346" indent="0">
              <a:buNone/>
              <a:defRPr sz="955"/>
            </a:lvl7pPr>
            <a:lvl8pPr marL="2980071" indent="0">
              <a:buNone/>
              <a:defRPr sz="955"/>
            </a:lvl8pPr>
            <a:lvl9pPr marL="3405797" indent="0">
              <a:buNone/>
              <a:defRPr sz="95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39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000"/>
            </a:lvl1pPr>
          </a:lstStyle>
          <a:p>
            <a:r>
              <a:rPr lang="en-US" smtClean="0"/>
              <a:t>Click to edit Master title style</a:t>
            </a:r>
            <a:endParaRPr lang="en-US"/>
          </a:p>
        </p:txBody>
      </p:sp>
      <p:sp>
        <p:nvSpPr>
          <p:cNvPr id="3" name="Picture Placeholder 2"/>
          <p:cNvSpPr>
            <a:spLocks noGrp="1"/>
          </p:cNvSpPr>
          <p:nvPr>
            <p:ph type="pic" idx="1"/>
          </p:nvPr>
        </p:nvSpPr>
        <p:spPr>
          <a:xfrm>
            <a:off x="5183187" y="987434"/>
            <a:ext cx="6172201" cy="4873625"/>
          </a:xfrm>
        </p:spPr>
        <p:txBody>
          <a:bodyPr/>
          <a:lstStyle>
            <a:lvl1pPr marL="0" indent="0">
              <a:buNone/>
              <a:defRPr sz="3000"/>
            </a:lvl1pPr>
            <a:lvl2pPr marL="425725" indent="0">
              <a:buNone/>
              <a:defRPr sz="2591"/>
            </a:lvl2pPr>
            <a:lvl3pPr marL="851448" indent="0">
              <a:buNone/>
              <a:defRPr sz="2182"/>
            </a:lvl3pPr>
            <a:lvl4pPr marL="1277174" indent="0">
              <a:buNone/>
              <a:defRPr sz="1909"/>
            </a:lvl4pPr>
            <a:lvl5pPr marL="1702898" indent="0">
              <a:buNone/>
              <a:defRPr sz="1909"/>
            </a:lvl5pPr>
            <a:lvl6pPr marL="2128623" indent="0">
              <a:buNone/>
              <a:defRPr sz="1909"/>
            </a:lvl6pPr>
            <a:lvl7pPr marL="2554346" indent="0">
              <a:buNone/>
              <a:defRPr sz="1909"/>
            </a:lvl7pPr>
            <a:lvl8pPr marL="2980071" indent="0">
              <a:buNone/>
              <a:defRPr sz="1909"/>
            </a:lvl8pPr>
            <a:lvl9pPr marL="3405797" indent="0">
              <a:buNone/>
              <a:defRPr sz="1909"/>
            </a:lvl9pPr>
          </a:lstStyle>
          <a:p>
            <a:endParaRPr lang="en-US"/>
          </a:p>
        </p:txBody>
      </p:sp>
      <p:sp>
        <p:nvSpPr>
          <p:cNvPr id="4" name="Text Placeholder 3"/>
          <p:cNvSpPr>
            <a:spLocks noGrp="1"/>
          </p:cNvSpPr>
          <p:nvPr>
            <p:ph type="body" sz="half" idx="2"/>
          </p:nvPr>
        </p:nvSpPr>
        <p:spPr>
          <a:xfrm>
            <a:off x="839791" y="2057401"/>
            <a:ext cx="3932237" cy="3811589"/>
          </a:xfrm>
        </p:spPr>
        <p:txBody>
          <a:bodyPr/>
          <a:lstStyle>
            <a:lvl1pPr marL="0" indent="0">
              <a:buNone/>
              <a:defRPr sz="1500"/>
            </a:lvl1pPr>
            <a:lvl2pPr marL="425725" indent="0">
              <a:buNone/>
              <a:defRPr sz="1364"/>
            </a:lvl2pPr>
            <a:lvl3pPr marL="851448" indent="0">
              <a:buNone/>
              <a:defRPr sz="1091"/>
            </a:lvl3pPr>
            <a:lvl4pPr marL="1277174" indent="0">
              <a:buNone/>
              <a:defRPr sz="955"/>
            </a:lvl4pPr>
            <a:lvl5pPr marL="1702898" indent="0">
              <a:buNone/>
              <a:defRPr sz="955"/>
            </a:lvl5pPr>
            <a:lvl6pPr marL="2128623" indent="0">
              <a:buNone/>
              <a:defRPr sz="955"/>
            </a:lvl6pPr>
            <a:lvl7pPr marL="2554346" indent="0">
              <a:buNone/>
              <a:defRPr sz="955"/>
            </a:lvl7pPr>
            <a:lvl8pPr marL="2980071" indent="0">
              <a:buNone/>
              <a:defRPr sz="955"/>
            </a:lvl8pPr>
            <a:lvl9pPr marL="3405797" indent="0">
              <a:buNone/>
              <a:defRPr sz="95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290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264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5" y="365125"/>
            <a:ext cx="7734301"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85C8-E3C7-754F-A641-A6C8CA1F4A8C}"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113871-07E1-EE4C-8AEA-8B0814282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413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135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753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320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062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007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828949-6585-421D-A68C-ECAAC65B3847}" type="datetimeFigureOut">
              <a:rPr lang="en-US" smtClean="0"/>
              <a:t>9/15/2018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4288254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916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6185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13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721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595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73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747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156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02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64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828949-6585-421D-A68C-ECAAC65B3847}" type="datetimeFigureOut">
              <a:rPr lang="en-US" smtClean="0"/>
              <a:t>9/15/2018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2564033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81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752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951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2128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416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934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6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828949-6585-421D-A68C-ECAAC65B3847}" type="datetimeFigureOut">
              <a:rPr lang="en-US" smtClean="0"/>
              <a:t>9/15/2018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19996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828949-6585-421D-A68C-ECAAC65B3847}"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167028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828949-6585-421D-A68C-ECAAC65B3847}"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1CED5-0E05-48F5-BA1F-6B5B4087E646}" type="slidenum">
              <a:rPr lang="en-US" smtClean="0"/>
              <a:t>‹#›</a:t>
            </a:fld>
            <a:endParaRPr lang="en-US"/>
          </a:p>
        </p:txBody>
      </p:sp>
    </p:spTree>
    <p:extLst>
      <p:ext uri="{BB962C8B-B14F-4D97-AF65-F5344CB8AC3E}">
        <p14:creationId xmlns:p14="http://schemas.microsoft.com/office/powerpoint/2010/main" val="2018240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3.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28949-6585-421D-A68C-ECAAC65B3847}" type="datetimeFigureOut">
              <a:rPr lang="en-US" smtClean="0"/>
              <a:t>9/15/2018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1CED5-0E05-48F5-BA1F-6B5B4087E646}" type="slidenum">
              <a:rPr lang="en-US" smtClean="0"/>
              <a:t>‹#›</a:t>
            </a:fld>
            <a:endParaRPr lang="en-US"/>
          </a:p>
        </p:txBody>
      </p:sp>
    </p:spTree>
    <p:extLst>
      <p:ext uri="{BB962C8B-B14F-4D97-AF65-F5344CB8AC3E}">
        <p14:creationId xmlns:p14="http://schemas.microsoft.com/office/powerpoint/2010/main" val="911304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pPr defTabSz="457200"/>
            <a:fld id="{8664C608-40B1-4030-A28D-5B74BC98ADCE}" type="datetimeFigureOut">
              <a:rPr lang="en-US" dirty="0">
                <a:solidFill>
                  <a:srgbClr val="696464"/>
                </a:solidFill>
              </a:rPr>
              <a:pPr defTabSz="457200"/>
              <a:t>9/15/2018</a:t>
            </a:fld>
            <a:endParaRPr lang="en-US" dirty="0">
              <a:solidFill>
                <a:srgbClr val="696464"/>
              </a:solidFill>
            </a:endParaRP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defTabSz="457200"/>
            <a:endParaRPr lang="en-US" dirty="0">
              <a:solidFill>
                <a:srgbClr val="696464"/>
              </a:solidFill>
            </a:endParaRP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defTabSz="457200"/>
            <a:fld id="{4FAB73BC-B049-4115-A692-8D63A059BFB8}" type="slidenum">
              <a:rPr lang="en-US" dirty="0"/>
              <a:pPr defTabSz="457200"/>
              <a:t>‹#›</a:t>
            </a:fld>
            <a:endParaRPr lang="en-US" dirty="0"/>
          </a:p>
        </p:txBody>
      </p:sp>
    </p:spTree>
    <p:extLst>
      <p:ext uri="{BB962C8B-B14F-4D97-AF65-F5344CB8AC3E}">
        <p14:creationId xmlns:p14="http://schemas.microsoft.com/office/powerpoint/2010/main" val="4080254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pPr defTabSz="457200"/>
            <a:fld id="{8664C608-40B1-4030-A28D-5B74BC98ADCE}" type="datetimeFigureOut">
              <a:rPr lang="en-US" dirty="0">
                <a:solidFill>
                  <a:srgbClr val="696464"/>
                </a:solidFill>
              </a:rPr>
              <a:pPr defTabSz="457200"/>
              <a:t>9/15/2018</a:t>
            </a:fld>
            <a:endParaRPr lang="en-US" dirty="0">
              <a:solidFill>
                <a:srgbClr val="696464"/>
              </a:solidFill>
            </a:endParaRP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defTabSz="457200"/>
            <a:endParaRPr lang="en-US" dirty="0">
              <a:solidFill>
                <a:srgbClr val="696464"/>
              </a:solidFill>
            </a:endParaRP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defTabSz="457200"/>
            <a:fld id="{4FAB73BC-B049-4115-A692-8D63A059BFB8}" type="slidenum">
              <a:rPr lang="en-US" dirty="0"/>
              <a:pPr defTabSz="457200"/>
              <a:t>‹#›</a:t>
            </a:fld>
            <a:endParaRPr lang="en-US" dirty="0"/>
          </a:p>
        </p:txBody>
      </p:sp>
    </p:spTree>
    <p:extLst>
      <p:ext uri="{BB962C8B-B14F-4D97-AF65-F5344CB8AC3E}">
        <p14:creationId xmlns:p14="http://schemas.microsoft.com/office/powerpoint/2010/main" val="36247224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4"/>
          </a:xfrm>
          <a:prstGeom prst="rect">
            <a:avLst/>
          </a:prstGeom>
        </p:spPr>
        <p:txBody>
          <a:bodyPr vert="horz" lIns="62444" tIns="31222" rIns="62444" bIns="3122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2" y="1825626"/>
            <a:ext cx="10515600" cy="4351338"/>
          </a:xfrm>
          <a:prstGeom prst="rect">
            <a:avLst/>
          </a:prstGeom>
        </p:spPr>
        <p:txBody>
          <a:bodyPr vert="horz" lIns="62444" tIns="31222" rIns="62444" bIns="3122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1" y="6356359"/>
            <a:ext cx="2743200" cy="365125"/>
          </a:xfrm>
          <a:prstGeom prst="rect">
            <a:avLst/>
          </a:prstGeom>
        </p:spPr>
        <p:txBody>
          <a:bodyPr vert="horz" lIns="62444" tIns="31222" rIns="62444" bIns="31222" rtlCol="0" anchor="ctr"/>
          <a:lstStyle>
            <a:lvl1pPr algn="l">
              <a:defRPr sz="1091">
                <a:solidFill>
                  <a:schemeClr val="tx1">
                    <a:tint val="75000"/>
                  </a:schemeClr>
                </a:solidFill>
              </a:defRPr>
            </a:lvl1pPr>
          </a:lstStyle>
          <a:p>
            <a:pPr defTabSz="851492"/>
            <a:fld id="{A56285C8-E3C7-754F-A641-A6C8CA1F4A8C}" type="datetimeFigureOut">
              <a:rPr lang="en-US" smtClean="0">
                <a:solidFill>
                  <a:prstClr val="black">
                    <a:tint val="75000"/>
                  </a:prstClr>
                </a:solidFill>
              </a:rPr>
              <a:pPr defTabSz="851492"/>
              <a:t>9/15/2018</a:t>
            </a:fld>
            <a:endParaRPr lang="en-US">
              <a:solidFill>
                <a:prstClr val="black">
                  <a:tint val="75000"/>
                </a:prstClr>
              </a:solidFill>
            </a:endParaRPr>
          </a:p>
        </p:txBody>
      </p:sp>
      <p:sp>
        <p:nvSpPr>
          <p:cNvPr id="5" name="Footer Placeholder 4"/>
          <p:cNvSpPr>
            <a:spLocks noGrp="1"/>
          </p:cNvSpPr>
          <p:nvPr>
            <p:ph type="ftr" sz="quarter" idx="3"/>
          </p:nvPr>
        </p:nvSpPr>
        <p:spPr>
          <a:xfrm>
            <a:off x="4038602" y="6356359"/>
            <a:ext cx="4114800" cy="365125"/>
          </a:xfrm>
          <a:prstGeom prst="rect">
            <a:avLst/>
          </a:prstGeom>
        </p:spPr>
        <p:txBody>
          <a:bodyPr vert="horz" lIns="62444" tIns="31222" rIns="62444" bIns="31222" rtlCol="0" anchor="ctr"/>
          <a:lstStyle>
            <a:lvl1pPr algn="ctr">
              <a:defRPr sz="1091">
                <a:solidFill>
                  <a:schemeClr val="tx1">
                    <a:tint val="75000"/>
                  </a:schemeClr>
                </a:solidFill>
              </a:defRPr>
            </a:lvl1pPr>
          </a:lstStyle>
          <a:p>
            <a:pPr defTabSz="851492"/>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9"/>
            <a:ext cx="2743200" cy="365125"/>
          </a:xfrm>
          <a:prstGeom prst="rect">
            <a:avLst/>
          </a:prstGeom>
        </p:spPr>
        <p:txBody>
          <a:bodyPr vert="horz" lIns="62444" tIns="31222" rIns="62444" bIns="31222" rtlCol="0" anchor="ctr"/>
          <a:lstStyle>
            <a:lvl1pPr algn="r">
              <a:defRPr sz="1091">
                <a:solidFill>
                  <a:schemeClr val="tx1">
                    <a:tint val="75000"/>
                  </a:schemeClr>
                </a:solidFill>
              </a:defRPr>
            </a:lvl1pPr>
          </a:lstStyle>
          <a:p>
            <a:pPr defTabSz="851492"/>
            <a:fld id="{2E113871-07E1-EE4C-8AEA-8B0814282E56}" type="slidenum">
              <a:rPr lang="en-US" smtClean="0">
                <a:solidFill>
                  <a:prstClr val="black">
                    <a:tint val="75000"/>
                  </a:prstClr>
                </a:solidFill>
              </a:rPr>
              <a:pPr defTabSz="851492"/>
              <a:t>‹#›</a:t>
            </a:fld>
            <a:endParaRPr lang="en-US">
              <a:solidFill>
                <a:prstClr val="black">
                  <a:tint val="75000"/>
                </a:prstClr>
              </a:solidFill>
            </a:endParaRPr>
          </a:p>
        </p:txBody>
      </p:sp>
    </p:spTree>
    <p:extLst>
      <p:ext uri="{BB962C8B-B14F-4D97-AF65-F5344CB8AC3E}">
        <p14:creationId xmlns:p14="http://schemas.microsoft.com/office/powerpoint/2010/main" val="39172459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851448" rtl="0" eaLnBrk="1" latinLnBrk="0" hangingPunct="1">
        <a:lnSpc>
          <a:spcPct val="90000"/>
        </a:lnSpc>
        <a:spcBef>
          <a:spcPct val="0"/>
        </a:spcBef>
        <a:buNone/>
        <a:defRPr sz="4091" kern="1200">
          <a:solidFill>
            <a:schemeClr val="tx1"/>
          </a:solidFill>
          <a:latin typeface="+mj-lt"/>
          <a:ea typeface="+mj-ea"/>
          <a:cs typeface="+mj-cs"/>
        </a:defRPr>
      </a:lvl1pPr>
    </p:titleStyle>
    <p:bodyStyle>
      <a:lvl1pPr marL="212862" indent="-212862" algn="l" defTabSz="851448" rtl="0" eaLnBrk="1" latinLnBrk="0" hangingPunct="1">
        <a:lnSpc>
          <a:spcPct val="90000"/>
        </a:lnSpc>
        <a:spcBef>
          <a:spcPts val="931"/>
        </a:spcBef>
        <a:buFont typeface="Arial"/>
        <a:buChar char="•"/>
        <a:defRPr sz="2591" kern="1200">
          <a:solidFill>
            <a:schemeClr val="tx1"/>
          </a:solidFill>
          <a:latin typeface="+mn-lt"/>
          <a:ea typeface="+mn-ea"/>
          <a:cs typeface="+mn-cs"/>
        </a:defRPr>
      </a:lvl1pPr>
      <a:lvl2pPr marL="638588" indent="-212862" algn="l" defTabSz="851448" rtl="0" eaLnBrk="1" latinLnBrk="0" hangingPunct="1">
        <a:lnSpc>
          <a:spcPct val="90000"/>
        </a:lnSpc>
        <a:spcBef>
          <a:spcPts val="465"/>
        </a:spcBef>
        <a:buFont typeface="Arial"/>
        <a:buChar char="•"/>
        <a:defRPr sz="2182" kern="1200">
          <a:solidFill>
            <a:schemeClr val="tx1"/>
          </a:solidFill>
          <a:latin typeface="+mn-lt"/>
          <a:ea typeface="+mn-ea"/>
          <a:cs typeface="+mn-cs"/>
        </a:defRPr>
      </a:lvl2pPr>
      <a:lvl3pPr marL="1064310" indent="-212862" algn="l" defTabSz="851448" rtl="0" eaLnBrk="1" latinLnBrk="0" hangingPunct="1">
        <a:lnSpc>
          <a:spcPct val="90000"/>
        </a:lnSpc>
        <a:spcBef>
          <a:spcPts val="465"/>
        </a:spcBef>
        <a:buFont typeface="Arial"/>
        <a:buChar char="•"/>
        <a:defRPr sz="1909" kern="1200">
          <a:solidFill>
            <a:schemeClr val="tx1"/>
          </a:solidFill>
          <a:latin typeface="+mn-lt"/>
          <a:ea typeface="+mn-ea"/>
          <a:cs typeface="+mn-cs"/>
        </a:defRPr>
      </a:lvl3pPr>
      <a:lvl4pPr marL="1490036" indent="-212862" algn="l" defTabSz="851448" rtl="0" eaLnBrk="1" latinLnBrk="0" hangingPunct="1">
        <a:lnSpc>
          <a:spcPct val="90000"/>
        </a:lnSpc>
        <a:spcBef>
          <a:spcPts val="465"/>
        </a:spcBef>
        <a:buFont typeface="Arial"/>
        <a:buChar char="•"/>
        <a:defRPr sz="1636" kern="1200">
          <a:solidFill>
            <a:schemeClr val="tx1"/>
          </a:solidFill>
          <a:latin typeface="+mn-lt"/>
          <a:ea typeface="+mn-ea"/>
          <a:cs typeface="+mn-cs"/>
        </a:defRPr>
      </a:lvl4pPr>
      <a:lvl5pPr marL="1915761" indent="-212862" algn="l" defTabSz="851448" rtl="0" eaLnBrk="1" latinLnBrk="0" hangingPunct="1">
        <a:lnSpc>
          <a:spcPct val="90000"/>
        </a:lnSpc>
        <a:spcBef>
          <a:spcPts val="465"/>
        </a:spcBef>
        <a:buFont typeface="Arial"/>
        <a:buChar char="•"/>
        <a:defRPr sz="1636" kern="1200">
          <a:solidFill>
            <a:schemeClr val="tx1"/>
          </a:solidFill>
          <a:latin typeface="+mn-lt"/>
          <a:ea typeface="+mn-ea"/>
          <a:cs typeface="+mn-cs"/>
        </a:defRPr>
      </a:lvl5pPr>
      <a:lvl6pPr marL="2341484" indent="-212862" algn="l" defTabSz="851448" rtl="0" eaLnBrk="1" latinLnBrk="0" hangingPunct="1">
        <a:lnSpc>
          <a:spcPct val="90000"/>
        </a:lnSpc>
        <a:spcBef>
          <a:spcPts val="465"/>
        </a:spcBef>
        <a:buFont typeface="Arial"/>
        <a:buChar char="•"/>
        <a:defRPr sz="1636" kern="1200">
          <a:solidFill>
            <a:schemeClr val="tx1"/>
          </a:solidFill>
          <a:latin typeface="+mn-lt"/>
          <a:ea typeface="+mn-ea"/>
          <a:cs typeface="+mn-cs"/>
        </a:defRPr>
      </a:lvl6pPr>
      <a:lvl7pPr marL="2767209" indent="-212862" algn="l" defTabSz="851448" rtl="0" eaLnBrk="1" latinLnBrk="0" hangingPunct="1">
        <a:lnSpc>
          <a:spcPct val="90000"/>
        </a:lnSpc>
        <a:spcBef>
          <a:spcPts val="465"/>
        </a:spcBef>
        <a:buFont typeface="Arial"/>
        <a:buChar char="•"/>
        <a:defRPr sz="1636" kern="1200">
          <a:solidFill>
            <a:schemeClr val="tx1"/>
          </a:solidFill>
          <a:latin typeface="+mn-lt"/>
          <a:ea typeface="+mn-ea"/>
          <a:cs typeface="+mn-cs"/>
        </a:defRPr>
      </a:lvl7pPr>
      <a:lvl8pPr marL="3192933" indent="-212862" algn="l" defTabSz="851448" rtl="0" eaLnBrk="1" latinLnBrk="0" hangingPunct="1">
        <a:lnSpc>
          <a:spcPct val="90000"/>
        </a:lnSpc>
        <a:spcBef>
          <a:spcPts val="465"/>
        </a:spcBef>
        <a:buFont typeface="Arial"/>
        <a:buChar char="•"/>
        <a:defRPr sz="1636" kern="1200">
          <a:solidFill>
            <a:schemeClr val="tx1"/>
          </a:solidFill>
          <a:latin typeface="+mn-lt"/>
          <a:ea typeface="+mn-ea"/>
          <a:cs typeface="+mn-cs"/>
        </a:defRPr>
      </a:lvl8pPr>
      <a:lvl9pPr marL="3618658" indent="-212862" algn="l" defTabSz="851448" rtl="0" eaLnBrk="1" latinLnBrk="0" hangingPunct="1">
        <a:lnSpc>
          <a:spcPct val="90000"/>
        </a:lnSpc>
        <a:spcBef>
          <a:spcPts val="465"/>
        </a:spcBef>
        <a:buFont typeface="Arial"/>
        <a:buChar char="•"/>
        <a:defRPr sz="1636" kern="1200">
          <a:solidFill>
            <a:schemeClr val="tx1"/>
          </a:solidFill>
          <a:latin typeface="+mn-lt"/>
          <a:ea typeface="+mn-ea"/>
          <a:cs typeface="+mn-cs"/>
        </a:defRPr>
      </a:lvl9pPr>
    </p:bodyStyle>
    <p:otherStyle>
      <a:defPPr>
        <a:defRPr lang="en-US"/>
      </a:defPPr>
      <a:lvl1pPr marL="0" algn="l" defTabSz="851448" rtl="0" eaLnBrk="1" latinLnBrk="0" hangingPunct="1">
        <a:defRPr sz="1636" kern="1200">
          <a:solidFill>
            <a:schemeClr val="tx1"/>
          </a:solidFill>
          <a:latin typeface="+mn-lt"/>
          <a:ea typeface="+mn-ea"/>
          <a:cs typeface="+mn-cs"/>
        </a:defRPr>
      </a:lvl1pPr>
      <a:lvl2pPr marL="425725" algn="l" defTabSz="851448" rtl="0" eaLnBrk="1" latinLnBrk="0" hangingPunct="1">
        <a:defRPr sz="1636" kern="1200">
          <a:solidFill>
            <a:schemeClr val="tx1"/>
          </a:solidFill>
          <a:latin typeface="+mn-lt"/>
          <a:ea typeface="+mn-ea"/>
          <a:cs typeface="+mn-cs"/>
        </a:defRPr>
      </a:lvl2pPr>
      <a:lvl3pPr marL="851448" algn="l" defTabSz="851448" rtl="0" eaLnBrk="1" latinLnBrk="0" hangingPunct="1">
        <a:defRPr sz="1636" kern="1200">
          <a:solidFill>
            <a:schemeClr val="tx1"/>
          </a:solidFill>
          <a:latin typeface="+mn-lt"/>
          <a:ea typeface="+mn-ea"/>
          <a:cs typeface="+mn-cs"/>
        </a:defRPr>
      </a:lvl3pPr>
      <a:lvl4pPr marL="1277174" algn="l" defTabSz="851448" rtl="0" eaLnBrk="1" latinLnBrk="0" hangingPunct="1">
        <a:defRPr sz="1636" kern="1200">
          <a:solidFill>
            <a:schemeClr val="tx1"/>
          </a:solidFill>
          <a:latin typeface="+mn-lt"/>
          <a:ea typeface="+mn-ea"/>
          <a:cs typeface="+mn-cs"/>
        </a:defRPr>
      </a:lvl4pPr>
      <a:lvl5pPr marL="1702898" algn="l" defTabSz="851448" rtl="0" eaLnBrk="1" latinLnBrk="0" hangingPunct="1">
        <a:defRPr sz="1636" kern="1200">
          <a:solidFill>
            <a:schemeClr val="tx1"/>
          </a:solidFill>
          <a:latin typeface="+mn-lt"/>
          <a:ea typeface="+mn-ea"/>
          <a:cs typeface="+mn-cs"/>
        </a:defRPr>
      </a:lvl5pPr>
      <a:lvl6pPr marL="2128623" algn="l" defTabSz="851448" rtl="0" eaLnBrk="1" latinLnBrk="0" hangingPunct="1">
        <a:defRPr sz="1636" kern="1200">
          <a:solidFill>
            <a:schemeClr val="tx1"/>
          </a:solidFill>
          <a:latin typeface="+mn-lt"/>
          <a:ea typeface="+mn-ea"/>
          <a:cs typeface="+mn-cs"/>
        </a:defRPr>
      </a:lvl6pPr>
      <a:lvl7pPr marL="2554346" algn="l" defTabSz="851448" rtl="0" eaLnBrk="1" latinLnBrk="0" hangingPunct="1">
        <a:defRPr sz="1636" kern="1200">
          <a:solidFill>
            <a:schemeClr val="tx1"/>
          </a:solidFill>
          <a:latin typeface="+mn-lt"/>
          <a:ea typeface="+mn-ea"/>
          <a:cs typeface="+mn-cs"/>
        </a:defRPr>
      </a:lvl7pPr>
      <a:lvl8pPr marL="2980071" algn="l" defTabSz="851448" rtl="0" eaLnBrk="1" latinLnBrk="0" hangingPunct="1">
        <a:defRPr sz="1636" kern="1200">
          <a:solidFill>
            <a:schemeClr val="tx1"/>
          </a:solidFill>
          <a:latin typeface="+mn-lt"/>
          <a:ea typeface="+mn-ea"/>
          <a:cs typeface="+mn-cs"/>
        </a:defRPr>
      </a:lvl8pPr>
      <a:lvl9pPr marL="3405797" algn="l" defTabSz="851448" rtl="0" eaLnBrk="1" latinLnBrk="0" hangingPunct="1">
        <a:defRPr sz="16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8853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3115C-E3E1-4172-9429-B08BEAF3E6DD}" type="datetimeFigureOut">
              <a:rPr lang="en-US" smtClean="0">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20D56-6970-4C3D-A186-3A4EAC9CB9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5897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tiff"/><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pn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51.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6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4675" y="3642715"/>
            <a:ext cx="3822050" cy="2489330"/>
          </a:xfrm>
          <a:prstGeom prst="rect">
            <a:avLst/>
          </a:prstGeom>
          <a:ln w="342900" cmpd="thickThin">
            <a:solidFill>
              <a:srgbClr val="5B9BD5"/>
            </a:solidFill>
          </a:ln>
        </p:spPr>
      </p:pic>
      <p:sp>
        <p:nvSpPr>
          <p:cNvPr id="3" name="TextBox 2"/>
          <p:cNvSpPr txBox="1"/>
          <p:nvPr/>
        </p:nvSpPr>
        <p:spPr>
          <a:xfrm>
            <a:off x="8805533" y="2485306"/>
            <a:ext cx="3262185" cy="707886"/>
          </a:xfrm>
          <a:prstGeom prst="rect">
            <a:avLst/>
          </a:prstGeom>
          <a:noFill/>
        </p:spPr>
        <p:txBody>
          <a:bodyPr wrap="square" rtlCol="0">
            <a:spAutoFit/>
          </a:bodyPr>
          <a:lstStyle/>
          <a:p>
            <a:r>
              <a:rPr lang="en-US" sz="4000" b="1" dirty="0" smtClean="0">
                <a:solidFill>
                  <a:srgbClr val="5B9BD5"/>
                </a:solidFill>
              </a:rPr>
              <a:t>A Case Study</a:t>
            </a:r>
            <a:endParaRPr lang="en-US" sz="4000" b="1" dirty="0">
              <a:solidFill>
                <a:srgbClr val="5B9BD5"/>
              </a:solidFill>
            </a:endParaRPr>
          </a:p>
        </p:txBody>
      </p:sp>
      <p:sp>
        <p:nvSpPr>
          <p:cNvPr id="4" name="TextBox 3"/>
          <p:cNvSpPr txBox="1"/>
          <p:nvPr/>
        </p:nvSpPr>
        <p:spPr>
          <a:xfrm>
            <a:off x="4171380" y="5191774"/>
            <a:ext cx="6394711" cy="1569660"/>
          </a:xfrm>
          <a:prstGeom prst="rect">
            <a:avLst/>
          </a:prstGeom>
          <a:solidFill>
            <a:srgbClr val="5B9BD5"/>
          </a:solidFill>
          <a:ln>
            <a:solidFill>
              <a:srgbClr val="383637"/>
            </a:solidFill>
          </a:ln>
        </p:spPr>
        <p:txBody>
          <a:bodyPr wrap="square" rtlCol="0">
            <a:spAutoFit/>
          </a:bodyPr>
          <a:lstStyle/>
          <a:p>
            <a:r>
              <a:rPr lang="en-US" sz="3200" dirty="0" smtClean="0">
                <a:solidFill>
                  <a:schemeClr val="bg1"/>
                </a:solidFill>
              </a:rPr>
              <a:t>Presenter: Rick Cook</a:t>
            </a:r>
          </a:p>
          <a:p>
            <a:r>
              <a:rPr lang="en-US" sz="3200" dirty="0" smtClean="0">
                <a:solidFill>
                  <a:schemeClr val="bg1"/>
                </a:solidFill>
              </a:rPr>
              <a:t>Logos Evangelical Seminary</a:t>
            </a:r>
          </a:p>
          <a:p>
            <a:r>
              <a:rPr lang="en-US" sz="3200" dirty="0" smtClean="0">
                <a:solidFill>
                  <a:schemeClr val="bg1"/>
                </a:solidFill>
              </a:rPr>
              <a:t>Language of Presentation: English</a:t>
            </a:r>
            <a:endParaRPr lang="en-US" sz="32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44239620"/>
              </p:ext>
            </p:extLst>
          </p:nvPr>
        </p:nvGraphicFramePr>
        <p:xfrm>
          <a:off x="205152" y="1421356"/>
          <a:ext cx="11862566" cy="914400"/>
        </p:xfrm>
        <a:graphic>
          <a:graphicData uri="http://schemas.openxmlformats.org/drawingml/2006/table">
            <a:tbl>
              <a:tblPr firstRow="1" bandRow="1">
                <a:effectLst>
                  <a:reflection blurRad="6350" stA="50000" endA="300" endPos="55000" dir="5400000" sy="-100000" algn="bl" rotWithShape="0"/>
                </a:effectLst>
                <a:tableStyleId>{5C22544A-7EE6-4342-B048-85BDC9FD1C3A}</a:tableStyleId>
              </a:tblPr>
              <a:tblGrid>
                <a:gridCol w="594946"/>
                <a:gridCol w="11267620"/>
              </a:tblGrid>
              <a:tr h="370840">
                <a:tc>
                  <a:txBody>
                    <a:bodyPr/>
                    <a:lstStyle/>
                    <a:p>
                      <a:endParaRPr lang="en-US" sz="4000" dirty="0"/>
                    </a:p>
                  </a:txBody>
                  <a:tcPr>
                    <a:cell3D prstMaterial="dkEdge">
                      <a:bevel prst="artDeco"/>
                      <a:lightRig rig="flood" dir="t"/>
                    </a:cell3D>
                  </a:tcPr>
                </a:tc>
                <a:tc>
                  <a:txBody>
                    <a:bodyPr/>
                    <a:lstStyle/>
                    <a:p>
                      <a:r>
                        <a:rPr lang="en-US" sz="5400" b="1" dirty="0" smtClean="0"/>
                        <a:t>Second Generation English Ministry:</a:t>
                      </a:r>
                      <a:endParaRPr lang="en-US" sz="5400" dirty="0"/>
                    </a:p>
                  </a:txBody>
                  <a:tcPr>
                    <a:cell3D prstMaterial="dkEdge">
                      <a:bevel prst="artDeco"/>
                      <a:lightRig rig="flood" dir="t"/>
                    </a:cell3D>
                  </a:tcPr>
                </a:tc>
              </a:tr>
            </a:tbl>
          </a:graphicData>
        </a:graphic>
      </p:graphicFrame>
    </p:spTree>
    <p:extLst>
      <p:ext uri="{BB962C8B-B14F-4D97-AF65-F5344CB8AC3E}">
        <p14:creationId xmlns:p14="http://schemas.microsoft.com/office/powerpoint/2010/main" val="424178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7814348"/>
              </p:ext>
            </p:extLst>
          </p:nvPr>
        </p:nvGraphicFramePr>
        <p:xfrm>
          <a:off x="126023" y="286971"/>
          <a:ext cx="11862566" cy="701040"/>
        </p:xfrm>
        <a:graphic>
          <a:graphicData uri="http://schemas.openxmlformats.org/drawingml/2006/table">
            <a:tbl>
              <a:tblPr firstRow="1" bandRow="1">
                <a:tableStyleId>{5C22544A-7EE6-4342-B048-85BDC9FD1C3A}</a:tableStyleId>
              </a:tblPr>
              <a:tblGrid>
                <a:gridCol w="2218528"/>
                <a:gridCol w="9644038"/>
              </a:tblGrid>
              <a:tr h="370840">
                <a:tc>
                  <a:txBody>
                    <a:bodyPr/>
                    <a:lstStyle/>
                    <a:p>
                      <a:r>
                        <a:rPr lang="en-US" sz="4000" dirty="0" smtClean="0"/>
                        <a:t>Year 1</a:t>
                      </a:r>
                      <a:endParaRPr lang="en-US" sz="4000" dirty="0"/>
                    </a:p>
                  </a:txBody>
                  <a:tcPr/>
                </a:tc>
                <a:tc>
                  <a:txBody>
                    <a:bodyPr/>
                    <a:lstStyle/>
                    <a:p>
                      <a:r>
                        <a:rPr lang="en-US" sz="4000" dirty="0" smtClean="0"/>
                        <a:t>Survival and Finding our Footing</a:t>
                      </a:r>
                      <a:endParaRPr lang="en-US" sz="4000" dirty="0"/>
                    </a:p>
                  </a:txBody>
                  <a:tcPr/>
                </a:tc>
              </a:tr>
            </a:tbl>
          </a:graphicData>
        </a:graphic>
      </p:graphicFrame>
      <p:sp>
        <p:nvSpPr>
          <p:cNvPr id="3" name="TextBox 2"/>
          <p:cNvSpPr txBox="1"/>
          <p:nvPr/>
        </p:nvSpPr>
        <p:spPr>
          <a:xfrm>
            <a:off x="263769" y="1512277"/>
            <a:ext cx="11597054" cy="3970318"/>
          </a:xfrm>
          <a:prstGeom prst="rect">
            <a:avLst/>
          </a:prstGeom>
          <a:noFill/>
        </p:spPr>
        <p:txBody>
          <a:bodyPr wrap="square" rtlCol="0">
            <a:spAutoFit/>
          </a:bodyPr>
          <a:lstStyle/>
          <a:p>
            <a:r>
              <a:rPr lang="en-US" sz="3600" dirty="0"/>
              <a:t>My preaching- </a:t>
            </a:r>
            <a:r>
              <a:rPr lang="en-US" sz="3600" dirty="0" smtClean="0"/>
              <a:t>stability in pulpit </a:t>
            </a:r>
          </a:p>
          <a:p>
            <a:r>
              <a:rPr lang="en-US" sz="3600" dirty="0" smtClean="0"/>
              <a:t>Add </a:t>
            </a:r>
            <a:r>
              <a:rPr lang="en-US" sz="3600" dirty="0"/>
              <a:t>first pastor- </a:t>
            </a:r>
            <a:r>
              <a:rPr lang="en-US" sz="3600" dirty="0" smtClean="0"/>
              <a:t>Youth Pastor</a:t>
            </a:r>
            <a:endParaRPr lang="en-US" sz="3600" dirty="0"/>
          </a:p>
          <a:p>
            <a:r>
              <a:rPr lang="en-US" sz="3600" dirty="0"/>
              <a:t>Theological Challenge (More serious spiritual battle)</a:t>
            </a:r>
          </a:p>
          <a:p>
            <a:r>
              <a:rPr lang="en-US" sz="3600" dirty="0"/>
              <a:t>Crisis- </a:t>
            </a:r>
            <a:r>
              <a:rPr lang="en-US" sz="3600" dirty="0" smtClean="0"/>
              <a:t>(inevitable?)</a:t>
            </a:r>
            <a:endParaRPr lang="en-US" sz="3600" dirty="0"/>
          </a:p>
          <a:p>
            <a:r>
              <a:rPr lang="en-US" sz="3600" dirty="0" smtClean="0"/>
              <a:t>Crisis maybe held </a:t>
            </a:r>
            <a:r>
              <a:rPr lang="en-US" sz="3600" dirty="0"/>
              <a:t>us </a:t>
            </a:r>
            <a:r>
              <a:rPr lang="en-US" sz="3600" dirty="0" smtClean="0"/>
              <a:t>together</a:t>
            </a:r>
            <a:endParaRPr lang="en-US" sz="3600" dirty="0"/>
          </a:p>
          <a:p>
            <a:r>
              <a:rPr lang="en-US" sz="3600" dirty="0"/>
              <a:t>Great to be part of EFC- </a:t>
            </a:r>
            <a:endParaRPr lang="en-US" sz="3600" dirty="0" smtClean="0"/>
          </a:p>
          <a:p>
            <a:r>
              <a:rPr lang="en-US" sz="3600" dirty="0">
                <a:solidFill>
                  <a:schemeClr val="bg1">
                    <a:lumMod val="50000"/>
                  </a:schemeClr>
                </a:solidFill>
              </a:rPr>
              <a:t> </a:t>
            </a:r>
            <a:r>
              <a:rPr lang="en-US" sz="3600" dirty="0" smtClean="0">
                <a:solidFill>
                  <a:schemeClr val="bg1">
                    <a:lumMod val="50000"/>
                  </a:schemeClr>
                </a:solidFill>
              </a:rPr>
              <a:t>    Statement </a:t>
            </a:r>
            <a:r>
              <a:rPr lang="en-US" sz="3600" dirty="0">
                <a:solidFill>
                  <a:schemeClr val="bg1">
                    <a:lumMod val="50000"/>
                  </a:schemeClr>
                </a:solidFill>
              </a:rPr>
              <a:t>of Faith (we can’t change statement)</a:t>
            </a:r>
          </a:p>
        </p:txBody>
      </p:sp>
    </p:spTree>
    <p:extLst>
      <p:ext uri="{BB962C8B-B14F-4D97-AF65-F5344CB8AC3E}">
        <p14:creationId xmlns:p14="http://schemas.microsoft.com/office/powerpoint/2010/main" val="2948610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88109928"/>
              </p:ext>
            </p:extLst>
          </p:nvPr>
        </p:nvGraphicFramePr>
        <p:xfrm>
          <a:off x="222738" y="322140"/>
          <a:ext cx="11862566" cy="701040"/>
        </p:xfrm>
        <a:graphic>
          <a:graphicData uri="http://schemas.openxmlformats.org/drawingml/2006/table">
            <a:tbl>
              <a:tblPr firstRow="1" bandRow="1">
                <a:tableStyleId>{5C22544A-7EE6-4342-B048-85BDC9FD1C3A}</a:tableStyleId>
              </a:tblPr>
              <a:tblGrid>
                <a:gridCol w="2218528"/>
                <a:gridCol w="9644038"/>
              </a:tblGrid>
              <a:tr h="370840">
                <a:tc>
                  <a:txBody>
                    <a:bodyPr/>
                    <a:lstStyle/>
                    <a:p>
                      <a:r>
                        <a:rPr lang="en-US" sz="4000" dirty="0" smtClean="0"/>
                        <a:t>Year 2</a:t>
                      </a:r>
                      <a:endParaRPr lang="en-US" sz="4000" dirty="0"/>
                    </a:p>
                  </a:txBody>
                  <a:tcPr/>
                </a:tc>
                <a:tc>
                  <a:txBody>
                    <a:bodyPr/>
                    <a:lstStyle/>
                    <a:p>
                      <a:r>
                        <a:rPr lang="en-US" sz="4000" dirty="0" smtClean="0"/>
                        <a:t>Putting Down Roots</a:t>
                      </a:r>
                      <a:endParaRPr lang="en-US" sz="4000" dirty="0"/>
                    </a:p>
                  </a:txBody>
                  <a:tcPr/>
                </a:tc>
              </a:tr>
            </a:tbl>
          </a:graphicData>
        </a:graphic>
      </p:graphicFrame>
      <p:sp>
        <p:nvSpPr>
          <p:cNvPr id="3" name="TextBox 2"/>
          <p:cNvSpPr txBox="1"/>
          <p:nvPr/>
        </p:nvSpPr>
        <p:spPr>
          <a:xfrm>
            <a:off x="222738" y="1281618"/>
            <a:ext cx="11597054" cy="646331"/>
          </a:xfrm>
          <a:prstGeom prst="rect">
            <a:avLst/>
          </a:prstGeom>
          <a:noFill/>
        </p:spPr>
        <p:txBody>
          <a:bodyPr wrap="square" rtlCol="0">
            <a:spAutoFit/>
          </a:bodyPr>
          <a:lstStyle/>
          <a:p>
            <a:r>
              <a:rPr lang="en-US" sz="3600" dirty="0" smtClean="0"/>
              <a:t>Feb </a:t>
            </a:r>
            <a:r>
              <a:rPr lang="en-US" sz="3600" dirty="0"/>
              <a:t>12, 2017- One Year </a:t>
            </a:r>
            <a:r>
              <a:rPr lang="en-US" sz="3600" dirty="0" smtClean="0"/>
              <a:t>Anniversary</a:t>
            </a:r>
            <a:endParaRPr lang="en-US" sz="3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134" t="10571" b="32012"/>
          <a:stretch/>
        </p:blipFill>
        <p:spPr>
          <a:xfrm>
            <a:off x="1029730" y="2186388"/>
            <a:ext cx="10074442" cy="4671612"/>
          </a:xfrm>
          <a:prstGeom prst="rect">
            <a:avLst/>
          </a:prstGeom>
        </p:spPr>
      </p:pic>
    </p:spTree>
    <p:extLst>
      <p:ext uri="{BB962C8B-B14F-4D97-AF65-F5344CB8AC3E}">
        <p14:creationId xmlns:p14="http://schemas.microsoft.com/office/powerpoint/2010/main" val="2809434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88109928"/>
              </p:ext>
            </p:extLst>
          </p:nvPr>
        </p:nvGraphicFramePr>
        <p:xfrm>
          <a:off x="222738" y="322140"/>
          <a:ext cx="11862566" cy="701040"/>
        </p:xfrm>
        <a:graphic>
          <a:graphicData uri="http://schemas.openxmlformats.org/drawingml/2006/table">
            <a:tbl>
              <a:tblPr firstRow="1" bandRow="1">
                <a:tableStyleId>{5C22544A-7EE6-4342-B048-85BDC9FD1C3A}</a:tableStyleId>
              </a:tblPr>
              <a:tblGrid>
                <a:gridCol w="2218528"/>
                <a:gridCol w="9644038"/>
              </a:tblGrid>
              <a:tr h="370840">
                <a:tc>
                  <a:txBody>
                    <a:bodyPr/>
                    <a:lstStyle/>
                    <a:p>
                      <a:r>
                        <a:rPr lang="en-US" sz="4000" dirty="0" smtClean="0"/>
                        <a:t>Year 2</a:t>
                      </a:r>
                      <a:endParaRPr lang="en-US" sz="4000" dirty="0"/>
                    </a:p>
                  </a:txBody>
                  <a:tcPr/>
                </a:tc>
                <a:tc>
                  <a:txBody>
                    <a:bodyPr/>
                    <a:lstStyle/>
                    <a:p>
                      <a:r>
                        <a:rPr lang="en-US" sz="4000" dirty="0" smtClean="0"/>
                        <a:t>Putting Down Roots</a:t>
                      </a:r>
                      <a:endParaRPr lang="en-US" sz="4000" dirty="0"/>
                    </a:p>
                  </a:txBody>
                  <a:tcPr/>
                </a:tc>
              </a:tr>
            </a:tbl>
          </a:graphicData>
        </a:graphic>
      </p:graphicFrame>
      <p:sp>
        <p:nvSpPr>
          <p:cNvPr id="3" name="TextBox 2"/>
          <p:cNvSpPr txBox="1"/>
          <p:nvPr/>
        </p:nvSpPr>
        <p:spPr>
          <a:xfrm>
            <a:off x="263769" y="1512277"/>
            <a:ext cx="11597054" cy="3416320"/>
          </a:xfrm>
          <a:prstGeom prst="rect">
            <a:avLst/>
          </a:prstGeom>
          <a:noFill/>
        </p:spPr>
        <p:txBody>
          <a:bodyPr wrap="square" rtlCol="0">
            <a:spAutoFit/>
          </a:bodyPr>
          <a:lstStyle/>
          <a:p>
            <a:r>
              <a:rPr lang="en-US" sz="3600" dirty="0" smtClean="0"/>
              <a:t>Feb </a:t>
            </a:r>
            <a:r>
              <a:rPr lang="en-US" sz="3600" dirty="0"/>
              <a:t>12, 2017- One Year Anniversary</a:t>
            </a:r>
          </a:p>
          <a:p>
            <a:r>
              <a:rPr lang="en-US" sz="3600" dirty="0" smtClean="0"/>
              <a:t>Stability</a:t>
            </a:r>
            <a:r>
              <a:rPr lang="en-US" sz="3600" dirty="0"/>
              <a:t>: Pastoral </a:t>
            </a:r>
            <a:r>
              <a:rPr lang="en-US" sz="3600" dirty="0" smtClean="0"/>
              <a:t>search</a:t>
            </a:r>
            <a:endParaRPr lang="en-US" sz="3600" dirty="0"/>
          </a:p>
          <a:p>
            <a:r>
              <a:rPr lang="en-US" sz="3600" dirty="0"/>
              <a:t>Ordination of Women: Complementarian and Egalitarian</a:t>
            </a:r>
          </a:p>
          <a:p>
            <a:r>
              <a:rPr lang="en-US" sz="3600" dirty="0"/>
              <a:t>Denominational Challenge: </a:t>
            </a:r>
            <a:r>
              <a:rPr lang="en-US" sz="3600" dirty="0"/>
              <a:t>Must sign SOF </a:t>
            </a:r>
            <a:endParaRPr lang="en-US" sz="3600" dirty="0" smtClean="0"/>
          </a:p>
          <a:p>
            <a:r>
              <a:rPr lang="en-US" sz="3600" dirty="0" smtClean="0">
                <a:solidFill>
                  <a:schemeClr val="bg1">
                    <a:lumMod val="50000"/>
                  </a:schemeClr>
                </a:solidFill>
              </a:rPr>
              <a:t>     Statement </a:t>
            </a:r>
            <a:r>
              <a:rPr lang="en-US" sz="3600" dirty="0">
                <a:solidFill>
                  <a:schemeClr val="bg1">
                    <a:lumMod val="50000"/>
                  </a:schemeClr>
                </a:solidFill>
              </a:rPr>
              <a:t>of Faith</a:t>
            </a:r>
            <a:r>
              <a:rPr lang="en-US" sz="3600" dirty="0" smtClean="0">
                <a:solidFill>
                  <a:schemeClr val="bg1">
                    <a:lumMod val="50000"/>
                  </a:schemeClr>
                </a:solidFill>
              </a:rPr>
              <a:t> </a:t>
            </a:r>
            <a:r>
              <a:rPr lang="en-US" sz="3600" dirty="0">
                <a:solidFill>
                  <a:schemeClr val="bg1">
                    <a:lumMod val="50000"/>
                  </a:schemeClr>
                </a:solidFill>
              </a:rPr>
              <a:t>(we can’t change statement)</a:t>
            </a:r>
          </a:p>
          <a:p>
            <a:r>
              <a:rPr lang="en-US" sz="3600" dirty="0"/>
              <a:t>Value of EFC? DNA: Church planting, </a:t>
            </a:r>
            <a:r>
              <a:rPr lang="en-US" sz="3600" dirty="0" smtClean="0"/>
              <a:t>miracles, etc.</a:t>
            </a:r>
            <a:endParaRPr lang="en-US" sz="3600" dirty="0"/>
          </a:p>
        </p:txBody>
      </p:sp>
    </p:spTree>
    <p:extLst>
      <p:ext uri="{BB962C8B-B14F-4D97-AF65-F5344CB8AC3E}">
        <p14:creationId xmlns:p14="http://schemas.microsoft.com/office/powerpoint/2010/main" val="362050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45570534"/>
              </p:ext>
            </p:extLst>
          </p:nvPr>
        </p:nvGraphicFramePr>
        <p:xfrm>
          <a:off x="82060" y="286971"/>
          <a:ext cx="12033739" cy="701040"/>
        </p:xfrm>
        <a:graphic>
          <a:graphicData uri="http://schemas.openxmlformats.org/drawingml/2006/table">
            <a:tbl>
              <a:tblPr firstRow="1" bandRow="1">
                <a:tableStyleId>{5C22544A-7EE6-4342-B048-85BDC9FD1C3A}</a:tableStyleId>
              </a:tblPr>
              <a:tblGrid>
                <a:gridCol w="2250541"/>
                <a:gridCol w="9783198"/>
              </a:tblGrid>
              <a:tr h="370840">
                <a:tc>
                  <a:txBody>
                    <a:bodyPr/>
                    <a:lstStyle/>
                    <a:p>
                      <a:r>
                        <a:rPr lang="en-US" sz="4000" dirty="0" smtClean="0"/>
                        <a:t>Year 3</a:t>
                      </a:r>
                      <a:endParaRPr lang="en-US" sz="4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smtClean="0"/>
                        <a:t>Independent Church: What Can We Become?</a:t>
                      </a:r>
                    </a:p>
                  </a:txBody>
                  <a:tcPr/>
                </a:tc>
              </a:tr>
            </a:tbl>
          </a:graphicData>
        </a:graphic>
      </p:graphicFrame>
      <p:sp>
        <p:nvSpPr>
          <p:cNvPr id="3" name="TextBox 2"/>
          <p:cNvSpPr txBox="1"/>
          <p:nvPr/>
        </p:nvSpPr>
        <p:spPr>
          <a:xfrm>
            <a:off x="300402" y="1158050"/>
            <a:ext cx="11597054" cy="923330"/>
          </a:xfrm>
          <a:prstGeom prst="rect">
            <a:avLst/>
          </a:prstGeom>
          <a:noFill/>
        </p:spPr>
        <p:txBody>
          <a:bodyPr wrap="square" rtlCol="0">
            <a:spAutoFit/>
          </a:bodyPr>
          <a:lstStyle/>
          <a:p>
            <a:r>
              <a:rPr lang="en-US" sz="3600" dirty="0"/>
              <a:t>Third Year Feb 2018</a:t>
            </a:r>
          </a:p>
          <a:p>
            <a:endParaRPr lang="en-US" dirty="0"/>
          </a:p>
        </p:txBody>
      </p:sp>
      <p:pic>
        <p:nvPicPr>
          <p:cNvPr id="4" name="Picture 3"/>
          <p:cNvPicPr>
            <a:picLocks noChangeAspect="1"/>
          </p:cNvPicPr>
          <p:nvPr/>
        </p:nvPicPr>
        <p:blipFill>
          <a:blip r:embed="rId2"/>
          <a:stretch>
            <a:fillRect/>
          </a:stretch>
        </p:blipFill>
        <p:spPr>
          <a:xfrm>
            <a:off x="1556950" y="1864678"/>
            <a:ext cx="8125227" cy="4993322"/>
          </a:xfrm>
          <a:prstGeom prst="rect">
            <a:avLst/>
          </a:prstGeom>
        </p:spPr>
      </p:pic>
    </p:spTree>
    <p:extLst>
      <p:ext uri="{BB962C8B-B14F-4D97-AF65-F5344CB8AC3E}">
        <p14:creationId xmlns:p14="http://schemas.microsoft.com/office/powerpoint/2010/main" val="439656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45570534"/>
              </p:ext>
            </p:extLst>
          </p:nvPr>
        </p:nvGraphicFramePr>
        <p:xfrm>
          <a:off x="82060" y="286971"/>
          <a:ext cx="12033739" cy="701040"/>
        </p:xfrm>
        <a:graphic>
          <a:graphicData uri="http://schemas.openxmlformats.org/drawingml/2006/table">
            <a:tbl>
              <a:tblPr firstRow="1" bandRow="1">
                <a:tableStyleId>{5C22544A-7EE6-4342-B048-85BDC9FD1C3A}</a:tableStyleId>
              </a:tblPr>
              <a:tblGrid>
                <a:gridCol w="2250541"/>
                <a:gridCol w="9783198"/>
              </a:tblGrid>
              <a:tr h="370840">
                <a:tc>
                  <a:txBody>
                    <a:bodyPr/>
                    <a:lstStyle/>
                    <a:p>
                      <a:r>
                        <a:rPr lang="en-US" sz="4000" dirty="0" smtClean="0"/>
                        <a:t>Year 3</a:t>
                      </a:r>
                      <a:endParaRPr lang="en-US" sz="4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smtClean="0"/>
                        <a:t>Independent Church: What Can We Become?</a:t>
                      </a:r>
                    </a:p>
                  </a:txBody>
                  <a:tcPr/>
                </a:tc>
              </a:tr>
            </a:tbl>
          </a:graphicData>
        </a:graphic>
      </p:graphicFrame>
      <p:sp>
        <p:nvSpPr>
          <p:cNvPr id="3" name="TextBox 2"/>
          <p:cNvSpPr txBox="1"/>
          <p:nvPr/>
        </p:nvSpPr>
        <p:spPr>
          <a:xfrm>
            <a:off x="263769" y="1512277"/>
            <a:ext cx="11597054" cy="3693319"/>
          </a:xfrm>
          <a:prstGeom prst="rect">
            <a:avLst/>
          </a:prstGeom>
          <a:noFill/>
        </p:spPr>
        <p:txBody>
          <a:bodyPr wrap="square" rtlCol="0">
            <a:spAutoFit/>
          </a:bodyPr>
          <a:lstStyle/>
          <a:p>
            <a:r>
              <a:rPr lang="en-US" sz="3600" dirty="0"/>
              <a:t>Third Year Feb 2018</a:t>
            </a:r>
          </a:p>
          <a:p>
            <a:r>
              <a:rPr lang="en-US" sz="3600" dirty="0"/>
              <a:t>Declaration of Independence</a:t>
            </a:r>
          </a:p>
          <a:p>
            <a:r>
              <a:rPr lang="en-US" sz="3600" dirty="0"/>
              <a:t>May 6, 2018 Installation of Deacons and </a:t>
            </a:r>
            <a:r>
              <a:rPr lang="en-US" sz="3600" dirty="0" smtClean="0"/>
              <a:t>Elders</a:t>
            </a:r>
            <a:endParaRPr lang="en-US" sz="3600" dirty="0"/>
          </a:p>
          <a:p>
            <a:r>
              <a:rPr lang="en-US" sz="3600" dirty="0"/>
              <a:t>July 2018 Second FT pastor (move up from PT)</a:t>
            </a:r>
          </a:p>
          <a:p>
            <a:r>
              <a:rPr lang="en-US" sz="3600" dirty="0" smtClean="0"/>
              <a:t>Challenge: Vision</a:t>
            </a:r>
            <a:endParaRPr lang="en-US" sz="3600" dirty="0"/>
          </a:p>
          <a:p>
            <a:endParaRPr lang="en-US" sz="3600" dirty="0" smtClean="0"/>
          </a:p>
          <a:p>
            <a:endParaRPr lang="en-US" dirty="0"/>
          </a:p>
        </p:txBody>
      </p:sp>
    </p:spTree>
    <p:extLst>
      <p:ext uri="{BB962C8B-B14F-4D97-AF65-F5344CB8AC3E}">
        <p14:creationId xmlns:p14="http://schemas.microsoft.com/office/powerpoint/2010/main" val="55694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40031473"/>
              </p:ext>
            </p:extLst>
          </p:nvPr>
        </p:nvGraphicFramePr>
        <p:xfrm>
          <a:off x="82060" y="286971"/>
          <a:ext cx="12033739" cy="701040"/>
        </p:xfrm>
        <a:graphic>
          <a:graphicData uri="http://schemas.openxmlformats.org/drawingml/2006/table">
            <a:tbl>
              <a:tblPr firstRow="1" bandRow="1">
                <a:tableStyleId>{5C22544A-7EE6-4342-B048-85BDC9FD1C3A}</a:tableStyleId>
              </a:tblPr>
              <a:tblGrid>
                <a:gridCol w="1112426"/>
                <a:gridCol w="10921313"/>
              </a:tblGrid>
              <a:tr h="370840">
                <a:tc>
                  <a:txBody>
                    <a:bodyPr/>
                    <a:lstStyle/>
                    <a:p>
                      <a:endParaRPr lang="en-US" sz="4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smtClean="0"/>
                        <a:t>Final Thoughts</a:t>
                      </a:r>
                      <a:endParaRPr lang="en-US" sz="4000" dirty="0" smtClean="0"/>
                    </a:p>
                  </a:txBody>
                  <a:tcPr/>
                </a:tc>
              </a:tr>
            </a:tbl>
          </a:graphicData>
        </a:graphic>
      </p:graphicFrame>
      <p:sp>
        <p:nvSpPr>
          <p:cNvPr id="3" name="TextBox 2"/>
          <p:cNvSpPr txBox="1"/>
          <p:nvPr/>
        </p:nvSpPr>
        <p:spPr>
          <a:xfrm>
            <a:off x="263769" y="1512277"/>
            <a:ext cx="11597054" cy="2031325"/>
          </a:xfrm>
          <a:prstGeom prst="rect">
            <a:avLst/>
          </a:prstGeom>
          <a:noFill/>
        </p:spPr>
        <p:txBody>
          <a:bodyPr wrap="square" rtlCol="0">
            <a:spAutoFit/>
          </a:bodyPr>
          <a:lstStyle/>
          <a:p>
            <a:r>
              <a:rPr lang="en-US" sz="3600" dirty="0"/>
              <a:t>Maybe we can think together about how to birth Asian-American churches without a crisis</a:t>
            </a:r>
          </a:p>
          <a:p>
            <a:endParaRPr lang="en-US" sz="3600" dirty="0" smtClean="0"/>
          </a:p>
          <a:p>
            <a:endParaRPr lang="en-US" dirty="0"/>
          </a:p>
        </p:txBody>
      </p:sp>
    </p:spTree>
    <p:extLst>
      <p:ext uri="{BB962C8B-B14F-4D97-AF65-F5344CB8AC3E}">
        <p14:creationId xmlns:p14="http://schemas.microsoft.com/office/powerpoint/2010/main" val="3867426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40031473"/>
              </p:ext>
            </p:extLst>
          </p:nvPr>
        </p:nvGraphicFramePr>
        <p:xfrm>
          <a:off x="82060" y="286971"/>
          <a:ext cx="12033739" cy="701040"/>
        </p:xfrm>
        <a:graphic>
          <a:graphicData uri="http://schemas.openxmlformats.org/drawingml/2006/table">
            <a:tbl>
              <a:tblPr firstRow="1" bandRow="1">
                <a:tableStyleId>{5C22544A-7EE6-4342-B048-85BDC9FD1C3A}</a:tableStyleId>
              </a:tblPr>
              <a:tblGrid>
                <a:gridCol w="1112426"/>
                <a:gridCol w="10921313"/>
              </a:tblGrid>
              <a:tr h="370840">
                <a:tc>
                  <a:txBody>
                    <a:bodyPr/>
                    <a:lstStyle/>
                    <a:p>
                      <a:endParaRPr lang="en-US" sz="4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smtClean="0"/>
                        <a:t>Final Thoughts</a:t>
                      </a:r>
                      <a:endParaRPr lang="en-US" sz="4000" dirty="0" smtClean="0"/>
                    </a:p>
                  </a:txBody>
                  <a:tcPr/>
                </a:tc>
              </a:tr>
            </a:tbl>
          </a:graphicData>
        </a:graphic>
      </p:graphicFrame>
      <p:sp>
        <p:nvSpPr>
          <p:cNvPr id="3" name="TextBox 2"/>
          <p:cNvSpPr txBox="1"/>
          <p:nvPr/>
        </p:nvSpPr>
        <p:spPr>
          <a:xfrm>
            <a:off x="263769" y="1512277"/>
            <a:ext cx="11597054" cy="2585323"/>
          </a:xfrm>
          <a:prstGeom prst="rect">
            <a:avLst/>
          </a:prstGeom>
          <a:noFill/>
        </p:spPr>
        <p:txBody>
          <a:bodyPr wrap="square" rtlCol="0">
            <a:spAutoFit/>
          </a:bodyPr>
          <a:lstStyle/>
          <a:p>
            <a:r>
              <a:rPr lang="en-US" sz="3600" dirty="0" smtClean="0"/>
              <a:t>My Sermon </a:t>
            </a:r>
            <a:r>
              <a:rPr lang="en-US" sz="3600" dirty="0"/>
              <a:t>Series</a:t>
            </a:r>
          </a:p>
          <a:p>
            <a:endParaRPr lang="en-US" sz="3600" dirty="0" smtClean="0"/>
          </a:p>
          <a:p>
            <a:r>
              <a:rPr lang="en-US" sz="3600" dirty="0" smtClean="0"/>
              <a:t>Goal</a:t>
            </a:r>
            <a:r>
              <a:rPr lang="en-US" sz="3600" dirty="0"/>
              <a:t>: Display the glory of God </a:t>
            </a:r>
          </a:p>
          <a:p>
            <a:endParaRPr lang="en-US" sz="3600" dirty="0" smtClean="0"/>
          </a:p>
          <a:p>
            <a:endParaRPr lang="en-US" dirty="0"/>
          </a:p>
        </p:txBody>
      </p:sp>
    </p:spTree>
    <p:extLst>
      <p:ext uri="{BB962C8B-B14F-4D97-AF65-F5344CB8AC3E}">
        <p14:creationId xmlns:p14="http://schemas.microsoft.com/office/powerpoint/2010/main" val="1408737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68499"/>
            <a:ext cx="12192000" cy="12192000"/>
          </a:xfrm>
          <a:prstGeom prst="rect">
            <a:avLst/>
          </a:prstGeom>
        </p:spPr>
      </p:pic>
      <p:sp>
        <p:nvSpPr>
          <p:cNvPr id="4" name="TextBox 3"/>
          <p:cNvSpPr txBox="1"/>
          <p:nvPr/>
        </p:nvSpPr>
        <p:spPr>
          <a:xfrm>
            <a:off x="-1980571" y="580134"/>
            <a:ext cx="16153141" cy="5965736"/>
          </a:xfrm>
          <a:prstGeom prst="rect">
            <a:avLst/>
          </a:prstGeom>
          <a:noFill/>
        </p:spPr>
        <p:txBody>
          <a:bodyPr wrap="square" rtlCol="0">
            <a:spAutoFit/>
          </a:bodyPr>
          <a:lstStyle/>
          <a:p>
            <a:pPr algn="ctr">
              <a:spcAft>
                <a:spcPts val="4000"/>
              </a:spcAft>
            </a:pPr>
            <a:r>
              <a:rPr lang="en-US" sz="17000" b="1" dirty="0" smtClean="0">
                <a:solidFill>
                  <a:prstClr val="black"/>
                </a:solidFill>
                <a:latin typeface="Impact" panose="020B0806030902050204" pitchFamily="34" charset="0"/>
              </a:rPr>
              <a:t>OVERWHELMING</a:t>
            </a:r>
          </a:p>
          <a:p>
            <a:pPr algn="ctr">
              <a:spcAft>
                <a:spcPts val="4000"/>
              </a:spcAft>
            </a:pPr>
            <a:r>
              <a:rPr lang="en-US" sz="17000" b="1" spc="-500" dirty="0" smtClean="0">
                <a:solidFill>
                  <a:prstClr val="black"/>
                </a:solidFill>
                <a:latin typeface="Arial Narrow" panose="020B0606020202030204" pitchFamily="34" charset="0"/>
              </a:rPr>
              <a:t>GENERATIONS</a:t>
            </a:r>
            <a:endParaRPr lang="en-US" sz="17000" b="1" spc="-500" dirty="0">
              <a:solidFill>
                <a:prstClr val="black"/>
              </a:solidFill>
              <a:latin typeface="Arial Narrow" panose="020B0606020202030204" pitchFamily="34" charset="0"/>
            </a:endParaRPr>
          </a:p>
        </p:txBody>
      </p:sp>
      <p:sp>
        <p:nvSpPr>
          <p:cNvPr id="5" name="TextBox 4"/>
          <p:cNvSpPr txBox="1"/>
          <p:nvPr/>
        </p:nvSpPr>
        <p:spPr>
          <a:xfrm>
            <a:off x="6182436" y="6387152"/>
            <a:ext cx="6009564" cy="523220"/>
          </a:xfrm>
          <a:prstGeom prst="rect">
            <a:avLst/>
          </a:prstGeom>
          <a:noFill/>
        </p:spPr>
        <p:txBody>
          <a:bodyPr wrap="square" rtlCol="0">
            <a:spAutoFit/>
          </a:bodyPr>
          <a:lstStyle/>
          <a:p>
            <a:pPr algn="r"/>
            <a:r>
              <a:rPr lang="en-US" sz="2800" dirty="0" smtClean="0">
                <a:solidFill>
                  <a:prstClr val="black"/>
                </a:solidFill>
              </a:rPr>
              <a:t>February and March, 2016</a:t>
            </a:r>
            <a:endParaRPr lang="en-US" sz="2800" dirty="0">
              <a:solidFill>
                <a:prstClr val="black"/>
              </a:solidFill>
            </a:endParaRPr>
          </a:p>
        </p:txBody>
      </p:sp>
    </p:spTree>
    <p:extLst>
      <p:ext uri="{BB962C8B-B14F-4D97-AF65-F5344CB8AC3E}">
        <p14:creationId xmlns:p14="http://schemas.microsoft.com/office/powerpoint/2010/main" val="4090115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977" y="-1189121"/>
            <a:ext cx="12375953" cy="9236241"/>
          </a:xfrm>
          <a:prstGeom prst="rect">
            <a:avLst/>
          </a:prstGeom>
        </p:spPr>
      </p:pic>
      <p:sp>
        <p:nvSpPr>
          <p:cNvPr id="3" name="TextBox 2"/>
          <p:cNvSpPr txBox="1"/>
          <p:nvPr/>
        </p:nvSpPr>
        <p:spPr>
          <a:xfrm>
            <a:off x="419100" y="295275"/>
            <a:ext cx="11582400" cy="6063198"/>
          </a:xfrm>
          <a:prstGeom prst="rect">
            <a:avLst/>
          </a:prstGeom>
          <a:noFill/>
        </p:spPr>
        <p:txBody>
          <a:bodyPr wrap="square" rtlCol="0">
            <a:spAutoFit/>
          </a:bodyPr>
          <a:lstStyle/>
          <a:p>
            <a:r>
              <a:rPr lang="en-US" sz="3200" b="1" dirty="0"/>
              <a:t>Knowledge of God</a:t>
            </a:r>
            <a:endParaRPr lang="en-US" sz="3200" dirty="0"/>
          </a:p>
          <a:p>
            <a:r>
              <a:rPr lang="en-US" sz="3200" dirty="0"/>
              <a:t>v.1-6 Theme: God’s intimate knowledge of us; The omniscience of the </a:t>
            </a:r>
            <a:r>
              <a:rPr lang="en-US" sz="3200" dirty="0" smtClean="0"/>
              <a:t>Lord</a:t>
            </a:r>
            <a:endParaRPr lang="en-US" sz="3200" dirty="0"/>
          </a:p>
          <a:p>
            <a:r>
              <a:rPr lang="en-US" sz="3200" b="1" dirty="0"/>
              <a:t>Presence with us</a:t>
            </a:r>
            <a:endParaRPr lang="en-US" sz="3200" dirty="0"/>
          </a:p>
          <a:p>
            <a:r>
              <a:rPr lang="en-US" sz="3200" dirty="0"/>
              <a:t>v.7-12 No place I can go to be hidden from God; The omnipresence of the </a:t>
            </a:r>
            <a:r>
              <a:rPr lang="en-US" sz="3200" dirty="0" smtClean="0"/>
              <a:t>Lord</a:t>
            </a:r>
            <a:endParaRPr lang="en-US" sz="3200" dirty="0"/>
          </a:p>
          <a:p>
            <a:r>
              <a:rPr lang="en-US" sz="3200" b="1" dirty="0"/>
              <a:t>Creation of us</a:t>
            </a:r>
            <a:endParaRPr lang="en-US" sz="3200" dirty="0"/>
          </a:p>
          <a:p>
            <a:r>
              <a:rPr lang="en-US" sz="3200" dirty="0"/>
              <a:t>v.13-18 You saw and loved me before I was born; The omnipotence of the </a:t>
            </a:r>
            <a:r>
              <a:rPr lang="en-US" sz="3200" dirty="0" smtClean="0"/>
              <a:t>Lord</a:t>
            </a:r>
          </a:p>
          <a:p>
            <a:r>
              <a:rPr lang="en-US" sz="3200" b="1" dirty="0" smtClean="0"/>
              <a:t>Obsession with us</a:t>
            </a:r>
            <a:endParaRPr lang="en-US" sz="3200" dirty="0" smtClean="0"/>
          </a:p>
          <a:p>
            <a:r>
              <a:rPr lang="en-US" sz="3200" dirty="0" smtClean="0"/>
              <a:t>v.19-24 </a:t>
            </a:r>
            <a:r>
              <a:rPr lang="en-US" sz="3200" dirty="0"/>
              <a:t>How precious are your thoughts; search me</a:t>
            </a:r>
          </a:p>
          <a:p>
            <a:r>
              <a:rPr lang="en-US" dirty="0"/>
              <a:t> </a:t>
            </a:r>
          </a:p>
          <a:p>
            <a:endParaRPr lang="en-US" dirty="0"/>
          </a:p>
        </p:txBody>
      </p:sp>
    </p:spTree>
    <p:extLst>
      <p:ext uri="{BB962C8B-B14F-4D97-AF65-F5344CB8AC3E}">
        <p14:creationId xmlns:p14="http://schemas.microsoft.com/office/powerpoint/2010/main" val="3711079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accent4">
                <a:shade val="45000"/>
                <a:satMod val="135000"/>
              </a:schemeClr>
              <a:prstClr val="white"/>
            </a:duotone>
          </a:blip>
          <a:stretch>
            <a:fillRect/>
          </a:stretch>
        </p:blipFill>
        <p:spPr>
          <a:xfrm>
            <a:off x="-6329" y="0"/>
            <a:ext cx="12377530" cy="9236765"/>
          </a:xfrm>
          <a:prstGeom prst="rect">
            <a:avLst/>
          </a:prstGeom>
        </p:spPr>
      </p:pic>
      <p:sp>
        <p:nvSpPr>
          <p:cNvPr id="4" name="TextBox 3"/>
          <p:cNvSpPr txBox="1"/>
          <p:nvPr/>
        </p:nvSpPr>
        <p:spPr>
          <a:xfrm>
            <a:off x="203899" y="367335"/>
            <a:ext cx="10418545" cy="2554545"/>
          </a:xfrm>
          <a:prstGeom prst="rect">
            <a:avLst/>
          </a:prstGeom>
          <a:noFill/>
        </p:spPr>
        <p:txBody>
          <a:bodyPr wrap="square" rtlCol="0">
            <a:spAutoFit/>
          </a:bodyPr>
          <a:lstStyle/>
          <a:p>
            <a:r>
              <a:rPr lang="en-US" sz="4000" dirty="0"/>
              <a:t>Joshua 24:15</a:t>
            </a:r>
          </a:p>
          <a:p>
            <a:r>
              <a:rPr lang="en-US" sz="4000" dirty="0"/>
              <a:t>“But if serving the LORD seems undesirable to you, then choose for yourselves this day whom you will serve…. </a:t>
            </a:r>
            <a:endParaRPr lang="en-US" sz="4000" dirty="0" smtClean="0"/>
          </a:p>
        </p:txBody>
      </p:sp>
      <p:sp>
        <p:nvSpPr>
          <p:cNvPr id="2" name="TextBox 1"/>
          <p:cNvSpPr txBox="1"/>
          <p:nvPr/>
        </p:nvSpPr>
        <p:spPr>
          <a:xfrm>
            <a:off x="2762250" y="3086100"/>
            <a:ext cx="9496425" cy="3693319"/>
          </a:xfrm>
          <a:prstGeom prst="rect">
            <a:avLst/>
          </a:prstGeom>
          <a:noFill/>
        </p:spPr>
        <p:txBody>
          <a:bodyPr wrap="square" rtlCol="0">
            <a:spAutoFit/>
          </a:bodyPr>
          <a:lstStyle/>
          <a:p>
            <a:pPr lvl="0"/>
            <a:r>
              <a:rPr lang="en-US" sz="7200" b="1" dirty="0">
                <a:solidFill>
                  <a:prstClr val="black"/>
                </a:solidFill>
                <a:latin typeface="Impact" panose="020B0806030902050204" pitchFamily="34" charset="0"/>
              </a:rPr>
              <a:t>But as for me and my household, we will serve the LORD."</a:t>
            </a:r>
          </a:p>
          <a:p>
            <a:endParaRPr lang="en-US" dirty="0"/>
          </a:p>
        </p:txBody>
      </p:sp>
    </p:spTree>
    <p:extLst>
      <p:ext uri="{BB962C8B-B14F-4D97-AF65-F5344CB8AC3E}">
        <p14:creationId xmlns:p14="http://schemas.microsoft.com/office/powerpoint/2010/main" val="20329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069" y="1487959"/>
            <a:ext cx="11524735" cy="4154984"/>
          </a:xfrm>
          <a:prstGeom prst="rect">
            <a:avLst/>
          </a:prstGeom>
          <a:noFill/>
        </p:spPr>
        <p:txBody>
          <a:bodyPr wrap="square" rtlCol="0">
            <a:spAutoFit/>
          </a:bodyPr>
          <a:lstStyle/>
          <a:p>
            <a:r>
              <a:rPr lang="en-US" sz="4400" dirty="0" smtClean="0"/>
              <a:t>In February of 2016 a new church was born: </a:t>
            </a:r>
            <a:r>
              <a:rPr lang="en-US" sz="4400" b="1" dirty="0" smtClean="0"/>
              <a:t>Generations Church of Los Angeles</a:t>
            </a:r>
            <a:r>
              <a:rPr lang="en-US" sz="4400" dirty="0" smtClean="0"/>
              <a:t>. It was started by a core group from the English Ministry at EFCLA in El Monte. This session will tell the story of GCLA and consider the potential for second generation churches.</a:t>
            </a:r>
            <a:endParaRPr lang="en-US" sz="4400" dirty="0"/>
          </a:p>
        </p:txBody>
      </p:sp>
      <p:graphicFrame>
        <p:nvGraphicFramePr>
          <p:cNvPr id="4" name="Table 3"/>
          <p:cNvGraphicFramePr>
            <a:graphicFrameLocks noGrp="1"/>
          </p:cNvGraphicFramePr>
          <p:nvPr>
            <p:extLst>
              <p:ext uri="{D42A27DB-BD31-4B8C-83A1-F6EECF244321}">
                <p14:modId xmlns:p14="http://schemas.microsoft.com/office/powerpoint/2010/main" val="3748963548"/>
              </p:ext>
            </p:extLst>
          </p:nvPr>
        </p:nvGraphicFramePr>
        <p:xfrm>
          <a:off x="205154" y="392479"/>
          <a:ext cx="11862566" cy="701040"/>
        </p:xfrm>
        <a:graphic>
          <a:graphicData uri="http://schemas.openxmlformats.org/drawingml/2006/table">
            <a:tbl>
              <a:tblPr firstRow="1" bandRow="1">
                <a:tableStyleId>{5C22544A-7EE6-4342-B048-85BDC9FD1C3A}</a:tableStyleId>
              </a:tblPr>
              <a:tblGrid>
                <a:gridCol w="594946"/>
                <a:gridCol w="11267620"/>
              </a:tblGrid>
              <a:tr h="370840">
                <a:tc>
                  <a:txBody>
                    <a:bodyPr/>
                    <a:lstStyle/>
                    <a:p>
                      <a:endParaRPr lang="en-US" sz="4000" dirty="0"/>
                    </a:p>
                  </a:txBody>
                  <a:tcPr>
                    <a:cell3D prstMaterial="dkEdge">
                      <a:bevel prst="artDeco"/>
                      <a:lightRig rig="flood" dir="t"/>
                    </a:cell3D>
                  </a:tcPr>
                </a:tc>
                <a:tc>
                  <a:txBody>
                    <a:bodyPr/>
                    <a:lstStyle/>
                    <a:p>
                      <a:r>
                        <a:rPr lang="en-US" sz="4000" dirty="0" smtClean="0"/>
                        <a:t>Description</a:t>
                      </a:r>
                      <a:endParaRPr lang="en-US" sz="4000" dirty="0"/>
                    </a:p>
                  </a:txBody>
                  <a:tcPr>
                    <a:cell3D prstMaterial="dkEdge">
                      <a:bevel prst="artDeco"/>
                      <a:lightRig rig="flood" dir="t"/>
                    </a:cell3D>
                  </a:tcPr>
                </a:tc>
              </a:tr>
            </a:tbl>
          </a:graphicData>
        </a:graphic>
      </p:graphicFrame>
    </p:spTree>
    <p:extLst>
      <p:ext uri="{BB962C8B-B14F-4D97-AF65-F5344CB8AC3E}">
        <p14:creationId xmlns:p14="http://schemas.microsoft.com/office/powerpoint/2010/main" val="2389669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COURAGEOUS</a:t>
            </a:r>
            <a:endParaRPr lang="en-US" b="1" dirty="0"/>
          </a:p>
        </p:txBody>
      </p:sp>
      <p:sp>
        <p:nvSpPr>
          <p:cNvPr id="3" name="Subtitle 2"/>
          <p:cNvSpPr>
            <a:spLocks noGrp="1"/>
          </p:cNvSpPr>
          <p:nvPr>
            <p:ph type="subTitle" idx="1"/>
          </p:nvPr>
        </p:nvSpPr>
        <p:spPr/>
        <p:txBody>
          <a:bodyPr>
            <a:normAutofit/>
          </a:bodyPr>
          <a:lstStyle/>
          <a:p>
            <a:r>
              <a:rPr lang="en-US" sz="4000" dirty="0" smtClean="0"/>
              <a:t>Joshua 1-5</a:t>
            </a:r>
            <a:endParaRPr lang="en-US" sz="4000" dirty="0"/>
          </a:p>
        </p:txBody>
      </p:sp>
    </p:spTree>
    <p:extLst>
      <p:ext uri="{BB962C8B-B14F-4D97-AF65-F5344CB8AC3E}">
        <p14:creationId xmlns:p14="http://schemas.microsoft.com/office/powerpoint/2010/main" val="2362573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Joshua 1:1-9</a:t>
            </a:r>
            <a:endParaRPr lang="en-US" dirty="0"/>
          </a:p>
        </p:txBody>
      </p:sp>
      <p:sp>
        <p:nvSpPr>
          <p:cNvPr id="3" name="Text Placeholder 2"/>
          <p:cNvSpPr>
            <a:spLocks noGrp="1"/>
          </p:cNvSpPr>
          <p:nvPr>
            <p:ph type="body" idx="1"/>
          </p:nvPr>
        </p:nvSpPr>
        <p:spPr/>
        <p:txBody>
          <a:bodyPr>
            <a:normAutofit/>
          </a:bodyPr>
          <a:lstStyle/>
          <a:p>
            <a:r>
              <a:rPr lang="en-US" sz="4400" b="1" dirty="0" smtClean="0"/>
              <a:t>Next Man Up (Next Mother Up!)</a:t>
            </a:r>
            <a:endParaRPr lang="en-US" sz="4400" b="1" dirty="0"/>
          </a:p>
        </p:txBody>
      </p:sp>
    </p:spTree>
    <p:extLst>
      <p:ext uri="{BB962C8B-B14F-4D97-AF65-F5344CB8AC3E}">
        <p14:creationId xmlns:p14="http://schemas.microsoft.com/office/powerpoint/2010/main" val="3006388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952" y="350874"/>
            <a:ext cx="10205954" cy="6411433"/>
          </a:xfrm>
          <a:prstGeom prst="rect">
            <a:avLst/>
          </a:prstGeom>
        </p:spPr>
      </p:pic>
      <p:sp>
        <p:nvSpPr>
          <p:cNvPr id="3" name="TextBox 2"/>
          <p:cNvSpPr txBox="1"/>
          <p:nvPr/>
        </p:nvSpPr>
        <p:spPr>
          <a:xfrm>
            <a:off x="159487" y="1839432"/>
            <a:ext cx="3934048" cy="1569660"/>
          </a:xfrm>
          <a:prstGeom prst="rect">
            <a:avLst/>
          </a:prstGeom>
          <a:noFill/>
        </p:spPr>
        <p:txBody>
          <a:bodyPr wrap="square" rtlCol="0">
            <a:spAutoFit/>
          </a:bodyPr>
          <a:lstStyle/>
          <a:p>
            <a:r>
              <a:rPr lang="en-US" sz="9600" b="1" dirty="0" smtClean="0">
                <a:solidFill>
                  <a:srgbClr val="FF0000"/>
                </a:solidFill>
              </a:rPr>
              <a:t>Moses</a:t>
            </a:r>
            <a:endParaRPr lang="en-US" sz="9600" b="1" dirty="0">
              <a:solidFill>
                <a:srgbClr val="FF0000"/>
              </a:solidFill>
            </a:endParaRPr>
          </a:p>
        </p:txBody>
      </p:sp>
      <p:sp>
        <p:nvSpPr>
          <p:cNvPr id="4" name="TextBox 3"/>
          <p:cNvSpPr txBox="1"/>
          <p:nvPr/>
        </p:nvSpPr>
        <p:spPr>
          <a:xfrm>
            <a:off x="4949493" y="1658680"/>
            <a:ext cx="2030818" cy="646331"/>
          </a:xfrm>
          <a:prstGeom prst="rect">
            <a:avLst/>
          </a:prstGeom>
          <a:noFill/>
        </p:spPr>
        <p:txBody>
          <a:bodyPr wrap="square" rtlCol="0">
            <a:spAutoFit/>
          </a:bodyPr>
          <a:lstStyle/>
          <a:p>
            <a:r>
              <a:rPr lang="en-US" sz="3600" dirty="0" smtClean="0">
                <a:solidFill>
                  <a:srgbClr val="FF0000"/>
                </a:solidFill>
              </a:rPr>
              <a:t>Joshua</a:t>
            </a:r>
            <a:endParaRPr lang="en-US" sz="3600" dirty="0">
              <a:solidFill>
                <a:srgbClr val="FF0000"/>
              </a:solidFill>
            </a:endParaRPr>
          </a:p>
        </p:txBody>
      </p:sp>
      <p:sp>
        <p:nvSpPr>
          <p:cNvPr id="5" name="TextBox 4"/>
          <p:cNvSpPr txBox="1"/>
          <p:nvPr/>
        </p:nvSpPr>
        <p:spPr>
          <a:xfrm>
            <a:off x="6980311" y="173780"/>
            <a:ext cx="3724000" cy="830997"/>
          </a:xfrm>
          <a:prstGeom prst="rect">
            <a:avLst/>
          </a:prstGeom>
          <a:noFill/>
        </p:spPr>
        <p:txBody>
          <a:bodyPr wrap="square" rtlCol="0">
            <a:spAutoFit/>
          </a:bodyPr>
          <a:lstStyle/>
          <a:p>
            <a:r>
              <a:rPr lang="en-US" sz="4800" b="1" dirty="0" smtClean="0">
                <a:solidFill>
                  <a:srgbClr val="FF0000"/>
                </a:solidFill>
              </a:rPr>
              <a:t>King David</a:t>
            </a:r>
            <a:endParaRPr lang="en-US" sz="4800" b="1" dirty="0">
              <a:solidFill>
                <a:srgbClr val="FF0000"/>
              </a:solidFill>
            </a:endParaRPr>
          </a:p>
        </p:txBody>
      </p:sp>
    </p:spTree>
    <p:extLst>
      <p:ext uri="{BB962C8B-B14F-4D97-AF65-F5344CB8AC3E}">
        <p14:creationId xmlns:p14="http://schemas.microsoft.com/office/powerpoint/2010/main" val="24334277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azcoloring.com/coloring/pc7/888/pc7888pX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701" y="-1955327"/>
            <a:ext cx="7940537" cy="102190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53670" y="227426"/>
            <a:ext cx="8245892" cy="2339102"/>
          </a:xfrm>
          <a:prstGeom prst="rect">
            <a:avLst/>
          </a:prstGeom>
          <a:pattFill prst="pct40">
            <a:fgClr>
              <a:schemeClr val="accent5">
                <a:lumMod val="60000"/>
                <a:lumOff val="40000"/>
              </a:schemeClr>
            </a:fgClr>
            <a:bgClr>
              <a:schemeClr val="bg1"/>
            </a:bgClr>
          </a:pattFill>
          <a:effectLst>
            <a:softEdge rad="114300"/>
          </a:effectLst>
        </p:spPr>
        <p:txBody>
          <a:bodyPr wrap="square" rtlCol="0">
            <a:spAutoFit/>
          </a:bodyPr>
          <a:lstStyle/>
          <a:p>
            <a:r>
              <a:rPr lang="en-US" sz="8000" b="1" dirty="0">
                <a:solidFill>
                  <a:prstClr val="black"/>
                </a:solidFill>
                <a:latin typeface="Calibri" panose="020F0502020204030204"/>
              </a:rPr>
              <a:t>Rahab too, </a:t>
            </a:r>
            <a:endParaRPr lang="en-US" sz="8000" b="1" dirty="0" smtClean="0">
              <a:solidFill>
                <a:prstClr val="black"/>
              </a:solidFill>
              <a:latin typeface="Calibri" panose="020F0502020204030204"/>
            </a:endParaRPr>
          </a:p>
          <a:p>
            <a:r>
              <a:rPr lang="en-US" sz="4800" b="1" dirty="0">
                <a:solidFill>
                  <a:prstClr val="black"/>
                </a:solidFill>
                <a:latin typeface="Calibri" panose="020F0502020204030204"/>
              </a:rPr>
              <a:t> </a:t>
            </a:r>
            <a:r>
              <a:rPr lang="en-US" sz="4800" b="1" dirty="0" smtClean="0">
                <a:solidFill>
                  <a:prstClr val="black"/>
                </a:solidFill>
                <a:latin typeface="Calibri" panose="020F0502020204030204"/>
              </a:rPr>
              <a:t>           and </a:t>
            </a:r>
            <a:r>
              <a:rPr lang="en-US" sz="4800" b="1" dirty="0">
                <a:solidFill>
                  <a:prstClr val="black"/>
                </a:solidFill>
                <a:latin typeface="Calibri" panose="020F0502020204030204"/>
              </a:rPr>
              <a:t>the Scarlet Cord</a:t>
            </a:r>
          </a:p>
          <a:p>
            <a:endParaRPr lang="en-US" dirty="0">
              <a:solidFill>
                <a:prstClr val="black"/>
              </a:solidFill>
              <a:latin typeface="Calibri" panose="020F0502020204030204"/>
            </a:endParaRPr>
          </a:p>
        </p:txBody>
      </p:sp>
      <p:sp>
        <p:nvSpPr>
          <p:cNvPr id="4" name="TextBox 3"/>
          <p:cNvSpPr txBox="1"/>
          <p:nvPr/>
        </p:nvSpPr>
        <p:spPr>
          <a:xfrm>
            <a:off x="8007244" y="5952037"/>
            <a:ext cx="3382657" cy="1046440"/>
          </a:xfrm>
          <a:prstGeom prst="rect">
            <a:avLst/>
          </a:prstGeom>
          <a:noFill/>
        </p:spPr>
        <p:txBody>
          <a:bodyPr wrap="none" rtlCol="0">
            <a:spAutoFit/>
          </a:bodyPr>
          <a:lstStyle/>
          <a:p>
            <a:r>
              <a:rPr lang="en-US" sz="4400" b="1" dirty="0">
                <a:solidFill>
                  <a:prstClr val="black"/>
                </a:solidFill>
                <a:latin typeface="Calibri" panose="020F0502020204030204"/>
              </a:rPr>
              <a:t>Joshua 2:1-24</a:t>
            </a:r>
            <a:endParaRPr lang="en-US" sz="4400" dirty="0">
              <a:solidFill>
                <a:prstClr val="black"/>
              </a:solidFill>
              <a:latin typeface="Calibri" panose="020F0502020204030204"/>
            </a:endParaRPr>
          </a:p>
          <a:p>
            <a:endParaRPr lang="en-US" dirty="0">
              <a:solidFill>
                <a:prstClr val="black"/>
              </a:solidFill>
              <a:latin typeface="Calibri" panose="020F0502020204030204"/>
            </a:endParaRPr>
          </a:p>
        </p:txBody>
      </p:sp>
      <p:pic>
        <p:nvPicPr>
          <p:cNvPr id="5" name="Picture 4" descr="http://unbankingunbelievable.files.wordpress.com/2011/03/red-yar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149" y="2579957"/>
            <a:ext cx="17112907" cy="6247831"/>
          </a:xfrm>
          <a:prstGeom prst="rect">
            <a:avLst/>
          </a:prstGeom>
          <a:noFill/>
        </p:spPr>
      </p:pic>
    </p:spTree>
    <p:extLst>
      <p:ext uri="{BB962C8B-B14F-4D97-AF65-F5344CB8AC3E}">
        <p14:creationId xmlns:p14="http://schemas.microsoft.com/office/powerpoint/2010/main" val="2808065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9295" y="417864"/>
            <a:ext cx="2927295" cy="2128796"/>
          </a:xfrm>
          <a:prstGeom prst="rect">
            <a:avLst/>
          </a:prstGeom>
        </p:spPr>
      </p:pic>
      <p:sp>
        <p:nvSpPr>
          <p:cNvPr id="3" name="Subtitle 2"/>
          <p:cNvSpPr>
            <a:spLocks noGrp="1"/>
          </p:cNvSpPr>
          <p:nvPr>
            <p:ph type="subTitle" idx="1"/>
          </p:nvPr>
        </p:nvSpPr>
        <p:spPr>
          <a:xfrm>
            <a:off x="8140838" y="532885"/>
            <a:ext cx="1463645" cy="590825"/>
          </a:xfrm>
          <a:solidFill>
            <a:schemeClr val="bg1">
              <a:alpha val="84000"/>
            </a:schemeClr>
          </a:solidFill>
        </p:spPr>
        <p:txBody>
          <a:bodyPr>
            <a:normAutofit fontScale="70000" lnSpcReduction="20000"/>
          </a:bodyPr>
          <a:lstStyle/>
          <a:p>
            <a:r>
              <a:rPr lang="en-US" dirty="0" smtClean="0"/>
              <a:t>Dr. Richard Cook         </a:t>
            </a:r>
            <a:r>
              <a:rPr lang="en-US" sz="1909" dirty="0"/>
              <a:t>Logos Evangelical Seminary</a:t>
            </a:r>
          </a:p>
        </p:txBody>
      </p:sp>
      <p:pic>
        <p:nvPicPr>
          <p:cNvPr id="4" name="Picture 3"/>
          <p:cNvPicPr>
            <a:picLocks noChangeAspect="1"/>
          </p:cNvPicPr>
          <p:nvPr/>
        </p:nvPicPr>
        <p:blipFill rotWithShape="1">
          <a:blip r:embed="rId5"/>
          <a:srcRect t="8546" b="14530"/>
          <a:stretch/>
        </p:blipFill>
        <p:spPr>
          <a:xfrm>
            <a:off x="1491449" y="417863"/>
            <a:ext cx="1975883" cy="1499555"/>
          </a:xfrm>
          <a:prstGeom prst="rect">
            <a:avLst/>
          </a:prstGeom>
          <a:ln w="31750" cmpd="sng">
            <a:solidFill>
              <a:schemeClr val="bg1"/>
            </a:solidFill>
          </a:ln>
          <a:effectLst>
            <a:outerShdw blurRad="50800" dist="76200" dir="2700000" algn="tl" rotWithShape="0">
              <a:prstClr val="black">
                <a:alpha val="40000"/>
              </a:prstClr>
            </a:outerShdw>
          </a:effectLst>
        </p:spPr>
      </p:pic>
      <p:sp>
        <p:nvSpPr>
          <p:cNvPr id="8" name="Rectangle 7"/>
          <p:cNvSpPr/>
          <p:nvPr/>
        </p:nvSpPr>
        <p:spPr>
          <a:xfrm>
            <a:off x="3512592" y="237894"/>
            <a:ext cx="2853406" cy="610612"/>
          </a:xfrm>
          <a:prstGeom prst="rect">
            <a:avLst/>
          </a:prstGeom>
          <a:noFill/>
        </p:spPr>
        <p:txBody>
          <a:bodyPr wrap="square" lIns="85151" tIns="42575" rIns="85151" bIns="42575">
            <a:spAutoFit/>
          </a:bodyPr>
          <a:lstStyle/>
          <a:p>
            <a:pPr defTabSz="851492"/>
            <a:r>
              <a:rPr lang="en-US" sz="3409" b="1" dirty="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rPr>
              <a:t>Palm Sunday</a:t>
            </a:r>
          </a:p>
        </p:txBody>
      </p:sp>
      <p:pic>
        <p:nvPicPr>
          <p:cNvPr id="9" name="Picture 8"/>
          <p:cNvPicPr>
            <a:picLocks noChangeAspect="1"/>
          </p:cNvPicPr>
          <p:nvPr/>
        </p:nvPicPr>
        <p:blipFill>
          <a:blip r:embed="rId6"/>
          <a:stretch>
            <a:fillRect/>
          </a:stretch>
        </p:blipFill>
        <p:spPr>
          <a:xfrm>
            <a:off x="1458779" y="2415278"/>
            <a:ext cx="2046585" cy="1654823"/>
          </a:xfrm>
          <a:prstGeom prst="rect">
            <a:avLst/>
          </a:prstGeom>
          <a:effectLst>
            <a:outerShdw blurRad="50800" dist="76200" dir="2700000" algn="tl" rotWithShape="0">
              <a:prstClr val="black">
                <a:alpha val="40000"/>
              </a:prstClr>
            </a:outerShdw>
          </a:effectLst>
        </p:spPr>
      </p:pic>
      <p:pic>
        <p:nvPicPr>
          <p:cNvPr id="6" name="Picture 5"/>
          <p:cNvPicPr>
            <a:picLocks noChangeAspect="1"/>
          </p:cNvPicPr>
          <p:nvPr/>
        </p:nvPicPr>
        <p:blipFill>
          <a:blip r:embed="rId7"/>
          <a:stretch>
            <a:fillRect/>
          </a:stretch>
        </p:blipFill>
        <p:spPr>
          <a:xfrm>
            <a:off x="1520964" y="4603032"/>
            <a:ext cx="1933182" cy="1445467"/>
          </a:xfrm>
          <a:prstGeom prst="rect">
            <a:avLst/>
          </a:prstGeom>
          <a:ln w="38100">
            <a:solidFill>
              <a:schemeClr val="bg1"/>
            </a:solidFill>
          </a:ln>
          <a:effectLst>
            <a:outerShdw blurRad="50800" dist="76200" dir="2700000" algn="tl" rotWithShape="0">
              <a:prstClr val="black">
                <a:alpha val="40000"/>
              </a:prstClr>
            </a:outerShdw>
          </a:effectLst>
        </p:spPr>
      </p:pic>
      <p:sp>
        <p:nvSpPr>
          <p:cNvPr id="10" name="Rectangle 9"/>
          <p:cNvSpPr/>
          <p:nvPr/>
        </p:nvSpPr>
        <p:spPr>
          <a:xfrm>
            <a:off x="3485074" y="4419641"/>
            <a:ext cx="2736203" cy="611767"/>
          </a:xfrm>
          <a:prstGeom prst="rect">
            <a:avLst/>
          </a:prstGeom>
          <a:noFill/>
        </p:spPr>
        <p:txBody>
          <a:bodyPr wrap="square" lIns="85151" tIns="42575" rIns="85151" bIns="42575">
            <a:spAutoFit/>
          </a:bodyPr>
          <a:lstStyle/>
          <a:p>
            <a:pPr defTabSz="851492">
              <a:lnSpc>
                <a:spcPts val="4098"/>
              </a:lnSpc>
            </a:pPr>
            <a:r>
              <a:rPr lang="en-US" sz="3409" b="1" dirty="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rPr>
              <a:t>Easter Sunday</a:t>
            </a:r>
          </a:p>
        </p:txBody>
      </p:sp>
      <p:sp>
        <p:nvSpPr>
          <p:cNvPr id="11" name="Rectangle 10"/>
          <p:cNvSpPr/>
          <p:nvPr/>
        </p:nvSpPr>
        <p:spPr>
          <a:xfrm>
            <a:off x="3512591" y="2392937"/>
            <a:ext cx="2591490" cy="521998"/>
          </a:xfrm>
          <a:prstGeom prst="rect">
            <a:avLst/>
          </a:prstGeom>
          <a:noFill/>
        </p:spPr>
        <p:txBody>
          <a:bodyPr wrap="square" lIns="85151" tIns="42575" rIns="85151" bIns="42575">
            <a:spAutoFit/>
          </a:bodyPr>
          <a:lstStyle/>
          <a:p>
            <a:pPr defTabSz="851492">
              <a:lnSpc>
                <a:spcPts val="3352"/>
              </a:lnSpc>
            </a:pPr>
            <a:r>
              <a:rPr lang="en-US" sz="3409" b="1" dirty="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rPr>
              <a:t>Good Friday</a:t>
            </a:r>
          </a:p>
        </p:txBody>
      </p:sp>
      <p:sp>
        <p:nvSpPr>
          <p:cNvPr id="14" name="Subtitle 2"/>
          <p:cNvSpPr txBox="1">
            <a:spLocks/>
          </p:cNvSpPr>
          <p:nvPr/>
        </p:nvSpPr>
        <p:spPr>
          <a:xfrm>
            <a:off x="3512588" y="1467341"/>
            <a:ext cx="4674570" cy="693968"/>
          </a:xfrm>
          <a:prstGeom prst="rect">
            <a:avLst/>
          </a:prstGeom>
        </p:spPr>
        <p:txBody>
          <a:bodyPr vert="horz" lIns="85151" tIns="42575" rIns="85151" bIns="42575"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1546"/>
              </a:lnSpc>
              <a:spcBef>
                <a:spcPts val="0"/>
              </a:spcBef>
            </a:pPr>
            <a:r>
              <a:rPr lang="en-US" sz="1636" b="1" dirty="0">
                <a:solidFill>
                  <a:prstClr val="white"/>
                </a:solidFill>
                <a:latin typeface="Arial Narrow" charset="0"/>
                <a:ea typeface="Arial Narrow" charset="0"/>
                <a:cs typeface="Arial Narrow" charset="0"/>
              </a:rPr>
              <a:t>March 20</a:t>
            </a:r>
            <a:r>
              <a:rPr lang="en-US" sz="1636" b="1" baseline="30000" dirty="0">
                <a:solidFill>
                  <a:prstClr val="white"/>
                </a:solidFill>
                <a:latin typeface="Arial Narrow" charset="0"/>
                <a:ea typeface="Arial Narrow" charset="0"/>
                <a:cs typeface="Arial Narrow" charset="0"/>
              </a:rPr>
              <a:t>th</a:t>
            </a:r>
            <a:r>
              <a:rPr lang="en-US" sz="1636" b="1" dirty="0">
                <a:solidFill>
                  <a:prstClr val="white"/>
                </a:solidFill>
                <a:latin typeface="Arial Narrow" charset="0"/>
                <a:ea typeface="Arial Narrow" charset="0"/>
                <a:cs typeface="Arial Narrow" charset="0"/>
              </a:rPr>
              <a:t> @ 11:30am</a:t>
            </a:r>
            <a:r>
              <a:rPr lang="en-US" sz="1636" dirty="0">
                <a:solidFill>
                  <a:prstClr val="white"/>
                </a:solidFill>
                <a:latin typeface="Arial Narrow" charset="0"/>
                <a:ea typeface="Arial Narrow" charset="0"/>
                <a:cs typeface="Arial Narrow" charset="0"/>
              </a:rPr>
              <a:t>.</a:t>
            </a:r>
          </a:p>
          <a:p>
            <a:pPr algn="l">
              <a:lnSpc>
                <a:spcPts val="1546"/>
              </a:lnSpc>
              <a:spcBef>
                <a:spcPts val="0"/>
              </a:spcBef>
            </a:pPr>
            <a:r>
              <a:rPr lang="en-US" sz="1636" dirty="0">
                <a:solidFill>
                  <a:prstClr val="white"/>
                </a:solidFill>
                <a:latin typeface="Arial Narrow" charset="0"/>
                <a:ea typeface="Arial Narrow" charset="0"/>
                <a:cs typeface="Arial Narrow" charset="0"/>
              </a:rPr>
              <a:t>Rio Hondo Prep School.  5150 </a:t>
            </a:r>
            <a:r>
              <a:rPr lang="en-US" sz="1636" dirty="0" err="1">
                <a:solidFill>
                  <a:prstClr val="white"/>
                </a:solidFill>
                <a:latin typeface="Arial Narrow" charset="0"/>
                <a:ea typeface="Arial Narrow" charset="0"/>
                <a:cs typeface="Arial Narrow" charset="0"/>
              </a:rPr>
              <a:t>Farna</a:t>
            </a:r>
            <a:r>
              <a:rPr lang="en-US" sz="1636" dirty="0">
                <a:solidFill>
                  <a:prstClr val="white"/>
                </a:solidFill>
                <a:latin typeface="Arial Narrow" charset="0"/>
                <a:ea typeface="Arial Narrow" charset="0"/>
                <a:cs typeface="Arial Narrow" charset="0"/>
              </a:rPr>
              <a:t> Ave., Arcadia.</a:t>
            </a:r>
          </a:p>
        </p:txBody>
      </p:sp>
      <p:sp>
        <p:nvSpPr>
          <p:cNvPr id="17" name="Rectangle 16"/>
          <p:cNvSpPr/>
          <p:nvPr/>
        </p:nvSpPr>
        <p:spPr>
          <a:xfrm rot="16200000">
            <a:off x="-2005935" y="2856616"/>
            <a:ext cx="6270491" cy="946345"/>
          </a:xfrm>
          <a:prstGeom prst="rect">
            <a:avLst/>
          </a:prstGeom>
          <a:noFill/>
        </p:spPr>
        <p:txBody>
          <a:bodyPr wrap="square" lIns="85151" tIns="42575" rIns="85151" bIns="42575">
            <a:spAutoFit/>
          </a:bodyPr>
          <a:lstStyle/>
          <a:p>
            <a:pPr algn="ctr" defTabSz="851492"/>
            <a:r>
              <a:rPr lang="en-US" sz="5591" b="1" spc="1863" dirty="0">
                <a:ln w="6600">
                  <a:solidFill>
                    <a:srgbClr val="ED7D31"/>
                  </a:solidFill>
                  <a:prstDash val="solid"/>
                </a:ln>
                <a:solidFill>
                  <a:srgbClr val="FFFFFF"/>
                </a:solidFill>
                <a:effectLst>
                  <a:outerShdw dist="38100" dir="2700000" algn="tl" rotWithShape="0">
                    <a:srgbClr val="ED7D31"/>
                  </a:outerShdw>
                </a:effectLst>
              </a:rPr>
              <a:t>HOLY WEEK</a:t>
            </a:r>
          </a:p>
        </p:txBody>
      </p:sp>
      <p:sp>
        <p:nvSpPr>
          <p:cNvPr id="21" name="Subtitle 2"/>
          <p:cNvSpPr txBox="1">
            <a:spLocks/>
          </p:cNvSpPr>
          <p:nvPr/>
        </p:nvSpPr>
        <p:spPr>
          <a:xfrm>
            <a:off x="3567212" y="3292226"/>
            <a:ext cx="4048186" cy="914860"/>
          </a:xfrm>
          <a:prstGeom prst="rect">
            <a:avLst/>
          </a:prstGeom>
        </p:spPr>
        <p:txBody>
          <a:bodyPr vert="horz" lIns="85151" tIns="42575" rIns="85151" bIns="42575"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198"/>
              </a:lnSpc>
              <a:spcBef>
                <a:spcPts val="0"/>
              </a:spcBef>
            </a:pPr>
            <a:r>
              <a:rPr lang="en-US" sz="1636" dirty="0">
                <a:solidFill>
                  <a:prstClr val="white"/>
                </a:solidFill>
                <a:latin typeface="Arial Narrow" charset="0"/>
                <a:ea typeface="Arial Narrow" charset="0"/>
                <a:cs typeface="Arial Narrow" charset="0"/>
              </a:rPr>
              <a:t>March 25</a:t>
            </a:r>
            <a:r>
              <a:rPr lang="en-US" sz="1636" baseline="30000" dirty="0">
                <a:solidFill>
                  <a:prstClr val="white"/>
                </a:solidFill>
                <a:latin typeface="Arial Narrow" charset="0"/>
                <a:ea typeface="Arial Narrow" charset="0"/>
                <a:cs typeface="Arial Narrow" charset="0"/>
              </a:rPr>
              <a:t>th</a:t>
            </a:r>
            <a:r>
              <a:rPr lang="en-US" sz="1636" dirty="0">
                <a:solidFill>
                  <a:prstClr val="white"/>
                </a:solidFill>
                <a:latin typeface="Arial Narrow" charset="0"/>
                <a:ea typeface="Arial Narrow" charset="0"/>
                <a:cs typeface="Arial Narrow" charset="0"/>
              </a:rPr>
              <a:t> </a:t>
            </a:r>
            <a:r>
              <a:rPr lang="en-US" sz="1500" dirty="0">
                <a:solidFill>
                  <a:prstClr val="white"/>
                </a:solidFill>
                <a:latin typeface="Arial Narrow" charset="0"/>
                <a:ea typeface="Arial Narrow" charset="0"/>
                <a:cs typeface="Arial Narrow" charset="0"/>
              </a:rPr>
              <a:t>@ 8pm Service &amp; Communion. </a:t>
            </a:r>
            <a:r>
              <a:rPr lang="en-US" sz="1364" dirty="0">
                <a:solidFill>
                  <a:prstClr val="white"/>
                </a:solidFill>
                <a:latin typeface="Arial Narrow" charset="0"/>
                <a:ea typeface="Arial Narrow" charset="0"/>
                <a:cs typeface="Arial Narrow" charset="0"/>
              </a:rPr>
              <a:t>6:30 pm Dinner</a:t>
            </a:r>
          </a:p>
          <a:p>
            <a:pPr algn="l">
              <a:lnSpc>
                <a:spcPts val="1546"/>
              </a:lnSpc>
              <a:spcBef>
                <a:spcPts val="0"/>
              </a:spcBef>
            </a:pPr>
            <a:r>
              <a:rPr lang="en-US" sz="1636" dirty="0">
                <a:solidFill>
                  <a:prstClr val="white"/>
                </a:solidFill>
                <a:latin typeface="Arial Narrow" charset="0"/>
                <a:ea typeface="Arial Narrow" charset="0"/>
                <a:cs typeface="Arial Narrow" charset="0"/>
              </a:rPr>
              <a:t>Arcadia Congregational United Church of Christ. 2607 S. Santa Anita, Arcadia.</a:t>
            </a:r>
          </a:p>
          <a:p>
            <a:pPr algn="l">
              <a:lnSpc>
                <a:spcPts val="2198"/>
              </a:lnSpc>
            </a:pPr>
            <a:endParaRPr lang="en-US" sz="3273" dirty="0">
              <a:solidFill>
                <a:prstClr val="white"/>
              </a:solidFill>
              <a:latin typeface="Arial Narrow" charset="0"/>
              <a:ea typeface="Arial Narrow" charset="0"/>
              <a:cs typeface="Arial Narrow" charset="0"/>
            </a:endParaRPr>
          </a:p>
        </p:txBody>
      </p:sp>
      <p:sp>
        <p:nvSpPr>
          <p:cNvPr id="2" name="TextBox 1"/>
          <p:cNvSpPr txBox="1"/>
          <p:nvPr/>
        </p:nvSpPr>
        <p:spPr>
          <a:xfrm>
            <a:off x="3441132" y="881363"/>
            <a:ext cx="4438969" cy="484680"/>
          </a:xfrm>
          <a:prstGeom prst="rect">
            <a:avLst/>
          </a:prstGeom>
          <a:noFill/>
        </p:spPr>
        <p:txBody>
          <a:bodyPr wrap="square" lIns="85151" tIns="42575" rIns="85151" bIns="42575" rtlCol="0">
            <a:spAutoFit/>
          </a:bodyPr>
          <a:lstStyle/>
          <a:p>
            <a:pPr defTabSz="851492"/>
            <a:r>
              <a:rPr lang="en-US" sz="2591" dirty="0">
                <a:solidFill>
                  <a:prstClr val="white"/>
                </a:solidFill>
                <a:latin typeface="Lucida Handwriting" charset="0"/>
                <a:ea typeface="Lucida Handwriting" charset="0"/>
                <a:cs typeface="Lucida Handwriting" charset="0"/>
              </a:rPr>
              <a:t>“Passions Turned Red”</a:t>
            </a:r>
          </a:p>
        </p:txBody>
      </p:sp>
      <p:sp>
        <p:nvSpPr>
          <p:cNvPr id="18" name="TextBox 17"/>
          <p:cNvSpPr txBox="1"/>
          <p:nvPr/>
        </p:nvSpPr>
        <p:spPr>
          <a:xfrm>
            <a:off x="3485074" y="2935156"/>
            <a:ext cx="4395027" cy="484680"/>
          </a:xfrm>
          <a:prstGeom prst="rect">
            <a:avLst/>
          </a:prstGeom>
          <a:noFill/>
        </p:spPr>
        <p:txBody>
          <a:bodyPr wrap="square" lIns="85151" tIns="42575" rIns="85151" bIns="42575" rtlCol="0">
            <a:spAutoFit/>
          </a:bodyPr>
          <a:lstStyle/>
          <a:p>
            <a:pPr defTabSz="851492"/>
            <a:r>
              <a:rPr lang="en-US" sz="2591" dirty="0">
                <a:solidFill>
                  <a:prstClr val="white"/>
                </a:solidFill>
                <a:latin typeface="Lucida Handwriting" charset="0"/>
                <a:ea typeface="Lucida Handwriting" charset="0"/>
                <a:cs typeface="Lucida Handwriting" charset="0"/>
              </a:rPr>
              <a:t>“Love Ran Red”</a:t>
            </a:r>
          </a:p>
        </p:txBody>
      </p:sp>
      <p:sp>
        <p:nvSpPr>
          <p:cNvPr id="19" name="TextBox 18"/>
          <p:cNvSpPr txBox="1"/>
          <p:nvPr/>
        </p:nvSpPr>
        <p:spPr>
          <a:xfrm>
            <a:off x="3441132" y="5165094"/>
            <a:ext cx="4438969" cy="484680"/>
          </a:xfrm>
          <a:prstGeom prst="rect">
            <a:avLst/>
          </a:prstGeom>
          <a:noFill/>
        </p:spPr>
        <p:txBody>
          <a:bodyPr wrap="square" lIns="85151" tIns="42575" rIns="85151" bIns="42575" rtlCol="0">
            <a:spAutoFit/>
          </a:bodyPr>
          <a:lstStyle/>
          <a:p>
            <a:pPr defTabSz="851492"/>
            <a:r>
              <a:rPr lang="en-US" sz="2591" dirty="0">
                <a:solidFill>
                  <a:prstClr val="white"/>
                </a:solidFill>
                <a:latin typeface="Lucida Handwriting" charset="0"/>
                <a:ea typeface="Lucida Handwriting" charset="0"/>
                <a:cs typeface="Lucida Handwriting" charset="0"/>
              </a:rPr>
              <a:t>“Morning Glows Red”</a:t>
            </a:r>
          </a:p>
        </p:txBody>
      </p:sp>
      <p:sp>
        <p:nvSpPr>
          <p:cNvPr id="24" name="Subtitle 2"/>
          <p:cNvSpPr txBox="1">
            <a:spLocks/>
          </p:cNvSpPr>
          <p:nvPr/>
        </p:nvSpPr>
        <p:spPr>
          <a:xfrm>
            <a:off x="3505362" y="5788491"/>
            <a:ext cx="4110037" cy="580302"/>
          </a:xfrm>
          <a:prstGeom prst="rect">
            <a:avLst/>
          </a:prstGeom>
        </p:spPr>
        <p:txBody>
          <a:bodyPr vert="horz" lIns="85151" tIns="42575" rIns="85151" bIns="42575"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1546"/>
              </a:lnSpc>
              <a:spcBef>
                <a:spcPts val="0"/>
              </a:spcBef>
            </a:pPr>
            <a:r>
              <a:rPr lang="en-US" sz="1636" dirty="0">
                <a:solidFill>
                  <a:prstClr val="white"/>
                </a:solidFill>
                <a:latin typeface="Arial Narrow" charset="0"/>
                <a:ea typeface="Arial Narrow" charset="0"/>
                <a:cs typeface="Arial Narrow" charset="0"/>
              </a:rPr>
              <a:t>March 27</a:t>
            </a:r>
            <a:r>
              <a:rPr lang="en-US" sz="1636" baseline="30000" dirty="0">
                <a:solidFill>
                  <a:prstClr val="white"/>
                </a:solidFill>
                <a:latin typeface="Arial Narrow" charset="0"/>
                <a:ea typeface="Arial Narrow" charset="0"/>
                <a:cs typeface="Arial Narrow" charset="0"/>
              </a:rPr>
              <a:t>th</a:t>
            </a:r>
            <a:r>
              <a:rPr lang="en-US" sz="1636" dirty="0">
                <a:solidFill>
                  <a:prstClr val="white"/>
                </a:solidFill>
                <a:latin typeface="Arial Narrow" charset="0"/>
                <a:ea typeface="Arial Narrow" charset="0"/>
                <a:cs typeface="Arial Narrow" charset="0"/>
              </a:rPr>
              <a:t> @11:30am. </a:t>
            </a:r>
            <a:r>
              <a:rPr lang="en-US" sz="1364" dirty="0">
                <a:solidFill>
                  <a:prstClr val="white"/>
                </a:solidFill>
                <a:latin typeface="Arial Narrow" charset="0"/>
                <a:ea typeface="Arial Narrow" charset="0"/>
                <a:cs typeface="Arial Narrow" charset="0"/>
              </a:rPr>
              <a:t>Easter Egg Hunt (kids.) Lunch@1pm.</a:t>
            </a:r>
          </a:p>
          <a:p>
            <a:pPr algn="l">
              <a:lnSpc>
                <a:spcPts val="1546"/>
              </a:lnSpc>
              <a:spcBef>
                <a:spcPts val="0"/>
              </a:spcBef>
            </a:pPr>
            <a:r>
              <a:rPr lang="en-US" sz="1636" dirty="0">
                <a:solidFill>
                  <a:prstClr val="white"/>
                </a:solidFill>
                <a:latin typeface="Arial Narrow" charset="0"/>
                <a:ea typeface="Arial Narrow" charset="0"/>
                <a:cs typeface="Arial Narrow" charset="0"/>
              </a:rPr>
              <a:t>Rio Hondo Prep School.  5150 </a:t>
            </a:r>
            <a:r>
              <a:rPr lang="en-US" sz="1636" dirty="0" err="1">
                <a:solidFill>
                  <a:prstClr val="white"/>
                </a:solidFill>
                <a:latin typeface="Arial Narrow" charset="0"/>
                <a:ea typeface="Arial Narrow" charset="0"/>
                <a:cs typeface="Arial Narrow" charset="0"/>
              </a:rPr>
              <a:t>Farna</a:t>
            </a:r>
            <a:r>
              <a:rPr lang="en-US" sz="1636" dirty="0">
                <a:solidFill>
                  <a:prstClr val="white"/>
                </a:solidFill>
                <a:latin typeface="Arial Narrow" charset="0"/>
                <a:ea typeface="Arial Narrow" charset="0"/>
                <a:cs typeface="Arial Narrow" charset="0"/>
              </a:rPr>
              <a:t> Ave., Arcadia.</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9297" y="2916101"/>
            <a:ext cx="2927295" cy="2915149"/>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4316" y="5277126"/>
            <a:ext cx="2080336" cy="1145041"/>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600000" scaled="0"/>
          </a:gradFill>
        </p:spPr>
      </p:pic>
    </p:spTree>
    <p:extLst>
      <p:ext uri="{BB962C8B-B14F-4D97-AF65-F5344CB8AC3E}">
        <p14:creationId xmlns:p14="http://schemas.microsoft.com/office/powerpoint/2010/main" val="1005531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749" t="445" b="17959"/>
          <a:stretch/>
        </p:blipFill>
        <p:spPr>
          <a:xfrm>
            <a:off x="1" y="-60158"/>
            <a:ext cx="12192000" cy="7002380"/>
          </a:xfrm>
          <a:prstGeom prst="rect">
            <a:avLst/>
          </a:prstGeom>
        </p:spPr>
      </p:pic>
      <p:sp>
        <p:nvSpPr>
          <p:cNvPr id="3" name="TextBox 2"/>
          <p:cNvSpPr txBox="1"/>
          <p:nvPr/>
        </p:nvSpPr>
        <p:spPr>
          <a:xfrm>
            <a:off x="2257028" y="327910"/>
            <a:ext cx="8661345" cy="2400657"/>
          </a:xfrm>
          <a:prstGeom prst="rect">
            <a:avLst/>
          </a:prstGeom>
          <a:noFill/>
        </p:spPr>
        <p:txBody>
          <a:bodyPr wrap="none" rtlCol="0">
            <a:spAutoFit/>
          </a:bodyPr>
          <a:lstStyle/>
          <a:p>
            <a:r>
              <a:rPr lang="en-US" sz="15000" dirty="0">
                <a:solidFill>
                  <a:prstClr val="white"/>
                </a:solidFill>
                <a:effectLst>
                  <a:glow rad="228600">
                    <a:srgbClr val="A5A5A5">
                      <a:satMod val="175000"/>
                      <a:alpha val="40000"/>
                    </a:srgbClr>
                  </a:glow>
                </a:effectLst>
                <a:latin typeface="AR JULIAN" panose="02000000000000000000" pitchFamily="2" charset="0"/>
              </a:rPr>
              <a:t>The Light</a:t>
            </a:r>
          </a:p>
        </p:txBody>
      </p:sp>
      <p:sp>
        <p:nvSpPr>
          <p:cNvPr id="5" name="TextBox 4"/>
          <p:cNvSpPr txBox="1"/>
          <p:nvPr/>
        </p:nvSpPr>
        <p:spPr>
          <a:xfrm>
            <a:off x="8045117" y="5183503"/>
            <a:ext cx="3996030" cy="1569660"/>
          </a:xfrm>
          <a:prstGeom prst="rect">
            <a:avLst/>
          </a:prstGeom>
          <a:noFill/>
          <a:ln>
            <a:noFill/>
          </a:ln>
        </p:spPr>
        <p:txBody>
          <a:bodyPr wrap="none" rtlCol="0">
            <a:spAutoFit/>
          </a:bodyPr>
          <a:lstStyle/>
          <a:p>
            <a:pPr algn="r"/>
            <a:r>
              <a:rPr lang="en-US" sz="3200" dirty="0">
                <a:solidFill>
                  <a:srgbClr val="ED7D31">
                    <a:lumMod val="50000"/>
                  </a:srgbClr>
                </a:solidFill>
              </a:rPr>
              <a:t>July-August 2016</a:t>
            </a:r>
          </a:p>
          <a:p>
            <a:pPr algn="r"/>
            <a:r>
              <a:rPr lang="en-US" sz="3200" dirty="0">
                <a:solidFill>
                  <a:srgbClr val="ED7D31">
                    <a:lumMod val="50000"/>
                  </a:srgbClr>
                </a:solidFill>
              </a:rPr>
              <a:t>Rick Cook</a:t>
            </a:r>
          </a:p>
          <a:p>
            <a:pPr algn="r"/>
            <a:r>
              <a:rPr lang="en-US" sz="3200" dirty="0">
                <a:solidFill>
                  <a:srgbClr val="ED7D31">
                    <a:lumMod val="50000"/>
                  </a:srgbClr>
                </a:solidFill>
              </a:rPr>
              <a:t>Generations Church LA</a:t>
            </a:r>
          </a:p>
        </p:txBody>
      </p:sp>
      <p:sp>
        <p:nvSpPr>
          <p:cNvPr id="7" name="Rectangle 6"/>
          <p:cNvSpPr/>
          <p:nvPr/>
        </p:nvSpPr>
        <p:spPr>
          <a:xfrm>
            <a:off x="4499811" y="2418803"/>
            <a:ext cx="3416969" cy="1515523"/>
          </a:xfrm>
          <a:prstGeom prst="rect">
            <a:avLst/>
          </a:prstGeom>
          <a:blipFill dpi="0" rotWithShape="1">
            <a:blip r:embed="rId3">
              <a:alphaModFix amt="8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266766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749" t="445" b="17959"/>
          <a:stretch/>
        </p:blipFill>
        <p:spPr>
          <a:xfrm>
            <a:off x="1" y="-60158"/>
            <a:ext cx="12192000" cy="7002380"/>
          </a:xfrm>
          <a:prstGeom prst="rect">
            <a:avLst/>
          </a:prstGeom>
        </p:spPr>
      </p:pic>
      <p:sp>
        <p:nvSpPr>
          <p:cNvPr id="3" name="TextBox 2"/>
          <p:cNvSpPr txBox="1"/>
          <p:nvPr/>
        </p:nvSpPr>
        <p:spPr>
          <a:xfrm>
            <a:off x="2257028" y="327910"/>
            <a:ext cx="8661345" cy="2400657"/>
          </a:xfrm>
          <a:prstGeom prst="rect">
            <a:avLst/>
          </a:prstGeom>
          <a:noFill/>
        </p:spPr>
        <p:txBody>
          <a:bodyPr wrap="none" rtlCol="0">
            <a:spAutoFit/>
          </a:bodyPr>
          <a:lstStyle/>
          <a:p>
            <a:r>
              <a:rPr lang="en-US" sz="15000" dirty="0">
                <a:solidFill>
                  <a:prstClr val="white"/>
                </a:solidFill>
                <a:effectLst>
                  <a:glow rad="228600">
                    <a:srgbClr val="A5A5A5">
                      <a:satMod val="175000"/>
                      <a:alpha val="40000"/>
                    </a:srgbClr>
                  </a:glow>
                </a:effectLst>
                <a:latin typeface="AR JULIAN" panose="02000000000000000000" pitchFamily="2" charset="0"/>
              </a:rPr>
              <a:t>The Light</a:t>
            </a:r>
          </a:p>
        </p:txBody>
      </p:sp>
      <p:sp>
        <p:nvSpPr>
          <p:cNvPr id="5" name="TextBox 4"/>
          <p:cNvSpPr txBox="1"/>
          <p:nvPr/>
        </p:nvSpPr>
        <p:spPr>
          <a:xfrm>
            <a:off x="5249455" y="4585115"/>
            <a:ext cx="7074351" cy="2062103"/>
          </a:xfrm>
          <a:prstGeom prst="rect">
            <a:avLst/>
          </a:prstGeom>
          <a:noFill/>
          <a:ln>
            <a:noFill/>
          </a:ln>
        </p:spPr>
        <p:txBody>
          <a:bodyPr wrap="square" rtlCol="0">
            <a:spAutoFit/>
          </a:bodyPr>
          <a:lstStyle/>
          <a:p>
            <a:pPr marL="457200" indent="-457200">
              <a:buFont typeface="Arial" panose="020B0604020202020204" pitchFamily="34" charset="0"/>
              <a:buChar char="•"/>
            </a:pPr>
            <a:r>
              <a:rPr lang="en-US" sz="3200" b="1" dirty="0">
                <a:solidFill>
                  <a:srgbClr val="ED7D31">
                    <a:lumMod val="50000"/>
                  </a:srgbClr>
                </a:solidFill>
              </a:rPr>
              <a:t>The Word</a:t>
            </a:r>
            <a:r>
              <a:rPr lang="en-US" sz="3200" dirty="0">
                <a:solidFill>
                  <a:srgbClr val="ED7D31">
                    <a:lumMod val="50000"/>
                  </a:srgbClr>
                </a:solidFill>
              </a:rPr>
              <a:t>		 </a:t>
            </a:r>
            <a:r>
              <a:rPr lang="en-US" sz="2400" dirty="0" err="1">
                <a:solidFill>
                  <a:srgbClr val="ED7D31">
                    <a:lumMod val="50000"/>
                  </a:srgbClr>
                </a:solidFill>
              </a:rPr>
              <a:t>Jn</a:t>
            </a:r>
            <a:r>
              <a:rPr lang="en-US" sz="2400" dirty="0">
                <a:solidFill>
                  <a:srgbClr val="ED7D31">
                    <a:lumMod val="50000"/>
                  </a:srgbClr>
                </a:solidFill>
              </a:rPr>
              <a:t> 1:1-5	  July 17</a:t>
            </a:r>
          </a:p>
          <a:p>
            <a:pPr marL="457200" indent="-457200">
              <a:buFont typeface="Arial" panose="020B0604020202020204" pitchFamily="34" charset="0"/>
              <a:buChar char="•"/>
            </a:pPr>
            <a:r>
              <a:rPr lang="en-US" sz="3200" b="1" dirty="0">
                <a:solidFill>
                  <a:srgbClr val="ED7D31">
                    <a:lumMod val="50000"/>
                  </a:srgbClr>
                </a:solidFill>
              </a:rPr>
              <a:t>The Witness</a:t>
            </a:r>
            <a:r>
              <a:rPr lang="en-US" sz="3200" dirty="0">
                <a:solidFill>
                  <a:srgbClr val="ED7D31">
                    <a:lumMod val="50000"/>
                  </a:srgbClr>
                </a:solidFill>
              </a:rPr>
              <a:t>	 	 </a:t>
            </a:r>
            <a:r>
              <a:rPr lang="en-US" sz="2400" dirty="0" err="1">
                <a:solidFill>
                  <a:srgbClr val="ED7D31">
                    <a:lumMod val="50000"/>
                  </a:srgbClr>
                </a:solidFill>
              </a:rPr>
              <a:t>Jn</a:t>
            </a:r>
            <a:r>
              <a:rPr lang="en-US" sz="2400" dirty="0">
                <a:solidFill>
                  <a:srgbClr val="ED7D31">
                    <a:lumMod val="50000"/>
                  </a:srgbClr>
                </a:solidFill>
              </a:rPr>
              <a:t> 1:6-8	  Aug 14</a:t>
            </a:r>
          </a:p>
          <a:p>
            <a:pPr marL="457200" indent="-457200">
              <a:buFont typeface="Arial" panose="020B0604020202020204" pitchFamily="34" charset="0"/>
              <a:buChar char="•"/>
            </a:pPr>
            <a:r>
              <a:rPr lang="en-US" sz="3200" b="1" dirty="0">
                <a:solidFill>
                  <a:srgbClr val="ED7D31">
                    <a:lumMod val="50000"/>
                  </a:srgbClr>
                </a:solidFill>
              </a:rPr>
              <a:t>The World</a:t>
            </a:r>
            <a:r>
              <a:rPr lang="en-US" sz="3200" dirty="0">
                <a:solidFill>
                  <a:srgbClr val="ED7D31">
                    <a:lumMod val="50000"/>
                  </a:srgbClr>
                </a:solidFill>
              </a:rPr>
              <a:t>		 </a:t>
            </a:r>
            <a:r>
              <a:rPr lang="en-US" sz="2400" dirty="0" err="1">
                <a:solidFill>
                  <a:srgbClr val="ED7D31">
                    <a:lumMod val="50000"/>
                  </a:srgbClr>
                </a:solidFill>
              </a:rPr>
              <a:t>Jn</a:t>
            </a:r>
            <a:r>
              <a:rPr lang="en-US" sz="2400" dirty="0">
                <a:solidFill>
                  <a:srgbClr val="ED7D31">
                    <a:lumMod val="50000"/>
                  </a:srgbClr>
                </a:solidFill>
              </a:rPr>
              <a:t> 1:9-13	  Aug 21</a:t>
            </a:r>
          </a:p>
          <a:p>
            <a:pPr marL="457200" indent="-457200">
              <a:buFont typeface="Arial" panose="020B0604020202020204" pitchFamily="34" charset="0"/>
              <a:buChar char="•"/>
            </a:pPr>
            <a:r>
              <a:rPr lang="en-US" sz="3200" b="1" dirty="0">
                <a:solidFill>
                  <a:srgbClr val="ED7D31">
                    <a:lumMod val="50000"/>
                  </a:srgbClr>
                </a:solidFill>
              </a:rPr>
              <a:t>Grace and Truth</a:t>
            </a:r>
            <a:r>
              <a:rPr lang="en-US" sz="3200" dirty="0">
                <a:solidFill>
                  <a:srgbClr val="ED7D31">
                    <a:lumMod val="50000"/>
                  </a:srgbClr>
                </a:solidFill>
              </a:rPr>
              <a:t>	 </a:t>
            </a:r>
            <a:r>
              <a:rPr lang="en-US" sz="2400" dirty="0" err="1">
                <a:solidFill>
                  <a:srgbClr val="ED7D31">
                    <a:lumMod val="50000"/>
                  </a:srgbClr>
                </a:solidFill>
              </a:rPr>
              <a:t>Jn</a:t>
            </a:r>
            <a:r>
              <a:rPr lang="en-US" sz="2400" dirty="0">
                <a:solidFill>
                  <a:srgbClr val="ED7D31">
                    <a:lumMod val="50000"/>
                  </a:srgbClr>
                </a:solidFill>
              </a:rPr>
              <a:t> 1:14-18         Sept 4</a:t>
            </a:r>
          </a:p>
        </p:txBody>
      </p:sp>
      <p:sp>
        <p:nvSpPr>
          <p:cNvPr id="7" name="Rectangle 6"/>
          <p:cNvSpPr/>
          <p:nvPr/>
        </p:nvSpPr>
        <p:spPr>
          <a:xfrm>
            <a:off x="4499811" y="2418803"/>
            <a:ext cx="3416969" cy="1515523"/>
          </a:xfrm>
          <a:prstGeom prst="rect">
            <a:avLst/>
          </a:prstGeom>
          <a:blipFill dpi="0" rotWithShape="1">
            <a:blip r:embed="rId3">
              <a:alphaModFix amt="8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76881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lasticWrap smoothness="1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2085362"/>
            <a:ext cx="7050611" cy="4825796"/>
          </a:xfrm>
          <a:prstGeom prst="rect">
            <a:avLst/>
          </a:prstGeom>
          <a:blipFill dpi="0" rotWithShape="1">
            <a:blip r:embed="rId4">
              <a:alphaModFix amt="7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descr="Image resul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99250">
            <a:off x="6360073" y="117441"/>
            <a:ext cx="6053767" cy="43787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592081"/>
            <a:ext cx="10054581" cy="6247864"/>
          </a:xfrm>
          <a:prstGeom prst="rect">
            <a:avLst/>
          </a:prstGeom>
          <a:noFill/>
        </p:spPr>
        <p:txBody>
          <a:bodyPr wrap="square" rtlCol="0">
            <a:spAutoFit/>
          </a:bodyPr>
          <a:lstStyle/>
          <a:p>
            <a:r>
              <a:rPr lang="en-US" sz="40000" b="1" dirty="0">
                <a:solidFill>
                  <a:prstClr val="black"/>
                </a:solidFill>
                <a:effectLst>
                  <a:glow rad="101600">
                    <a:srgbClr val="A5A5A5">
                      <a:satMod val="175000"/>
                      <a:alpha val="40000"/>
                    </a:srgbClr>
                  </a:glow>
                  <a:outerShdw blurRad="50800" dist="50800" dir="5400000" algn="ctr" rotWithShape="0">
                    <a:srgbClr val="000000">
                      <a:alpha val="99000"/>
                    </a:srgbClr>
                  </a:outerShdw>
                </a:effectLst>
                <a:latin typeface="Bauhaus 93" panose="04030905020B02020C02" pitchFamily="82" charset="0"/>
              </a:rPr>
              <a:t>Hope</a:t>
            </a:r>
          </a:p>
        </p:txBody>
      </p:sp>
      <p:sp>
        <p:nvSpPr>
          <p:cNvPr id="3" name="TextBox 2"/>
          <p:cNvSpPr txBox="1"/>
          <p:nvPr/>
        </p:nvSpPr>
        <p:spPr>
          <a:xfrm rot="1238739">
            <a:off x="6976254" y="834235"/>
            <a:ext cx="5526206" cy="584775"/>
          </a:xfrm>
          <a:prstGeom prst="rect">
            <a:avLst/>
          </a:prstGeom>
          <a:noFill/>
        </p:spPr>
        <p:txBody>
          <a:bodyPr wrap="square" rtlCol="0">
            <a:spAutoFit/>
          </a:bodyPr>
          <a:lstStyle/>
          <a:p>
            <a:r>
              <a:rPr lang="en-US" sz="3200" b="1" dirty="0">
                <a:solidFill>
                  <a:prstClr val="black"/>
                </a:solidFill>
                <a:latin typeface="Bradley Hand ITC" panose="03070402050302030203" pitchFamily="66" charset="0"/>
              </a:rPr>
              <a:t>A Letter to the Elect in the SGV</a:t>
            </a:r>
          </a:p>
        </p:txBody>
      </p:sp>
      <p:sp>
        <p:nvSpPr>
          <p:cNvPr id="4" name="TextBox 3"/>
          <p:cNvSpPr txBox="1"/>
          <p:nvPr/>
        </p:nvSpPr>
        <p:spPr>
          <a:xfrm>
            <a:off x="7194884" y="5370530"/>
            <a:ext cx="4559968" cy="1384995"/>
          </a:xfrm>
          <a:prstGeom prst="rect">
            <a:avLst/>
          </a:prstGeom>
          <a:noFill/>
        </p:spPr>
        <p:txBody>
          <a:bodyPr wrap="square" rtlCol="0">
            <a:spAutoFit/>
          </a:bodyPr>
          <a:lstStyle/>
          <a:p>
            <a:r>
              <a:rPr lang="en-US" sz="2800" b="1" dirty="0">
                <a:solidFill>
                  <a:srgbClr val="002060"/>
                </a:solidFill>
              </a:rPr>
              <a:t>October – November 2016</a:t>
            </a:r>
          </a:p>
          <a:p>
            <a:r>
              <a:rPr lang="en-US" sz="2800" b="1" dirty="0">
                <a:solidFill>
                  <a:srgbClr val="002060"/>
                </a:solidFill>
              </a:rPr>
              <a:t>Rick Cook</a:t>
            </a:r>
          </a:p>
          <a:p>
            <a:r>
              <a:rPr lang="en-US" sz="2800" b="1" dirty="0">
                <a:solidFill>
                  <a:srgbClr val="002060"/>
                </a:solidFill>
              </a:rPr>
              <a:t>Generations Church of LA</a:t>
            </a:r>
          </a:p>
        </p:txBody>
      </p:sp>
    </p:spTree>
    <p:extLst>
      <p:ext uri="{BB962C8B-B14F-4D97-AF65-F5344CB8AC3E}">
        <p14:creationId xmlns:p14="http://schemas.microsoft.com/office/powerpoint/2010/main" val="6714199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PlasticWrap smoothness="1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8016">
            <a:off x="9637192" y="88948"/>
            <a:ext cx="2830079" cy="20470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3984" y="452761"/>
            <a:ext cx="11398929" cy="6186309"/>
          </a:xfrm>
          <a:prstGeom prst="rect">
            <a:avLst/>
          </a:prstGeom>
          <a:noFill/>
        </p:spPr>
        <p:txBody>
          <a:bodyPr wrap="square" rtlCol="0">
            <a:spAutoFit/>
          </a:bodyPr>
          <a:lstStyle/>
          <a:p>
            <a:r>
              <a:rPr lang="en-US" sz="3600" dirty="0" smtClean="0">
                <a:solidFill>
                  <a:prstClr val="black"/>
                </a:solidFill>
              </a:rPr>
              <a:t>                  1 </a:t>
            </a:r>
            <a:r>
              <a:rPr lang="en-US" sz="3600" dirty="0">
                <a:solidFill>
                  <a:prstClr val="black"/>
                </a:solidFill>
              </a:rPr>
              <a:t>Peter 1-2 Sermon Series </a:t>
            </a:r>
            <a:r>
              <a:rPr lang="en-US" sz="3600" dirty="0" smtClean="0">
                <a:solidFill>
                  <a:prstClr val="black"/>
                </a:solidFill>
              </a:rPr>
              <a:t>2016</a:t>
            </a:r>
            <a:endParaRPr lang="en-US" sz="3600" dirty="0">
              <a:solidFill>
                <a:prstClr val="black"/>
              </a:solidFill>
            </a:endParaRPr>
          </a:p>
          <a:p>
            <a:r>
              <a:rPr lang="en-US" sz="5400" dirty="0">
                <a:solidFill>
                  <a:prstClr val="black"/>
                </a:solidFill>
              </a:rPr>
              <a:t>TITLE: </a:t>
            </a:r>
            <a:r>
              <a:rPr lang="en-US" sz="5400" dirty="0" smtClean="0">
                <a:solidFill>
                  <a:prstClr val="black"/>
                </a:solidFill>
              </a:rPr>
              <a:t>HOPE</a:t>
            </a:r>
            <a:endParaRPr lang="en-US" sz="5400" dirty="0">
              <a:solidFill>
                <a:prstClr val="black"/>
              </a:solidFill>
            </a:endParaRPr>
          </a:p>
          <a:p>
            <a:r>
              <a:rPr lang="en-US" sz="3600" dirty="0">
                <a:solidFill>
                  <a:prstClr val="black"/>
                </a:solidFill>
              </a:rPr>
              <a:t> </a:t>
            </a:r>
          </a:p>
          <a:p>
            <a:r>
              <a:rPr lang="en-US" sz="3600" dirty="0">
                <a:solidFill>
                  <a:prstClr val="black"/>
                </a:solidFill>
              </a:rPr>
              <a:t>MAIN IDEA: The Church enjoys an exulted identity, not affected by suffering and hardship</a:t>
            </a:r>
            <a:r>
              <a:rPr lang="en-US" sz="3600" dirty="0" smtClean="0">
                <a:solidFill>
                  <a:prstClr val="black"/>
                </a:solidFill>
              </a:rPr>
              <a:t>.</a:t>
            </a:r>
            <a:endParaRPr lang="en-US" sz="3600" dirty="0">
              <a:solidFill>
                <a:prstClr val="black"/>
              </a:solidFill>
            </a:endParaRPr>
          </a:p>
          <a:p>
            <a:r>
              <a:rPr lang="en-US" sz="3600" dirty="0">
                <a:solidFill>
                  <a:prstClr val="black"/>
                </a:solidFill>
              </a:rPr>
              <a:t> </a:t>
            </a:r>
          </a:p>
          <a:p>
            <a:r>
              <a:rPr lang="en-US" sz="3600" dirty="0">
                <a:solidFill>
                  <a:prstClr val="black"/>
                </a:solidFill>
              </a:rPr>
              <a:t>Part 1 “A Greeting to the Elect in SGV” 1 Peter </a:t>
            </a:r>
            <a:r>
              <a:rPr lang="en-US" sz="3600" dirty="0" smtClean="0">
                <a:solidFill>
                  <a:prstClr val="black"/>
                </a:solidFill>
              </a:rPr>
              <a:t>1:1-2</a:t>
            </a:r>
            <a:endParaRPr lang="en-US" sz="3600" dirty="0">
              <a:solidFill>
                <a:prstClr val="black"/>
              </a:solidFill>
            </a:endParaRPr>
          </a:p>
          <a:p>
            <a:r>
              <a:rPr lang="en-US" sz="3600" dirty="0">
                <a:solidFill>
                  <a:prstClr val="black"/>
                </a:solidFill>
              </a:rPr>
              <a:t>Part 2 “A Hope” (A Lens of Hope) 1 Peter </a:t>
            </a:r>
            <a:r>
              <a:rPr lang="en-US" sz="3600" dirty="0" smtClean="0">
                <a:solidFill>
                  <a:prstClr val="black"/>
                </a:solidFill>
              </a:rPr>
              <a:t>1:3-12</a:t>
            </a:r>
            <a:endParaRPr lang="en-US" sz="3600" dirty="0">
              <a:solidFill>
                <a:prstClr val="black"/>
              </a:solidFill>
            </a:endParaRPr>
          </a:p>
          <a:p>
            <a:r>
              <a:rPr lang="en-US" sz="3600" dirty="0">
                <a:solidFill>
                  <a:prstClr val="black"/>
                </a:solidFill>
              </a:rPr>
              <a:t>Part 3 “A Call” (A Call to Holiness) 1 Peter </a:t>
            </a:r>
            <a:r>
              <a:rPr lang="en-US" sz="3600" dirty="0" smtClean="0">
                <a:solidFill>
                  <a:prstClr val="black"/>
                </a:solidFill>
              </a:rPr>
              <a:t>1:13-25</a:t>
            </a:r>
            <a:endParaRPr lang="en-US" sz="3600" dirty="0">
              <a:solidFill>
                <a:prstClr val="black"/>
              </a:solidFill>
            </a:endParaRPr>
          </a:p>
          <a:p>
            <a:r>
              <a:rPr lang="en-US" sz="3600" dirty="0">
                <a:solidFill>
                  <a:prstClr val="black"/>
                </a:solidFill>
              </a:rPr>
              <a:t>Part 4 “A People” (A Chosen People) 1 Peter </a:t>
            </a:r>
            <a:r>
              <a:rPr lang="en-US" sz="3600" dirty="0" smtClean="0">
                <a:solidFill>
                  <a:prstClr val="black"/>
                </a:solidFill>
              </a:rPr>
              <a:t>2:1-12</a:t>
            </a:r>
            <a:endParaRPr lang="en-US" sz="3600"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059127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1">
                <a:shade val="45000"/>
                <a:satMod val="135000"/>
              </a:schemeClr>
              <a:prstClr val="white"/>
            </a:duotone>
          </a:blip>
          <a:stretch>
            <a:fillRect/>
          </a:stretch>
        </p:blipFill>
        <p:spPr>
          <a:xfrm>
            <a:off x="-9673" y="-140518"/>
            <a:ext cx="12211346" cy="7139035"/>
          </a:xfrm>
          <a:prstGeom prst="rect">
            <a:avLst/>
          </a:prstGeom>
        </p:spPr>
      </p:pic>
      <p:sp>
        <p:nvSpPr>
          <p:cNvPr id="3" name="TextBox 2"/>
          <p:cNvSpPr txBox="1"/>
          <p:nvPr/>
        </p:nvSpPr>
        <p:spPr>
          <a:xfrm>
            <a:off x="272716" y="69288"/>
            <a:ext cx="5534525" cy="1015663"/>
          </a:xfrm>
          <a:prstGeom prst="rect">
            <a:avLst/>
          </a:prstGeom>
          <a:noFill/>
          <a:effectLst>
            <a:outerShdw blurRad="50800" dist="38100" dir="13500000" algn="br" rotWithShape="0">
              <a:prstClr val="black">
                <a:alpha val="40000"/>
              </a:prstClr>
            </a:outerShdw>
          </a:effectLst>
        </p:spPr>
        <p:txBody>
          <a:bodyPr wrap="square" rtlCol="0">
            <a:spAutoFit/>
          </a:bodyPr>
          <a:lstStyle/>
          <a:p>
            <a:r>
              <a:rPr lang="en-US" sz="6000" dirty="0" smtClean="0">
                <a:solidFill>
                  <a:srgbClr val="FF0000"/>
                </a:solidFill>
                <a:latin typeface="AR JULIAN" panose="02000000000000000000" pitchFamily="2" charset="0"/>
              </a:rPr>
              <a:t>Christmas 2016</a:t>
            </a:r>
            <a:endParaRPr lang="en-US" sz="6000" dirty="0">
              <a:solidFill>
                <a:srgbClr val="FF0000"/>
              </a:solidFill>
              <a:latin typeface="AR JULIAN" panose="02000000000000000000" pitchFamily="2" charset="0"/>
            </a:endParaRPr>
          </a:p>
        </p:txBody>
      </p:sp>
      <p:sp>
        <p:nvSpPr>
          <p:cNvPr id="4" name="TextBox 3"/>
          <p:cNvSpPr txBox="1"/>
          <p:nvPr/>
        </p:nvSpPr>
        <p:spPr>
          <a:xfrm>
            <a:off x="4203031" y="1567686"/>
            <a:ext cx="7787132" cy="2062103"/>
          </a:xfrm>
          <a:prstGeom prst="rect">
            <a:avLst/>
          </a:prstGeom>
          <a:noFill/>
        </p:spPr>
        <p:txBody>
          <a:bodyPr wrap="none" rtlCol="0">
            <a:spAutoFit/>
          </a:bodyPr>
          <a:lstStyle/>
          <a:p>
            <a:r>
              <a:rPr lang="en-US" sz="9600" b="1" dirty="0" smtClean="0">
                <a:solidFill>
                  <a:srgbClr val="5B9BD5">
                    <a:lumMod val="50000"/>
                  </a:srgbClr>
                </a:solidFill>
                <a:effectLst>
                  <a:glow rad="139700">
                    <a:srgbClr val="5B9BD5">
                      <a:lumMod val="50000"/>
                      <a:alpha val="40000"/>
                    </a:srgbClr>
                  </a:glow>
                </a:effectLst>
                <a:latin typeface="Georgia" panose="02040502050405020303" pitchFamily="18" charset="0"/>
              </a:rPr>
              <a:t>   SIMEON</a:t>
            </a:r>
          </a:p>
          <a:p>
            <a:r>
              <a:rPr lang="en-US" sz="3200" b="1" dirty="0" smtClean="0">
                <a:solidFill>
                  <a:prstClr val="black"/>
                </a:solidFill>
              </a:rPr>
              <a:t>   and God’s dwelling place among his people</a:t>
            </a:r>
            <a:endParaRPr lang="en-US" sz="3200" dirty="0">
              <a:solidFill>
                <a:prstClr val="black"/>
              </a:solidFill>
            </a:endParaRPr>
          </a:p>
        </p:txBody>
      </p:sp>
      <p:sp>
        <p:nvSpPr>
          <p:cNvPr id="5" name="TextBox 4"/>
          <p:cNvSpPr txBox="1"/>
          <p:nvPr/>
        </p:nvSpPr>
        <p:spPr>
          <a:xfrm>
            <a:off x="8298435" y="4359912"/>
            <a:ext cx="3524598" cy="2123658"/>
          </a:xfrm>
          <a:prstGeom prst="rect">
            <a:avLst/>
          </a:prstGeom>
          <a:noFill/>
          <a:ln>
            <a:solidFill>
              <a:schemeClr val="accent1"/>
            </a:solidFill>
            <a:bevel/>
          </a:ln>
        </p:spPr>
        <p:txBody>
          <a:bodyPr wrap="square" rtlCol="0">
            <a:spAutoFit/>
          </a:bodyPr>
          <a:lstStyle/>
          <a:p>
            <a:r>
              <a:rPr lang="en-US" sz="2800" dirty="0" smtClean="0">
                <a:ln>
                  <a:solidFill>
                    <a:srgbClr val="5B9BD5">
                      <a:lumMod val="50000"/>
                    </a:srgbClr>
                  </a:solidFill>
                </a:ln>
                <a:solidFill>
                  <a:prstClr val="black"/>
                </a:solidFill>
              </a:rPr>
              <a:t>Dr. Rick Cook</a:t>
            </a:r>
          </a:p>
          <a:p>
            <a:r>
              <a:rPr lang="en-US" sz="2400" dirty="0" smtClean="0">
                <a:ln>
                  <a:solidFill>
                    <a:srgbClr val="5B9BD5">
                      <a:lumMod val="50000"/>
                    </a:srgbClr>
                  </a:solidFill>
                </a:ln>
                <a:solidFill>
                  <a:prstClr val="black"/>
                </a:solidFill>
              </a:rPr>
              <a:t>December 4 </a:t>
            </a:r>
          </a:p>
          <a:p>
            <a:r>
              <a:rPr lang="en-US" sz="2400" dirty="0">
                <a:ln>
                  <a:solidFill>
                    <a:srgbClr val="5B9BD5">
                      <a:lumMod val="50000"/>
                    </a:srgbClr>
                  </a:solidFill>
                </a:ln>
                <a:solidFill>
                  <a:prstClr val="black"/>
                </a:solidFill>
              </a:rPr>
              <a:t> </a:t>
            </a:r>
            <a:r>
              <a:rPr lang="en-US" sz="2400" dirty="0" smtClean="0">
                <a:ln>
                  <a:solidFill>
                    <a:srgbClr val="5B9BD5">
                      <a:lumMod val="50000"/>
                    </a:srgbClr>
                  </a:solidFill>
                </a:ln>
                <a:solidFill>
                  <a:prstClr val="black"/>
                </a:solidFill>
              </a:rPr>
              <a:t>      “God’s Dwelling Place”</a:t>
            </a:r>
          </a:p>
          <a:p>
            <a:endParaRPr lang="en-US" sz="800" dirty="0" smtClean="0">
              <a:ln>
                <a:solidFill>
                  <a:srgbClr val="5B9BD5">
                    <a:lumMod val="50000"/>
                  </a:srgbClr>
                </a:solidFill>
              </a:ln>
              <a:solidFill>
                <a:prstClr val="black"/>
              </a:solidFill>
            </a:endParaRPr>
          </a:p>
          <a:p>
            <a:r>
              <a:rPr lang="en-US" sz="2400" dirty="0" smtClean="0">
                <a:ln>
                  <a:solidFill>
                    <a:srgbClr val="5B9BD5">
                      <a:lumMod val="50000"/>
                    </a:srgbClr>
                  </a:solidFill>
                </a:ln>
                <a:solidFill>
                  <a:prstClr val="black"/>
                </a:solidFill>
              </a:rPr>
              <a:t>December 25 </a:t>
            </a:r>
          </a:p>
          <a:p>
            <a:r>
              <a:rPr lang="en-US" sz="2400" dirty="0">
                <a:ln>
                  <a:solidFill>
                    <a:srgbClr val="5B9BD5">
                      <a:lumMod val="50000"/>
                    </a:srgbClr>
                  </a:solidFill>
                </a:ln>
                <a:solidFill>
                  <a:prstClr val="black"/>
                </a:solidFill>
              </a:rPr>
              <a:t> </a:t>
            </a:r>
            <a:r>
              <a:rPr lang="en-US" sz="2400" dirty="0" smtClean="0">
                <a:ln>
                  <a:solidFill>
                    <a:srgbClr val="5B9BD5">
                      <a:lumMod val="50000"/>
                    </a:srgbClr>
                  </a:solidFill>
                </a:ln>
                <a:solidFill>
                  <a:prstClr val="black"/>
                </a:solidFill>
              </a:rPr>
              <a:t>      “Simeon” Luke 2:22-33</a:t>
            </a:r>
            <a:endParaRPr lang="en-US" sz="2400" dirty="0">
              <a:ln>
                <a:solidFill>
                  <a:srgbClr val="5B9BD5">
                    <a:lumMod val="50000"/>
                  </a:srgbClr>
                </a:solidFill>
              </a:ln>
              <a:solidFill>
                <a:prstClr val="black"/>
              </a:solidFill>
            </a:endParaRPr>
          </a:p>
        </p:txBody>
      </p:sp>
    </p:spTree>
    <p:extLst>
      <p:ext uri="{BB962C8B-B14F-4D97-AF65-F5344CB8AC3E}">
        <p14:creationId xmlns:p14="http://schemas.microsoft.com/office/powerpoint/2010/main" val="25192807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519" y="222422"/>
            <a:ext cx="11771870" cy="523220"/>
          </a:xfrm>
          <a:prstGeom prst="rect">
            <a:avLst/>
          </a:prstGeom>
          <a:noFill/>
        </p:spPr>
        <p:txBody>
          <a:bodyPr wrap="square" rtlCol="0">
            <a:spAutoFit/>
          </a:bodyPr>
          <a:lstStyle/>
          <a:p>
            <a:r>
              <a:rPr lang="en-US" sz="2800" dirty="0" smtClean="0"/>
              <a:t>TIMELINE of Generations Church of Los Angeles </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961217533"/>
              </p:ext>
            </p:extLst>
          </p:nvPr>
        </p:nvGraphicFramePr>
        <p:xfrm>
          <a:off x="156519" y="1212035"/>
          <a:ext cx="11862566" cy="4785360"/>
        </p:xfrm>
        <a:graphic>
          <a:graphicData uri="http://schemas.openxmlformats.org/drawingml/2006/table">
            <a:tbl>
              <a:tblPr firstRow="1" bandRow="1">
                <a:tableStyleId>{5C22544A-7EE6-4342-B048-85BDC9FD1C3A}</a:tableStyleId>
              </a:tblPr>
              <a:tblGrid>
                <a:gridCol w="2218528"/>
                <a:gridCol w="9644038"/>
              </a:tblGrid>
              <a:tr h="370840">
                <a:tc>
                  <a:txBody>
                    <a:bodyPr/>
                    <a:lstStyle/>
                    <a:p>
                      <a:r>
                        <a:rPr lang="en-US" sz="3200" dirty="0" smtClean="0"/>
                        <a:t>TIMELINE</a:t>
                      </a:r>
                      <a:endParaRPr lang="en-US" sz="3200" dirty="0"/>
                    </a:p>
                  </a:txBody>
                  <a:tcPr/>
                </a:tc>
                <a:tc>
                  <a:txBody>
                    <a:bodyPr/>
                    <a:lstStyle/>
                    <a:p>
                      <a:r>
                        <a:rPr lang="en-US" sz="3200" dirty="0" smtClean="0"/>
                        <a:t>Generations Church of Los Angeles </a:t>
                      </a:r>
                      <a:endParaRPr lang="en-US" sz="3200" dirty="0"/>
                    </a:p>
                  </a:txBody>
                  <a:tcPr/>
                </a:tc>
              </a:tr>
              <a:tr h="370840">
                <a:tc>
                  <a:txBody>
                    <a:bodyPr/>
                    <a:lstStyle/>
                    <a:p>
                      <a:r>
                        <a:rPr lang="en-US" sz="4000" dirty="0" smtClean="0"/>
                        <a:t>Year -2</a:t>
                      </a:r>
                      <a:endParaRPr lang="en-US" sz="4000" dirty="0"/>
                    </a:p>
                  </a:txBody>
                  <a:tcPr/>
                </a:tc>
                <a:tc>
                  <a:txBody>
                    <a:bodyPr/>
                    <a:lstStyle/>
                    <a:p>
                      <a:r>
                        <a:rPr lang="en-US" sz="4000" dirty="0" smtClean="0"/>
                        <a:t>Crisis at First Generation Church</a:t>
                      </a:r>
                      <a:endParaRPr lang="en-US" sz="4000" dirty="0"/>
                    </a:p>
                  </a:txBody>
                  <a:tcPr/>
                </a:tc>
              </a:tr>
              <a:tr h="370840">
                <a:tc>
                  <a:txBody>
                    <a:bodyPr/>
                    <a:lstStyle/>
                    <a:p>
                      <a:r>
                        <a:rPr lang="en-US" sz="4000" dirty="0" smtClean="0"/>
                        <a:t>Year -1</a:t>
                      </a:r>
                      <a:endParaRPr lang="en-US" sz="4000" dirty="0"/>
                    </a:p>
                  </a:txBody>
                  <a:tcPr/>
                </a:tc>
                <a:tc>
                  <a:txBody>
                    <a:bodyPr/>
                    <a:lstStyle/>
                    <a:p>
                      <a:r>
                        <a:rPr lang="en-US" sz="4000" dirty="0" smtClean="0"/>
                        <a:t>Expanding Vision for a New Church</a:t>
                      </a:r>
                      <a:endParaRPr lang="en-US" sz="4000" dirty="0"/>
                    </a:p>
                  </a:txBody>
                  <a:tcPr/>
                </a:tc>
              </a:tr>
              <a:tr h="370840">
                <a:tc>
                  <a:txBody>
                    <a:bodyPr/>
                    <a:lstStyle/>
                    <a:p>
                      <a:endParaRPr lang="en-US" sz="4000"/>
                    </a:p>
                  </a:txBody>
                  <a:tcPr/>
                </a:tc>
                <a:tc>
                  <a:txBody>
                    <a:bodyPr/>
                    <a:lstStyle/>
                    <a:p>
                      <a:pPr algn="l"/>
                      <a:r>
                        <a:rPr lang="en-US" sz="2400" b="1" i="1" dirty="0" smtClean="0"/>
                        <a:t>**Birth of GCLA (February 7, 2016)** </a:t>
                      </a:r>
                      <a:endParaRPr lang="en-US" sz="2400" b="1" dirty="0"/>
                    </a:p>
                  </a:txBody>
                  <a:tcPr anchor="ctr"/>
                </a:tc>
              </a:tr>
              <a:tr h="370840">
                <a:tc>
                  <a:txBody>
                    <a:bodyPr/>
                    <a:lstStyle/>
                    <a:p>
                      <a:r>
                        <a:rPr lang="en-US" sz="4000" dirty="0" smtClean="0"/>
                        <a:t>Year 1</a:t>
                      </a:r>
                      <a:endParaRPr lang="en-US" sz="4000" dirty="0"/>
                    </a:p>
                  </a:txBody>
                  <a:tcPr/>
                </a:tc>
                <a:tc>
                  <a:txBody>
                    <a:bodyPr/>
                    <a:lstStyle/>
                    <a:p>
                      <a:r>
                        <a:rPr lang="en-US" sz="4000" dirty="0" smtClean="0"/>
                        <a:t>Survival and Finding our Footing</a:t>
                      </a:r>
                      <a:endParaRPr lang="en-US" sz="4000" dirty="0"/>
                    </a:p>
                  </a:txBody>
                  <a:tcPr/>
                </a:tc>
              </a:tr>
              <a:tr h="370840">
                <a:tc>
                  <a:txBody>
                    <a:bodyPr/>
                    <a:lstStyle/>
                    <a:p>
                      <a:r>
                        <a:rPr lang="en-US" sz="4000" dirty="0" smtClean="0"/>
                        <a:t>Year 2</a:t>
                      </a:r>
                      <a:endParaRPr lang="en-US" sz="4000" dirty="0"/>
                    </a:p>
                  </a:txBody>
                  <a:tcPr/>
                </a:tc>
                <a:tc>
                  <a:txBody>
                    <a:bodyPr/>
                    <a:lstStyle/>
                    <a:p>
                      <a:r>
                        <a:rPr lang="en-US" sz="4000" dirty="0" smtClean="0"/>
                        <a:t>Putting Down Roots</a:t>
                      </a:r>
                      <a:endParaRPr lang="en-US" sz="4000" dirty="0"/>
                    </a:p>
                  </a:txBody>
                  <a:tcPr/>
                </a:tc>
              </a:tr>
              <a:tr h="370840">
                <a:tc>
                  <a:txBody>
                    <a:bodyPr/>
                    <a:lstStyle/>
                    <a:p>
                      <a:r>
                        <a:rPr lang="en-US" sz="4000" dirty="0" smtClean="0"/>
                        <a:t>Year 3</a:t>
                      </a:r>
                      <a:endParaRPr lang="en-US" sz="4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smtClean="0"/>
                        <a:t>Independent Church: What Can We Become?</a:t>
                      </a:r>
                    </a:p>
                  </a:txBody>
                  <a:tcPr/>
                </a:tc>
              </a:tr>
            </a:tbl>
          </a:graphicData>
        </a:graphic>
      </p:graphicFrame>
    </p:spTree>
    <p:extLst>
      <p:ext uri="{BB962C8B-B14F-4D97-AF65-F5344CB8AC3E}">
        <p14:creationId xmlns:p14="http://schemas.microsoft.com/office/powerpoint/2010/main" val="2612886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79523" y="3448051"/>
            <a:ext cx="6112477" cy="3409950"/>
          </a:xfrm>
          <a:prstGeom prst="rect">
            <a:avLst/>
          </a:prstGeom>
        </p:spPr>
      </p:pic>
      <p:pic>
        <p:nvPicPr>
          <p:cNvPr id="5" name="Picture 4"/>
          <p:cNvPicPr>
            <a:picLocks noChangeAspect="1"/>
          </p:cNvPicPr>
          <p:nvPr/>
        </p:nvPicPr>
        <p:blipFill>
          <a:blip r:embed="rId3">
            <a:duotone>
              <a:prstClr val="black"/>
              <a:srgbClr val="D9C3A5">
                <a:tint val="50000"/>
                <a:satMod val="180000"/>
              </a:srgbClr>
            </a:duotone>
          </a:blip>
          <a:stretch>
            <a:fillRect/>
          </a:stretch>
        </p:blipFill>
        <p:spPr>
          <a:xfrm>
            <a:off x="1" y="2979747"/>
            <a:ext cx="6091620" cy="3878254"/>
          </a:xfrm>
          <a:prstGeom prst="rect">
            <a:avLst/>
          </a:prstGeom>
        </p:spPr>
      </p:pic>
      <p:pic>
        <p:nvPicPr>
          <p:cNvPr id="9" name="Picture 8"/>
          <p:cNvPicPr>
            <a:picLocks noChangeAspect="1"/>
          </p:cNvPicPr>
          <p:nvPr/>
        </p:nvPicPr>
        <p:blipFill>
          <a:blip r:embed="rId4"/>
          <a:stretch>
            <a:fillRect/>
          </a:stretch>
        </p:blipFill>
        <p:spPr>
          <a:xfrm>
            <a:off x="0" y="-5046"/>
            <a:ext cx="6091621" cy="3441932"/>
          </a:xfrm>
          <a:prstGeom prst="rect">
            <a:avLst/>
          </a:prstGeom>
        </p:spPr>
      </p:pic>
      <p:pic>
        <p:nvPicPr>
          <p:cNvPr id="3" name="Picture 2"/>
          <p:cNvPicPr>
            <a:picLocks noChangeAspect="1"/>
          </p:cNvPicPr>
          <p:nvPr/>
        </p:nvPicPr>
        <p:blipFill rotWithShape="1">
          <a:blip r:embed="rId5"/>
          <a:srcRect l="8456" r="7176" b="23521"/>
          <a:stretch/>
        </p:blipFill>
        <p:spPr>
          <a:xfrm flipH="1">
            <a:off x="6067424" y="-2523"/>
            <a:ext cx="6124575" cy="3448050"/>
          </a:xfrm>
          <a:prstGeom prst="rect">
            <a:avLst/>
          </a:prstGeom>
        </p:spPr>
      </p:pic>
      <p:sp>
        <p:nvSpPr>
          <p:cNvPr id="6" name="TextBox 5"/>
          <p:cNvSpPr txBox="1"/>
          <p:nvPr/>
        </p:nvSpPr>
        <p:spPr>
          <a:xfrm>
            <a:off x="1444275" y="1913608"/>
            <a:ext cx="4402167" cy="1107996"/>
          </a:xfrm>
          <a:prstGeom prst="rect">
            <a:avLst/>
          </a:prstGeom>
          <a:noFill/>
          <a:effectLst>
            <a:glow rad="101600">
              <a:schemeClr val="accent4">
                <a:satMod val="175000"/>
                <a:alpha val="40000"/>
              </a:schemeClr>
            </a:glow>
          </a:effectLst>
          <a:scene3d>
            <a:camera prst="perspectiveHeroicExtremeRightFacing"/>
            <a:lightRig rig="threePt" dir="t"/>
          </a:scene3d>
        </p:spPr>
        <p:txBody>
          <a:bodyPr wrap="none" rtlCol="0">
            <a:spAutoFit/>
          </a:bodyPr>
          <a:lstStyle/>
          <a:p>
            <a:r>
              <a:rPr lang="en-US" sz="6600" dirty="0">
                <a:solidFill>
                  <a:srgbClr val="FFC000"/>
                </a:solidFill>
                <a:effectLst>
                  <a:reflection blurRad="6350" stA="55000" endA="300" endPos="45500" dir="5400000" sy="-100000" algn="bl" rotWithShape="0"/>
                </a:effectLst>
                <a:latin typeface="AR ESSENCE" panose="02000000000000000000" pitchFamily="2" charset="0"/>
              </a:rPr>
              <a:t>transcendence</a:t>
            </a:r>
          </a:p>
        </p:txBody>
      </p:sp>
      <p:sp>
        <p:nvSpPr>
          <p:cNvPr id="7" name="TextBox 6"/>
          <p:cNvSpPr txBox="1"/>
          <p:nvPr/>
        </p:nvSpPr>
        <p:spPr>
          <a:xfrm>
            <a:off x="1733550" y="5302516"/>
            <a:ext cx="3411511" cy="1107996"/>
          </a:xfrm>
          <a:prstGeom prst="rect">
            <a:avLst/>
          </a:prstGeom>
          <a:noFill/>
        </p:spPr>
        <p:txBody>
          <a:bodyPr wrap="none" rtlCol="0">
            <a:spAutoFit/>
          </a:bodyPr>
          <a:lstStyle/>
          <a:p>
            <a:r>
              <a:rPr lang="en-US" sz="6600" dirty="0">
                <a:ln>
                  <a:solidFill>
                    <a:prstClr val="black"/>
                  </a:solidFill>
                </a:ln>
                <a:solidFill>
                  <a:prstClr val="black">
                    <a:alpha val="75000"/>
                  </a:prstClr>
                </a:solidFill>
                <a:effectLst>
                  <a:innerShdw blurRad="63500" dist="50800" dir="13500000">
                    <a:prstClr val="black">
                      <a:alpha val="50000"/>
                    </a:prstClr>
                  </a:innerShdw>
                </a:effectLst>
                <a:latin typeface="AR ESSENCE" panose="02000000000000000000" pitchFamily="2" charset="0"/>
              </a:rPr>
              <a:t>community</a:t>
            </a:r>
          </a:p>
        </p:txBody>
      </p:sp>
      <p:sp>
        <p:nvSpPr>
          <p:cNvPr id="8" name="TextBox 7"/>
          <p:cNvSpPr txBox="1"/>
          <p:nvPr/>
        </p:nvSpPr>
        <p:spPr>
          <a:xfrm>
            <a:off x="6334125" y="2200275"/>
            <a:ext cx="2117887" cy="1107996"/>
          </a:xfrm>
          <a:prstGeom prst="rect">
            <a:avLst/>
          </a:prstGeom>
          <a:noFill/>
        </p:spPr>
        <p:txBody>
          <a:bodyPr wrap="none" rtlCol="0">
            <a:spAutoFit/>
          </a:bodyPr>
          <a:lstStyle/>
          <a:p>
            <a:r>
              <a:rPr lang="en-US" sz="6600" dirty="0">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50000" r="50000" b="50000"/>
                  </a:path>
                  <a:tileRect/>
                </a:gradFill>
                <a:latin typeface="AR ESSENCE" panose="02000000000000000000" pitchFamily="2" charset="0"/>
              </a:rPr>
              <a:t>justice</a:t>
            </a:r>
          </a:p>
        </p:txBody>
      </p:sp>
      <p:sp>
        <p:nvSpPr>
          <p:cNvPr id="10" name="TextBox 9"/>
          <p:cNvSpPr txBox="1"/>
          <p:nvPr/>
        </p:nvSpPr>
        <p:spPr>
          <a:xfrm>
            <a:off x="6808313" y="3679008"/>
            <a:ext cx="2149948" cy="1107996"/>
          </a:xfrm>
          <a:prstGeom prst="rect">
            <a:avLst/>
          </a:prstGeom>
          <a:noFill/>
        </p:spPr>
        <p:txBody>
          <a:bodyPr wrap="none" rtlCol="0">
            <a:spAutoFit/>
          </a:bodyPr>
          <a:lstStyle/>
          <a:p>
            <a:r>
              <a:rPr lang="en-US" sz="6600" dirty="0">
                <a:ln w="3175">
                  <a:solidFill>
                    <a:srgbClr val="FE6E92"/>
                  </a:solidFill>
                  <a:prstDash val="solid"/>
                  <a:round/>
                </a:ln>
                <a:solidFill>
                  <a:srgbClr val="C00000">
                    <a:alpha val="41000"/>
                  </a:srgbClr>
                </a:solidFill>
                <a:effectLst>
                  <a:outerShdw blurRad="60007" dir="2000400" sy="-30000" kx="-800400" algn="bl" rotWithShape="0">
                    <a:prstClr val="black">
                      <a:alpha val="20000"/>
                    </a:prstClr>
                  </a:outerShdw>
                </a:effectLst>
                <a:latin typeface="AR ESSENCE" panose="02000000000000000000" pitchFamily="2" charset="0"/>
              </a:rPr>
              <a:t>beauty</a:t>
            </a:r>
          </a:p>
        </p:txBody>
      </p:sp>
      <p:sp>
        <p:nvSpPr>
          <p:cNvPr id="14" name="Rectangle 13"/>
          <p:cNvSpPr/>
          <p:nvPr/>
        </p:nvSpPr>
        <p:spPr>
          <a:xfrm>
            <a:off x="6067424" y="-5046"/>
            <a:ext cx="45719" cy="6863047"/>
          </a:xfrm>
          <a:prstGeom prst="rect">
            <a:avLst/>
          </a:prstGeom>
          <a:solidFill>
            <a:schemeClr val="accent6">
              <a:lumMod val="20000"/>
              <a:lumOff val="80000"/>
            </a:schemeClr>
          </a:solidFill>
          <a:ln>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1" name="TextBox 10"/>
          <p:cNvSpPr txBox="1"/>
          <p:nvPr/>
        </p:nvSpPr>
        <p:spPr>
          <a:xfrm>
            <a:off x="6146966" y="5856514"/>
            <a:ext cx="2962275" cy="954107"/>
          </a:xfrm>
          <a:prstGeom prst="rect">
            <a:avLst/>
          </a:prstGeom>
          <a:noFill/>
        </p:spPr>
        <p:txBody>
          <a:bodyPr wrap="square" rtlCol="0">
            <a:spAutoFit/>
          </a:bodyPr>
          <a:lstStyle/>
          <a:p>
            <a:r>
              <a:rPr lang="en-US" sz="2000" b="1" dirty="0">
                <a:solidFill>
                  <a:prstClr val="white"/>
                </a:solidFill>
              </a:rPr>
              <a:t>Dr. Rick Cook</a:t>
            </a:r>
          </a:p>
          <a:p>
            <a:r>
              <a:rPr lang="en-US" dirty="0">
                <a:solidFill>
                  <a:prstClr val="white"/>
                </a:solidFill>
              </a:rPr>
              <a:t>Four Topics Four Sermons</a:t>
            </a:r>
          </a:p>
          <a:p>
            <a:r>
              <a:rPr lang="en-US" dirty="0">
                <a:solidFill>
                  <a:prstClr val="white"/>
                </a:solidFill>
              </a:rPr>
              <a:t>January and February 2017</a:t>
            </a:r>
          </a:p>
        </p:txBody>
      </p:sp>
      <p:sp>
        <p:nvSpPr>
          <p:cNvPr id="15" name="Rectangle 14"/>
          <p:cNvSpPr/>
          <p:nvPr/>
        </p:nvSpPr>
        <p:spPr>
          <a:xfrm>
            <a:off x="0" y="3426477"/>
            <a:ext cx="12204098" cy="45719"/>
          </a:xfrm>
          <a:prstGeom prst="rect">
            <a:avLst/>
          </a:prstGeom>
          <a:solidFill>
            <a:schemeClr val="accent6">
              <a:lumMod val="20000"/>
              <a:lumOff val="80000"/>
            </a:schemeClr>
          </a:solidFill>
          <a:ln>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 name="Rectangle 3"/>
          <p:cNvSpPr/>
          <p:nvPr/>
        </p:nvSpPr>
        <p:spPr>
          <a:xfrm>
            <a:off x="76200" y="304800"/>
            <a:ext cx="9791463" cy="1107996"/>
          </a:xfrm>
          <a:prstGeom prst="rect">
            <a:avLst/>
          </a:prstGeom>
        </p:spPr>
        <p:txBody>
          <a:bodyPr wrap="none">
            <a:spAutoFit/>
          </a:bodyPr>
          <a:lstStyle/>
          <a:p>
            <a:r>
              <a:rPr lang="en-US" sz="6600" b="1" spc="50" dirty="0">
                <a:ln w="0"/>
                <a:solidFill>
                  <a:srgbClr val="E7E6E6"/>
                </a:solidFill>
                <a:effectLst>
                  <a:glow rad="101600">
                    <a:srgbClr val="ED7D31">
                      <a:satMod val="175000"/>
                      <a:alpha val="40000"/>
                    </a:srgbClr>
                  </a:glow>
                  <a:innerShdw blurRad="63500" dist="50800" dir="13500000">
                    <a:srgbClr val="000000">
                      <a:alpha val="50000"/>
                    </a:srgbClr>
                  </a:innerShdw>
                </a:effectLst>
                <a:latin typeface="Segoe UI Black" panose="020B0A02040204020203" pitchFamily="34" charset="0"/>
                <a:ea typeface="Segoe UI Black" panose="020B0A02040204020203" pitchFamily="34" charset="0"/>
                <a:cs typeface="Segoe UI Black" panose="020B0A02040204020203" pitchFamily="34" charset="0"/>
              </a:rPr>
              <a:t>The World Longs for…</a:t>
            </a:r>
          </a:p>
        </p:txBody>
      </p:sp>
    </p:spTree>
    <p:extLst>
      <p:ext uri="{BB962C8B-B14F-4D97-AF65-F5344CB8AC3E}">
        <p14:creationId xmlns:p14="http://schemas.microsoft.com/office/powerpoint/2010/main" val="190186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Rectangle 1"/>
          <p:cNvSpPr/>
          <p:nvPr/>
        </p:nvSpPr>
        <p:spPr>
          <a:xfrm>
            <a:off x="0" y="2056151"/>
            <a:ext cx="5257800" cy="4801849"/>
          </a:xfrm>
          <a:prstGeom prst="rect">
            <a:avLst/>
          </a:prstGeom>
          <a:blipFill dpi="0" rotWithShape="1">
            <a:blip r:embed="rId2">
              <a:alphaModFix amt="29000"/>
            </a:blip>
            <a:srcRect/>
            <a:stretch>
              <a:fillRect/>
            </a:stretch>
          </a:blip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0" y="3740406"/>
            <a:ext cx="5161547"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dirty="0" smtClean="0">
                <a:ln w="19050">
                  <a:noFill/>
                </a:ln>
                <a:solidFill>
                  <a:srgbClr val="E7E6E6">
                    <a:lumMod val="10000"/>
                  </a:srgbClr>
                </a:solidFill>
                <a:effectLst>
                  <a:glow rad="63500">
                    <a:srgbClr val="A5A5A5">
                      <a:satMod val="175000"/>
                      <a:alpha val="40000"/>
                    </a:srgbClr>
                  </a:glow>
                  <a:outerShdw blurRad="50800" dist="38100" dir="2700000" algn="tl" rotWithShape="0">
                    <a:prstClr val="black">
                      <a:alpha val="40000"/>
                    </a:prstClr>
                  </a:outerShdw>
                </a:effectLst>
                <a:latin typeface="Book Antiqua" panose="02040602050305030304" pitchFamily="18" charset="0"/>
              </a:rPr>
              <a:t>“I do not know this man </a:t>
            </a:r>
          </a:p>
          <a:p>
            <a:r>
              <a:rPr lang="en-US" sz="3200" dirty="0">
                <a:ln w="19050">
                  <a:noFill/>
                </a:ln>
                <a:solidFill>
                  <a:srgbClr val="E7E6E6">
                    <a:lumMod val="10000"/>
                  </a:srgbClr>
                </a:solidFill>
                <a:effectLst>
                  <a:glow rad="63500">
                    <a:srgbClr val="A5A5A5">
                      <a:satMod val="175000"/>
                      <a:alpha val="40000"/>
                    </a:srgbClr>
                  </a:glow>
                  <a:outerShdw blurRad="50800" dist="38100" dir="2700000" algn="tl" rotWithShape="0">
                    <a:prstClr val="black">
                      <a:alpha val="40000"/>
                    </a:prstClr>
                  </a:outerShdw>
                </a:effectLst>
                <a:latin typeface="Book Antiqua" panose="02040602050305030304" pitchFamily="18" charset="0"/>
              </a:rPr>
              <a:t> </a:t>
            </a:r>
            <a:r>
              <a:rPr lang="en-US" sz="3200" dirty="0" smtClean="0">
                <a:ln w="19050">
                  <a:noFill/>
                </a:ln>
                <a:solidFill>
                  <a:srgbClr val="E7E6E6">
                    <a:lumMod val="10000"/>
                  </a:srgbClr>
                </a:solidFill>
                <a:effectLst>
                  <a:glow rad="63500">
                    <a:srgbClr val="A5A5A5">
                      <a:satMod val="175000"/>
                      <a:alpha val="40000"/>
                    </a:srgbClr>
                  </a:glow>
                  <a:outerShdw blurRad="50800" dist="38100" dir="2700000" algn="tl" rotWithShape="0">
                    <a:prstClr val="black">
                      <a:alpha val="40000"/>
                    </a:prstClr>
                  </a:outerShdw>
                </a:effectLst>
                <a:latin typeface="Book Antiqua" panose="02040602050305030304" pitchFamily="18" charset="0"/>
              </a:rPr>
              <a:t>          of whom you speak”</a:t>
            </a:r>
            <a:endParaRPr lang="en-US" sz="3200" dirty="0">
              <a:ln w="19050">
                <a:noFill/>
              </a:ln>
              <a:solidFill>
                <a:srgbClr val="E7E6E6">
                  <a:lumMod val="10000"/>
                </a:srgbClr>
              </a:solidFill>
              <a:effectLst>
                <a:glow rad="63500">
                  <a:srgbClr val="A5A5A5">
                    <a:satMod val="175000"/>
                    <a:alpha val="40000"/>
                  </a:srgbClr>
                </a:glow>
                <a:outerShdw blurRad="50800" dist="38100" dir="2700000" algn="tl" rotWithShape="0">
                  <a:prstClr val="black">
                    <a:alpha val="40000"/>
                  </a:prstClr>
                </a:outerShdw>
              </a:effectLst>
              <a:latin typeface="Book Antiqua" panose="02040602050305030304" pitchFamily="18" charset="0"/>
            </a:endParaRPr>
          </a:p>
        </p:txBody>
      </p:sp>
      <p:sp>
        <p:nvSpPr>
          <p:cNvPr id="6" name="TextBox 5"/>
          <p:cNvSpPr txBox="1"/>
          <p:nvPr/>
        </p:nvSpPr>
        <p:spPr>
          <a:xfrm>
            <a:off x="3559038" y="2155357"/>
            <a:ext cx="9910618"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800" dirty="0" smtClean="0">
                <a:solidFill>
                  <a:prstClr val="black"/>
                </a:solidFill>
                <a:latin typeface="AR CENA" panose="02000000000000000000" pitchFamily="2" charset="0"/>
              </a:rPr>
              <a:t>“Let us </a:t>
            </a:r>
            <a:r>
              <a:rPr lang="en-US" sz="4800" dirty="0">
                <a:solidFill>
                  <a:prstClr val="black"/>
                </a:solidFill>
                <a:latin typeface="AR CENA" panose="02000000000000000000" pitchFamily="2" charset="0"/>
              </a:rPr>
              <a:t>m</a:t>
            </a:r>
            <a:r>
              <a:rPr lang="en-US" sz="4800" dirty="0" smtClean="0">
                <a:solidFill>
                  <a:prstClr val="black"/>
                </a:solidFill>
                <a:latin typeface="AR CENA" panose="02000000000000000000" pitchFamily="2" charset="0"/>
              </a:rPr>
              <a:t>ake this the best Easter ever”</a:t>
            </a:r>
          </a:p>
          <a:p>
            <a:endParaRPr lang="en-US" dirty="0">
              <a:solidFill>
                <a:prstClr val="black"/>
              </a:solidFill>
            </a:endParaRPr>
          </a:p>
        </p:txBody>
      </p:sp>
      <p:sp>
        <p:nvSpPr>
          <p:cNvPr id="7" name="TextBox 6"/>
          <p:cNvSpPr txBox="1"/>
          <p:nvPr/>
        </p:nvSpPr>
        <p:spPr>
          <a:xfrm>
            <a:off x="6132932" y="4817624"/>
            <a:ext cx="5156791" cy="1508105"/>
          </a:xfrm>
          <a:prstGeom prst="rect">
            <a:avLst/>
          </a:prstGeom>
          <a:noFill/>
        </p:spPr>
        <p:txBody>
          <a:bodyPr wrap="square" rtlCol="0">
            <a:spAutoFit/>
          </a:bodyPr>
          <a:lstStyle/>
          <a:p>
            <a:r>
              <a:rPr lang="en-US" sz="3600" b="1" dirty="0" smtClean="0">
                <a:solidFill>
                  <a:prstClr val="black">
                    <a:lumMod val="75000"/>
                    <a:lumOff val="25000"/>
                  </a:prstClr>
                </a:solidFill>
              </a:rPr>
              <a:t>Dr. Rick Cook</a:t>
            </a:r>
          </a:p>
          <a:p>
            <a:r>
              <a:rPr lang="en-US" sz="2800" dirty="0" smtClean="0">
                <a:solidFill>
                  <a:prstClr val="black">
                    <a:lumMod val="75000"/>
                    <a:lumOff val="25000"/>
                  </a:prstClr>
                </a:solidFill>
              </a:rPr>
              <a:t>Four Sermons from Mark 14</a:t>
            </a:r>
          </a:p>
          <a:p>
            <a:r>
              <a:rPr lang="en-US" sz="2800" dirty="0" smtClean="0">
                <a:solidFill>
                  <a:prstClr val="black">
                    <a:lumMod val="75000"/>
                    <a:lumOff val="25000"/>
                  </a:prstClr>
                </a:solidFill>
              </a:rPr>
              <a:t>March and April 2017</a:t>
            </a:r>
            <a:endParaRPr lang="en-US" sz="2800" dirty="0">
              <a:solidFill>
                <a:prstClr val="black">
                  <a:lumMod val="75000"/>
                  <a:lumOff val="25000"/>
                </a:prstClr>
              </a:solidFill>
            </a:endParaRPr>
          </a:p>
        </p:txBody>
      </p:sp>
      <p:sp>
        <p:nvSpPr>
          <p:cNvPr id="4" name="TextBox 3"/>
          <p:cNvSpPr txBox="1"/>
          <p:nvPr/>
        </p:nvSpPr>
        <p:spPr>
          <a:xfrm>
            <a:off x="96251" y="-5952"/>
            <a:ext cx="11674642" cy="2062103"/>
          </a:xfrm>
          <a:prstGeom prst="rect">
            <a:avLst/>
          </a:prstGeom>
          <a:noFill/>
        </p:spPr>
        <p:txBody>
          <a:bodyPr wrap="square" rtlCol="0">
            <a:spAutoFit/>
          </a:bodyPr>
          <a:lstStyle/>
          <a:p>
            <a:pPr algn="ctr"/>
            <a:r>
              <a:rPr lang="en-US" sz="12800" dirty="0" smtClean="0">
                <a:ln w="66675" cmpd="thickThin">
                  <a:solidFill>
                    <a:prstClr val="black"/>
                  </a:solidFill>
                </a:ln>
                <a:solidFill>
                  <a:prstClr val="white">
                    <a:lumMod val="65000"/>
                  </a:prstClr>
                </a:solidFill>
                <a:effectLst>
                  <a:glow rad="63500">
                    <a:srgbClr val="A5A5A5">
                      <a:satMod val="175000"/>
                      <a:alpha val="40000"/>
                    </a:srgbClr>
                  </a:glow>
                  <a:outerShdw blurRad="50800" dist="38100" dir="2700000" algn="tl" rotWithShape="0">
                    <a:prstClr val="black">
                      <a:alpha val="40000"/>
                    </a:prstClr>
                  </a:outerShdw>
                </a:effectLst>
                <a:latin typeface="AR JULIAN" panose="02000000000000000000" pitchFamily="2" charset="0"/>
              </a:rPr>
              <a:t>EASTER 2017</a:t>
            </a:r>
            <a:endParaRPr lang="en-US" sz="12800" dirty="0">
              <a:ln w="66675" cmpd="thickThin">
                <a:solidFill>
                  <a:prstClr val="black"/>
                </a:solidFill>
              </a:ln>
              <a:solidFill>
                <a:prstClr val="white">
                  <a:lumMod val="65000"/>
                </a:prstClr>
              </a:solidFill>
              <a:effectLst>
                <a:glow rad="63500">
                  <a:srgbClr val="A5A5A5">
                    <a:satMod val="175000"/>
                    <a:alpha val="40000"/>
                  </a:srgbClr>
                </a:glow>
                <a:outerShdw blurRad="50800" dist="38100" dir="2700000" algn="tl" rotWithShape="0">
                  <a:prstClr val="black">
                    <a:alpha val="40000"/>
                  </a:prstClr>
                </a:outerShdw>
              </a:effectLst>
              <a:latin typeface="AR JULIAN" panose="02000000000000000000" pitchFamily="2" charset="0"/>
            </a:endParaRPr>
          </a:p>
        </p:txBody>
      </p:sp>
      <p:pic>
        <p:nvPicPr>
          <p:cNvPr id="3" name="Picture 2"/>
          <p:cNvPicPr>
            <a:picLocks noChangeAspect="1"/>
          </p:cNvPicPr>
          <p:nvPr/>
        </p:nvPicPr>
        <p:blipFill>
          <a:blip r:embed="rId3"/>
          <a:stretch>
            <a:fillRect/>
          </a:stretch>
        </p:blipFill>
        <p:spPr>
          <a:xfrm>
            <a:off x="9938326" y="6069214"/>
            <a:ext cx="2253673" cy="788786"/>
          </a:xfrm>
          <a:prstGeom prst="rect">
            <a:avLst/>
          </a:prstGeom>
          <a:effectLst>
            <a:outerShdw blurRad="50800" dist="50800" dir="5400000" algn="ctr" rotWithShape="0">
              <a:schemeClr val="bg2">
                <a:alpha val="61000"/>
              </a:schemeClr>
            </a:outerShdw>
          </a:effectLst>
        </p:spPr>
      </p:pic>
    </p:spTree>
    <p:extLst>
      <p:ext uri="{BB962C8B-B14F-4D97-AF65-F5344CB8AC3E}">
        <p14:creationId xmlns:p14="http://schemas.microsoft.com/office/powerpoint/2010/main" val="42347919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05468" y="163772"/>
            <a:ext cx="7069541" cy="7069540"/>
          </a:xfrm>
          <a:prstGeom prst="rect">
            <a:avLst/>
          </a:prstGeom>
          <a:blipFill dpi="0" rotWithShape="1">
            <a:blip r:embed="rId2"/>
            <a:srcRect/>
            <a:stretch>
              <a:fillRect/>
            </a:stretch>
          </a:blipFill>
        </p:spPr>
        <p:txBody>
          <a:bodyPr wrap="square" rtlCol="0">
            <a:spAutoFit/>
          </a:bodyPr>
          <a:lstStyle/>
          <a:p>
            <a:endParaRPr lang="en-US" dirty="0">
              <a:solidFill>
                <a:prstClr val="black"/>
              </a:solidFill>
            </a:endParaRPr>
          </a:p>
        </p:txBody>
      </p:sp>
      <p:sp>
        <p:nvSpPr>
          <p:cNvPr id="7" name="TextBox 6"/>
          <p:cNvSpPr txBox="1"/>
          <p:nvPr/>
        </p:nvSpPr>
        <p:spPr>
          <a:xfrm>
            <a:off x="3166283" y="-107253"/>
            <a:ext cx="9608024" cy="3630305"/>
          </a:xfrm>
          <a:prstGeom prst="rect">
            <a:avLst/>
          </a:prstGeom>
          <a:blipFill>
            <a:blip r:embed="rId3"/>
            <a:stretch>
              <a:fillRect/>
            </a:stretch>
          </a:blipFill>
        </p:spPr>
        <p:txBody>
          <a:bodyPr wrap="square" rtlCol="0">
            <a:spAutoFit/>
          </a:bodyPr>
          <a:lstStyle/>
          <a:p>
            <a:endParaRPr lang="en-US" dirty="0">
              <a:solidFill>
                <a:prstClr val="black"/>
              </a:solidFill>
            </a:endParaRPr>
          </a:p>
        </p:txBody>
      </p:sp>
      <p:sp>
        <p:nvSpPr>
          <p:cNvPr id="8" name="TextBox 7"/>
          <p:cNvSpPr txBox="1"/>
          <p:nvPr/>
        </p:nvSpPr>
        <p:spPr>
          <a:xfrm>
            <a:off x="5404515" y="2374438"/>
            <a:ext cx="5131560" cy="428110"/>
          </a:xfrm>
          <a:prstGeom prst="rect">
            <a:avLst/>
          </a:prstGeom>
          <a:blipFill>
            <a:blip r:embed="rId4"/>
            <a:stretch>
              <a:fillRect/>
            </a:stretch>
          </a:blipFill>
        </p:spPr>
        <p:txBody>
          <a:bodyPr wrap="square" rtlCol="0">
            <a:spAutoFit/>
          </a:bodyPr>
          <a:lstStyle/>
          <a:p>
            <a:endParaRPr lang="en-US" dirty="0">
              <a:solidFill>
                <a:prstClr val="black"/>
              </a:solidFill>
            </a:endParaRPr>
          </a:p>
        </p:txBody>
      </p:sp>
      <p:sp>
        <p:nvSpPr>
          <p:cNvPr id="11" name="Rectangle 10"/>
          <p:cNvSpPr/>
          <p:nvPr/>
        </p:nvSpPr>
        <p:spPr>
          <a:xfrm>
            <a:off x="8065828" y="4544704"/>
            <a:ext cx="3630305" cy="114641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404515" y="6074150"/>
            <a:ext cx="6632810" cy="75242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20741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1244" y="0"/>
            <a:ext cx="10289512" cy="6858000"/>
          </a:xfrm>
          <a:prstGeom prst="rect">
            <a:avLst/>
          </a:prstGeom>
        </p:spPr>
      </p:pic>
    </p:spTree>
    <p:extLst>
      <p:ext uri="{BB962C8B-B14F-4D97-AF65-F5344CB8AC3E}">
        <p14:creationId xmlns:p14="http://schemas.microsoft.com/office/powerpoint/2010/main" val="563288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17306"/>
          </a:xfrm>
          <a:prstGeom prst="rect">
            <a:avLst/>
          </a:prstGeom>
          <a:blipFill dpi="0" rotWithShape="1">
            <a:blip r:embed="rId2">
              <a:alphaModFix amt="95000"/>
            </a:blip>
            <a:srcRect/>
            <a:tile tx="0" ty="0" sx="100000" sy="100000" flip="none" algn="tl"/>
          </a:blipFill>
        </p:spPr>
        <p:txBody>
          <a:bodyPr wrap="square" rtlCol="0">
            <a:spAutoFit/>
          </a:bodyPr>
          <a:lstStyle/>
          <a:p>
            <a:pPr>
              <a:spcBef>
                <a:spcPts val="600"/>
              </a:spcBef>
            </a:pPr>
            <a:r>
              <a:rPr lang="en-US" sz="6000" dirty="0">
                <a:ln w="3175">
                  <a:solidFill>
                    <a:srgbClr val="FFC000">
                      <a:alpha val="68000"/>
                    </a:srgbClr>
                  </a:solidFill>
                  <a:bevel/>
                </a:ln>
                <a:solidFill>
                  <a:prstClr val="white"/>
                </a:solidFill>
                <a:latin typeface="AR JULIAN" panose="02000000000000000000" pitchFamily="2" charset="0"/>
              </a:rPr>
              <a:t>Revelation 2:1-7 		Ephesus</a:t>
            </a:r>
          </a:p>
          <a:p>
            <a:pPr>
              <a:spcBef>
                <a:spcPts val="600"/>
              </a:spcBef>
            </a:pPr>
            <a:r>
              <a:rPr lang="en-US" sz="6000" dirty="0">
                <a:ln w="3175">
                  <a:solidFill>
                    <a:srgbClr val="FFC000">
                      <a:alpha val="68000"/>
                    </a:srgbClr>
                  </a:solidFill>
                  <a:bevel/>
                </a:ln>
                <a:solidFill>
                  <a:prstClr val="white"/>
                </a:solidFill>
                <a:latin typeface="AR JULIAN" panose="02000000000000000000" pitchFamily="2" charset="0"/>
              </a:rPr>
              <a:t>Revelation 2:8-11 		Smyrna</a:t>
            </a:r>
          </a:p>
          <a:p>
            <a:pPr>
              <a:spcBef>
                <a:spcPts val="600"/>
              </a:spcBef>
            </a:pPr>
            <a:r>
              <a:rPr lang="en-US" sz="6000" dirty="0">
                <a:ln w="3175">
                  <a:solidFill>
                    <a:srgbClr val="FFC000">
                      <a:alpha val="68000"/>
                    </a:srgbClr>
                  </a:solidFill>
                  <a:bevel/>
                </a:ln>
                <a:solidFill>
                  <a:prstClr val="white"/>
                </a:solidFill>
                <a:latin typeface="AR JULIAN" panose="02000000000000000000" pitchFamily="2" charset="0"/>
              </a:rPr>
              <a:t>Revelation 2:12-17 	Pergamum</a:t>
            </a:r>
          </a:p>
          <a:p>
            <a:pPr>
              <a:spcBef>
                <a:spcPts val="600"/>
              </a:spcBef>
            </a:pPr>
            <a:r>
              <a:rPr lang="en-US" sz="6000" dirty="0">
                <a:ln w="3175">
                  <a:solidFill>
                    <a:srgbClr val="FFC000">
                      <a:alpha val="68000"/>
                    </a:srgbClr>
                  </a:solidFill>
                  <a:bevel/>
                </a:ln>
                <a:solidFill>
                  <a:prstClr val="white"/>
                </a:solidFill>
                <a:latin typeface="AR JULIAN" panose="02000000000000000000" pitchFamily="2" charset="0"/>
              </a:rPr>
              <a:t>Revelation 2:18-29 	Thyatira</a:t>
            </a:r>
          </a:p>
          <a:p>
            <a:pPr>
              <a:spcBef>
                <a:spcPts val="600"/>
              </a:spcBef>
            </a:pPr>
            <a:r>
              <a:rPr lang="en-US" sz="6000" dirty="0">
                <a:ln w="3175">
                  <a:solidFill>
                    <a:srgbClr val="FFC000">
                      <a:alpha val="68000"/>
                    </a:srgbClr>
                  </a:solidFill>
                  <a:bevel/>
                </a:ln>
                <a:solidFill>
                  <a:prstClr val="white"/>
                </a:solidFill>
                <a:latin typeface="AR JULIAN" panose="02000000000000000000" pitchFamily="2" charset="0"/>
              </a:rPr>
              <a:t>Revelation 3:1-6 		Sardis</a:t>
            </a:r>
          </a:p>
          <a:p>
            <a:pPr>
              <a:spcBef>
                <a:spcPts val="600"/>
              </a:spcBef>
            </a:pPr>
            <a:r>
              <a:rPr lang="en-US" sz="6000" dirty="0">
                <a:ln w="3175">
                  <a:solidFill>
                    <a:srgbClr val="FFC000">
                      <a:alpha val="68000"/>
                    </a:srgbClr>
                  </a:solidFill>
                  <a:bevel/>
                </a:ln>
                <a:solidFill>
                  <a:prstClr val="white"/>
                </a:solidFill>
                <a:latin typeface="AR JULIAN" panose="02000000000000000000" pitchFamily="2" charset="0"/>
              </a:rPr>
              <a:t>Revelation 3:7-13 	Philadelphia</a:t>
            </a:r>
          </a:p>
          <a:p>
            <a:pPr>
              <a:spcBef>
                <a:spcPts val="600"/>
              </a:spcBef>
            </a:pPr>
            <a:r>
              <a:rPr lang="en-US" sz="6000" dirty="0">
                <a:ln w="3175">
                  <a:solidFill>
                    <a:srgbClr val="FFC000">
                      <a:alpha val="68000"/>
                    </a:srgbClr>
                  </a:solidFill>
                  <a:bevel/>
                </a:ln>
                <a:solidFill>
                  <a:prstClr val="white"/>
                </a:solidFill>
                <a:latin typeface="AR JULIAN" panose="02000000000000000000" pitchFamily="2" charset="0"/>
              </a:rPr>
              <a:t>Revelation 3:14-22 	Laodicea </a:t>
            </a:r>
          </a:p>
        </p:txBody>
      </p:sp>
      <p:sp>
        <p:nvSpPr>
          <p:cNvPr id="3" name="TextBox 2"/>
          <p:cNvSpPr txBox="1"/>
          <p:nvPr/>
        </p:nvSpPr>
        <p:spPr>
          <a:xfrm>
            <a:off x="1231803" y="6389929"/>
            <a:ext cx="4486609" cy="369332"/>
          </a:xfrm>
          <a:prstGeom prst="rect">
            <a:avLst/>
          </a:prstGeom>
          <a:noFill/>
        </p:spPr>
        <p:txBody>
          <a:bodyPr wrap="square" rtlCol="0">
            <a:spAutoFit/>
          </a:bodyPr>
          <a:lstStyle/>
          <a:p>
            <a:r>
              <a:rPr lang="en-US" b="1" dirty="0">
                <a:solidFill>
                  <a:prstClr val="black"/>
                </a:solidFill>
              </a:rPr>
              <a:t>A four part sermon series on Revelation 2-3</a:t>
            </a:r>
          </a:p>
        </p:txBody>
      </p:sp>
      <p:sp>
        <p:nvSpPr>
          <p:cNvPr id="10" name="TextBox 9"/>
          <p:cNvSpPr txBox="1"/>
          <p:nvPr/>
        </p:nvSpPr>
        <p:spPr>
          <a:xfrm>
            <a:off x="8093122" y="5603536"/>
            <a:ext cx="3930555" cy="1200329"/>
          </a:xfrm>
          <a:prstGeom prst="rect">
            <a:avLst/>
          </a:prstGeom>
          <a:noFill/>
        </p:spPr>
        <p:txBody>
          <a:bodyPr wrap="square" rtlCol="0">
            <a:spAutoFit/>
          </a:bodyPr>
          <a:lstStyle/>
          <a:p>
            <a:r>
              <a:rPr lang="en-US" sz="2400" b="1" dirty="0">
                <a:solidFill>
                  <a:prstClr val="black"/>
                </a:solidFill>
                <a:latin typeface="Book Antiqua" panose="02040602050305030304" pitchFamily="18" charset="0"/>
              </a:rPr>
              <a:t>Dr. Rick Cook</a:t>
            </a:r>
          </a:p>
          <a:p>
            <a:r>
              <a:rPr lang="en-US" sz="2400" b="1" dirty="0">
                <a:solidFill>
                  <a:prstClr val="black"/>
                </a:solidFill>
                <a:latin typeface="Book Antiqua" panose="02040602050305030304" pitchFamily="18" charset="0"/>
              </a:rPr>
              <a:t>Summer 2017</a:t>
            </a:r>
          </a:p>
          <a:p>
            <a:r>
              <a:rPr lang="en-US" sz="2400" b="1" dirty="0">
                <a:solidFill>
                  <a:prstClr val="black"/>
                </a:solidFill>
                <a:latin typeface="Book Antiqua" panose="02040602050305030304" pitchFamily="18" charset="0"/>
              </a:rPr>
              <a:t>Generations Church of LA</a:t>
            </a:r>
          </a:p>
        </p:txBody>
      </p:sp>
      <p:sp>
        <p:nvSpPr>
          <p:cNvPr id="6" name="Rectangle 5"/>
          <p:cNvSpPr/>
          <p:nvPr/>
        </p:nvSpPr>
        <p:spPr>
          <a:xfrm>
            <a:off x="322125" y="114293"/>
            <a:ext cx="10347705" cy="3170099"/>
          </a:xfrm>
          <a:prstGeom prst="rect">
            <a:avLst/>
          </a:prstGeom>
        </p:spPr>
        <p:txBody>
          <a:bodyPr wrap="none">
            <a:spAutoFit/>
          </a:bodyPr>
          <a:lstStyle/>
          <a:p>
            <a:r>
              <a:rPr lang="en-US" sz="20000" b="1" dirty="0" smtClean="0">
                <a:ln w="95250">
                  <a:solidFill>
                    <a:prstClr val="black"/>
                  </a:solidFill>
                  <a:prstDash val="solid"/>
                </a:ln>
                <a:solidFill>
                  <a:srgbClr val="ED7D31">
                    <a:lumMod val="75000"/>
                  </a:srgbClr>
                </a:solidFill>
                <a:latin typeface="Impact" panose="020B0806030902050204" pitchFamily="34" charset="0"/>
              </a:rPr>
              <a:t>Churches</a:t>
            </a:r>
            <a:endParaRPr lang="en-US" sz="20000" b="1" dirty="0">
              <a:ln w="95250">
                <a:solidFill>
                  <a:prstClr val="black"/>
                </a:solidFill>
                <a:prstDash val="solid"/>
              </a:ln>
              <a:solidFill>
                <a:prstClr val="black"/>
              </a:solidFill>
            </a:endParaRPr>
          </a:p>
        </p:txBody>
      </p:sp>
      <p:sp>
        <p:nvSpPr>
          <p:cNvPr id="5" name="Rectangle 4"/>
          <p:cNvSpPr/>
          <p:nvPr/>
        </p:nvSpPr>
        <p:spPr>
          <a:xfrm>
            <a:off x="6878320" y="1498000"/>
            <a:ext cx="5145357" cy="1606653"/>
          </a:xfrm>
          <a:prstGeom prst="rect">
            <a:avLst/>
          </a:prstGeom>
          <a:blipFill>
            <a:blip r:embed="rId3">
              <a:alphaModFix amt="9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4122043" y="2333107"/>
            <a:ext cx="7596951" cy="1785104"/>
          </a:xfrm>
          <a:prstGeom prst="rect">
            <a:avLst/>
          </a:prstGeom>
        </p:spPr>
        <p:txBody>
          <a:bodyPr wrap="none">
            <a:spAutoFit/>
          </a:bodyPr>
          <a:lstStyle/>
          <a:p>
            <a:r>
              <a:rPr lang="en-US" sz="11000" dirty="0">
                <a:ln w="50800">
                  <a:solidFill>
                    <a:prstClr val="black"/>
                  </a:solidFill>
                  <a:prstDash val="solid"/>
                </a:ln>
                <a:solidFill>
                  <a:srgbClr val="ED7D31">
                    <a:lumMod val="75000"/>
                  </a:srgbClr>
                </a:solidFill>
                <a:latin typeface="Impact" panose="020B0806030902050204" pitchFamily="34" charset="0"/>
              </a:rPr>
              <a:t>Compromise</a:t>
            </a:r>
            <a:endParaRPr lang="en-US" sz="11000" dirty="0">
              <a:ln w="50800">
                <a:solidFill>
                  <a:prstClr val="black"/>
                </a:solidFill>
                <a:prstDash val="solid"/>
              </a:ln>
              <a:solidFill>
                <a:prstClr val="black"/>
              </a:solidFill>
            </a:endParaRPr>
          </a:p>
        </p:txBody>
      </p:sp>
      <p:pic>
        <p:nvPicPr>
          <p:cNvPr id="8" name="Picture 7"/>
          <p:cNvPicPr>
            <a:picLocks noChangeAspect="1"/>
          </p:cNvPicPr>
          <p:nvPr/>
        </p:nvPicPr>
        <p:blipFill>
          <a:blip r:embed="rId4"/>
          <a:stretch>
            <a:fillRect/>
          </a:stretch>
        </p:blipFill>
        <p:spPr>
          <a:xfrm>
            <a:off x="-170126" y="4439610"/>
            <a:ext cx="7913294" cy="2231329"/>
          </a:xfrm>
          <a:prstGeom prst="rect">
            <a:avLst/>
          </a:prstGeom>
        </p:spPr>
      </p:pic>
      <p:sp>
        <p:nvSpPr>
          <p:cNvPr id="12" name="Rectangle 11"/>
          <p:cNvSpPr/>
          <p:nvPr/>
        </p:nvSpPr>
        <p:spPr>
          <a:xfrm>
            <a:off x="5240740" y="3698397"/>
            <a:ext cx="6782937" cy="1254921"/>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834065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960" y="185647"/>
            <a:ext cx="11626080" cy="6486706"/>
          </a:xfrm>
          <a:prstGeom prst="rect">
            <a:avLst/>
          </a:prstGeom>
        </p:spPr>
      </p:pic>
    </p:spTree>
    <p:extLst>
      <p:ext uri="{BB962C8B-B14F-4D97-AF65-F5344CB8AC3E}">
        <p14:creationId xmlns:p14="http://schemas.microsoft.com/office/powerpoint/2010/main" val="1744193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a:effectLst>
            <a:innerShdw blurRad="114300">
              <a:prstClr val="black"/>
            </a:innerShdw>
          </a:effectLst>
        </p:spPr>
      </p:pic>
      <p:sp>
        <p:nvSpPr>
          <p:cNvPr id="4" name="Rectangle 3"/>
          <p:cNvSpPr/>
          <p:nvPr/>
        </p:nvSpPr>
        <p:spPr>
          <a:xfrm>
            <a:off x="4722478" y="2388514"/>
            <a:ext cx="3215945" cy="584775"/>
          </a:xfrm>
          <a:prstGeom prst="rect">
            <a:avLst/>
          </a:prstGeom>
          <a:noFill/>
          <a:effectLst>
            <a:innerShdw blurRad="63500" dist="50800" dir="8100000">
              <a:prstClr val="black">
                <a:alpha val="50000"/>
              </a:prstClr>
            </a:innerShdw>
          </a:effectLst>
        </p:spPr>
        <p:txBody>
          <a:bodyPr wrap="none" lIns="91440" tIns="45720" rIns="91440" bIns="45720">
            <a:spAutoFit/>
          </a:bodyPr>
          <a:lstStyle/>
          <a:p>
            <a:pPr algn="ctr"/>
            <a:r>
              <a:rPr lang="en-US" sz="3200" b="1" dirty="0" smtClean="0">
                <a:ln w="0"/>
                <a:solidFill>
                  <a:prstClr val="black"/>
                </a:solidFill>
                <a:effectLst>
                  <a:glow rad="101600">
                    <a:srgbClr val="A5A5A5">
                      <a:satMod val="175000"/>
                      <a:alpha val="40000"/>
                    </a:srgbClr>
                  </a:glow>
                  <a:innerShdw blurRad="63500" dist="50800" dir="18900000">
                    <a:prstClr val="black">
                      <a:alpha val="50000"/>
                    </a:prstClr>
                  </a:innerShdw>
                </a:effectLst>
              </a:rPr>
              <a:t>Philippians 2:1-16</a:t>
            </a:r>
            <a:endParaRPr lang="en-US" sz="3200" b="1" dirty="0">
              <a:ln w="0"/>
              <a:solidFill>
                <a:prstClr val="black"/>
              </a:solidFill>
              <a:effectLst>
                <a:glow rad="101600">
                  <a:srgbClr val="A5A5A5">
                    <a:satMod val="175000"/>
                    <a:alpha val="40000"/>
                  </a:srgbClr>
                </a:glow>
                <a:innerShdw blurRad="63500" dist="50800" dir="18900000">
                  <a:prstClr val="black">
                    <a:alpha val="50000"/>
                  </a:prstClr>
                </a:innerShdw>
              </a:effectLst>
            </a:endParaRPr>
          </a:p>
        </p:txBody>
      </p:sp>
      <p:sp>
        <p:nvSpPr>
          <p:cNvPr id="5" name="Rectangle 4"/>
          <p:cNvSpPr/>
          <p:nvPr/>
        </p:nvSpPr>
        <p:spPr>
          <a:xfrm>
            <a:off x="618198" y="1188185"/>
            <a:ext cx="8469819"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smtClean="0">
                <a:ln/>
                <a:solidFill>
                  <a:srgbClr val="A5A5A5">
                    <a:lumMod val="20000"/>
                    <a:lumOff val="80000"/>
                  </a:srgbClr>
                </a:solidFill>
                <a:effectLst>
                  <a:glow rad="63500">
                    <a:srgbClr val="4472C4">
                      <a:satMod val="175000"/>
                      <a:alpha val="40000"/>
                    </a:srgbClr>
                  </a:glow>
                </a:effectLst>
              </a:rPr>
              <a:t>Meditations on Christ</a:t>
            </a:r>
            <a:endParaRPr lang="en-US" sz="7200" b="1" dirty="0">
              <a:ln/>
              <a:solidFill>
                <a:srgbClr val="A5A5A5">
                  <a:lumMod val="20000"/>
                  <a:lumOff val="80000"/>
                </a:srgbClr>
              </a:solidFill>
              <a:effectLst>
                <a:glow rad="63500">
                  <a:srgbClr val="4472C4">
                    <a:satMod val="175000"/>
                    <a:alpha val="40000"/>
                  </a:srgbClr>
                </a:glow>
              </a:effectLst>
            </a:endParaRPr>
          </a:p>
        </p:txBody>
      </p:sp>
      <p:sp>
        <p:nvSpPr>
          <p:cNvPr id="3" name="TextBox 2"/>
          <p:cNvSpPr txBox="1"/>
          <p:nvPr/>
        </p:nvSpPr>
        <p:spPr>
          <a:xfrm>
            <a:off x="8957388" y="5477069"/>
            <a:ext cx="2733870" cy="923330"/>
          </a:xfrm>
          <a:prstGeom prst="rect">
            <a:avLst/>
          </a:prstGeom>
          <a:noFill/>
        </p:spPr>
        <p:txBody>
          <a:bodyPr wrap="square" rtlCol="0">
            <a:spAutoFit/>
          </a:bodyPr>
          <a:lstStyle/>
          <a:p>
            <a:pPr algn="r"/>
            <a:r>
              <a:rPr lang="en-US" dirty="0" smtClean="0">
                <a:solidFill>
                  <a:prstClr val="black">
                    <a:lumMod val="50000"/>
                    <a:lumOff val="50000"/>
                  </a:prstClr>
                </a:solidFill>
              </a:rPr>
              <a:t>Generations Church of LA</a:t>
            </a:r>
          </a:p>
          <a:p>
            <a:pPr algn="r"/>
            <a:r>
              <a:rPr lang="en-US" dirty="0" smtClean="0">
                <a:solidFill>
                  <a:prstClr val="black">
                    <a:lumMod val="50000"/>
                    <a:lumOff val="50000"/>
                  </a:prstClr>
                </a:solidFill>
              </a:rPr>
              <a:t>Dr. Rick Cook</a:t>
            </a:r>
          </a:p>
          <a:p>
            <a:pPr algn="r"/>
            <a:r>
              <a:rPr lang="en-US" dirty="0" smtClean="0">
                <a:solidFill>
                  <a:prstClr val="black">
                    <a:lumMod val="50000"/>
                    <a:lumOff val="50000"/>
                  </a:prstClr>
                </a:solidFill>
              </a:rPr>
              <a:t>Four Part Series </a:t>
            </a:r>
            <a:endParaRPr lang="en-US" dirty="0">
              <a:solidFill>
                <a:prstClr val="black">
                  <a:lumMod val="50000"/>
                  <a:lumOff val="50000"/>
                </a:prstClr>
              </a:solidFill>
            </a:endParaRPr>
          </a:p>
        </p:txBody>
      </p:sp>
      <p:sp>
        <p:nvSpPr>
          <p:cNvPr id="6" name="TextBox 5"/>
          <p:cNvSpPr txBox="1"/>
          <p:nvPr/>
        </p:nvSpPr>
        <p:spPr>
          <a:xfrm>
            <a:off x="8472196" y="4953849"/>
            <a:ext cx="3219062" cy="523220"/>
          </a:xfrm>
          <a:prstGeom prst="rect">
            <a:avLst/>
          </a:prstGeom>
          <a:noFill/>
        </p:spPr>
        <p:txBody>
          <a:bodyPr wrap="square" rtlCol="0">
            <a:spAutoFit/>
          </a:bodyPr>
          <a:lstStyle/>
          <a:p>
            <a:pPr algn="r"/>
            <a:r>
              <a:rPr lang="en-US" sz="2800" b="1" dirty="0" smtClean="0">
                <a:solidFill>
                  <a:srgbClr val="FF0000"/>
                </a:solidFill>
              </a:rPr>
              <a:t>CHRISTMAS 2017</a:t>
            </a:r>
            <a:endParaRPr lang="en-US" sz="2800" b="1" dirty="0">
              <a:solidFill>
                <a:srgbClr val="FF0000"/>
              </a:solidFill>
            </a:endParaRPr>
          </a:p>
        </p:txBody>
      </p:sp>
    </p:spTree>
    <p:extLst>
      <p:ext uri="{BB962C8B-B14F-4D97-AF65-F5344CB8AC3E}">
        <p14:creationId xmlns:p14="http://schemas.microsoft.com/office/powerpoint/2010/main" val="4070393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2000"/>
          </a:stretch>
        </a:blipFill>
        <a:effectLst/>
      </p:bgPr>
    </p:bg>
    <p:spTree>
      <p:nvGrpSpPr>
        <p:cNvPr id="1" name=""/>
        <p:cNvGrpSpPr/>
        <p:nvPr/>
      </p:nvGrpSpPr>
      <p:grpSpPr>
        <a:xfrm>
          <a:off x="0" y="0"/>
          <a:ext cx="0" cy="0"/>
          <a:chOff x="0" y="0"/>
          <a:chExt cx="0" cy="0"/>
        </a:xfrm>
      </p:grpSpPr>
      <p:sp>
        <p:nvSpPr>
          <p:cNvPr id="2" name="TextBox 1"/>
          <p:cNvSpPr txBox="1"/>
          <p:nvPr/>
        </p:nvSpPr>
        <p:spPr>
          <a:xfrm>
            <a:off x="8257590" y="3247053"/>
            <a:ext cx="4310743" cy="1107996"/>
          </a:xfrm>
          <a:prstGeom prst="rect">
            <a:avLst/>
          </a:prstGeom>
          <a:noFill/>
        </p:spPr>
        <p:txBody>
          <a:bodyPr wrap="square" rtlCol="0">
            <a:spAutoFit/>
          </a:bodyPr>
          <a:lstStyle/>
          <a:p>
            <a:r>
              <a:rPr lang="en-US" sz="6600" dirty="0" smtClean="0">
                <a:solidFill>
                  <a:srgbClr val="FFC000">
                    <a:lumMod val="50000"/>
                  </a:srgbClr>
                </a:solidFill>
                <a:effectLst>
                  <a:outerShdw blurRad="50800" dist="38100" dir="13500000" algn="br" rotWithShape="0">
                    <a:prstClr val="black">
                      <a:alpha val="40000"/>
                    </a:prstClr>
                  </a:outerShdw>
                </a:effectLst>
                <a:latin typeface="Franklin Gothic Medium" panose="020B0603020102020204" pitchFamily="34" charset="0"/>
                <a:ea typeface="Microsoft Himalaya" panose="01010100010101010101" pitchFamily="2" charset="0"/>
                <a:cs typeface="Microsoft Himalaya" panose="01010100010101010101" pitchFamily="2" charset="0"/>
              </a:rPr>
              <a:t>Acts 1-2</a:t>
            </a:r>
            <a:endParaRPr lang="en-US" sz="6600" dirty="0">
              <a:solidFill>
                <a:srgbClr val="FFC000">
                  <a:lumMod val="50000"/>
                </a:srgbClr>
              </a:solidFill>
              <a:effectLst>
                <a:outerShdw blurRad="50800" dist="38100" dir="13500000" algn="br" rotWithShape="0">
                  <a:prstClr val="black">
                    <a:alpha val="40000"/>
                  </a:prstClr>
                </a:outerShdw>
              </a:effectLst>
              <a:latin typeface="Franklin Gothic Medium" panose="020B0603020102020204" pitchFamily="34" charset="0"/>
              <a:ea typeface="Microsoft Himalaya" panose="01010100010101010101" pitchFamily="2" charset="0"/>
              <a:cs typeface="Microsoft Himalaya" panose="01010100010101010101" pitchFamily="2" charset="0"/>
            </a:endParaRPr>
          </a:p>
        </p:txBody>
      </p:sp>
      <p:sp>
        <p:nvSpPr>
          <p:cNvPr id="3" name="TextBox 2"/>
          <p:cNvSpPr txBox="1"/>
          <p:nvPr/>
        </p:nvSpPr>
        <p:spPr>
          <a:xfrm>
            <a:off x="6055567" y="6363477"/>
            <a:ext cx="4665306" cy="461665"/>
          </a:xfrm>
          <a:prstGeom prst="rect">
            <a:avLst/>
          </a:prstGeom>
          <a:noFill/>
        </p:spPr>
        <p:txBody>
          <a:bodyPr wrap="square" rtlCol="0">
            <a:spAutoFit/>
          </a:bodyPr>
          <a:lstStyle/>
          <a:p>
            <a:r>
              <a:rPr lang="en-US" sz="2400" dirty="0" smtClean="0">
                <a:solidFill>
                  <a:prstClr val="black"/>
                </a:solidFill>
              </a:rPr>
              <a:t>Acts: </a:t>
            </a:r>
            <a:r>
              <a:rPr lang="en-US" dirty="0" smtClean="0">
                <a:solidFill>
                  <a:prstClr val="black"/>
                </a:solidFill>
                <a:latin typeface="AR BLANCA" panose="02000000000000000000" pitchFamily="2" charset="0"/>
              </a:rPr>
              <a:t>Evangelizes us and makes us evangelists</a:t>
            </a:r>
            <a:endParaRPr lang="en-US" dirty="0">
              <a:solidFill>
                <a:prstClr val="black"/>
              </a:solidFill>
              <a:latin typeface="AR BLANCA" panose="02000000000000000000" pitchFamily="2" charset="0"/>
            </a:endParaRPr>
          </a:p>
        </p:txBody>
      </p:sp>
      <p:sp>
        <p:nvSpPr>
          <p:cNvPr id="4" name="TextBox 3"/>
          <p:cNvSpPr txBox="1"/>
          <p:nvPr/>
        </p:nvSpPr>
        <p:spPr>
          <a:xfrm>
            <a:off x="567790" y="1350287"/>
            <a:ext cx="11515354" cy="1785104"/>
          </a:xfrm>
          <a:prstGeom prst="rect">
            <a:avLst/>
          </a:prstGeom>
          <a:noFill/>
        </p:spPr>
        <p:txBody>
          <a:bodyPr wrap="square" rtlCol="0">
            <a:spAutoFit/>
          </a:bodyPr>
          <a:lstStyle/>
          <a:p>
            <a:r>
              <a:rPr lang="en-US" sz="11000" b="1" dirty="0" smtClean="0">
                <a:ln>
                  <a:solidFill>
                    <a:prstClr val="black"/>
                  </a:solidFill>
                </a:ln>
                <a:solidFill>
                  <a:prstClr val="black">
                    <a:alpha val="73000"/>
                  </a:prstClr>
                </a:solidFill>
                <a:effectLst>
                  <a:outerShdw blurRad="50800" dist="38100" dir="13500000" algn="br" rotWithShape="0">
                    <a:prstClr val="black">
                      <a:alpha val="40000"/>
                    </a:prstClr>
                  </a:outerShdw>
                </a:effectLst>
                <a:latin typeface="Gabriola" panose="04040605051002020D02" pitchFamily="82" charset="0"/>
              </a:rPr>
              <a:t>All Heaven Breaks Loose!</a:t>
            </a:r>
            <a:endParaRPr lang="en-US" sz="11000" b="1" dirty="0">
              <a:ln>
                <a:solidFill>
                  <a:prstClr val="black"/>
                </a:solidFill>
              </a:ln>
              <a:solidFill>
                <a:prstClr val="black">
                  <a:alpha val="73000"/>
                </a:prstClr>
              </a:solidFill>
              <a:effectLst>
                <a:outerShdw blurRad="50800" dist="38100" dir="13500000" algn="br" rotWithShape="0">
                  <a:prstClr val="black">
                    <a:alpha val="40000"/>
                  </a:prstClr>
                </a:outerShdw>
              </a:effectLst>
              <a:latin typeface="Gabriola" panose="04040605051002020D02" pitchFamily="82" charset="0"/>
            </a:endParaRPr>
          </a:p>
        </p:txBody>
      </p:sp>
      <p:sp>
        <p:nvSpPr>
          <p:cNvPr id="5" name="TextBox 4"/>
          <p:cNvSpPr txBox="1"/>
          <p:nvPr/>
        </p:nvSpPr>
        <p:spPr>
          <a:xfrm>
            <a:off x="457199" y="4793817"/>
            <a:ext cx="3825552" cy="1569660"/>
          </a:xfrm>
          <a:prstGeom prst="rect">
            <a:avLst/>
          </a:prstGeom>
          <a:blipFill>
            <a:blip r:embed="rId3">
              <a:alphaModFix amt="60000"/>
            </a:blip>
            <a:tile tx="0" ty="0" sx="100000" sy="100000" flip="none" algn="tl"/>
          </a:blipFill>
        </p:spPr>
        <p:txBody>
          <a:bodyPr wrap="square" rtlCol="0">
            <a:spAutoFit/>
          </a:bodyPr>
          <a:lstStyle/>
          <a:p>
            <a:endParaRPr lang="en-US" sz="1200" dirty="0" smtClean="0">
              <a:solidFill>
                <a:prstClr val="black"/>
              </a:solidFill>
              <a:latin typeface="Segoe UI Semibold" panose="020B0702040204020203" pitchFamily="34" charset="0"/>
              <a:cs typeface="Segoe UI Semibold" panose="020B0702040204020203" pitchFamily="34" charset="0"/>
            </a:endParaRPr>
          </a:p>
          <a:p>
            <a:r>
              <a:rPr lang="en-US" sz="2400" dirty="0" smtClean="0">
                <a:solidFill>
                  <a:prstClr val="black"/>
                </a:solidFill>
                <a:latin typeface="Segoe UI Semibold" panose="020B0702040204020203" pitchFamily="34" charset="0"/>
                <a:cs typeface="Segoe UI Semibold" panose="020B0702040204020203" pitchFamily="34" charset="0"/>
              </a:rPr>
              <a:t>Generations Church of LA</a:t>
            </a:r>
          </a:p>
          <a:p>
            <a:r>
              <a:rPr lang="en-US" sz="2400" dirty="0" smtClean="0">
                <a:solidFill>
                  <a:prstClr val="black"/>
                </a:solidFill>
                <a:latin typeface="Segoe UI Semibold" panose="020B0702040204020203" pitchFamily="34" charset="0"/>
                <a:cs typeface="Segoe UI Semibold" panose="020B0702040204020203" pitchFamily="34" charset="0"/>
              </a:rPr>
              <a:t>Sermon Series</a:t>
            </a:r>
          </a:p>
          <a:p>
            <a:r>
              <a:rPr lang="en-US" sz="2400" dirty="0" smtClean="0">
                <a:solidFill>
                  <a:prstClr val="black"/>
                </a:solidFill>
                <a:latin typeface="Segoe UI Semibold" panose="020B0702040204020203" pitchFamily="34" charset="0"/>
                <a:cs typeface="Segoe UI Semibold" panose="020B0702040204020203" pitchFamily="34" charset="0"/>
              </a:rPr>
              <a:t>January-March, 2018</a:t>
            </a:r>
          </a:p>
          <a:p>
            <a:endParaRPr lang="en-US" sz="1200" dirty="0">
              <a:solidFill>
                <a:prstClr val="black"/>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903757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2011" y="353593"/>
            <a:ext cx="11959990" cy="375487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11000" b="1" dirty="0" smtClean="0">
                <a:ln>
                  <a:solidFill>
                    <a:srgbClr val="5B9BD5"/>
                  </a:solidFill>
                </a:ln>
                <a:solidFill>
                  <a:prstClr val="white">
                    <a:lumMod val="50000"/>
                  </a:prstClr>
                </a:solidFill>
                <a:effectLst>
                  <a:glow rad="228600">
                    <a:srgbClr val="5B9BD5">
                      <a:lumMod val="40000"/>
                      <a:lumOff val="60000"/>
                      <a:alpha val="40000"/>
                    </a:srgbClr>
                  </a:glow>
                  <a:innerShdw blurRad="63500" dist="50800" dir="18900000">
                    <a:prstClr val="black">
                      <a:alpha val="50000"/>
                    </a:prstClr>
                  </a:innerShdw>
                </a:effectLst>
              </a:rPr>
              <a:t>“Where </a:t>
            </a:r>
            <a:r>
              <a:rPr lang="en-US" sz="11000" b="1" dirty="0">
                <a:ln>
                  <a:solidFill>
                    <a:srgbClr val="5B9BD5"/>
                  </a:solidFill>
                </a:ln>
                <a:solidFill>
                  <a:prstClr val="white">
                    <a:lumMod val="50000"/>
                  </a:prstClr>
                </a:solidFill>
                <a:effectLst>
                  <a:glow rad="228600">
                    <a:srgbClr val="5B9BD5">
                      <a:lumMod val="40000"/>
                      <a:lumOff val="60000"/>
                      <a:alpha val="40000"/>
                    </a:srgbClr>
                  </a:glow>
                  <a:innerShdw blurRad="63500" dist="50800" dir="18900000">
                    <a:prstClr val="black">
                      <a:alpha val="50000"/>
                    </a:prstClr>
                  </a:innerShdw>
                </a:effectLst>
              </a:rPr>
              <a:t>does </a:t>
            </a:r>
            <a:r>
              <a:rPr lang="en-US" sz="11000" b="1" dirty="0" smtClean="0">
                <a:ln>
                  <a:solidFill>
                    <a:srgbClr val="5B9BD5"/>
                  </a:solidFill>
                </a:ln>
                <a:solidFill>
                  <a:prstClr val="white">
                    <a:lumMod val="50000"/>
                  </a:prstClr>
                </a:solidFill>
                <a:effectLst>
                  <a:glow rad="228600">
                    <a:srgbClr val="5B9BD5">
                      <a:lumMod val="40000"/>
                      <a:lumOff val="60000"/>
                      <a:alpha val="40000"/>
                    </a:srgbClr>
                  </a:glow>
                  <a:innerShdw blurRad="63500" dist="50800" dir="18900000">
                    <a:prstClr val="black">
                      <a:alpha val="50000"/>
                    </a:prstClr>
                  </a:innerShdw>
                </a:effectLst>
              </a:rPr>
              <a:t>my</a:t>
            </a:r>
          </a:p>
          <a:p>
            <a:r>
              <a:rPr lang="en-US" sz="11000" b="1" dirty="0">
                <a:ln>
                  <a:solidFill>
                    <a:srgbClr val="5B9BD5"/>
                  </a:solidFill>
                </a:ln>
                <a:solidFill>
                  <a:prstClr val="white">
                    <a:lumMod val="50000"/>
                  </a:prstClr>
                </a:solidFill>
                <a:effectLst>
                  <a:glow rad="228600">
                    <a:srgbClr val="5B9BD5">
                      <a:lumMod val="40000"/>
                      <a:lumOff val="60000"/>
                      <a:alpha val="40000"/>
                    </a:srgbClr>
                  </a:glow>
                  <a:innerShdw blurRad="63500" dist="50800" dir="18900000">
                    <a:prstClr val="black">
                      <a:alpha val="50000"/>
                    </a:prstClr>
                  </a:innerShdw>
                </a:effectLst>
              </a:rPr>
              <a:t> </a:t>
            </a:r>
            <a:r>
              <a:rPr lang="en-US" sz="11000" b="1" dirty="0" smtClean="0">
                <a:ln>
                  <a:solidFill>
                    <a:srgbClr val="5B9BD5"/>
                  </a:solidFill>
                </a:ln>
                <a:solidFill>
                  <a:prstClr val="white">
                    <a:lumMod val="50000"/>
                  </a:prstClr>
                </a:solidFill>
                <a:effectLst>
                  <a:glow rad="228600">
                    <a:srgbClr val="5B9BD5">
                      <a:lumMod val="40000"/>
                      <a:lumOff val="60000"/>
                      <a:alpha val="40000"/>
                    </a:srgbClr>
                  </a:glow>
                  <a:innerShdw blurRad="63500" dist="50800" dir="18900000">
                    <a:prstClr val="black">
                      <a:alpha val="50000"/>
                    </a:prstClr>
                  </a:innerShdw>
                </a:effectLst>
              </a:rPr>
              <a:t>   help </a:t>
            </a:r>
            <a:r>
              <a:rPr lang="en-US" sz="11000" b="1" dirty="0">
                <a:ln>
                  <a:solidFill>
                    <a:srgbClr val="5B9BD5"/>
                  </a:solidFill>
                </a:ln>
                <a:solidFill>
                  <a:prstClr val="white">
                    <a:lumMod val="50000"/>
                  </a:prstClr>
                </a:solidFill>
                <a:effectLst>
                  <a:glow rad="228600">
                    <a:srgbClr val="5B9BD5">
                      <a:lumMod val="40000"/>
                      <a:lumOff val="60000"/>
                      <a:alpha val="40000"/>
                    </a:srgbClr>
                  </a:glow>
                  <a:innerShdw blurRad="63500" dist="50800" dir="18900000">
                    <a:prstClr val="black">
                      <a:alpha val="50000"/>
                    </a:prstClr>
                  </a:innerShdw>
                </a:effectLst>
              </a:rPr>
              <a:t>come from</a:t>
            </a:r>
            <a:r>
              <a:rPr lang="en-US" sz="11000" b="1" dirty="0" smtClean="0">
                <a:ln>
                  <a:solidFill>
                    <a:srgbClr val="5B9BD5"/>
                  </a:solidFill>
                </a:ln>
                <a:solidFill>
                  <a:prstClr val="white">
                    <a:lumMod val="50000"/>
                  </a:prstClr>
                </a:solidFill>
                <a:effectLst>
                  <a:glow rad="228600">
                    <a:srgbClr val="5B9BD5">
                      <a:lumMod val="40000"/>
                      <a:lumOff val="60000"/>
                      <a:alpha val="40000"/>
                    </a:srgbClr>
                  </a:glow>
                  <a:innerShdw blurRad="63500" dist="50800" dir="18900000">
                    <a:prstClr val="black">
                      <a:alpha val="50000"/>
                    </a:prstClr>
                  </a:innerShdw>
                </a:effectLst>
              </a:rPr>
              <a:t>?”</a:t>
            </a:r>
            <a:endParaRPr lang="en-US" sz="11000" b="1" dirty="0">
              <a:ln>
                <a:solidFill>
                  <a:srgbClr val="5B9BD5"/>
                </a:solidFill>
              </a:ln>
              <a:solidFill>
                <a:prstClr val="white">
                  <a:lumMod val="50000"/>
                </a:prstClr>
              </a:solidFill>
              <a:effectLst>
                <a:glow rad="228600">
                  <a:srgbClr val="5B9BD5">
                    <a:lumMod val="40000"/>
                    <a:lumOff val="60000"/>
                    <a:alpha val="40000"/>
                  </a:srgbClr>
                </a:glow>
                <a:innerShdw blurRad="63500" dist="50800" dir="18900000">
                  <a:prstClr val="black">
                    <a:alpha val="50000"/>
                  </a:prstClr>
                </a:innerShdw>
              </a:effectLst>
            </a:endParaRPr>
          </a:p>
          <a:p>
            <a:endParaRPr lang="en-US" b="1" dirty="0">
              <a:ln/>
              <a:solidFill>
                <a:srgbClr val="A5A5A5"/>
              </a:solidFill>
            </a:endParaRPr>
          </a:p>
        </p:txBody>
      </p:sp>
      <p:sp>
        <p:nvSpPr>
          <p:cNvPr id="3" name="TextBox 2"/>
          <p:cNvSpPr txBox="1"/>
          <p:nvPr/>
        </p:nvSpPr>
        <p:spPr>
          <a:xfrm>
            <a:off x="8106770" y="5114321"/>
            <a:ext cx="3575714" cy="1384995"/>
          </a:xfrm>
          <a:prstGeom prst="rect">
            <a:avLst/>
          </a:prstGeom>
          <a:solidFill>
            <a:schemeClr val="bg1">
              <a:alpha val="66000"/>
            </a:schemeClr>
          </a:solidFill>
        </p:spPr>
        <p:txBody>
          <a:bodyPr wrap="square" rtlCol="0">
            <a:spAutoFit/>
          </a:bodyPr>
          <a:lstStyle/>
          <a:p>
            <a:r>
              <a:rPr lang="en-US" sz="2800" b="1" dirty="0" smtClean="0">
                <a:solidFill>
                  <a:prstClr val="black"/>
                </a:solidFill>
              </a:rPr>
              <a:t>Good Friday 2018</a:t>
            </a:r>
          </a:p>
          <a:p>
            <a:r>
              <a:rPr lang="en-US" sz="2800" b="1" dirty="0" smtClean="0">
                <a:solidFill>
                  <a:prstClr val="black"/>
                </a:solidFill>
              </a:rPr>
              <a:t>Psalm 121</a:t>
            </a:r>
          </a:p>
          <a:p>
            <a:r>
              <a:rPr lang="en-US" sz="2800" b="1" dirty="0" smtClean="0">
                <a:solidFill>
                  <a:prstClr val="black"/>
                </a:solidFill>
              </a:rPr>
              <a:t>Dr. Rick Cook</a:t>
            </a:r>
            <a:endParaRPr lang="en-US" sz="2800" b="1" dirty="0">
              <a:solidFill>
                <a:prstClr val="black"/>
              </a:soli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423083" y="2770495"/>
            <a:ext cx="4107374" cy="4183039"/>
          </a:xfrm>
          <a:prstGeom prst="rect">
            <a:avLst/>
          </a:prstGeom>
          <a:effectLst>
            <a:glow rad="25400">
              <a:schemeClr val="accent3">
                <a:satMod val="175000"/>
                <a:alpha val="42000"/>
              </a:schemeClr>
            </a:glow>
          </a:effectLst>
          <a:scene3d>
            <a:camera prst="isometricTopUp"/>
            <a:lightRig rig="threePt" dir="t"/>
          </a:scene3d>
        </p:spPr>
      </p:pic>
    </p:spTree>
    <p:extLst>
      <p:ext uri="{BB962C8B-B14F-4D97-AF65-F5344CB8AC3E}">
        <p14:creationId xmlns:p14="http://schemas.microsoft.com/office/powerpoint/2010/main" val="29146145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702" y="3261395"/>
            <a:ext cx="11393361" cy="2400657"/>
          </a:xfrm>
          <a:prstGeom prst="rect">
            <a:avLst/>
          </a:prstGeom>
          <a:noFill/>
        </p:spPr>
        <p:txBody>
          <a:bodyPr wrap="square" rtlCol="0">
            <a:spAutoFit/>
          </a:bodyPr>
          <a:lstStyle/>
          <a:p>
            <a:r>
              <a:rPr lang="en-US" sz="15000" dirty="0" smtClean="0">
                <a:solidFill>
                  <a:prstClr val="black"/>
                </a:solidFill>
                <a:effectLst>
                  <a:outerShdw blurRad="50800" dist="38100" dir="2700000" algn="tl" rotWithShape="0">
                    <a:prstClr val="black">
                      <a:alpha val="40000"/>
                    </a:prstClr>
                  </a:outerShdw>
                </a:effectLst>
              </a:rPr>
              <a:t>T</a:t>
            </a:r>
            <a:r>
              <a:rPr lang="en-US" sz="7200" dirty="0" smtClean="0">
                <a:solidFill>
                  <a:prstClr val="black"/>
                </a:solidFill>
                <a:effectLst>
                  <a:outerShdw blurRad="50800" dist="38100" dir="2700000" algn="tl" rotWithShape="0">
                    <a:prstClr val="black">
                      <a:alpha val="40000"/>
                    </a:prstClr>
                  </a:outerShdw>
                </a:effectLst>
              </a:rPr>
              <a:t>HE</a:t>
            </a:r>
            <a:r>
              <a:rPr lang="en-US" sz="4800" dirty="0" smtClean="0">
                <a:solidFill>
                  <a:prstClr val="black"/>
                </a:solidFill>
                <a:effectLst>
                  <a:outerShdw blurRad="50800" dist="38100" dir="2700000" algn="tl" rotWithShape="0">
                    <a:prstClr val="black">
                      <a:alpha val="40000"/>
                    </a:prstClr>
                  </a:outerShdw>
                </a:effectLst>
              </a:rPr>
              <a:t> </a:t>
            </a:r>
            <a:r>
              <a:rPr lang="en-US" sz="15000" dirty="0" smtClean="0">
                <a:solidFill>
                  <a:prstClr val="black"/>
                </a:solidFill>
                <a:effectLst>
                  <a:outerShdw blurRad="50800" dist="38100" dir="2700000" algn="tl" rotWithShape="0">
                    <a:prstClr val="black">
                      <a:alpha val="40000"/>
                    </a:prstClr>
                  </a:outerShdw>
                </a:effectLst>
              </a:rPr>
              <a:t>W</a:t>
            </a:r>
            <a:r>
              <a:rPr lang="en-US" sz="7200" dirty="0" smtClean="0">
                <a:solidFill>
                  <a:prstClr val="black"/>
                </a:solidFill>
                <a:effectLst>
                  <a:outerShdw blurRad="50800" dist="38100" dir="2700000" algn="tl" rotWithShape="0">
                    <a:prstClr val="black">
                      <a:alpha val="40000"/>
                    </a:prstClr>
                  </a:outerShdw>
                </a:effectLst>
              </a:rPr>
              <a:t>ITNESS</a:t>
            </a:r>
            <a:r>
              <a:rPr lang="en-US" sz="4800" dirty="0" smtClean="0">
                <a:solidFill>
                  <a:prstClr val="black"/>
                </a:solidFill>
                <a:effectLst>
                  <a:outerShdw blurRad="50800" dist="38100" dir="2700000" algn="tl" rotWithShape="0">
                    <a:prstClr val="black">
                      <a:alpha val="40000"/>
                    </a:prstClr>
                  </a:outerShdw>
                </a:effectLst>
              </a:rPr>
              <a:t> </a:t>
            </a:r>
            <a:r>
              <a:rPr lang="en-US" sz="15000" dirty="0" smtClean="0">
                <a:solidFill>
                  <a:prstClr val="black"/>
                </a:solidFill>
                <a:effectLst>
                  <a:outerShdw blurRad="50800" dist="38100" dir="2700000" algn="tl" rotWithShape="0">
                    <a:prstClr val="black">
                      <a:alpha val="40000"/>
                    </a:prstClr>
                  </a:outerShdw>
                </a:effectLst>
              </a:rPr>
              <a:t>P</a:t>
            </a:r>
            <a:r>
              <a:rPr lang="en-US" sz="7200" dirty="0" smtClean="0">
                <a:solidFill>
                  <a:prstClr val="black"/>
                </a:solidFill>
                <a:effectLst>
                  <a:outerShdw blurRad="50800" dist="38100" dir="2700000" algn="tl" rotWithShape="0">
                    <a:prstClr val="black">
                      <a:alpha val="40000"/>
                    </a:prstClr>
                  </a:outerShdw>
                </a:effectLst>
              </a:rPr>
              <a:t>R    GRAM</a:t>
            </a:r>
            <a:endParaRPr lang="en-US" sz="7200" dirty="0">
              <a:solidFill>
                <a:prstClr val="black"/>
              </a:solidFill>
              <a:effectLst>
                <a:outerShdw blurRad="50800" dist="38100" dir="2700000" algn="tl" rotWithShape="0">
                  <a:prstClr val="black">
                    <a:alpha val="40000"/>
                  </a:prst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2761" y="4065563"/>
            <a:ext cx="1353065" cy="1596489"/>
          </a:xfrm>
          <a:prstGeom prst="rect">
            <a:avLst/>
          </a:prstGeom>
        </p:spPr>
      </p:pic>
      <p:pic>
        <p:nvPicPr>
          <p:cNvPr id="4" name="Picture 3"/>
          <p:cNvPicPr>
            <a:picLocks noChangeAspect="1"/>
          </p:cNvPicPr>
          <p:nvPr/>
        </p:nvPicPr>
        <p:blipFill>
          <a:blip r:embed="rId3"/>
          <a:stretch>
            <a:fillRect/>
          </a:stretch>
        </p:blipFill>
        <p:spPr>
          <a:xfrm>
            <a:off x="1125415" y="-140678"/>
            <a:ext cx="3152336" cy="3152336"/>
          </a:xfrm>
          <a:prstGeom prst="rect">
            <a:avLst/>
          </a:prstGeom>
        </p:spPr>
      </p:pic>
      <p:sp>
        <p:nvSpPr>
          <p:cNvPr id="5" name="TextBox 4"/>
          <p:cNvSpPr txBox="1"/>
          <p:nvPr/>
        </p:nvSpPr>
        <p:spPr>
          <a:xfrm>
            <a:off x="3121305" y="1085222"/>
            <a:ext cx="1236091" cy="2246769"/>
          </a:xfrm>
          <a:prstGeom prst="rect">
            <a:avLst/>
          </a:prstGeom>
          <a:noFill/>
        </p:spPr>
        <p:txBody>
          <a:bodyPr wrap="square" rtlCol="0">
            <a:spAutoFit/>
            <a:scene3d>
              <a:camera prst="isometricRightUp"/>
              <a:lightRig rig="threePt" dir="t"/>
            </a:scene3d>
          </a:bodyPr>
          <a:lstStyle/>
          <a:p>
            <a:r>
              <a:rPr lang="en-US" sz="14000" dirty="0" smtClean="0">
                <a:solidFill>
                  <a:prstClr val="black"/>
                </a:solidFill>
              </a:rPr>
              <a:t>A</a:t>
            </a:r>
            <a:endParaRPr lang="en-US" sz="14000" dirty="0">
              <a:solidFill>
                <a:prstClr val="black"/>
              </a:solidFill>
            </a:endParaRPr>
          </a:p>
        </p:txBody>
      </p:sp>
      <p:sp>
        <p:nvSpPr>
          <p:cNvPr id="6" name="TextBox 5"/>
          <p:cNvSpPr txBox="1"/>
          <p:nvPr/>
        </p:nvSpPr>
        <p:spPr>
          <a:xfrm>
            <a:off x="4094943" y="1909153"/>
            <a:ext cx="4357396" cy="1169551"/>
          </a:xfrm>
          <a:prstGeom prst="rect">
            <a:avLst/>
          </a:prstGeom>
          <a:noFill/>
        </p:spPr>
        <p:txBody>
          <a:bodyPr wrap="square" rtlCol="0">
            <a:spAutoFit/>
          </a:bodyPr>
          <a:lstStyle/>
          <a:p>
            <a:r>
              <a:rPr lang="en-US" sz="7000" i="1" dirty="0" err="1" smtClean="0">
                <a:solidFill>
                  <a:prstClr val="black"/>
                </a:solidFill>
              </a:rPr>
              <a:t>cts</a:t>
            </a:r>
            <a:r>
              <a:rPr lang="en-US" sz="7000" i="1" dirty="0" smtClean="0">
                <a:solidFill>
                  <a:prstClr val="black"/>
                </a:solidFill>
              </a:rPr>
              <a:t> 3-5 </a:t>
            </a:r>
            <a:endParaRPr lang="en-US" sz="7000" i="1" dirty="0">
              <a:solidFill>
                <a:prstClr val="black"/>
              </a:solidFill>
            </a:endParaRPr>
          </a:p>
        </p:txBody>
      </p:sp>
      <p:sp>
        <p:nvSpPr>
          <p:cNvPr id="7" name="TextBox 6"/>
          <p:cNvSpPr txBox="1"/>
          <p:nvPr/>
        </p:nvSpPr>
        <p:spPr>
          <a:xfrm>
            <a:off x="6512768" y="5844743"/>
            <a:ext cx="4441371" cy="923330"/>
          </a:xfrm>
          <a:prstGeom prst="rect">
            <a:avLst/>
          </a:prstGeom>
          <a:noFill/>
        </p:spPr>
        <p:txBody>
          <a:bodyPr wrap="square" rtlCol="0">
            <a:spAutoFit/>
          </a:bodyPr>
          <a:lstStyle/>
          <a:p>
            <a:pPr algn="r"/>
            <a:r>
              <a:rPr lang="en-US" dirty="0" smtClean="0">
                <a:solidFill>
                  <a:prstClr val="black"/>
                </a:solidFill>
              </a:rPr>
              <a:t>Generations Church LA</a:t>
            </a:r>
          </a:p>
          <a:p>
            <a:pPr algn="r"/>
            <a:r>
              <a:rPr lang="en-US" dirty="0" smtClean="0">
                <a:solidFill>
                  <a:prstClr val="black"/>
                </a:solidFill>
              </a:rPr>
              <a:t>Rick Cook &amp; Jaylenn Wong</a:t>
            </a:r>
          </a:p>
          <a:p>
            <a:pPr algn="r"/>
            <a:r>
              <a:rPr lang="en-US" dirty="0" smtClean="0">
                <a:solidFill>
                  <a:prstClr val="black"/>
                </a:solidFill>
              </a:rPr>
              <a:t>April-June 2018</a:t>
            </a:r>
            <a:endParaRPr lang="en-US" dirty="0">
              <a:solidFill>
                <a:prstClr val="black"/>
              </a:solidFill>
            </a:endParaRPr>
          </a:p>
        </p:txBody>
      </p:sp>
      <p:pic>
        <p:nvPicPr>
          <p:cNvPr id="8" name="Picture 7"/>
          <p:cNvPicPr>
            <a:picLocks noChangeAspect="1"/>
          </p:cNvPicPr>
          <p:nvPr/>
        </p:nvPicPr>
        <p:blipFill>
          <a:blip r:embed="rId4"/>
          <a:stretch>
            <a:fillRect/>
          </a:stretch>
        </p:blipFill>
        <p:spPr>
          <a:xfrm>
            <a:off x="10954139" y="5620139"/>
            <a:ext cx="1237861" cy="1237861"/>
          </a:xfrm>
          <a:prstGeom prst="rect">
            <a:avLst/>
          </a:prstGeom>
        </p:spPr>
      </p:pic>
    </p:spTree>
    <p:extLst>
      <p:ext uri="{BB962C8B-B14F-4D97-AF65-F5344CB8AC3E}">
        <p14:creationId xmlns:p14="http://schemas.microsoft.com/office/powerpoint/2010/main" val="4047177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08018282"/>
              </p:ext>
            </p:extLst>
          </p:nvPr>
        </p:nvGraphicFramePr>
        <p:xfrm>
          <a:off x="205154" y="392479"/>
          <a:ext cx="11862566" cy="701040"/>
        </p:xfrm>
        <a:graphic>
          <a:graphicData uri="http://schemas.openxmlformats.org/drawingml/2006/table">
            <a:tbl>
              <a:tblPr firstRow="1" bandRow="1">
                <a:tableStyleId>{5C22544A-7EE6-4342-B048-85BDC9FD1C3A}</a:tableStyleId>
              </a:tblPr>
              <a:tblGrid>
                <a:gridCol w="594946"/>
                <a:gridCol w="11267620"/>
              </a:tblGrid>
              <a:tr h="370840">
                <a:tc>
                  <a:txBody>
                    <a:bodyPr/>
                    <a:lstStyle/>
                    <a:p>
                      <a:endParaRPr lang="en-US" sz="4000" dirty="0"/>
                    </a:p>
                  </a:txBody>
                  <a:tcPr/>
                </a:tc>
                <a:tc>
                  <a:txBody>
                    <a:bodyPr/>
                    <a:lstStyle/>
                    <a:p>
                      <a:r>
                        <a:rPr lang="en-US" sz="4000" dirty="0" smtClean="0"/>
                        <a:t>Introduction</a:t>
                      </a:r>
                      <a:endParaRPr lang="en-US" sz="4000" dirty="0"/>
                    </a:p>
                  </a:txBody>
                  <a:tcPr/>
                </a:tc>
              </a:tr>
            </a:tbl>
          </a:graphicData>
        </a:graphic>
      </p:graphicFrame>
      <p:sp>
        <p:nvSpPr>
          <p:cNvPr id="3" name="TextBox 2"/>
          <p:cNvSpPr txBox="1"/>
          <p:nvPr/>
        </p:nvSpPr>
        <p:spPr>
          <a:xfrm>
            <a:off x="263769" y="1512277"/>
            <a:ext cx="11597054" cy="4801314"/>
          </a:xfrm>
          <a:prstGeom prst="rect">
            <a:avLst/>
          </a:prstGeom>
          <a:noFill/>
        </p:spPr>
        <p:txBody>
          <a:bodyPr wrap="square" rtlCol="0">
            <a:spAutoFit/>
          </a:bodyPr>
          <a:lstStyle/>
          <a:p>
            <a:r>
              <a:rPr lang="en-US" sz="3600" dirty="0" smtClean="0"/>
              <a:t>Why am I involved?</a:t>
            </a:r>
          </a:p>
          <a:p>
            <a:r>
              <a:rPr lang="en-US" sz="3600" dirty="0" smtClean="0"/>
              <a:t>First and Second generation</a:t>
            </a:r>
            <a:endParaRPr lang="en-US" sz="3600" dirty="0"/>
          </a:p>
          <a:p>
            <a:r>
              <a:rPr lang="en-US" sz="3600" dirty="0" smtClean="0"/>
              <a:t>Honest people of good faith on both sides</a:t>
            </a:r>
          </a:p>
          <a:p>
            <a:endParaRPr lang="en-US" sz="3600" dirty="0"/>
          </a:p>
          <a:p>
            <a:r>
              <a:rPr lang="en-US" sz="3600" dirty="0" smtClean="0"/>
              <a:t>Problems I have </a:t>
            </a:r>
            <a:r>
              <a:rPr lang="en-US" sz="3600" dirty="0" smtClean="0"/>
              <a:t>observed</a:t>
            </a:r>
          </a:p>
          <a:p>
            <a:pPr marL="285750" indent="-285750">
              <a:buFont typeface="Arial" panose="020B0604020202020204" pitchFamily="34" charset="0"/>
              <a:buChar char="•"/>
            </a:pPr>
            <a:r>
              <a:rPr lang="en-US" sz="3600" dirty="0" smtClean="0"/>
              <a:t>Subtle Culturalism (Not </a:t>
            </a:r>
            <a:r>
              <a:rPr lang="en-US" sz="3600" dirty="0" smtClean="0"/>
              <a:t>malicious or intended, but real)</a:t>
            </a:r>
          </a:p>
          <a:p>
            <a:pPr marL="285750" indent="-285750">
              <a:buFont typeface="Arial" panose="020B0604020202020204" pitchFamily="34" charset="0"/>
              <a:buChar char="•"/>
            </a:pPr>
            <a:r>
              <a:rPr lang="en-US" sz="3600" dirty="0" smtClean="0"/>
              <a:t>EM </a:t>
            </a:r>
            <a:r>
              <a:rPr lang="en-US" sz="3600" dirty="0" smtClean="0"/>
              <a:t>as a “ministry” of First Generation Church</a:t>
            </a:r>
          </a:p>
          <a:p>
            <a:endParaRPr lang="en-US" sz="3600" dirty="0"/>
          </a:p>
          <a:p>
            <a:endParaRPr lang="en-US" dirty="0"/>
          </a:p>
        </p:txBody>
      </p:sp>
    </p:spTree>
    <p:extLst>
      <p:ext uri="{BB962C8B-B14F-4D97-AF65-F5344CB8AC3E}">
        <p14:creationId xmlns:p14="http://schemas.microsoft.com/office/powerpoint/2010/main" val="31765720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627" y="2171459"/>
            <a:ext cx="11492574" cy="1785104"/>
          </a:xfrm>
          <a:prstGeom prst="rect">
            <a:avLst/>
          </a:prstGeom>
          <a:noFill/>
        </p:spPr>
        <p:txBody>
          <a:bodyPr wrap="square" rtlCol="0">
            <a:spAutoFit/>
          </a:bodyPr>
          <a:lstStyle/>
          <a:p>
            <a:r>
              <a:rPr lang="en-US" sz="11000" b="1" dirty="0" smtClean="0">
                <a:solidFill>
                  <a:prstClr val="black"/>
                </a:solidFill>
                <a:effectLst>
                  <a:outerShdw blurRad="50800" dist="38100" dir="2700000" algn="tl" rotWithShape="0">
                    <a:prstClr val="black">
                      <a:alpha val="40000"/>
                    </a:prstClr>
                  </a:outerShdw>
                </a:effectLst>
              </a:rPr>
              <a:t>Persecution Power</a:t>
            </a:r>
            <a:endParaRPr lang="en-US" sz="11000" b="1" dirty="0">
              <a:solidFill>
                <a:prstClr val="black"/>
              </a:solidFill>
              <a:effectLst>
                <a:outerShdw blurRad="50800" dist="38100" dir="2700000" algn="tl" rotWithShape="0">
                  <a:prstClr val="black">
                    <a:alpha val="40000"/>
                  </a:prstClr>
                </a:outerShdw>
              </a:effectLst>
            </a:endParaRPr>
          </a:p>
        </p:txBody>
      </p:sp>
      <p:sp>
        <p:nvSpPr>
          <p:cNvPr id="6" name="TextBox 5"/>
          <p:cNvSpPr txBox="1"/>
          <p:nvPr/>
        </p:nvSpPr>
        <p:spPr>
          <a:xfrm>
            <a:off x="394627" y="1077958"/>
            <a:ext cx="4357396" cy="1169551"/>
          </a:xfrm>
          <a:prstGeom prst="rect">
            <a:avLst/>
          </a:prstGeom>
          <a:noFill/>
        </p:spPr>
        <p:txBody>
          <a:bodyPr wrap="square" rtlCol="0">
            <a:spAutoFit/>
          </a:bodyPr>
          <a:lstStyle/>
          <a:p>
            <a:r>
              <a:rPr lang="en-US" sz="7000" i="1" dirty="0" smtClean="0">
                <a:solidFill>
                  <a:prstClr val="black"/>
                </a:solidFill>
              </a:rPr>
              <a:t>Acts 6-8 </a:t>
            </a:r>
            <a:endParaRPr lang="en-US" sz="7000" i="1" dirty="0">
              <a:solidFill>
                <a:prstClr val="black"/>
              </a:solidFill>
            </a:endParaRPr>
          </a:p>
        </p:txBody>
      </p:sp>
      <p:sp>
        <p:nvSpPr>
          <p:cNvPr id="7" name="TextBox 6"/>
          <p:cNvSpPr txBox="1"/>
          <p:nvPr/>
        </p:nvSpPr>
        <p:spPr>
          <a:xfrm>
            <a:off x="6512768" y="5844743"/>
            <a:ext cx="4441371" cy="923330"/>
          </a:xfrm>
          <a:prstGeom prst="rect">
            <a:avLst/>
          </a:prstGeom>
          <a:noFill/>
        </p:spPr>
        <p:txBody>
          <a:bodyPr wrap="square" rtlCol="0">
            <a:spAutoFit/>
          </a:bodyPr>
          <a:lstStyle/>
          <a:p>
            <a:pPr algn="r"/>
            <a:r>
              <a:rPr lang="en-US" dirty="0" smtClean="0">
                <a:solidFill>
                  <a:prstClr val="black"/>
                </a:solidFill>
              </a:rPr>
              <a:t>Generations Church LA</a:t>
            </a:r>
          </a:p>
          <a:p>
            <a:pPr algn="r"/>
            <a:r>
              <a:rPr lang="en-US" dirty="0" smtClean="0">
                <a:solidFill>
                  <a:prstClr val="black"/>
                </a:solidFill>
              </a:rPr>
              <a:t>Rick Cook &amp; Jaylenn Wong</a:t>
            </a:r>
          </a:p>
          <a:p>
            <a:pPr algn="r"/>
            <a:r>
              <a:rPr lang="en-US" dirty="0" smtClean="0">
                <a:solidFill>
                  <a:prstClr val="black"/>
                </a:solidFill>
              </a:rPr>
              <a:t>April-June 2018</a:t>
            </a:r>
            <a:endParaRPr lang="en-US" dirty="0">
              <a:solidFill>
                <a:prstClr val="black"/>
              </a:solidFill>
            </a:endParaRPr>
          </a:p>
        </p:txBody>
      </p:sp>
      <p:pic>
        <p:nvPicPr>
          <p:cNvPr id="8" name="Picture 7"/>
          <p:cNvPicPr>
            <a:picLocks noChangeAspect="1"/>
          </p:cNvPicPr>
          <p:nvPr/>
        </p:nvPicPr>
        <p:blipFill>
          <a:blip r:embed="rId3"/>
          <a:stretch>
            <a:fillRect/>
          </a:stretch>
        </p:blipFill>
        <p:spPr>
          <a:xfrm>
            <a:off x="10954139" y="5620139"/>
            <a:ext cx="1237861" cy="1237861"/>
          </a:xfrm>
          <a:prstGeom prst="rect">
            <a:avLst/>
          </a:prstGeom>
        </p:spPr>
      </p:pic>
    </p:spTree>
    <p:extLst>
      <p:ext uri="{BB962C8B-B14F-4D97-AF65-F5344CB8AC3E}">
        <p14:creationId xmlns:p14="http://schemas.microsoft.com/office/powerpoint/2010/main" val="3314220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503" y="79582"/>
            <a:ext cx="11744587" cy="5047536"/>
          </a:xfrm>
          <a:prstGeom prst="rect">
            <a:avLst/>
          </a:prstGeom>
          <a:noFill/>
        </p:spPr>
        <p:txBody>
          <a:bodyPr wrap="square" rtlCol="0">
            <a:spAutoFit/>
          </a:bodyPr>
          <a:lstStyle/>
          <a:p>
            <a:r>
              <a:rPr lang="en-US" sz="13000" b="1" dirty="0">
                <a:solidFill>
                  <a:srgbClr val="000000"/>
                </a:solidFill>
                <a:latin typeface="Arial" panose="020B0604020202020204" pitchFamily="34" charset="0"/>
              </a:rPr>
              <a:t>Paul</a:t>
            </a:r>
            <a:r>
              <a:rPr lang="en-US" sz="9600" dirty="0">
                <a:solidFill>
                  <a:srgbClr val="000000"/>
                </a:solidFill>
                <a:latin typeface="Arial" panose="020B0604020202020204" pitchFamily="34" charset="0"/>
              </a:rPr>
              <a:t>: </a:t>
            </a:r>
            <a:endParaRPr lang="en-US" sz="9600" dirty="0" smtClean="0">
              <a:solidFill>
                <a:srgbClr val="000000"/>
              </a:solidFill>
              <a:latin typeface="Arial" panose="020B0604020202020204" pitchFamily="34" charset="0"/>
            </a:endParaRPr>
          </a:p>
          <a:p>
            <a:r>
              <a:rPr lang="en-US" sz="9600" dirty="0" smtClean="0">
                <a:solidFill>
                  <a:srgbClr val="000000"/>
                </a:solidFill>
                <a:latin typeface="Arial" panose="020B0604020202020204" pitchFamily="34" charset="0"/>
              </a:rPr>
              <a:t>New </a:t>
            </a:r>
            <a:r>
              <a:rPr lang="en-US" sz="9600" dirty="0">
                <a:solidFill>
                  <a:srgbClr val="000000"/>
                </a:solidFill>
                <a:latin typeface="Arial" panose="020B0604020202020204" pitchFamily="34" charset="0"/>
              </a:rPr>
              <a:t>Recruit to the Witness Program</a:t>
            </a:r>
            <a:endParaRPr lang="en-US" sz="13000" b="1" dirty="0">
              <a:solidFill>
                <a:prstClr val="black"/>
              </a:solidFill>
            </a:endParaRPr>
          </a:p>
        </p:txBody>
      </p:sp>
      <p:sp>
        <p:nvSpPr>
          <p:cNvPr id="4" name="TextBox 3"/>
          <p:cNvSpPr txBox="1"/>
          <p:nvPr/>
        </p:nvSpPr>
        <p:spPr>
          <a:xfrm>
            <a:off x="7290377" y="5444967"/>
            <a:ext cx="4357396" cy="1169551"/>
          </a:xfrm>
          <a:prstGeom prst="rect">
            <a:avLst/>
          </a:prstGeom>
          <a:noFill/>
        </p:spPr>
        <p:txBody>
          <a:bodyPr wrap="square" rtlCol="0">
            <a:spAutoFit/>
          </a:bodyPr>
          <a:lstStyle/>
          <a:p>
            <a:r>
              <a:rPr lang="en-US" sz="7000" i="1" dirty="0" smtClean="0">
                <a:solidFill>
                  <a:prstClr val="black"/>
                </a:solidFill>
              </a:rPr>
              <a:t>Acts 9:1-19 </a:t>
            </a:r>
            <a:endParaRPr lang="en-US" sz="7000" i="1" dirty="0">
              <a:solidFill>
                <a:prstClr val="black"/>
              </a:solidFill>
            </a:endParaRPr>
          </a:p>
        </p:txBody>
      </p:sp>
    </p:spTree>
    <p:extLst>
      <p:ext uri="{BB962C8B-B14F-4D97-AF65-F5344CB8AC3E}">
        <p14:creationId xmlns:p14="http://schemas.microsoft.com/office/powerpoint/2010/main" val="284099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4675" y="3642715"/>
            <a:ext cx="3822050" cy="2489330"/>
          </a:xfrm>
          <a:prstGeom prst="rect">
            <a:avLst/>
          </a:prstGeom>
          <a:ln w="342900" cmpd="thickThin">
            <a:solidFill>
              <a:srgbClr val="5B9BD5"/>
            </a:solidFill>
          </a:ln>
        </p:spPr>
      </p:pic>
      <p:sp>
        <p:nvSpPr>
          <p:cNvPr id="3" name="TextBox 2"/>
          <p:cNvSpPr txBox="1"/>
          <p:nvPr/>
        </p:nvSpPr>
        <p:spPr>
          <a:xfrm>
            <a:off x="8805533" y="2485306"/>
            <a:ext cx="3262185" cy="707886"/>
          </a:xfrm>
          <a:prstGeom prst="rect">
            <a:avLst/>
          </a:prstGeom>
          <a:noFill/>
        </p:spPr>
        <p:txBody>
          <a:bodyPr wrap="square" rtlCol="0">
            <a:spAutoFit/>
          </a:bodyPr>
          <a:lstStyle/>
          <a:p>
            <a:r>
              <a:rPr lang="en-US" sz="4000" b="1" dirty="0" smtClean="0">
                <a:solidFill>
                  <a:srgbClr val="5B9BD5"/>
                </a:solidFill>
              </a:rPr>
              <a:t>A Case Study</a:t>
            </a:r>
            <a:endParaRPr lang="en-US" sz="4000" b="1" dirty="0">
              <a:solidFill>
                <a:srgbClr val="5B9BD5"/>
              </a:solidFill>
            </a:endParaRPr>
          </a:p>
        </p:txBody>
      </p:sp>
      <p:sp>
        <p:nvSpPr>
          <p:cNvPr id="4" name="TextBox 3"/>
          <p:cNvSpPr txBox="1"/>
          <p:nvPr/>
        </p:nvSpPr>
        <p:spPr>
          <a:xfrm>
            <a:off x="4171380" y="5191774"/>
            <a:ext cx="6394711" cy="1569660"/>
          </a:xfrm>
          <a:prstGeom prst="rect">
            <a:avLst/>
          </a:prstGeom>
          <a:solidFill>
            <a:srgbClr val="5B9BD5"/>
          </a:solidFill>
          <a:ln>
            <a:solidFill>
              <a:srgbClr val="383637"/>
            </a:solidFill>
          </a:ln>
        </p:spPr>
        <p:txBody>
          <a:bodyPr wrap="square" rtlCol="0">
            <a:spAutoFit/>
          </a:bodyPr>
          <a:lstStyle/>
          <a:p>
            <a:r>
              <a:rPr lang="en-US" sz="3200" dirty="0" smtClean="0">
                <a:solidFill>
                  <a:schemeClr val="bg1"/>
                </a:solidFill>
              </a:rPr>
              <a:t>Presenter: Rick Cook</a:t>
            </a:r>
          </a:p>
          <a:p>
            <a:r>
              <a:rPr lang="en-US" sz="3200" dirty="0" smtClean="0">
                <a:solidFill>
                  <a:schemeClr val="bg1"/>
                </a:solidFill>
              </a:rPr>
              <a:t>Logos Evangelical Seminary</a:t>
            </a:r>
          </a:p>
          <a:p>
            <a:r>
              <a:rPr lang="en-US" sz="3200" dirty="0" smtClean="0">
                <a:solidFill>
                  <a:schemeClr val="bg1"/>
                </a:solidFill>
              </a:rPr>
              <a:t>Language of Presentation: English</a:t>
            </a:r>
            <a:endParaRPr lang="en-US" sz="32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44239620"/>
              </p:ext>
            </p:extLst>
          </p:nvPr>
        </p:nvGraphicFramePr>
        <p:xfrm>
          <a:off x="205152" y="1421356"/>
          <a:ext cx="11862566" cy="914400"/>
        </p:xfrm>
        <a:graphic>
          <a:graphicData uri="http://schemas.openxmlformats.org/drawingml/2006/table">
            <a:tbl>
              <a:tblPr firstRow="1" bandRow="1">
                <a:effectLst>
                  <a:reflection blurRad="6350" stA="50000" endA="300" endPos="55000" dir="5400000" sy="-100000" algn="bl" rotWithShape="0"/>
                </a:effectLst>
                <a:tableStyleId>{5C22544A-7EE6-4342-B048-85BDC9FD1C3A}</a:tableStyleId>
              </a:tblPr>
              <a:tblGrid>
                <a:gridCol w="594946"/>
                <a:gridCol w="11267620"/>
              </a:tblGrid>
              <a:tr h="370840">
                <a:tc>
                  <a:txBody>
                    <a:bodyPr/>
                    <a:lstStyle/>
                    <a:p>
                      <a:endParaRPr lang="en-US" sz="4000" dirty="0"/>
                    </a:p>
                  </a:txBody>
                  <a:tcPr>
                    <a:cell3D prstMaterial="dkEdge">
                      <a:bevel prst="artDeco"/>
                      <a:lightRig rig="flood" dir="t"/>
                    </a:cell3D>
                  </a:tcPr>
                </a:tc>
                <a:tc>
                  <a:txBody>
                    <a:bodyPr/>
                    <a:lstStyle/>
                    <a:p>
                      <a:r>
                        <a:rPr lang="en-US" sz="5400" b="1" dirty="0" smtClean="0"/>
                        <a:t>Second Generation English Ministry:</a:t>
                      </a:r>
                      <a:endParaRPr lang="en-US" sz="5400" dirty="0"/>
                    </a:p>
                  </a:txBody>
                  <a:tcPr>
                    <a:cell3D prstMaterial="dkEdge">
                      <a:bevel prst="artDeco"/>
                      <a:lightRig rig="flood" dir="t"/>
                    </a:cell3D>
                  </a:tcPr>
                </a:tc>
              </a:tr>
            </a:tbl>
          </a:graphicData>
        </a:graphic>
      </p:graphicFrame>
    </p:spTree>
    <p:extLst>
      <p:ext uri="{BB962C8B-B14F-4D97-AF65-F5344CB8AC3E}">
        <p14:creationId xmlns:p14="http://schemas.microsoft.com/office/powerpoint/2010/main" val="1185504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74582540"/>
              </p:ext>
            </p:extLst>
          </p:nvPr>
        </p:nvGraphicFramePr>
        <p:xfrm>
          <a:off x="205154" y="392479"/>
          <a:ext cx="11862566" cy="701040"/>
        </p:xfrm>
        <a:graphic>
          <a:graphicData uri="http://schemas.openxmlformats.org/drawingml/2006/table">
            <a:tbl>
              <a:tblPr firstRow="1" bandRow="1">
                <a:tableStyleId>{5C22544A-7EE6-4342-B048-85BDC9FD1C3A}</a:tableStyleId>
              </a:tblPr>
              <a:tblGrid>
                <a:gridCol w="2218528"/>
                <a:gridCol w="9644038"/>
              </a:tblGrid>
              <a:tr h="370840">
                <a:tc>
                  <a:txBody>
                    <a:bodyPr/>
                    <a:lstStyle/>
                    <a:p>
                      <a:r>
                        <a:rPr lang="en-US" sz="4000" dirty="0" smtClean="0"/>
                        <a:t>Year -2</a:t>
                      </a:r>
                      <a:endParaRPr lang="en-US" sz="4000" dirty="0"/>
                    </a:p>
                  </a:txBody>
                  <a:tcPr/>
                </a:tc>
                <a:tc>
                  <a:txBody>
                    <a:bodyPr/>
                    <a:lstStyle/>
                    <a:p>
                      <a:r>
                        <a:rPr lang="en-US" sz="4000" dirty="0" smtClean="0"/>
                        <a:t>Crisis at First Generation Church</a:t>
                      </a:r>
                      <a:endParaRPr lang="en-US" sz="4000" dirty="0"/>
                    </a:p>
                  </a:txBody>
                  <a:tcPr/>
                </a:tc>
              </a:tr>
            </a:tbl>
          </a:graphicData>
        </a:graphic>
      </p:graphicFrame>
      <p:sp>
        <p:nvSpPr>
          <p:cNvPr id="3" name="TextBox 2"/>
          <p:cNvSpPr txBox="1"/>
          <p:nvPr/>
        </p:nvSpPr>
        <p:spPr>
          <a:xfrm>
            <a:off x="263769" y="1512277"/>
            <a:ext cx="11597054" cy="2585323"/>
          </a:xfrm>
          <a:prstGeom prst="rect">
            <a:avLst/>
          </a:prstGeom>
          <a:noFill/>
        </p:spPr>
        <p:txBody>
          <a:bodyPr wrap="square" rtlCol="0">
            <a:spAutoFit/>
          </a:bodyPr>
          <a:lstStyle/>
          <a:p>
            <a:r>
              <a:rPr lang="en-US" sz="3600" dirty="0"/>
              <a:t>Leaving EFCLA- Crisis</a:t>
            </a:r>
          </a:p>
          <a:p>
            <a:endParaRPr lang="en-US" sz="3600" dirty="0" smtClean="0"/>
          </a:p>
          <a:p>
            <a:r>
              <a:rPr lang="en-US" sz="3600" dirty="0" smtClean="0"/>
              <a:t>Elder </a:t>
            </a:r>
            <a:r>
              <a:rPr lang="en-US" sz="3600" dirty="0"/>
              <a:t>Henry (insider in denomination) urges patience</a:t>
            </a:r>
          </a:p>
          <a:p>
            <a:endParaRPr lang="en-US" sz="3600" dirty="0" smtClean="0"/>
          </a:p>
          <a:p>
            <a:endParaRPr lang="en-US" dirty="0"/>
          </a:p>
        </p:txBody>
      </p:sp>
    </p:spTree>
    <p:extLst>
      <p:ext uri="{BB962C8B-B14F-4D97-AF65-F5344CB8AC3E}">
        <p14:creationId xmlns:p14="http://schemas.microsoft.com/office/powerpoint/2010/main" val="366996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73935584"/>
              </p:ext>
            </p:extLst>
          </p:nvPr>
        </p:nvGraphicFramePr>
        <p:xfrm>
          <a:off x="169985" y="286971"/>
          <a:ext cx="11862566" cy="701040"/>
        </p:xfrm>
        <a:graphic>
          <a:graphicData uri="http://schemas.openxmlformats.org/drawingml/2006/table">
            <a:tbl>
              <a:tblPr firstRow="1" bandRow="1">
                <a:tableStyleId>{5C22544A-7EE6-4342-B048-85BDC9FD1C3A}</a:tableStyleId>
              </a:tblPr>
              <a:tblGrid>
                <a:gridCol w="2218528"/>
                <a:gridCol w="9644038"/>
              </a:tblGrid>
              <a:tr h="370840">
                <a:tc>
                  <a:txBody>
                    <a:bodyPr/>
                    <a:lstStyle/>
                    <a:p>
                      <a:r>
                        <a:rPr lang="en-US" sz="4000" dirty="0" smtClean="0"/>
                        <a:t>Year -1</a:t>
                      </a:r>
                      <a:endParaRPr lang="en-US" sz="4000" dirty="0"/>
                    </a:p>
                  </a:txBody>
                  <a:tcPr/>
                </a:tc>
                <a:tc>
                  <a:txBody>
                    <a:bodyPr/>
                    <a:lstStyle/>
                    <a:p>
                      <a:r>
                        <a:rPr lang="en-US" sz="4000" dirty="0" smtClean="0"/>
                        <a:t>Expanding Vision for a New Church</a:t>
                      </a:r>
                      <a:endParaRPr lang="en-US" sz="4000" dirty="0"/>
                    </a:p>
                  </a:txBody>
                  <a:tcPr/>
                </a:tc>
              </a:tr>
            </a:tbl>
          </a:graphicData>
        </a:graphic>
      </p:graphicFrame>
      <p:sp>
        <p:nvSpPr>
          <p:cNvPr id="3" name="TextBox 2"/>
          <p:cNvSpPr txBox="1"/>
          <p:nvPr/>
        </p:nvSpPr>
        <p:spPr>
          <a:xfrm>
            <a:off x="263769" y="1512277"/>
            <a:ext cx="11597054" cy="2585323"/>
          </a:xfrm>
          <a:prstGeom prst="rect">
            <a:avLst/>
          </a:prstGeom>
          <a:noFill/>
        </p:spPr>
        <p:txBody>
          <a:bodyPr wrap="square" rtlCol="0">
            <a:spAutoFit/>
          </a:bodyPr>
          <a:lstStyle/>
          <a:p>
            <a:r>
              <a:rPr lang="en-US" sz="3600" dirty="0"/>
              <a:t>Planting a new ministry; born in prayer</a:t>
            </a:r>
          </a:p>
          <a:p>
            <a:r>
              <a:rPr lang="en-US" sz="3600" dirty="0"/>
              <a:t>Vision</a:t>
            </a:r>
          </a:p>
          <a:p>
            <a:r>
              <a:rPr lang="en-US" sz="3600" dirty="0"/>
              <a:t>Core leaders</a:t>
            </a:r>
          </a:p>
          <a:p>
            <a:endParaRPr lang="en-US" sz="3600" dirty="0" smtClean="0"/>
          </a:p>
          <a:p>
            <a:endParaRPr lang="en-US" dirty="0"/>
          </a:p>
        </p:txBody>
      </p:sp>
    </p:spTree>
    <p:extLst>
      <p:ext uri="{BB962C8B-B14F-4D97-AF65-F5344CB8AC3E}">
        <p14:creationId xmlns:p14="http://schemas.microsoft.com/office/powerpoint/2010/main" val="1220876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73935584"/>
              </p:ext>
            </p:extLst>
          </p:nvPr>
        </p:nvGraphicFramePr>
        <p:xfrm>
          <a:off x="169985" y="286971"/>
          <a:ext cx="11862566" cy="701040"/>
        </p:xfrm>
        <a:graphic>
          <a:graphicData uri="http://schemas.openxmlformats.org/drawingml/2006/table">
            <a:tbl>
              <a:tblPr firstRow="1" bandRow="1">
                <a:tableStyleId>{5C22544A-7EE6-4342-B048-85BDC9FD1C3A}</a:tableStyleId>
              </a:tblPr>
              <a:tblGrid>
                <a:gridCol w="2218528"/>
                <a:gridCol w="9644038"/>
              </a:tblGrid>
              <a:tr h="370840">
                <a:tc>
                  <a:txBody>
                    <a:bodyPr/>
                    <a:lstStyle/>
                    <a:p>
                      <a:r>
                        <a:rPr lang="en-US" sz="4000" dirty="0" smtClean="0"/>
                        <a:t>Year -1</a:t>
                      </a:r>
                      <a:endParaRPr lang="en-US" sz="4000" dirty="0"/>
                    </a:p>
                  </a:txBody>
                  <a:tcPr/>
                </a:tc>
                <a:tc>
                  <a:txBody>
                    <a:bodyPr/>
                    <a:lstStyle/>
                    <a:p>
                      <a:r>
                        <a:rPr lang="en-US" sz="4000" dirty="0" smtClean="0"/>
                        <a:t>Expanding Vision for a New Church</a:t>
                      </a:r>
                      <a:endParaRPr lang="en-US" sz="4000" dirty="0"/>
                    </a:p>
                  </a:txBody>
                  <a:tcPr/>
                </a:tc>
              </a:tr>
            </a:tbl>
          </a:graphicData>
        </a:graphic>
      </p:graphicFrame>
      <p:sp>
        <p:nvSpPr>
          <p:cNvPr id="3" name="TextBox 2"/>
          <p:cNvSpPr txBox="1"/>
          <p:nvPr/>
        </p:nvSpPr>
        <p:spPr>
          <a:xfrm>
            <a:off x="263769" y="1512277"/>
            <a:ext cx="11597054" cy="4247317"/>
          </a:xfrm>
          <a:prstGeom prst="rect">
            <a:avLst/>
          </a:prstGeom>
          <a:noFill/>
        </p:spPr>
        <p:txBody>
          <a:bodyPr wrap="square" rtlCol="0">
            <a:spAutoFit/>
          </a:bodyPr>
          <a:lstStyle/>
          <a:p>
            <a:r>
              <a:rPr lang="en-US" sz="3600" b="1" dirty="0"/>
              <a:t>Mission (As church launched)</a:t>
            </a:r>
            <a:endParaRPr lang="en-US" sz="3600" dirty="0"/>
          </a:p>
          <a:p>
            <a:r>
              <a:rPr lang="en-US" sz="3600" dirty="0"/>
              <a:t>Our mission is for strong children's ministry, student/youth groups, family </a:t>
            </a:r>
            <a:r>
              <a:rPr lang="en-US" sz="3600" dirty="0" err="1"/>
              <a:t>homegroups</a:t>
            </a:r>
            <a:r>
              <a:rPr lang="en-US" sz="3600" dirty="0"/>
              <a:t>, and older families mentoring YA (young adults) and young couples. Our service will first begin with English only. Our focus on growing and spiritually nurturing the 2nd, 3rd, 4th+ gen kids growing up here in SGV.</a:t>
            </a:r>
          </a:p>
          <a:p>
            <a:endParaRPr lang="en-US" sz="3600" dirty="0" smtClean="0"/>
          </a:p>
          <a:p>
            <a:endParaRPr lang="en-US" dirty="0"/>
          </a:p>
        </p:txBody>
      </p:sp>
    </p:spTree>
    <p:extLst>
      <p:ext uri="{BB962C8B-B14F-4D97-AF65-F5344CB8AC3E}">
        <p14:creationId xmlns:p14="http://schemas.microsoft.com/office/powerpoint/2010/main" val="1067881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73935584"/>
              </p:ext>
            </p:extLst>
          </p:nvPr>
        </p:nvGraphicFramePr>
        <p:xfrm>
          <a:off x="169985" y="286971"/>
          <a:ext cx="11862566" cy="701040"/>
        </p:xfrm>
        <a:graphic>
          <a:graphicData uri="http://schemas.openxmlformats.org/drawingml/2006/table">
            <a:tbl>
              <a:tblPr firstRow="1" bandRow="1">
                <a:tableStyleId>{5C22544A-7EE6-4342-B048-85BDC9FD1C3A}</a:tableStyleId>
              </a:tblPr>
              <a:tblGrid>
                <a:gridCol w="2218528"/>
                <a:gridCol w="9644038"/>
              </a:tblGrid>
              <a:tr h="370840">
                <a:tc>
                  <a:txBody>
                    <a:bodyPr/>
                    <a:lstStyle/>
                    <a:p>
                      <a:r>
                        <a:rPr lang="en-US" sz="4000" dirty="0" smtClean="0"/>
                        <a:t>Year -1</a:t>
                      </a:r>
                      <a:endParaRPr lang="en-US" sz="4000" dirty="0"/>
                    </a:p>
                  </a:txBody>
                  <a:tcPr/>
                </a:tc>
                <a:tc>
                  <a:txBody>
                    <a:bodyPr/>
                    <a:lstStyle/>
                    <a:p>
                      <a:r>
                        <a:rPr lang="en-US" sz="4000" dirty="0" smtClean="0"/>
                        <a:t>Expanding Vision for a New Church</a:t>
                      </a:r>
                      <a:endParaRPr lang="en-US" sz="4000" dirty="0"/>
                    </a:p>
                  </a:txBody>
                  <a:tcPr/>
                </a:tc>
              </a:tr>
            </a:tbl>
          </a:graphicData>
        </a:graphic>
      </p:graphicFrame>
      <p:sp>
        <p:nvSpPr>
          <p:cNvPr id="3" name="TextBox 2"/>
          <p:cNvSpPr txBox="1"/>
          <p:nvPr/>
        </p:nvSpPr>
        <p:spPr>
          <a:xfrm>
            <a:off x="169985" y="1125099"/>
            <a:ext cx="11862566" cy="5632311"/>
          </a:xfrm>
          <a:prstGeom prst="rect">
            <a:avLst/>
          </a:prstGeom>
          <a:noFill/>
        </p:spPr>
        <p:txBody>
          <a:bodyPr wrap="square" rtlCol="0">
            <a:spAutoFit/>
          </a:bodyPr>
          <a:lstStyle/>
          <a:p>
            <a:r>
              <a:rPr lang="en-US" sz="3600" b="1" dirty="0"/>
              <a:t>Our Mission (As stated on current webpage)</a:t>
            </a:r>
            <a:endParaRPr lang="en-US" sz="3600" dirty="0"/>
          </a:p>
          <a:p>
            <a:r>
              <a:rPr lang="en-US" sz="3600" dirty="0" smtClean="0"/>
              <a:t>     We </a:t>
            </a:r>
            <a:r>
              <a:rPr lang="en-US" sz="3600" dirty="0"/>
              <a:t>would like to focus on nurturing families with second+ generation children. We want to prepare children and youth for the world and fulfilling the Great Commission through a strong children's ministry, strong youth ministry, strong families, and growing a strong young adult ministry.</a:t>
            </a:r>
          </a:p>
          <a:p>
            <a:r>
              <a:rPr lang="en-US" sz="3600" dirty="0"/>
              <a:t> </a:t>
            </a:r>
            <a:r>
              <a:rPr lang="en-US" sz="3600" dirty="0" smtClean="0"/>
              <a:t>    Our </a:t>
            </a:r>
            <a:r>
              <a:rPr lang="en-US" sz="3600" dirty="0"/>
              <a:t>target geography is the western San Gabriel Valley area in southern California. We want to equip our members to share the Good News, first to our Community, then to the greater LA Basin and around the world</a:t>
            </a:r>
            <a:r>
              <a:rPr lang="en-US" sz="3600" dirty="0" smtClean="0"/>
              <a:t>.</a:t>
            </a:r>
            <a:endParaRPr lang="en-US" sz="3600" dirty="0"/>
          </a:p>
        </p:txBody>
      </p:sp>
    </p:spTree>
    <p:extLst>
      <p:ext uri="{BB962C8B-B14F-4D97-AF65-F5344CB8AC3E}">
        <p14:creationId xmlns:p14="http://schemas.microsoft.com/office/powerpoint/2010/main" val="3013198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69771340"/>
              </p:ext>
            </p:extLst>
          </p:nvPr>
        </p:nvGraphicFramePr>
        <p:xfrm>
          <a:off x="143607" y="330933"/>
          <a:ext cx="11862566" cy="701040"/>
        </p:xfrm>
        <a:graphic>
          <a:graphicData uri="http://schemas.openxmlformats.org/drawingml/2006/table">
            <a:tbl>
              <a:tblPr firstRow="1" bandRow="1">
                <a:tableStyleId>{5C22544A-7EE6-4342-B048-85BDC9FD1C3A}</a:tableStyleId>
              </a:tblPr>
              <a:tblGrid>
                <a:gridCol w="2218528"/>
                <a:gridCol w="9644038"/>
              </a:tblGrid>
              <a:tr h="370840">
                <a:tc>
                  <a:txBody>
                    <a:bodyPr/>
                    <a:lstStyle/>
                    <a:p>
                      <a:endParaRPr lang="en-US" sz="4000"/>
                    </a:p>
                  </a:txBody>
                  <a:tcPr/>
                </a:tc>
                <a:tc>
                  <a:txBody>
                    <a:bodyPr/>
                    <a:lstStyle/>
                    <a:p>
                      <a:r>
                        <a:rPr lang="en-US" sz="4000" i="1" dirty="0" smtClean="0"/>
                        <a:t>**Birth of GCLA (February 7, 2016)** </a:t>
                      </a:r>
                      <a:endParaRPr lang="en-US" sz="4000" dirty="0"/>
                    </a:p>
                  </a:txBody>
                  <a:tcPr/>
                </a:tc>
              </a:tr>
            </a:tbl>
          </a:graphicData>
        </a:graphic>
      </p:graphicFrame>
      <p:sp>
        <p:nvSpPr>
          <p:cNvPr id="3" name="TextBox 2"/>
          <p:cNvSpPr txBox="1"/>
          <p:nvPr/>
        </p:nvSpPr>
        <p:spPr>
          <a:xfrm>
            <a:off x="276363" y="1298094"/>
            <a:ext cx="11597054" cy="1477328"/>
          </a:xfrm>
          <a:prstGeom prst="rect">
            <a:avLst/>
          </a:prstGeom>
          <a:noFill/>
        </p:spPr>
        <p:txBody>
          <a:bodyPr wrap="square" rtlCol="0">
            <a:spAutoFit/>
          </a:bodyPr>
          <a:lstStyle/>
          <a:p>
            <a:r>
              <a:rPr lang="en-US" sz="3600" dirty="0"/>
              <a:t>Feb 7, 2016- </a:t>
            </a:r>
            <a:r>
              <a:rPr lang="en-US" sz="3600" dirty="0" smtClean="0"/>
              <a:t>Celebration! First </a:t>
            </a:r>
            <a:r>
              <a:rPr lang="en-US" sz="3600" dirty="0"/>
              <a:t>Service (Vertigo!) </a:t>
            </a:r>
          </a:p>
          <a:p>
            <a:endParaRPr lang="en-US" sz="3600"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489" y="2199503"/>
            <a:ext cx="6987746" cy="4658497"/>
          </a:xfrm>
          <a:prstGeom prst="rect">
            <a:avLst/>
          </a:prstGeom>
        </p:spPr>
      </p:pic>
    </p:spTree>
    <p:extLst>
      <p:ext uri="{BB962C8B-B14F-4D97-AF65-F5344CB8AC3E}">
        <p14:creationId xmlns:p14="http://schemas.microsoft.com/office/powerpoint/2010/main" val="61485416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1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2260</TotalTime>
  <Words>1135</Words>
  <Application>Microsoft Office PowerPoint</Application>
  <PresentationFormat>Widescreen</PresentationFormat>
  <Paragraphs>227</Paragraphs>
  <Slides>42</Slides>
  <Notes>5</Notes>
  <HiddenSlides>0</HiddenSlides>
  <MMClips>0</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42</vt:i4>
      </vt:variant>
    </vt:vector>
  </HeadingPairs>
  <TitlesOfParts>
    <vt:vector size="70" baseType="lpstr">
      <vt:lpstr>Bauhaus 93</vt:lpstr>
      <vt:lpstr>Rockwell</vt:lpstr>
      <vt:lpstr>Rockwell Condensed</vt:lpstr>
      <vt:lpstr>AR BLANCA</vt:lpstr>
      <vt:lpstr>AR CENA</vt:lpstr>
      <vt:lpstr>AR ESSENCE</vt:lpstr>
      <vt:lpstr>AR JULIAN</vt:lpstr>
      <vt:lpstr>Arial</vt:lpstr>
      <vt:lpstr>Arial Narrow</vt:lpstr>
      <vt:lpstr>Book Antiqua</vt:lpstr>
      <vt:lpstr>Bradley Hand ITC</vt:lpstr>
      <vt:lpstr>Calibri</vt:lpstr>
      <vt:lpstr>Calibri Light</vt:lpstr>
      <vt:lpstr>Franklin Gothic Medium</vt:lpstr>
      <vt:lpstr>Gabriola</vt:lpstr>
      <vt:lpstr>Georgia</vt:lpstr>
      <vt:lpstr>Impact</vt:lpstr>
      <vt:lpstr>Lucida Handwriting</vt:lpstr>
      <vt:lpstr>Microsoft Himalaya</vt:lpstr>
      <vt:lpstr>Segoe UI Black</vt:lpstr>
      <vt:lpstr>Segoe UI Semibold</vt:lpstr>
      <vt:lpstr>Wingdings</vt:lpstr>
      <vt:lpstr>Office Theme</vt:lpstr>
      <vt:lpstr>Wood Type</vt:lpstr>
      <vt:lpstr>1_Wood Type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COURAGEOUS</vt:lpstr>
      <vt:lpstr>Joshua 1:1-9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Cook</dc:creator>
  <cp:lastModifiedBy>Richard Cook</cp:lastModifiedBy>
  <cp:revision>39</cp:revision>
  <dcterms:created xsi:type="dcterms:W3CDTF">2018-09-09T13:50:14Z</dcterms:created>
  <dcterms:modified xsi:type="dcterms:W3CDTF">2018-09-15T16:14:34Z</dcterms:modified>
</cp:coreProperties>
</file>