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67" r:id="rId2"/>
    <p:sldId id="256" r:id="rId3"/>
    <p:sldId id="257" r:id="rId4"/>
    <p:sldId id="259" r:id="rId5"/>
    <p:sldId id="268" r:id="rId6"/>
    <p:sldId id="258" r:id="rId7"/>
    <p:sldId id="260" r:id="rId8"/>
    <p:sldId id="261" r:id="rId9"/>
    <p:sldId id="262" r:id="rId10"/>
    <p:sldId id="269" r:id="rId11"/>
    <p:sldId id="263" r:id="rId12"/>
    <p:sldId id="264" r:id="rId13"/>
    <p:sldId id="265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7060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7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94EDF8-BD54-4A4C-A2C0-C0D77D4857FF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0A23B5-0C59-4745-A4D5-AA04D4D59C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61235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/>
            <a:fld id="{9EB489BE-DFDC-4F7D-98B8-B336A71AF2A7}" type="slidenum">
              <a:rPr lang="en-US" altLang="en-US">
                <a:latin typeface="Arial" charset="0"/>
              </a:rPr>
              <a:pPr eaLnBrk="1" hangingPunct="1"/>
              <a:t>1</a:t>
            </a:fld>
            <a:endParaRPr lang="en-US" altLang="en-US">
              <a:latin typeface="Arial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0A23B5-0C59-4745-A4D5-AA04D4D59CA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7801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fld id="{AD433005-23CC-4B01-9960-961550116546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fld id="{D54C67EE-AF96-4DF9-ACEC-D030719AB5E0}" type="datetimeFigureOut">
              <a:rPr lang="en-US" smtClean="0"/>
              <a:t>9/19/2015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990600"/>
          </a:xfrm>
          <a:solidFill>
            <a:schemeClr val="accent2"/>
          </a:solidFill>
          <a:ln w="76200" cmpd="tri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 eaLnBrk="1" hangingPunct="1"/>
            <a:r>
              <a:rPr lang="en-US" altLang="en-US" sz="4000" b="1" i="1" smtClean="0">
                <a:solidFill>
                  <a:srgbClr val="FFFF00"/>
                </a:solidFill>
                <a:latin typeface="Matura MT Script Capitals" pitchFamily="66" charset="0"/>
                <a:ea typeface="Batang" pitchFamily="18" charset="-127"/>
              </a:rPr>
              <a:t>     ABC</a:t>
            </a:r>
            <a:r>
              <a:rPr lang="en-US" altLang="en-US" sz="4000" smtClean="0">
                <a:solidFill>
                  <a:srgbClr val="FFFF00"/>
                </a:solidFill>
                <a:latin typeface="Matura MT Script Capitals" pitchFamily="66" charset="0"/>
              </a:rPr>
              <a:t>  2015 </a:t>
            </a:r>
            <a:r>
              <a:rPr lang="zh-TW" altLang="en-US" sz="4000" smtClean="0">
                <a:ea typeface="新細明體" pitchFamily="18" charset="-120"/>
              </a:rPr>
              <a:t>    </a:t>
            </a:r>
            <a:endParaRPr lang="en-US" altLang="en-US" sz="4000" smtClean="0"/>
          </a:p>
        </p:txBody>
      </p:sp>
      <p:sp>
        <p:nvSpPr>
          <p:cNvPr id="1024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066800"/>
            <a:ext cx="9144000" cy="5791200"/>
          </a:xfrm>
          <a:solidFill>
            <a:srgbClr val="002060"/>
          </a:solidFill>
          <a:ln w="76200" cmpd="tri"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eaLnBrk="1" hangingPunct="1">
              <a:buFontTx/>
              <a:buNone/>
              <a:defRPr/>
            </a:pP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課碼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(Workshop):</a:t>
            </a: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BT-305</a:t>
            </a:r>
          </a:p>
          <a:p>
            <a:pPr eaLnBrk="1" hangingPunct="1">
              <a:buFontTx/>
              <a:buNone/>
              <a:defRPr/>
            </a:pP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教室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(Room #): </a:t>
            </a: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南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S3</a:t>
            </a:r>
          </a:p>
          <a:p>
            <a:pPr eaLnBrk="1" hangingPunct="1">
              <a:buFontTx/>
              <a:buNone/>
              <a:defRPr/>
            </a:pPr>
            <a:r>
              <a:rPr lang="zh-TW" altLang="en-US" sz="3200" dirty="0" smtClean="0">
                <a:solidFill>
                  <a:srgbClr val="FFFF00"/>
                </a:solidFill>
                <a:ea typeface="新細明體" pitchFamily="18" charset="-120"/>
              </a:rPr>
              <a:t>講員</a:t>
            </a:r>
            <a:r>
              <a:rPr lang="en-US" altLang="zh-TW" sz="3200" dirty="0" smtClean="0">
                <a:solidFill>
                  <a:srgbClr val="FFFF00"/>
                </a:solidFill>
                <a:ea typeface="新細明體" pitchFamily="18" charset="-120"/>
              </a:rPr>
              <a:t>(Speaker): </a:t>
            </a:r>
            <a:r>
              <a:rPr lang="zh-CN" altLang="en-US" sz="3200" dirty="0" smtClean="0">
                <a:solidFill>
                  <a:srgbClr val="FFFF00"/>
                </a:solidFill>
                <a:ea typeface="新細明體" pitchFamily="18" charset="-120"/>
              </a:rPr>
              <a:t>李鐵軍</a:t>
            </a:r>
            <a:endParaRPr lang="en-US" altLang="zh-TW" sz="3200" dirty="0" smtClean="0">
              <a:solidFill>
                <a:srgbClr val="FFFF00"/>
              </a:solidFill>
              <a:ea typeface="新細明體" pitchFamily="18" charset="-120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3200" b="1" dirty="0" smtClean="0">
                <a:solidFill>
                  <a:srgbClr val="FFFF00"/>
                </a:solidFill>
                <a:ea typeface="新細明體" pitchFamily="18" charset="-120"/>
              </a:rPr>
              <a:t>授課語言</a:t>
            </a:r>
            <a:r>
              <a:rPr lang="en-US" altLang="zh-CN" sz="3200" b="1" dirty="0" smtClean="0">
                <a:solidFill>
                  <a:srgbClr val="FFFF00"/>
                </a:solidFill>
                <a:ea typeface="新細明體" pitchFamily="18" charset="-120"/>
              </a:rPr>
              <a:t>: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華語</a:t>
            </a:r>
            <a:endParaRPr lang="en-US" altLang="zh-CN" sz="3200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TW" altLang="en-US" sz="3200" dirty="0" smtClean="0">
                <a:solidFill>
                  <a:srgbClr val="FFFF00"/>
                </a:solidFill>
                <a:ea typeface="新細明體" pitchFamily="18" charset="-120"/>
              </a:rPr>
              <a:t>題目</a:t>
            </a:r>
            <a:r>
              <a:rPr lang="en-US" altLang="zh-TW" sz="3200" dirty="0" smtClean="0">
                <a:solidFill>
                  <a:srgbClr val="FFFF00"/>
                </a:solidFill>
                <a:ea typeface="新細明體" pitchFamily="18" charset="-120"/>
              </a:rPr>
              <a:t>(Topic): </a:t>
            </a:r>
            <a:r>
              <a:rPr lang="en-US" altLang="zh-TW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</a:t>
            </a:r>
            <a:r>
              <a:rPr lang="zh-CN" alt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從十誡看神與人的關係</a:t>
            </a:r>
            <a:endParaRPr lang="en-US" altLang="zh-CN" sz="3600" dirty="0" smtClean="0">
              <a:solidFill>
                <a:srgbClr val="FFFF00"/>
              </a:solidFill>
              <a:ea typeface="SimSun" pitchFamily="2" charset="-122"/>
            </a:endParaRPr>
          </a:p>
          <a:p>
            <a:pPr eaLnBrk="1" hangingPunct="1">
              <a:buFontTx/>
              <a:buNone/>
              <a:defRPr/>
            </a:pPr>
            <a:r>
              <a:rPr lang="zh-CN" altLang="en-US" sz="3200" dirty="0" smtClean="0">
                <a:solidFill>
                  <a:srgbClr val="FFFF00"/>
                </a:solidFill>
                <a:ea typeface="SimSun" pitchFamily="2" charset="-122"/>
              </a:rPr>
              <a:t>專題簡介</a:t>
            </a:r>
            <a:r>
              <a:rPr lang="en-US" altLang="zh-CN" sz="3200" dirty="0" smtClean="0">
                <a:solidFill>
                  <a:srgbClr val="FFFF00"/>
                </a:solidFill>
                <a:ea typeface="SimSun" pitchFamily="2" charset="-122"/>
              </a:rPr>
              <a:t>:</a:t>
            </a:r>
            <a:r>
              <a:rPr lang="zh-TW" altLang="en-US" sz="3200" dirty="0" smtClean="0">
                <a:solidFill>
                  <a:srgbClr val="FFFF00"/>
                </a:solidFill>
                <a:ea typeface="SimSun" pitchFamily="2" charset="-122"/>
              </a:rPr>
              <a:t> </a:t>
            </a:r>
            <a:r>
              <a:rPr lang="zh-TW" altLang="en-US" sz="3200" dirty="0">
                <a:solidFill>
                  <a:srgbClr val="FFFF00"/>
                </a:solidFill>
                <a:ea typeface="SimSun" pitchFamily="2" charset="-122"/>
              </a:rPr>
              <a:t>從出埃及記二十 </a:t>
            </a:r>
            <a:r>
              <a:rPr lang="en-US" altLang="zh-TW" sz="3200" dirty="0">
                <a:solidFill>
                  <a:srgbClr val="FFFF00"/>
                </a:solidFill>
                <a:ea typeface="SimSun" pitchFamily="2" charset="-122"/>
              </a:rPr>
              <a:t>1-6</a:t>
            </a:r>
            <a:r>
              <a:rPr lang="zh-TW" altLang="en-US" sz="3200" dirty="0">
                <a:solidFill>
                  <a:srgbClr val="FFFF00"/>
                </a:solidFill>
                <a:ea typeface="SimSun" pitchFamily="2" charset="-122"/>
              </a:rPr>
              <a:t>節所啟示神的三個的名字：耶和華、以羅欣 、伊，來探討神與以色列的關係，并思考如何影響今天的基督徒生活。</a:t>
            </a:r>
            <a:endParaRPr lang="en-US" altLang="zh-CN" sz="3200" dirty="0" smtClean="0">
              <a:solidFill>
                <a:srgbClr val="FFFF00"/>
              </a:solidFill>
              <a:ea typeface="SimSun" pitchFamily="2" charset="-122"/>
            </a:endParaRPr>
          </a:p>
        </p:txBody>
      </p:sp>
      <p:sp>
        <p:nvSpPr>
          <p:cNvPr id="102404" name="Text Box 4"/>
          <p:cNvSpPr txBox="1">
            <a:spLocks noChangeArrowheads="1"/>
          </p:cNvSpPr>
          <p:nvPr/>
        </p:nvSpPr>
        <p:spPr bwMode="auto">
          <a:xfrm>
            <a:off x="4038600" y="228600"/>
            <a:ext cx="4495800" cy="793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Baskerville Old Face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Baskerville Old Face" pitchFamily="18" charset="0"/>
              </a:defRPr>
            </a:lvl9pPr>
          </a:lstStyle>
          <a:p>
            <a:pPr eaLnBrk="1" hangingPunct="1">
              <a:defRPr/>
            </a:pPr>
            <a:r>
              <a:rPr lang="zh-TW" altLang="en-US" sz="2800" b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新細明體" pitchFamily="18" charset="-120"/>
              </a:rPr>
              <a:t> 北美華人基督徒教育大會</a:t>
            </a:r>
            <a:endParaRPr lang="en-US" sz="2800" smtClean="0">
              <a:solidFill>
                <a:srgbClr val="00FF00"/>
              </a:solidFill>
            </a:endParaRPr>
          </a:p>
          <a:p>
            <a:pPr eaLnBrk="1" hangingPunct="1">
              <a:defRPr/>
            </a:pPr>
            <a:r>
              <a:rPr lang="en-US" smtClean="0">
                <a:solidFill>
                  <a:srgbClr val="00FF00"/>
                </a:solidFill>
              </a:rPr>
              <a:t>            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A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ccess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B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ible </a:t>
            </a:r>
            <a:r>
              <a:rPr lang="en-US" smtClean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C</a:t>
            </a:r>
            <a:r>
              <a:rPr lang="en-US" smtClean="0">
                <a:solidFill>
                  <a:srgbClr val="00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atura MT Script Capitals" pitchFamily="66" charset="0"/>
                <a:ea typeface="MS Gothic" pitchFamily="49" charset="-128"/>
              </a:rPr>
              <a:t>onvention</a:t>
            </a:r>
            <a:r>
              <a:rPr lang="en-US" smtClean="0">
                <a:solidFill>
                  <a:srgbClr val="00FF00"/>
                </a:solidFill>
              </a:rPr>
              <a:t> </a:t>
            </a:r>
          </a:p>
        </p:txBody>
      </p:sp>
      <p:pic>
        <p:nvPicPr>
          <p:cNvPr id="2053" name="Picture 5" descr="abc logo_color (2)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304800"/>
            <a:ext cx="685800" cy="609600"/>
          </a:xfrm>
          <a:prstGeom prst="rect">
            <a:avLst/>
          </a:prstGeom>
          <a:noFill/>
          <a:ln w="57150" cmpd="thinThick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05800" y="282575"/>
            <a:ext cx="685800" cy="685800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25287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除了我以外，你不可有別的神。</a:t>
            </a:r>
          </a:p>
          <a:p>
            <a:r>
              <a:rPr lang="en-US" altLang="zh-TW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不可為自己雕刻偶像，也不可作什麼形像，彷彿上天、下地、和地底下、水中的百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</a:t>
            </a:r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TW" altLang="en-US" sz="32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TW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不可跪拜那些像，也不可事奉他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en-US" altLang="zh-TW" sz="3200" b="1" dirty="0" smtClean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sz="20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TW" altLang="en-US" sz="48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恨惡神</a:t>
            </a:r>
            <a:r>
              <a:rPr lang="zh-CN" altLang="en-US" sz="4800" b="1" dirty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就</a:t>
            </a:r>
            <a:r>
              <a:rPr lang="zh-CN" altLang="en-US" sz="48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敬</a:t>
            </a:r>
            <a:r>
              <a:rPr lang="zh-CN" altLang="en-US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拜事奉別神、偶像、一切受造之</a:t>
            </a:r>
            <a:r>
              <a:rPr lang="zh-CN" altLang="en-US" sz="4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物！</a:t>
            </a:r>
            <a:endParaRPr lang="en-US" sz="48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8295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z="4800" b="1" dirty="0">
                <a:solidFill>
                  <a:srgbClr val="070605"/>
                </a:solidFill>
              </a:rPr>
              <a:t>“我是忌邪的神</a:t>
            </a:r>
            <a:r>
              <a:rPr lang="zh-CN" altLang="en-US" sz="4800" b="1" dirty="0" smtClean="0">
                <a:solidFill>
                  <a:srgbClr val="070605"/>
                </a:solidFill>
              </a:rPr>
              <a:t>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070605"/>
                </a:solidFill>
              </a:rPr>
              <a:t>恨我的，我必追討他的罪，自父及子，直到三、四代；</a:t>
            </a:r>
            <a:endParaRPr lang="en-US" altLang="zh-CN" sz="3200" b="1" dirty="0" smtClean="0">
              <a:solidFill>
                <a:srgbClr val="070605"/>
              </a:solidFill>
            </a:endParaRPr>
          </a:p>
          <a:p>
            <a:r>
              <a:rPr lang="zh-CN" altLang="en-US" sz="3200" b="1" dirty="0" smtClean="0">
                <a:solidFill>
                  <a:srgbClr val="070605"/>
                </a:solidFill>
              </a:rPr>
              <a:t>愛我守我誡命的，</a:t>
            </a:r>
            <a:r>
              <a:rPr lang="zh-CN" altLang="en-US" sz="3200" b="1" dirty="0">
                <a:solidFill>
                  <a:srgbClr val="070605"/>
                </a:solidFill>
              </a:rPr>
              <a:t>我必向他們發慈愛，直到千</a:t>
            </a:r>
            <a:r>
              <a:rPr lang="zh-CN" altLang="en-US" sz="3200" b="1" dirty="0" smtClean="0">
                <a:solidFill>
                  <a:srgbClr val="070605"/>
                </a:solidFill>
              </a:rPr>
              <a:t>代。</a:t>
            </a:r>
            <a:endParaRPr lang="en-US" altLang="zh-CN" sz="3200" b="1" dirty="0" smtClean="0">
              <a:solidFill>
                <a:srgbClr val="070605"/>
              </a:solidFill>
            </a:endParaRPr>
          </a:p>
          <a:p>
            <a:endParaRPr lang="en-US" sz="3200" b="1" dirty="0">
              <a:solidFill>
                <a:srgbClr val="070605"/>
              </a:solidFill>
            </a:endParaRPr>
          </a:p>
          <a:p>
            <a:pPr marL="114300" indent="0" algn="ctr">
              <a:buNone/>
            </a:pPr>
            <a:r>
              <a:rPr lang="zh-CN" altLang="en-US" sz="4800" b="1" dirty="0" smtClean="0">
                <a:solidFill>
                  <a:srgbClr val="070605"/>
                </a:solidFill>
              </a:rPr>
              <a:t>公義 </a:t>
            </a:r>
            <a:r>
              <a:rPr lang="en-US" altLang="zh-CN" sz="4800" b="1" dirty="0" smtClean="0">
                <a:solidFill>
                  <a:srgbClr val="070605"/>
                </a:solidFill>
              </a:rPr>
              <a:t>vs. </a:t>
            </a:r>
            <a:r>
              <a:rPr lang="zh-CN" altLang="en-US" sz="8000" b="1" dirty="0" smtClean="0">
                <a:solidFill>
                  <a:srgbClr val="FF0000"/>
                </a:solidFill>
              </a:rPr>
              <a:t>慈愛</a:t>
            </a:r>
            <a:endParaRPr lang="en-US" sz="8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414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070605"/>
                </a:solidFill>
              </a:rPr>
              <a:t>應用</a:t>
            </a:r>
            <a:endParaRPr lang="en-US" b="1" dirty="0">
              <a:solidFill>
                <a:srgbClr val="0706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誰是雅巍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祂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為我做了什麼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今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天，我應當做什麼來回應神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的</a:t>
            </a:r>
            <a:r>
              <a:rPr lang="zh-CN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愛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78503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070605"/>
                </a:solidFill>
              </a:rPr>
              <a:t>結論</a:t>
            </a:r>
            <a:endParaRPr lang="en-US" b="1" dirty="0">
              <a:solidFill>
                <a:srgbClr val="0706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6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在基督耶穌的恩典里</a:t>
            </a:r>
            <a:endParaRPr lang="en-US" altLang="zh-CN" sz="3600" b="1" dirty="0" smtClean="0">
              <a:solidFill>
                <a:srgbClr val="0706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2"/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更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多</a:t>
            </a:r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地認識祂</a:t>
            </a:r>
            <a:endParaRPr lang="en-US" altLang="zh-CN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2"/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更</a:t>
            </a:r>
            <a:r>
              <a:rPr lang="zh-CN" altLang="en-US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深地經歷祂</a:t>
            </a:r>
            <a:endParaRPr lang="en-US" altLang="zh-CN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2"/>
            <a:r>
              <a:rPr lang="zh-CN" altLang="en-US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忠心地敬拜事奉祂</a:t>
            </a:r>
            <a:endParaRPr lang="en-US" altLang="zh-CN" sz="3600" b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36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TW" altLang="en-US" sz="36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愿神把</a:t>
            </a:r>
            <a:r>
              <a:rPr lang="zh-TW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這祈</a:t>
            </a:r>
            <a:r>
              <a:rPr lang="zh-TW" altLang="en-US" sz="36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求成就在我</a:t>
            </a:r>
            <a:r>
              <a:rPr lang="zh-TW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們身</a:t>
            </a:r>
            <a:r>
              <a:rPr lang="zh-TW" altLang="en-US" sz="36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上</a:t>
            </a:r>
            <a:r>
              <a:rPr lang="zh-TW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！</a:t>
            </a:r>
            <a:r>
              <a:rPr lang="zh-CN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阿</a:t>
            </a:r>
            <a:r>
              <a:rPr lang="zh-CN" altLang="en-US" sz="36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門！</a:t>
            </a:r>
            <a:endParaRPr lang="en-US" sz="36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altLang="zh-CN" sz="36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05370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1"/>
            <a:ext cx="7543800" cy="2362200"/>
          </a:xfrm>
        </p:spPr>
        <p:txBody>
          <a:bodyPr/>
          <a:lstStyle/>
          <a:p>
            <a:pPr algn="ctr"/>
            <a:r>
              <a:rPr lang="zh-TW" altLang="en-US" sz="5400" b="1" dirty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從十誡看神與人的關</a:t>
            </a:r>
            <a:r>
              <a:rPr lang="zh-TW" altLang="en-US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>係</a:t>
            </a:r>
            <a:r>
              <a:rPr lang="en-US" altLang="zh-TW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TW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---- </a:t>
            </a:r>
            <a:r>
              <a:rPr lang="he-IL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יְהוָה</a:t>
            </a:r>
            <a:r>
              <a:rPr lang="en-US" sz="5400" b="1" dirty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</a:t>
            </a:r>
            <a:r>
              <a:rPr lang="he-IL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אֱלֹהִים</a:t>
            </a:r>
            <a:r>
              <a:rPr lang="en-US" sz="5400" b="1" dirty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</a:t>
            </a:r>
            <a:r>
              <a:rPr lang="he-IL" sz="54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אֵל </a:t>
            </a:r>
            <a:endParaRPr lang="en-US" sz="5400" b="1" dirty="0">
              <a:solidFill>
                <a:srgbClr val="0706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4876800"/>
            <a:ext cx="6461760" cy="990600"/>
          </a:xfrm>
        </p:spPr>
        <p:txBody>
          <a:bodyPr>
            <a:noAutofit/>
          </a:bodyPr>
          <a:lstStyle/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方正新书宋简体" panose="03000509000000000000" pitchFamily="65" charset="-122"/>
                <a:ea typeface="方正新书宋简体" panose="03000509000000000000" pitchFamily="65" charset="-122"/>
              </a:rPr>
              <a:t>指導教授：謝挺，</a:t>
            </a:r>
            <a:r>
              <a:rPr lang="en-US" sz="2800" b="1" dirty="0" smtClean="0">
                <a:solidFill>
                  <a:schemeClr val="tx1"/>
                </a:solidFill>
                <a:latin typeface="方正新书宋简体" panose="03000509000000000000" pitchFamily="65" charset="-122"/>
                <a:ea typeface="方正新书宋简体" panose="03000509000000000000" pitchFamily="65" charset="-122"/>
              </a:rPr>
              <a:t>Ph.D.</a:t>
            </a:r>
          </a:p>
          <a:p>
            <a:pPr algn="ctr"/>
            <a:r>
              <a:rPr lang="zh-CN" altLang="en-US" sz="2800" b="1" dirty="0" smtClean="0">
                <a:solidFill>
                  <a:schemeClr val="tx1"/>
                </a:solidFill>
                <a:latin typeface="方正新书宋简体" panose="03000509000000000000" pitchFamily="65" charset="-122"/>
                <a:ea typeface="方正新书宋简体" panose="03000509000000000000" pitchFamily="65" charset="-122"/>
              </a:rPr>
              <a:t>道碩學生：李鐵軍</a:t>
            </a:r>
            <a:endParaRPr lang="en-US" sz="2800" b="1" dirty="0">
              <a:solidFill>
                <a:schemeClr val="tx1"/>
              </a:solidFill>
              <a:latin typeface="方正新书宋简体" panose="03000509000000000000" pitchFamily="65" charset="-122"/>
              <a:ea typeface="方正新书宋简体" panose="03000509000000000000" pitchFamily="65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54611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070605"/>
                </a:solidFill>
              </a:rPr>
              <a:t>引言</a:t>
            </a:r>
            <a:endParaRPr lang="en-US" b="1" dirty="0">
              <a:solidFill>
                <a:srgbClr val="0706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這個世界上到底有沒有神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作為基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督</a:t>
            </a:r>
            <a:r>
              <a:rPr lang="zh-CN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徒的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我們</a:t>
            </a:r>
            <a:r>
              <a:rPr lang="zh-CN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，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對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神的認識是在什麼程度上呢？</a:t>
            </a:r>
            <a:endParaRPr lang="en-US" altLang="zh-TW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、我是否真正的經歷了神真實而極大的能力呢</a:t>
            </a:r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？</a:t>
            </a:r>
            <a:endParaRPr lang="en-US" altLang="zh-TW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TW" alt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是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頭腦的知識層面，“我聽聞有神”，還是在生命里真實的經歷和體驗，“我親眼見神”？</a:t>
            </a:r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000226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070605"/>
                </a:solidFill>
              </a:rPr>
              <a:t>經文：出</a:t>
            </a:r>
            <a:r>
              <a:rPr lang="en-US" altLang="zh-CN" b="1" dirty="0" smtClean="0">
                <a:solidFill>
                  <a:srgbClr val="070605"/>
                </a:solidFill>
              </a:rPr>
              <a:t>20:1-6</a:t>
            </a:r>
            <a:endParaRPr lang="en-US" b="1" dirty="0">
              <a:solidFill>
                <a:srgbClr val="0706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371600"/>
            <a:ext cx="8229600" cy="5181600"/>
          </a:xfrm>
        </p:spPr>
        <p:txBody>
          <a:bodyPr>
            <a:noAutofit/>
          </a:bodyPr>
          <a:lstStyle/>
          <a:p>
            <a:r>
              <a:rPr lang="en-US" altLang="zh-TW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神吩咐這一切的話，說，</a:t>
            </a:r>
          </a:p>
          <a:p>
            <a:r>
              <a:rPr lang="en-US" altLang="zh-TW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en-US" altLang="zh-TW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是耶和華你的神，曾將你從埃及地為奴之家領出來。</a:t>
            </a:r>
          </a:p>
          <a:p>
            <a:r>
              <a:rPr lang="en-US" altLang="zh-TW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除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了我以外，你不可有別的神。</a:t>
            </a:r>
          </a:p>
          <a:p>
            <a:r>
              <a:rPr lang="en-US" altLang="zh-TW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可為自己雕刻偶像，也不可作什麼形像，彷彿上天、下地、和地底下、水中的百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物</a:t>
            </a:r>
            <a:r>
              <a:rPr lang="zh-CN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endParaRPr lang="zh-TW" altLang="en-US" sz="28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TW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不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可跪拜那些像，也不可事奉他。因為我耶和華你的神是忌邪的神，恨我的，我必追討他的罪，自父及子、直到三、四代；</a:t>
            </a:r>
          </a:p>
          <a:p>
            <a:r>
              <a:rPr lang="en-US" altLang="zh-TW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愛</a:t>
            </a:r>
            <a:r>
              <a:rPr lang="zh-TW" altLang="en-US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我守我誡命的，我必向他們發慈愛，直到千代</a:t>
            </a:r>
            <a:r>
              <a:rPr lang="zh-TW" altLang="en-US" sz="2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TW" sz="2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3134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2“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我是耶和華</a:t>
            </a:r>
            <a:r>
              <a:rPr lang="zh-TW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你的神</a:t>
            </a:r>
            <a:r>
              <a:rPr lang="zh-TW" altLang="en-US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，曾將你從埃及地為奴之家領出來。</a:t>
            </a:r>
          </a:p>
          <a:p>
            <a:r>
              <a:rPr lang="en-US" altLang="zh-TW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</a:t>
            </a:r>
            <a:r>
              <a:rPr lang="zh-TW" altLang="en-US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除了我以外，你不可有</a:t>
            </a:r>
            <a:r>
              <a:rPr lang="zh-TW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別的神</a:t>
            </a:r>
            <a:r>
              <a:rPr lang="zh-TW" altLang="en-US" sz="4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。</a:t>
            </a:r>
            <a:r>
              <a:rPr lang="en-US" altLang="zh-TW" sz="4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……</a:t>
            </a:r>
            <a:endParaRPr lang="zh-TW" altLang="en-US" sz="48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sz="48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 … … </a:t>
            </a:r>
            <a:r>
              <a:rPr lang="zh-TW" altLang="en-US" sz="4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</a:t>
            </a:r>
            <a:r>
              <a:rPr lang="zh-TW" altLang="en-US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為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</a:t>
            </a:r>
            <a:r>
              <a:rPr lang="zh-TW" alt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耶和</a:t>
            </a:r>
            <a:r>
              <a:rPr lang="zh-TW" altLang="en-US" sz="4800" b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華</a:t>
            </a:r>
            <a:r>
              <a:rPr lang="zh-TW" altLang="en-US" sz="4800" b="1" dirty="0">
                <a:solidFill>
                  <a:srgbClr val="0070C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你的神</a:t>
            </a:r>
            <a:r>
              <a:rPr lang="zh-TW" altLang="en-US" sz="48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</a:t>
            </a:r>
            <a:r>
              <a:rPr lang="zh-TW" altLang="en-US" sz="4800" b="1" dirty="0">
                <a:solidFill>
                  <a:srgbClr val="00B050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忌邪的神</a:t>
            </a:r>
            <a:r>
              <a:rPr lang="zh-TW" altLang="en-US" sz="48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</a:t>
            </a:r>
            <a:r>
              <a:rPr lang="en-US" sz="4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… </a:t>
            </a:r>
            <a:r>
              <a:rPr lang="en-US" sz="4800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…</a:t>
            </a:r>
          </a:p>
          <a:p>
            <a:endParaRPr lang="en-US" sz="20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7326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 smtClean="0">
                <a:solidFill>
                  <a:srgbClr val="070605"/>
                </a:solidFill>
              </a:rPr>
              <a:t>經文大綱</a:t>
            </a:r>
            <a:endParaRPr lang="en-US" b="1" dirty="0">
              <a:solidFill>
                <a:srgbClr val="070605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696200" cy="48006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1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、“我是耶和華（雅巍</a:t>
            </a:r>
            <a:r>
              <a:rPr 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- </a:t>
            </a:r>
            <a:r>
              <a:rPr lang="he-IL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יְהוָה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）”</a:t>
            </a:r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  <a:p>
            <a:endParaRPr lang="en-US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  <a:p>
            <a:r>
              <a:rPr 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2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、“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我是你的神（以羅欣</a:t>
            </a:r>
            <a:r>
              <a:rPr 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- </a:t>
            </a:r>
            <a:r>
              <a:rPr lang="he-IL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אֱלֹהִים</a:t>
            </a:r>
            <a:r>
              <a:rPr lang="zh-TW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）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”</a:t>
            </a:r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  <a:p>
            <a:endParaRPr lang="en-US" sz="32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  <a:p>
            <a:r>
              <a:rPr 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3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、“我是忌邪的神（伊</a:t>
            </a:r>
            <a:r>
              <a:rPr 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 </a:t>
            </a:r>
            <a:r>
              <a:rPr lang="en-US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- </a:t>
            </a:r>
            <a:r>
              <a:rPr lang="he-IL" sz="32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אֵל</a:t>
            </a:r>
            <a:r>
              <a:rPr lang="zh-CN" altLang="en-US" sz="32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  <a:cs typeface="+mj-cs"/>
              </a:rPr>
              <a:t>）”</a:t>
            </a:r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  <a:p>
            <a:endParaRPr lang="en-US" sz="32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68606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1</a:t>
            </a:r>
            <a:r>
              <a:rPr lang="en-US" altLang="zh-CN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.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我是耶和華（雅巍</a:t>
            </a:r>
            <a:r>
              <a:rPr 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- </a:t>
            </a:r>
            <a:r>
              <a:rPr lang="he-IL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יְהוָה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出</a:t>
            </a:r>
            <a:r>
              <a:rPr 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3:14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：“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我是自有永有的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</a:t>
            </a:r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（</a:t>
            </a:r>
            <a:r>
              <a:rPr lang="en-US" altLang="zh-CN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I am who I am.</a:t>
            </a:r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）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endParaRPr lang="en-US" altLang="zh-TW" sz="3200" b="1" dirty="0" smtClean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出</a:t>
            </a:r>
            <a:r>
              <a:rPr lang="en-US" altLang="zh-CN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3:16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：“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耶和華你們祖宗的神，就是亞伯拉罕的神，以撒的神，雅各的神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”。</a:t>
            </a:r>
            <a:endParaRPr lang="en-US" altLang="zh-TW" sz="3200" b="1" dirty="0" smtClean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sz="32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en-US" altLang="zh-TW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</a:t>
            </a:r>
            <a:r>
              <a:rPr lang="zh-TW" altLang="en-US" sz="4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</a:t>
            </a:r>
            <a:r>
              <a:rPr lang="zh-TW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是耶和華</a:t>
            </a:r>
            <a:r>
              <a:rPr lang="zh-TW" altLang="en-US" sz="4400" b="1" u="sng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你的神</a:t>
            </a:r>
            <a:r>
              <a:rPr lang="zh-TW" altLang="en-US" sz="4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，曾將你從埃及地為奴之家領出來。</a:t>
            </a:r>
          </a:p>
          <a:p>
            <a:endParaRPr lang="en-US" sz="3200" b="1" dirty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1648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001000" cy="1143000"/>
          </a:xfrm>
        </p:spPr>
        <p:txBody>
          <a:bodyPr/>
          <a:lstStyle/>
          <a:p>
            <a:r>
              <a:rPr 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TW" alt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我是你的神（以羅欣</a:t>
            </a:r>
            <a:r>
              <a:rPr 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- </a:t>
            </a:r>
            <a:r>
              <a:rPr lang="he-IL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אֱלֹהִים</a:t>
            </a:r>
            <a:r>
              <a:rPr lang="zh-TW" alt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800600" cy="4800600"/>
          </a:xfrm>
        </p:spPr>
        <p:txBody>
          <a:bodyPr>
            <a:normAutofit lnSpcReduction="10000"/>
          </a:bodyPr>
          <a:lstStyle/>
          <a:p>
            <a:r>
              <a:rPr lang="zh-CN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埃及：</a:t>
            </a:r>
            <a:endParaRPr lang="en-US" altLang="zh-CN" sz="36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十災</a:t>
            </a:r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r>
              <a:rPr lang="zh-CN" altLang="en-US" sz="36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曠野：</a:t>
            </a:r>
            <a:endParaRPr lang="en-US" altLang="zh-CN" sz="36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白天云柱、夜間火柱</a:t>
            </a:r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嗎吶</a:t>
            </a:r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磐</a:t>
            </a:r>
            <a:r>
              <a:rPr lang="zh-CN" altLang="en-US" sz="34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石出水</a:t>
            </a:r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沙漠鵪鶉</a:t>
            </a:r>
            <a:endParaRPr lang="en-US" altLang="zh-CN" sz="3400" b="1" dirty="0" smtClean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endParaRPr lang="en-US" sz="3600" b="1" dirty="0">
              <a:solidFill>
                <a:srgbClr val="070605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410200" y="1600200"/>
            <a:ext cx="24384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西奈山：</a:t>
            </a:r>
            <a:endParaRPr lang="en-US" altLang="zh-CN" sz="36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火焰</a:t>
            </a:r>
            <a:endParaRPr lang="en-US" altLang="zh-CN" sz="3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密雲</a:t>
            </a:r>
            <a:endParaRPr lang="en-US" altLang="zh-CN" sz="3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煙霧</a:t>
            </a:r>
            <a:endParaRPr lang="en-US" altLang="zh-CN" sz="3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雷聲</a:t>
            </a:r>
            <a:endParaRPr lang="en-US" altLang="zh-CN" sz="3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角聲</a:t>
            </a:r>
            <a:endParaRPr lang="en-US" altLang="zh-CN" sz="3400" b="1" dirty="0" smtClean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1"/>
            <a:r>
              <a:rPr lang="zh-CN" altLang="en-US" sz="3400" b="1" dirty="0" smtClean="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神說話</a:t>
            </a:r>
            <a:endParaRPr lang="en-US" sz="3400" b="1" dirty="0">
              <a:solidFill>
                <a:srgbClr val="FF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379459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“</a:t>
            </a:r>
            <a:r>
              <a:rPr lang="zh-CN" alt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我是忌邪的神（伊</a:t>
            </a:r>
            <a:r>
              <a:rPr lang="en-US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- </a:t>
            </a:r>
            <a:r>
              <a:rPr lang="he-IL" sz="4000" b="1" dirty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אֵל</a:t>
            </a:r>
            <a:r>
              <a:rPr lang="zh-CN" altLang="en-US" sz="4000" b="1" dirty="0" smtClean="0">
                <a:solidFill>
                  <a:srgbClr val="07060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）”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出</a:t>
            </a:r>
            <a:r>
              <a:rPr lang="en-US" altLang="zh-CN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20:5-6</a:t>
            </a:r>
            <a:r>
              <a:rPr lang="zh-CN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“</a:t>
            </a:r>
            <a:r>
              <a:rPr lang="en-US" altLang="zh-CN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因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為我耶和華你的神是忌邪的神，恨我的，我必追討他的罪，自父及子、直到三、四代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；</a:t>
            </a:r>
            <a:r>
              <a:rPr lang="en-US" altLang="zh-TW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</a:t>
            </a:r>
            <a:r>
              <a:rPr lang="zh-TW" altLang="en-US" sz="3200" b="1" dirty="0" smtClean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愛</a:t>
            </a:r>
            <a:r>
              <a:rPr lang="zh-TW" altLang="en-US" sz="3200" b="1" dirty="0">
                <a:solidFill>
                  <a:srgbClr val="070605"/>
                </a:solidFill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我守我誡命的，我必向他們發慈愛，直到千代。”</a:t>
            </a:r>
            <a:endParaRPr lang="en-US" altLang="zh-TW" sz="3200" b="1" dirty="0" smtClean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endParaRPr lang="en-US" sz="3200" b="1" dirty="0" smtClean="0">
              <a:solidFill>
                <a:srgbClr val="070605"/>
              </a:solidFill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r>
              <a:rPr lang="zh-TW" altLang="en-US" sz="6000" b="1" dirty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那什麼</a:t>
            </a:r>
            <a:r>
              <a:rPr lang="zh-TW" altLang="en-US" sz="6000" b="1" dirty="0" smtClean="0">
                <a:solidFill>
                  <a:srgbClr val="07060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是恨惡神呢？</a:t>
            </a:r>
            <a:endParaRPr lang="en-US" altLang="zh-TW" sz="6000" b="1" dirty="0" smtClean="0">
              <a:solidFill>
                <a:srgbClr val="07060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5254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1437</TotalTime>
  <Words>1004</Words>
  <Application>Microsoft Office PowerPoint</Application>
  <PresentationFormat>On-screen Show (4:3)</PresentationFormat>
  <Paragraphs>84</Paragraphs>
  <Slides>13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Adjacency</vt:lpstr>
      <vt:lpstr>     ABC  2015     </vt:lpstr>
      <vt:lpstr>從十誡看神與人的關係 ---- יְהוָה, אֱלֹהִים, and אֵל </vt:lpstr>
      <vt:lpstr>引言</vt:lpstr>
      <vt:lpstr>經文：出20:1-6</vt:lpstr>
      <vt:lpstr>PowerPoint Presentation</vt:lpstr>
      <vt:lpstr>經文大綱</vt:lpstr>
      <vt:lpstr>1.“我是耶和華（雅巍 - יְהוָה）”</vt:lpstr>
      <vt:lpstr>2.“我是你的神（以羅欣 - אֱלֹהִים）”</vt:lpstr>
      <vt:lpstr>3.“我是忌邪的神（伊 - אֵל）”</vt:lpstr>
      <vt:lpstr>PowerPoint Presentation</vt:lpstr>
      <vt:lpstr>“我是忌邪的神”</vt:lpstr>
      <vt:lpstr>應用</vt:lpstr>
      <vt:lpstr>結論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יְהוָה, אֱלֹהִים, and אֵל  – YHWH Your God</dc:title>
  <dc:creator>Acu Care Center</dc:creator>
  <cp:lastModifiedBy>Catherine Shih</cp:lastModifiedBy>
  <cp:revision>33</cp:revision>
  <dcterms:created xsi:type="dcterms:W3CDTF">2015-04-27T03:27:24Z</dcterms:created>
  <dcterms:modified xsi:type="dcterms:W3CDTF">2015-09-19T21:27:35Z</dcterms:modified>
</cp:coreProperties>
</file>