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lvl1pPr>
      <a:defRPr>
        <a:latin typeface="+mn-lt"/>
        <a:ea typeface="+mn-ea"/>
        <a:cs typeface="+mn-cs"/>
        <a:sym typeface="Helvetica"/>
      </a:defRPr>
    </a:lvl1pPr>
    <a:lvl2pPr>
      <a:defRPr>
        <a:latin typeface="+mn-lt"/>
        <a:ea typeface="+mn-ea"/>
        <a:cs typeface="+mn-cs"/>
        <a:sym typeface="Helvetica"/>
      </a:defRPr>
    </a:lvl2pPr>
    <a:lvl3pPr>
      <a:defRPr>
        <a:latin typeface="+mn-lt"/>
        <a:ea typeface="+mn-ea"/>
        <a:cs typeface="+mn-cs"/>
        <a:sym typeface="Helvetica"/>
      </a:defRPr>
    </a:lvl3pPr>
    <a:lvl4pPr>
      <a:defRPr>
        <a:latin typeface="+mn-lt"/>
        <a:ea typeface="+mn-ea"/>
        <a:cs typeface="+mn-cs"/>
        <a:sym typeface="Helvetica"/>
      </a:defRPr>
    </a:lvl4pPr>
    <a:lvl5pPr>
      <a:defRPr>
        <a:latin typeface="+mn-lt"/>
        <a:ea typeface="+mn-ea"/>
        <a:cs typeface="+mn-cs"/>
        <a:sym typeface="Helvetica"/>
      </a:defRPr>
    </a:lvl5pPr>
    <a:lvl6pPr>
      <a:defRPr>
        <a:latin typeface="+mn-lt"/>
        <a:ea typeface="+mn-ea"/>
        <a:cs typeface="+mn-cs"/>
        <a:sym typeface="Helvetica"/>
      </a:defRPr>
    </a:lvl6pPr>
    <a:lvl7pPr>
      <a:defRPr>
        <a:latin typeface="+mn-lt"/>
        <a:ea typeface="+mn-ea"/>
        <a:cs typeface="+mn-cs"/>
        <a:sym typeface="Helvetica"/>
      </a:defRPr>
    </a:lvl7pPr>
    <a:lvl8pPr>
      <a:defRPr>
        <a:latin typeface="+mn-lt"/>
        <a:ea typeface="+mn-ea"/>
        <a:cs typeface="+mn-cs"/>
        <a:sym typeface="Helvetica"/>
      </a:defRPr>
    </a:lvl8pPr>
    <a:lvl9pPr>
      <a:defRPr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6CD"/>
    <a:srgbClr val="53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8" d="100"/>
          <a:sy n="108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roundedCorners val="0"/>
  <c:style val="2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10"/>
      <c:hPercent val="53"/>
      <c:rotY val="23"/>
      <c:depthPercent val="5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傳統</c:v>
                </c:pt>
              </c:strCache>
            </c:strRef>
          </c:tx>
          <c:spPr>
            <a:solidFill>
              <a:srgbClr val="5B9BD5"/>
            </a:solidFill>
            <a:ln w="9525" cap="flat">
              <a:noFill/>
              <a:prstDash val="solid"/>
              <a:beve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课程</c:v>
                </c:pt>
                <c:pt idx="1">
                  <c:v>时间</c:v>
                </c:pt>
                <c:pt idx="2">
                  <c:v>作業</c:v>
                </c:pt>
                <c:pt idx="3">
                  <c:v>結業</c:v>
                </c:pt>
                <c:pt idx="4">
                  <c:v>師資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0.0</c:v>
                </c:pt>
                <c:pt idx="3">
                  <c:v>3.0</c:v>
                </c:pt>
                <c:pt idx="4">
                  <c:v>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網絡</c:v>
                </c:pt>
              </c:strCache>
            </c:strRef>
          </c:tx>
          <c:spPr>
            <a:solidFill>
              <a:srgbClr val="ED7D31"/>
            </a:solidFill>
            <a:ln w="9525" cap="flat">
              <a:noFill/>
              <a:prstDash val="solid"/>
              <a:beve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课程</c:v>
                </c:pt>
                <c:pt idx="1">
                  <c:v>时间</c:v>
                </c:pt>
                <c:pt idx="2">
                  <c:v>作業</c:v>
                </c:pt>
                <c:pt idx="3">
                  <c:v>結業</c:v>
                </c:pt>
                <c:pt idx="4">
                  <c:v>師資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5"/>
                <c:pt idx="0">
                  <c:v>12.0</c:v>
                </c:pt>
                <c:pt idx="1">
                  <c:v>4.0</c:v>
                </c:pt>
                <c:pt idx="2">
                  <c:v>10.0</c:v>
                </c:pt>
                <c:pt idx="3">
                  <c:v>16.0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577244192"/>
        <c:axId val="-1577242832"/>
        <c:axId val="-1577240512"/>
      </c:bar3DChart>
      <c:catAx>
        <c:axId val="-157724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zh-TW"/>
          </a:p>
        </c:txPr>
        <c:crossAx val="-1577242832"/>
        <c:crosses val="autoZero"/>
        <c:auto val="1"/>
        <c:lblAlgn val="ctr"/>
        <c:lblOffset val="100"/>
        <c:noMultiLvlLbl val="1"/>
      </c:catAx>
      <c:valAx>
        <c:axId val="-157724283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zh-TW"/>
          </a:p>
        </c:txPr>
        <c:crossAx val="-1577244192"/>
        <c:crosses val="autoZero"/>
        <c:crossBetween val="between"/>
        <c:majorUnit val="4.0"/>
        <c:minorUnit val="2.0"/>
      </c:valAx>
      <c:serAx>
        <c:axId val="-157724051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zh-TW"/>
          </a:p>
        </c:txPr>
        <c:crossAx val="-1577242832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roundedCorners val="0"/>
  <c:style val="2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02911"/>
          <c:y val="0.067274"/>
          <c:w val="0.780163"/>
          <c:h val="0.8223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實際參與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9525" cap="flat">
              <a:solidFill>
                <a:srgbClr val="F9F9F9"/>
              </a:solidFill>
              <a:prstDash val="solid"/>
              <a:beve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從慕道到學道</c:v>
                </c:pt>
                <c:pt idx="1">
                  <c:v>主耶穌的比喻</c:v>
                </c:pt>
                <c:pt idx="2">
                  <c:v>代禱者</c:v>
                </c:pt>
                <c:pt idx="3">
                  <c:v>信仰的開端 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39.0</c:v>
                </c:pt>
                <c:pt idx="1">
                  <c:v>22.0</c:v>
                </c:pt>
                <c:pt idx="2">
                  <c:v>15.0</c:v>
                </c:pt>
                <c:pt idx="3">
                  <c:v>14.0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學完課程</c:v>
                </c:pt>
              </c:strCache>
            </c:strRef>
          </c:tx>
          <c:spPr>
            <a:solidFill>
              <a:srgbClr val="D44906">
                <a:alpha val="80000"/>
              </a:srgbClr>
            </a:solidFill>
            <a:ln w="9525" cap="flat">
              <a:solidFill>
                <a:srgbClr val="F9F9F9"/>
              </a:solidFill>
              <a:prstDash val="solid"/>
              <a:beve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從慕道到學道</c:v>
                </c:pt>
                <c:pt idx="1">
                  <c:v>主耶穌的比喻</c:v>
                </c:pt>
                <c:pt idx="2">
                  <c:v>代禱者</c:v>
                </c:pt>
                <c:pt idx="3">
                  <c:v>信仰的開端 1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23.0</c:v>
                </c:pt>
                <c:pt idx="1">
                  <c:v>20.0</c:v>
                </c:pt>
                <c:pt idx="2">
                  <c:v>13.0</c:v>
                </c:pt>
                <c:pt idx="3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51124784"/>
        <c:axId val="-1551122032"/>
      </c:barChart>
      <c:catAx>
        <c:axId val="-155112478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zh-TW"/>
          </a:p>
        </c:txPr>
        <c:crossAx val="-1551122032"/>
        <c:crosses val="autoZero"/>
        <c:auto val="1"/>
        <c:lblAlgn val="ctr"/>
        <c:lblOffset val="100"/>
        <c:noMultiLvlLbl val="1"/>
      </c:catAx>
      <c:valAx>
        <c:axId val="-155112203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" sourceLinked="0"/>
        <c:majorTickMark val="out"/>
        <c:minorTickMark val="none"/>
        <c:tickLblPos val="high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zh-TW"/>
          </a:p>
        </c:txPr>
        <c:crossAx val="-1551124784"/>
        <c:crosses val="autoZero"/>
        <c:crossBetween val="between"/>
        <c:majorUnit val="10.0"/>
        <c:minorUnit val="5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574608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5" cy="654209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829179" y="4057953"/>
            <a:ext cx="9397360" cy="28000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1658354" y="7402286"/>
            <a:ext cx="7739007" cy="333828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57186" y="6418857"/>
            <a:ext cx="843711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457200">
              <a:defRPr sz="800"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57187" y="4659708"/>
            <a:ext cx="843751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457200">
              <a:defRPr sz="800"/>
            </a:pPr>
            <a:endParaRPr/>
          </a:p>
        </p:txBody>
      </p:sp>
      <p:sp>
        <p:nvSpPr>
          <p:cNvPr id="51" name="Shape 51"/>
          <p:cNvSpPr/>
          <p:nvPr/>
        </p:nvSpPr>
        <p:spPr>
          <a:xfrm rot="16200000">
            <a:off x="5243988" y="5541506"/>
            <a:ext cx="115506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457200">
              <a:defRPr sz="800"/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57186" y="4232671"/>
            <a:ext cx="5063135" cy="2625329"/>
          </a:xfrm>
          <a:prstGeom prst="rect">
            <a:avLst/>
          </a:prstGeom>
        </p:spPr>
        <p:txBody>
          <a:bodyPr lIns="35717" tIns="35717" rIns="35717" bIns="35717"/>
          <a:lstStyle>
            <a:lvl1pPr defTabSz="584200">
              <a:spcBef>
                <a:spcPts val="1600"/>
              </a:spcBef>
              <a:defRPr sz="48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822155" y="4232671"/>
            <a:ext cx="2982517" cy="262532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6457950" y="6404296"/>
            <a:ext cx="2057400" cy="26923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23887" y="0"/>
            <a:ext cx="7886701" cy="456247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1" cy="22685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8862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3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205581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3887391" y="987425"/>
            <a:ext cx="4629152" cy="587057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629841" y="2057400"/>
            <a:ext cx="2949178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30189"/>
            <a:ext cx="7886700" cy="159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6404293"/>
            <a:ext cx="2057400" cy="269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1pPr>
      <a:lvl2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2pPr>
      <a:lvl3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3pPr>
      <a:lvl4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4pPr>
      <a:lvl5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5pPr>
      <a:lvl6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6pPr>
      <a:lvl7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7pPr>
      <a:lvl8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8pPr>
      <a:lvl9pPr>
        <a:lnSpc>
          <a:spcPct val="90000"/>
        </a:lnSpc>
        <a:defRPr sz="4400">
          <a:latin typeface="微软雅黑"/>
          <a:ea typeface="微软雅黑"/>
          <a:cs typeface="微软雅黑"/>
          <a:sym typeface="微软雅黑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微软雅黑"/>
          <a:ea typeface="微软雅黑"/>
          <a:cs typeface="微软雅黑"/>
          <a:sym typeface="微软雅黑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微软雅黑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equalearning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equalearning.net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info@voh.org?subject=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2"/>
          <p:cNvGrpSpPr/>
          <p:nvPr/>
        </p:nvGrpSpPr>
        <p:grpSpPr>
          <a:xfrm>
            <a:off x="0" y="0"/>
            <a:ext cx="1028701" cy="6858001"/>
            <a:chOff x="0" y="0"/>
            <a:chExt cx="1028700" cy="6858000"/>
          </a:xfrm>
        </p:grpSpPr>
        <p:sp>
          <p:nvSpPr>
            <p:cNvPr id="60" name="Shape 60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ED5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A445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01700" y="0"/>
            <a:ext cx="1028701" cy="6858001"/>
            <a:chOff x="0" y="0"/>
            <a:chExt cx="1028700" cy="6858000"/>
          </a:xfrm>
        </p:grpSpPr>
        <p:sp>
          <p:nvSpPr>
            <p:cNvPr id="63" name="Shape 63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FC6E5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803400" y="0"/>
            <a:ext cx="1028701" cy="6858001"/>
            <a:chOff x="0" y="0"/>
            <a:chExt cx="1028700" cy="6858000"/>
          </a:xfrm>
        </p:grpSpPr>
        <p:sp>
          <p:nvSpPr>
            <p:cNvPr id="66" name="Shape 66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FFCE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6BB4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2705100" y="0"/>
            <a:ext cx="1028701" cy="6858001"/>
            <a:chOff x="0" y="0"/>
            <a:chExt cx="1028700" cy="6858000"/>
          </a:xfrm>
        </p:grpSpPr>
        <p:sp>
          <p:nvSpPr>
            <p:cNvPr id="69" name="Shape 69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A0D4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8CC15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3606800" y="0"/>
            <a:ext cx="1028701" cy="6858001"/>
            <a:chOff x="0" y="0"/>
            <a:chExt cx="1028700" cy="6858000"/>
          </a:xfrm>
        </p:grpSpPr>
        <p:sp>
          <p:nvSpPr>
            <p:cNvPr id="72" name="Shape 72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4508500" y="0"/>
            <a:ext cx="1028701" cy="6858001"/>
            <a:chOff x="0" y="0"/>
            <a:chExt cx="1028700" cy="6858000"/>
          </a:xfrm>
        </p:grpSpPr>
        <p:sp>
          <p:nvSpPr>
            <p:cNvPr id="75" name="Shape 75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4FC1E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BA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5410200" y="0"/>
            <a:ext cx="1028701" cy="6858001"/>
            <a:chOff x="0" y="0"/>
            <a:chExt cx="1028700" cy="6858000"/>
          </a:xfrm>
        </p:grpSpPr>
        <p:sp>
          <p:nvSpPr>
            <p:cNvPr id="78" name="Shape 78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5D9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A89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6378576" y="4715"/>
            <a:ext cx="1028702" cy="6858001"/>
            <a:chOff x="0" y="0"/>
            <a:chExt cx="1028700" cy="6858000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EC87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770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213600" y="0"/>
            <a:ext cx="1028701" cy="6858001"/>
            <a:chOff x="0" y="0"/>
            <a:chExt cx="1028700" cy="6858000"/>
          </a:xfrm>
        </p:grpSpPr>
        <p:sp>
          <p:nvSpPr>
            <p:cNvPr id="84" name="Shape 84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CCD1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AB2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8115300" y="0"/>
            <a:ext cx="1028701" cy="6858001"/>
            <a:chOff x="0" y="0"/>
            <a:chExt cx="1028700" cy="6858000"/>
          </a:xfrm>
        </p:grpSpPr>
        <p:sp>
          <p:nvSpPr>
            <p:cNvPr id="87" name="Shape 87"/>
            <p:cNvSpPr/>
            <p:nvPr/>
          </p:nvSpPr>
          <p:spPr>
            <a:xfrm>
              <a:off x="0" y="0"/>
              <a:ext cx="514352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656D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14350" y="0"/>
              <a:ext cx="514351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34A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59489" y="18852"/>
            <a:ext cx="8729255" cy="2718307"/>
            <a:chOff x="200465" y="-1520157"/>
            <a:chExt cx="8729254" cy="2718305"/>
          </a:xfrm>
        </p:grpSpPr>
        <p:sp>
          <p:nvSpPr>
            <p:cNvPr id="90" name="Shape 90"/>
            <p:cNvSpPr/>
            <p:nvPr/>
          </p:nvSpPr>
          <p:spPr>
            <a:xfrm>
              <a:off x="252204" y="-1520157"/>
              <a:ext cx="8625613" cy="2718305"/>
            </a:xfrm>
            <a:prstGeom prst="roundRect">
              <a:avLst>
                <a:gd name="adj" fmla="val 1242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50000"/>
                </a:lnSpc>
                <a:defRPr sz="2000" b="1"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200465" y="-1207204"/>
              <a:ext cx="8729254" cy="2191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sz="3800" b="1" dirty="0" err="1"/>
                <a:t>地方教會自管</a:t>
              </a:r>
              <a:r>
                <a:rPr sz="3800" b="1" dirty="0"/>
                <a:t>  </a:t>
              </a:r>
              <a:r>
                <a:rPr sz="3800" b="1" dirty="0" err="1">
                  <a:solidFill>
                    <a:srgbClr val="FF0000"/>
                  </a:solidFill>
                </a:rPr>
                <a:t>同時</a:t>
              </a:r>
              <a:r>
                <a:rPr sz="3800" b="1" dirty="0">
                  <a:solidFill>
                    <a:srgbClr val="FF0000"/>
                  </a:solidFill>
                </a:rPr>
                <a:t> </a:t>
              </a:r>
              <a:r>
                <a:rPr sz="3800" b="1" dirty="0" err="1"/>
                <a:t>教學資源共享</a:t>
              </a:r>
              <a:r>
                <a:rPr sz="3800" b="1" dirty="0"/>
                <a:t> </a:t>
              </a:r>
              <a:br>
                <a:rPr sz="3800" b="1" dirty="0"/>
              </a:br>
              <a:r>
                <a:rPr sz="3800" b="1" dirty="0"/>
                <a:t>之   M-</a:t>
              </a:r>
              <a:r>
                <a:rPr sz="3800" b="1" dirty="0" err="1"/>
                <a:t>learning系統</a:t>
              </a:r>
              <a:endParaRPr sz="3800" b="1" dirty="0"/>
            </a:p>
            <a:p>
              <a:pPr lvl="0" algn="ctr"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7030A0"/>
                  </a:solidFill>
                </a:rPr>
                <a:t> </a:t>
              </a:r>
              <a:r>
                <a:rPr sz="2800" b="1" dirty="0" smtClean="0">
                  <a:solidFill>
                    <a:srgbClr val="7030A0"/>
                  </a:solidFill>
                </a:rPr>
                <a:t>Da </a:t>
              </a:r>
              <a:r>
                <a:rPr sz="2800" b="1" dirty="0">
                  <a:solidFill>
                    <a:srgbClr val="7030A0"/>
                  </a:solidFill>
                </a:rPr>
                <a:t>L.A. Church </a:t>
              </a:r>
              <a:r>
                <a:rPr sz="2800" b="1" dirty="0" smtClean="0">
                  <a:solidFill>
                    <a:srgbClr val="7030A0"/>
                  </a:solidFill>
                </a:rPr>
                <a:t>Network</a:t>
              </a:r>
              <a:r>
                <a:rPr lang="en-US" sz="2800" b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sz="2000" b="1" i="1" dirty="0" smtClean="0">
                  <a:solidFill>
                    <a:srgbClr val="7030A0"/>
                  </a:solidFill>
                </a:rPr>
                <a:t>Rick</a:t>
              </a:r>
              <a:r>
                <a:rPr lang="zh-CN" altLang="en-US" sz="2000" b="1" i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sz="2000" b="1" i="1" dirty="0" smtClean="0">
                  <a:solidFill>
                    <a:srgbClr val="7030A0"/>
                  </a:solidFill>
                </a:rPr>
                <a:t>Qin</a:t>
              </a:r>
              <a:r>
                <a:rPr lang="zh-CN" altLang="en-US" sz="2000" b="1" i="1" dirty="0" smtClean="0">
                  <a:solidFill>
                    <a:srgbClr val="7030A0"/>
                  </a:solidFill>
                </a:rPr>
                <a:t>弟兄</a:t>
              </a:r>
              <a:endParaRPr sz="2000" b="1" i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5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75" y="2739517"/>
            <a:ext cx="8629650" cy="3985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82478" y="257822"/>
            <a:ext cx="8884696" cy="1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1396581" y="536455"/>
            <a:ext cx="5948479" cy="87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800" b="1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12課  </a:t>
            </a:r>
            <a:r>
              <a:rPr sz="2800" b="1" dirty="0" err="1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網絡自學</a:t>
            </a:r>
            <a:r>
              <a:rPr sz="2800" b="1" dirty="0">
                <a:solidFill>
                  <a:schemeClr val="accent2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4  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周後</a:t>
            </a:r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b="1" dirty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12課  </a:t>
            </a:r>
            <a:r>
              <a:rPr sz="2800" b="1" dirty="0" err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傳統教學</a:t>
            </a:r>
            <a:r>
              <a:rPr sz="2800" b="1" dirty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12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周後</a:t>
            </a:r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</p:txBody>
      </p:sp>
      <p:grpSp>
        <p:nvGrpSpPr>
          <p:cNvPr id="268" name="Group 268"/>
          <p:cNvGrpSpPr/>
          <p:nvPr/>
        </p:nvGrpSpPr>
        <p:grpSpPr>
          <a:xfrm>
            <a:off x="328003" y="527636"/>
            <a:ext cx="524557" cy="498354"/>
            <a:chOff x="-7" y="-7"/>
            <a:chExt cx="524555" cy="498352"/>
          </a:xfrm>
        </p:grpSpPr>
        <p:sp>
          <p:nvSpPr>
            <p:cNvPr id="265" name="Shape 265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269" name="Shape 269"/>
          <p:cNvSpPr/>
          <p:nvPr/>
        </p:nvSpPr>
        <p:spPr>
          <a:xfrm>
            <a:off x="438988" y="5533452"/>
            <a:ext cx="1582993" cy="73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600">
                <a:latin typeface="微软雅黑"/>
                <a:ea typeface="微软雅黑"/>
                <a:cs typeface="微软雅黑"/>
                <a:sym typeface="微软雅黑"/>
              </a:rPr>
              <a:t>注：</a:t>
            </a:r>
          </a:p>
          <a:p>
            <a:pPr lvl="0"/>
            <a:r>
              <a:rPr sz="1600">
                <a:solidFill>
                  <a:srgbClr val="4472C4"/>
                </a:solidFill>
                <a:latin typeface="微软雅黑"/>
                <a:ea typeface="微软雅黑"/>
                <a:cs typeface="微软雅黑"/>
                <a:sym typeface="微软雅黑"/>
              </a:rPr>
              <a:t>藍色</a:t>
            </a:r>
            <a:r>
              <a:rPr sz="1600">
                <a:latin typeface="微软雅黑"/>
                <a:ea typeface="微软雅黑"/>
                <a:cs typeface="微软雅黑"/>
                <a:sym typeface="微软雅黑"/>
              </a:rPr>
              <a:t>為傳統教學</a:t>
            </a:r>
          </a:p>
          <a:p>
            <a:pPr lvl="0"/>
            <a:r>
              <a:rPr sz="1600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橘色</a:t>
            </a:r>
            <a:r>
              <a:rPr sz="1600">
                <a:latin typeface="微软雅黑"/>
                <a:ea typeface="微软雅黑"/>
                <a:cs typeface="微软雅黑"/>
                <a:sym typeface="微软雅黑"/>
              </a:rPr>
              <a:t>為網絡自學 </a:t>
            </a:r>
          </a:p>
        </p:txBody>
      </p:sp>
      <p:graphicFrame>
        <p:nvGraphicFramePr>
          <p:cNvPr id="270" name="Chart 270"/>
          <p:cNvGraphicFramePr/>
          <p:nvPr/>
        </p:nvGraphicFramePr>
        <p:xfrm>
          <a:off x="699204" y="1706142"/>
          <a:ext cx="7651243" cy="4619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8" name="Group 278"/>
          <p:cNvGrpSpPr/>
          <p:nvPr/>
        </p:nvGrpSpPr>
        <p:grpSpPr>
          <a:xfrm>
            <a:off x="6647738" y="358977"/>
            <a:ext cx="1817944" cy="1400627"/>
            <a:chOff x="0" y="0"/>
            <a:chExt cx="1817942" cy="1400626"/>
          </a:xfrm>
        </p:grpSpPr>
        <p:sp>
          <p:nvSpPr>
            <p:cNvPr id="271" name="Shape 271"/>
            <p:cNvSpPr/>
            <p:nvPr/>
          </p:nvSpPr>
          <p:spPr>
            <a:xfrm rot="18437203">
              <a:off x="210781" y="157860"/>
              <a:ext cx="514728" cy="7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 rot="4792705">
              <a:off x="1116249" y="33399"/>
              <a:ext cx="524265" cy="79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 rot="21436672">
              <a:off x="566118" y="12698"/>
              <a:ext cx="551050" cy="6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 rot="15546251">
              <a:off x="500483" y="533136"/>
              <a:ext cx="468770" cy="71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 rot="10018028">
              <a:off x="1039372" y="607166"/>
              <a:ext cx="591752" cy="7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 rot="10018028">
              <a:off x="999738" y="606971"/>
              <a:ext cx="362699" cy="45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 rot="4792705">
              <a:off x="1048441" y="235921"/>
              <a:ext cx="313745" cy="4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102757" y="143173"/>
            <a:ext cx="8884696" cy="1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288" name="Group 288"/>
          <p:cNvGrpSpPr/>
          <p:nvPr/>
        </p:nvGrpSpPr>
        <p:grpSpPr>
          <a:xfrm>
            <a:off x="6647738" y="358977"/>
            <a:ext cx="1817944" cy="1400627"/>
            <a:chOff x="0" y="0"/>
            <a:chExt cx="1817942" cy="1400626"/>
          </a:xfrm>
        </p:grpSpPr>
        <p:sp>
          <p:nvSpPr>
            <p:cNvPr id="281" name="Shape 281"/>
            <p:cNvSpPr/>
            <p:nvPr/>
          </p:nvSpPr>
          <p:spPr>
            <a:xfrm rot="18437203">
              <a:off x="210781" y="157860"/>
              <a:ext cx="514728" cy="7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 rot="4792705">
              <a:off x="1116249" y="33399"/>
              <a:ext cx="524265" cy="79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rot="21436672">
              <a:off x="566118" y="12698"/>
              <a:ext cx="551050" cy="6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rot="15546251">
              <a:off x="500483" y="533136"/>
              <a:ext cx="468770" cy="71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 rot="10018028">
              <a:off x="1039372" y="607166"/>
              <a:ext cx="591752" cy="7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 rot="10018028">
              <a:off x="999738" y="606971"/>
              <a:ext cx="362699" cy="45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 rot="4792705">
              <a:off x="1048441" y="235921"/>
              <a:ext cx="313745" cy="4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292" name="Group 292"/>
          <p:cNvGrpSpPr/>
          <p:nvPr/>
        </p:nvGrpSpPr>
        <p:grpSpPr>
          <a:xfrm>
            <a:off x="328003" y="527636"/>
            <a:ext cx="524557" cy="498354"/>
            <a:chOff x="-7" y="-7"/>
            <a:chExt cx="524555" cy="498352"/>
          </a:xfrm>
        </p:grpSpPr>
        <p:sp>
          <p:nvSpPr>
            <p:cNvPr id="289" name="Shape 289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293" name="Shape 293"/>
          <p:cNvSpPr/>
          <p:nvPr/>
        </p:nvSpPr>
        <p:spPr>
          <a:xfrm>
            <a:off x="671692" y="5954316"/>
            <a:ext cx="640361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700" dirty="0">
                <a:latin typeface="微软雅黑"/>
                <a:ea typeface="微软雅黑"/>
                <a:cs typeface="微软雅黑"/>
                <a:sym typeface="微软雅黑"/>
              </a:rPr>
              <a:t>注</a:t>
            </a:r>
            <a:r>
              <a:rPr sz="1700" dirty="0" smtClean="0">
                <a:latin typeface="微软雅黑"/>
                <a:ea typeface="微软雅黑"/>
                <a:cs typeface="微软雅黑"/>
                <a:sym typeface="微软雅黑"/>
              </a:rPr>
              <a:t>：</a:t>
            </a:r>
            <a:r>
              <a:rPr lang="en-US" sz="1700" dirty="0" smtClean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1700" b="1" dirty="0" err="1" smtClean="0">
                <a:solidFill>
                  <a:schemeClr val="accent4"/>
                </a:solidFill>
                <a:latin typeface="微软雅黑"/>
                <a:ea typeface="微软雅黑"/>
                <a:cs typeface="微软雅黑"/>
                <a:sym typeface="微软雅黑"/>
              </a:rPr>
              <a:t>褐色</a:t>
            </a:r>
            <a:r>
              <a:rPr sz="1700" b="1" dirty="0" smtClean="0">
                <a:solidFill>
                  <a:srgbClr val="4472C4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lang="en-US" sz="1700" dirty="0" smtClean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1700" dirty="0" err="1" smtClean="0">
                <a:latin typeface="微软雅黑"/>
                <a:ea typeface="微软雅黑"/>
                <a:cs typeface="微软雅黑"/>
                <a:sym typeface="微软雅黑"/>
              </a:rPr>
              <a:t>參與學習</a:t>
            </a:r>
            <a:r>
              <a:rPr sz="1700" dirty="0" smtClean="0"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endParaRPr sz="17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1700" dirty="0">
                <a:latin typeface="微软雅黑"/>
                <a:ea typeface="微软雅黑"/>
                <a:cs typeface="微软雅黑"/>
                <a:sym typeface="微软雅黑"/>
              </a:rPr>
              <a:t>        </a:t>
            </a:r>
            <a:r>
              <a:rPr sz="1700" b="1" dirty="0" err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橘色</a:t>
            </a:r>
            <a:r>
              <a:rPr sz="1700" dirty="0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lang="en-US" sz="1700" dirty="0" smtClean="0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1700" dirty="0" smtClean="0">
                <a:latin typeface="微软雅黑"/>
                <a:ea typeface="微软雅黑"/>
                <a:cs typeface="微软雅黑"/>
                <a:sym typeface="微软雅黑"/>
              </a:rPr>
              <a:t>完</a:t>
            </a:r>
            <a:r>
              <a:rPr lang="zh-TW" altLang="en-US" sz="1700" dirty="0" smtClean="0">
                <a:latin typeface="微软雅黑"/>
                <a:ea typeface="微软雅黑"/>
                <a:cs typeface="微软雅黑"/>
                <a:sym typeface="微软雅黑"/>
              </a:rPr>
              <a:t>成</a:t>
            </a:r>
            <a:r>
              <a:rPr sz="1700" dirty="0" err="1" smtClean="0">
                <a:latin typeface="微软雅黑"/>
                <a:ea typeface="微软雅黑"/>
                <a:cs typeface="微软雅黑"/>
                <a:sym typeface="微软雅黑"/>
              </a:rPr>
              <a:t>課程</a:t>
            </a:r>
            <a:r>
              <a:rPr sz="1700" dirty="0" smtClean="0"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endParaRPr sz="1700" dirty="0">
              <a:latin typeface="微软雅黑"/>
              <a:ea typeface="微软雅黑"/>
              <a:cs typeface="微软雅黑"/>
              <a:sym typeface="微软雅黑"/>
            </a:endParaRPr>
          </a:p>
        </p:txBody>
      </p:sp>
      <p:graphicFrame>
        <p:nvGraphicFramePr>
          <p:cNvPr id="294" name="Chart 294"/>
          <p:cNvGraphicFramePr/>
          <p:nvPr/>
        </p:nvGraphicFramePr>
        <p:xfrm>
          <a:off x="517832" y="1681578"/>
          <a:ext cx="7886228" cy="415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5" name="Shape 295"/>
          <p:cNvSpPr/>
          <p:nvPr/>
        </p:nvSpPr>
        <p:spPr>
          <a:xfrm>
            <a:off x="949737" y="527641"/>
            <a:ext cx="574869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實用案例-4門課程完成情況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102757" y="143173"/>
            <a:ext cx="8884696" cy="1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305" name="Group 305"/>
          <p:cNvGrpSpPr/>
          <p:nvPr/>
        </p:nvGrpSpPr>
        <p:grpSpPr>
          <a:xfrm>
            <a:off x="6825538" y="308177"/>
            <a:ext cx="1817944" cy="1400627"/>
            <a:chOff x="0" y="0"/>
            <a:chExt cx="1817942" cy="1400626"/>
          </a:xfrm>
        </p:grpSpPr>
        <p:sp>
          <p:nvSpPr>
            <p:cNvPr id="298" name="Shape 298"/>
            <p:cNvSpPr/>
            <p:nvPr/>
          </p:nvSpPr>
          <p:spPr>
            <a:xfrm rot="18437203">
              <a:off x="210781" y="157860"/>
              <a:ext cx="514728" cy="7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 rot="4792705">
              <a:off x="1116249" y="33399"/>
              <a:ext cx="524265" cy="79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 rot="21436672">
              <a:off x="566118" y="12698"/>
              <a:ext cx="551050" cy="6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 rot="15546251">
              <a:off x="500483" y="533136"/>
              <a:ext cx="468770" cy="71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 rot="10018028">
              <a:off x="1039372" y="607166"/>
              <a:ext cx="591752" cy="7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 rot="10018028">
              <a:off x="999738" y="606971"/>
              <a:ext cx="362699" cy="45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rot="4792705">
              <a:off x="1048441" y="235921"/>
              <a:ext cx="313745" cy="4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309" name="Group 309"/>
          <p:cNvGrpSpPr/>
          <p:nvPr/>
        </p:nvGrpSpPr>
        <p:grpSpPr>
          <a:xfrm>
            <a:off x="328003" y="527636"/>
            <a:ext cx="524557" cy="498354"/>
            <a:chOff x="-7" y="-7"/>
            <a:chExt cx="524555" cy="498352"/>
          </a:xfrm>
        </p:grpSpPr>
        <p:sp>
          <p:nvSpPr>
            <p:cNvPr id="306" name="Shape 306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10" name="Shape 310"/>
          <p:cNvSpPr/>
          <p:nvPr/>
        </p:nvSpPr>
        <p:spPr>
          <a:xfrm>
            <a:off x="1518083" y="1266562"/>
            <a:ext cx="5673322" cy="7457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豐收聖經大學 </a:t>
            </a:r>
            <a:r>
              <a:rPr sz="2400" b="1">
                <a:latin typeface="微软雅黑"/>
                <a:ea typeface="微软雅黑"/>
                <a:cs typeface="微软雅黑"/>
                <a:sym typeface="微软雅黑"/>
              </a:rPr>
              <a:t>「主耶穌的比喻」</a:t>
            </a:r>
            <a:r>
              <a:rPr sz="24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學員課後  </a:t>
            </a:r>
          </a:p>
          <a:p>
            <a:pPr lvl="0"/>
            <a:r>
              <a:rPr sz="24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                 課程評估 問卷調查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    </a:t>
            </a:r>
          </a:p>
        </p:txBody>
      </p:sp>
      <p:graphicFrame>
        <p:nvGraphicFramePr>
          <p:cNvPr id="311" name="Table 311"/>
          <p:cNvGraphicFramePr/>
          <p:nvPr/>
        </p:nvGraphicFramePr>
        <p:xfrm>
          <a:off x="443550" y="2475171"/>
          <a:ext cx="8297835" cy="4116691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504365"/>
                <a:gridCol w="330111"/>
                <a:gridCol w="261377"/>
                <a:gridCol w="260512"/>
                <a:gridCol w="261377"/>
                <a:gridCol w="260512"/>
                <a:gridCol w="261377"/>
                <a:gridCol w="260512"/>
                <a:gridCol w="261377"/>
                <a:gridCol w="260512"/>
                <a:gridCol w="333213"/>
                <a:gridCol w="332348"/>
                <a:gridCol w="307249"/>
                <a:gridCol w="332348"/>
                <a:gridCol w="290805"/>
                <a:gridCol w="311576"/>
                <a:gridCol w="290805"/>
                <a:gridCol w="360044"/>
                <a:gridCol w="308114"/>
                <a:gridCol w="287342"/>
                <a:gridCol w="221959"/>
              </a:tblGrid>
              <a:tr h="480281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本 課 程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 gridSpan="20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4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評    量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6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 sz="1800" b="0" i="0"/>
                      </a:pPr>
                      <a:r>
                        <a:rPr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66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對屬靈生命中成長的幫助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41166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SimSun"/>
                          <a:ea typeface="SimSun"/>
                          <a:cs typeface="SimSun"/>
                          <a:sym typeface="SimSun"/>
                        </a:rPr>
                        <a:t>課程對你相關內容理解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41166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平台   界面設計美觀  度</a:t>
                      </a:r>
                      <a:r>
                        <a:rPr sz="1600">
                          <a:latin typeface="SimSun"/>
                          <a:ea typeface="SimSun"/>
                          <a:cs typeface="SimSun"/>
                          <a:sym typeface="SimSun"/>
                        </a:rPr>
                        <a:t>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41166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平台   導航分類清晰  度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823338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SimSun"/>
                          <a:ea typeface="SimSun"/>
                          <a:cs typeface="SimSun"/>
                          <a:sym typeface="SimSun"/>
                        </a:rPr>
                        <a:t>整體來說，對這次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600">
                          <a:latin typeface="SimSun"/>
                          <a:ea typeface="SimSun"/>
                          <a:cs typeface="SimSun"/>
                          <a:sym typeface="SimSun"/>
                        </a:rPr>
                        <a:t>網上上課新嘗試的滿意度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  <a:tr h="754727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2000">
                          <a:latin typeface="SimSun"/>
                          <a:ea typeface="SimSun"/>
                          <a:cs typeface="SimSun"/>
                          <a:sym typeface="SimSun"/>
                        </a:rPr>
                        <a:t>值得推薦給其他朋友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latin typeface="SimSun"/>
                        <a:ea typeface="SimSun"/>
                        <a:cs typeface="SimSun"/>
                        <a:sym typeface="SimSun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 sz="1800" b="0" i="0"/>
                      </a:pPr>
                      <a:r>
                        <a:rPr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</a:tcPr>
                </a:tc>
              </a:tr>
            </a:tbl>
          </a:graphicData>
        </a:graphic>
      </p:graphicFrame>
      <p:sp>
        <p:nvSpPr>
          <p:cNvPr id="312" name="Shape 312"/>
          <p:cNvSpPr/>
          <p:nvPr/>
        </p:nvSpPr>
        <p:spPr>
          <a:xfrm>
            <a:off x="949737" y="527641"/>
            <a:ext cx="389707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實用案例-四週後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85189" y="10291"/>
            <a:ext cx="8884696" cy="6740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FC6E5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93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5189" y="34044"/>
            <a:ext cx="8884696" cy="1610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2652191" y="1056891"/>
            <a:ext cx="4760071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 b="0"/>
            </a:pPr>
            <a:r>
              <a:rPr sz="3200" b="1"/>
              <a:t>某教會是 這麼說的 .…</a:t>
            </a:r>
          </a:p>
        </p:txBody>
      </p:sp>
      <p:grpSp>
        <p:nvGrpSpPr>
          <p:cNvPr id="328" name="Group 328"/>
          <p:cNvGrpSpPr/>
          <p:nvPr/>
        </p:nvGrpSpPr>
        <p:grpSpPr>
          <a:xfrm>
            <a:off x="7079702" y="418751"/>
            <a:ext cx="1153955" cy="1155716"/>
            <a:chOff x="-15" y="-1"/>
            <a:chExt cx="1153954" cy="1155714"/>
          </a:xfrm>
        </p:grpSpPr>
        <p:sp>
          <p:nvSpPr>
            <p:cNvPr id="317" name="Shape 317"/>
            <p:cNvSpPr/>
            <p:nvPr/>
          </p:nvSpPr>
          <p:spPr>
            <a:xfrm>
              <a:off x="-16" y="1699"/>
              <a:ext cx="1153956" cy="1154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grpSp>
          <p:nvGrpSpPr>
            <p:cNvPr id="327" name="Group 327"/>
            <p:cNvGrpSpPr/>
            <p:nvPr/>
          </p:nvGrpSpPr>
          <p:grpSpPr>
            <a:xfrm>
              <a:off x="3355" y="-2"/>
              <a:ext cx="1105555" cy="1098376"/>
              <a:chOff x="0" y="0"/>
              <a:chExt cx="1105554" cy="1098375"/>
            </a:xfrm>
          </p:grpSpPr>
          <p:sp>
            <p:nvSpPr>
              <p:cNvPr id="318" name="Shape 318"/>
              <p:cNvSpPr/>
              <p:nvPr/>
            </p:nvSpPr>
            <p:spPr>
              <a:xfrm rot="19201084">
                <a:off x="126731" y="204505"/>
                <a:ext cx="299782" cy="503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 rot="13931720">
                <a:off x="296312" y="573858"/>
                <a:ext cx="299782" cy="503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 rot="8811397">
                <a:off x="656679" y="417256"/>
                <a:ext cx="299782" cy="503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 rot="3676815">
                <a:off x="576686" y="63230"/>
                <a:ext cx="266594" cy="503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276"/>
                    </a:moveTo>
                    <a:cubicBezTo>
                      <a:pt x="6479" y="1135"/>
                      <a:pt x="1396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253463" y="52343"/>
                <a:ext cx="299782" cy="500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41"/>
                    </a:moveTo>
                    <a:cubicBezTo>
                      <a:pt x="5166" y="1849"/>
                      <a:pt x="11255" y="420"/>
                      <a:pt x="1764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3" name="Shape 323"/>
              <p:cNvSpPr/>
              <p:nvPr/>
            </p:nvSpPr>
            <p:spPr>
              <a:xfrm rot="16699858">
                <a:off x="132530" y="412936"/>
                <a:ext cx="299781" cy="503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 rot="11332441">
                <a:off x="512611" y="572978"/>
                <a:ext cx="299782" cy="503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5" name="Shape 325"/>
              <p:cNvSpPr/>
              <p:nvPr/>
            </p:nvSpPr>
            <p:spPr>
              <a:xfrm rot="6074566">
                <a:off x="679507" y="203179"/>
                <a:ext cx="299782" cy="503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26" name="Shape 326"/>
              <p:cNvSpPr/>
              <p:nvPr/>
            </p:nvSpPr>
            <p:spPr>
              <a:xfrm rot="1466382">
                <a:off x="439317" y="24672"/>
                <a:ext cx="228320" cy="503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48"/>
                    </a:moveTo>
                    <a:cubicBezTo>
                      <a:pt x="6691" y="805"/>
                      <a:pt x="1409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</p:grpSp>
      </p:grpSp>
      <p:sp>
        <p:nvSpPr>
          <p:cNvPr id="329" name="Shape 329"/>
          <p:cNvSpPr/>
          <p:nvPr/>
        </p:nvSpPr>
        <p:spPr>
          <a:xfrm>
            <a:off x="288389" y="5856268"/>
            <a:ext cx="24561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400" b="1"/>
              <a:t>  </a:t>
            </a:r>
            <a:endParaRPr sz="1400" b="1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b="1"/>
              <a:t> Z姐妹</a:t>
            </a:r>
          </a:p>
        </p:txBody>
      </p:sp>
      <p:grpSp>
        <p:nvGrpSpPr>
          <p:cNvPr id="333" name="Group 333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330" name="Shape 330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339" name="Group 339"/>
          <p:cNvGrpSpPr/>
          <p:nvPr/>
        </p:nvGrpSpPr>
        <p:grpSpPr>
          <a:xfrm>
            <a:off x="576895" y="1120063"/>
            <a:ext cx="8910663" cy="5986893"/>
            <a:chOff x="0" y="0"/>
            <a:chExt cx="8910661" cy="5986891"/>
          </a:xfrm>
        </p:grpSpPr>
        <p:sp>
          <p:nvSpPr>
            <p:cNvPr id="334" name="Shape 334"/>
            <p:cNvSpPr/>
            <p:nvPr/>
          </p:nvSpPr>
          <p:spPr>
            <a:xfrm rot="4867028" flipH="1">
              <a:off x="2296335" y="-865846"/>
              <a:ext cx="4853235" cy="771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rot="4867028" flipH="1">
              <a:off x="573244" y="4013321"/>
              <a:ext cx="807788" cy="80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rot="4867028" flipH="1">
              <a:off x="170291" y="4351379"/>
              <a:ext cx="538526" cy="5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rot="4867028" flipH="1">
              <a:off x="19174" y="4594140"/>
              <a:ext cx="269264" cy="269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 rot="4867028" flipH="1">
              <a:off x="2680571" y="-355265"/>
              <a:ext cx="4447103" cy="655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40" name="Shape 340"/>
          <p:cNvSpPr/>
          <p:nvPr/>
        </p:nvSpPr>
        <p:spPr>
          <a:xfrm>
            <a:off x="3608101" y="1678221"/>
            <a:ext cx="5361786" cy="425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>
                <a:latin typeface="微软雅黑"/>
                <a:ea typeface="微软雅黑"/>
                <a:cs typeface="微软雅黑"/>
                <a:sym typeface="微软雅黑"/>
              </a:rPr>
              <a:t>                     “周牧師，您好！</a:t>
            </a:r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10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  自從初階網路課程推出兩周以來，本教會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已有25位弟兄姐妹積極參與，其中更有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20位學生認真寫了讀經心得，令人感動。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我相信神的帶領，更為著弟兄姐妹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在靈裡面的得著而心動，感恩。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對修完全部課程的學生，計劃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在課程推出四週左右頒發証書，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以鼓勵更多的學生繼續學習。</a:t>
            </a:r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2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學生詳情請見附件，中階課程正在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報名中，本週日即全面推出，</a:t>
            </a:r>
          </a:p>
          <a:p>
            <a:pPr lvl="0"/>
            <a:r>
              <a:rPr sz="2200">
                <a:latin typeface="微软雅黑"/>
                <a:ea typeface="微软雅黑"/>
                <a:cs typeface="微软雅黑"/>
                <a:sym typeface="微软雅黑"/>
              </a:rPr>
              <a:t>望多加鼓勵！  謝謝牧師！                                   </a:t>
            </a:r>
          </a:p>
        </p:txBody>
      </p:sp>
      <p:sp>
        <p:nvSpPr>
          <p:cNvPr id="341" name="Shape 341"/>
          <p:cNvSpPr/>
          <p:nvPr/>
        </p:nvSpPr>
        <p:spPr>
          <a:xfrm>
            <a:off x="641822" y="435564"/>
            <a:ext cx="3897071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實用案例-兩週後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FC6E5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93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64443" y="84844"/>
            <a:ext cx="8935495" cy="1610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3674306" y="999869"/>
            <a:ext cx="4760070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有學員是 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.… 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的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159938" y="439418"/>
            <a:ext cx="1119873" cy="1121581"/>
            <a:chOff x="-14" y="-1"/>
            <a:chExt cx="1119871" cy="1121579"/>
          </a:xfrm>
        </p:grpSpPr>
        <p:sp>
          <p:nvSpPr>
            <p:cNvPr id="346" name="Shape 346"/>
            <p:cNvSpPr/>
            <p:nvPr/>
          </p:nvSpPr>
          <p:spPr>
            <a:xfrm>
              <a:off x="-15" y="1649"/>
              <a:ext cx="1119872" cy="1119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grpSp>
          <p:nvGrpSpPr>
            <p:cNvPr id="356" name="Group 356"/>
            <p:cNvGrpSpPr/>
            <p:nvPr/>
          </p:nvGrpSpPr>
          <p:grpSpPr>
            <a:xfrm>
              <a:off x="3255" y="-2"/>
              <a:ext cx="1072902" cy="1065934"/>
              <a:chOff x="0" y="0"/>
              <a:chExt cx="1072900" cy="1065933"/>
            </a:xfrm>
          </p:grpSpPr>
          <p:sp>
            <p:nvSpPr>
              <p:cNvPr id="347" name="Shape 347"/>
              <p:cNvSpPr/>
              <p:nvPr/>
            </p:nvSpPr>
            <p:spPr>
              <a:xfrm rot="19201084">
                <a:off x="122988" y="198465"/>
                <a:ext cx="290928" cy="488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 rot="13931720">
                <a:off x="287560" y="556908"/>
                <a:ext cx="290927" cy="48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 rot="8811397">
                <a:off x="637284" y="404932"/>
                <a:ext cx="290927" cy="488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 rot="3676815">
                <a:off x="559653" y="61362"/>
                <a:ext cx="258720" cy="48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276"/>
                    </a:moveTo>
                    <a:cubicBezTo>
                      <a:pt x="6479" y="1135"/>
                      <a:pt x="1396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45977" y="50797"/>
                <a:ext cx="290927" cy="48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41"/>
                    </a:moveTo>
                    <a:cubicBezTo>
                      <a:pt x="5166" y="1849"/>
                      <a:pt x="11255" y="420"/>
                      <a:pt x="1764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 rot="16699858">
                <a:off x="128615" y="400740"/>
                <a:ext cx="290928" cy="48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 rot="11332441">
                <a:off x="497470" y="556054"/>
                <a:ext cx="290928" cy="488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 rot="6074566">
                <a:off x="659437" y="197177"/>
                <a:ext cx="290928" cy="48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 rot="1466382">
                <a:off x="426342" y="23943"/>
                <a:ext cx="221576" cy="488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48"/>
                    </a:moveTo>
                    <a:cubicBezTo>
                      <a:pt x="6691" y="805"/>
                      <a:pt x="1409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</p:grpSp>
      </p:grpSp>
      <p:grpSp>
        <p:nvGrpSpPr>
          <p:cNvPr id="361" name="Group 361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358" name="Shape 358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62" name="Shape 362"/>
          <p:cNvSpPr/>
          <p:nvPr/>
        </p:nvSpPr>
        <p:spPr>
          <a:xfrm>
            <a:off x="2234850" y="1134488"/>
            <a:ext cx="131097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rgbClr val="FF5A09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5A09"/>
                </a:solidFill>
              </a:rPr>
              <a:t>值 此 同 時 </a:t>
            </a:r>
          </a:p>
        </p:txBody>
      </p:sp>
      <p:sp>
        <p:nvSpPr>
          <p:cNvPr id="363" name="Shape 363"/>
          <p:cNvSpPr/>
          <p:nvPr/>
        </p:nvSpPr>
        <p:spPr>
          <a:xfrm rot="10800000" flipH="1">
            <a:off x="1825176" y="2051210"/>
            <a:ext cx="6785341" cy="4342561"/>
          </a:xfrm>
          <a:prstGeom prst="wedgeEllipseCallout">
            <a:avLst>
              <a:gd name="adj1" fmla="val -46148"/>
              <a:gd name="adj2" fmla="val 5746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2851225" y="2571993"/>
            <a:ext cx="5553400" cy="3295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8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有個學員</a:t>
            </a:r>
            <a:br>
              <a:rPr sz="28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十天內已完成初階，</a:t>
            </a:r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迫不及待接著上中階。</a:t>
            </a:r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800" b="1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有</a:t>
            </a:r>
            <a:r>
              <a:rPr sz="28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另一教會 </a:t>
            </a:r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(先只開中階) </a:t>
            </a:r>
          </a:p>
          <a:p>
            <a:pPr lvl="0"/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的</a:t>
            </a:r>
            <a:r>
              <a:rPr sz="28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一個學員</a:t>
            </a:r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，十天內已完成中階，</a:t>
            </a:r>
          </a:p>
          <a:p>
            <a:pPr lvl="0"/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                    現在他自己要從頭</a:t>
            </a:r>
          </a:p>
          <a:p>
            <a:pPr lvl="0"/>
            <a:r>
              <a:rPr sz="2800" b="1">
                <a:latin typeface="微软雅黑"/>
                <a:ea typeface="微软雅黑"/>
                <a:cs typeface="微软雅黑"/>
                <a:sym typeface="微软雅黑"/>
              </a:rPr>
              <a:t>                        再上第二遍。</a:t>
            </a:r>
          </a:p>
        </p:txBody>
      </p:sp>
      <p:sp>
        <p:nvSpPr>
          <p:cNvPr id="365" name="Shape 365"/>
          <p:cNvSpPr/>
          <p:nvPr/>
        </p:nvSpPr>
        <p:spPr>
          <a:xfrm>
            <a:off x="827074" y="426295"/>
            <a:ext cx="3897071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實用案例-四週後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  <p:bldP spid="364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48CF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64892" y="129449"/>
            <a:ext cx="8935495" cy="161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372" name="Group 372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369" name="Shape 369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73" name="Shape 373"/>
          <p:cNvSpPr/>
          <p:nvPr/>
        </p:nvSpPr>
        <p:spPr>
          <a:xfrm>
            <a:off x="827074" y="426295"/>
            <a:ext cx="3248131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2800" b="1"/>
              <a:t>製作中 之 課程</a:t>
            </a:r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sp>
        <p:nvSpPr>
          <p:cNvPr id="374" name="Shape 374"/>
          <p:cNvSpPr>
            <a:spLocks noGrp="1"/>
          </p:cNvSpPr>
          <p:nvPr>
            <p:ph type="title" idx="4294967295"/>
          </p:nvPr>
        </p:nvSpPr>
        <p:spPr>
          <a:xfrm>
            <a:off x="809706" y="1188688"/>
            <a:ext cx="8505895" cy="5850724"/>
          </a:xfrm>
          <a:prstGeom prst="rect">
            <a:avLst/>
          </a:prstGeom>
        </p:spPr>
        <p:txBody>
          <a:bodyPr lIns="35717" tIns="35717" rIns="35717" bIns="35717"/>
          <a:lstStyle/>
          <a:p>
            <a:pPr lvl="0" defTabSz="905255">
              <a:lnSpc>
                <a:spcPct val="100000"/>
              </a:lnSpc>
              <a:defRPr sz="1800"/>
            </a:pPr>
            <a:r>
              <a:rPr sz="2700">
                <a:solidFill>
                  <a:srgbClr val="FFFFFF"/>
                </a:solidFill>
              </a:rPr>
              <a:t>“</a:t>
            </a:r>
            <a:r>
              <a:rPr sz="2700" b="1">
                <a:solidFill>
                  <a:srgbClr val="FFFFFF"/>
                </a:solidFill>
              </a:rPr>
              <a:t>信仰的開端 (二)</a:t>
            </a:r>
            <a:r>
              <a:rPr sz="2700">
                <a:solidFill>
                  <a:srgbClr val="FFFFFF"/>
                </a:solidFill>
              </a:rPr>
              <a:t>”</a:t>
            </a:r>
            <a:r>
              <a:rPr sz="2700"/>
              <a:t/>
            </a:r>
            <a:br>
              <a:rPr sz="2700"/>
            </a:br>
            <a:r>
              <a:rPr sz="2700"/>
              <a:t>             </a:t>
            </a:r>
            <a:r>
              <a:rPr sz="2400"/>
              <a:t>（</a:t>
            </a:r>
            <a:r>
              <a:rPr sz="2400" b="1"/>
              <a:t>葉光明</a:t>
            </a:r>
            <a:r>
              <a:rPr sz="2000"/>
              <a:t>牧師，GOOD TV Video 中文發音</a:t>
            </a:r>
            <a:r>
              <a:rPr sz="2400"/>
              <a:t>）</a:t>
            </a:r>
            <a:br>
              <a:rPr sz="2400"/>
            </a:br>
            <a:endParaRPr sz="1300"/>
          </a:p>
          <a:p>
            <a:pPr lvl="0" defTabSz="905255">
              <a:lnSpc>
                <a:spcPct val="100000"/>
              </a:lnSpc>
              <a:defRPr sz="1800"/>
            </a:pPr>
            <a:r>
              <a:rPr sz="2700">
                <a:solidFill>
                  <a:srgbClr val="FFFFFF"/>
                </a:solidFill>
              </a:rPr>
              <a:t>“</a:t>
            </a:r>
            <a:r>
              <a:rPr sz="2700" b="1">
                <a:solidFill>
                  <a:srgbClr val="FFFFFF"/>
                </a:solidFill>
              </a:rPr>
              <a:t>有福的人</a:t>
            </a:r>
            <a:r>
              <a:rPr sz="2700">
                <a:solidFill>
                  <a:srgbClr val="FFFFFF"/>
                </a:solidFill>
              </a:rPr>
              <a:t>” </a:t>
            </a:r>
            <a:r>
              <a:rPr sz="2500">
                <a:solidFill>
                  <a:srgbClr val="FFFFFF"/>
                </a:solidFill>
              </a:rPr>
              <a:t>(登山寶訓)</a:t>
            </a:r>
            <a:r>
              <a:rPr sz="2500"/>
              <a:t/>
            </a:r>
            <a:br>
              <a:rPr sz="2500"/>
            </a:br>
            <a:r>
              <a:rPr sz="2700"/>
              <a:t>             </a:t>
            </a:r>
            <a:r>
              <a:rPr sz="2400"/>
              <a:t>（</a:t>
            </a:r>
            <a:r>
              <a:rPr sz="2400" b="1"/>
              <a:t>康來昌</a:t>
            </a:r>
            <a:r>
              <a:rPr sz="2000"/>
              <a:t>牧師，GOOD TV Video</a:t>
            </a:r>
            <a:r>
              <a:rPr sz="2400"/>
              <a:t>）</a:t>
            </a:r>
            <a:br>
              <a:rPr sz="2400"/>
            </a:br>
            <a:endParaRPr sz="1300"/>
          </a:p>
          <a:p>
            <a:pPr lvl="0" defTabSz="905255">
              <a:lnSpc>
                <a:spcPct val="100000"/>
              </a:lnSpc>
              <a:defRPr sz="1800"/>
            </a:pPr>
            <a:r>
              <a:rPr sz="2700">
                <a:solidFill>
                  <a:srgbClr val="FFFFFF"/>
                </a:solidFill>
              </a:rPr>
              <a:t>“</a:t>
            </a:r>
            <a:r>
              <a:rPr sz="2700" b="1">
                <a:solidFill>
                  <a:srgbClr val="FFFFFF"/>
                </a:solidFill>
              </a:rPr>
              <a:t>宣教的定義與界說</a:t>
            </a:r>
            <a:r>
              <a:rPr sz="2700">
                <a:solidFill>
                  <a:srgbClr val="FFFFFF"/>
                </a:solidFill>
              </a:rPr>
              <a:t>”</a:t>
            </a:r>
            <a:r>
              <a:rPr sz="2700"/>
              <a:t/>
            </a:r>
            <a:br>
              <a:rPr sz="2700"/>
            </a:br>
            <a:r>
              <a:rPr sz="2700"/>
              <a:t>             </a:t>
            </a:r>
            <a:r>
              <a:rPr sz="2000"/>
              <a:t>（</a:t>
            </a:r>
            <a:r>
              <a:rPr sz="2400" b="1"/>
              <a:t>巴杔聲</a:t>
            </a:r>
            <a:r>
              <a:rPr sz="2000"/>
              <a:t>牧師，GOOD TV Video 中文發音）</a:t>
            </a:r>
            <a:br>
              <a:rPr sz="2000"/>
            </a:br>
            <a:r>
              <a:rPr sz="2000"/>
              <a:t/>
            </a:r>
            <a:br>
              <a:rPr sz="2000"/>
            </a:br>
            <a:r>
              <a:rPr sz="3100">
                <a:solidFill>
                  <a:srgbClr val="FFFFFF"/>
                </a:solidFill>
              </a:rPr>
              <a:t>“</a:t>
            </a:r>
            <a:r>
              <a:rPr sz="2700" b="1">
                <a:solidFill>
                  <a:srgbClr val="FFFFFF"/>
                </a:solidFill>
              </a:rPr>
              <a:t>安提阿教會的奧秘</a:t>
            </a:r>
            <a:r>
              <a:rPr sz="3100">
                <a:solidFill>
                  <a:srgbClr val="FFFFFF"/>
                </a:solidFill>
              </a:rPr>
              <a:t>” </a:t>
            </a:r>
            <a:r>
              <a:rPr sz="3100"/>
              <a:t/>
            </a:r>
            <a:br>
              <a:rPr sz="3100"/>
            </a:br>
            <a:r>
              <a:rPr sz="3100"/>
              <a:t>            </a:t>
            </a:r>
            <a:r>
              <a:rPr sz="2000"/>
              <a:t>（</a:t>
            </a:r>
            <a:r>
              <a:rPr sz="2400" b="1"/>
              <a:t>巴杔聲</a:t>
            </a:r>
            <a:r>
              <a:rPr sz="2000"/>
              <a:t>牧師，GOOD TV Video 中文發音）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48CFA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64892" y="129449"/>
            <a:ext cx="8935495" cy="161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381" name="Group 381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378" name="Shape 378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82" name="Shape 382"/>
          <p:cNvSpPr/>
          <p:nvPr/>
        </p:nvSpPr>
        <p:spPr>
          <a:xfrm>
            <a:off x="827074" y="426295"/>
            <a:ext cx="2339337" cy="498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2800" b="1"/>
              <a:t>學習方式</a:t>
            </a:r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826961" y="2143521"/>
            <a:ext cx="7411357" cy="3988885"/>
            <a:chOff x="0" y="0"/>
            <a:chExt cx="7411356" cy="3988884"/>
          </a:xfrm>
        </p:grpSpPr>
        <p:pic>
          <p:nvPicPr>
            <p:cNvPr id="383" name="Screen Shot 2017-08-23 at 7.15.27 PM.png"/>
            <p:cNvPicPr/>
            <p:nvPr/>
          </p:nvPicPr>
          <p:blipFill>
            <a:blip r:embed="rId2">
              <a:extLst/>
            </a:blip>
            <a:srcRect l="2111" r="2111"/>
            <a:stretch>
              <a:fillRect/>
            </a:stretch>
          </p:blipFill>
          <p:spPr>
            <a:xfrm>
              <a:off x="76200" y="50800"/>
              <a:ext cx="7258957" cy="3772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image7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411357" cy="3988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6" name="Shape 386"/>
          <p:cNvSpPr>
            <a:spLocks noGrp="1"/>
          </p:cNvSpPr>
          <p:nvPr>
            <p:ph type="title" idx="4294967295"/>
          </p:nvPr>
        </p:nvSpPr>
        <p:spPr>
          <a:xfrm>
            <a:off x="1874151" y="593540"/>
            <a:ext cx="6277573" cy="1428752"/>
          </a:xfrm>
          <a:prstGeom prst="rect">
            <a:avLst/>
          </a:prstGeom>
        </p:spPr>
        <p:txBody>
          <a:bodyPr lIns="35717" tIns="35717" rIns="35717" bIns="35717"/>
          <a:lstStyle/>
          <a:p>
            <a:pPr lvl="0" algn="ctr" defTabSz="280415">
              <a:spcBef>
                <a:spcPts val="700"/>
              </a:spcBef>
              <a:defRPr sz="1800"/>
            </a:pPr>
            <a:r>
              <a:rPr sz="2100" b="1">
                <a:solidFill>
                  <a:srgbClr val="ED7D31"/>
                </a:solidFill>
                <a:latin typeface="+mn-lt"/>
                <a:ea typeface="+mn-ea"/>
                <a:cs typeface="+mn-cs"/>
                <a:sym typeface="Helvetica"/>
              </a:rPr>
              <a:t>方式1：使用電腦上課請登錄</a:t>
            </a:r>
            <a:r>
              <a:rPr sz="2100" b="1">
                <a:solidFill>
                  <a:srgbClr val="D93E2B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600">
                <a:hlinkClick r:id="rId4"/>
              </a:rPr>
              <a:t>www.equalearning.net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 idx="4294967295"/>
          </p:nvPr>
        </p:nvSpPr>
        <p:spPr>
          <a:xfrm>
            <a:off x="1874151" y="593540"/>
            <a:ext cx="6277573" cy="1428752"/>
          </a:xfrm>
          <a:prstGeom prst="rect">
            <a:avLst/>
          </a:prstGeom>
        </p:spPr>
        <p:txBody>
          <a:bodyPr lIns="35717" tIns="35717" rIns="35717" bIns="35717"/>
          <a:lstStyle/>
          <a:p>
            <a:pPr lvl="0" defTabSz="457200">
              <a:lnSpc>
                <a:spcPct val="100000"/>
              </a:lnSpc>
              <a:defRPr sz="1800"/>
            </a:pPr>
            <a:r>
              <a:rPr sz="2100" b="1">
                <a:solidFill>
                  <a:srgbClr val="ED7D31"/>
                </a:solidFill>
                <a:latin typeface="+mn-lt"/>
                <a:ea typeface="+mn-ea"/>
                <a:cs typeface="+mn-cs"/>
                <a:sym typeface="Helvetica"/>
              </a:rPr>
              <a:t>方式1：使用電腦上課請登錄</a:t>
            </a:r>
            <a:r>
              <a:rPr sz="2100" b="1">
                <a:solidFill>
                  <a:srgbClr val="D93E2B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200">
                <a:latin typeface="+mn-lt"/>
                <a:ea typeface="+mn-ea"/>
                <a:cs typeface="+mn-cs"/>
                <a:sym typeface="Helvetica"/>
                <a:hlinkClick r:id="rId2"/>
              </a:rPr>
              <a:t>www.equalearning.net</a:t>
            </a:r>
          </a:p>
        </p:txBody>
      </p:sp>
      <p:sp>
        <p:nvSpPr>
          <p:cNvPr id="389" name="Shape 389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48CFA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64892" y="129449"/>
            <a:ext cx="8935495" cy="161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394" name="Group 394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391" name="Shape 391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395" name="Shape 395"/>
          <p:cNvSpPr/>
          <p:nvPr/>
        </p:nvSpPr>
        <p:spPr>
          <a:xfrm>
            <a:off x="827074" y="426295"/>
            <a:ext cx="2339337" cy="498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2800" b="1"/>
              <a:t>學習方式</a:t>
            </a:r>
            <a:r>
              <a:rPr sz="3200" b="1">
                <a:solidFill>
                  <a:srgbClr val="ED7D31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grpSp>
        <p:nvGrpSpPr>
          <p:cNvPr id="398" name="Group 398"/>
          <p:cNvGrpSpPr/>
          <p:nvPr/>
        </p:nvGrpSpPr>
        <p:grpSpPr>
          <a:xfrm>
            <a:off x="329515" y="1975207"/>
            <a:ext cx="4055846" cy="2914731"/>
            <a:chOff x="0" y="0"/>
            <a:chExt cx="4055845" cy="2914729"/>
          </a:xfrm>
        </p:grpSpPr>
        <p:pic>
          <p:nvPicPr>
            <p:cNvPr id="396" name="image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200" y="50799"/>
              <a:ext cx="3903446" cy="269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image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055846" cy="2914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1" name="Group 401"/>
          <p:cNvGrpSpPr/>
          <p:nvPr/>
        </p:nvGrpSpPr>
        <p:grpSpPr>
          <a:xfrm>
            <a:off x="4527141" y="1892317"/>
            <a:ext cx="4219793" cy="3662047"/>
            <a:chOff x="0" y="0"/>
            <a:chExt cx="4219792" cy="3662046"/>
          </a:xfrm>
        </p:grpSpPr>
        <p:pic>
          <p:nvPicPr>
            <p:cNvPr id="399" name="image10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199" y="50800"/>
              <a:ext cx="4067393" cy="3446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0" name="image11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4219793" cy="3662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2" name="Shape 402"/>
          <p:cNvSpPr>
            <a:spLocks noGrp="1"/>
          </p:cNvSpPr>
          <p:nvPr>
            <p:ph type="body" idx="4294967295"/>
          </p:nvPr>
        </p:nvSpPr>
        <p:spPr>
          <a:xfrm>
            <a:off x="684608" y="4545210"/>
            <a:ext cx="2982517" cy="1696643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417688" indent="-417688" defTabSz="584200">
              <a:lnSpc>
                <a:spcPct val="100000"/>
              </a:lnSpc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7312B"/>
                </a:solidFill>
              </a:rPr>
              <a:t>苹果手机APP</a:t>
            </a:r>
          </a:p>
        </p:txBody>
      </p:sp>
      <p:sp>
        <p:nvSpPr>
          <p:cNvPr id="403" name="Shape 403"/>
          <p:cNvSpPr/>
          <p:nvPr/>
        </p:nvSpPr>
        <p:spPr>
          <a:xfrm>
            <a:off x="5145779" y="5059226"/>
            <a:ext cx="2982518" cy="169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417688" indent="-417688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7312B"/>
                </a:solidFill>
              </a:rPr>
              <a:t>Android APP</a:t>
            </a:r>
          </a:p>
        </p:txBody>
      </p:sp>
      <p:sp>
        <p:nvSpPr>
          <p:cNvPr id="404" name="Shape 404"/>
          <p:cNvSpPr/>
          <p:nvPr/>
        </p:nvSpPr>
        <p:spPr>
          <a:xfrm>
            <a:off x="2242142" y="593540"/>
            <a:ext cx="6277573" cy="142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lvl="0" algn="ctr" defTabSz="280415">
              <a:lnSpc>
                <a:spcPct val="90000"/>
              </a:lnSpc>
              <a:spcBef>
                <a:spcPts val="700"/>
              </a:spcBef>
            </a:pPr>
            <a:r>
              <a:rPr sz="2100" b="1">
                <a:solidFill>
                  <a:srgbClr val="ED7D31"/>
                </a:solidFill>
              </a:rPr>
              <a:t>方式2：</a:t>
            </a:r>
            <a:r>
              <a:rPr sz="2400" b="1">
                <a:solidFill>
                  <a:srgbClr val="ED7D31"/>
                </a:solidFill>
              </a:rPr>
              <a:t>可下載App至手機或iPad平版電腦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2" animBg="1" advAuto="0"/>
      <p:bldP spid="401" grpId="4" animBg="1" advAuto="0"/>
      <p:bldP spid="402" grpId="1" build="p" animBg="1" advAuto="0"/>
      <p:bldP spid="403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48CFA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pic>
        <p:nvPicPr>
          <p:cNvPr id="407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8065" y="95199"/>
            <a:ext cx="3224074" cy="573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321" y="95199"/>
            <a:ext cx="3224073" cy="573455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>
            <a:spLocks noGrp="1"/>
          </p:cNvSpPr>
          <p:nvPr>
            <p:ph type="body" idx="4294967295"/>
          </p:nvPr>
        </p:nvSpPr>
        <p:spPr>
          <a:xfrm>
            <a:off x="963909" y="5827910"/>
            <a:ext cx="2694141" cy="94511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324056" indent="-324056" defTabSz="572516">
              <a:lnSpc>
                <a:spcPct val="100000"/>
              </a:lnSpc>
              <a:spcBef>
                <a:spcPts val="2300"/>
              </a:spcBef>
              <a:buClr>
                <a:srgbClr val="929292"/>
              </a:buClr>
              <a:buSzPct val="60000"/>
              <a:buFont typeface="Zapf Dingbats"/>
              <a:buChar char="❖"/>
              <a:defRPr sz="19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 dirty="0">
                <a:solidFill>
                  <a:srgbClr val="87312B"/>
                </a:solidFill>
              </a:rPr>
              <a:t>用戶名</a:t>
            </a:r>
            <a:r>
              <a:rPr sz="1900" dirty="0" smtClean="0">
                <a:solidFill>
                  <a:srgbClr val="87312B"/>
                </a:solidFill>
              </a:rPr>
              <a:t>：</a:t>
            </a:r>
            <a:r>
              <a:rPr lang="en-US" altLang="zh-CN" sz="1900" dirty="0" smtClean="0">
                <a:solidFill>
                  <a:srgbClr val="87312B"/>
                </a:solidFill>
              </a:rPr>
              <a:t>abcdemo</a:t>
            </a:r>
            <a:r>
              <a:rPr lang="zh-CN" altLang="en-US" sz="1900" dirty="0" smtClean="0">
                <a:solidFill>
                  <a:srgbClr val="87312B"/>
                </a:solidFill>
              </a:rPr>
              <a:t>   </a:t>
            </a:r>
            <a:r>
              <a:rPr sz="1900" dirty="0" smtClean="0">
                <a:solidFill>
                  <a:srgbClr val="87312B"/>
                </a:solidFill>
              </a:rPr>
              <a:t>密碼</a:t>
            </a:r>
            <a:r>
              <a:rPr sz="1900" dirty="0">
                <a:solidFill>
                  <a:srgbClr val="87312B"/>
                </a:solidFill>
              </a:rPr>
              <a:t>：123456</a:t>
            </a:r>
          </a:p>
        </p:txBody>
      </p:sp>
      <p:sp>
        <p:nvSpPr>
          <p:cNvPr id="410" name="Shape 410"/>
          <p:cNvSpPr/>
          <p:nvPr/>
        </p:nvSpPr>
        <p:spPr>
          <a:xfrm>
            <a:off x="4598065" y="5827910"/>
            <a:ext cx="2975467" cy="945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348073" indent="-348073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0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7312B"/>
                </a:solidFill>
              </a:rPr>
              <a:t>進入coursebook界面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3" animBg="1" advAuto="0"/>
      <p:bldP spid="409" grpId="1" build="p" animBg="1" advAuto="0"/>
      <p:bldP spid="410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722733" y="59288"/>
            <a:ext cx="2770934" cy="6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84200">
              <a:lnSpc>
                <a:spcPct val="90000"/>
              </a:lnSpc>
              <a:spcBef>
                <a:spcPts val="1600"/>
              </a:spcBef>
              <a:defRPr sz="3200">
                <a:solidFill>
                  <a:srgbClr val="D93E2B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D93E2B"/>
                </a:solidFill>
              </a:rPr>
              <a:t>课程显示效果1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29652" y="22581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29652" y="271872"/>
            <a:ext cx="8884696" cy="143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781605" y="439501"/>
            <a:ext cx="6883605" cy="54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3600">
                <a:latin typeface="微软雅黑"/>
                <a:ea typeface="微软雅黑"/>
                <a:cs typeface="微软雅黑"/>
                <a:sym typeface="微软雅黑"/>
              </a:rPr>
              <a:t>【傳統主日學</a:t>
            </a:r>
            <a:r>
              <a:rPr sz="36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困境</a:t>
            </a:r>
            <a:r>
              <a:rPr sz="3600"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sp>
        <p:nvSpPr>
          <p:cNvPr id="129" name="Shape 129"/>
          <p:cNvSpPr/>
          <p:nvPr/>
        </p:nvSpPr>
        <p:spPr>
          <a:xfrm>
            <a:off x="162078" y="1347703"/>
            <a:ext cx="8819844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0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 b="1">
                <a:latin typeface="微软雅黑"/>
                <a:ea typeface="微软雅黑"/>
                <a:cs typeface="微软雅黑"/>
                <a:sym typeface="微软雅黑"/>
              </a:rPr>
              <a:t>                   </a:t>
            </a:r>
          </a:p>
        </p:txBody>
      </p:sp>
      <p:sp>
        <p:nvSpPr>
          <p:cNvPr id="130" name="Shape 130"/>
          <p:cNvSpPr/>
          <p:nvPr/>
        </p:nvSpPr>
        <p:spPr>
          <a:xfrm>
            <a:off x="767589" y="1843533"/>
            <a:ext cx="7517384" cy="38912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600"/>
              <a:t>3點限制: </a:t>
            </a:r>
            <a:r>
              <a:rPr sz="3600">
                <a:solidFill>
                  <a:srgbClr val="FF0000"/>
                </a:solidFill>
              </a:rPr>
              <a:t>時間地點</a:t>
            </a:r>
            <a:r>
              <a:rPr sz="3600"/>
              <a:t>、</a:t>
            </a:r>
            <a:endParaRPr sz="36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/>
              <a:t>               </a:t>
            </a:r>
            <a:r>
              <a:rPr sz="3600">
                <a:solidFill>
                  <a:srgbClr val="FF0000"/>
                </a:solidFill>
              </a:rPr>
              <a:t>最低人數  </a:t>
            </a:r>
            <a:r>
              <a:rPr sz="3600"/>
              <a:t>開班門檻、</a:t>
            </a:r>
            <a:endParaRPr sz="36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/>
              <a:t>               </a:t>
            </a:r>
            <a:r>
              <a:rPr sz="3600">
                <a:solidFill>
                  <a:srgbClr val="FF0000"/>
                </a:solidFill>
              </a:rPr>
              <a:t>師資</a:t>
            </a:r>
            <a:r>
              <a:rPr sz="3600"/>
              <a:t>、同時間</a:t>
            </a:r>
            <a:r>
              <a:rPr sz="3600">
                <a:solidFill>
                  <a:srgbClr val="FF0000"/>
                </a:solidFill>
              </a:rPr>
              <a:t>開課數量</a:t>
            </a:r>
            <a:r>
              <a:rPr sz="3600"/>
              <a:t>、</a:t>
            </a:r>
            <a:endParaRPr sz="36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/>
              <a:t>                                     </a:t>
            </a:r>
            <a:endParaRPr sz="36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/>
              <a:t>3點困難: 學員</a:t>
            </a:r>
            <a:r>
              <a:rPr sz="3600">
                <a:solidFill>
                  <a:srgbClr val="FF0000"/>
                </a:solidFill>
              </a:rPr>
              <a:t>缺課難補課</a:t>
            </a:r>
            <a:r>
              <a:rPr sz="3600"/>
              <a:t>、</a:t>
            </a:r>
            <a:br>
              <a:rPr sz="3600"/>
            </a:br>
            <a:r>
              <a:rPr sz="3600"/>
              <a:t>              </a:t>
            </a:r>
            <a:r>
              <a:rPr sz="3600">
                <a:solidFill>
                  <a:srgbClr val="FF0000"/>
                </a:solidFill>
              </a:rPr>
              <a:t>內容進度難滿足 </a:t>
            </a:r>
            <a:r>
              <a:rPr sz="3600"/>
              <a:t>不同程度者</a:t>
            </a:r>
            <a:endParaRPr sz="32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600"/>
              <a:t>              重複開課之</a:t>
            </a:r>
            <a:r>
              <a:rPr sz="3600">
                <a:solidFill>
                  <a:srgbClr val="FF0000"/>
                </a:solidFill>
              </a:rPr>
              <a:t>成本難降低</a:t>
            </a:r>
            <a:r>
              <a:rPr sz="3600"/>
              <a:t>、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6892922" y="582982"/>
            <a:ext cx="1264786" cy="1266651"/>
            <a:chOff x="-17" y="-2"/>
            <a:chExt cx="1264785" cy="1266649"/>
          </a:xfrm>
        </p:grpSpPr>
        <p:sp>
          <p:nvSpPr>
            <p:cNvPr id="131" name="Shape 131"/>
            <p:cNvSpPr/>
            <p:nvPr/>
          </p:nvSpPr>
          <p:spPr>
            <a:xfrm>
              <a:off x="-18" y="1861"/>
              <a:ext cx="1264787" cy="1264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grpSp>
          <p:nvGrpSpPr>
            <p:cNvPr id="141" name="Group 141"/>
            <p:cNvGrpSpPr/>
            <p:nvPr/>
          </p:nvGrpSpPr>
          <p:grpSpPr>
            <a:xfrm>
              <a:off x="3676" y="-3"/>
              <a:ext cx="1211676" cy="1203809"/>
              <a:chOff x="-1" y="-1"/>
              <a:chExt cx="1211674" cy="1203807"/>
            </a:xfrm>
          </p:grpSpPr>
          <p:sp>
            <p:nvSpPr>
              <p:cNvPr id="132" name="Shape 132"/>
              <p:cNvSpPr/>
              <p:nvPr/>
            </p:nvSpPr>
            <p:spPr>
              <a:xfrm rot="19201084">
                <a:off x="138896" y="224135"/>
                <a:ext cx="328557" cy="55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3" name="Shape 133"/>
              <p:cNvSpPr/>
              <p:nvPr/>
            </p:nvSpPr>
            <p:spPr>
              <a:xfrm rot="13931720">
                <a:off x="324754" y="628942"/>
                <a:ext cx="328558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4" name="Shape 134"/>
              <p:cNvSpPr/>
              <p:nvPr/>
            </p:nvSpPr>
            <p:spPr>
              <a:xfrm rot="8811397">
                <a:off x="719713" y="457308"/>
                <a:ext cx="328557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5" name="Shape 135"/>
              <p:cNvSpPr/>
              <p:nvPr/>
            </p:nvSpPr>
            <p:spPr>
              <a:xfrm rot="3676815">
                <a:off x="632041" y="69300"/>
                <a:ext cx="292184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276"/>
                    </a:moveTo>
                    <a:cubicBezTo>
                      <a:pt x="6479" y="1135"/>
                      <a:pt x="1396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277792" y="57368"/>
                <a:ext cx="328558" cy="548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41"/>
                    </a:moveTo>
                    <a:cubicBezTo>
                      <a:pt x="5166" y="1849"/>
                      <a:pt x="11255" y="420"/>
                      <a:pt x="1764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 rot="16699858">
                <a:off x="145251" y="452574"/>
                <a:ext cx="328557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8" name="Shape 138"/>
              <p:cNvSpPr/>
              <p:nvPr/>
            </p:nvSpPr>
            <p:spPr>
              <a:xfrm rot="11332441">
                <a:off x="561815" y="627976"/>
                <a:ext cx="328558" cy="55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39" name="Shape 139"/>
              <p:cNvSpPr/>
              <p:nvPr/>
            </p:nvSpPr>
            <p:spPr>
              <a:xfrm rot="6074566">
                <a:off x="744731" y="222681"/>
                <a:ext cx="328558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 rot="1466382">
                <a:off x="481487" y="27040"/>
                <a:ext cx="250235" cy="55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48"/>
                    </a:moveTo>
                    <a:cubicBezTo>
                      <a:pt x="6691" y="805"/>
                      <a:pt x="1409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</p:grpSp>
      </p:grpSp>
      <p:grpSp>
        <p:nvGrpSpPr>
          <p:cNvPr id="146" name="Group 146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143" name="Shape 143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6457950" y="6269674"/>
            <a:ext cx="2057400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23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422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8300"/>
            <a:ext cx="9143815" cy="5143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758975" y="127743"/>
            <a:ext cx="2770933" cy="6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584200">
              <a:lnSpc>
                <a:spcPct val="90000"/>
              </a:lnSpc>
              <a:spcBef>
                <a:spcPts val="1600"/>
              </a:spcBef>
              <a:defRPr sz="3200">
                <a:solidFill>
                  <a:srgbClr val="D93E2B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D93E2B"/>
                </a:solidFill>
              </a:rPr>
              <a:t>课程显示效果2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sldNum" sz="quarter" idx="2"/>
          </p:nvPr>
        </p:nvSpPr>
        <p:spPr>
          <a:xfrm>
            <a:off x="6457950" y="6315393"/>
            <a:ext cx="20574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28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434" name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34"/>
            <a:ext cx="9144000" cy="5140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31008" y="258977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29652" y="258977"/>
            <a:ext cx="8884696" cy="1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23499" y="1122202"/>
            <a:ext cx="572453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裝備</a:t>
            </a:r>
            <a:r>
              <a:rPr sz="3200" b="1">
                <a:solidFill>
                  <a:srgbClr val="FFC000"/>
                </a:solidFill>
                <a:latin typeface="微软雅黑"/>
                <a:ea typeface="微软雅黑"/>
                <a:cs typeface="微软雅黑"/>
                <a:sym typeface="微软雅黑"/>
              </a:rPr>
              <a:t>借力使力  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突破傳統 </a:t>
            </a:r>
            <a:r>
              <a:rPr sz="32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雙 規</a:t>
            </a:r>
          </a:p>
        </p:txBody>
      </p:sp>
      <p:sp>
        <p:nvSpPr>
          <p:cNvPr id="151" name="Shape 151"/>
          <p:cNvSpPr/>
          <p:nvPr/>
        </p:nvSpPr>
        <p:spPr>
          <a:xfrm>
            <a:off x="4572000" y="2213373"/>
            <a:ext cx="2646042" cy="1846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sz="6000" b="1" dirty="0" err="1">
                <a:latin typeface="微软雅黑"/>
                <a:ea typeface="微软雅黑"/>
                <a:cs typeface="微软雅黑"/>
                <a:sym typeface="微软雅黑"/>
              </a:rPr>
              <a:t>規定的</a:t>
            </a:r>
            <a:r>
              <a:rPr sz="60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地點</a:t>
            </a:r>
            <a:endParaRPr sz="6000" b="1" dirty="0">
              <a:solidFill>
                <a:srgbClr val="FF0000"/>
              </a:solidFill>
              <a:latin typeface="微软雅黑"/>
              <a:ea typeface="微软雅黑"/>
              <a:cs typeface="微软雅黑"/>
              <a:sym typeface="微软雅黑"/>
            </a:endParaRPr>
          </a:p>
        </p:txBody>
      </p:sp>
      <p:grpSp>
        <p:nvGrpSpPr>
          <p:cNvPr id="155" name="Group 155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152" name="Shape 152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156" name="Shape 156"/>
          <p:cNvSpPr/>
          <p:nvPr/>
        </p:nvSpPr>
        <p:spPr>
          <a:xfrm>
            <a:off x="445699" y="2138388"/>
            <a:ext cx="3042215" cy="18466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sz="6000" b="1" dirty="0" err="1">
                <a:latin typeface="微软雅黑"/>
                <a:ea typeface="微软雅黑"/>
                <a:cs typeface="微软雅黑"/>
                <a:sym typeface="微软雅黑"/>
              </a:rPr>
              <a:t>規定的</a:t>
            </a:r>
            <a:r>
              <a:rPr sz="60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時間</a:t>
            </a:r>
            <a:endParaRPr sz="6000" b="1" dirty="0">
              <a:solidFill>
                <a:srgbClr val="FF0000"/>
              </a:solidFill>
              <a:latin typeface="微软雅黑"/>
              <a:ea typeface="微软雅黑"/>
              <a:cs typeface="微软雅黑"/>
              <a:sym typeface="微软雅黑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3810672" y="2674410"/>
            <a:ext cx="697465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 dirty="0"/>
              <a:t>+</a:t>
            </a:r>
          </a:p>
        </p:txBody>
      </p:sp>
      <p:grpSp>
        <p:nvGrpSpPr>
          <p:cNvPr id="169" name="Group 169"/>
          <p:cNvGrpSpPr/>
          <p:nvPr/>
        </p:nvGrpSpPr>
        <p:grpSpPr>
          <a:xfrm>
            <a:off x="7398785" y="866221"/>
            <a:ext cx="993099" cy="994563"/>
            <a:chOff x="-13" y="-1"/>
            <a:chExt cx="993097" cy="994561"/>
          </a:xfrm>
        </p:grpSpPr>
        <p:sp>
          <p:nvSpPr>
            <p:cNvPr id="158" name="Shape 158"/>
            <p:cNvSpPr/>
            <p:nvPr/>
          </p:nvSpPr>
          <p:spPr>
            <a:xfrm>
              <a:off x="-14" y="1461"/>
              <a:ext cx="993099" cy="99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grpSp>
          <p:nvGrpSpPr>
            <p:cNvPr id="168" name="Group 168"/>
            <p:cNvGrpSpPr/>
            <p:nvPr/>
          </p:nvGrpSpPr>
          <p:grpSpPr>
            <a:xfrm>
              <a:off x="2887" y="-2"/>
              <a:ext cx="951397" cy="945220"/>
              <a:chOff x="0" y="-1"/>
              <a:chExt cx="951395" cy="945219"/>
            </a:xfrm>
          </p:grpSpPr>
          <p:sp>
            <p:nvSpPr>
              <p:cNvPr id="159" name="Shape 159"/>
              <p:cNvSpPr/>
              <p:nvPr/>
            </p:nvSpPr>
            <p:spPr>
              <a:xfrm rot="19201084">
                <a:off x="109060" y="175989"/>
                <a:ext cx="257980" cy="433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0" name="Shape 160"/>
              <p:cNvSpPr/>
              <p:nvPr/>
            </p:nvSpPr>
            <p:spPr>
              <a:xfrm rot="13931720">
                <a:off x="254994" y="493840"/>
                <a:ext cx="257981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 rot="8811397">
                <a:off x="565112" y="359074"/>
                <a:ext cx="257980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2" name="Shape 162"/>
              <p:cNvSpPr/>
              <p:nvPr/>
            </p:nvSpPr>
            <p:spPr>
              <a:xfrm rot="3676815">
                <a:off x="496273" y="54413"/>
                <a:ext cx="229420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276"/>
                    </a:moveTo>
                    <a:cubicBezTo>
                      <a:pt x="6479" y="1135"/>
                      <a:pt x="1396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218120" y="45044"/>
                <a:ext cx="257981" cy="43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41"/>
                    </a:moveTo>
                    <a:cubicBezTo>
                      <a:pt x="5166" y="1849"/>
                      <a:pt x="11255" y="420"/>
                      <a:pt x="1764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4" name="Shape 164"/>
              <p:cNvSpPr/>
              <p:nvPr/>
            </p:nvSpPr>
            <p:spPr>
              <a:xfrm rot="16699858">
                <a:off x="114050" y="355357"/>
                <a:ext cx="257980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rot="11332441">
                <a:off x="441132" y="493081"/>
                <a:ext cx="257981" cy="433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rot="6074566">
                <a:off x="584756" y="174847"/>
                <a:ext cx="257981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 rot="1466382">
                <a:off x="378059" y="21231"/>
                <a:ext cx="196483" cy="433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48"/>
                    </a:moveTo>
                    <a:cubicBezTo>
                      <a:pt x="6691" y="805"/>
                      <a:pt x="1409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</p:grpSp>
      </p:grpSp>
      <p:pic>
        <p:nvPicPr>
          <p:cNvPr id="170" name="封面封底-[CS2]_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4334" y="3392683"/>
            <a:ext cx="2190944" cy="327399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717603" y="439501"/>
            <a:ext cx="6883605" cy="54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latin typeface="微软雅黑"/>
                <a:ea typeface="微软雅黑"/>
                <a:cs typeface="微软雅黑"/>
                <a:sym typeface="微软雅黑"/>
              </a:rPr>
              <a:t>【傳統主日學</a:t>
            </a:r>
            <a:r>
              <a:rPr sz="36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困境</a:t>
            </a:r>
            <a:r>
              <a:rPr sz="3600"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54502" y="57526"/>
            <a:ext cx="8956276" cy="674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48CFA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64892" y="129449"/>
            <a:ext cx="8935495" cy="161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440" name="Shape 440"/>
          <p:cNvSpPr>
            <a:spLocks noGrp="1"/>
          </p:cNvSpPr>
          <p:nvPr>
            <p:ph type="title" idx="4294967295"/>
          </p:nvPr>
        </p:nvSpPr>
        <p:spPr>
          <a:xfrm>
            <a:off x="360986" y="1812223"/>
            <a:ext cx="8359431" cy="2456140"/>
          </a:xfrm>
          <a:prstGeom prst="rect">
            <a:avLst/>
          </a:prstGeom>
        </p:spPr>
        <p:txBody>
          <a:bodyPr lIns="0" tIns="0" rIns="0" bIns="0"/>
          <a:lstStyle/>
          <a:p>
            <a:pPr lvl="0" algn="ctr" defTabSz="250567">
              <a:spcBef>
                <a:spcPts val="900"/>
              </a:spcBef>
              <a:defRPr sz="1800"/>
            </a:pPr>
            <a:r>
              <a:rPr sz="3000" b="1" dirty="0" err="1">
                <a:solidFill>
                  <a:srgbClr val="FFFFFF"/>
                </a:solidFill>
              </a:rPr>
              <a:t>若您有任何問題，請联络</a:t>
            </a:r>
            <a:r>
              <a:rPr sz="3000" b="1" dirty="0" smtClean="0">
                <a:solidFill>
                  <a:srgbClr val="FFFFFF"/>
                </a:solidFill>
              </a:rPr>
              <a:t>：</a:t>
            </a:r>
            <a:r>
              <a:rPr lang="en-US" sz="3000" b="1" dirty="0" smtClean="0">
                <a:solidFill>
                  <a:srgbClr val="FFFFFF"/>
                </a:solidFill>
              </a:rPr>
              <a:t/>
            </a:r>
            <a:br>
              <a:rPr lang="en-US" sz="3000" b="1" dirty="0" smtClean="0">
                <a:solidFill>
                  <a:srgbClr val="FFFFFF"/>
                </a:solidFill>
              </a:rPr>
            </a:br>
            <a:r>
              <a:rPr lang="en-US" sz="3000" b="1" dirty="0" smtClean="0">
                <a:solidFill>
                  <a:srgbClr val="FFFFFF"/>
                </a:solidFill>
              </a:rPr>
              <a:t/>
            </a:r>
            <a:br>
              <a:rPr lang="en-US" sz="3000" b="1" dirty="0" smtClean="0">
                <a:solidFill>
                  <a:srgbClr val="FFFFFF"/>
                </a:solidFill>
              </a:rPr>
            </a:b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Rick Qin </a:t>
            </a:r>
            <a:endParaRPr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ctr" defTabSz="250567">
              <a:spcBef>
                <a:spcPts val="900"/>
              </a:spcBef>
              <a:defRPr sz="1800"/>
            </a:pPr>
            <a:r>
              <a:rPr sz="3000" b="1" dirty="0">
                <a:solidFill>
                  <a:srgbClr val="FFFFFF"/>
                </a:solidFill>
              </a:rPr>
              <a:t/>
            </a:r>
            <a:br>
              <a:rPr sz="3000" b="1" dirty="0">
                <a:solidFill>
                  <a:srgbClr val="FFFFFF"/>
                </a:solidFill>
              </a:rPr>
            </a:br>
            <a:r>
              <a:rPr sz="3000" b="1" dirty="0">
                <a:solidFill>
                  <a:srgbClr val="FFFFFF"/>
                </a:solidFill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hlinkClick r:id="rId2"/>
              </a:rPr>
              <a:t>rick3d2008@gmail.com</a:t>
            </a:r>
            <a:endParaRPr sz="3000" dirty="0">
              <a:solidFill>
                <a:srgbClr val="FFFFFF"/>
              </a:solidFill>
              <a:hlinkClick r:id="rId2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1316686" y="4025021"/>
            <a:ext cx="6760659" cy="1794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lnSpc>
                <a:spcPct val="90000"/>
              </a:lnSpc>
              <a:spcBef>
                <a:spcPts val="1600"/>
              </a:spcBef>
              <a:defRPr>
                <a:solidFill>
                  <a:srgbClr val="87312B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7312B"/>
                </a:solidFill>
              </a:rPr>
              <a:t>謝謝您的參與和支持，願神祝福您，使您得著更多！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442" name="Shape 442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446" name="Shape 446"/>
          <p:cNvSpPr/>
          <p:nvPr/>
        </p:nvSpPr>
        <p:spPr>
          <a:xfrm>
            <a:off x="827074" y="426295"/>
            <a:ext cx="1842648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問 題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roup 450"/>
          <p:cNvGrpSpPr/>
          <p:nvPr/>
        </p:nvGrpSpPr>
        <p:grpSpPr>
          <a:xfrm>
            <a:off x="0" y="-1"/>
            <a:ext cx="1028702" cy="6858003"/>
            <a:chOff x="0" y="0"/>
            <a:chExt cx="1028701" cy="6858001"/>
          </a:xfrm>
        </p:grpSpPr>
        <p:sp>
          <p:nvSpPr>
            <p:cNvPr id="448" name="Shape 448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ED5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A445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53" name="Group 453"/>
          <p:cNvGrpSpPr/>
          <p:nvPr/>
        </p:nvGrpSpPr>
        <p:grpSpPr>
          <a:xfrm>
            <a:off x="901700" y="-1"/>
            <a:ext cx="1028702" cy="6858003"/>
            <a:chOff x="0" y="0"/>
            <a:chExt cx="1028701" cy="6858001"/>
          </a:xfrm>
        </p:grpSpPr>
        <p:sp>
          <p:nvSpPr>
            <p:cNvPr id="451" name="Shape 451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FC6E5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56" name="Group 456"/>
          <p:cNvGrpSpPr/>
          <p:nvPr/>
        </p:nvGrpSpPr>
        <p:grpSpPr>
          <a:xfrm>
            <a:off x="1803400" y="-1"/>
            <a:ext cx="1028702" cy="6858003"/>
            <a:chOff x="0" y="0"/>
            <a:chExt cx="1028701" cy="6858001"/>
          </a:xfrm>
        </p:grpSpPr>
        <p:sp>
          <p:nvSpPr>
            <p:cNvPr id="454" name="Shape 454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FFCE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6BB4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59" name="Group 459"/>
          <p:cNvGrpSpPr/>
          <p:nvPr/>
        </p:nvGrpSpPr>
        <p:grpSpPr>
          <a:xfrm>
            <a:off x="2705100" y="-1"/>
            <a:ext cx="1028702" cy="6858003"/>
            <a:chOff x="0" y="0"/>
            <a:chExt cx="1028701" cy="6858001"/>
          </a:xfrm>
        </p:grpSpPr>
        <p:sp>
          <p:nvSpPr>
            <p:cNvPr id="457" name="Shape 457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A0D4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8CC15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62" name="Group 462"/>
          <p:cNvGrpSpPr/>
          <p:nvPr/>
        </p:nvGrpSpPr>
        <p:grpSpPr>
          <a:xfrm>
            <a:off x="3606800" y="-1"/>
            <a:ext cx="1028702" cy="6858003"/>
            <a:chOff x="0" y="0"/>
            <a:chExt cx="1028701" cy="6858001"/>
          </a:xfrm>
        </p:grpSpPr>
        <p:sp>
          <p:nvSpPr>
            <p:cNvPr id="460" name="Shape 460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65" name="Group 465"/>
          <p:cNvGrpSpPr/>
          <p:nvPr/>
        </p:nvGrpSpPr>
        <p:grpSpPr>
          <a:xfrm>
            <a:off x="4508500" y="-1"/>
            <a:ext cx="1028702" cy="6858003"/>
            <a:chOff x="0" y="0"/>
            <a:chExt cx="1028701" cy="6858001"/>
          </a:xfrm>
        </p:grpSpPr>
        <p:sp>
          <p:nvSpPr>
            <p:cNvPr id="463" name="Shape 463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4FC1E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BA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68" name="Group 468"/>
          <p:cNvGrpSpPr/>
          <p:nvPr/>
        </p:nvGrpSpPr>
        <p:grpSpPr>
          <a:xfrm>
            <a:off x="5410200" y="-1"/>
            <a:ext cx="1028702" cy="6858003"/>
            <a:chOff x="0" y="0"/>
            <a:chExt cx="1028701" cy="6858001"/>
          </a:xfrm>
        </p:grpSpPr>
        <p:sp>
          <p:nvSpPr>
            <p:cNvPr id="466" name="Shape 466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5D9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A89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71" name="Group 471"/>
          <p:cNvGrpSpPr/>
          <p:nvPr/>
        </p:nvGrpSpPr>
        <p:grpSpPr>
          <a:xfrm>
            <a:off x="6311900" y="-1"/>
            <a:ext cx="1028702" cy="6858003"/>
            <a:chOff x="0" y="0"/>
            <a:chExt cx="1028701" cy="6858001"/>
          </a:xfrm>
        </p:grpSpPr>
        <p:sp>
          <p:nvSpPr>
            <p:cNvPr id="469" name="Shape 469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EC87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770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74" name="Group 474"/>
          <p:cNvGrpSpPr/>
          <p:nvPr/>
        </p:nvGrpSpPr>
        <p:grpSpPr>
          <a:xfrm>
            <a:off x="7213600" y="-1"/>
            <a:ext cx="1028702" cy="6858003"/>
            <a:chOff x="0" y="0"/>
            <a:chExt cx="1028701" cy="6858001"/>
          </a:xfrm>
        </p:grpSpPr>
        <p:sp>
          <p:nvSpPr>
            <p:cNvPr id="472" name="Shape 472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CCD1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AB2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77" name="Group 477"/>
          <p:cNvGrpSpPr/>
          <p:nvPr/>
        </p:nvGrpSpPr>
        <p:grpSpPr>
          <a:xfrm>
            <a:off x="8115300" y="-1"/>
            <a:ext cx="1028702" cy="6858003"/>
            <a:chOff x="0" y="0"/>
            <a:chExt cx="1028701" cy="6858001"/>
          </a:xfrm>
        </p:grpSpPr>
        <p:sp>
          <p:nvSpPr>
            <p:cNvPr id="475" name="Shape 475"/>
            <p:cNvSpPr/>
            <p:nvPr/>
          </p:nvSpPr>
          <p:spPr>
            <a:xfrm>
              <a:off x="0" y="-1"/>
              <a:ext cx="514353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184" y="21600"/>
                  </a:lnTo>
                  <a:cubicBezTo>
                    <a:pt x="530" y="21600"/>
                    <a:pt x="0" y="21180"/>
                    <a:pt x="0" y="20661"/>
                  </a:cubicBezTo>
                  <a:lnTo>
                    <a:pt x="0" y="939"/>
                  </a:lnTo>
                  <a:cubicBezTo>
                    <a:pt x="0" y="420"/>
                    <a:pt x="530" y="0"/>
                    <a:pt x="1184" y="0"/>
                  </a:cubicBezTo>
                  <a:close/>
                </a:path>
              </a:pathLst>
            </a:custGeom>
            <a:solidFill>
              <a:srgbClr val="656D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514350" y="-1"/>
              <a:ext cx="514352" cy="685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5" y="0"/>
                  </a:lnTo>
                  <a:cubicBezTo>
                    <a:pt x="21074" y="0"/>
                    <a:pt x="21600" y="417"/>
                    <a:pt x="21600" y="932"/>
                  </a:cubicBezTo>
                  <a:lnTo>
                    <a:pt x="21600" y="20668"/>
                  </a:lnTo>
                  <a:cubicBezTo>
                    <a:pt x="21600" y="21183"/>
                    <a:pt x="21074" y="21600"/>
                    <a:pt x="20425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34A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480" name="Group 480"/>
          <p:cNvGrpSpPr/>
          <p:nvPr/>
        </p:nvGrpSpPr>
        <p:grpSpPr>
          <a:xfrm>
            <a:off x="2426969" y="2044400"/>
            <a:ext cx="4290065" cy="1841802"/>
            <a:chOff x="0" y="0"/>
            <a:chExt cx="4290063" cy="1841801"/>
          </a:xfrm>
        </p:grpSpPr>
        <p:sp>
          <p:nvSpPr>
            <p:cNvPr id="478" name="Shape 478"/>
            <p:cNvSpPr/>
            <p:nvPr/>
          </p:nvSpPr>
          <p:spPr>
            <a:xfrm>
              <a:off x="-1" y="0"/>
              <a:ext cx="4290065" cy="1841802"/>
            </a:xfrm>
            <a:prstGeom prst="roundRect">
              <a:avLst>
                <a:gd name="adj" fmla="val 1420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4000" b="1">
                  <a:latin typeface="方正卡通简体"/>
                  <a:ea typeface="方正卡通简体"/>
                  <a:cs typeface="方正卡通简体"/>
                  <a:sym typeface="方正卡通简体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76638" y="311299"/>
              <a:ext cx="4136785" cy="121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4000" b="1">
                  <a:latin typeface="方正卡通简体"/>
                  <a:ea typeface="方正卡通简体"/>
                  <a:cs typeface="方正卡通简体"/>
                  <a:sym typeface="方正卡通简体"/>
                </a:rPr>
                <a:t>Contact us!</a:t>
              </a:r>
            </a:p>
            <a:p>
              <a:pPr lvl="0" algn="ctr"/>
              <a:r>
                <a:rPr sz="4000" b="1">
                  <a:latin typeface="方正卡通简体"/>
                  <a:ea typeface="方正卡通简体"/>
                  <a:cs typeface="方正卡通简体"/>
                  <a:sym typeface="方正卡通简体"/>
                </a:rPr>
                <a:t>☺</a:t>
              </a:r>
              <a:r>
                <a: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rPr>
                <a:t>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129652" y="20856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592661" y="2210816"/>
            <a:ext cx="6049095" cy="15388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sz="3200" b="1" dirty="0" err="1">
                <a:latin typeface="微软雅黑"/>
                <a:ea typeface="微软雅黑"/>
                <a:cs typeface="微软雅黑"/>
                <a:sym typeface="微软雅黑"/>
              </a:rPr>
              <a:t>應用適於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   </a:t>
            </a:r>
            <a:r>
              <a:rPr sz="4400" b="1" dirty="0">
                <a:latin typeface="微软雅黑"/>
                <a:ea typeface="微软雅黑"/>
                <a:cs typeface="微软雅黑"/>
                <a:sym typeface="微软雅黑"/>
              </a:rPr>
              <a:t>成 人 主 日 學</a:t>
            </a:r>
            <a:r>
              <a:rPr sz="3200" b="1" dirty="0" smtClean="0">
                <a:latin typeface="微软雅黑"/>
                <a:ea typeface="微软雅黑"/>
                <a:cs typeface="微软雅黑"/>
                <a:sym typeface="微软雅黑"/>
              </a:rPr>
              <a:t>、</a:t>
            </a:r>
            <a:r>
              <a:rPr lang="en-US" sz="3200" b="1" dirty="0" smtClean="0">
                <a:latin typeface="微软雅黑"/>
                <a:ea typeface="微软雅黑"/>
                <a:cs typeface="微软雅黑"/>
                <a:sym typeface="微软雅黑"/>
              </a:rPr>
              <a:t/>
            </a:r>
            <a:br>
              <a:rPr lang="en-US" sz="3200" b="1" dirty="0" smtClean="0">
                <a:latin typeface="微软雅黑"/>
                <a:ea typeface="微软雅黑"/>
                <a:cs typeface="微软雅黑"/>
                <a:sym typeface="微软雅黑"/>
              </a:rPr>
            </a:br>
            <a:endParaRPr sz="1200" b="1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                 </a:t>
            </a:r>
            <a:r>
              <a:rPr sz="4400" b="1" dirty="0">
                <a:latin typeface="微软雅黑"/>
                <a:ea typeface="微软雅黑"/>
                <a:cs typeface="微软雅黑"/>
                <a:sym typeface="微软雅黑"/>
              </a:rPr>
              <a:t>裝 備</a:t>
            </a:r>
            <a:r>
              <a:rPr sz="4400" b="1" dirty="0" smtClean="0">
                <a:latin typeface="微软雅黑"/>
                <a:ea typeface="微软雅黑"/>
                <a:cs typeface="微软雅黑"/>
                <a:sym typeface="微软雅黑"/>
              </a:rPr>
              <a:t>、</a:t>
            </a:r>
            <a:r>
              <a:rPr lang="en-US" sz="4400" b="1" dirty="0" smtClean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4400" b="1" dirty="0" smtClean="0">
                <a:latin typeface="微软雅黑"/>
                <a:ea typeface="微软雅黑"/>
                <a:cs typeface="微软雅黑"/>
                <a:sym typeface="微软雅黑"/>
              </a:rPr>
              <a:t>培 </a:t>
            </a:r>
            <a:r>
              <a:rPr sz="4400" b="1" dirty="0">
                <a:latin typeface="微软雅黑"/>
                <a:ea typeface="微软雅黑"/>
                <a:cs typeface="微软雅黑"/>
                <a:sym typeface="微软雅黑"/>
              </a:rPr>
              <a:t>訓  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129652" y="263076"/>
            <a:ext cx="8884696" cy="1431533"/>
            <a:chOff x="0" y="0"/>
            <a:chExt cx="8884695" cy="1431532"/>
          </a:xfrm>
        </p:grpSpPr>
        <p:sp>
          <p:nvSpPr>
            <p:cNvPr id="175" name="Shape 175"/>
            <p:cNvSpPr/>
            <p:nvPr/>
          </p:nvSpPr>
          <p:spPr>
            <a:xfrm>
              <a:off x="0" y="-1"/>
              <a:ext cx="8884696" cy="143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6" y="0"/>
                  </a:moveTo>
                  <a:lnTo>
                    <a:pt x="20914" y="0"/>
                  </a:lnTo>
                  <a:cubicBezTo>
                    <a:pt x="21293" y="0"/>
                    <a:pt x="21600" y="1905"/>
                    <a:pt x="21600" y="4256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4256"/>
                  </a:lnTo>
                  <a:cubicBezTo>
                    <a:pt x="0" y="1905"/>
                    <a:pt x="307" y="0"/>
                    <a:pt x="6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0" y="227070"/>
              <a:ext cx="8884696" cy="977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3200" b="1">
                  <a:solidFill>
                    <a:srgbClr val="FF0000"/>
                  </a:solidFill>
                  <a:latin typeface="微软雅黑"/>
                  <a:ea typeface="微软雅黑"/>
                  <a:cs typeface="微软雅黑"/>
                  <a:sym typeface="微软雅黑"/>
                </a:rPr>
                <a:t>地方教會自管  </a:t>
              </a:r>
              <a:r>
                <a:rPr sz="3200" b="1">
                  <a:latin typeface="微软雅黑"/>
                  <a:ea typeface="微软雅黑"/>
                  <a:cs typeface="微软雅黑"/>
                  <a:sym typeface="微软雅黑"/>
                </a:rPr>
                <a:t>同時 </a:t>
              </a:r>
              <a:r>
                <a:rPr sz="3200" b="1">
                  <a:solidFill>
                    <a:srgbClr val="FF0000"/>
                  </a:solidFill>
                  <a:latin typeface="微软雅黑"/>
                  <a:ea typeface="微软雅黑"/>
                  <a:cs typeface="微软雅黑"/>
                  <a:sym typeface="微软雅黑"/>
                </a:rPr>
                <a:t>眾教會資源共享</a:t>
              </a:r>
              <a:r>
                <a:rPr sz="3200" b="1">
                  <a:latin typeface="微软雅黑"/>
                  <a:ea typeface="微软雅黑"/>
                  <a:cs typeface="微软雅黑"/>
                  <a:sym typeface="微软雅黑"/>
                </a:rPr>
                <a:t> </a:t>
              </a:r>
              <a:r>
                <a:rPr sz="3200" b="1" i="1">
                  <a:latin typeface="微软雅黑"/>
                  <a:ea typeface="微软雅黑"/>
                  <a:cs typeface="微软雅黑"/>
                  <a:sym typeface="微软雅黑"/>
                </a:rPr>
                <a:t>之</a:t>
              </a:r>
              <a:r>
                <a:rPr sz="3200" b="1">
                  <a:latin typeface="微软雅黑"/>
                  <a:ea typeface="微软雅黑"/>
                  <a:cs typeface="微软雅黑"/>
                  <a:sym typeface="微软雅黑"/>
                </a:rPr>
                <a:t>   </a:t>
              </a:r>
            </a:p>
            <a:p>
              <a:pPr lvl="0" algn="ctr"/>
              <a:r>
                <a:rPr sz="3200" b="1">
                  <a:latin typeface="微软雅黑"/>
                  <a:ea typeface="微软雅黑"/>
                  <a:cs typeface="微软雅黑"/>
                  <a:sym typeface="微软雅黑"/>
                </a:rPr>
                <a:t>Mobile-learning系統</a:t>
              </a:r>
            </a:p>
          </p:txBody>
        </p:sp>
      </p:grpSp>
      <p:grpSp>
        <p:nvGrpSpPr>
          <p:cNvPr id="189" name="Group 189"/>
          <p:cNvGrpSpPr/>
          <p:nvPr/>
        </p:nvGrpSpPr>
        <p:grpSpPr>
          <a:xfrm>
            <a:off x="7273925" y="907002"/>
            <a:ext cx="1029958" cy="1031476"/>
            <a:chOff x="-14" y="-1"/>
            <a:chExt cx="1029956" cy="1031475"/>
          </a:xfrm>
        </p:grpSpPr>
        <p:sp>
          <p:nvSpPr>
            <p:cNvPr id="178" name="Shape 178"/>
            <p:cNvSpPr/>
            <p:nvPr/>
          </p:nvSpPr>
          <p:spPr>
            <a:xfrm>
              <a:off x="-15" y="1516"/>
              <a:ext cx="1029958" cy="102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957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grpSp>
          <p:nvGrpSpPr>
            <p:cNvPr id="188" name="Group 188"/>
            <p:cNvGrpSpPr/>
            <p:nvPr/>
          </p:nvGrpSpPr>
          <p:grpSpPr>
            <a:xfrm>
              <a:off x="2993" y="-2"/>
              <a:ext cx="986759" cy="980352"/>
              <a:chOff x="-1" y="0"/>
              <a:chExt cx="986757" cy="980351"/>
            </a:xfrm>
          </p:grpSpPr>
          <p:sp>
            <p:nvSpPr>
              <p:cNvPr id="179" name="Shape 179"/>
              <p:cNvSpPr/>
              <p:nvPr/>
            </p:nvSpPr>
            <p:spPr>
              <a:xfrm rot="19201084">
                <a:off x="113112" y="182530"/>
                <a:ext cx="267570" cy="44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rot="13931720">
                <a:off x="264471" y="512195"/>
                <a:ext cx="267570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1" name="Shape 181"/>
              <p:cNvSpPr/>
              <p:nvPr/>
            </p:nvSpPr>
            <p:spPr>
              <a:xfrm rot="8811397">
                <a:off x="586115" y="372420"/>
                <a:ext cx="267570" cy="44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2" name="Shape 182"/>
              <p:cNvSpPr/>
              <p:nvPr/>
            </p:nvSpPr>
            <p:spPr>
              <a:xfrm rot="3676815">
                <a:off x="514718" y="56436"/>
                <a:ext cx="237946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276"/>
                    </a:moveTo>
                    <a:cubicBezTo>
                      <a:pt x="6479" y="1135"/>
                      <a:pt x="1396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>
                <a:off x="226226" y="46719"/>
                <a:ext cx="267569" cy="446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41"/>
                    </a:moveTo>
                    <a:cubicBezTo>
                      <a:pt x="5166" y="1849"/>
                      <a:pt x="11255" y="420"/>
                      <a:pt x="1764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 rot="16699858">
                <a:off x="118288" y="368565"/>
                <a:ext cx="267569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5" name="Shape 185"/>
              <p:cNvSpPr/>
              <p:nvPr/>
            </p:nvSpPr>
            <p:spPr>
              <a:xfrm rot="11332441">
                <a:off x="457527" y="511409"/>
                <a:ext cx="267569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6" name="Shape 186"/>
              <p:cNvSpPr/>
              <p:nvPr/>
            </p:nvSpPr>
            <p:spPr>
              <a:xfrm rot="6074566">
                <a:off x="606490" y="181346"/>
                <a:ext cx="267570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45"/>
                    </a:moveTo>
                    <a:cubicBezTo>
                      <a:pt x="6249" y="1488"/>
                      <a:pt x="13822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 rot="1466382">
                <a:off x="392109" y="22021"/>
                <a:ext cx="203787" cy="44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48"/>
                    </a:moveTo>
                    <a:cubicBezTo>
                      <a:pt x="6691" y="805"/>
                      <a:pt x="14093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B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</p:grpSp>
      </p:grpSp>
      <p:grpSp>
        <p:nvGrpSpPr>
          <p:cNvPr id="193" name="Group 193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190" name="Shape 190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pic>
        <p:nvPicPr>
          <p:cNvPr id="194" name="未标题-13.png" descr="F:\work\第二\橙色竹子\未标题-13.png"/>
          <p:cNvPicPr/>
          <p:nvPr/>
        </p:nvPicPr>
        <p:blipFill>
          <a:blip r:embed="rId2">
            <a:extLst/>
          </a:blip>
          <a:srcRect l="67167" t="57936" r="1043" b="13352"/>
          <a:stretch>
            <a:fillRect/>
          </a:stretch>
        </p:blipFill>
        <p:spPr>
          <a:xfrm>
            <a:off x="5752299" y="4342816"/>
            <a:ext cx="3232056" cy="2157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2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94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29652" y="22581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29651" y="1064019"/>
            <a:ext cx="4442352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4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184" y="21600"/>
                </a:lnTo>
                <a:cubicBezTo>
                  <a:pt x="530" y="21600"/>
                  <a:pt x="0" y="21180"/>
                  <a:pt x="0" y="20661"/>
                </a:cubicBezTo>
                <a:lnTo>
                  <a:pt x="0" y="939"/>
                </a:lnTo>
                <a:cubicBezTo>
                  <a:pt x="0" y="420"/>
                  <a:pt x="530" y="0"/>
                  <a:pt x="1184" y="0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4578350" y="1088250"/>
            <a:ext cx="4442348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425" y="0"/>
                </a:lnTo>
                <a:cubicBezTo>
                  <a:pt x="21074" y="0"/>
                  <a:pt x="21600" y="417"/>
                  <a:pt x="21600" y="932"/>
                </a:cubicBezTo>
                <a:lnTo>
                  <a:pt x="21600" y="20668"/>
                </a:lnTo>
                <a:cubicBezTo>
                  <a:pt x="21600" y="21183"/>
                  <a:pt x="21074" y="21600"/>
                  <a:pt x="20425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29653" y="288476"/>
            <a:ext cx="8884696" cy="143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790315" y="465663"/>
            <a:ext cx="3321844" cy="495301"/>
          </a:xfrm>
          <a:prstGeom prst="rect">
            <a:avLst/>
          </a:prstGeom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本 系 統 特 色</a:t>
            </a:r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sp>
        <p:nvSpPr>
          <p:cNvPr id="201" name="Shape 201"/>
          <p:cNvSpPr/>
          <p:nvPr/>
        </p:nvSpPr>
        <p:spPr>
          <a:xfrm>
            <a:off x="497113" y="1831519"/>
            <a:ext cx="8413806" cy="4220208"/>
          </a:xfrm>
          <a:prstGeom prst="rect">
            <a:avLst/>
          </a:prstGeom>
          <a:ln w="6350">
            <a:solidFill>
              <a:srgbClr val="00B050"/>
            </a:solidFill>
            <a:prstDash val="dash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  學員 </a:t>
            </a:r>
            <a: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報名註冊</a:t>
            </a:r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:     地方 </a:t>
            </a:r>
            <a: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教會自理</a:t>
            </a:r>
            <a:b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endParaRPr sz="20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       </a:t>
            </a:r>
            <a: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課    程  </a:t>
            </a:r>
            <a:b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   </a:t>
            </a:r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選取、方式 及 進度:     </a:t>
            </a:r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地方 </a:t>
            </a:r>
            <a:r>
              <a:rPr sz="40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rPr>
              <a:t>教會自訂</a:t>
            </a:r>
            <a:br>
              <a:rPr sz="40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endParaRPr sz="24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       </a:t>
            </a:r>
            <a: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學習</a:t>
            </a:r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方式:        個人 </a:t>
            </a:r>
            <a: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移動自學</a:t>
            </a:r>
            <a:b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endParaRPr sz="28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   學員 </a:t>
            </a:r>
            <a:r>
              <a:rPr sz="400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個人進展:</a:t>
            </a:r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    後台 </a:t>
            </a:r>
            <a:r>
              <a:rPr sz="4000" b="1">
                <a:solidFill>
                  <a:srgbClr val="00B0F0"/>
                </a:solidFill>
                <a:latin typeface="微软雅黑"/>
                <a:ea typeface="微软雅黑"/>
                <a:cs typeface="微软雅黑"/>
                <a:sym typeface="微软雅黑"/>
              </a:rPr>
              <a:t>一目暸然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202" name="Shape 202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129652" y="22581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129651" y="1064019"/>
            <a:ext cx="4442352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4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184" y="21600"/>
                </a:lnTo>
                <a:cubicBezTo>
                  <a:pt x="530" y="21600"/>
                  <a:pt x="0" y="21180"/>
                  <a:pt x="0" y="20661"/>
                </a:cubicBezTo>
                <a:lnTo>
                  <a:pt x="0" y="939"/>
                </a:lnTo>
                <a:cubicBezTo>
                  <a:pt x="0" y="420"/>
                  <a:pt x="530" y="0"/>
                  <a:pt x="1184" y="0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4578350" y="1089623"/>
            <a:ext cx="4442348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425" y="0"/>
                </a:lnTo>
                <a:cubicBezTo>
                  <a:pt x="21074" y="0"/>
                  <a:pt x="21600" y="417"/>
                  <a:pt x="21600" y="932"/>
                </a:cubicBezTo>
                <a:lnTo>
                  <a:pt x="21600" y="20668"/>
                </a:lnTo>
                <a:cubicBezTo>
                  <a:pt x="21600" y="21183"/>
                  <a:pt x="21074" y="21600"/>
                  <a:pt x="20425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29653" y="263076"/>
            <a:ext cx="8884696" cy="143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955910" y="472013"/>
            <a:ext cx="27898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學 習 特 色</a:t>
            </a:r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sp>
        <p:nvSpPr>
          <p:cNvPr id="212" name="Shape 212"/>
          <p:cNvSpPr/>
          <p:nvPr/>
        </p:nvSpPr>
        <p:spPr>
          <a:xfrm>
            <a:off x="522513" y="1831502"/>
            <a:ext cx="8413806" cy="2976626"/>
          </a:xfrm>
          <a:prstGeom prst="rect">
            <a:avLst/>
          </a:prstGeom>
          <a:ln w="6350">
            <a:solidFill>
              <a:srgbClr val="00B050"/>
            </a:solidFill>
            <a:prstDash val="dash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4000">
                <a:latin typeface="微软雅黑"/>
                <a:ea typeface="微软雅黑"/>
                <a:cs typeface="微软雅黑"/>
                <a:sym typeface="微软雅黑"/>
              </a:rPr>
              <a:t>個人   </a:t>
            </a:r>
            <a: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移動自學</a:t>
            </a:r>
            <a:br>
              <a:rPr sz="4000" b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</a:br>
            <a:endParaRPr sz="28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           </a:t>
            </a:r>
            <a:r>
              <a:rPr sz="36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Self-paced</a:t>
            </a:r>
            <a:r>
              <a:rPr sz="3600"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     在家、巴士、出差、</a:t>
            </a:r>
            <a:br>
              <a:rPr sz="280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                                          早晚、Outdoor….</a:t>
            </a:r>
            <a:endParaRPr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80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                      </a:t>
            </a:r>
            <a:r>
              <a:rPr sz="32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Mobile</a:t>
            </a:r>
            <a:r>
              <a:rPr sz="3200">
                <a:latin typeface="微软雅黑"/>
                <a:ea typeface="微软雅黑"/>
                <a:cs typeface="微软雅黑"/>
                <a:sym typeface="微软雅黑"/>
              </a:rPr>
              <a:t>      </a:t>
            </a:r>
            <a:r>
              <a:rPr sz="2800">
                <a:latin typeface="微软雅黑"/>
                <a:ea typeface="微软雅黑"/>
                <a:cs typeface="微软雅黑"/>
                <a:sym typeface="微软雅黑"/>
              </a:rPr>
              <a:t>PC, iPad, cell Phone</a:t>
            </a:r>
          </a:p>
        </p:txBody>
      </p:sp>
      <p:grpSp>
        <p:nvGrpSpPr>
          <p:cNvPr id="216" name="Group 216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213" name="Shape 213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29652" y="22581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29651" y="1064019"/>
            <a:ext cx="4442352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4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184" y="21600"/>
                </a:lnTo>
                <a:cubicBezTo>
                  <a:pt x="530" y="21600"/>
                  <a:pt x="0" y="21180"/>
                  <a:pt x="0" y="20661"/>
                </a:cubicBezTo>
                <a:lnTo>
                  <a:pt x="0" y="939"/>
                </a:lnTo>
                <a:cubicBezTo>
                  <a:pt x="0" y="420"/>
                  <a:pt x="530" y="0"/>
                  <a:pt x="1184" y="0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4578350" y="1088250"/>
            <a:ext cx="4442348" cy="560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425" y="0"/>
                </a:lnTo>
                <a:cubicBezTo>
                  <a:pt x="21074" y="0"/>
                  <a:pt x="21600" y="417"/>
                  <a:pt x="21600" y="932"/>
                </a:cubicBezTo>
                <a:lnTo>
                  <a:pt x="21600" y="20668"/>
                </a:lnTo>
                <a:cubicBezTo>
                  <a:pt x="21600" y="21183"/>
                  <a:pt x="21074" y="21600"/>
                  <a:pt x="20425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129653" y="263076"/>
            <a:ext cx="8884696" cy="143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949560" y="465638"/>
            <a:ext cx="2802534" cy="495301"/>
          </a:xfrm>
          <a:prstGeom prst="rect">
            <a:avLst/>
          </a:prstGeom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教 材 特 色</a:t>
            </a:r>
            <a:r>
              <a:rPr sz="3200" b="1">
                <a:solidFill>
                  <a:srgbClr val="FFD966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  <p:sp>
        <p:nvSpPr>
          <p:cNvPr id="223" name="Shape 223"/>
          <p:cNvSpPr/>
          <p:nvPr/>
        </p:nvSpPr>
        <p:spPr>
          <a:xfrm>
            <a:off x="497113" y="1831519"/>
            <a:ext cx="8413806" cy="4616648"/>
          </a:xfrm>
          <a:prstGeom prst="rect">
            <a:avLst/>
          </a:prstGeom>
          <a:ln w="6350">
            <a:solidFill>
              <a:srgbClr val="00B050"/>
            </a:solidFill>
            <a:prstDash val="dash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</a:t>
            </a:r>
            <a:r>
              <a:rPr sz="2800" b="1" dirty="0" err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前言</a:t>
            </a:r>
            <a:r>
              <a:rPr sz="2800" b="1" dirty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b="1" dirty="0" err="1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後語</a:t>
            </a:r>
            <a:r>
              <a:rPr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      </a:t>
            </a:r>
            <a:r>
              <a:rPr sz="2800" dirty="0" smtClean="0">
                <a:latin typeface="微软雅黑"/>
                <a:ea typeface="微软雅黑"/>
                <a:cs typeface="微软雅黑"/>
                <a:sym typeface="微软雅黑"/>
              </a:rPr>
              <a:t>slide</a:t>
            </a:r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   </a:t>
            </a:r>
            <a:r>
              <a:rPr sz="2800" dirty="0" err="1" smtClean="0">
                <a:latin typeface="微软雅黑"/>
                <a:ea typeface="微软雅黑"/>
                <a:cs typeface="微软雅黑"/>
                <a:sym typeface="微软雅黑"/>
              </a:rPr>
              <a:t>幾個</a:t>
            </a:r>
            <a:r>
              <a:rPr lang="zh-TW" altLang="en-US" sz="2800" dirty="0" smtClean="0">
                <a:latin typeface="微软雅黑"/>
                <a:ea typeface="微软雅黑"/>
                <a:cs typeface="微软雅黑"/>
                <a:sym typeface="微软雅黑"/>
              </a:rPr>
              <a:t>段落</a:t>
            </a:r>
            <a:r>
              <a:rPr sz="2800" dirty="0" smtClean="0">
                <a:latin typeface="微软雅黑"/>
                <a:ea typeface="微软雅黑"/>
                <a:cs typeface="微软雅黑"/>
                <a:sym typeface="微软雅黑"/>
              </a:rPr>
              <a:t>      </a:t>
            </a:r>
            <a:r>
              <a:rPr sz="28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視頻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</a:t>
            </a:r>
            <a:br>
              <a:rPr sz="2800"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 </a:t>
            </a:r>
            <a:endParaRPr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 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穿插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問題</a:t>
            </a:r>
            <a:r>
              <a:rPr sz="28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   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選擇、回答</a:t>
            </a:r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</a:t>
            </a:r>
            <a:r>
              <a:rPr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重</a:t>
            </a:r>
            <a:r>
              <a:rPr lang="en-US"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點</a:t>
            </a:r>
            <a:r>
              <a:rPr lang="en-US"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提</a:t>
            </a:r>
            <a:r>
              <a:rPr lang="en-US"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800" b="1" dirty="0" smtClean="0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rPr>
              <a:t>要</a:t>
            </a:r>
            <a:r>
              <a:rPr sz="2800" dirty="0" smtClean="0">
                <a:latin typeface="微软雅黑"/>
                <a:ea typeface="微软雅黑"/>
                <a:cs typeface="微软雅黑"/>
                <a:sym typeface="微软雅黑"/>
              </a:rPr>
              <a:t>      slide</a:t>
            </a:r>
            <a:r>
              <a:rPr lang="en-US" sz="2800" dirty="0" smtClean="0">
                <a:latin typeface="微软雅黑"/>
                <a:ea typeface="微软雅黑"/>
                <a:cs typeface="微软雅黑"/>
                <a:sym typeface="微软雅黑"/>
              </a:rPr>
              <a:t/>
            </a:r>
            <a:br>
              <a:rPr lang="en-US" sz="2800" dirty="0" smtClean="0">
                <a:latin typeface="微软雅黑"/>
                <a:ea typeface="微软雅黑"/>
                <a:cs typeface="微软雅黑"/>
                <a:sym typeface="微软雅黑"/>
              </a:rPr>
            </a:br>
            <a:endParaRPr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dirty="0">
                <a:latin typeface="微软雅黑"/>
                <a:ea typeface="微软雅黑"/>
                <a:cs typeface="微软雅黑"/>
                <a:sym typeface="微软雅黑"/>
              </a:rPr>
              <a:t/>
            </a:r>
            <a:br>
              <a:rPr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 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每堂課程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45min (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含答題</a:t>
            </a:r>
            <a:r>
              <a:rPr sz="2800" dirty="0" smtClean="0">
                <a:latin typeface="微软雅黑"/>
                <a:ea typeface="微软雅黑"/>
                <a:cs typeface="微软雅黑"/>
                <a:sym typeface="微软雅黑"/>
              </a:rPr>
              <a:t>)</a:t>
            </a:r>
            <a:r>
              <a:rPr lang="en-US" sz="2800" dirty="0" smtClean="0">
                <a:latin typeface="微软雅黑"/>
                <a:ea typeface="微软雅黑"/>
                <a:cs typeface="微软雅黑"/>
                <a:sym typeface="微软雅黑"/>
              </a:rPr>
              <a:t/>
            </a:r>
            <a:br>
              <a:rPr lang="en-US" sz="2800" dirty="0" smtClean="0">
                <a:latin typeface="微软雅黑"/>
                <a:ea typeface="微软雅黑"/>
                <a:cs typeface="微软雅黑"/>
                <a:sym typeface="微软雅黑"/>
              </a:rPr>
            </a:br>
            <a:endParaRPr sz="1200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             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系列課程</a:t>
            </a:r>
            <a:r>
              <a:rPr sz="2800" dirty="0">
                <a:latin typeface="微软雅黑"/>
                <a:ea typeface="微软雅黑"/>
                <a:cs typeface="微软雅黑"/>
                <a:sym typeface="微软雅黑"/>
              </a:rPr>
              <a:t>        10~15 </a:t>
            </a:r>
            <a:r>
              <a:rPr sz="2800" dirty="0" err="1">
                <a:latin typeface="微软雅黑"/>
                <a:ea typeface="微软雅黑"/>
                <a:cs typeface="微软雅黑"/>
                <a:sym typeface="微软雅黑"/>
              </a:rPr>
              <a:t>堂課</a:t>
            </a:r>
            <a:endParaRPr sz="2800" dirty="0">
              <a:latin typeface="微软雅黑"/>
              <a:ea typeface="微软雅黑"/>
              <a:cs typeface="微软雅黑"/>
              <a:sym typeface="微软雅黑"/>
            </a:endParaRPr>
          </a:p>
        </p:txBody>
      </p:sp>
      <p:grpSp>
        <p:nvGrpSpPr>
          <p:cNvPr id="227" name="Group 227"/>
          <p:cNvGrpSpPr/>
          <p:nvPr/>
        </p:nvGrpSpPr>
        <p:grpSpPr>
          <a:xfrm>
            <a:off x="391503" y="464111"/>
            <a:ext cx="524557" cy="498354"/>
            <a:chOff x="-7" y="-7"/>
            <a:chExt cx="524555" cy="498352"/>
          </a:xfrm>
        </p:grpSpPr>
        <p:sp>
          <p:nvSpPr>
            <p:cNvPr id="224" name="Shape 224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129652" y="225819"/>
            <a:ext cx="8884696" cy="644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423"/>
                  <a:pt x="21600" y="946"/>
                </a:cubicBezTo>
                <a:lnTo>
                  <a:pt x="21600" y="20789"/>
                </a:lnTo>
                <a:cubicBezTo>
                  <a:pt x="21600" y="21237"/>
                  <a:pt x="21337" y="21600"/>
                  <a:pt x="21012" y="21600"/>
                </a:cubicBezTo>
                <a:lnTo>
                  <a:pt x="592" y="21600"/>
                </a:lnTo>
                <a:cubicBezTo>
                  <a:pt x="265" y="21600"/>
                  <a:pt x="0" y="21234"/>
                  <a:pt x="0" y="20783"/>
                </a:cubicBezTo>
                <a:lnTo>
                  <a:pt x="0" y="946"/>
                </a:lnTo>
                <a:cubicBezTo>
                  <a:pt x="0" y="423"/>
                  <a:pt x="307" y="0"/>
                  <a:pt x="686" y="0"/>
                </a:cubicBezTo>
                <a:close/>
              </a:path>
            </a:pathLst>
          </a:custGeom>
          <a:solidFill>
            <a:srgbClr val="ED5565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129652" y="271872"/>
            <a:ext cx="8884696" cy="143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653288" y="1843533"/>
            <a:ext cx="8079245" cy="45397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300" b="1" dirty="0" err="1" smtClean="0">
                <a:latin typeface="微软雅黑"/>
                <a:ea typeface="微软雅黑"/>
                <a:cs typeface="微软雅黑"/>
                <a:sym typeface="微软雅黑"/>
              </a:rPr>
              <a:t>洛杉磯三個華人教會</a:t>
            </a:r>
            <a:r>
              <a:rPr sz="2300" b="1" dirty="0" smtClean="0"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2300" b="1" dirty="0" err="1">
                <a:latin typeface="微软雅黑"/>
                <a:ea typeface="微软雅黑"/>
                <a:cs typeface="微软雅黑"/>
                <a:sym typeface="微软雅黑"/>
              </a:rPr>
              <a:t>同時推出共享之</a:t>
            </a:r>
            <a:r>
              <a:rPr sz="2300" b="1" dirty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  <a:r>
              <a:rPr sz="2300" b="1" dirty="0" err="1">
                <a:latin typeface="微软雅黑"/>
                <a:ea typeface="微软雅黑"/>
                <a:cs typeface="微软雅黑"/>
                <a:sym typeface="微软雅黑"/>
              </a:rPr>
              <a:t>實驗課程內容</a:t>
            </a:r>
            <a:r>
              <a:rPr sz="2300" b="1" dirty="0" smtClean="0">
                <a:latin typeface="微软雅黑"/>
                <a:ea typeface="微软雅黑"/>
                <a:cs typeface="微软雅黑"/>
                <a:sym typeface="微软雅黑"/>
              </a:rPr>
              <a:t>:</a:t>
            </a:r>
            <a:r>
              <a:rPr lang="en-US" sz="2300" b="1" dirty="0" smtClean="0">
                <a:latin typeface="微软雅黑"/>
                <a:ea typeface="微软雅黑"/>
                <a:cs typeface="微软雅黑"/>
                <a:sym typeface="微软雅黑"/>
              </a:rPr>
              <a:t/>
            </a:r>
            <a:br>
              <a:rPr lang="en-US" sz="2300" b="1" dirty="0" smtClean="0">
                <a:latin typeface="微软雅黑"/>
                <a:ea typeface="微软雅黑"/>
                <a:cs typeface="微软雅黑"/>
                <a:sym typeface="微软雅黑"/>
              </a:rPr>
            </a:br>
            <a:endParaRPr sz="1200" b="1" dirty="0">
              <a:latin typeface="微软雅黑"/>
              <a:ea typeface="微软雅黑"/>
              <a:cs typeface="微软雅黑"/>
              <a:sym typeface="微软雅黑"/>
            </a:endParaRPr>
          </a:p>
          <a:p>
            <a:pPr lvl="0"/>
            <a:r>
              <a:rPr sz="3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32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初階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2800" b="1" dirty="0">
                <a:latin typeface="微软雅黑"/>
                <a:ea typeface="微软雅黑"/>
                <a:cs typeface="微软雅黑"/>
                <a:sym typeface="微软雅黑"/>
              </a:rPr>
              <a:t>“</a:t>
            </a:r>
            <a:r>
              <a:rPr sz="2800" b="1" dirty="0" err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由慕道到學道</a:t>
            </a:r>
            <a:r>
              <a:rPr sz="2800" b="1" dirty="0">
                <a:latin typeface="微软雅黑"/>
                <a:ea typeface="微软雅黑"/>
                <a:cs typeface="微软雅黑"/>
                <a:sym typeface="微软雅黑"/>
              </a:rPr>
              <a:t>“ </a:t>
            </a:r>
            <a:br>
              <a:rPr sz="2800" b="1"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2800" b="1" dirty="0">
                <a:latin typeface="微软雅黑"/>
                <a:ea typeface="微软雅黑"/>
                <a:cs typeface="微软雅黑"/>
                <a:sym typeface="微软雅黑"/>
              </a:rPr>
              <a:t>                     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（</a:t>
            </a:r>
            <a:r>
              <a:rPr sz="2400" b="1" dirty="0" err="1">
                <a:latin typeface="微软雅黑"/>
                <a:ea typeface="微软雅黑"/>
                <a:cs typeface="微软雅黑"/>
                <a:sym typeface="微软雅黑"/>
              </a:rPr>
              <a:t>周聯華牧師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, GOOD TV Video）</a:t>
            </a:r>
          </a:p>
          <a:p>
            <a:pPr lvl="0"/>
            <a:r>
              <a:rPr sz="3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32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中階</a:t>
            </a:r>
            <a:r>
              <a:rPr sz="3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“</a:t>
            </a:r>
            <a:r>
              <a:rPr sz="2800" b="1" dirty="0" err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耶穌的比喻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” </a:t>
            </a:r>
            <a:b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                  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（</a:t>
            </a:r>
            <a:r>
              <a:rPr sz="2400" b="1" dirty="0" err="1">
                <a:latin typeface="微软雅黑"/>
                <a:ea typeface="微软雅黑"/>
                <a:cs typeface="微软雅黑"/>
                <a:sym typeface="微软雅黑"/>
              </a:rPr>
              <a:t>康來昌牧師，GOOD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 TV Video）</a:t>
            </a:r>
          </a:p>
          <a:p>
            <a:pPr lvl="0"/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              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“</a:t>
            </a:r>
            <a:r>
              <a:rPr sz="2800" b="1" dirty="0" err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信仰的開端</a:t>
            </a:r>
            <a:r>
              <a:rPr sz="2800" b="1" dirty="0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 (一)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” </a:t>
            </a:r>
            <a:b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                  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（</a:t>
            </a:r>
            <a:r>
              <a:rPr sz="2400" b="1" dirty="0" err="1">
                <a:latin typeface="微软雅黑"/>
                <a:ea typeface="微软雅黑"/>
                <a:cs typeface="微软雅黑"/>
                <a:sym typeface="微软雅黑"/>
              </a:rPr>
              <a:t>葉光明牧師，GOOD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 TV Video）</a:t>
            </a:r>
          </a:p>
          <a:p>
            <a:pPr lvl="0"/>
            <a:r>
              <a:rPr sz="36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3200" b="1" dirty="0" err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高階</a:t>
            </a:r>
            <a:r>
              <a:rPr sz="3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  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“</a:t>
            </a:r>
            <a:r>
              <a:rPr sz="2800" b="1" dirty="0" err="1">
                <a:solidFill>
                  <a:srgbClr val="00B050"/>
                </a:solidFill>
                <a:latin typeface="微软雅黑"/>
                <a:ea typeface="微软雅黑"/>
                <a:cs typeface="微软雅黑"/>
                <a:sym typeface="微软雅黑"/>
              </a:rPr>
              <a:t>代禱者</a:t>
            </a:r>
            <a: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  <a:t>” </a:t>
            </a:r>
            <a:br>
              <a:rPr sz="3200" b="1" dirty="0">
                <a:latin typeface="微软雅黑"/>
                <a:ea typeface="微软雅黑"/>
                <a:cs typeface="微软雅黑"/>
                <a:sym typeface="微软雅黑"/>
              </a:rPr>
            </a:br>
            <a:r>
              <a:rPr sz="3600" b="1" dirty="0">
                <a:latin typeface="微软雅黑"/>
                <a:ea typeface="微软雅黑"/>
                <a:cs typeface="微软雅黑"/>
                <a:sym typeface="微软雅黑"/>
              </a:rPr>
              <a:t>                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（</a:t>
            </a:r>
            <a:r>
              <a:rPr sz="2400" b="1" dirty="0" err="1">
                <a:latin typeface="微软雅黑"/>
                <a:ea typeface="微软雅黑"/>
                <a:cs typeface="微软雅黑"/>
                <a:sym typeface="微软雅黑"/>
              </a:rPr>
              <a:t>喬美倫牧師，GOOD</a:t>
            </a:r>
            <a:r>
              <a:rPr sz="2400" b="1" dirty="0">
                <a:latin typeface="微软雅黑"/>
                <a:ea typeface="微软雅黑"/>
                <a:cs typeface="微软雅黑"/>
                <a:sym typeface="微软雅黑"/>
              </a:rPr>
              <a:t> TV Video)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6647738" y="358977"/>
            <a:ext cx="1817944" cy="1400627"/>
            <a:chOff x="0" y="0"/>
            <a:chExt cx="1817942" cy="1400626"/>
          </a:xfrm>
        </p:grpSpPr>
        <p:sp>
          <p:nvSpPr>
            <p:cNvPr id="232" name="Shape 232"/>
            <p:cNvSpPr/>
            <p:nvPr/>
          </p:nvSpPr>
          <p:spPr>
            <a:xfrm rot="18437203">
              <a:off x="210781" y="157860"/>
              <a:ext cx="514728" cy="7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 rot="4792705">
              <a:off x="1116249" y="33399"/>
              <a:ext cx="524265" cy="79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 rot="21436672">
              <a:off x="566118" y="12698"/>
              <a:ext cx="551050" cy="6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 rot="15546251">
              <a:off x="500483" y="533136"/>
              <a:ext cx="468770" cy="71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 rot="10018028">
              <a:off x="1039372" y="607166"/>
              <a:ext cx="591752" cy="7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 rot="10018028">
              <a:off x="999738" y="606971"/>
              <a:ext cx="362699" cy="45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 rot="4792705">
              <a:off x="1048441" y="235921"/>
              <a:ext cx="313745" cy="4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243" name="Group 243"/>
          <p:cNvGrpSpPr/>
          <p:nvPr/>
        </p:nvGrpSpPr>
        <p:grpSpPr>
          <a:xfrm>
            <a:off x="289903" y="464136"/>
            <a:ext cx="524557" cy="498354"/>
            <a:chOff x="-7" y="-7"/>
            <a:chExt cx="524555" cy="498352"/>
          </a:xfrm>
        </p:grpSpPr>
        <p:sp>
          <p:nvSpPr>
            <p:cNvPr id="240" name="Shape 240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244" name="Shape 244"/>
          <p:cNvSpPr/>
          <p:nvPr/>
        </p:nvSpPr>
        <p:spPr>
          <a:xfrm>
            <a:off x="949560" y="503508"/>
            <a:ext cx="2802534" cy="495301"/>
          </a:xfrm>
          <a:prstGeom prst="rect">
            <a:avLst/>
          </a:prstGeom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 用 案 例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64906" y="61046"/>
            <a:ext cx="8960399" cy="1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6" y="0"/>
                </a:moveTo>
                <a:lnTo>
                  <a:pt x="20914" y="0"/>
                </a:lnTo>
                <a:cubicBezTo>
                  <a:pt x="21293" y="0"/>
                  <a:pt x="21600" y="1905"/>
                  <a:pt x="21600" y="425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4256"/>
                </a:lnTo>
                <a:cubicBezTo>
                  <a:pt x="0" y="1905"/>
                  <a:pt x="307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/>
          </a:p>
        </p:txBody>
      </p:sp>
      <p:grpSp>
        <p:nvGrpSpPr>
          <p:cNvPr id="254" name="Group 254"/>
          <p:cNvGrpSpPr/>
          <p:nvPr/>
        </p:nvGrpSpPr>
        <p:grpSpPr>
          <a:xfrm>
            <a:off x="6647738" y="358977"/>
            <a:ext cx="1817944" cy="1400627"/>
            <a:chOff x="0" y="0"/>
            <a:chExt cx="1817942" cy="1400626"/>
          </a:xfrm>
        </p:grpSpPr>
        <p:sp>
          <p:nvSpPr>
            <p:cNvPr id="247" name="Shape 247"/>
            <p:cNvSpPr/>
            <p:nvPr/>
          </p:nvSpPr>
          <p:spPr>
            <a:xfrm rot="18437203">
              <a:off x="210781" y="157860"/>
              <a:ext cx="514728" cy="78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 rot="4792705">
              <a:off x="1116249" y="33399"/>
              <a:ext cx="524265" cy="79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 rot="21436672">
              <a:off x="566118" y="12698"/>
              <a:ext cx="551050" cy="6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rot="15546251">
              <a:off x="500483" y="533136"/>
              <a:ext cx="468770" cy="71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 rot="10018028">
              <a:off x="1039372" y="607166"/>
              <a:ext cx="591752" cy="736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 rot="10018028">
              <a:off x="999738" y="606971"/>
              <a:ext cx="362699" cy="45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48CF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 rot="4792705">
              <a:off x="1048441" y="235921"/>
              <a:ext cx="313745" cy="4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" y="5935"/>
                  </a:moveTo>
                  <a:lnTo>
                    <a:pt x="478" y="4886"/>
                  </a:lnTo>
                  <a:lnTo>
                    <a:pt x="1577" y="5110"/>
                  </a:lnTo>
                  <a:lnTo>
                    <a:pt x="1300" y="2909"/>
                  </a:lnTo>
                  <a:lnTo>
                    <a:pt x="1712" y="2111"/>
                  </a:lnTo>
                  <a:cubicBezTo>
                    <a:pt x="2087" y="1517"/>
                    <a:pt x="2517" y="946"/>
                    <a:pt x="2997" y="404"/>
                  </a:cubicBezTo>
                  <a:lnTo>
                    <a:pt x="3401" y="30"/>
                  </a:lnTo>
                  <a:lnTo>
                    <a:pt x="3794" y="0"/>
                  </a:lnTo>
                  <a:cubicBezTo>
                    <a:pt x="5024" y="0"/>
                    <a:pt x="6224" y="95"/>
                    <a:pt x="7383" y="276"/>
                  </a:cubicBezTo>
                  <a:lnTo>
                    <a:pt x="8724" y="594"/>
                  </a:lnTo>
                  <a:lnTo>
                    <a:pt x="9836" y="1488"/>
                  </a:lnTo>
                  <a:lnTo>
                    <a:pt x="10215" y="948"/>
                  </a:lnTo>
                  <a:lnTo>
                    <a:pt x="10725" y="1068"/>
                  </a:lnTo>
                  <a:lnTo>
                    <a:pt x="14553" y="2842"/>
                  </a:lnTo>
                  <a:lnTo>
                    <a:pt x="14911" y="5082"/>
                  </a:lnTo>
                  <a:lnTo>
                    <a:pt x="16371" y="4156"/>
                  </a:lnTo>
                  <a:lnTo>
                    <a:pt x="18559" y="5994"/>
                  </a:lnTo>
                  <a:lnTo>
                    <a:pt x="18683" y="6159"/>
                  </a:lnTo>
                  <a:lnTo>
                    <a:pt x="18586" y="8224"/>
                  </a:lnTo>
                  <a:lnTo>
                    <a:pt x="19810" y="7656"/>
                  </a:lnTo>
                  <a:lnTo>
                    <a:pt x="19844" y="7701"/>
                  </a:lnTo>
                  <a:cubicBezTo>
                    <a:pt x="20407" y="8592"/>
                    <a:pt x="20846" y="9538"/>
                    <a:pt x="21144" y="10525"/>
                  </a:cubicBezTo>
                  <a:lnTo>
                    <a:pt x="21160" y="10631"/>
                  </a:lnTo>
                  <a:lnTo>
                    <a:pt x="20155" y="12359"/>
                  </a:lnTo>
                  <a:lnTo>
                    <a:pt x="21389" y="12174"/>
                  </a:lnTo>
                  <a:lnTo>
                    <a:pt x="21600" y="13595"/>
                  </a:lnTo>
                  <a:cubicBezTo>
                    <a:pt x="21600" y="16411"/>
                    <a:pt x="20479" y="19026"/>
                    <a:pt x="18559" y="21196"/>
                  </a:cubicBezTo>
                  <a:lnTo>
                    <a:pt x="18155" y="21570"/>
                  </a:lnTo>
                  <a:lnTo>
                    <a:pt x="17762" y="21600"/>
                  </a:lnTo>
                  <a:cubicBezTo>
                    <a:pt x="14939" y="21600"/>
                    <a:pt x="12269" y="21098"/>
                    <a:pt x="9897" y="20205"/>
                  </a:cubicBezTo>
                  <a:lnTo>
                    <a:pt x="6618" y="18604"/>
                  </a:lnTo>
                  <a:lnTo>
                    <a:pt x="7336" y="17359"/>
                  </a:lnTo>
                  <a:lnTo>
                    <a:pt x="5373" y="17657"/>
                  </a:lnTo>
                  <a:lnTo>
                    <a:pt x="3820" y="16462"/>
                  </a:lnTo>
                  <a:lnTo>
                    <a:pt x="3415" y="16009"/>
                  </a:lnTo>
                  <a:lnTo>
                    <a:pt x="4442" y="15128"/>
                  </a:lnTo>
                  <a:lnTo>
                    <a:pt x="2181" y="14552"/>
                  </a:lnTo>
                  <a:lnTo>
                    <a:pt x="1191" y="12990"/>
                  </a:lnTo>
                  <a:lnTo>
                    <a:pt x="999" y="12496"/>
                  </a:lnTo>
                  <a:lnTo>
                    <a:pt x="2236" y="12273"/>
                  </a:lnTo>
                  <a:lnTo>
                    <a:pt x="472" y="11139"/>
                  </a:lnTo>
                  <a:lnTo>
                    <a:pt x="318" y="10745"/>
                  </a:lnTo>
                  <a:lnTo>
                    <a:pt x="0" y="8335"/>
                  </a:lnTo>
                  <a:lnTo>
                    <a:pt x="1377" y="8178"/>
                  </a:lnTo>
                  <a:lnTo>
                    <a:pt x="100" y="6561"/>
                  </a:lnTo>
                  <a:close/>
                </a:path>
              </a:pathLst>
            </a:custGeom>
            <a:solidFill>
              <a:srgbClr val="37BC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grpSp>
        <p:nvGrpSpPr>
          <p:cNvPr id="258" name="Group 258"/>
          <p:cNvGrpSpPr/>
          <p:nvPr/>
        </p:nvGrpSpPr>
        <p:grpSpPr>
          <a:xfrm>
            <a:off x="328003" y="527636"/>
            <a:ext cx="524557" cy="498354"/>
            <a:chOff x="-7" y="-7"/>
            <a:chExt cx="524555" cy="498352"/>
          </a:xfrm>
        </p:grpSpPr>
        <p:sp>
          <p:nvSpPr>
            <p:cNvPr id="255" name="Shape 255"/>
            <p:cNvSpPr/>
            <p:nvPr/>
          </p:nvSpPr>
          <p:spPr>
            <a:xfrm>
              <a:off x="-8" y="-8"/>
              <a:ext cx="524557" cy="49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-6" y="-6"/>
              <a:ext cx="462712" cy="4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357578" y="268070"/>
              <a:ext cx="148626" cy="12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E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/>
            </a:p>
          </p:txBody>
        </p:sp>
      </p:grpSp>
      <p:sp>
        <p:nvSpPr>
          <p:cNvPr id="259" name="Shape 259"/>
          <p:cNvSpPr/>
          <p:nvPr/>
        </p:nvSpPr>
        <p:spPr>
          <a:xfrm>
            <a:off x="1604109" y="1551249"/>
            <a:ext cx="6403616" cy="368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b="1">
                <a:solidFill>
                  <a:srgbClr val="FF0000"/>
                </a:solidFill>
                <a:latin typeface="微软雅黑"/>
                <a:ea typeface="微软雅黑"/>
                <a:cs typeface="微软雅黑"/>
                <a:sym typeface="微软雅黑"/>
              </a:rPr>
              <a:t>Chino某教會   前後季度    主日學    對照比較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    </a:t>
            </a:r>
          </a:p>
        </p:txBody>
      </p:sp>
      <p:graphicFrame>
        <p:nvGraphicFramePr>
          <p:cNvPr id="260" name="Table 260"/>
          <p:cNvGraphicFramePr/>
          <p:nvPr/>
        </p:nvGraphicFramePr>
        <p:xfrm>
          <a:off x="457200" y="2244625"/>
          <a:ext cx="8175810" cy="423013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79810"/>
                <a:gridCol w="866416"/>
                <a:gridCol w="1417771"/>
                <a:gridCol w="867290"/>
                <a:gridCol w="1000316"/>
                <a:gridCol w="1057201"/>
                <a:gridCol w="687006"/>
              </a:tblGrid>
              <a:tr h="1076181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400" b="1">
                          <a:sym typeface="Helvetica"/>
                        </a:rPr>
                        <a:t>主日學課程</a:t>
                      </a:r>
                      <a:endParaRPr sz="2400">
                        <a:sym typeface="Helvetica"/>
                      </a:endParaRPr>
                    </a:p>
                    <a:p>
                      <a:pPr lvl="0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程 度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課數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週 數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作 業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結業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人數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現場師資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00"/>
                    </a:solidFill>
                  </a:tcPr>
                </a:tc>
              </a:tr>
              <a:tr h="1419008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400" b="1">
                          <a:solidFill>
                            <a:srgbClr val="FF0000"/>
                          </a:solidFill>
                          <a:sym typeface="Helvetica"/>
                        </a:rPr>
                        <a:t>傳統</a:t>
                      </a:r>
                      <a:r>
                        <a:rPr b="1">
                          <a:sym typeface="Helvetica"/>
                        </a:rPr>
                        <a:t>現場出席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b="1">
                          <a:sym typeface="Helvetica"/>
                        </a:rPr>
                        <a:t> 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b="1">
                          <a:sym typeface="Helvetica"/>
                        </a:rPr>
                        <a:t> 「新門徒培訓」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11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初階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No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263869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8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471073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800" b="1">
                          <a:solidFill>
                            <a:srgbClr val="FF0000"/>
                          </a:solidFill>
                          <a:sym typeface="Helvetica"/>
                        </a:rPr>
                        <a:t>網路自學</a:t>
                      </a:r>
                      <a:endParaRPr sz="2800">
                        <a:solidFill>
                          <a:srgbClr val="FF0000"/>
                        </a:solidFill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b="1">
                          <a:solidFill>
                            <a:srgbClr val="FF0000"/>
                          </a:solidFill>
                          <a:sym typeface="Helvetica"/>
                        </a:rPr>
                        <a:t> </a:t>
                      </a:r>
                      <a:endParaRPr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b="1">
                          <a:solidFill>
                            <a:srgbClr val="FF0000"/>
                          </a:solidFill>
                          <a:sym typeface="Helvetica"/>
                        </a:rPr>
                        <a:t> 「從慕道到學道」</a:t>
                      </a:r>
                      <a:endParaRPr>
                        <a:solidFill>
                          <a:srgbClr val="FF0000"/>
                        </a:solidFill>
                        <a:sym typeface="Helvetica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1100">
                          <a:sym typeface="Helvetic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初階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2000"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3200">
                          <a:solidFill>
                            <a:srgbClr val="FF0000"/>
                          </a:solidFill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3200">
                          <a:solidFill>
                            <a:srgbClr val="FF0000"/>
                          </a:solidFill>
                          <a:sym typeface="Helvetica"/>
                        </a:rPr>
                        <a:t>Yes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3200">
                          <a:solidFill>
                            <a:srgbClr val="FF0000"/>
                          </a:solidFill>
                          <a:sym typeface="Helvetica"/>
                        </a:rPr>
                        <a:t>16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defRPr sz="1800" b="0" i="0"/>
                      </a:pPr>
                      <a:r>
                        <a:rPr sz="3200">
                          <a:solidFill>
                            <a:srgbClr val="FF0000"/>
                          </a:solidFill>
                          <a:sym typeface="Helvetica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1" name="Shape 261"/>
          <p:cNvSpPr/>
          <p:nvPr/>
        </p:nvSpPr>
        <p:spPr>
          <a:xfrm>
            <a:off x="949737" y="527641"/>
            <a:ext cx="389707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【</a:t>
            </a:r>
            <a:r>
              <a:rPr sz="3200" b="1">
                <a:latin typeface="微软雅黑"/>
                <a:ea typeface="微软雅黑"/>
                <a:cs typeface="微软雅黑"/>
                <a:sym typeface="微软雅黑"/>
              </a:rPr>
              <a:t>實用案例-四週後</a:t>
            </a:r>
            <a:r>
              <a:rPr sz="3200" b="1">
                <a:solidFill>
                  <a:srgbClr val="70AD47"/>
                </a:solidFill>
                <a:latin typeface="微软雅黑"/>
                <a:ea typeface="微软雅黑"/>
                <a:cs typeface="微软雅黑"/>
                <a:sym typeface="微软雅黑"/>
              </a:rPr>
              <a:t>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341</Words>
  <Application>Microsoft Macintosh PowerPoint</Application>
  <PresentationFormat>On-screen Show (4:3)</PresentationFormat>
  <Paragraphs>287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Bodoni SvtyTwo ITC TT-Bold</vt:lpstr>
      <vt:lpstr>Bodoni SvtyTwo ITC TT-Book</vt:lpstr>
      <vt:lpstr>Helvetica</vt:lpstr>
      <vt:lpstr>Helvetica Neue</vt:lpstr>
      <vt:lpstr>Palatino</vt:lpstr>
      <vt:lpstr>PMingLiU</vt:lpstr>
      <vt:lpstr>SimSun</vt:lpstr>
      <vt:lpstr>Times New Roman</vt:lpstr>
      <vt:lpstr>Zapf Dingbats</vt:lpstr>
      <vt:lpstr>微软雅黑</vt:lpstr>
      <vt:lpstr>方正卡通简体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“信仰的開端 (二)”              （葉光明牧師，GOOD TV Video 中文發音）  “有福的人” (登山寶訓)              （康來昌牧師，GOOD TV Video）  “宣教的定義與界說”              （巴杔聲牧師，GOOD TV Video 中文發音）  “安提阿教會的奧秘”              （巴杔聲牧師，GOOD TV Video 中文發音）</vt:lpstr>
      <vt:lpstr>方式1：使用電腦上課請登錄 www.equalearning.net</vt:lpstr>
      <vt:lpstr>方式1：使用電腦上課請登錄 www.equalearning.net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若您有任何問題，請联络：  Rick Qin    rick3d2008@gmail.com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chou</dc:creator>
  <cp:lastModifiedBy>Microsoft Office User</cp:lastModifiedBy>
  <cp:revision>7</cp:revision>
  <dcterms:modified xsi:type="dcterms:W3CDTF">2017-09-16T18:11:41Z</dcterms:modified>
</cp:coreProperties>
</file>