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handoutMasterIdLst>
    <p:handoutMasterId r:id="rId25"/>
  </p:handout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811BB-7E44-42EC-B089-46E6901BF8F7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4A1FA-CE3D-4E96-BE78-542B56C05A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3CCC6F0-DABA-4A75-809B-BE182B1F897E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D1B9B8-745B-4A22-8AEA-785C62FAD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829762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ABC 2010 </a:t>
            </a:r>
            <a:r>
              <a:rPr lang="zh-CN" altLang="en-US" dirty="0" smtClean="0">
                <a:solidFill>
                  <a:srgbClr val="FF0000"/>
                </a:solidFill>
              </a:rPr>
              <a:t>基督徒教育大會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61089"/>
            <a:ext cx="7772400" cy="222051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CN" altLang="en-US" sz="3200" b="1" dirty="0" smtClean="0">
                <a:solidFill>
                  <a:srgbClr val="C00000"/>
                </a:solidFill>
              </a:rPr>
              <a:t>如何教導慕道班</a:t>
            </a:r>
            <a:endParaRPr lang="en-US" altLang="zh-CN" sz="3200" b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0070C0"/>
                </a:solidFill>
              </a:rPr>
              <a:t>聖迦谷羅省基督教會</a:t>
            </a:r>
            <a:endParaRPr lang="en-US" altLang="zh-CN" sz="2400" b="1" dirty="0" smtClean="0">
              <a:solidFill>
                <a:srgbClr val="0070C0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0070C0"/>
                </a:solidFill>
              </a:rPr>
              <a:t>                                                         饒賢能</a:t>
            </a:r>
            <a:endParaRPr lang="en-US" altLang="zh-CN" sz="2400" b="1" dirty="0" smtClean="0">
              <a:solidFill>
                <a:srgbClr val="0070C0"/>
              </a:solidFill>
            </a:endParaRPr>
          </a:p>
          <a:p>
            <a:pPr algn="l"/>
            <a:r>
              <a:rPr lang="en-US" sz="2000" b="1" dirty="0" smtClean="0">
                <a:solidFill>
                  <a:srgbClr val="0070C0"/>
                </a:solidFill>
              </a:rPr>
              <a:t>                                                                   626-332-6225-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H</a:t>
            </a:r>
          </a:p>
          <a:p>
            <a:pPr algn="l"/>
            <a:r>
              <a:rPr lang="en-US" sz="2000" b="1" dirty="0" smtClean="0">
                <a:solidFill>
                  <a:srgbClr val="0070C0"/>
                </a:solidFill>
              </a:rPr>
              <a:t>                                                                   626-688-6665-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C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indent="-514350">
              <a:buNone/>
            </a:pPr>
            <a:r>
              <a:rPr lang="zh-CN" altLang="en-US" b="1" dirty="0" smtClean="0">
                <a:latin typeface="+mn-ea"/>
              </a:rPr>
              <a:t>三、何謂文化？</a:t>
            </a:r>
            <a:endParaRPr lang="en-US" altLang="zh-CN" b="1" dirty="0" smtClean="0">
              <a:latin typeface="+mn-ea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CN" altLang="en-US" dirty="0" smtClean="0"/>
              <a:t>人類有關文學、藝術、宗教、信仰、道德、風俗、習慣、飲食、體育、節慶之綜合。</a:t>
            </a:r>
            <a:endParaRPr lang="en-US" altLang="zh-CN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CN" altLang="en-US" dirty="0"/>
              <a:t>影</a:t>
            </a:r>
            <a:r>
              <a:rPr lang="zh-CN" altLang="en-US" dirty="0" smtClean="0"/>
              <a:t>響中華文化的三大思想：</a:t>
            </a:r>
            <a:endParaRPr lang="en-US" altLang="zh-CN" dirty="0" smtClean="0"/>
          </a:p>
          <a:p>
            <a:pPr marL="1314450" lvl="2" indent="-514350">
              <a:buFont typeface="+mj-lt"/>
              <a:buAutoNum type="alphaUcPeriod"/>
            </a:pPr>
            <a:r>
              <a:rPr lang="zh-CN" altLang="en-US" dirty="0"/>
              <a:t>儒</a:t>
            </a:r>
            <a:r>
              <a:rPr lang="zh-CN" altLang="en-US" dirty="0" smtClean="0"/>
              <a:t>家：</a:t>
            </a:r>
            <a:endParaRPr lang="en-US" altLang="zh-CN" dirty="0" smtClean="0"/>
          </a:p>
          <a:p>
            <a:pPr marL="1771650" lvl="3" indent="-514350">
              <a:buNone/>
            </a:pPr>
            <a:r>
              <a:rPr lang="zh-CN" altLang="en-US" dirty="0"/>
              <a:t>禮</a:t>
            </a:r>
            <a:r>
              <a:rPr lang="zh-CN" altLang="en-US" dirty="0" smtClean="0"/>
              <a:t>學→儒教：無神論</a:t>
            </a:r>
            <a:endParaRPr lang="en-US" altLang="zh-CN" dirty="0" smtClean="0"/>
          </a:p>
          <a:p>
            <a:pPr marL="1314450" lvl="2" indent="-514350">
              <a:buFont typeface="+mj-lt"/>
              <a:buAutoNum type="alphaUcPeriod"/>
            </a:pPr>
            <a:r>
              <a:rPr lang="zh-CN" altLang="en-US" dirty="0" smtClean="0"/>
              <a:t>釋家：</a:t>
            </a:r>
            <a:endParaRPr lang="en-US" altLang="zh-CN" dirty="0" smtClean="0"/>
          </a:p>
          <a:p>
            <a:pPr marL="1771650" lvl="3" indent="-514350">
              <a:buNone/>
            </a:pPr>
            <a:r>
              <a:rPr lang="zh-CN" altLang="en-US" dirty="0"/>
              <a:t>哲</a:t>
            </a:r>
            <a:r>
              <a:rPr lang="zh-CN" altLang="en-US" dirty="0" smtClean="0"/>
              <a:t>學→佛教：無神論</a:t>
            </a:r>
            <a:endParaRPr lang="en-US" altLang="zh-CN" dirty="0" smtClean="0"/>
          </a:p>
          <a:p>
            <a:pPr marL="1314450" lvl="2" indent="-514350">
              <a:buFont typeface="+mj-lt"/>
              <a:buAutoNum type="alphaUcPeriod"/>
            </a:pPr>
            <a:r>
              <a:rPr lang="zh-CN" altLang="en-US" dirty="0"/>
              <a:t>道</a:t>
            </a:r>
            <a:r>
              <a:rPr lang="zh-CN" altLang="en-US" dirty="0" smtClean="0"/>
              <a:t>家：</a:t>
            </a:r>
            <a:endParaRPr lang="en-US" altLang="zh-CN" dirty="0" smtClean="0"/>
          </a:p>
          <a:p>
            <a:pPr marL="1771650" lvl="3" indent="-514350">
              <a:buNone/>
            </a:pPr>
            <a:r>
              <a:rPr lang="zh-CN" altLang="en-US" dirty="0"/>
              <a:t>玄</a:t>
            </a:r>
            <a:r>
              <a:rPr lang="zh-CN" altLang="en-US" dirty="0" smtClean="0"/>
              <a:t>學→道教：多神論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b="1" dirty="0" smtClean="0"/>
              <a:t>四、科學、文化與宗教有衝突嗎？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</a:rPr>
              <a:t>一、神不存在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</a:rPr>
              <a:t>二、神存在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宇</a:t>
            </a:r>
            <a:r>
              <a:rPr lang="zh-CN" altLang="en-US" dirty="0" smtClean="0"/>
              <a:t>宙的規律運轉證明有神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萬</a:t>
            </a:r>
            <a:r>
              <a:rPr lang="zh-CN" altLang="en-US" dirty="0" smtClean="0"/>
              <a:t>物的創造奇妙證明有神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人</a:t>
            </a:r>
            <a:r>
              <a:rPr lang="zh-CN" altLang="en-US" dirty="0" smtClean="0"/>
              <a:t>心的虛空矛盾證明有神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生</a:t>
            </a:r>
            <a:r>
              <a:rPr lang="zh-CN" altLang="en-US" dirty="0" smtClean="0"/>
              <a:t>活的經歷體驗證明有神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altLang="zh-CN" dirty="0" smtClean="0"/>
              <a:t>……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第三講：到底有沒有神？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一、世界五大宗教：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二、真理具排它性：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三、條條道路通羅馬？</a:t>
            </a:r>
            <a:endParaRPr lang="en-US" altLang="zh-CN" b="1" dirty="0" smtClean="0">
              <a:latin typeface="+mn-ea"/>
            </a:endParaRPr>
          </a:p>
          <a:p>
            <a:pPr>
              <a:buNone/>
            </a:pPr>
            <a:endParaRPr lang="en-US" altLang="zh-CN" b="1" dirty="0" smtClean="0">
              <a:latin typeface="+mn-ea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+mn-ea"/>
              </a:rPr>
              <a:t>*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對其他宗教</a:t>
            </a:r>
            <a:endParaRPr lang="en-US" altLang="zh-CN" sz="2000" b="1" dirty="0" smtClean="0">
              <a:solidFill>
                <a:srgbClr val="FF0000"/>
              </a:solidFill>
              <a:latin typeface="+mn-ea"/>
            </a:endParaRPr>
          </a:p>
          <a:p>
            <a:pPr marL="624078" indent="-514350">
              <a:buFont typeface="+mj-lt"/>
              <a:buAutoNum type="alphaLcPeriod"/>
            </a:pP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不可存有惡意批評的態度</a:t>
            </a:r>
            <a:endParaRPr lang="en-US" altLang="zh-CN" sz="2000" b="1" dirty="0" smtClean="0">
              <a:solidFill>
                <a:srgbClr val="FF0000"/>
              </a:solidFill>
              <a:latin typeface="+mn-ea"/>
            </a:endParaRPr>
          </a:p>
          <a:p>
            <a:pPr marL="624078" indent="-514350">
              <a:buFont typeface="+mj-lt"/>
              <a:buAutoNum type="alphaLcPeriod"/>
            </a:pP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研究時必然產生歧見和異議，不同意對方的見解，不表示不接納對方這個人</a:t>
            </a:r>
            <a:endParaRPr lang="en-US" sz="2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第四講：條條道路通羅馬？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一、寫作背景：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二、獨特與影響：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三、科學與邏輯：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四、考古的發現：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五、預言的應驗：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六、聖經的自述：</a:t>
            </a:r>
            <a:endParaRPr lang="en-US" b="1" dirty="0"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第五講：聖經是神所默示的嗎？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zh-CN" altLang="en-US" b="1" dirty="0" smtClean="0">
                <a:latin typeface="+mn-ea"/>
              </a:rPr>
              <a:t>一、一般性預言的應驗：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關</a:t>
            </a:r>
            <a:r>
              <a:rPr lang="zh-CN" altLang="en-US" dirty="0" smtClean="0"/>
              <a:t>於推羅與西頓的預言：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關</a:t>
            </a:r>
            <a:r>
              <a:rPr lang="zh-CN" altLang="en-US" dirty="0" smtClean="0"/>
              <a:t>於巴比倫的預言：</a:t>
            </a:r>
            <a:endParaRPr lang="en-US" altLang="zh-CN" dirty="0" smtClean="0"/>
          </a:p>
          <a:p>
            <a:pPr>
              <a:lnSpc>
                <a:spcPct val="160000"/>
              </a:lnSpc>
              <a:buNone/>
            </a:pPr>
            <a:r>
              <a:rPr lang="zh-CN" altLang="en-US" b="1" dirty="0" smtClean="0">
                <a:latin typeface="+mn-ea"/>
              </a:rPr>
              <a:t>二、彌賽亞預言的應驗：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彌賽</a:t>
            </a:r>
            <a:r>
              <a:rPr lang="zh-CN" altLang="en-US" dirty="0" smtClean="0"/>
              <a:t>亞的誕生：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彌賽</a:t>
            </a:r>
            <a:r>
              <a:rPr lang="zh-CN" altLang="en-US" dirty="0" smtClean="0"/>
              <a:t>亞的受死：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彌賽</a:t>
            </a:r>
            <a:r>
              <a:rPr lang="zh-CN" altLang="en-US" dirty="0" smtClean="0"/>
              <a:t>亞的復活：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彌賽</a:t>
            </a:r>
            <a:r>
              <a:rPr lang="zh-CN" altLang="en-US" dirty="0" smtClean="0"/>
              <a:t>亞的再來：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第六講：聖經的權威性！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>
              <a:lnSpc>
                <a:spcPct val="170000"/>
              </a:lnSpc>
              <a:buNone/>
            </a:pPr>
            <a:r>
              <a:rPr lang="zh-CN" altLang="en-US" b="1" dirty="0" smtClean="0">
                <a:latin typeface="+mn-ea"/>
              </a:rPr>
              <a:t>一、人的起源：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zh-CN" altLang="en-US" dirty="0"/>
              <a:t>進化</a:t>
            </a:r>
            <a:r>
              <a:rPr lang="zh-CN" altLang="en-US" dirty="0" smtClean="0"/>
              <a:t>論</a:t>
            </a:r>
            <a:endParaRPr lang="en-US" altLang="zh-CN" dirty="0" smtClean="0"/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zh-CN" altLang="en-US" dirty="0"/>
              <a:t>創造論</a:t>
            </a:r>
            <a:endParaRPr lang="en-US" altLang="zh-CN" dirty="0" smtClean="0"/>
          </a:p>
          <a:p>
            <a:pPr>
              <a:lnSpc>
                <a:spcPct val="170000"/>
              </a:lnSpc>
              <a:buNone/>
            </a:pPr>
            <a:r>
              <a:rPr lang="zh-CN" altLang="en-US" b="1" dirty="0" smtClean="0">
                <a:latin typeface="+mn-ea"/>
              </a:rPr>
              <a:t>二、人的價值：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70000"/>
              </a:lnSpc>
              <a:buFont typeface="+mj-lt"/>
              <a:buAutoNum type="alphaUcPeriod"/>
            </a:pPr>
            <a:r>
              <a:rPr lang="zh-CN" altLang="en-US" dirty="0" smtClean="0"/>
              <a:t>體</a:t>
            </a:r>
            <a:endParaRPr lang="en-US" altLang="zh-CN" dirty="0" smtClean="0"/>
          </a:p>
          <a:p>
            <a:pPr marL="971550" lvl="1" indent="-514350">
              <a:lnSpc>
                <a:spcPct val="170000"/>
              </a:lnSpc>
              <a:buFont typeface="+mj-lt"/>
              <a:buAutoNum type="alphaUcPeriod"/>
            </a:pPr>
            <a:r>
              <a:rPr lang="zh-CN" altLang="en-US" dirty="0" smtClean="0"/>
              <a:t>魂</a:t>
            </a:r>
            <a:endParaRPr lang="en-US" altLang="zh-CN" dirty="0" smtClean="0"/>
          </a:p>
          <a:p>
            <a:pPr marL="971550" lvl="1" indent="-514350">
              <a:lnSpc>
                <a:spcPct val="170000"/>
              </a:lnSpc>
              <a:buFont typeface="+mj-lt"/>
              <a:buAutoNum type="alphaUcPeriod"/>
            </a:pPr>
            <a:r>
              <a:rPr lang="zh-CN" altLang="en-US" dirty="0"/>
              <a:t>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第七講：人的起源與價值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一、何謂罪？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二、罪由何而來？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三、人有罪嗎？</a:t>
            </a:r>
            <a:endParaRPr lang="en-US" b="1" dirty="0"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第八講：人有罪嗎？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一、耶穌自我的宣稱：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二、耶穌所作的事說明祂是神：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三、當時跟隨耶穌者對祂的認知：</a:t>
            </a:r>
            <a:endParaRPr lang="en-US" altLang="zh-CN" b="1" dirty="0" smtClean="0"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第九講：耶穌是誰？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一、耶穌的降生意義：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二、耶穌受死的意義：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三、耶穌復活的意義：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四、耶穌再來：</a:t>
            </a:r>
            <a:endParaRPr lang="en-US" b="1" dirty="0"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b="1" dirty="0" smtClean="0"/>
              <a:t>第十講：耶穌的降生、受死、復活與再來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indent="-514350">
              <a:lnSpc>
                <a:spcPct val="250000"/>
              </a:lnSpc>
              <a:buNone/>
            </a:pPr>
            <a:r>
              <a:rPr lang="zh-CN" altLang="en-US" sz="2800" b="1" dirty="0" smtClean="0"/>
              <a:t>課程：</a:t>
            </a:r>
            <a:r>
              <a:rPr lang="zh-CN" altLang="en-US" sz="2800" dirty="0" smtClean="0"/>
              <a:t>慕道班</a:t>
            </a:r>
            <a:r>
              <a:rPr lang="en-US" altLang="zh-CN" sz="2800" dirty="0" smtClean="0"/>
              <a:t>—</a:t>
            </a:r>
            <a:r>
              <a:rPr lang="zh-CN" altLang="en-US" sz="2800" dirty="0" smtClean="0"/>
              <a:t>信仰探討</a:t>
            </a:r>
            <a:endParaRPr lang="en-US" altLang="zh-CN" sz="2800" dirty="0" smtClean="0"/>
          </a:p>
          <a:p>
            <a:pPr marL="624078" indent="-514350">
              <a:lnSpc>
                <a:spcPct val="250000"/>
              </a:lnSpc>
              <a:buNone/>
            </a:pPr>
            <a:r>
              <a:rPr lang="zh-CN" altLang="en-US" sz="2800" b="1" dirty="0" smtClean="0"/>
              <a:t>目標：</a:t>
            </a:r>
            <a:r>
              <a:rPr lang="zh-CN" altLang="en-US" sz="2800" dirty="0" smtClean="0">
                <a:latin typeface="+mn-ea"/>
              </a:rPr>
              <a:t>對已信主者：堅固信仰，做好傳福音的準備</a:t>
            </a:r>
            <a:endParaRPr lang="en-US" altLang="zh-CN" sz="2800" dirty="0" smtClean="0">
              <a:latin typeface="+mn-ea"/>
            </a:endParaRPr>
          </a:p>
          <a:p>
            <a:pPr marL="624078" indent="-514350">
              <a:lnSpc>
                <a:spcPct val="250000"/>
              </a:lnSpc>
              <a:buNone/>
            </a:pPr>
            <a:r>
              <a:rPr lang="en-US" sz="2800" dirty="0" smtClean="0">
                <a:latin typeface="+mn-ea"/>
              </a:rPr>
              <a:t>           </a:t>
            </a:r>
            <a:r>
              <a:rPr lang="zh-CN" altLang="en-US" sz="2800" dirty="0" smtClean="0">
                <a:latin typeface="+mn-ea"/>
              </a:rPr>
              <a:t>對未信主者：相信耶穌得生命</a:t>
            </a:r>
            <a:endParaRPr lang="en-US" altLang="zh-CN" sz="2800" dirty="0" smtClean="0">
              <a:latin typeface="+mn-ea"/>
            </a:endParaRPr>
          </a:p>
          <a:p>
            <a:pPr marL="624078" indent="-514350">
              <a:lnSpc>
                <a:spcPct val="250000"/>
              </a:lnSpc>
              <a:buNone/>
            </a:pPr>
            <a:r>
              <a:rPr lang="zh-CN" altLang="en-US" sz="2800" b="1" dirty="0" smtClean="0"/>
              <a:t>簡介</a:t>
            </a:r>
            <a:r>
              <a:rPr lang="zh-CN" altLang="en-US" sz="2800" dirty="0" smtClean="0"/>
              <a:t>：用客觀理性的態度，從科學、歷史、文化、聖經等不  同角度，多方面探討信仰問題</a:t>
            </a:r>
            <a:endParaRPr lang="en-US" sz="2800" dirty="0" smtClean="0"/>
          </a:p>
          <a:p>
            <a:pPr marL="624078" indent="-514350">
              <a:lnSpc>
                <a:spcPct val="250000"/>
              </a:lnSpc>
              <a:buNone/>
            </a:pPr>
            <a:endParaRPr lang="en-US" sz="2800" dirty="0">
              <a:latin typeface="+mn-e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zh-CN" altLang="en-US" b="1" dirty="0" smtClean="0">
                <a:latin typeface="+mn-ea"/>
              </a:rPr>
              <a:t>一、救恩：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何</a:t>
            </a:r>
            <a:r>
              <a:rPr lang="zh-CN" altLang="en-US" dirty="0" smtClean="0"/>
              <a:t>謂救恩：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為</a:t>
            </a:r>
            <a:r>
              <a:rPr lang="zh-CN" altLang="en-US" dirty="0" smtClean="0"/>
              <a:t>何需要救恩：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如</a:t>
            </a:r>
            <a:r>
              <a:rPr lang="zh-CN" altLang="en-US" dirty="0" smtClean="0"/>
              <a:t>何得著救恩：</a:t>
            </a:r>
            <a:endParaRPr lang="en-US" altLang="zh-CN" dirty="0" smtClean="0"/>
          </a:p>
          <a:p>
            <a:pPr marL="571500" indent="-514350">
              <a:lnSpc>
                <a:spcPct val="160000"/>
              </a:lnSpc>
              <a:buNone/>
            </a:pPr>
            <a:r>
              <a:rPr lang="zh-CN" altLang="en-US" b="1" dirty="0" smtClean="0">
                <a:latin typeface="+mn-ea"/>
              </a:rPr>
              <a:t>二、重生：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何</a:t>
            </a:r>
            <a:r>
              <a:rPr lang="zh-CN" altLang="en-US" dirty="0" smtClean="0"/>
              <a:t>謂重生：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為</a:t>
            </a:r>
            <a:r>
              <a:rPr lang="zh-CN" altLang="en-US" dirty="0" smtClean="0"/>
              <a:t>何要重生：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重</a:t>
            </a:r>
            <a:r>
              <a:rPr lang="zh-CN" altLang="en-US" dirty="0" smtClean="0"/>
              <a:t>生的真諦：</a:t>
            </a:r>
            <a:endParaRPr lang="en-US" altLang="zh-CN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第十一講：救恩與重生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</a:rPr>
              <a:t>一、經文：路十九 </a:t>
            </a:r>
            <a:r>
              <a:rPr lang="en-US" altLang="zh-CN" b="1" dirty="0" smtClean="0">
                <a:latin typeface="+mn-ea"/>
              </a:rPr>
              <a:t>1—10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撒</a:t>
            </a:r>
            <a:r>
              <a:rPr lang="zh-CN" altLang="en-US" dirty="0" smtClean="0"/>
              <a:t>該的生命有何改變？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撒</a:t>
            </a:r>
            <a:r>
              <a:rPr lang="zh-CN" altLang="en-US" dirty="0" smtClean="0"/>
              <a:t>該的生命因何改變？</a:t>
            </a:r>
            <a:endParaRPr lang="en-US" altLang="zh-CN" dirty="0" smtClean="0"/>
          </a:p>
          <a:p>
            <a:pPr marL="571500" indent="-514350"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</a:rPr>
              <a:t>二、經文：約四</a:t>
            </a:r>
            <a:r>
              <a:rPr lang="en-US" altLang="zh-CN" b="1" dirty="0">
                <a:latin typeface="+mn-ea"/>
              </a:rPr>
              <a:t> </a:t>
            </a:r>
            <a:r>
              <a:rPr lang="en-US" altLang="zh-CN" b="1" dirty="0" smtClean="0">
                <a:latin typeface="+mn-ea"/>
              </a:rPr>
              <a:t>1—30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撒瑪利</a:t>
            </a:r>
            <a:r>
              <a:rPr lang="zh-CN" altLang="en-US" dirty="0" smtClean="0"/>
              <a:t>亞婦人的生命有何改變</a:t>
            </a:r>
            <a:r>
              <a:rPr lang="en-US" altLang="zh-CN" dirty="0" smtClean="0"/>
              <a:t>?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撒瑪利</a:t>
            </a:r>
            <a:r>
              <a:rPr lang="zh-CN" altLang="en-US" dirty="0" smtClean="0"/>
              <a:t>亞婦人的生命銀河改變？</a:t>
            </a:r>
            <a:endParaRPr lang="en-US" altLang="zh-CN" dirty="0" smtClean="0"/>
          </a:p>
          <a:p>
            <a:pPr marL="571500" indent="-514350"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</a:rPr>
              <a:t>三、結論：由以上二例看出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耶</a:t>
            </a:r>
            <a:r>
              <a:rPr lang="zh-CN" altLang="en-US" dirty="0" smtClean="0"/>
              <a:t>穌來尋找人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耶</a:t>
            </a:r>
            <a:r>
              <a:rPr lang="zh-CN" altLang="en-US" dirty="0" smtClean="0"/>
              <a:t>穌來拯救人</a:t>
            </a:r>
            <a:endParaRPr lang="en-US" altLang="zh-CN" dirty="0" smtClean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耶</a:t>
            </a:r>
            <a:r>
              <a:rPr lang="zh-CN" altLang="en-US" dirty="0" smtClean="0"/>
              <a:t>穌來改變人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第十二講：新生命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一、抉擇的人生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我</a:t>
            </a:r>
            <a:r>
              <a:rPr lang="zh-CN" altLang="en-US" dirty="0" smtClean="0"/>
              <a:t>們一生活在無數的抉擇中</a:t>
            </a:r>
            <a:endParaRPr lang="en-US" altLang="zh-CN" dirty="0" smtClean="0"/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來</a:t>
            </a:r>
            <a:r>
              <a:rPr lang="zh-CN" altLang="en-US" dirty="0" smtClean="0"/>
              <a:t>自神的一點啟示與提醒</a:t>
            </a:r>
            <a:endParaRPr lang="en-US" altLang="zh-CN" dirty="0" smtClean="0"/>
          </a:p>
          <a:p>
            <a:pPr marL="1371600" lvl="2" indent="-514350">
              <a:lnSpc>
                <a:spcPct val="150000"/>
              </a:lnSpc>
              <a:buFont typeface="+mj-lt"/>
              <a:buAutoNum type="alphaUcPeriod"/>
            </a:pPr>
            <a:r>
              <a:rPr lang="zh-CN" altLang="en-US" dirty="0" smtClean="0"/>
              <a:t>申 </a:t>
            </a:r>
            <a:r>
              <a:rPr lang="en-US" altLang="zh-CN" dirty="0" smtClean="0"/>
              <a:t>28</a:t>
            </a:r>
          </a:p>
          <a:p>
            <a:pPr marL="1371600" lvl="2" indent="-514350">
              <a:lnSpc>
                <a:spcPct val="150000"/>
              </a:lnSpc>
              <a:buFont typeface="+mj-lt"/>
              <a:buAutoNum type="alphaUcPeriod"/>
            </a:pPr>
            <a:r>
              <a:rPr lang="zh-CN" altLang="en-US" dirty="0" smtClean="0"/>
              <a:t>代下 </a:t>
            </a:r>
            <a:r>
              <a:rPr lang="en-US" altLang="zh-CN" dirty="0" smtClean="0"/>
              <a:t>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17—22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第十三講：人生的抉擇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zh-CN" altLang="en-US" b="1" dirty="0" smtClean="0">
                <a:latin typeface="+mn-ea"/>
              </a:rPr>
              <a:t>二、人生的抉擇</a:t>
            </a:r>
            <a:endParaRPr lang="en-US" altLang="zh-CN" b="1" dirty="0" smtClean="0">
              <a:latin typeface="+mn-ea"/>
            </a:endParaRPr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到</a:t>
            </a:r>
            <a:r>
              <a:rPr lang="zh-CN" altLang="en-US" dirty="0" smtClean="0"/>
              <a:t>底有沒有神？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聖</a:t>
            </a:r>
            <a:r>
              <a:rPr lang="zh-CN" altLang="en-US" dirty="0" smtClean="0"/>
              <a:t>經是神所默示的？！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創</a:t>
            </a:r>
            <a:r>
              <a:rPr lang="zh-CN" altLang="en-US" dirty="0" smtClean="0"/>
              <a:t>造？進化？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 smtClean="0"/>
              <a:t>我有罪？！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/>
              <a:t>耶</a:t>
            </a:r>
            <a:r>
              <a:rPr lang="zh-CN" altLang="en-US" dirty="0" smtClean="0"/>
              <a:t>穌能赦免我的罪？！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 smtClean="0"/>
              <a:t>我願過一個喜樂平安，積極精彩的人生！</a:t>
            </a:r>
            <a:endParaRPr lang="en-US" altLang="zh-CN" dirty="0" smtClean="0"/>
          </a:p>
          <a:p>
            <a:pPr marL="971550" lvl="1" indent="-514350">
              <a:lnSpc>
                <a:spcPct val="160000"/>
              </a:lnSpc>
              <a:buFont typeface="+mj-lt"/>
              <a:buAutoNum type="arabicPeriod"/>
            </a:pPr>
            <a:r>
              <a:rPr lang="zh-CN" altLang="en-US" dirty="0" smtClean="0"/>
              <a:t>我願接受耶穌為我的救主？！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一、人生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二、信仰的內涵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50000"/>
              </a:lnSpc>
              <a:buNone/>
            </a:pPr>
            <a:r>
              <a:rPr lang="zh-CN" altLang="en-US" b="1" dirty="0" smtClean="0">
                <a:latin typeface="+mn-ea"/>
              </a:rPr>
              <a:t>三、信仰的選擇與對象</a:t>
            </a:r>
            <a:endParaRPr lang="en-US" b="1" dirty="0"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第一講：人生與信仰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14350" indent="-514350">
              <a:lnSpc>
                <a:spcPct val="150000"/>
              </a:lnSpc>
              <a:buNone/>
            </a:pPr>
            <a:r>
              <a:rPr lang="zh-CN" altLang="en-US" sz="3500" b="1" dirty="0" smtClean="0"/>
              <a:t>一、人生</a:t>
            </a:r>
            <a:endParaRPr lang="en-US" altLang="zh-CN" sz="3500" b="1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人的渺小與有限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人對生命的無知與無奈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心</a:t>
            </a:r>
            <a:r>
              <a:rPr lang="zh-CN" altLang="en-US" dirty="0" smtClean="0"/>
              <a:t>靈的空虛與飢渴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人對罪惡的無能與無助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人對死亡的恐懼與不安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indent="-514350">
              <a:lnSpc>
                <a:spcPct val="200000"/>
              </a:lnSpc>
              <a:buNone/>
            </a:pPr>
            <a:r>
              <a:rPr lang="zh-CN" altLang="en-US" b="1" dirty="0" smtClean="0"/>
              <a:t>二、信仰的內涵</a:t>
            </a:r>
            <a:endParaRPr lang="en-US" altLang="zh-CN" b="1" dirty="0" smtClean="0"/>
          </a:p>
          <a:p>
            <a:pPr marL="914400" lvl="1" indent="-51435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 smtClean="0"/>
              <a:t>主義思想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政治的、社會的</a:t>
            </a:r>
            <a:endParaRPr lang="en-US" altLang="zh-CN" dirty="0" smtClean="0"/>
          </a:p>
          <a:p>
            <a:pPr marL="914400" lvl="1" indent="-51435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理</a:t>
            </a:r>
            <a:r>
              <a:rPr lang="zh-CN" altLang="en-US" dirty="0" smtClean="0"/>
              <a:t>論學說</a:t>
            </a:r>
            <a:r>
              <a:rPr lang="en-US" altLang="zh-CN" dirty="0" smtClean="0"/>
              <a:t>—</a:t>
            </a:r>
            <a:r>
              <a:rPr lang="zh-CN" altLang="en-US" dirty="0" smtClean="0"/>
              <a:t>哲學的、道德的</a:t>
            </a:r>
            <a:endParaRPr lang="en-US" altLang="zh-CN" dirty="0" smtClean="0"/>
          </a:p>
          <a:p>
            <a:pPr marL="914400" lvl="1" indent="-51435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宗</a:t>
            </a:r>
            <a:r>
              <a:rPr lang="zh-CN" altLang="en-US" dirty="0" smtClean="0"/>
              <a:t>教信仰</a:t>
            </a:r>
            <a:r>
              <a:rPr lang="en-US" altLang="zh-CN" dirty="0" smtClean="0"/>
              <a:t>—</a:t>
            </a:r>
            <a:r>
              <a:rPr lang="zh-CN" altLang="en-US" dirty="0" smtClean="0"/>
              <a:t>心靈的、生命的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14350" indent="-514350">
              <a:lnSpc>
                <a:spcPct val="150000"/>
              </a:lnSpc>
              <a:buNone/>
            </a:pPr>
            <a:r>
              <a:rPr lang="zh-CN" altLang="en-US" b="1" dirty="0" smtClean="0"/>
              <a:t>三、信仰的選擇與對象</a:t>
            </a:r>
            <a:endParaRPr lang="en-US" altLang="zh-CN" b="1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如何選擇：</a:t>
            </a:r>
            <a:endParaRPr lang="en-US" altLang="zh-CN" dirty="0" smtClean="0"/>
          </a:p>
          <a:p>
            <a:pPr marL="1314450" lvl="2" indent="-514350">
              <a:lnSpc>
                <a:spcPct val="150000"/>
              </a:lnSpc>
              <a:buFont typeface="+mj-lt"/>
              <a:buAutoNum type="alphaUcPeriod"/>
            </a:pPr>
            <a:r>
              <a:rPr lang="zh-CN" altLang="en-US" dirty="0"/>
              <a:t>滿</a:t>
            </a:r>
            <a:r>
              <a:rPr lang="zh-CN" altLang="en-US" dirty="0" smtClean="0"/>
              <a:t>足我的需要</a:t>
            </a:r>
            <a:endParaRPr lang="en-US" altLang="zh-CN" dirty="0" smtClean="0"/>
          </a:p>
          <a:p>
            <a:pPr marL="1314450" lvl="2" indent="-514350">
              <a:lnSpc>
                <a:spcPct val="150000"/>
              </a:lnSpc>
              <a:buFont typeface="+mj-lt"/>
              <a:buAutoNum type="alphaUcPeriod"/>
            </a:pPr>
            <a:r>
              <a:rPr lang="zh-CN" altLang="en-US" dirty="0"/>
              <a:t>經</a:t>
            </a:r>
            <a:r>
              <a:rPr lang="zh-CN" altLang="en-US" dirty="0" smtClean="0"/>
              <a:t>得起考驗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信</a:t>
            </a:r>
            <a:r>
              <a:rPr lang="zh-CN" altLang="en-US" dirty="0" smtClean="0"/>
              <a:t>仰對象：</a:t>
            </a:r>
            <a:endParaRPr lang="en-US" altLang="zh-CN" dirty="0" smtClean="0"/>
          </a:p>
          <a:p>
            <a:pPr marL="1314450" lvl="2" indent="-514350">
              <a:lnSpc>
                <a:spcPct val="150000"/>
              </a:lnSpc>
              <a:buFont typeface="+mj-lt"/>
              <a:buAutoNum type="alphaUcPeriod"/>
            </a:pPr>
            <a:r>
              <a:rPr lang="zh-CN" altLang="en-US" dirty="0"/>
              <a:t>可靠</a:t>
            </a:r>
            <a:r>
              <a:rPr lang="zh-CN" altLang="en-US" dirty="0" smtClean="0"/>
              <a:t>性</a:t>
            </a:r>
            <a:endParaRPr lang="en-US" altLang="zh-CN" dirty="0" smtClean="0"/>
          </a:p>
          <a:p>
            <a:pPr marL="1314450" lvl="2" indent="-514350">
              <a:lnSpc>
                <a:spcPct val="150000"/>
              </a:lnSpc>
              <a:buFont typeface="+mj-lt"/>
              <a:buAutoNum type="alphaUcPeriod"/>
            </a:pPr>
            <a:r>
              <a:rPr lang="zh-CN" altLang="en-US" dirty="0"/>
              <a:t>永存性</a:t>
            </a:r>
            <a:endParaRPr lang="en-US" altLang="zh-CN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一、何謂宗教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二、何謂科學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三、何謂文化</a:t>
            </a:r>
            <a:endParaRPr lang="en-US" altLang="zh-CN" b="1" dirty="0" smtClean="0">
              <a:latin typeface="+mn-ea"/>
            </a:endParaRPr>
          </a:p>
          <a:p>
            <a:pPr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四、科學、文化與宗教有衝突嗎</a:t>
            </a:r>
            <a:endParaRPr lang="en-US" b="1" dirty="0">
              <a:latin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第二講：科學、文化與宗教有衝突嗎？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indent="-514350">
              <a:lnSpc>
                <a:spcPct val="150000"/>
              </a:lnSpc>
              <a:buNone/>
            </a:pPr>
            <a:r>
              <a:rPr lang="zh-CN" altLang="en-US" b="1" dirty="0" smtClean="0">
                <a:latin typeface="+mn-ea"/>
              </a:rPr>
              <a:t>一、何謂宗教</a:t>
            </a:r>
            <a:endParaRPr lang="en-US" altLang="zh-CN" b="1" dirty="0" smtClean="0">
              <a:latin typeface="+mn-ea"/>
            </a:endParaRPr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心靈寄託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道</a:t>
            </a:r>
            <a:r>
              <a:rPr lang="zh-CN" altLang="en-US" dirty="0" smtClean="0"/>
              <a:t>德規範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祈</a:t>
            </a:r>
            <a:r>
              <a:rPr lang="zh-CN" altLang="en-US" dirty="0" smtClean="0"/>
              <a:t>福避禍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超</a:t>
            </a:r>
            <a:r>
              <a:rPr lang="zh-CN" altLang="en-US" dirty="0" smtClean="0"/>
              <a:t>越自然</a:t>
            </a:r>
            <a:endParaRPr lang="en-US" altLang="zh-CN" dirty="0" smtClean="0"/>
          </a:p>
          <a:p>
            <a:pPr marL="914400" lvl="1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生</a:t>
            </a:r>
            <a:r>
              <a:rPr lang="zh-CN" altLang="en-US" dirty="0" smtClean="0"/>
              <a:t>命更新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indent="-514350">
              <a:lnSpc>
                <a:spcPct val="200000"/>
              </a:lnSpc>
              <a:buNone/>
            </a:pPr>
            <a:r>
              <a:rPr lang="zh-CN" altLang="en-US" b="1" dirty="0" smtClean="0">
                <a:latin typeface="+mn-ea"/>
              </a:rPr>
              <a:t>二、何謂科學</a:t>
            </a:r>
            <a:endParaRPr lang="en-US" altLang="zh-CN" b="1" dirty="0" smtClean="0">
              <a:latin typeface="+mn-ea"/>
            </a:endParaRPr>
          </a:p>
          <a:p>
            <a:pPr marL="914400" lvl="1" indent="-51435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 smtClean="0"/>
              <a:t>以</a:t>
            </a:r>
            <a:r>
              <a:rPr lang="zh-CN" altLang="en-US" b="1" i="1" dirty="0" smtClean="0"/>
              <a:t>觀察</a:t>
            </a:r>
            <a:r>
              <a:rPr lang="zh-CN" altLang="en-US" dirty="0" smtClean="0"/>
              <a:t>、</a:t>
            </a:r>
            <a:r>
              <a:rPr lang="zh-CN" altLang="en-US" b="1" i="1" dirty="0" smtClean="0"/>
              <a:t>假設</a:t>
            </a:r>
            <a:r>
              <a:rPr lang="zh-CN" altLang="en-US" dirty="0" smtClean="0"/>
              <a:t>、</a:t>
            </a:r>
            <a:r>
              <a:rPr lang="zh-CN" altLang="en-US" b="1" i="1" dirty="0" smtClean="0"/>
              <a:t>實驗</a:t>
            </a:r>
            <a:r>
              <a:rPr lang="zh-CN" altLang="en-US" dirty="0" smtClean="0"/>
              <a:t>、</a:t>
            </a:r>
            <a:r>
              <a:rPr lang="zh-CN" altLang="en-US" b="1" i="1" dirty="0" smtClean="0"/>
              <a:t>結果</a:t>
            </a:r>
            <a:r>
              <a:rPr lang="zh-CN" altLang="en-US" dirty="0" smtClean="0"/>
              <a:t>為手段，對一特定事物進行研究的行為。</a:t>
            </a:r>
            <a:endParaRPr lang="en-US" altLang="zh-CN" dirty="0" smtClean="0"/>
          </a:p>
          <a:p>
            <a:pPr marL="914400" lvl="1" indent="-51435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 smtClean="0"/>
              <a:t>科學能否證明神的</a:t>
            </a:r>
            <a:r>
              <a:rPr lang="zh-CN" altLang="en-US" b="1" i="1" dirty="0" smtClean="0"/>
              <a:t>存在</a:t>
            </a:r>
            <a:r>
              <a:rPr lang="zh-CN" altLang="en-US" dirty="0" smtClean="0"/>
              <a:t>或</a:t>
            </a:r>
            <a:r>
              <a:rPr lang="zh-CN" altLang="en-US" b="1" i="1" dirty="0" smtClean="0"/>
              <a:t>不存在</a:t>
            </a:r>
            <a:r>
              <a:rPr lang="zh-CN" altLang="en-US" dirty="0" smtClean="0"/>
              <a:t>？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258</TotalTime>
  <Words>1093</Words>
  <Application>Microsoft Office PowerPoint</Application>
  <PresentationFormat>On-screen Show (4:3)</PresentationFormat>
  <Paragraphs>143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ABC 2010 基督徒教育大會</vt:lpstr>
      <vt:lpstr>Slide 2</vt:lpstr>
      <vt:lpstr>第一講：人生與信仰</vt:lpstr>
      <vt:lpstr>Slide 4</vt:lpstr>
      <vt:lpstr>Slide 5</vt:lpstr>
      <vt:lpstr>Slide 6</vt:lpstr>
      <vt:lpstr>第二講：科學、文化與宗教有衝突嗎？</vt:lpstr>
      <vt:lpstr>Slide 8</vt:lpstr>
      <vt:lpstr>Slide 9</vt:lpstr>
      <vt:lpstr>Slide 10</vt:lpstr>
      <vt:lpstr>Slide 11</vt:lpstr>
      <vt:lpstr>第三講：到底有沒有神？</vt:lpstr>
      <vt:lpstr>第四講：條條道路通羅馬？</vt:lpstr>
      <vt:lpstr>第五講：聖經是神所默示的嗎？</vt:lpstr>
      <vt:lpstr>第六講：聖經的權威性！</vt:lpstr>
      <vt:lpstr>第七講：人的起源與價值</vt:lpstr>
      <vt:lpstr>第八講：人有罪嗎？</vt:lpstr>
      <vt:lpstr>第九講：耶穌是誰？</vt:lpstr>
      <vt:lpstr>第十講：耶穌的降生、受死、復活與再來</vt:lpstr>
      <vt:lpstr>第十一講：救恩與重生</vt:lpstr>
      <vt:lpstr>第十二講：新生命</vt:lpstr>
      <vt:lpstr>第十三講：人生的抉擇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第一講：人生與信仰</dc:title>
  <dc:creator>Frank Jao</dc:creator>
  <cp:lastModifiedBy>EFCA</cp:lastModifiedBy>
  <cp:revision>24</cp:revision>
  <dcterms:created xsi:type="dcterms:W3CDTF">2010-08-29T04:16:22Z</dcterms:created>
  <dcterms:modified xsi:type="dcterms:W3CDTF">2010-09-18T22:50:40Z</dcterms:modified>
</cp:coreProperties>
</file>