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4" r:id="rId2"/>
    <p:sldId id="257" r:id="rId3"/>
    <p:sldId id="291" r:id="rId4"/>
    <p:sldId id="256" r:id="rId5"/>
    <p:sldId id="280" r:id="rId6"/>
    <p:sldId id="258" r:id="rId7"/>
    <p:sldId id="301" r:id="rId8"/>
    <p:sldId id="298" r:id="rId9"/>
    <p:sldId id="259" r:id="rId10"/>
    <p:sldId id="274" r:id="rId11"/>
    <p:sldId id="279" r:id="rId12"/>
    <p:sldId id="295" r:id="rId13"/>
    <p:sldId id="281" r:id="rId14"/>
    <p:sldId id="282" r:id="rId15"/>
    <p:sldId id="283" r:id="rId16"/>
    <p:sldId id="264" r:id="rId17"/>
    <p:sldId id="271" r:id="rId18"/>
    <p:sldId id="273" r:id="rId19"/>
    <p:sldId id="272" r:id="rId20"/>
    <p:sldId id="266" r:id="rId21"/>
    <p:sldId id="275" r:id="rId22"/>
    <p:sldId id="286" r:id="rId23"/>
    <p:sldId id="299" r:id="rId24"/>
    <p:sldId id="300" r:id="rId25"/>
    <p:sldId id="262" r:id="rId26"/>
    <p:sldId id="296" r:id="rId27"/>
    <p:sldId id="267" r:id="rId28"/>
    <p:sldId id="268" r:id="rId29"/>
    <p:sldId id="269" r:id="rId30"/>
    <p:sldId id="270" r:id="rId31"/>
    <p:sldId id="276" r:id="rId32"/>
    <p:sldId id="285" r:id="rId33"/>
    <p:sldId id="284" r:id="rId34"/>
    <p:sldId id="277" r:id="rId35"/>
    <p:sldId id="278" r:id="rId36"/>
    <p:sldId id="2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CC"/>
    <a:srgbClr val="66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56027" autoAdjust="0"/>
  </p:normalViewPr>
  <p:slideViewPr>
    <p:cSldViewPr snapToGrid="0">
      <p:cViewPr varScale="1">
        <p:scale>
          <a:sx n="40" d="100"/>
          <a:sy n="40" d="100"/>
        </p:scale>
        <p:origin x="184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74"/>
    </p:cViewPr>
  </p:sorterViewPr>
  <p:notesViewPr>
    <p:cSldViewPr snapToGrid="0">
      <p:cViewPr varScale="1">
        <p:scale>
          <a:sx n="57" d="100"/>
          <a:sy n="57" d="100"/>
        </p:scale>
        <p:origin x="249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6D1CA-D645-43AD-BBC3-41D644A62B39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C7A88-E909-4CCC-8DB0-355CCB1A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dirty="0" smtClean="0"/>
              <a:t>第一個環節</a:t>
            </a:r>
            <a:endParaRPr lang="en-US" sz="2000" dirty="0" smtClean="0"/>
          </a:p>
          <a:p>
            <a:endParaRPr lang="en-US" sz="2000" dirty="0"/>
          </a:p>
          <a:p>
            <a:r>
              <a:rPr lang="zh-CN" altLang="en-US" sz="2000" dirty="0"/>
              <a:t>給各</a:t>
            </a:r>
            <a:r>
              <a:rPr lang="zh-CN" altLang="en-US" sz="2000" dirty="0" smtClean="0"/>
              <a:t>位三分鐘</a:t>
            </a:r>
            <a:endParaRPr lang="en-US" sz="2000" dirty="0" smtClean="0"/>
          </a:p>
          <a:p>
            <a:r>
              <a:rPr lang="en-US" sz="2000" dirty="0" smtClean="0"/>
              <a:t>11:17 – 11:22</a:t>
            </a:r>
          </a:p>
          <a:p>
            <a:endParaRPr lang="en-US" sz="2000" dirty="0"/>
          </a:p>
          <a:p>
            <a:r>
              <a:rPr lang="en-US" sz="2000" dirty="0" smtClean="0"/>
              <a:t>Hand them note pads and Logos Pens</a:t>
            </a:r>
          </a:p>
          <a:p>
            <a:endParaRPr lang="en-US" sz="2000" dirty="0"/>
          </a:p>
          <a:p>
            <a:r>
              <a:rPr lang="en-US" sz="2000" dirty="0" smtClean="0"/>
              <a:t>11:22 – 11:30 Ask them to share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9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11:31 – 11:32 </a:t>
            </a:r>
          </a:p>
          <a:p>
            <a:r>
              <a:rPr lang="en-US" sz="2000" dirty="0" smtClean="0"/>
              <a:t>Here are my findings and survey results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11:31 – 11:32 </a:t>
            </a:r>
          </a:p>
          <a:p>
            <a:r>
              <a:rPr lang="en-US" sz="2000" dirty="0" smtClean="0"/>
              <a:t>Here are my findings and survey results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Go back to your same group</a:t>
            </a:r>
          </a:p>
          <a:p>
            <a:endParaRPr lang="en-US" sz="2000" dirty="0"/>
          </a:p>
          <a:p>
            <a:r>
              <a:rPr lang="en-US" sz="2000" dirty="0" smtClean="0"/>
              <a:t>11:34 – 11:38 Four minutes discussion.</a:t>
            </a:r>
          </a:p>
          <a:p>
            <a:r>
              <a:rPr lang="en-US" sz="2000" dirty="0" smtClean="0"/>
              <a:t>Each Group – 2 ~ 4 people.</a:t>
            </a:r>
          </a:p>
          <a:p>
            <a:endParaRPr lang="en-US" sz="2000" dirty="0"/>
          </a:p>
          <a:p>
            <a:r>
              <a:rPr lang="en-US" sz="2000" dirty="0" smtClean="0"/>
              <a:t>Still use the same notepad</a:t>
            </a:r>
          </a:p>
          <a:p>
            <a:endParaRPr lang="en-US" sz="2000" dirty="0" smtClean="0"/>
          </a:p>
          <a:p>
            <a:r>
              <a:rPr lang="en-US" sz="2000" dirty="0" smtClean="0"/>
              <a:t>11:39 – 11:41</a:t>
            </a:r>
            <a:endParaRPr lang="en-US" sz="2000" dirty="0"/>
          </a:p>
          <a:p>
            <a:r>
              <a:rPr lang="en-US" sz="2000" dirty="0" smtClean="0"/>
              <a:t>Sharing: Sample three groups: Each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59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11:44 – 11:45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7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09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11:48 – 11:49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733" y="4400550"/>
            <a:ext cx="5486400" cy="360045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4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11:50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95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11:52Photos - </a:t>
            </a:r>
            <a:r>
              <a:rPr lang="en-US" sz="2000" dirty="0"/>
              <a:t>– implicit/explicit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80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1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64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dirty="0"/>
              <a:t>先見神的面，再見人的面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2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9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8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3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dirty="0" smtClean="0"/>
              <a:t>以下為今天的 </a:t>
            </a:r>
            <a:r>
              <a:rPr lang="en-US" altLang="zh-CN" sz="2000" dirty="0" smtClean="0"/>
              <a:t>Bonus Material</a:t>
            </a:r>
          </a:p>
          <a:p>
            <a:r>
              <a:rPr lang="en-US" sz="2000" dirty="0"/>
              <a:t>For example, after every three weeks give them one week off</a:t>
            </a:r>
            <a:r>
              <a:rPr lang="en-US" sz="2000" dirty="0" smtClean="0"/>
              <a:t>.</a:t>
            </a:r>
          </a:p>
          <a:p>
            <a:endParaRPr lang="en-US" altLang="zh-CN" sz="2000" dirty="0"/>
          </a:p>
          <a:p>
            <a:r>
              <a:rPr lang="zh-CN" altLang="en-US" sz="2000" dirty="0" smtClean="0"/>
              <a:t>這是我的體會，高科技背景基督徒雖技術很強但常不擅於溝通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特別是以一般人聽的懂的方式。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其他同規模的教會是怎樣做的</a:t>
            </a:r>
            <a:r>
              <a:rPr lang="en-US" altLang="zh-CN" sz="2000" dirty="0" smtClean="0"/>
              <a:t>How may they survive?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 smtClean="0"/>
              <a:t>如果各位還沒有試過以專業為特色的小組，不妨可以試試，是</a:t>
            </a:r>
            <a:r>
              <a:rPr lang="zh-CN" altLang="en-US" sz="2000" dirty="0"/>
              <a:t>可以達</a:t>
            </a:r>
            <a:r>
              <a:rPr lang="zh-CN" altLang="en-US" sz="2000" dirty="0" smtClean="0"/>
              <a:t>到雙贏的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8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dirty="0" smtClean="0"/>
              <a:t>這是我的聯絡資訊</a:t>
            </a:r>
            <a:endParaRPr lang="en-US" sz="2000" dirty="0" smtClean="0"/>
          </a:p>
          <a:p>
            <a:r>
              <a:rPr lang="en-US" sz="2000" dirty="0" smtClean="0"/>
              <a:t>Here is my contact info. </a:t>
            </a:r>
          </a:p>
          <a:p>
            <a:r>
              <a:rPr lang="en-US" sz="2000" dirty="0" smtClean="0"/>
              <a:t>You are welcome to contact me via email or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8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dirty="0"/>
              <a:t>接下</a:t>
            </a:r>
            <a:r>
              <a:rPr lang="zh-CN" altLang="en-US" sz="2000" dirty="0" smtClean="0"/>
              <a:t>來是個現場調查的題目：</a:t>
            </a:r>
            <a:endParaRPr lang="en-US" altLang="zh-CN" sz="2000" dirty="0" smtClean="0"/>
          </a:p>
          <a:p>
            <a:r>
              <a:rPr lang="en-US" altLang="zh-CN" sz="2000" dirty="0" smtClean="0"/>
              <a:t>Q1 </a:t>
            </a:r>
            <a:r>
              <a:rPr lang="zh-CN" altLang="en-US" sz="2000" dirty="0" smtClean="0"/>
              <a:t>第一個，有多少是</a:t>
            </a:r>
            <a:r>
              <a:rPr lang="en-US" altLang="zh-CN" sz="2000" dirty="0" smtClean="0"/>
              <a:t>….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Q2</a:t>
            </a:r>
            <a:r>
              <a:rPr lang="zh-CN" altLang="en-US" sz="2000" dirty="0" smtClean="0"/>
              <a:t>第</a:t>
            </a:r>
            <a:r>
              <a:rPr lang="zh-CN" altLang="en-US" sz="2000" dirty="0"/>
              <a:t>二</a:t>
            </a:r>
            <a:r>
              <a:rPr lang="zh-CN" altLang="en-US" sz="2000" dirty="0" smtClean="0"/>
              <a:t>個</a:t>
            </a:r>
            <a:r>
              <a:rPr lang="zh-CN" altLang="en-US" sz="2000" dirty="0"/>
              <a:t>，有多</a:t>
            </a:r>
            <a:r>
              <a:rPr lang="zh-CN" altLang="en-US" sz="2000" dirty="0" smtClean="0"/>
              <a:t>少你自己是</a:t>
            </a:r>
            <a:r>
              <a:rPr lang="en-US" altLang="zh-CN" sz="2000" dirty="0"/>
              <a:t>….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(take the numbers)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7A88-E909-4CCC-8DB0-355CCB1A0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7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1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E54C-E77C-4D94-BE3F-7664EA994EC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99A2-2F48-4D4E-8E63-901CE48A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rjin07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erjin07@gmail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04" y="-4572"/>
            <a:ext cx="9150095" cy="6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現場調查</a:t>
            </a:r>
            <a:r>
              <a:rPr lang="en-US" dirty="0" smtClean="0"/>
              <a:t>: </a:t>
            </a:r>
            <a:r>
              <a:rPr lang="zh-CN" altLang="en-US" dirty="0" smtClean="0"/>
              <a:t>請問在座各位</a:t>
            </a:r>
            <a:r>
              <a:rPr lang="en-US" altLang="zh-CN" dirty="0" smtClean="0"/>
              <a:t>(</a:t>
            </a:r>
            <a:r>
              <a:rPr lang="zh-CN" altLang="en-US" dirty="0" smtClean="0"/>
              <a:t>請舉手回答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有多少是牧師</a:t>
            </a:r>
            <a:r>
              <a:rPr lang="en-US" altLang="zh-CN" sz="4000" dirty="0" smtClean="0"/>
              <a:t>,</a:t>
            </a:r>
            <a:r>
              <a:rPr lang="zh-CN" altLang="en-US" sz="4000" dirty="0" smtClean="0"/>
              <a:t>長執或教會領袖</a:t>
            </a:r>
            <a:r>
              <a:rPr lang="en-US" sz="4000" dirty="0" smtClean="0"/>
              <a:t>?</a:t>
            </a:r>
          </a:p>
          <a:p>
            <a:r>
              <a:rPr lang="zh-CN" altLang="en-US" sz="4000" dirty="0"/>
              <a:t>有多少</a:t>
            </a:r>
            <a:r>
              <a:rPr lang="zh-CN" altLang="en-US" sz="4000" dirty="0" smtClean="0"/>
              <a:t>你自己就是高科技背景基督徒</a:t>
            </a:r>
            <a:r>
              <a:rPr lang="en-US" sz="40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947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" y="28225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dirty="0" smtClean="0"/>
              <a:t>高科技背景基督徒在教會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常扮演的角色</a:t>
            </a:r>
            <a:r>
              <a:rPr lang="en-US" altLang="zh-CN" sz="4800" dirty="0" smtClean="0"/>
              <a:t>/</a:t>
            </a:r>
            <a:r>
              <a:rPr lang="zh-CN" altLang="en-US" sz="4800" dirty="0" smtClean="0"/>
              <a:t>職分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30" y="3346133"/>
            <a:ext cx="2286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zh-CN" altLang="en-US" dirty="0" smtClean="0"/>
              <a:t>他們的角色與貢獻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967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PowerPoint </a:t>
            </a:r>
            <a:r>
              <a:rPr lang="zh-CN" altLang="en-US" sz="3200" dirty="0" smtClean="0"/>
              <a:t>投影片製作與操作</a:t>
            </a:r>
            <a:endParaRPr lang="en-US" sz="3200" dirty="0" smtClean="0"/>
          </a:p>
          <a:p>
            <a:r>
              <a:rPr lang="zh-CN" altLang="en-US" sz="3200" dirty="0" smtClean="0"/>
              <a:t>高科技設備的故障排除與維修</a:t>
            </a:r>
            <a:r>
              <a:rPr lang="en-US" sz="3200" dirty="0" smtClean="0"/>
              <a:t>: projector/PC/copier /</a:t>
            </a:r>
            <a:r>
              <a:rPr lang="en-US" sz="3200" dirty="0" err="1" smtClean="0"/>
              <a:t>wi-fi</a:t>
            </a:r>
            <a:r>
              <a:rPr lang="en-US" sz="3200" dirty="0" smtClean="0"/>
              <a:t> router/monitor</a:t>
            </a:r>
            <a:r>
              <a:rPr lang="en-US" sz="3200" dirty="0"/>
              <a:t> </a:t>
            </a:r>
            <a:r>
              <a:rPr lang="zh-CN" altLang="en-US" sz="3200" dirty="0" smtClean="0"/>
              <a:t>等</a:t>
            </a:r>
            <a:endParaRPr lang="en-US" sz="3200" dirty="0" smtClean="0"/>
          </a:p>
          <a:p>
            <a:r>
              <a:rPr lang="zh-CN" altLang="en-US" sz="3200" dirty="0" smtClean="0"/>
              <a:t>影音設備的操作與錄影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錄音</a:t>
            </a:r>
            <a:r>
              <a:rPr lang="en-US" sz="32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網站設計，更新與維修</a:t>
            </a:r>
            <a:endParaRPr lang="en-US" sz="3200" dirty="0" smtClean="0"/>
          </a:p>
          <a:p>
            <a:r>
              <a:rPr lang="zh-CN" altLang="en-US" sz="3200" dirty="0" smtClean="0"/>
              <a:t>網路工具的使用</a:t>
            </a:r>
            <a:r>
              <a:rPr lang="en-US" sz="3200" dirty="0" smtClean="0"/>
              <a:t> – OneDrive, Web meeting </a:t>
            </a:r>
            <a:r>
              <a:rPr lang="zh-CN" altLang="en-US" sz="3200" dirty="0" smtClean="0"/>
              <a:t>等</a:t>
            </a:r>
            <a:endParaRPr lang="en-US" sz="3200" dirty="0" smtClean="0"/>
          </a:p>
          <a:p>
            <a:r>
              <a:rPr lang="zh-CN" altLang="en-US" sz="3200" dirty="0" smtClean="0"/>
              <a:t>教會外展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聯絡在社交媒體上的應用</a:t>
            </a:r>
            <a:endParaRPr lang="en-US" sz="3200" dirty="0" smtClean="0"/>
          </a:p>
          <a:p>
            <a:r>
              <a:rPr lang="zh-CN" altLang="en-US" sz="3200" dirty="0" smtClean="0"/>
              <a:t>金錢奉獻</a:t>
            </a:r>
            <a:r>
              <a:rPr lang="en-US" sz="3200" dirty="0" smtClean="0"/>
              <a:t> (</a:t>
            </a:r>
            <a:r>
              <a:rPr lang="zh-CN" altLang="en-US" sz="3200" dirty="0" smtClean="0"/>
              <a:t>通常他們屬於高薪行業</a:t>
            </a:r>
            <a:r>
              <a:rPr lang="en-US" altLang="zh-CN" sz="3200" dirty="0" smtClean="0"/>
              <a:t>!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zh-CN" altLang="en-US" dirty="0" smtClean="0"/>
              <a:t>他們的角色與貢獻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7967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PowerPoint </a:t>
            </a:r>
            <a:r>
              <a:rPr lang="zh-CN" altLang="en-US" sz="3200" dirty="0" smtClean="0"/>
              <a:t>投影片製作與操作</a:t>
            </a:r>
            <a:endParaRPr lang="en-US" sz="3200" dirty="0" smtClean="0"/>
          </a:p>
          <a:p>
            <a:r>
              <a:rPr lang="zh-CN" altLang="en-US" sz="3200" dirty="0" smtClean="0"/>
              <a:t>高科技設備的故障排除與維修</a:t>
            </a:r>
            <a:r>
              <a:rPr lang="en-US" sz="3200" dirty="0" smtClean="0"/>
              <a:t>: projector/PC/copier /</a:t>
            </a:r>
            <a:r>
              <a:rPr lang="en-US" sz="3200" dirty="0" err="1" smtClean="0"/>
              <a:t>wi-fi</a:t>
            </a:r>
            <a:r>
              <a:rPr lang="en-US" sz="3200" dirty="0" smtClean="0"/>
              <a:t> router/monitor</a:t>
            </a:r>
            <a:r>
              <a:rPr lang="en-US" sz="3200" dirty="0"/>
              <a:t> </a:t>
            </a:r>
            <a:r>
              <a:rPr lang="zh-CN" altLang="en-US" sz="3200" dirty="0" smtClean="0"/>
              <a:t>等</a:t>
            </a:r>
            <a:endParaRPr lang="en-US" sz="3200" dirty="0" smtClean="0"/>
          </a:p>
          <a:p>
            <a:r>
              <a:rPr lang="zh-CN" altLang="en-US" sz="3200" dirty="0" smtClean="0"/>
              <a:t>影音設備的操作與錄影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錄音</a:t>
            </a:r>
            <a:r>
              <a:rPr lang="en-US" sz="32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網站設計，更新與維修</a:t>
            </a:r>
            <a:endParaRPr lang="en-US" sz="3200" dirty="0" smtClean="0"/>
          </a:p>
          <a:p>
            <a:r>
              <a:rPr lang="zh-CN" altLang="en-US" sz="3200" dirty="0" smtClean="0"/>
              <a:t>網路工具的使用</a:t>
            </a:r>
            <a:r>
              <a:rPr lang="en-US" sz="3200" dirty="0" smtClean="0"/>
              <a:t> – OneDrive, Web meeting </a:t>
            </a:r>
            <a:r>
              <a:rPr lang="zh-CN" altLang="en-US" sz="3200" dirty="0" smtClean="0"/>
              <a:t>等</a:t>
            </a:r>
            <a:endParaRPr lang="en-US" sz="3200" dirty="0" smtClean="0"/>
          </a:p>
          <a:p>
            <a:r>
              <a:rPr lang="zh-CN" altLang="en-US" sz="3200" dirty="0" smtClean="0"/>
              <a:t>教會外展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聯絡在社交媒體上的應用</a:t>
            </a:r>
            <a:endParaRPr lang="en-US" sz="3200" dirty="0" smtClean="0"/>
          </a:p>
          <a:p>
            <a:r>
              <a:rPr lang="zh-CN" altLang="en-US" sz="3200" dirty="0" smtClean="0"/>
              <a:t>金錢奉獻</a:t>
            </a:r>
            <a:r>
              <a:rPr lang="en-US" sz="3200" dirty="0" smtClean="0"/>
              <a:t> (</a:t>
            </a:r>
            <a:r>
              <a:rPr lang="zh-CN" altLang="en-US" sz="3200" dirty="0" smtClean="0"/>
              <a:t>通常他們屬於高薪行業</a:t>
            </a:r>
            <a:r>
              <a:rPr lang="en-US" altLang="zh-CN" sz="3200" dirty="0" smtClean="0"/>
              <a:t>!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5622" y="5604014"/>
            <a:ext cx="508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還有其他的嗎？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心事誰人知？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請問您能感同身受，知道他們的苦處與辛酸嗎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12" y="2781885"/>
            <a:ext cx="5021075" cy="36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8379"/>
            <a:ext cx="10515600" cy="141922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小組討論</a:t>
            </a:r>
            <a:r>
              <a:rPr lang="en-US" dirty="0" smtClean="0"/>
              <a:t>#</a:t>
            </a:r>
            <a:r>
              <a:rPr lang="en-US" altLang="zh-CN" dirty="0" smtClean="0"/>
              <a:t>1</a:t>
            </a:r>
            <a:r>
              <a:rPr lang="en-US" dirty="0" smtClean="0"/>
              <a:t>: </a:t>
            </a:r>
            <a:r>
              <a:rPr lang="zh-CN" altLang="en-US" dirty="0" smtClean="0"/>
              <a:t>根據您的觀察，高科技背景基督徒有哪些特有的人生挑戰與掙扎？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2099"/>
            <a:ext cx="10515600" cy="4065593"/>
          </a:xfrm>
        </p:spPr>
        <p:txBody>
          <a:bodyPr/>
          <a:lstStyle/>
          <a:p>
            <a:r>
              <a:rPr lang="zh-CN" altLang="en-US" sz="3200" dirty="0" smtClean="0"/>
              <a:t>請寫下您的答案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pPr marL="0" indent="0" algn="ctr">
              <a:buNone/>
            </a:pPr>
            <a:r>
              <a:rPr lang="zh-CN" altLang="en-US" sz="4000" dirty="0" smtClean="0">
                <a:solidFill>
                  <a:srgbClr val="7030A0"/>
                </a:solidFill>
              </a:rPr>
              <a:t>這</a:t>
            </a:r>
            <a:r>
              <a:rPr lang="zh-CN" altLang="en-US" sz="4000" dirty="0">
                <a:solidFill>
                  <a:srgbClr val="7030A0"/>
                </a:solidFill>
              </a:rPr>
              <a:t>正是我們如何去關懷牧養他們的關鍵。</a:t>
            </a:r>
            <a:endParaRPr lang="en-US" sz="4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他們常面臨的挑戰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容易心力交瘁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smtClean="0"/>
              <a:t>burnt out)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與邪惡勢力的角力</a:t>
            </a:r>
            <a:endParaRPr lang="en-US" altLang="zh-CN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自由自在的心態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夜間工作習慣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 smtClean="0"/>
              <a:t>職業前景</a:t>
            </a:r>
            <a:r>
              <a:rPr lang="en-US" sz="3600" dirty="0" smtClean="0"/>
              <a:t>/</a:t>
            </a:r>
            <a:r>
              <a:rPr lang="zh-CN" altLang="en-US" sz="3600" dirty="0" smtClean="0"/>
              <a:t>工作選擇</a:t>
            </a:r>
            <a:endParaRPr lang="en-US" sz="3600" dirty="0"/>
          </a:p>
        </p:txBody>
      </p:sp>
      <p:pic>
        <p:nvPicPr>
          <p:cNvPr id="1026" name="Picture 2" descr="http://dingo.care2.com/pictures/greenliving/1166/1165392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825625"/>
            <a:ext cx="42195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挑戰</a:t>
            </a:r>
            <a:r>
              <a:rPr lang="zh-CN" altLang="en-US" dirty="0">
                <a:latin typeface="+mj-ea"/>
              </a:rPr>
              <a:t>一</a:t>
            </a:r>
            <a:r>
              <a:rPr lang="en-US" dirty="0">
                <a:latin typeface="+mj-ea"/>
              </a:rPr>
              <a:t>: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容易心力交瘁</a:t>
            </a:r>
            <a:r>
              <a:rPr lang="en-US" dirty="0" smtClean="0">
                <a:latin typeface="+mj-ea"/>
              </a:rPr>
              <a:t> </a:t>
            </a:r>
            <a:r>
              <a:rPr lang="en-US" dirty="0"/>
              <a:t>(burnt out)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9376" cy="1052046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常需在特殊</a:t>
            </a:r>
            <a:r>
              <a:rPr lang="zh-CN" altLang="en-US" sz="3600" dirty="0"/>
              <a:t>時段加班</a:t>
            </a:r>
            <a:r>
              <a:rPr lang="zh-CN" altLang="en-US" sz="3600" dirty="0" smtClean="0"/>
              <a:t>（例如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深夜</a:t>
            </a:r>
            <a:r>
              <a:rPr lang="en-US" altLang="zh-CN" sz="3600" dirty="0" smtClean="0"/>
              <a:t>, </a:t>
            </a:r>
            <a:r>
              <a:rPr lang="zh-CN" altLang="en-US" sz="3600" dirty="0" smtClean="0"/>
              <a:t>清晨</a:t>
            </a:r>
            <a:r>
              <a:rPr lang="en-US" altLang="zh-CN" sz="3600" dirty="0" smtClean="0"/>
              <a:t>, </a:t>
            </a:r>
            <a:r>
              <a:rPr lang="zh-CN" altLang="en-US" sz="3600" dirty="0" smtClean="0"/>
              <a:t>週末及假日）</a:t>
            </a: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664" y="3216881"/>
            <a:ext cx="2867025" cy="2428875"/>
          </a:xfrm>
          <a:prstGeom prst="rect">
            <a:avLst/>
          </a:prstGeom>
        </p:spPr>
      </p:pic>
      <p:sp>
        <p:nvSpPr>
          <p:cNvPr id="5" name="AutoShape 2" descr="data:image/png;base64,iVBORw0KGgoAAAANSUhEUgAAAOEAAADhCAMAAAAJbSJIAAAAolBMVEX///8AAP+dnf/y8v/g4OA6Ov/Q0P/x8fHLy8v7+/u5ubnY2P8aGv98fP/t7f81Nf9qav9/f/+Zmf+UlP+Kiv8wMP+Hh/9ERP8QEP9ISP9wcP+1tf9fX/+Cgv/6+v95ef/39//n5//d3f/i4v/ExP+goP+ysv8/P//Kyv9VVf/T0/+np//Z2f++vv8nJ/9lZf9RUf+qqv90dP9aWv9hYf++vr7GcV9gAAATUUlEQVR4nO2dDZuiOrKAq2Rhz1kxKB8Cosg3CA2Cuv//r90koKJt94x9tgdnLvXMPI0hwbwkVCqVIgKMMsooo4wyyiij/H+Tv//1OvI9hP/+z18vIv/967sIv+e6z8u/vo3w7++58NMyEn5VWkJXGFa+n7AxxCHFDr6dcIKDijX90wnlkXAkHAlHwpFwJHxZQrn6swmrKAhy/Z9Xvly8KKHh8dPlPyVUgcivSZgABI4PCv8g2kZXFYv9439oK6csJbXO1aRJLJshcyRL5J18B/m1HD2pvAxhDu4OrZodVpEAvsPqKwXbIt/tsmAVh3UShqyN3HzNb8I0oN2xpIhhENPPk6kQOrwND1hJwb7Jj4h15pNs/SKEGYCv2+zI9HhGj1YeQAAXD/QDhNgArbwVgNcWECBDGyLcAuwR33gZv8KEYhqsnIC4ab9y9hqEe04V0SP67cW8BHAYIQgOIwShQRko0/pSVgPAEjzbAZ+2IJ1y1jmAxk8ZrECJpgDBXufcr0CIC4+djln1HN6mtGIAb/SQEkosB6XGCIjY5q8EiOlcPRFAR+uNNibt50s8Ewb0D4WrdBei94/iUOOhGLnwZtkAbMxQQTCQEXPCgp0/upAJ0JyzU90EEvAmMnwIXCjPSpQSqsgaVgjBPz34pmEI11T3EfCNCoD11QBCGVu0MyEyHrh0uZr26or2TIosBwBkh3eEtB9DY+EDO2IQwiVME1rdKX8OpSbgVHeER7gZMDP6YQV8gCnoM7qKiXZDaHtA9E1EXoNQDNvTc0Sl1YvsCbwQtl3Too+afS1zBPphmvHjnJcR0j4hLtprvr+dg7RhytTGdMUrSA+JRrucBa7OCb3WmhO9VuWchXHvWyNNnrDie6sjdNvUEyUR1NfRND8UqluOXyr4uxAe4bYJ/zzCWmseWGB/EuH/TkbCkXAkHAlHwpFwJBwJR8KvEqbmrSe3+hYfv5VWgxAeC8FzXc8jCaeso9Dz4Ce8888Jv6w7G4BQya6nud9oxg83/2vC1n06AKHWP829D9s/izC5OV3+eYT67ensjyOcX04EURT5EFaPCQ1RfLiK9PqEnRMRpBPTosYhNB8QKmpIBIGQZNevsLjMfH+q3qTVE9/3w3Jt9dKqeUnTnGPnXPzFhNsutThXJzXeE2rCpXRyHTMnXpd2XZcQ83O+6dWhczjfxEgfgrB1/l7XIvrcHaEs9YsTs8tT9hKX/V7YSef+vlNk8MsJ27Twbl36hjC6LS+0eW8U1JYnLW4z8nEH43cV+LWEp35lHhNO7i/g8OS247qhB+Ct2ra+z8iMh/37Cvxawq4l0o8Ju3qTianofnvM3N62x47Y4LnxzX639ff0ZJsxuN4IaTuP/UEInTbtPniiR1jww5CvilbtE8m00tFlR/xZ6wrbPIXFYZjTlnV1acIDL50NQdipi/tZxJXQarVjNyIYvEkEeqR4PF1qVt2KcKdmjmi196Tt+e31t12WYADCrpfeL7dcCRXOFJ5P8Bq77Og8BIArLK3LKQkPbb+U+CJce38u64dDjIe7Ns35kNDkR8n5hHMhPPQuKV0aSGq7vdup4YrcXL0agLAbLbzesuctYcqPoveEOHOv12QM097Hc69vCS+l5SEIuwdx2rey+oQV14Bup00q3je7eJrU8S+QykVpQT80gYfk8+cWr+3+iwnPhnfQRXnh0r4hxFYBdov37fB9bZOT3nHVV4Om4A1oib0beDb/htA0PePL2abKXgu89JawM1QkamfuOvNtzwvWde8WUW2Zeu1leOqGQNuV4XolY5DRgipL/3JGEGivC+5nT915l5CuT7aRCVUAGmv31kGwu94rEsUlK9M2O2kTA32TnM33Xz4Dtm9PS3hHeLq/wLX/kShqh0uXsVp3+fa9LtCXX+/FSMP+6eiesDdHZuLNe0/kWdqrrd2bxNZEH9rybjtqfyIUvyPE9bUjQ9jN+4o+zTmI6NTLCILe6ufe7KktM4Q3EefXGdL6qiCW59PyeQpMrsXqaxH1MtRYF3ChuCRuz9xZO1pshiBk9z/JssxZtQOfrc1r42aITPUmWZo3JSpVmoZTSb01aldOJmXJrQVxKiVJckQUC/3UBhL/NusWVmX9ONMj+W0Ivywj4Ug4Eo6EI+FIOBKOhCPhSDgSjoQj4YsQxigPKcbbtxO+goyEX5WR8NfJ9xJ6ZFhxv52wqZQhxRx3M/vtCUeb5pcS1j/MYXX/fwPCxg/D5C4CbHsJMvxAIrJHnPrPIQ5FGME0BP82TWl+EBocwArRg6cAByTcIQiohQdRStDMIKpxHWgYBaVbsG0zeKzaLgfHRDuDsr4QCpSwDkBYIEoEN749n8blBheETB5uODQcYZlBggmsbNdBCTJi44ZmBaAjtF2FIAkUR4CI7DAE3j0Zof9GRzcWrRiyPUPAxRhSDcA97sHPsxdrQ4/Nqyih6TpWKKgptoQuFjCbwWzjSTaCtxQRXVi2y6BtkAygA1usgFwI3wxcQn54tV66Rw/qBuasDZeEZesIJ7DVQCBsDX5CWFPppLtIAFu5os9hyCIcwbsQOpQj8sB7nX2iOOHsCHBsYLalFRSrLbz1COcg7ERarhJnkGOlHNywJWyfQw2yOoaMZZYYIQtfUETng53hBiLkQUsR7VxUSpl4Pu2yS/qf9sEYNm1IUG1Rq52OIAB+G+AfsvhYF1BmpX2lDcs0OeEGQhfMR980FOFps9jYdGBbJiv9iLUzXSKm9HGLF7jX6TN5aIrawrXDnq5dMm3fbdM2tB9O2PGhWFDFKRbqVpP38ZG29lYqd4++6LVsmm+RkXAkfIJQNJ+WVv3LzxcUhyBMk9niSZklPHYv2j5dMN4PQGhv8WmZ8Vdk7oPff0KO8yEI329p+ENZXAgX3VhX86tse8Fslm3XbbzblpnnNh9Y1kMRrund7RMY929BfUDIXgzicZdsZ0TZItCbSaau6/GZR2vhUdPdGJDQNzEw0I53tAorrA7LKR4Xor3C7eOZ4Zkw9uoCDEVBoTzBduHty+vWc6mbUEAbdXcehRhkJosEH4pQhkSDtSg43j5/c1dE8nNcRmRN5McG14VwAvPStWhuatC5WkwoDm0oxWad1fSpBb+DoxNiIYgUT2iGI9SJ4OW6HqCTZDZRfTrDVQLJxWn4gTI5E8qlDxKKigVLdFVOSBs99oM2m1vSNkx8SpiyW5AMR5hNGkfPLSEXjlJKdF8K85poLq4+aMKepild2g8XSKY6rA6gv/k0rTJYVHvtLKHBsjqAFgY4DWYsrn0owrloicoCq0WKe/lgytp8j4fZFuP8MeCVkO2ni06EO9+NWTx3eFWmGwJZVYdHOi8OTKxDHj4+mKb5QJYf7R94IazORkq7D/hN2LTMtBRL4FHEbYZhCP/4ET/1pafF5xUNni8YDEFo6k+vQVU6b8Py6YLG6sWeww/ly710KE2z1/S7rXas2ae7C100TUzanRNMyaf2muZL1wUBZRoS7r+Y+HmKisS33x2KsASY0kGM1oMqe6OWUTz6tlwrln1Vlg8JdXAIt9MkwYFj7SbudXPT1A0cNi7aNI+EDnHY222DjRZahGrThIoQ5nIQmAsgrjjP3J2HUYIP5ExYCLgAUS2Q2jSgqwJq3mW8SIEUlpylDbVpSMVcc/qAhJMMtTjOoyw6GUFWhwcM0tgRbCcPH5reZ8K1S4BgkXCrLeZWG+2my5I9ocZ2C6oVmNwuZWY3KYcklFALo6kG2goXUimVmmsKC6jlD34J4vIc2iVtmapCmBiw1DylYG143DDlZSnMLk0pnpKQykuQzawGI5zraJaNjmq0qZyorpyykPUyoXX8fG6Bay9DzGkrgUAqxRV67i0VPDiIsLJoqooxeMKQ88OPZPvwKewR7lkb76gKOUyo8lUmVwCqjgs6PzzIqKgsN8/w+1htW074Af5nMozVVqpPS8krmmlPF0yG8LWZ5Wb5pGyclvD5gs3YS7+FcNbGiTwTSXHRNKbarfCuVIO56HrrvfJ8deC7NLSpq5h9GEiXWtNVXVTTLmqm8u9wmvexJmfCneC5fMTUwAsr2fd6mzGlgkD4jJ94dCTUwPWVAe3SMoKti2uplKs8AiXKYlzmDa5yDePMV6tSUpK9Kb0jLFxxAoZSoZfYbInfLoUrIZQpCzbSPTvyMSiNIb2JJm0Bep+FgqwCTYda0MOj0ASV56QLUvuaogaxliXOO0IdtMy1Ap97E5mvbcm8ifacacw0D2G9gzm32lJmtQ3oa0NvcoSj7Ga1HNo21PSW7yGucV5O4xIlrUmiGIlQvyO0SoHadaLCLG/uL9UYYUH46r6FnkPbkHsTRZZhQH8pLk1MLGwEQVwCgZ0gE0Oi0yInz0XBB00LhQKTXlhM35toohqjHxYwX0Ecvl3yHMsGCitK59CEAea+yrY2ezmrje+Gy5sD5f5vr1wINZd2yCLBehpSfTQJ8+sMeBYQ+lgHtBHDvEKRIuILEvbE6nsWL4TyhUg+35FrCaV/yhrQm/hBzNJncvjqiL8bglD8gjcx5Obl2/MF304DENobtJ4U3Jx16bMF9y/8HN7Ib+dNnOSSc1jeVWb5ya91XlbXEiD8MbYJu1wB/nXMTEm30w3NY6MZAtuuZrC1J8k/aJlmHez1cb0/Vtoc7UmW4EbFxU5evg+Avdo0RSAwkz0nCfMmFuS6WpW65YaVrCHxJSxJzDYuHGy0UDPUXX8iLSZqJKydfFMLidBgLEV6MH/wm2kXu9SjkEbpcKtNn1CbxrvcjhS8Uq6J6TBvosHcjerA3sQijrNZo0UabqeB/oZqM5OySPb9BzteX+YWxHMJTnSZERbcmyhSM0Bie2lV6zlMrKzqvIkzJM7A3sSiKUriMkI1gZpkbhMHUUbv/4Mo7cuIr5S0cWQLoahgqbpVw7YbPOn8mTbQjagNMBGqxLfcZFiPsJGiYRgKzsTKrFBZKlgtqT09P4o4ffQmwoVQZ3tiSj7blC6QLb8fbaLSr9gZsEIeg9L9UOcLWm3yw13ZL4S7mOoZs2ZxqdRGUzY9066aaya1v+kN27Bhfr0YvYnfRpiW2tNy9iY+Lc0g3sRiP39S9kUbm3h6uqD2u/TS3ytSgWoa+8gXa3dsQrf+8W+G9zWN1lo81kxjQWza7OqTlLezDfcm2hrTVjzDYLpUEkJWs8mRTubBZvNYGa3PSM+ER6Hby5QODb4o+/3Qarb9MLdSBZZKRwthQG9iQCssZVU+34UBmLNpVAVGEf8EIbXaNDDsGiE2YKN7leNdCV3m0tiiKhiOb1GDhu14ORTh1KXff0DYBssK7FUhnCRqaP0E4RImuYd5cPEm8si93ZbNN0TpDfY7mCdtbOIM/QG9iaEuomczQt2AkzAn85P7+IWzO0Ir9qGk5hD3JqrM8nZpF58E3QxDKHGHztmbCAN6ExMbrShFaX0Mw7c0zqKd7O/fYT0gpGOiYGCSYEhKOO7B6c2e9lkDkyqvj1D6Gc3XDDp7Qu4wZP8si/vGDp//JO41noZtdK42aOY+tbY1Il2DU3YBcSzrzWbxNBUaEmEz6texS+XPx4xrGxqf5HqwmjUM4Rd+eWzx1RF/EE+UGGbP+gSzoPUmPl8wH+SNki94hL88txjEI/zP3ii5iix20cDvpOfrH0rTWJrWagyxV0P9kyH/AWEhuJrp2g8y911Zg42HJFmhSInAlEVZtAwFKxm2WFeYYnX/GzsPCScQqduaGqJVE1M9vFpS22Ye09Y7Lje9rQiGImy8paWUJN7SambzSINmRt5gNZc8m8yTB6Ft7whlnw2gO7BTCAg1bUCaYEZ8MCeQu+7whJbuqafMnyIYWnSKtADfqJG1mmTeTMt7S78fE1Y+D/8Cs3FRhLUKiZkKk7BgTlLtBdpQTfy4cRxqQDe6H5Vqhk6gwpbMwqUsRPhe3vdSiVru5o61mWXDGpe5mwJhBmv8EoSmM0HDUTdYx5hMVifaqnESm7tSq6uHc4z3hFUAkNDnsJqyGaMW+j77vQBf5j9bMjzhJ3J8aLg80KXWYZnK2wrl2cFCcbNR0JpvuJvxtBqa8M/3Jmbq5ElRI15R6emCE2cQwmQ7e1K2Tfem89MFJ+Obzt9CSDXN7tibD8qPTK9beaBpUl21jfjR2xm2drUFh9KlG9frNWR9jWv6ecLUBbe04dGuYIcXGC2i0EZn6SSRR5TC9TOMhUST8N3v6X1CmLOAth0lbNgWRbZHr74SoLTSAKYvYLVVgbdIFkkh6YIu2LpkxaWAvhr8fBuerTZ7BvMNmAlZ2LLQRIL95h/zFyBc1W9J0pRNfvB0anhJp3DhYQH30RmfEMr85WZqtZU+naGsbNp8tRc6Mj3G+Qv0Ui3IlHmQbYpjtN+EeVzleYTbazDsjwlxC6RRa7CP4GRQrVcNIAmXDr6RTfAChNwrdtam57/ST8TT9GQVuEtbEHHL3tebEaLjLvcSVCQ36/X2F7RLH8tvFhOlV8aTUmnce1XKTxc8rAYgtFT9eeGho5vny2nGAIRDyUg4Eo6EI+H3yy/Y7boxxCHlF+xY7grDCnw74SvISPhV+fd/vue6z8v3Ef71IvLfbyL8+1+vI99DOMooo4wyyiijjPKa8n9qVaK7OAshQ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478" y="3007332"/>
            <a:ext cx="2160322" cy="3166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75" y="3007332"/>
            <a:ext cx="4878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IT </a:t>
            </a:r>
            <a:r>
              <a:rPr lang="zh-CN" altLang="en-US" sz="3600" dirty="0" smtClean="0"/>
              <a:t>的維護與修理工作通常需要停機時間</a:t>
            </a:r>
            <a:r>
              <a:rPr lang="en-US" sz="3600" dirty="0" smtClean="0"/>
              <a:t> “downtime” </a:t>
            </a:r>
            <a:r>
              <a:rPr lang="zh-CN" altLang="en-US" sz="3600" dirty="0" smtClean="0"/>
              <a:t>所以無法在正常上班時間進行。這常會使他們勞累疲乏。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99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</a:rPr>
              <a:t>挑戰一</a:t>
            </a:r>
            <a:r>
              <a:rPr lang="en-US" dirty="0">
                <a:latin typeface="+mj-ea"/>
              </a:rPr>
              <a:t>: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容易心力交瘁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續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沉</a:t>
            </a:r>
            <a:r>
              <a:rPr lang="zh-CN" altLang="en-US" sz="3600" dirty="0" smtClean="0"/>
              <a:t>重的</a:t>
            </a:r>
            <a:r>
              <a:rPr lang="zh-CN" altLang="en-US" sz="3600" dirty="0"/>
              <a:t>工作量負</a:t>
            </a:r>
            <a:r>
              <a:rPr lang="zh-CN" altLang="en-US" sz="3600" dirty="0" smtClean="0"/>
              <a:t>荷 </a:t>
            </a:r>
            <a:r>
              <a:rPr lang="en-US" sz="3600" dirty="0" smtClean="0"/>
              <a:t>– </a:t>
            </a:r>
            <a:r>
              <a:rPr lang="zh-CN" altLang="en-US" sz="3600" dirty="0" smtClean="0"/>
              <a:t>幾乎每次出狀況都是</a:t>
            </a:r>
            <a:r>
              <a:rPr lang="en-US" sz="3600" dirty="0" smtClean="0"/>
              <a:t> IT </a:t>
            </a:r>
            <a:r>
              <a:rPr lang="zh-CN" altLang="en-US" sz="3600" dirty="0" smtClean="0"/>
              <a:t>問題</a:t>
            </a:r>
            <a:r>
              <a:rPr lang="en-US" sz="3600" dirty="0" smtClean="0"/>
              <a:t> </a:t>
            </a:r>
            <a:r>
              <a:rPr lang="en-US" sz="3000" dirty="0" smtClean="0"/>
              <a:t>(</a:t>
            </a:r>
            <a:r>
              <a:rPr lang="zh-CN" altLang="en-US" sz="3000" dirty="0" smtClean="0"/>
              <a:t>其實這並不真確</a:t>
            </a:r>
            <a:r>
              <a:rPr lang="en-US" sz="3000" dirty="0" smtClean="0"/>
              <a:t>!)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951726"/>
            <a:ext cx="2337547" cy="156966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沒了技術支援，我什麼都不能做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8430768" y="2829799"/>
            <a:ext cx="2267712" cy="936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會計部的問題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52282" y="2958353"/>
            <a:ext cx="2353236" cy="10429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工程部的問題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59641" y="4729719"/>
            <a:ext cx="1969994" cy="9816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高階主管需求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的即時支援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214948" y="5373684"/>
            <a:ext cx="2030506" cy="847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人資</a:t>
            </a:r>
            <a:r>
              <a:rPr lang="en-US" altLang="zh-CN" dirty="0" smtClean="0"/>
              <a:t>/</a:t>
            </a:r>
            <a:r>
              <a:rPr lang="zh-CN" altLang="en-US" dirty="0" smtClean="0"/>
              <a:t>薪資的問題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430768" y="4531659"/>
            <a:ext cx="1883126" cy="1179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生產線的問題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挑戰一</a:t>
            </a:r>
            <a:r>
              <a:rPr lang="en-US" dirty="0">
                <a:latin typeface="+mj-ea"/>
              </a:rPr>
              <a:t>: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容易心力交瘁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續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05487" cy="435133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時間限制</a:t>
            </a:r>
            <a:r>
              <a:rPr lang="en-US" altLang="zh-CN" sz="3600" dirty="0" smtClean="0"/>
              <a:t>(Deadline)</a:t>
            </a:r>
            <a:r>
              <a:rPr lang="zh-CN" altLang="en-US" sz="3600" dirty="0" smtClean="0"/>
              <a:t>的壓力</a:t>
            </a:r>
            <a:endParaRPr lang="en-US" sz="3600" dirty="0" smtClean="0"/>
          </a:p>
          <a:p>
            <a:pPr marL="0" indent="0">
              <a:buNone/>
            </a:pPr>
            <a:r>
              <a:rPr lang="zh-CN" altLang="en-US" sz="3600" dirty="0" smtClean="0"/>
              <a:t>大多數高科技人員在處理日常支援工作量以外，需要同時進行多個專案</a:t>
            </a:r>
            <a:r>
              <a:rPr lang="en-US" sz="3600" dirty="0" smtClean="0"/>
              <a:t>(projects)</a:t>
            </a:r>
            <a:r>
              <a:rPr lang="zh-CN" altLang="en-US" sz="3600" dirty="0" smtClean="0"/>
              <a:t>，很難兼顧。</a:t>
            </a:r>
            <a:endParaRPr lang="en-US" sz="36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1" y="1825625"/>
            <a:ext cx="3910013" cy="390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900CC"/>
                </a:solidFill>
              </a:rPr>
              <a:t>Workshop </a:t>
            </a:r>
            <a:r>
              <a:rPr lang="en-US" altLang="zh-CN" b="1" dirty="0" smtClean="0">
                <a:solidFill>
                  <a:srgbClr val="9900CC"/>
                </a:solidFill>
              </a:rPr>
              <a:t>II </a:t>
            </a:r>
            <a:r>
              <a:rPr lang="en-US" b="1" dirty="0" smtClean="0">
                <a:solidFill>
                  <a:srgbClr val="9900CC"/>
                </a:solidFill>
              </a:rPr>
              <a:t>– 1</a:t>
            </a:r>
            <a:r>
              <a:rPr lang="en-US" altLang="zh-CN" b="1" dirty="0" smtClean="0">
                <a:solidFill>
                  <a:srgbClr val="9900CC"/>
                </a:solidFill>
              </a:rPr>
              <a:t>3</a:t>
            </a:r>
            <a:r>
              <a:rPr lang="en-US" b="1" dirty="0" smtClean="0">
                <a:solidFill>
                  <a:srgbClr val="9900CC"/>
                </a:solidFill>
              </a:rPr>
              <a:t>:00 ~ 1</a:t>
            </a:r>
            <a:r>
              <a:rPr lang="en-US" altLang="zh-CN" b="1" dirty="0" smtClean="0">
                <a:solidFill>
                  <a:srgbClr val="9900CC"/>
                </a:solidFill>
              </a:rPr>
              <a:t>4</a:t>
            </a:r>
            <a:r>
              <a:rPr lang="en-US" b="1" dirty="0" smtClean="0">
                <a:solidFill>
                  <a:srgbClr val="9900CC"/>
                </a:solidFill>
              </a:rPr>
              <a:t>:15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zh-CN" altLang="en-US" b="1" dirty="0" smtClean="0">
                <a:solidFill>
                  <a:srgbClr val="002060"/>
                </a:solidFill>
              </a:rPr>
              <a:t>如何牧養高科技背景基督徒 </a:t>
            </a:r>
            <a:r>
              <a:rPr lang="en-US" b="1" dirty="0" smtClean="0">
                <a:solidFill>
                  <a:srgbClr val="002060"/>
                </a:solidFill>
              </a:rPr>
              <a:t>– </a:t>
            </a:r>
            <a:r>
              <a:rPr lang="zh-CN" altLang="en-US" b="1" dirty="0" smtClean="0">
                <a:solidFill>
                  <a:srgbClr val="002060"/>
                </a:solidFill>
              </a:rPr>
              <a:t>挑戰與收穫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9754"/>
            <a:ext cx="10515600" cy="4351338"/>
          </a:xfrm>
        </p:spPr>
        <p:txBody>
          <a:bodyPr>
            <a:noAutofit/>
          </a:bodyPr>
          <a:lstStyle/>
          <a:p>
            <a:r>
              <a:rPr lang="zh-CN" altLang="en-US" sz="3500" dirty="0" smtClean="0"/>
              <a:t>高科技與資訊背景基督徒在</a:t>
            </a:r>
            <a:r>
              <a:rPr lang="zh-CN" altLang="en-US" sz="3500" dirty="0"/>
              <a:t>教</a:t>
            </a:r>
            <a:r>
              <a:rPr lang="zh-CN" altLang="en-US" sz="3500" dirty="0" smtClean="0"/>
              <a:t>會中常廣受歡迎</a:t>
            </a:r>
            <a:r>
              <a:rPr lang="en-US" sz="3500" dirty="0" smtClean="0"/>
              <a:t> </a:t>
            </a:r>
            <a:r>
              <a:rPr lang="en-US" sz="3500" dirty="0"/>
              <a:t>– </a:t>
            </a:r>
            <a:r>
              <a:rPr lang="zh-CN" altLang="en-US" sz="3500" dirty="0" smtClean="0"/>
              <a:t>他們常扮演多種技術角色</a:t>
            </a:r>
            <a:r>
              <a:rPr lang="en-US" sz="3500" dirty="0" smtClean="0"/>
              <a:t>, </a:t>
            </a:r>
            <a:r>
              <a:rPr lang="zh-CN" altLang="en-US" sz="3500" dirty="0" smtClean="0"/>
              <a:t>遠遠超過只是操控</a:t>
            </a:r>
            <a:r>
              <a:rPr lang="en-US" sz="3500" dirty="0" smtClean="0"/>
              <a:t> Power Point </a:t>
            </a:r>
            <a:r>
              <a:rPr lang="zh-CN" altLang="en-US" sz="3500" dirty="0" smtClean="0"/>
              <a:t>而已</a:t>
            </a:r>
            <a:r>
              <a:rPr lang="en-US" sz="3500" dirty="0" smtClean="0"/>
              <a:t>. </a:t>
            </a:r>
            <a:r>
              <a:rPr lang="zh-CN" altLang="en-US" sz="3500" dirty="0" smtClean="0"/>
              <a:t>然而，你可知道他們也需要得到牧養嗎？</a:t>
            </a:r>
            <a:r>
              <a:rPr lang="en-US" sz="3500" dirty="0" smtClean="0"/>
              <a:t> </a:t>
            </a:r>
            <a:r>
              <a:rPr lang="zh-CN" altLang="en-US" sz="3500" dirty="0" smtClean="0"/>
              <a:t>身為一位超過</a:t>
            </a:r>
            <a:r>
              <a:rPr lang="en-US" altLang="zh-CN" sz="3500" dirty="0" smtClean="0"/>
              <a:t>15</a:t>
            </a:r>
            <a:r>
              <a:rPr lang="zh-CN" altLang="en-US" sz="3500" dirty="0" smtClean="0"/>
              <a:t>年的資訊人</a:t>
            </a:r>
            <a:r>
              <a:rPr lang="en-US" sz="3500" dirty="0" smtClean="0"/>
              <a:t>, </a:t>
            </a:r>
            <a:r>
              <a:rPr lang="zh-CN" altLang="en-US" sz="3500" dirty="0" smtClean="0"/>
              <a:t>我很願意分享一些有效牧養他們的訣竅</a:t>
            </a:r>
            <a:r>
              <a:rPr lang="en-US" sz="3500" dirty="0" smtClean="0"/>
              <a:t> </a:t>
            </a:r>
            <a:r>
              <a:rPr lang="en-US" sz="3500" dirty="0"/>
              <a:t>– </a:t>
            </a:r>
            <a:r>
              <a:rPr lang="zh-CN" altLang="en-US" sz="3500" dirty="0" smtClean="0"/>
              <a:t>使他們不但願意留下來</a:t>
            </a:r>
            <a:r>
              <a:rPr lang="en-US" altLang="zh-CN" sz="3500" smtClean="0"/>
              <a:t>, </a:t>
            </a:r>
            <a:r>
              <a:rPr lang="zh-CN" altLang="en-US" sz="3500" smtClean="0"/>
              <a:t>更</a:t>
            </a:r>
            <a:r>
              <a:rPr lang="zh-CN" altLang="en-US" sz="3500" dirty="0" smtClean="0"/>
              <a:t>可以得到滋養。</a:t>
            </a:r>
            <a:endParaRPr lang="en-US" sz="3500" dirty="0" smtClean="0"/>
          </a:p>
          <a:p>
            <a:r>
              <a:rPr lang="zh-CN" altLang="en-US" sz="3500" dirty="0" smtClean="0"/>
              <a:t>此外 </a:t>
            </a:r>
            <a:r>
              <a:rPr lang="en-US" sz="3500" dirty="0" smtClean="0"/>
              <a:t>– </a:t>
            </a:r>
            <a:r>
              <a:rPr lang="zh-CN" altLang="en-US" sz="3500" dirty="0" smtClean="0"/>
              <a:t>如果你的教會正缺</a:t>
            </a:r>
            <a:r>
              <a:rPr lang="zh-CN" altLang="en-US" sz="3500" dirty="0"/>
              <a:t>乏高科技背景基督</a:t>
            </a:r>
            <a:r>
              <a:rPr lang="zh-CN" altLang="en-US" sz="3500" dirty="0" smtClean="0"/>
              <a:t>徒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8009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如何牧</a:t>
            </a:r>
            <a:r>
              <a:rPr lang="zh-CN" altLang="en-US" dirty="0" smtClean="0"/>
              <a:t>養他們？</a:t>
            </a:r>
            <a:r>
              <a:rPr lang="en-US" dirty="0" smtClean="0"/>
              <a:t>– </a:t>
            </a:r>
            <a:r>
              <a:rPr lang="zh-CN" altLang="en-US" dirty="0" smtClean="0"/>
              <a:t>嘗試在教會聚會時間以外與他們碰面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如邀請他們來喝茶聊聊 </a:t>
            </a:r>
            <a:r>
              <a:rPr lang="en-US" altLang="zh-CN" sz="3600" dirty="0" smtClean="0"/>
              <a:t>(Tea Time)</a:t>
            </a:r>
          </a:p>
          <a:p>
            <a:r>
              <a:rPr lang="zh-CN" altLang="en-US" sz="3600" dirty="0" smtClean="0"/>
              <a:t>體諒有時教會崇拜活動他們無法說到做到或準時出席</a:t>
            </a:r>
            <a:r>
              <a:rPr lang="en-US" sz="3600" dirty="0" smtClean="0"/>
              <a:t> (</a:t>
            </a:r>
            <a:r>
              <a:rPr lang="zh-CN" altLang="en-US" sz="3600" dirty="0" smtClean="0"/>
              <a:t>尤其是有一些正隨身</a:t>
            </a:r>
            <a:r>
              <a:rPr lang="zh-TW" altLang="en-US" sz="3600" dirty="0" smtClean="0"/>
              <a:t>攜</a:t>
            </a:r>
            <a:r>
              <a:rPr lang="zh-CN" altLang="en-US" sz="3600" dirty="0" smtClean="0"/>
              <a:t>帶</a:t>
            </a:r>
            <a:r>
              <a:rPr lang="en-US" altLang="zh-CN" sz="3600" dirty="0" smtClean="0"/>
              <a:t>Smartphone </a:t>
            </a:r>
            <a:r>
              <a:rPr lang="zh-CN" altLang="en-US" sz="3600" dirty="0" smtClean="0"/>
              <a:t>待命的</a:t>
            </a:r>
            <a:r>
              <a:rPr lang="en-US" sz="3600" dirty="0" smtClean="0"/>
              <a:t>)</a:t>
            </a:r>
          </a:p>
          <a:p>
            <a:r>
              <a:rPr lang="zh-CN" altLang="en-US" sz="3600" dirty="0" smtClean="0"/>
              <a:t>使用</a:t>
            </a:r>
            <a:r>
              <a:rPr lang="en-US" sz="3600" dirty="0" smtClean="0"/>
              <a:t> Facebook, </a:t>
            </a:r>
            <a:r>
              <a:rPr lang="en-US" altLang="zh-CN" sz="3600" dirty="0" smtClean="0"/>
              <a:t>LINE, </a:t>
            </a:r>
            <a:r>
              <a:rPr lang="en-US" sz="3600" dirty="0" smtClean="0"/>
              <a:t>Twitter, WeChat </a:t>
            </a:r>
            <a:r>
              <a:rPr lang="zh-CN" altLang="en-US" sz="3600" dirty="0" smtClean="0"/>
              <a:t>等為他們禱告</a:t>
            </a:r>
            <a:r>
              <a:rPr lang="en-US" sz="3600" dirty="0" smtClean="0"/>
              <a:t>.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zh-CN" altLang="en-US" sz="3600" dirty="0" smtClean="0">
                <a:solidFill>
                  <a:srgbClr val="FF0000"/>
                </a:solidFill>
              </a:rPr>
              <a:t>您可有何好的點子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78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9035" cy="1325563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挑</a:t>
            </a:r>
            <a:r>
              <a:rPr lang="zh-CN" altLang="en-US" dirty="0" smtClean="0">
                <a:latin typeface="+mj-ea"/>
              </a:rPr>
              <a:t>戰二</a:t>
            </a:r>
            <a:r>
              <a:rPr lang="en-US" dirty="0" smtClean="0">
                <a:latin typeface="+mj-ea"/>
              </a:rPr>
              <a:t>:</a:t>
            </a:r>
            <a:r>
              <a:rPr lang="zh-TW" altLang="en-US" dirty="0" smtClean="0"/>
              <a:t>與</a:t>
            </a:r>
            <a:r>
              <a:rPr lang="zh-TW" altLang="en-US" dirty="0"/>
              <a:t>邪惡勢</a:t>
            </a:r>
            <a:r>
              <a:rPr lang="zh-TW" altLang="en-US" dirty="0" smtClean="0"/>
              <a:t>力</a:t>
            </a:r>
            <a:r>
              <a:rPr lang="en-US" altLang="zh-TW" dirty="0" smtClean="0"/>
              <a:t>(Cyber Evil Power)</a:t>
            </a:r>
            <a:r>
              <a:rPr lang="zh-TW" altLang="en-US" dirty="0" smtClean="0"/>
              <a:t>的</a:t>
            </a:r>
            <a:r>
              <a:rPr lang="zh-TW" altLang="en-US" dirty="0"/>
              <a:t>角</a:t>
            </a:r>
            <a:r>
              <a:rPr lang="zh-TW" altLang="en-US" dirty="0" smtClean="0"/>
              <a:t>力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40471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Internet (</a:t>
            </a:r>
            <a:r>
              <a:rPr lang="zh-CN" altLang="en-US" sz="4000" dirty="0" smtClean="0"/>
              <a:t>互聯網</a:t>
            </a:r>
            <a:r>
              <a:rPr lang="en-US" sz="4000" dirty="0" smtClean="0"/>
              <a:t>) </a:t>
            </a:r>
            <a:r>
              <a:rPr lang="zh-CN" altLang="en-US" sz="4000" dirty="0" smtClean="0"/>
              <a:t>是個大染缸</a:t>
            </a:r>
            <a:r>
              <a:rPr lang="en-US" altLang="zh-CN" sz="4000" dirty="0" smtClean="0"/>
              <a:t> – </a:t>
            </a:r>
            <a:r>
              <a:rPr lang="zh-CN" altLang="en-US" sz="4000" dirty="0" smtClean="0"/>
              <a:t>很容易收到影響。</a:t>
            </a:r>
            <a:endParaRPr lang="en-US" altLang="zh-CN" sz="4000" dirty="0" smtClean="0"/>
          </a:p>
          <a:p>
            <a:r>
              <a:rPr lang="zh-CN" altLang="en-US" sz="4000" dirty="0" smtClean="0"/>
              <a:t>至少在三方面</a:t>
            </a:r>
            <a:r>
              <a:rPr lang="en-US" altLang="zh-CN" sz="4000" dirty="0" smtClean="0"/>
              <a:t>: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zh-TW" altLang="en-US" sz="3200" dirty="0" smtClean="0"/>
              <a:t> </a:t>
            </a:r>
            <a:r>
              <a:rPr lang="zh-TW" altLang="en-US" sz="3600" dirty="0" smtClean="0"/>
              <a:t>網</a:t>
            </a:r>
            <a:r>
              <a:rPr lang="zh-TW" altLang="en-US" sz="3600" dirty="0"/>
              <a:t>路色</a:t>
            </a:r>
            <a:r>
              <a:rPr lang="zh-TW" altLang="en-US" sz="3600" dirty="0" smtClean="0"/>
              <a:t>情</a:t>
            </a:r>
            <a:endParaRPr lang="en-US" altLang="zh-TW" sz="3600" dirty="0" smtClean="0"/>
          </a:p>
          <a:p>
            <a:pPr lvl="2">
              <a:buFont typeface="Calibri" panose="020F0502020204030204" pitchFamily="34" charset="0"/>
              <a:buChar char="−"/>
            </a:pPr>
            <a:r>
              <a:rPr lang="zh-TW" altLang="en-US" sz="3600" dirty="0" smtClean="0"/>
              <a:t> 犯</a:t>
            </a:r>
            <a:r>
              <a:rPr lang="zh-TW" altLang="en-US" sz="3600" dirty="0"/>
              <a:t>罪事</a:t>
            </a:r>
            <a:r>
              <a:rPr lang="zh-TW" altLang="en-US" sz="3600" dirty="0" smtClean="0"/>
              <a:t>件</a:t>
            </a:r>
            <a:r>
              <a:rPr lang="zh-CN" altLang="en-US" sz="3600" dirty="0" smtClean="0"/>
              <a:t>與</a:t>
            </a:r>
            <a:r>
              <a:rPr lang="zh-TW" altLang="en-US" sz="3600" dirty="0" smtClean="0"/>
              <a:t>暴</a:t>
            </a:r>
            <a:r>
              <a:rPr lang="zh-TW" altLang="en-US" sz="3600" dirty="0"/>
              <a:t>力鏡頭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zh-TW" altLang="en-US" sz="3600" dirty="0" smtClean="0"/>
              <a:t> </a:t>
            </a:r>
            <a:r>
              <a:rPr lang="zh-TW" altLang="en-US" sz="3600" dirty="0"/>
              <a:t>帶有虐待行</a:t>
            </a:r>
            <a:r>
              <a:rPr lang="zh-TW" altLang="en-US" sz="3600" dirty="0" smtClean="0"/>
              <a:t>為的</a:t>
            </a:r>
            <a:r>
              <a:rPr lang="zh-TW" altLang="en-US" sz="3600" dirty="0"/>
              <a:t>媒體與描述</a:t>
            </a:r>
          </a:p>
          <a:p>
            <a:pPr lvl="2">
              <a:buFont typeface="Calibri" panose="020F0502020204030204" pitchFamily="34" charset="0"/>
              <a:buChar char="−"/>
            </a:pPr>
            <a:endParaRPr lang="zh-TW" alt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21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網路色情 </a:t>
            </a:r>
            <a:r>
              <a:rPr lang="en-US" altLang="zh-CN" dirty="0" smtClean="0"/>
              <a:t>(Cyber Pornography)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照片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圖片</a:t>
            </a:r>
            <a:endParaRPr lang="en-US" altLang="zh-CN" sz="3600" dirty="0" smtClean="0"/>
          </a:p>
          <a:p>
            <a:r>
              <a:rPr lang="zh-CN" altLang="en-US" sz="3600" dirty="0" smtClean="0"/>
              <a:t>影片</a:t>
            </a:r>
            <a:endParaRPr lang="en-US" sz="3600" dirty="0" smtClean="0"/>
          </a:p>
          <a:p>
            <a:r>
              <a:rPr lang="zh-CN" altLang="en-US" sz="3600" dirty="0" smtClean="0"/>
              <a:t>文字敘述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小</a:t>
            </a:r>
            <a:r>
              <a:rPr lang="zh-CN" altLang="en-US" sz="3600" dirty="0"/>
              <a:t>說</a:t>
            </a:r>
            <a:endParaRPr lang="en-US" sz="3600" dirty="0" smtClean="0"/>
          </a:p>
          <a:p>
            <a:r>
              <a:rPr lang="zh-CN" altLang="en-US" sz="3600" dirty="0" smtClean="0"/>
              <a:t>音頻</a:t>
            </a:r>
            <a:endParaRPr lang="en-US" altLang="zh-CN" sz="3600" dirty="0" smtClean="0"/>
          </a:p>
          <a:p>
            <a:r>
              <a:rPr lang="zh-CN" altLang="en-US" sz="3600" dirty="0"/>
              <a:t>有免費</a:t>
            </a:r>
            <a:r>
              <a:rPr lang="zh-CN" altLang="en-US" sz="3600" dirty="0" smtClean="0"/>
              <a:t>或收費的</a:t>
            </a:r>
            <a:endParaRPr lang="en-US" altLang="zh-CN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76" y="1825625"/>
            <a:ext cx="4933907" cy="3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4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犯罪事件</a:t>
            </a:r>
            <a:r>
              <a:rPr lang="zh-CN" altLang="en-US" dirty="0"/>
              <a:t>與</a:t>
            </a:r>
            <a:r>
              <a:rPr lang="zh-CN" altLang="en-US" dirty="0" smtClean="0"/>
              <a:t>暴力鏡頭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477000" cy="4351338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網路媒體新聞常包括對全世界暴力犯罪事件的細部</a:t>
            </a:r>
            <a:r>
              <a:rPr lang="zh-CN" altLang="en-US" sz="4000" dirty="0"/>
              <a:t>描</a:t>
            </a:r>
            <a:r>
              <a:rPr lang="zh-CN" altLang="en-US" sz="4000" dirty="0" smtClean="0"/>
              <a:t>述報導</a:t>
            </a:r>
            <a:r>
              <a:rPr lang="en-US" sz="4000" dirty="0" smtClean="0"/>
              <a:t>.</a:t>
            </a:r>
          </a:p>
          <a:p>
            <a:r>
              <a:rPr lang="zh-CN" altLang="en-US" sz="4000" dirty="0" smtClean="0"/>
              <a:t>讀得太多有害無益</a:t>
            </a:r>
            <a:r>
              <a:rPr lang="en-US" sz="4000" dirty="0" smtClean="0"/>
              <a:t> – </a:t>
            </a:r>
            <a:r>
              <a:rPr lang="zh-CN" altLang="en-US" sz="4000" dirty="0" smtClean="0"/>
              <a:t>可能會造成人格扭曲。</a:t>
            </a:r>
            <a:endParaRPr lang="en-US" sz="4000" dirty="0"/>
          </a:p>
        </p:txBody>
      </p:sp>
      <p:pic>
        <p:nvPicPr>
          <p:cNvPr id="2050" name="Picture 2" descr="http://www.sjhsys.org/photos/120622095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007752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1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531600" cy="1325563"/>
          </a:xfrm>
        </p:spPr>
        <p:txBody>
          <a:bodyPr/>
          <a:lstStyle/>
          <a:p>
            <a:r>
              <a:rPr lang="zh-CN" altLang="en-US" dirty="0" smtClean="0"/>
              <a:t>帶有虐待</a:t>
            </a:r>
            <a:r>
              <a:rPr lang="zh-CN" altLang="en-US" dirty="0"/>
              <a:t>行</a:t>
            </a:r>
            <a:r>
              <a:rPr lang="zh-CN" altLang="en-US" dirty="0" smtClean="0"/>
              <a:t>為</a:t>
            </a:r>
            <a:r>
              <a:rPr lang="en-US" altLang="zh-CN" dirty="0" smtClean="0"/>
              <a:t>(Abusive Behaviors)</a:t>
            </a:r>
            <a:r>
              <a:rPr lang="zh-CN" altLang="en-US" dirty="0" smtClean="0"/>
              <a:t>的媒體與描述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性虐待行為</a:t>
            </a:r>
            <a:r>
              <a:rPr lang="en-US" sz="3600" dirty="0" smtClean="0"/>
              <a:t>(</a:t>
            </a:r>
            <a:r>
              <a:rPr lang="zh-CN" altLang="en-US" sz="3600" dirty="0" smtClean="0"/>
              <a:t>如</a:t>
            </a:r>
            <a:r>
              <a:rPr lang="zh-CN" altLang="en-US" sz="3600" dirty="0"/>
              <a:t>與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Fifty Shades of Grey </a:t>
            </a:r>
            <a:r>
              <a:rPr lang="zh-CN" altLang="en-US" sz="3600" dirty="0" smtClean="0"/>
              <a:t>相關的影片</a:t>
            </a:r>
            <a:r>
              <a:rPr lang="en-US" altLang="zh-CN" sz="3600" dirty="0" smtClean="0"/>
              <a:t>)</a:t>
            </a:r>
            <a:endParaRPr lang="en-US" sz="3600" dirty="0" smtClean="0"/>
          </a:p>
          <a:p>
            <a:r>
              <a:rPr lang="zh-CN" altLang="en-US" sz="3600" dirty="0" smtClean="0"/>
              <a:t>自殘行為</a:t>
            </a:r>
            <a:r>
              <a:rPr lang="en-US" sz="3600" dirty="0" smtClean="0"/>
              <a:t> - cutting….</a:t>
            </a:r>
          </a:p>
          <a:p>
            <a:r>
              <a:rPr lang="zh-CN" altLang="en-US" sz="3600" dirty="0" smtClean="0"/>
              <a:t>紋身</a:t>
            </a:r>
            <a:r>
              <a:rPr lang="en-US" altLang="zh-CN" sz="3600" dirty="0" smtClean="0"/>
              <a:t>(</a:t>
            </a:r>
            <a:r>
              <a:rPr lang="en-US" altLang="zh-CN" sz="3600" dirty="0" err="1" smtClean="0"/>
              <a:t>Tatoos</a:t>
            </a:r>
            <a:r>
              <a:rPr lang="en-US" altLang="zh-CN" sz="3600" dirty="0" smtClean="0"/>
              <a:t>)</a:t>
            </a:r>
            <a:r>
              <a:rPr lang="en-US" sz="3600" dirty="0" smtClean="0"/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124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如何牧養他們？</a:t>
            </a:r>
            <a:r>
              <a:rPr lang="en-US" altLang="zh-TW" dirty="0"/>
              <a:t>– </a:t>
            </a:r>
            <a:r>
              <a:rPr lang="zh-CN" altLang="en-US" dirty="0" smtClean="0"/>
              <a:t>鼓勵他們過一個勝過試探的聖潔生活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600" dirty="0" smtClean="0"/>
              <a:t>教導他們建立每天早上的靈修習慣</a:t>
            </a:r>
            <a:r>
              <a:rPr lang="en-US" altLang="zh-CN" sz="3600" dirty="0" smtClean="0"/>
              <a:t>, </a:t>
            </a:r>
            <a:r>
              <a:rPr lang="zh-CN" altLang="en-US" sz="3600" dirty="0" smtClean="0"/>
              <a:t>你需要</a:t>
            </a:r>
            <a:r>
              <a:rPr lang="en-US" altLang="zh-CN" sz="3600" dirty="0" smtClean="0"/>
              <a:t>”</a:t>
            </a:r>
            <a:r>
              <a:rPr lang="zh-CN" altLang="en-US" sz="3600" dirty="0" smtClean="0"/>
              <a:t>以身作則</a:t>
            </a:r>
            <a:r>
              <a:rPr lang="en-US" sz="3600" dirty="0" smtClean="0"/>
              <a:t>”</a:t>
            </a:r>
          </a:p>
          <a:p>
            <a:r>
              <a:rPr lang="zh-CN" altLang="en-US" sz="3600" dirty="0" smtClean="0"/>
              <a:t>坦誠的與他們談論如何對付每一種的試探</a:t>
            </a:r>
            <a:r>
              <a:rPr lang="en-US" sz="3600" dirty="0" smtClean="0"/>
              <a:t> – </a:t>
            </a:r>
            <a:r>
              <a:rPr lang="zh-CN" altLang="en-US" sz="3600" dirty="0" smtClean="0"/>
              <a:t>可以成為一系列的講道</a:t>
            </a:r>
            <a:r>
              <a:rPr lang="en-US" altLang="zh-CN" sz="3600" dirty="0" smtClean="0"/>
              <a:t>, </a:t>
            </a:r>
            <a:r>
              <a:rPr lang="zh-CN" altLang="en-US" sz="3600" dirty="0" smtClean="0"/>
              <a:t>包括它</a:t>
            </a:r>
            <a:r>
              <a:rPr lang="en-US" altLang="zh-CN" sz="3600" dirty="0" smtClean="0"/>
              <a:t>”</a:t>
            </a:r>
            <a:r>
              <a:rPr lang="zh-CN" altLang="en-US" sz="3600" dirty="0" smtClean="0"/>
              <a:t>為什麼不好</a:t>
            </a:r>
            <a:r>
              <a:rPr lang="en-US" altLang="zh-CN" sz="3600" dirty="0" smtClean="0"/>
              <a:t>”</a:t>
            </a:r>
            <a:endParaRPr lang="en-US" sz="3600" dirty="0" smtClean="0"/>
          </a:p>
          <a:p>
            <a:r>
              <a:rPr lang="zh-CN" altLang="en-US" sz="3600" dirty="0"/>
              <a:t>可</a:t>
            </a:r>
            <a:r>
              <a:rPr lang="zh-CN" altLang="en-US" sz="3600" dirty="0" smtClean="0"/>
              <a:t>以推薦使用過濾或提醒軟體</a:t>
            </a:r>
            <a:r>
              <a:rPr lang="en-US" altLang="zh-CN" sz="3600" dirty="0" smtClean="0"/>
              <a:t>, </a:t>
            </a:r>
            <a:r>
              <a:rPr lang="zh-CN" altLang="en-US" sz="3600" dirty="0" smtClean="0"/>
              <a:t>如</a:t>
            </a:r>
            <a:endParaRPr lang="en-US" altLang="zh-CN" sz="3600" dirty="0" smtClean="0"/>
          </a:p>
          <a:p>
            <a:r>
              <a:rPr lang="zh-CN" altLang="en-US" sz="3600" dirty="0"/>
              <a:t>鼓</a:t>
            </a:r>
            <a:r>
              <a:rPr lang="zh-CN" altLang="en-US" sz="3600" dirty="0" smtClean="0"/>
              <a:t>勵他們不要在晚上使用電腦</a:t>
            </a:r>
            <a:r>
              <a:rPr lang="en-US" altLang="zh-CN" sz="3600" dirty="0" smtClean="0"/>
              <a:t>(</a:t>
            </a:r>
            <a:r>
              <a:rPr lang="zh-CN" altLang="en-US" sz="3600" dirty="0"/>
              <a:t>實施</a:t>
            </a:r>
            <a:r>
              <a:rPr lang="en-US" sz="3600" dirty="0" smtClean="0"/>
              <a:t>“</a:t>
            </a:r>
            <a:r>
              <a:rPr lang="zh-CN" altLang="en-US" sz="3600" dirty="0"/>
              <a:t>宵禁</a:t>
            </a:r>
            <a:r>
              <a:rPr lang="en-US" sz="3600" dirty="0" smtClean="0"/>
              <a:t>”</a:t>
            </a:r>
            <a:r>
              <a:rPr lang="en-US" sz="3600" dirty="0"/>
              <a:t>)</a:t>
            </a:r>
            <a:r>
              <a:rPr lang="en-US" sz="3600" dirty="0" smtClean="0"/>
              <a:t> – </a:t>
            </a:r>
            <a:r>
              <a:rPr lang="zh-CN" altLang="en-US" sz="3600" dirty="0" smtClean="0"/>
              <a:t>亦可達到護眼的效果。</a:t>
            </a:r>
            <a:endParaRPr lang="en-US" sz="3600" dirty="0" smtClean="0"/>
          </a:p>
          <a:p>
            <a:r>
              <a:rPr lang="zh-CN" altLang="en-US" sz="3600" dirty="0" smtClean="0"/>
              <a:t>要去他們不要在臥室使用手機或電腦。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170" y="3739356"/>
            <a:ext cx="2905125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740" y="5096435"/>
            <a:ext cx="1357513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舉例 </a:t>
            </a:r>
            <a:r>
              <a:rPr lang="en-US" altLang="zh-CN" dirty="0" smtClean="0"/>
              <a:t>- Covenant Eyes Monitoring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83" y="1825625"/>
            <a:ext cx="3854824" cy="463255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需要</a:t>
            </a:r>
            <a:r>
              <a:rPr lang="zh-CN" altLang="en-US" dirty="0"/>
              <a:t>先</a:t>
            </a:r>
            <a:r>
              <a:rPr lang="zh-CN" altLang="en-US" dirty="0" smtClean="0"/>
              <a:t>找你的守約夥伴 </a:t>
            </a:r>
            <a:r>
              <a:rPr lang="en-US" altLang="zh-CN" dirty="0" smtClean="0"/>
              <a:t>Accountability Partner(s)</a:t>
            </a:r>
          </a:p>
          <a:p>
            <a:r>
              <a:rPr lang="en-US" dirty="0" smtClean="0"/>
              <a:t>Your web browsing behavior will be tracked and a report will be regularly (i.e. weekly) sent to your Accountability Partner for a review/discussion.</a:t>
            </a:r>
          </a:p>
          <a:p>
            <a:r>
              <a:rPr lang="en-US" dirty="0" smtClean="0"/>
              <a:t>Filtering (</a:t>
            </a:r>
            <a:r>
              <a:rPr lang="zh-CN" altLang="en-US" dirty="0" smtClean="0"/>
              <a:t>內容過濾</a:t>
            </a:r>
            <a:r>
              <a:rPr lang="en-US" altLang="zh-CN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024" y="1568103"/>
            <a:ext cx="7067550" cy="48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23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挑</a:t>
            </a:r>
            <a:r>
              <a:rPr lang="zh-CN" altLang="en-US" dirty="0" smtClean="0"/>
              <a:t>戰</a:t>
            </a:r>
            <a:r>
              <a:rPr lang="zh-CN" altLang="en-US" dirty="0"/>
              <a:t>三</a:t>
            </a:r>
            <a:r>
              <a:rPr lang="en-US" dirty="0" smtClean="0"/>
              <a:t>: </a:t>
            </a:r>
            <a:r>
              <a:rPr lang="zh-CN" altLang="en-US" dirty="0" smtClean="0"/>
              <a:t>自由自在的心態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63200" cy="435133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不少人享有彈性上班時間</a:t>
            </a:r>
            <a:r>
              <a:rPr lang="en-US" sz="3600" dirty="0" smtClean="0"/>
              <a:t> “flexible working hours”</a:t>
            </a:r>
          </a:p>
          <a:p>
            <a:r>
              <a:rPr lang="zh-CN" altLang="en-US" sz="3600" dirty="0" smtClean="0"/>
              <a:t>他們的工作很可能是</a:t>
            </a:r>
            <a:r>
              <a:rPr lang="en-US" altLang="zh-CN" sz="3600" dirty="0" smtClean="0"/>
              <a:t>”</a:t>
            </a:r>
            <a:r>
              <a:rPr lang="zh-CN" altLang="en-US" sz="3600" dirty="0" smtClean="0"/>
              <a:t>目標導向</a:t>
            </a:r>
            <a:r>
              <a:rPr lang="en-US" altLang="zh-CN" sz="3600" dirty="0" smtClean="0"/>
              <a:t>(</a:t>
            </a:r>
            <a:r>
              <a:rPr lang="en-US" sz="3600" dirty="0"/>
              <a:t>Goal oriented</a:t>
            </a:r>
            <a:r>
              <a:rPr lang="en-US" altLang="zh-CN" sz="3600" dirty="0" smtClean="0"/>
              <a:t>)”</a:t>
            </a:r>
            <a:r>
              <a:rPr lang="en-US" sz="3600" dirty="0" smtClean="0"/>
              <a:t> </a:t>
            </a:r>
            <a:r>
              <a:rPr lang="zh-CN" altLang="en-US" sz="3600" dirty="0" smtClean="0"/>
              <a:t>而對過程不重視</a:t>
            </a:r>
            <a:endParaRPr lang="en-US" sz="3600" dirty="0" smtClean="0"/>
          </a:p>
          <a:p>
            <a:r>
              <a:rPr lang="zh-CN" altLang="en-US" sz="3600" dirty="0" smtClean="0"/>
              <a:t>缺乏時間責任感</a:t>
            </a:r>
            <a:r>
              <a:rPr lang="en-US" sz="3600" dirty="0" smtClean="0"/>
              <a:t> – </a:t>
            </a:r>
            <a:r>
              <a:rPr lang="zh-CN" altLang="en-US" sz="3600" dirty="0" smtClean="0"/>
              <a:t>常會成為他們教會生活的一大問題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9317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如何牧養他們？</a:t>
            </a:r>
            <a:r>
              <a:rPr lang="en-US" altLang="zh-TW" dirty="0" smtClean="0"/>
              <a:t>– </a:t>
            </a:r>
            <a:r>
              <a:rPr lang="zh-CN" altLang="en-US" dirty="0" smtClean="0"/>
              <a:t>教導他們建立紀律與時間觀念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可以創世記中上帝的六天創造第七天安息為例子。</a:t>
            </a:r>
            <a:endParaRPr lang="en-US" sz="3600" dirty="0" smtClean="0"/>
          </a:p>
          <a:p>
            <a:r>
              <a:rPr lang="zh-CN" altLang="en-US" sz="3600" dirty="0" smtClean="0"/>
              <a:t>鼓勵</a:t>
            </a:r>
            <a:r>
              <a:rPr lang="zh-CN" altLang="en-US" sz="3600" dirty="0"/>
              <a:t>建立</a:t>
            </a:r>
            <a:r>
              <a:rPr lang="zh-CN" altLang="en-US" sz="3600" dirty="0" smtClean="0"/>
              <a:t>晨更</a:t>
            </a:r>
            <a:r>
              <a:rPr lang="en-US" altLang="zh-CN" sz="3600" dirty="0" smtClean="0"/>
              <a:t>(</a:t>
            </a:r>
            <a:r>
              <a:rPr lang="zh-CN" altLang="en-US" sz="3600" dirty="0" smtClean="0"/>
              <a:t>早上靈修習慣</a:t>
            </a:r>
            <a:r>
              <a:rPr lang="en-US" altLang="zh-CN" sz="3600" dirty="0" smtClean="0"/>
              <a:t>)</a:t>
            </a:r>
            <a:r>
              <a:rPr lang="en-US" sz="3600" dirty="0" smtClean="0"/>
              <a:t> – </a:t>
            </a:r>
            <a:r>
              <a:rPr lang="zh-CN" altLang="en-US" sz="3600" dirty="0" smtClean="0"/>
              <a:t>先見神的面</a:t>
            </a:r>
            <a:r>
              <a:rPr lang="en-US" altLang="zh-CN" sz="3600" smtClean="0"/>
              <a:t>, </a:t>
            </a:r>
          </a:p>
          <a:p>
            <a:pPr marL="0" indent="0">
              <a:buNone/>
            </a:pPr>
            <a:r>
              <a:rPr lang="zh-CN" altLang="en-US" sz="3600" smtClean="0"/>
              <a:t>再</a:t>
            </a:r>
            <a:r>
              <a:rPr lang="zh-CN" altLang="en-US" sz="3600" dirty="0" smtClean="0"/>
              <a:t>見人的面</a:t>
            </a:r>
            <a:r>
              <a:rPr lang="zh-CN" altLang="en-US" sz="3600" dirty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11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挑戰四</a:t>
            </a:r>
            <a:r>
              <a:rPr lang="en-US" dirty="0" smtClean="0"/>
              <a:t>: </a:t>
            </a:r>
            <a:r>
              <a:rPr lang="zh-CN" altLang="en-US" dirty="0" smtClean="0"/>
              <a:t>夜間工作的習慣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1847" cy="435133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不少人習慣做夜貓子 </a:t>
            </a:r>
            <a:r>
              <a:rPr lang="en-US" altLang="zh-CN" sz="3600" dirty="0" smtClean="0"/>
              <a:t>(</a:t>
            </a:r>
            <a:r>
              <a:rPr lang="zh-CN" altLang="en-US" sz="3600" dirty="0"/>
              <a:t>因安靜利於專心工</a:t>
            </a:r>
            <a:r>
              <a:rPr lang="zh-CN" altLang="en-US" sz="3600" dirty="0" smtClean="0"/>
              <a:t>作</a:t>
            </a:r>
            <a:r>
              <a:rPr lang="en-US" altLang="zh-CN" sz="3600" dirty="0" smtClean="0"/>
              <a:t>)</a:t>
            </a:r>
          </a:p>
          <a:p>
            <a:r>
              <a:rPr lang="zh-CN" altLang="en-US" sz="3600" dirty="0" smtClean="0"/>
              <a:t>很難參加白天的活動</a:t>
            </a:r>
            <a:endParaRPr lang="en-US" altLang="zh-CN" sz="3600" dirty="0" smtClean="0"/>
          </a:p>
          <a:p>
            <a:r>
              <a:rPr lang="zh-CN" altLang="en-US" sz="3600" dirty="0" smtClean="0"/>
              <a:t>甚至日</a:t>
            </a:r>
            <a:r>
              <a:rPr lang="zh-CN" altLang="en-US" sz="3600" dirty="0"/>
              <a:t>落而作，日出而</a:t>
            </a:r>
            <a:r>
              <a:rPr lang="zh-CN" altLang="en-US" sz="3600" dirty="0" smtClean="0"/>
              <a:t>息</a:t>
            </a:r>
            <a:endParaRPr lang="en-US" altLang="zh-CN" sz="3600" dirty="0" smtClean="0"/>
          </a:p>
          <a:p>
            <a:r>
              <a:rPr lang="zh-CN" altLang="en-US" sz="3600" dirty="0" smtClean="0"/>
              <a:t>成為他們的配偶或家人可能會很痛苦</a:t>
            </a:r>
            <a:endParaRPr lang="en-US" altLang="zh-CN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844" y="1956827"/>
            <a:ext cx="36957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5231" cy="13255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歡迎就本次主題與我聯絡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zh-CN" altLang="en-US" dirty="0" smtClean="0"/>
              <a:t>如您沒有拿到講義，我可以</a:t>
            </a:r>
            <a:r>
              <a:rPr lang="en-US" altLang="zh-CN" dirty="0" smtClean="0"/>
              <a:t>Email</a:t>
            </a:r>
            <a:r>
              <a:rPr lang="zh-CN" altLang="en-US" dirty="0" smtClean="0"/>
              <a:t>給您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Bernard Jin </a:t>
            </a:r>
            <a:r>
              <a:rPr lang="zh-CN" altLang="en-US" sz="4800" dirty="0" smtClean="0"/>
              <a:t>金善輝</a:t>
            </a:r>
            <a:endParaRPr lang="en-US" sz="4800" dirty="0" smtClean="0"/>
          </a:p>
          <a:p>
            <a:r>
              <a:rPr lang="en-US" sz="4800" dirty="0" smtClean="0"/>
              <a:t>Email: </a:t>
            </a:r>
            <a:r>
              <a:rPr lang="en-US" sz="4800" dirty="0" smtClean="0">
                <a:hlinkClick r:id="rId3"/>
              </a:rPr>
              <a:t>berjin07@gmail.com</a:t>
            </a:r>
            <a:endParaRPr lang="en-US" sz="4800" dirty="0" smtClean="0"/>
          </a:p>
          <a:p>
            <a:r>
              <a:rPr lang="en-US" sz="4800" dirty="0" smtClean="0"/>
              <a:t>Facebook        : Bernard Jin (Los Angeles)</a:t>
            </a:r>
          </a:p>
          <a:p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739" y="3376246"/>
            <a:ext cx="773723" cy="7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如何牧養他們</a:t>
            </a:r>
            <a:r>
              <a:rPr lang="zh-TW" altLang="en-US" dirty="0" smtClean="0"/>
              <a:t>？</a:t>
            </a:r>
            <a:r>
              <a:rPr lang="en-US" dirty="0" smtClean="0"/>
              <a:t>– </a:t>
            </a:r>
            <a:r>
              <a:rPr lang="zh-CN" altLang="en-US" dirty="0" smtClean="0"/>
              <a:t>全人的關懷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06353" cy="435133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告訴他們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上帝是用七日</a:t>
            </a:r>
            <a:r>
              <a:rPr lang="en-US" altLang="zh-CN" sz="3600" dirty="0" smtClean="0"/>
              <a:t>, </a:t>
            </a:r>
            <a:r>
              <a:rPr lang="zh-CN" altLang="en-US" sz="3600" dirty="0" smtClean="0"/>
              <a:t>而非七夜來創造天地</a:t>
            </a:r>
            <a:endParaRPr lang="en-US" sz="3600" dirty="0" smtClean="0"/>
          </a:p>
          <a:p>
            <a:r>
              <a:rPr lang="zh-CN" altLang="en-US" sz="3600" dirty="0" smtClean="0"/>
              <a:t>我們的身體乃是聖靈的殿</a:t>
            </a:r>
            <a:r>
              <a:rPr lang="en-US" altLang="zh-CN" sz="3600" dirty="0" smtClean="0"/>
              <a:t>(</a:t>
            </a:r>
            <a:r>
              <a:rPr lang="zh-CN" altLang="en-US" sz="3600" smtClean="0"/>
              <a:t>需要用心照</a:t>
            </a:r>
            <a:r>
              <a:rPr lang="zh-CN" altLang="en-US" sz="3600" dirty="0" smtClean="0"/>
              <a:t>顧</a:t>
            </a:r>
            <a:r>
              <a:rPr lang="en-US" altLang="zh-CN" sz="3600" dirty="0" smtClean="0"/>
              <a:t>) [</a:t>
            </a:r>
            <a:r>
              <a:rPr lang="zh-CN" altLang="en-US" sz="3600" dirty="0" smtClean="0"/>
              <a:t>林前</a:t>
            </a:r>
            <a:r>
              <a:rPr lang="en-US" altLang="zh-CN" sz="3600" dirty="0" smtClean="0"/>
              <a:t>6:19]</a:t>
            </a:r>
          </a:p>
          <a:p>
            <a:r>
              <a:rPr lang="zh-CN" altLang="en-US" sz="3600" dirty="0" smtClean="0"/>
              <a:t>健康包括靈</a:t>
            </a:r>
            <a:r>
              <a:rPr lang="en-US" altLang="zh-CN" sz="3600" dirty="0" smtClean="0"/>
              <a:t>,</a:t>
            </a:r>
            <a:r>
              <a:rPr lang="zh-CN" altLang="en-US" sz="3600" dirty="0" smtClean="0"/>
              <a:t>魂與體的觀念</a:t>
            </a:r>
            <a:endParaRPr lang="en-US" sz="3600" dirty="0"/>
          </a:p>
        </p:txBody>
      </p:sp>
      <p:pic>
        <p:nvPicPr>
          <p:cNvPr id="3074" name="Picture 2" descr="http://greenmelocally.com/wp-content/uploads/2014/05/Mind-Body-Spirit-Wellness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30" y="2502785"/>
            <a:ext cx="4011268" cy="36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1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挑戰五</a:t>
            </a:r>
            <a:r>
              <a:rPr lang="en-US" dirty="0" smtClean="0"/>
              <a:t>:</a:t>
            </a:r>
            <a:r>
              <a:rPr lang="zh-CN" altLang="en-US" dirty="0"/>
              <a:t>職業前景</a:t>
            </a:r>
            <a:r>
              <a:rPr lang="en-US" dirty="0"/>
              <a:t>/</a:t>
            </a:r>
            <a:r>
              <a:rPr lang="zh-CN" altLang="en-US" dirty="0"/>
              <a:t>工作選</a:t>
            </a:r>
            <a:r>
              <a:rPr lang="zh-CN" altLang="en-US" dirty="0" smtClean="0"/>
              <a:t>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究竟留在原位還是去追逐那</a:t>
            </a:r>
            <a:r>
              <a:rPr lang="en-US" altLang="zh-CN" sz="3600" dirty="0" smtClean="0"/>
              <a:t>”</a:t>
            </a:r>
            <a:r>
              <a:rPr lang="zh-CN" altLang="en-US" sz="3600" dirty="0" smtClean="0"/>
              <a:t>更綠的草地</a:t>
            </a:r>
            <a:r>
              <a:rPr lang="en-US" altLang="zh-CN" sz="3600" dirty="0" smtClean="0"/>
              <a:t>” (</a:t>
            </a:r>
            <a:r>
              <a:rPr lang="zh-CN" altLang="en-US" sz="3600" dirty="0" smtClean="0"/>
              <a:t>跳槽</a:t>
            </a:r>
            <a:r>
              <a:rPr lang="en-US" altLang="zh-CN" sz="3600" dirty="0" smtClean="0"/>
              <a:t>)</a:t>
            </a:r>
            <a:endParaRPr lang="en-US" sz="3600" dirty="0" smtClean="0"/>
          </a:p>
          <a:p>
            <a:r>
              <a:rPr lang="zh-CN" altLang="en-US" sz="3600" dirty="0"/>
              <a:t>薪</a:t>
            </a:r>
            <a:r>
              <a:rPr lang="zh-CN" altLang="en-US" sz="3600" dirty="0" smtClean="0"/>
              <a:t>水的高低</a:t>
            </a:r>
            <a:endParaRPr lang="en-US" altLang="zh-CN" sz="3600" dirty="0" smtClean="0"/>
          </a:p>
          <a:p>
            <a:r>
              <a:rPr lang="zh-CN" altLang="en-US" sz="3600" dirty="0" smtClean="0"/>
              <a:t>通勤距離的容忍度</a:t>
            </a:r>
            <a:endParaRPr lang="en-US" altLang="zh-CN" sz="3600" dirty="0" smtClean="0"/>
          </a:p>
          <a:p>
            <a:r>
              <a:rPr lang="zh-CN" altLang="en-US" sz="3600" dirty="0"/>
              <a:t>職</a:t>
            </a:r>
            <a:r>
              <a:rPr lang="zh-CN" altLang="en-US" sz="3600" dirty="0" smtClean="0"/>
              <a:t>業與職位的前景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818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挑戰五</a:t>
            </a:r>
            <a:r>
              <a:rPr lang="en-US" dirty="0"/>
              <a:t>:</a:t>
            </a:r>
            <a:r>
              <a:rPr lang="zh-CN" altLang="en-US" dirty="0"/>
              <a:t>職業前景</a:t>
            </a:r>
            <a:r>
              <a:rPr lang="en-US" dirty="0"/>
              <a:t>/</a:t>
            </a:r>
            <a:r>
              <a:rPr lang="zh-CN" altLang="en-US" dirty="0"/>
              <a:t>工作選</a:t>
            </a:r>
            <a:r>
              <a:rPr lang="zh-CN" altLang="en-US" dirty="0" smtClean="0"/>
              <a:t>擇</a:t>
            </a:r>
            <a:r>
              <a:rPr lang="en-US" altLang="zh-CN" dirty="0" smtClean="0"/>
              <a:t>(</a:t>
            </a:r>
            <a:r>
              <a:rPr lang="zh-CN" altLang="en-US" dirty="0" smtClean="0"/>
              <a:t>續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薪水的高低</a:t>
            </a: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 smtClean="0"/>
              <a:t>什麼是你要的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薪資</a:t>
            </a:r>
            <a:r>
              <a:rPr lang="en-US" sz="3600" dirty="0" smtClean="0"/>
              <a:t>/</a:t>
            </a:r>
            <a:r>
              <a:rPr lang="zh-CN" altLang="en-US" sz="3600" dirty="0" smtClean="0"/>
              <a:t>福利</a:t>
            </a:r>
            <a:r>
              <a:rPr lang="en-US" sz="3600" dirty="0" smtClean="0"/>
              <a:t> </a:t>
            </a:r>
            <a:r>
              <a:rPr lang="zh-CN" altLang="en-US" sz="3600" dirty="0"/>
              <a:t>或是</a:t>
            </a:r>
            <a:r>
              <a:rPr lang="en-US" sz="3600" dirty="0" smtClean="0"/>
              <a:t> </a:t>
            </a:r>
            <a:r>
              <a:rPr lang="zh-CN" altLang="en-US" sz="3600" dirty="0" smtClean="0"/>
              <a:t>生活成就感</a:t>
            </a:r>
            <a:endParaRPr lang="en-US" sz="3600" dirty="0" smtClean="0"/>
          </a:p>
          <a:p>
            <a:pPr marL="0" indent="0">
              <a:buNone/>
            </a:pPr>
            <a:r>
              <a:rPr lang="zh-CN" altLang="en-US" sz="3600" dirty="0" smtClean="0"/>
              <a:t>有些高薪的工作面臨道德或法律上的取捨</a:t>
            </a:r>
            <a:endParaRPr lang="en-US" sz="3600" dirty="0" smtClean="0"/>
          </a:p>
          <a:p>
            <a:pPr marL="0" indent="0">
              <a:buNone/>
            </a:pPr>
            <a:r>
              <a:rPr lang="zh-CN" altLang="en-US" sz="3600" dirty="0" smtClean="0"/>
              <a:t>有些地方主管的領導能力很差</a:t>
            </a:r>
            <a:endParaRPr lang="en-US" sz="3600" dirty="0" smtClean="0"/>
          </a:p>
          <a:p>
            <a:pPr marL="0" indent="0">
              <a:buNone/>
            </a:pPr>
            <a:r>
              <a:rPr lang="zh-CN" altLang="en-US" sz="3600" dirty="0" smtClean="0"/>
              <a:t>有些工作一直處在高壓力的狀況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4082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挑戰五</a:t>
            </a:r>
            <a:r>
              <a:rPr lang="en-US" dirty="0"/>
              <a:t>:</a:t>
            </a:r>
            <a:r>
              <a:rPr lang="zh-CN" altLang="en-US" dirty="0"/>
              <a:t>職業前景</a:t>
            </a:r>
            <a:r>
              <a:rPr lang="en-US" dirty="0"/>
              <a:t>/</a:t>
            </a:r>
            <a:r>
              <a:rPr lang="zh-CN" altLang="en-US" dirty="0"/>
              <a:t>工作選擇</a:t>
            </a:r>
            <a:r>
              <a:rPr lang="en-US" altLang="zh-CN" dirty="0"/>
              <a:t>(</a:t>
            </a:r>
            <a:r>
              <a:rPr lang="zh-CN" altLang="en-US" dirty="0"/>
              <a:t>續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7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通勤</a:t>
            </a:r>
            <a:endParaRPr lang="en-US" sz="3600" dirty="0" smtClean="0"/>
          </a:p>
          <a:p>
            <a:pPr marL="0" indent="0">
              <a:buNone/>
            </a:pPr>
            <a:r>
              <a:rPr lang="zh-CN" altLang="en-US" sz="3600" dirty="0" smtClean="0"/>
              <a:t>通勤的距離與時間</a:t>
            </a:r>
            <a:endParaRPr lang="en-US" altLang="zh-CN" sz="3600" dirty="0" smtClean="0"/>
          </a:p>
          <a:p>
            <a:r>
              <a:rPr lang="zh-CN" altLang="en-US" sz="3600" dirty="0" smtClean="0"/>
              <a:t>職業的前景</a:t>
            </a:r>
            <a:endParaRPr lang="en-US" sz="3600" dirty="0" smtClean="0"/>
          </a:p>
          <a:p>
            <a:pPr marL="0" indent="0">
              <a:buNone/>
            </a:pPr>
            <a:r>
              <a:rPr lang="zh-CN" altLang="en-US" sz="3600" dirty="0" smtClean="0"/>
              <a:t>有些工作可能面臨被減縮或淘汰的命運</a:t>
            </a:r>
            <a:r>
              <a:rPr lang="en-US" sz="3600" dirty="0" smtClean="0"/>
              <a:t>, </a:t>
            </a:r>
            <a:r>
              <a:rPr lang="zh-CN" altLang="en-US" sz="3600" dirty="0" smtClean="0"/>
              <a:t>如</a:t>
            </a:r>
            <a:r>
              <a:rPr lang="en-US" altLang="zh-CN" sz="3600" dirty="0" smtClean="0"/>
              <a:t>: IT</a:t>
            </a:r>
            <a:r>
              <a:rPr lang="zh-CN" altLang="en-US" sz="3600" dirty="0" smtClean="0"/>
              <a:t>系統管理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zh-CN" altLang="en-US" sz="3600" dirty="0" smtClean="0"/>
              <a:t>需要追求轉型</a:t>
            </a:r>
            <a:r>
              <a:rPr lang="en-US" altLang="zh-CN" sz="3600" dirty="0" smtClean="0"/>
              <a:t>/</a:t>
            </a:r>
            <a:r>
              <a:rPr lang="zh-CN" altLang="en-US" sz="3600" dirty="0" smtClean="0"/>
              <a:t>向上提升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8970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8047" cy="1325563"/>
          </a:xfrm>
        </p:spPr>
        <p:txBody>
          <a:bodyPr/>
          <a:lstStyle/>
          <a:p>
            <a:r>
              <a:rPr lang="zh-TW" altLang="en-US" dirty="0"/>
              <a:t>如何牧養他們？</a:t>
            </a:r>
            <a:r>
              <a:rPr lang="en-US" altLang="zh-TW" dirty="0"/>
              <a:t>– </a:t>
            </a:r>
            <a:r>
              <a:rPr lang="en-US" dirty="0" smtClean="0"/>
              <a:t> </a:t>
            </a:r>
            <a:r>
              <a:rPr lang="zh-CN" altLang="en-US" dirty="0" smtClean="0"/>
              <a:t>以上帝的角度來從事在職</a:t>
            </a:r>
            <a:r>
              <a:rPr lang="en-US" altLang="zh-CN" dirty="0" smtClean="0"/>
              <a:t>/</a:t>
            </a:r>
            <a:r>
              <a:rPr lang="zh-CN" altLang="en-US" dirty="0" smtClean="0"/>
              <a:t>就業指導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 smtClean="0">
                <a:latin typeface="+mj-ea"/>
                <a:ea typeface="+mj-ea"/>
              </a:rPr>
              <a:t>人有靈</a:t>
            </a:r>
            <a:r>
              <a:rPr lang="en-US" altLang="zh-CN" sz="4000" dirty="0" smtClean="0">
                <a:latin typeface="+mj-ea"/>
                <a:ea typeface="+mj-ea"/>
              </a:rPr>
              <a:t>,</a:t>
            </a:r>
            <a:r>
              <a:rPr lang="zh-CN" altLang="en-US" sz="4000" dirty="0" smtClean="0">
                <a:latin typeface="+mj-ea"/>
                <a:ea typeface="+mj-ea"/>
              </a:rPr>
              <a:t>魂</a:t>
            </a:r>
            <a:r>
              <a:rPr lang="en-US" altLang="zh-CN" sz="4000" dirty="0" smtClean="0">
                <a:latin typeface="+mj-ea"/>
                <a:ea typeface="+mj-ea"/>
              </a:rPr>
              <a:t>,</a:t>
            </a:r>
            <a:r>
              <a:rPr lang="zh-CN" altLang="en-US" sz="4000" dirty="0" smtClean="0">
                <a:latin typeface="+mj-ea"/>
                <a:ea typeface="+mj-ea"/>
              </a:rPr>
              <a:t>體的概念</a:t>
            </a:r>
            <a:r>
              <a:rPr lang="en-US" altLang="zh-CN" sz="4000" dirty="0" smtClean="0"/>
              <a:t>(</a:t>
            </a:r>
            <a:r>
              <a:rPr lang="zh-CN" altLang="en-US" sz="4000" dirty="0" smtClean="0"/>
              <a:t>都需要得到滿足</a:t>
            </a:r>
            <a:r>
              <a:rPr lang="en-US" altLang="zh-CN" sz="4000" dirty="0" smtClean="0"/>
              <a:t>)</a:t>
            </a:r>
          </a:p>
          <a:p>
            <a:r>
              <a:rPr lang="zh-CN" altLang="en-US" sz="4000" dirty="0" smtClean="0"/>
              <a:t>追求個人</a:t>
            </a:r>
            <a:r>
              <a:rPr lang="en-US" altLang="zh-CN" sz="4000" dirty="0" smtClean="0"/>
              <a:t>, </a:t>
            </a:r>
            <a:r>
              <a:rPr lang="zh-CN" altLang="en-US" sz="4000" dirty="0" smtClean="0"/>
              <a:t>家庭</a:t>
            </a:r>
            <a:r>
              <a:rPr lang="en-US" altLang="zh-CN" sz="4000" dirty="0" smtClean="0"/>
              <a:t>, </a:t>
            </a:r>
            <a:r>
              <a:rPr lang="zh-CN" altLang="en-US" sz="4000" dirty="0" smtClean="0"/>
              <a:t>工作</a:t>
            </a:r>
            <a:r>
              <a:rPr lang="en-US" altLang="zh-CN" sz="4000" smtClean="0"/>
              <a:t>, </a:t>
            </a:r>
            <a:r>
              <a:rPr lang="zh-CN" altLang="en-US" sz="4000" smtClean="0"/>
              <a:t>教</a:t>
            </a:r>
            <a:r>
              <a:rPr lang="zh-CN" altLang="en-US" sz="4000" dirty="0" smtClean="0"/>
              <a:t>會生活的均衡</a:t>
            </a:r>
            <a:endParaRPr lang="en-US" sz="4000" dirty="0" smtClean="0"/>
          </a:p>
          <a:p>
            <a:r>
              <a:rPr lang="zh-CN" altLang="en-US" sz="4000" dirty="0"/>
              <a:t>善</a:t>
            </a:r>
            <a:r>
              <a:rPr lang="zh-CN" altLang="en-US" sz="4000" dirty="0" smtClean="0"/>
              <a:t>用休假來充電</a:t>
            </a:r>
            <a:r>
              <a:rPr lang="en-US" sz="4000" dirty="0" smtClean="0"/>
              <a:t> – </a:t>
            </a:r>
            <a:r>
              <a:rPr lang="zh-CN" altLang="en-US" sz="4000" dirty="0" smtClean="0"/>
              <a:t>參加退修會，兒童暑期聖經學校</a:t>
            </a:r>
            <a:r>
              <a:rPr lang="en-US" sz="4000" dirty="0" smtClean="0"/>
              <a:t>, </a:t>
            </a:r>
            <a:r>
              <a:rPr lang="zh-CN" altLang="en-US" sz="4000" dirty="0" smtClean="0"/>
              <a:t>社區義工與宣教等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94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0812" cy="13255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此外</a:t>
            </a:r>
            <a:r>
              <a:rPr lang="en-US" dirty="0" smtClean="0"/>
              <a:t> –</a:t>
            </a:r>
            <a:r>
              <a:rPr lang="zh-CN" altLang="en-US" dirty="0"/>
              <a:t>如果你的教會正缺乏高科技背景基督</a:t>
            </a:r>
            <a:r>
              <a:rPr lang="zh-CN" altLang="en-US" dirty="0" smtClean="0"/>
              <a:t>徒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9376" cy="43513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千萬不要虐待你的</a:t>
            </a:r>
            <a:r>
              <a:rPr lang="en-US" altLang="zh-CN" sz="3200" dirty="0" smtClean="0"/>
              <a:t>IT</a:t>
            </a:r>
            <a:r>
              <a:rPr lang="zh-CN" altLang="en-US" sz="3200" dirty="0" smtClean="0"/>
              <a:t>同工 </a:t>
            </a:r>
            <a:r>
              <a:rPr lang="en-US" sz="3200" dirty="0" smtClean="0"/>
              <a:t>– </a:t>
            </a:r>
            <a:r>
              <a:rPr lang="zh-CN" altLang="en-US" sz="3200" dirty="0" smtClean="0"/>
              <a:t>給他們喘口氣</a:t>
            </a:r>
            <a:r>
              <a:rPr lang="en-US" sz="3200" dirty="0" smtClean="0"/>
              <a:t>.</a:t>
            </a:r>
          </a:p>
          <a:p>
            <a:r>
              <a:rPr lang="zh-CN" altLang="en-US" sz="3200" dirty="0" smtClean="0"/>
              <a:t>訓練他們成為種子教師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zh-CN" altLang="en-US" sz="3200" dirty="0" smtClean="0"/>
              <a:t>他們常雖技術高桿，但往往不擅長溝通</a:t>
            </a:r>
            <a:endParaRPr lang="en-US" sz="3200" dirty="0"/>
          </a:p>
          <a:p>
            <a:r>
              <a:rPr lang="zh-CN" altLang="en-US" sz="3200" dirty="0" smtClean="0"/>
              <a:t>裝備自己基本</a:t>
            </a:r>
            <a:r>
              <a:rPr lang="en-US" altLang="zh-CN" sz="3200" dirty="0" smtClean="0"/>
              <a:t>IT </a:t>
            </a:r>
            <a:r>
              <a:rPr lang="zh-CN" altLang="en-US" sz="3200" dirty="0" smtClean="0"/>
              <a:t>技能 </a:t>
            </a:r>
            <a:r>
              <a:rPr lang="en-US" sz="3200" dirty="0" smtClean="0"/>
              <a:t>(</a:t>
            </a:r>
            <a:r>
              <a:rPr lang="zh-CN" altLang="en-US" sz="3200" dirty="0" smtClean="0"/>
              <a:t>以其他類似規模教會為例學習</a:t>
            </a:r>
            <a:r>
              <a:rPr lang="en-US" sz="3200" dirty="0" smtClean="0"/>
              <a:t>)</a:t>
            </a:r>
          </a:p>
          <a:p>
            <a:r>
              <a:rPr lang="zh-CN" altLang="en-US" sz="3200" dirty="0" smtClean="0"/>
              <a:t>成立一興趣小組</a:t>
            </a:r>
            <a:r>
              <a:rPr lang="en-US" sz="3200" dirty="0" smtClean="0"/>
              <a:t> – </a:t>
            </a:r>
            <a:r>
              <a:rPr lang="zh-CN" altLang="en-US" sz="3200" dirty="0" smtClean="0"/>
              <a:t>一種特殊的團契</a:t>
            </a:r>
            <a:endParaRPr lang="en-US" sz="3200" dirty="0" smtClean="0"/>
          </a:p>
          <a:p>
            <a:pPr lvl="1">
              <a:buFont typeface="Calibri" panose="020F0502020204030204" pitchFamily="34" charset="0"/>
              <a:buChar char="−"/>
            </a:pPr>
            <a:r>
              <a:rPr lang="zh-CN" altLang="en-US" sz="3200" dirty="0" smtClean="0"/>
              <a:t>目的</a:t>
            </a:r>
            <a:r>
              <a:rPr lang="en-US" sz="3200" dirty="0" smtClean="0"/>
              <a:t>: </a:t>
            </a:r>
            <a:r>
              <a:rPr lang="zh-CN" altLang="en-US" sz="3200" dirty="0" smtClean="0"/>
              <a:t>栽培更多的高科技基督徒來幫助你的教會</a:t>
            </a:r>
            <a:endParaRPr lang="en-US" sz="3200" dirty="0" smtClean="0"/>
          </a:p>
          <a:p>
            <a:pPr lvl="1">
              <a:buFont typeface="Calibri" panose="020F0502020204030204" pitchFamily="34" charset="0"/>
              <a:buChar char="−"/>
            </a:pPr>
            <a:r>
              <a:rPr lang="zh-CN" altLang="en-US" sz="3200" dirty="0" smtClean="0"/>
              <a:t>例子</a:t>
            </a:r>
            <a:r>
              <a:rPr lang="en-US" sz="3200" dirty="0" smtClean="0"/>
              <a:t>: </a:t>
            </a:r>
            <a:r>
              <a:rPr lang="zh-CN" altLang="en-US" sz="3200" dirty="0" smtClean="0"/>
              <a:t>音控小組</a:t>
            </a:r>
            <a:r>
              <a:rPr lang="en-US" sz="3200" dirty="0" smtClean="0"/>
              <a:t>/PowerPoint </a:t>
            </a:r>
            <a:r>
              <a:rPr lang="zh-CN" altLang="en-US" sz="3200" dirty="0" smtClean="0"/>
              <a:t>進階小組</a:t>
            </a:r>
            <a:r>
              <a:rPr lang="en-US" sz="3200" dirty="0" smtClean="0"/>
              <a:t>/</a:t>
            </a:r>
            <a:r>
              <a:rPr lang="zh-CN" altLang="en-US" sz="3200" dirty="0" smtClean="0"/>
              <a:t>網站管理入門小組</a:t>
            </a:r>
            <a:endParaRPr lang="en-US" sz="3200" dirty="0" smtClean="0"/>
          </a:p>
          <a:p>
            <a:pPr lvl="1">
              <a:buFont typeface="Calibri" panose="020F0502020204030204" pitchFamily="34" charset="0"/>
              <a:buChar char="−"/>
            </a:pPr>
            <a:r>
              <a:rPr lang="zh-CN" altLang="en-US" sz="3200" dirty="0"/>
              <a:t>並</a:t>
            </a:r>
            <a:r>
              <a:rPr lang="zh-CN" altLang="en-US" sz="3200" dirty="0" smtClean="0"/>
              <a:t>非只講</a:t>
            </a:r>
            <a:r>
              <a:rPr lang="zh-CN" altLang="en-US" sz="3200" dirty="0"/>
              <a:t>科</a:t>
            </a:r>
            <a:r>
              <a:rPr lang="zh-CN" altLang="en-US" sz="3200" dirty="0" smtClean="0"/>
              <a:t>技，也會包括一般團契的內容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4014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5231" cy="132556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還有其他問題嗎？歡迎就本次主題與我討論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zh-CN" altLang="en-US" dirty="0" smtClean="0"/>
              <a:t>如您沒有拿到講義，我也可以</a:t>
            </a:r>
            <a:r>
              <a:rPr lang="en-US" altLang="zh-CN" dirty="0" smtClean="0"/>
              <a:t>Email</a:t>
            </a:r>
            <a:r>
              <a:rPr lang="zh-CN" altLang="en-US" dirty="0" smtClean="0"/>
              <a:t>給您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Bernard Jin </a:t>
            </a:r>
            <a:r>
              <a:rPr lang="zh-CN" altLang="en-US" sz="4800" dirty="0" smtClean="0"/>
              <a:t>金善輝</a:t>
            </a:r>
            <a:endParaRPr lang="en-US" sz="4800" dirty="0" smtClean="0"/>
          </a:p>
          <a:p>
            <a:r>
              <a:rPr lang="en-US" sz="4800" dirty="0" smtClean="0"/>
              <a:t>Email: </a:t>
            </a:r>
            <a:r>
              <a:rPr lang="en-US" sz="4800" dirty="0" smtClean="0">
                <a:hlinkClick r:id="rId3"/>
              </a:rPr>
              <a:t>berjin07@gmail.com</a:t>
            </a:r>
            <a:endParaRPr lang="en-US" sz="4800" dirty="0" smtClean="0"/>
          </a:p>
          <a:p>
            <a:r>
              <a:rPr lang="en-US" sz="4800" dirty="0" smtClean="0"/>
              <a:t>Facebook        : Bernard Jin (Los Angeles)</a:t>
            </a:r>
          </a:p>
          <a:p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zh-CN" altLang="en-US" sz="5400" dirty="0" smtClean="0">
                <a:solidFill>
                  <a:schemeClr val="accent2">
                    <a:lumMod val="50000"/>
                  </a:schemeClr>
                </a:solidFill>
              </a:rPr>
              <a:t>謝謝今天各位的光臨！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739" y="3376246"/>
            <a:ext cx="773723" cy="7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39" y="1576206"/>
            <a:ext cx="10487024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如何牧養高科技背景基督徒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dirty="0" smtClean="0"/>
              <a:t>– </a:t>
            </a:r>
            <a:r>
              <a:rPr lang="zh-CN" altLang="en-US" dirty="0" smtClean="0"/>
              <a:t>挑戰與收穫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zh-CN" altLang="en-US" sz="4000" dirty="0" smtClean="0"/>
              <a:t>此外</a:t>
            </a:r>
            <a:r>
              <a:rPr lang="en-US" sz="4000" dirty="0" smtClean="0"/>
              <a:t> – </a:t>
            </a:r>
            <a:r>
              <a:rPr lang="zh-CN" altLang="en-US" sz="4000" dirty="0" smtClean="0"/>
              <a:t>如果您的教會</a:t>
            </a:r>
            <a:r>
              <a:rPr lang="zh-CN" altLang="en-US" sz="4000" dirty="0"/>
              <a:t>正</a:t>
            </a:r>
            <a:r>
              <a:rPr lang="zh-CN" altLang="en-US" sz="4000" dirty="0" smtClean="0"/>
              <a:t>缺乏高科技背景基督徒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0711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4400" dirty="0" smtClean="0">
                <a:solidFill>
                  <a:srgbClr val="002060"/>
                </a:solidFill>
              </a:rPr>
              <a:t>ABC </a:t>
            </a:r>
            <a:r>
              <a:rPr lang="zh-CN" altLang="en-US" sz="4400" dirty="0" smtClean="0">
                <a:solidFill>
                  <a:srgbClr val="002060"/>
                </a:solidFill>
              </a:rPr>
              <a:t>北美華人基督徒教育大會</a:t>
            </a:r>
            <a:r>
              <a:rPr lang="en-US" sz="4400" dirty="0" smtClean="0">
                <a:solidFill>
                  <a:srgbClr val="002060"/>
                </a:solidFill>
              </a:rPr>
              <a:t> 2015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Bernard Jin </a:t>
            </a:r>
            <a:r>
              <a:rPr lang="zh-CN" altLang="en-US" sz="4400" dirty="0" smtClean="0">
                <a:solidFill>
                  <a:srgbClr val="002060"/>
                </a:solidFill>
              </a:rPr>
              <a:t>金善輝</a:t>
            </a:r>
            <a:endParaRPr lang="en-US" sz="4400" dirty="0" smtClean="0">
              <a:solidFill>
                <a:srgbClr val="002060"/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04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哥林多前書</a:t>
            </a:r>
            <a:r>
              <a:rPr lang="en-US" dirty="0" smtClean="0"/>
              <a:t> 9</a:t>
            </a:r>
            <a:r>
              <a:rPr lang="zh-CN" altLang="en-US" dirty="0" smtClean="0"/>
              <a:t>章</a:t>
            </a:r>
            <a:r>
              <a:rPr lang="en-US" dirty="0" smtClean="0"/>
              <a:t>22-23</a:t>
            </a:r>
            <a:r>
              <a:rPr lang="zh-CN" altLang="en-US" dirty="0" smtClean="0"/>
              <a:t>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向軟弱的人，我就做軟弱的人，為要得軟弱的人。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向什麼樣的人，我就做什麼樣的人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，無論如何總要救些人。 </a:t>
            </a:r>
            <a:r>
              <a:rPr lang="zh-TW" altLang="en-US" sz="4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凡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我所行的，都是為福音的緣故，為要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與人同得這福音的好處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zh-CN" altLang="en-US" sz="4400" dirty="0" smtClean="0"/>
              <a:t>感同身受</a:t>
            </a:r>
            <a:r>
              <a:rPr lang="en-US" altLang="zh-CN" sz="4400" dirty="0" smtClean="0"/>
              <a:t>:</a:t>
            </a:r>
            <a:r>
              <a:rPr lang="zh-CN" altLang="en-US" sz="4400" dirty="0" smtClean="0"/>
              <a:t>為要</a:t>
            </a:r>
            <a:r>
              <a:rPr lang="zh-CN" altLang="en-US" sz="4400" dirty="0"/>
              <a:t>牧養高科技背景基督</a:t>
            </a:r>
            <a:r>
              <a:rPr lang="zh-CN" altLang="en-US" sz="4400" dirty="0" smtClean="0"/>
              <a:t>徒</a:t>
            </a:r>
            <a:r>
              <a:rPr lang="en-US" sz="4400" dirty="0" smtClean="0"/>
              <a:t>, </a:t>
            </a:r>
            <a:r>
              <a:rPr lang="zh-CN" altLang="en-US" sz="4400" dirty="0" smtClean="0"/>
              <a:t>我們當如同成為他們的一員。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</a:t>
            </a:r>
            <a:r>
              <a:rPr lang="zh-CN" altLang="en-US" dirty="0" smtClean="0"/>
              <a:t>紹我自己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91589" cy="4351338"/>
          </a:xfrm>
        </p:spPr>
        <p:txBody>
          <a:bodyPr>
            <a:noAutofit/>
          </a:bodyPr>
          <a:lstStyle/>
          <a:p>
            <a:r>
              <a:rPr lang="zh-CN" altLang="en-US" sz="3000" dirty="0" smtClean="0"/>
              <a:t>自從 </a:t>
            </a:r>
            <a:r>
              <a:rPr lang="en-US" altLang="zh-CN" sz="3000" dirty="0" smtClean="0"/>
              <a:t>1997 </a:t>
            </a:r>
            <a:r>
              <a:rPr lang="zh-CN" altLang="en-US" sz="3000" dirty="0" smtClean="0"/>
              <a:t>年第一份工作起就成為一個高科技的基督徒 </a:t>
            </a:r>
            <a:r>
              <a:rPr lang="en-US" altLang="zh-TW" sz="3000" dirty="0" smtClean="0"/>
              <a:t>(</a:t>
            </a:r>
            <a:r>
              <a:rPr lang="en-US" sz="3000" dirty="0" smtClean="0"/>
              <a:t>Ventura County, California</a:t>
            </a:r>
            <a:r>
              <a:rPr lang="en-US" altLang="zh-TW" sz="3000" dirty="0" smtClean="0"/>
              <a:t>)</a:t>
            </a:r>
          </a:p>
          <a:p>
            <a:r>
              <a:rPr lang="zh-CN" altLang="en-US" sz="3000" dirty="0"/>
              <a:t>專長</a:t>
            </a:r>
            <a:r>
              <a:rPr lang="en-US" altLang="zh-CN" sz="3000" dirty="0"/>
              <a:t>: </a:t>
            </a:r>
            <a:r>
              <a:rPr lang="en-US" sz="3000" dirty="0"/>
              <a:t>Unix</a:t>
            </a:r>
            <a:r>
              <a:rPr lang="en-US" sz="3000" dirty="0" smtClean="0"/>
              <a:t>/ Linux/Windows </a:t>
            </a:r>
            <a:r>
              <a:rPr lang="zh-CN" altLang="en-US" sz="3000" dirty="0"/>
              <a:t>系統管理</a:t>
            </a:r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6" y="1474120"/>
            <a:ext cx="7587441" cy="43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介</a:t>
            </a:r>
            <a:r>
              <a:rPr lang="zh-CN" altLang="en-US" dirty="0" smtClean="0"/>
              <a:t>紹我自己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200" dirty="0" smtClean="0"/>
              <a:t>曾</a:t>
            </a:r>
            <a:r>
              <a:rPr lang="zh-CN" altLang="en-US" sz="3200" dirty="0" smtClean="0"/>
              <a:t>經經歷高山與低谷：高薪</a:t>
            </a:r>
            <a:r>
              <a:rPr lang="en-US" altLang="zh-CN" sz="3200" dirty="0" smtClean="0"/>
              <a:t>, </a:t>
            </a:r>
            <a:r>
              <a:rPr lang="zh-CN" altLang="en-US" sz="3200" dirty="0" smtClean="0"/>
              <a:t>研發中心與企業總部 </a:t>
            </a:r>
            <a:r>
              <a:rPr lang="en-US" altLang="zh-CN" sz="3200" dirty="0" smtClean="0"/>
              <a:t>IT </a:t>
            </a:r>
            <a:r>
              <a:rPr lang="zh-CN" altLang="en-US" sz="3200" dirty="0" smtClean="0"/>
              <a:t>工作</a:t>
            </a:r>
            <a:r>
              <a:rPr lang="en-US" altLang="zh-CN" sz="3200" dirty="0" smtClean="0"/>
              <a:t>, </a:t>
            </a:r>
            <a:r>
              <a:rPr lang="zh-CN" altLang="en-US" sz="3200" dirty="0" smtClean="0"/>
              <a:t>夜班 </a:t>
            </a:r>
            <a:r>
              <a:rPr lang="en-US" altLang="zh-CN" sz="3200" dirty="0" smtClean="0"/>
              <a:t>IT </a:t>
            </a:r>
            <a:r>
              <a:rPr lang="zh-CN" altLang="en-US" sz="3200" dirty="0" smtClean="0"/>
              <a:t>工作</a:t>
            </a:r>
            <a:r>
              <a:rPr lang="en-US" altLang="zh-CN" sz="3200" dirty="0" smtClean="0"/>
              <a:t>, </a:t>
            </a:r>
            <a:r>
              <a:rPr lang="zh-CN" altLang="en-US" sz="3200" dirty="0" smtClean="0"/>
              <a:t>亦曾遭到被裁員的命運。</a:t>
            </a:r>
            <a:endParaRPr lang="en-US" sz="3200" dirty="0" smtClean="0"/>
          </a:p>
          <a:p>
            <a:r>
              <a:rPr lang="zh-CN" altLang="en-US" sz="3200" dirty="0" smtClean="0"/>
              <a:t>自從 </a:t>
            </a:r>
            <a:r>
              <a:rPr lang="en-US" sz="3200" dirty="0" smtClean="0"/>
              <a:t>2014 </a:t>
            </a:r>
            <a:r>
              <a:rPr lang="zh-CN" altLang="en-US" sz="3200" dirty="0" smtClean="0"/>
              <a:t>年中起</a:t>
            </a:r>
            <a:r>
              <a:rPr lang="en-US" sz="3200" dirty="0" smtClean="0"/>
              <a:t>, </a:t>
            </a:r>
            <a:r>
              <a:rPr lang="zh-CN" altLang="en-US" sz="3200" dirty="0" smtClean="0"/>
              <a:t>轉行作人力資源工作。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zh-CN" altLang="en-US" sz="3200" dirty="0" smtClean="0"/>
              <a:t>和平台福基督教會前任執事</a:t>
            </a:r>
            <a:r>
              <a:rPr lang="en-US" sz="3200" dirty="0" smtClean="0"/>
              <a:t>(2011 – 2014) </a:t>
            </a:r>
            <a:r>
              <a:rPr lang="en-US" altLang="zh-CN" sz="3200" dirty="0" smtClean="0"/>
              <a:t>-</a:t>
            </a:r>
            <a:r>
              <a:rPr lang="en-US" sz="3200" dirty="0" smtClean="0"/>
              <a:t> </a:t>
            </a:r>
            <a:r>
              <a:rPr lang="zh-CN" altLang="en-US" sz="3200" dirty="0" smtClean="0"/>
              <a:t>主要負責兒童事工。</a:t>
            </a:r>
            <a:endParaRPr lang="en-US" sz="3200" dirty="0" smtClean="0"/>
          </a:p>
          <a:p>
            <a:r>
              <a:rPr lang="zh-CN" altLang="en-US" sz="3200" dirty="0" smtClean="0"/>
              <a:t>目前任職於正道福音神學院。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772" y="5230906"/>
            <a:ext cx="2933914" cy="87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My First High-Tech Job in Ventura County</a:t>
            </a:r>
            <a:r>
              <a:rPr lang="en-US" altLang="zh-CN" smtClean="0"/>
              <a:t>, California (1998)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且給高科技背景基督徒下</a:t>
            </a:r>
            <a:r>
              <a:rPr lang="zh-CN" altLang="en-US" dirty="0" smtClean="0"/>
              <a:t>個定義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除了身為基督徒以外</a:t>
            </a:r>
            <a:r>
              <a:rPr lang="en-US" sz="3200" dirty="0" smtClean="0"/>
              <a:t>, </a:t>
            </a:r>
            <a:r>
              <a:rPr lang="zh-CN" altLang="en-US" sz="3200" dirty="0" smtClean="0"/>
              <a:t>他們至少具有一項以下特點</a:t>
            </a:r>
            <a:r>
              <a:rPr lang="en-US" sz="3200" dirty="0" smtClean="0"/>
              <a:t>:</a:t>
            </a:r>
          </a:p>
          <a:p>
            <a:r>
              <a:rPr lang="zh-CN" altLang="en-US" sz="3200" dirty="0" smtClean="0"/>
              <a:t>就業或學習於電腦領域</a:t>
            </a:r>
            <a:r>
              <a:rPr lang="en-US" altLang="zh-CN" sz="3200" dirty="0" smtClean="0"/>
              <a:t>, </a:t>
            </a:r>
            <a:r>
              <a:rPr lang="zh-CN" altLang="en-US" sz="3200" dirty="0" smtClean="0"/>
              <a:t>例如</a:t>
            </a:r>
            <a:r>
              <a:rPr lang="en-US" sz="3200" dirty="0" smtClean="0"/>
              <a:t>: Computer Science, Electrical Engineering, Internet Security, Graphic Design, Game Design.</a:t>
            </a:r>
          </a:p>
          <a:p>
            <a:r>
              <a:rPr lang="zh-CN" altLang="en-US" sz="3200" dirty="0" smtClean="0"/>
              <a:t>運用電腦自如</a:t>
            </a:r>
            <a:r>
              <a:rPr lang="en-US" altLang="zh-TW" sz="3200" dirty="0" smtClean="0"/>
              <a:t>, </a:t>
            </a:r>
            <a:r>
              <a:rPr lang="zh-CN" altLang="en-US" sz="3200" dirty="0" smtClean="0"/>
              <a:t>可能亦熟悉影音系統，作崇拜錄影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錄音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網路轉播</a:t>
            </a:r>
            <a:r>
              <a:rPr lang="en-US" altLang="zh-CN" sz="3200" dirty="0" smtClean="0"/>
              <a:t>(webcasting)</a:t>
            </a:r>
            <a:r>
              <a:rPr lang="en-US" sz="3200" dirty="0" smtClean="0"/>
              <a:t>.</a:t>
            </a:r>
          </a:p>
          <a:p>
            <a:r>
              <a:rPr lang="zh-CN" altLang="en-US" sz="3200" dirty="0" smtClean="0"/>
              <a:t>許多有非傳統的職稱</a:t>
            </a:r>
            <a:r>
              <a:rPr lang="en-US" altLang="zh-CN" sz="3200" dirty="0" smtClean="0"/>
              <a:t>(Job Title)</a:t>
            </a:r>
            <a:r>
              <a:rPr lang="en-US" sz="3200" dirty="0" smtClean="0"/>
              <a:t>, </a:t>
            </a:r>
            <a:r>
              <a:rPr lang="zh-CN" altLang="en-US" sz="3200" dirty="0" smtClean="0"/>
              <a:t>例如</a:t>
            </a:r>
            <a:r>
              <a:rPr lang="en-US" altLang="zh-CN" sz="3200" dirty="0" smtClean="0"/>
              <a:t>: </a:t>
            </a:r>
            <a:r>
              <a:rPr lang="en-US" sz="3200" dirty="0" smtClean="0"/>
              <a:t>______ Specialist, _______ Analyst, Webmaster….</a:t>
            </a:r>
          </a:p>
          <a:p>
            <a:r>
              <a:rPr lang="zh-CN" altLang="en-US" sz="3200" dirty="0" smtClean="0"/>
              <a:t>玩家</a:t>
            </a:r>
            <a:r>
              <a:rPr lang="en-US" altLang="zh-CN" sz="3200" dirty="0" smtClean="0"/>
              <a:t>(hobbyists)</a:t>
            </a:r>
            <a:r>
              <a:rPr lang="zh-CN" altLang="en-US" sz="3200" dirty="0" smtClean="0"/>
              <a:t>也算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43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2883</Words>
  <Application>Microsoft Office PowerPoint</Application>
  <PresentationFormat>Widescreen</PresentationFormat>
  <Paragraphs>247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DFKai-SB</vt:lpstr>
      <vt:lpstr>新細明體</vt:lpstr>
      <vt:lpstr>SimSun</vt:lpstr>
      <vt:lpstr>SimSun</vt:lpstr>
      <vt:lpstr>Arial</vt:lpstr>
      <vt:lpstr>Calibri</vt:lpstr>
      <vt:lpstr>Calibri Light</vt:lpstr>
      <vt:lpstr>Wingdings</vt:lpstr>
      <vt:lpstr>Office Theme</vt:lpstr>
      <vt:lpstr>PowerPoint Presentation</vt:lpstr>
      <vt:lpstr>Workshop II – 13:00 ~ 14:15 如何牧養高科技背景基督徒 – 挑戰與收穫</vt:lpstr>
      <vt:lpstr>歡迎就本次主題與我聯絡! (如您沒有拿到講義，我可以Email給您)</vt:lpstr>
      <vt:lpstr>如何牧養高科技背景基督徒  – 挑戰與收穫  此外 – 如果您的教會正缺乏高科技背景基督徒</vt:lpstr>
      <vt:lpstr>哥林多前書 9章22-23節</vt:lpstr>
      <vt:lpstr>介紹我自己</vt:lpstr>
      <vt:lpstr>介紹我自己</vt:lpstr>
      <vt:lpstr>My First High-Tech Job in Ventura County, California (1998)</vt:lpstr>
      <vt:lpstr>且給高科技背景基督徒下個定義</vt:lpstr>
      <vt:lpstr>現場調查: 請問在座各位(請舉手回答)</vt:lpstr>
      <vt:lpstr>高科技背景基督徒在教會 常扮演的角色/職分 </vt:lpstr>
      <vt:lpstr> 他們的角色與貢獻…</vt:lpstr>
      <vt:lpstr> 他們的角色與貢獻…</vt:lpstr>
      <vt:lpstr>心事誰人知？</vt:lpstr>
      <vt:lpstr>小組討論#1: 根據您的觀察，高科技背景基督徒有哪些特有的人生挑戰與掙扎？ </vt:lpstr>
      <vt:lpstr>他們常面臨的挑戰</vt:lpstr>
      <vt:lpstr>挑戰一: 容易心力交瘁 (burnt out)</vt:lpstr>
      <vt:lpstr>挑戰一: 容易心力交瘁(續)</vt:lpstr>
      <vt:lpstr>挑戰一: 容易心力交瘁(續)</vt:lpstr>
      <vt:lpstr>如何牧養他們？– 嘗試在教會聚會時間以外與他們碰面.</vt:lpstr>
      <vt:lpstr>挑戰二:與邪惡勢力(Cyber Evil Power)的角力 </vt:lpstr>
      <vt:lpstr>網路色情 (Cyber Pornography)</vt:lpstr>
      <vt:lpstr>犯罪事件與暴力鏡頭</vt:lpstr>
      <vt:lpstr>帶有虐待行為(Abusive Behaviors)的媒體與描述</vt:lpstr>
      <vt:lpstr>如何牧養他們？– 鼓勵他們過一個勝過試探的聖潔生活</vt:lpstr>
      <vt:lpstr>舉例 - Covenant Eyes Monitoring Report</vt:lpstr>
      <vt:lpstr>挑戰三: 自由自在的心態</vt:lpstr>
      <vt:lpstr>如何牧養他們？– 教導他們建立紀律與時間觀念</vt:lpstr>
      <vt:lpstr>挑戰四: 夜間工作的習慣</vt:lpstr>
      <vt:lpstr>如何牧養他們？– 全人的關懷</vt:lpstr>
      <vt:lpstr>挑戰五:職業前景/工作選擇</vt:lpstr>
      <vt:lpstr>挑戰五:職業前景/工作選擇(續)</vt:lpstr>
      <vt:lpstr>挑戰五:職業前景/工作選擇(續)</vt:lpstr>
      <vt:lpstr>如何牧養他們？–  以上帝的角度來從事在職/就業指導</vt:lpstr>
      <vt:lpstr>此外 –如果你的教會正缺乏高科技背景基督徒</vt:lpstr>
      <vt:lpstr>還有其他問題嗎？歡迎就本次主題與我討論! (如您沒有拿到講義，我也可以Email給您)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Ministering High-Tech Background Christians – Challenges and Rewards</dc:title>
  <dc:creator>Bernard Jin</dc:creator>
  <cp:lastModifiedBy>Bernard Jin</cp:lastModifiedBy>
  <cp:revision>407</cp:revision>
  <dcterms:created xsi:type="dcterms:W3CDTF">2015-03-16T13:44:03Z</dcterms:created>
  <dcterms:modified xsi:type="dcterms:W3CDTF">2015-09-18T00:02:35Z</dcterms:modified>
</cp:coreProperties>
</file>