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466" r:id="rId2"/>
    <p:sldId id="338" r:id="rId3"/>
    <p:sldId id="468" r:id="rId4"/>
    <p:sldId id="407" r:id="rId5"/>
    <p:sldId id="344" r:id="rId6"/>
    <p:sldId id="321" r:id="rId7"/>
    <p:sldId id="353" r:id="rId8"/>
    <p:sldId id="408" r:id="rId9"/>
    <p:sldId id="377" r:id="rId10"/>
    <p:sldId id="378" r:id="rId11"/>
    <p:sldId id="389" r:id="rId12"/>
    <p:sldId id="390" r:id="rId13"/>
    <p:sldId id="391" r:id="rId14"/>
    <p:sldId id="380" r:id="rId15"/>
    <p:sldId id="382" r:id="rId16"/>
    <p:sldId id="383" r:id="rId17"/>
    <p:sldId id="384" r:id="rId18"/>
    <p:sldId id="385" r:id="rId19"/>
    <p:sldId id="386" r:id="rId20"/>
    <p:sldId id="387" r:id="rId21"/>
    <p:sldId id="388" r:id="rId22"/>
    <p:sldId id="434" r:id="rId23"/>
    <p:sldId id="418" r:id="rId24"/>
    <p:sldId id="392" r:id="rId25"/>
    <p:sldId id="464" r:id="rId26"/>
    <p:sldId id="465" r:id="rId27"/>
    <p:sldId id="409" r:id="rId28"/>
    <p:sldId id="432" r:id="rId29"/>
    <p:sldId id="462" r:id="rId30"/>
    <p:sldId id="412" r:id="rId31"/>
    <p:sldId id="444" r:id="rId32"/>
    <p:sldId id="437" r:id="rId33"/>
    <p:sldId id="472" r:id="rId34"/>
    <p:sldId id="440" r:id="rId35"/>
    <p:sldId id="427" r:id="rId36"/>
    <p:sldId id="441" r:id="rId37"/>
    <p:sldId id="442" r:id="rId38"/>
    <p:sldId id="469" r:id="rId39"/>
    <p:sldId id="470" r:id="rId40"/>
    <p:sldId id="4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F5A1DC-9D89-490F-B018-5356A41E34C1}">
          <p14:sldIdLst>
            <p14:sldId id="466"/>
            <p14:sldId id="338"/>
            <p14:sldId id="468"/>
          </p14:sldIdLst>
        </p14:section>
        <p14:section name="Untitled Section" id="{10FBBF83-83A1-409E-8BD1-F567342E1F72}">
          <p14:sldIdLst>
            <p14:sldId id="407"/>
            <p14:sldId id="344"/>
            <p14:sldId id="321"/>
            <p14:sldId id="353"/>
            <p14:sldId id="408"/>
            <p14:sldId id="377"/>
            <p14:sldId id="378"/>
            <p14:sldId id="389"/>
            <p14:sldId id="390"/>
            <p14:sldId id="391"/>
            <p14:sldId id="380"/>
            <p14:sldId id="382"/>
            <p14:sldId id="383"/>
            <p14:sldId id="384"/>
            <p14:sldId id="385"/>
            <p14:sldId id="386"/>
            <p14:sldId id="387"/>
            <p14:sldId id="388"/>
            <p14:sldId id="434"/>
            <p14:sldId id="418"/>
            <p14:sldId id="392"/>
            <p14:sldId id="464"/>
            <p14:sldId id="465"/>
            <p14:sldId id="409"/>
            <p14:sldId id="432"/>
            <p14:sldId id="462"/>
            <p14:sldId id="412"/>
            <p14:sldId id="444"/>
            <p14:sldId id="437"/>
            <p14:sldId id="472"/>
            <p14:sldId id="440"/>
            <p14:sldId id="427"/>
            <p14:sldId id="441"/>
            <p14:sldId id="442"/>
            <p14:sldId id="469"/>
            <p14:sldId id="470"/>
            <p14:sldId id="471"/>
          </p14:sldIdLst>
        </p14:section>
        <p14:section name="Untitled Section" id="{7B0DA8D6-5565-4867-A4E6-6C613EF9B9D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3"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9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4128A-AFFB-4DDE-9D86-B9ED6CA4473B}" type="datetimeFigureOut">
              <a:rPr lang="en-US" smtClean="0"/>
              <a:t>9/16/2017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020B4-3A23-48EA-80B9-E9EAC4D9D2BD}" type="slidenum">
              <a:rPr lang="en-US" smtClean="0"/>
              <a:t>‹#›</a:t>
            </a:fld>
            <a:endParaRPr lang="en-US"/>
          </a:p>
        </p:txBody>
      </p:sp>
    </p:spTree>
    <p:extLst>
      <p:ext uri="{BB962C8B-B14F-4D97-AF65-F5344CB8AC3E}">
        <p14:creationId xmlns:p14="http://schemas.microsoft.com/office/powerpoint/2010/main" val="278174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lleydog.com/101notes/memory.html#ixzz3fuJhmhh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817AF2-32B9-47B9-B49E-B041B62C644C}" type="slidenum">
              <a:rPr lang="en-US" altLang="en-US"/>
              <a:pPr eaLnBrk="1" hangingPunct="1">
                <a:spcBef>
                  <a:spcPct val="0"/>
                </a:spcBef>
              </a:pPr>
              <a:t>1</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351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14</a:t>
            </a:fld>
            <a:endParaRPr lang="en-US"/>
          </a:p>
        </p:txBody>
      </p:sp>
    </p:spTree>
    <p:extLst>
      <p:ext uri="{BB962C8B-B14F-4D97-AF65-F5344CB8AC3E}">
        <p14:creationId xmlns:p14="http://schemas.microsoft.com/office/powerpoint/2010/main" val="363855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22</a:t>
            </a:fld>
            <a:endParaRPr lang="en-US"/>
          </a:p>
        </p:txBody>
      </p:sp>
    </p:spTree>
    <p:extLst>
      <p:ext uri="{BB962C8B-B14F-4D97-AF65-F5344CB8AC3E}">
        <p14:creationId xmlns:p14="http://schemas.microsoft.com/office/powerpoint/2010/main" val="265007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E7487-39D0-499A-B484-70F87FA39881}" type="slidenum">
              <a:rPr lang="en-US" smtClean="0"/>
              <a:t>24</a:t>
            </a:fld>
            <a:endParaRPr lang="en-US" dirty="0"/>
          </a:p>
        </p:txBody>
      </p:sp>
    </p:spTree>
    <p:extLst>
      <p:ext uri="{BB962C8B-B14F-4D97-AF65-F5344CB8AC3E}">
        <p14:creationId xmlns:p14="http://schemas.microsoft.com/office/powerpoint/2010/main" val="35609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25</a:t>
            </a:fld>
            <a:endParaRPr lang="en-US"/>
          </a:p>
        </p:txBody>
      </p:sp>
    </p:spTree>
    <p:extLst>
      <p:ext uri="{BB962C8B-B14F-4D97-AF65-F5344CB8AC3E}">
        <p14:creationId xmlns:p14="http://schemas.microsoft.com/office/powerpoint/2010/main" val="224661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26</a:t>
            </a:fld>
            <a:endParaRPr lang="en-US"/>
          </a:p>
        </p:txBody>
      </p:sp>
    </p:spTree>
    <p:extLst>
      <p:ext uri="{BB962C8B-B14F-4D97-AF65-F5344CB8AC3E}">
        <p14:creationId xmlns:p14="http://schemas.microsoft.com/office/powerpoint/2010/main" val="25024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1" dirty="0"/>
              <a:t>How</a:t>
            </a:r>
            <a:r>
              <a:rPr lang="en-US" altLang="zh-TW" b="1" baseline="0" dirty="0"/>
              <a:t> does information get into memory?</a:t>
            </a:r>
            <a:r>
              <a:rPr lang="zh-TW" altLang="en-US" b="1" dirty="0"/>
              <a:t>檢索對證，</a:t>
            </a:r>
            <a:r>
              <a:rPr lang="en-US" altLang="zh-TW" b="1" dirty="0"/>
              <a:t>pattern</a:t>
            </a:r>
            <a:r>
              <a:rPr lang="en-US" altLang="zh-TW" b="1" baseline="0" dirty="0"/>
              <a:t> recognition from LTS, to see if there are things match the new info; </a:t>
            </a:r>
            <a:r>
              <a:rPr lang="zh-TW" altLang="en-US" b="1" dirty="0"/>
              <a:t>注意編碼 </a:t>
            </a:r>
            <a:r>
              <a:rPr lang="en-US" altLang="zh-TW" b="1" dirty="0"/>
              <a:t>(e.g. sparrow</a:t>
            </a:r>
            <a:r>
              <a:rPr lang="en-US" altLang="zh-TW" b="1" baseline="0" dirty="0"/>
              <a:t> chirps and mourning dove sounds different, one sound is longer lower key),</a:t>
            </a:r>
            <a:r>
              <a:rPr lang="zh-TW" altLang="en-US" b="1" dirty="0"/>
              <a:t>檢索對證；　</a:t>
            </a:r>
            <a:r>
              <a:rPr lang="en-US" sz="1200" b="1" u="none" strike="noStrike" kern="1200" dirty="0">
                <a:solidFill>
                  <a:schemeClr val="tx1"/>
                </a:solidFill>
                <a:effectLst/>
                <a:latin typeface="+mn-lt"/>
                <a:ea typeface="+mn-ea"/>
                <a:cs typeface="+mn-cs"/>
              </a:rPr>
              <a:t>Maintenance Rehearsal</a:t>
            </a:r>
            <a:r>
              <a:rPr lang="en-US" sz="1200" u="none" strike="noStrike" kern="1200" dirty="0">
                <a:solidFill>
                  <a:schemeClr val="tx1"/>
                </a:solidFill>
                <a:effectLst/>
                <a:latin typeface="+mn-lt"/>
                <a:ea typeface="+mn-ea"/>
                <a:cs typeface="+mn-cs"/>
              </a:rPr>
              <a:t> -</a:t>
            </a:r>
            <a:r>
              <a:rPr lang="en-US" sz="1200" i="1" u="none" strike="noStrike" kern="1200" dirty="0">
                <a:solidFill>
                  <a:schemeClr val="tx1"/>
                </a:solidFill>
                <a:effectLst/>
                <a:latin typeface="+mn-lt"/>
                <a:ea typeface="+mn-ea"/>
                <a:cs typeface="+mn-cs"/>
              </a:rPr>
              <a:t> the process of repeatedly verbalizing or thinking about the information.</a:t>
            </a:r>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For example - late at night, you have been out partying all night, you et back home and you are hungry. you decide...it‘s time for pizza. So you pick up the phone and call information to get the number of a local pizza delivery place. When the operator gives the number, you say the number over and over so that you don’t forget it in the time it takes to hang up and dial the number. This process of repeating the number over and over is actually maintenance rehearsal. It won‘t help get the information into long term memory, but it will help keep it in short term memory a little longer.</a:t>
            </a:r>
            <a:r>
              <a:rPr lang="zh-TW" altLang="en-US" sz="120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Read more: </a:t>
            </a:r>
            <a:r>
              <a:rPr lang="en-US" sz="1200" u="none" strike="noStrike" kern="1200" dirty="0">
                <a:solidFill>
                  <a:schemeClr val="tx1"/>
                </a:solidFill>
                <a:effectLst/>
                <a:latin typeface="+mn-lt"/>
                <a:ea typeface="+mn-ea"/>
                <a:cs typeface="+mn-cs"/>
                <a:hlinkClick r:id="rId3"/>
              </a:rPr>
              <a:t>http://www.alleydog.com/101notes/memory.html#ixzz3fuJhmhhO</a:t>
            </a:r>
            <a:br>
              <a:rPr lang="en-US" sz="1200" u="none" strike="noStrike" kern="1200" dirty="0">
                <a:solidFill>
                  <a:schemeClr val="tx1"/>
                </a:solidFill>
                <a:effectLst/>
                <a:latin typeface="+mn-lt"/>
                <a:ea typeface="+mn-ea"/>
                <a:cs typeface="+mn-cs"/>
              </a:rPr>
            </a:b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74DE7487-39D0-499A-B484-70F87FA39881}" type="slidenum">
              <a:rPr lang="en-US" smtClean="0"/>
              <a:t>27</a:t>
            </a:fld>
            <a:endParaRPr lang="en-US" dirty="0"/>
          </a:p>
        </p:txBody>
      </p:sp>
    </p:spTree>
    <p:extLst>
      <p:ext uri="{BB962C8B-B14F-4D97-AF65-F5344CB8AC3E}">
        <p14:creationId xmlns:p14="http://schemas.microsoft.com/office/powerpoint/2010/main" val="35609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taking vs typing note, those who take note retain memory far much better than those who type, who may be mindlessly taking note</a:t>
            </a:r>
          </a:p>
        </p:txBody>
      </p:sp>
      <p:sp>
        <p:nvSpPr>
          <p:cNvPr id="4" name="Slide Number Placeholder 3"/>
          <p:cNvSpPr>
            <a:spLocks noGrp="1"/>
          </p:cNvSpPr>
          <p:nvPr>
            <p:ph type="sldNum" sz="quarter" idx="10"/>
          </p:nvPr>
        </p:nvSpPr>
        <p:spPr/>
        <p:txBody>
          <a:bodyPr/>
          <a:lstStyle/>
          <a:p>
            <a:fld id="{129020B4-3A23-48EA-80B9-E9EAC4D9D2BD}" type="slidenum">
              <a:rPr lang="en-US" smtClean="0"/>
              <a:t>29</a:t>
            </a:fld>
            <a:endParaRPr lang="en-US"/>
          </a:p>
        </p:txBody>
      </p:sp>
    </p:spTree>
    <p:extLst>
      <p:ext uri="{BB962C8B-B14F-4D97-AF65-F5344CB8AC3E}">
        <p14:creationId xmlns:p14="http://schemas.microsoft.com/office/powerpoint/2010/main" val="134229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676FB2D-F134-4D38-8257-842C354F750C}" type="slidenum">
              <a:rPr lang="en-US" altLang="zh-TW" smtClean="0">
                <a:latin typeface="Arial" pitchFamily="34" charset="0"/>
              </a:rPr>
              <a:pPr eaLnBrk="1" hangingPunct="1"/>
              <a:t>30</a:t>
            </a:fld>
            <a:endParaRPr lang="en-US" altLang="zh-TW">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latin typeface="Arial" pitchFamily="34" charset="0"/>
                <a:cs typeface="Arial" pitchFamily="34" charset="0"/>
              </a:rPr>
              <a:t>每日進行簡短的計算與朗讀活動，一段時間後，確實能成功改善前額葉皮質（</a:t>
            </a:r>
            <a:r>
              <a:rPr lang="en-US" altLang="zh-TW">
                <a:latin typeface="Arial" pitchFamily="34" charset="0"/>
                <a:cs typeface="Arial" pitchFamily="34" charset="0"/>
              </a:rPr>
              <a:t>prefrontal cortex</a:t>
            </a:r>
            <a:r>
              <a:rPr lang="zh-TW" altLang="en-US">
                <a:latin typeface="Arial" pitchFamily="34" charset="0"/>
                <a:cs typeface="Arial" pitchFamily="34" charset="0"/>
              </a:rPr>
              <a:t>）區的機能，包括記憶力的提升以及溝通能力的增強。相關研究並應用到學習障礙及老年癡呆症等的治療上。</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31</a:t>
            </a:fld>
            <a:endParaRPr lang="en-US"/>
          </a:p>
        </p:txBody>
      </p:sp>
    </p:spTree>
    <p:extLst>
      <p:ext uri="{BB962C8B-B14F-4D97-AF65-F5344CB8AC3E}">
        <p14:creationId xmlns:p14="http://schemas.microsoft.com/office/powerpoint/2010/main" val="265007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32</a:t>
            </a:fld>
            <a:endParaRPr lang="en-US"/>
          </a:p>
        </p:txBody>
      </p:sp>
    </p:spTree>
    <p:extLst>
      <p:ext uri="{BB962C8B-B14F-4D97-AF65-F5344CB8AC3E}">
        <p14:creationId xmlns:p14="http://schemas.microsoft.com/office/powerpoint/2010/main" val="318915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2</a:t>
            </a:fld>
            <a:endParaRPr lang="en-US"/>
          </a:p>
        </p:txBody>
      </p:sp>
    </p:spTree>
    <p:extLst>
      <p:ext uri="{BB962C8B-B14F-4D97-AF65-F5344CB8AC3E}">
        <p14:creationId xmlns:p14="http://schemas.microsoft.com/office/powerpoint/2010/main" val="3628379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33</a:t>
            </a:fld>
            <a:endParaRPr lang="en-US"/>
          </a:p>
        </p:txBody>
      </p:sp>
    </p:spTree>
    <p:extLst>
      <p:ext uri="{BB962C8B-B14F-4D97-AF65-F5344CB8AC3E}">
        <p14:creationId xmlns:p14="http://schemas.microsoft.com/office/powerpoint/2010/main" val="354650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34</a:t>
            </a:fld>
            <a:endParaRPr lang="en-US"/>
          </a:p>
        </p:txBody>
      </p:sp>
    </p:spTree>
    <p:extLst>
      <p:ext uri="{BB962C8B-B14F-4D97-AF65-F5344CB8AC3E}">
        <p14:creationId xmlns:p14="http://schemas.microsoft.com/office/powerpoint/2010/main" val="4005672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37166-BE11-486D-83D9-2F97932F3D4C}" type="slidenum">
              <a:rPr lang="en-US" smtClean="0"/>
              <a:t>35</a:t>
            </a:fld>
            <a:endParaRPr lang="en-US"/>
          </a:p>
        </p:txBody>
      </p:sp>
    </p:spTree>
    <p:extLst>
      <p:ext uri="{BB962C8B-B14F-4D97-AF65-F5344CB8AC3E}">
        <p14:creationId xmlns:p14="http://schemas.microsoft.com/office/powerpoint/2010/main" val="79038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36</a:t>
            </a:fld>
            <a:endParaRPr lang="en-US"/>
          </a:p>
        </p:txBody>
      </p:sp>
    </p:spTree>
    <p:extLst>
      <p:ext uri="{BB962C8B-B14F-4D97-AF65-F5344CB8AC3E}">
        <p14:creationId xmlns:p14="http://schemas.microsoft.com/office/powerpoint/2010/main" val="2852406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E7487-39D0-499A-B484-70F87FA39881}" type="slidenum">
              <a:rPr lang="en-US" smtClean="0"/>
              <a:t>38</a:t>
            </a:fld>
            <a:endParaRPr lang="en-US"/>
          </a:p>
        </p:txBody>
      </p:sp>
    </p:spTree>
    <p:extLst>
      <p:ext uri="{BB962C8B-B14F-4D97-AF65-F5344CB8AC3E}">
        <p14:creationId xmlns:p14="http://schemas.microsoft.com/office/powerpoint/2010/main" val="363483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40</a:t>
            </a:fld>
            <a:endParaRPr lang="en-US"/>
          </a:p>
        </p:txBody>
      </p:sp>
    </p:spTree>
    <p:extLst>
      <p:ext uri="{BB962C8B-B14F-4D97-AF65-F5344CB8AC3E}">
        <p14:creationId xmlns:p14="http://schemas.microsoft.com/office/powerpoint/2010/main" val="23386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58282-5EFF-4CBA-A494-70DF0316F8FB}" type="slidenum">
              <a:rPr lang="zh-TW" altLang="en-US" smtClean="0"/>
              <a:pPr/>
              <a:t>4</a:t>
            </a:fld>
            <a:endParaRPr lang="en-US" altLang="zh-TW" dirty="0"/>
          </a:p>
        </p:txBody>
      </p:sp>
    </p:spTree>
    <p:extLst>
      <p:ext uri="{BB962C8B-B14F-4D97-AF65-F5344CB8AC3E}">
        <p14:creationId xmlns:p14="http://schemas.microsoft.com/office/powerpoint/2010/main" val="413569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FC458282-5EFF-4CBA-A494-70DF0316F8FB}" type="slidenum">
              <a:rPr lang="zh-TW" altLang="en-US" smtClean="0"/>
              <a:pPr/>
              <a:t>5</a:t>
            </a:fld>
            <a:endParaRPr lang="en-US" altLang="zh-TW" dirty="0"/>
          </a:p>
        </p:txBody>
      </p:sp>
    </p:spTree>
    <p:extLst>
      <p:ext uri="{BB962C8B-B14F-4D97-AF65-F5344CB8AC3E}">
        <p14:creationId xmlns:p14="http://schemas.microsoft.com/office/powerpoint/2010/main" val="413569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6</a:t>
            </a:fld>
            <a:endParaRPr lang="en-US"/>
          </a:p>
        </p:txBody>
      </p:sp>
    </p:spTree>
    <p:extLst>
      <p:ext uri="{BB962C8B-B14F-4D97-AF65-F5344CB8AC3E}">
        <p14:creationId xmlns:p14="http://schemas.microsoft.com/office/powerpoint/2010/main" val="43301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460755EC-9EA5-44BB-B388-ECCA9B5C6BFC}" type="slidenum">
              <a:rPr lang="en-US" altLang="en-US" smtClean="0">
                <a:latin typeface="Arial" pitchFamily="34" charset="0"/>
              </a:rPr>
              <a:pPr eaLnBrk="1" hangingPunct="1"/>
              <a:t>7</a:t>
            </a:fld>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9</a:t>
            </a:fld>
            <a:endParaRPr lang="en-US"/>
          </a:p>
        </p:txBody>
      </p:sp>
    </p:spTree>
    <p:extLst>
      <p:ext uri="{BB962C8B-B14F-4D97-AF65-F5344CB8AC3E}">
        <p14:creationId xmlns:p14="http://schemas.microsoft.com/office/powerpoint/2010/main" val="35607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10</a:t>
            </a:fld>
            <a:endParaRPr lang="en-US"/>
          </a:p>
        </p:txBody>
      </p:sp>
    </p:spTree>
    <p:extLst>
      <p:ext uri="{BB962C8B-B14F-4D97-AF65-F5344CB8AC3E}">
        <p14:creationId xmlns:p14="http://schemas.microsoft.com/office/powerpoint/2010/main" val="384995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020B4-3A23-48EA-80B9-E9EAC4D9D2BD}" type="slidenum">
              <a:rPr lang="en-US" smtClean="0"/>
              <a:t>11</a:t>
            </a:fld>
            <a:endParaRPr lang="en-US"/>
          </a:p>
        </p:txBody>
      </p:sp>
    </p:spTree>
    <p:extLst>
      <p:ext uri="{BB962C8B-B14F-4D97-AF65-F5344CB8AC3E}">
        <p14:creationId xmlns:p14="http://schemas.microsoft.com/office/powerpoint/2010/main" val="140611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D00CC96-C253-48F6-A101-091771070E0D}" type="datetimeFigureOut">
              <a:rPr lang="en-US" smtClean="0"/>
              <a:t>9/16/2017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7611019-3203-41DA-AB23-7257FC1A409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00CC96-C253-48F6-A101-091771070E0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00CC96-C253-48F6-A101-091771070E0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s-VE"/>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s-VE"/>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F27C96D6-1E40-4D85-9C91-673D4A15938D}" type="slidenum">
              <a:rPr lang="es-VE"/>
              <a:pPr>
                <a:defRPr/>
              </a:pPr>
              <a:t>‹#›</a:t>
            </a:fld>
            <a:endParaRPr lang="es-VE"/>
          </a:p>
        </p:txBody>
      </p:sp>
    </p:spTree>
    <p:extLst>
      <p:ext uri="{BB962C8B-B14F-4D97-AF65-F5344CB8AC3E}">
        <p14:creationId xmlns:p14="http://schemas.microsoft.com/office/powerpoint/2010/main" val="1299065880"/>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00CC96-C253-48F6-A101-091771070E0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D00CC96-C253-48F6-A101-091771070E0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1019-3203-41DA-AB23-7257FC1A409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00CC96-C253-48F6-A101-091771070E0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D00CC96-C253-48F6-A101-091771070E0D}"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D00CC96-C253-48F6-A101-091771070E0D}"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D00CC96-C253-48F6-A101-091771070E0D}"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11019-3203-41DA-AB23-7257FC1A409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00CC96-C253-48F6-A101-091771070E0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11019-3203-41DA-AB23-7257FC1A40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D00CC96-C253-48F6-A101-091771070E0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11019-3203-41DA-AB23-7257FC1A409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D00CC96-C253-48F6-A101-091771070E0D}" type="datetimeFigureOut">
              <a:rPr lang="en-US" smtClean="0"/>
              <a:t>9/16/2017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611019-3203-41DA-AB23-7257FC1A409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http://www.nintendo.co.jp/ds/andj/introduction/ss03.gif" TargetMode="External"/><Relationship Id="rId3" Type="http://schemas.openxmlformats.org/officeDocument/2006/relationships/image" Target="../media/image30.gif"/><Relationship Id="rId7"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http://www.nintendo.co.jp/ds/andj/introduction/ss04.gif" TargetMode="External"/><Relationship Id="rId5" Type="http://schemas.openxmlformats.org/officeDocument/2006/relationships/image" Target="../media/image31.gif"/><Relationship Id="rId10" Type="http://schemas.openxmlformats.org/officeDocument/2006/relationships/image" Target="http://www.nintendo.co.jp/ds/andj/introduction/ss01.gif" TargetMode="External"/><Relationship Id="rId4" Type="http://schemas.openxmlformats.org/officeDocument/2006/relationships/image" Target="http://www.nintendo.co.jp/ds/andj/introduction/ss02.gif" TargetMode="External"/><Relationship Id="rId9" Type="http://schemas.openxmlformats.org/officeDocument/2006/relationships/image" Target="../media/image33.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blog.musicteachershelper.com/wp-content/images/Puzzle.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a:solidFill>
                  <a:srgbClr val="FFFF00"/>
                </a:solidFill>
                <a:latin typeface="Matura MT Script Capitals" panose="03020802060602070202" pitchFamily="66" charset="0"/>
                <a:ea typeface="Batang" panose="02030600000101010101" pitchFamily="18" charset="-127"/>
              </a:rPr>
              <a:t>     ABC</a:t>
            </a:r>
            <a:r>
              <a:rPr lang="en-US" altLang="en-US" sz="4000">
                <a:solidFill>
                  <a:srgbClr val="FFFF00"/>
                </a:solidFill>
                <a:latin typeface="Matura MT Script Capitals" panose="03020802060602070202" pitchFamily="66" charset="0"/>
              </a:rPr>
              <a:t>  2017 </a:t>
            </a:r>
            <a:r>
              <a:rPr lang="zh-TW" altLang="en-US" sz="4000">
                <a:ea typeface="新細明體" panose="02020500000000000000" pitchFamily="18" charset="-120"/>
              </a:rPr>
              <a:t>    </a:t>
            </a:r>
            <a:endParaRPr lang="en-US" alt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dirty="0">
                <a:solidFill>
                  <a:srgbClr val="FFFF00"/>
                </a:solidFill>
                <a:ea typeface="SimSun" pitchFamily="2" charset="-122"/>
              </a:rPr>
              <a:t> </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a:solidFill>
                  <a:schemeClr val="bg1"/>
                </a:solidFill>
                <a:effectLst>
                  <a:outerShdw blurRad="38100" dist="38100" dir="2700000" algn="tl">
                    <a:srgbClr val="000000"/>
                  </a:outerShdw>
                </a:effectLst>
                <a:ea typeface="新細明體" pitchFamily="18" charset="-120"/>
              </a:rPr>
              <a:t> 北美華人基督徒教育大會</a:t>
            </a:r>
            <a:endParaRPr lang="en-US" sz="2800">
              <a:solidFill>
                <a:srgbClr val="00FF00"/>
              </a:solidFill>
            </a:endParaRPr>
          </a:p>
          <a:p>
            <a:pPr eaLnBrk="1" hangingPunct="1">
              <a:defRPr/>
            </a:pPr>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a:solidFill>
                  <a:srgbClr val="00FF00"/>
                </a:solidFill>
              </a:rPr>
              <a:t> </a:t>
            </a:r>
          </a:p>
        </p:txBody>
      </p:sp>
      <p:pic>
        <p:nvPicPr>
          <p:cNvPr id="3077"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44A1855-3BDE-462E-B684-C724A76A3A89}"/>
              </a:ext>
            </a:extLst>
          </p:cNvPr>
          <p:cNvPicPr>
            <a:picLocks noChangeAspect="1"/>
          </p:cNvPicPr>
          <p:nvPr/>
        </p:nvPicPr>
        <p:blipFill>
          <a:blip r:embed="rId5"/>
          <a:stretch>
            <a:fillRect/>
          </a:stretch>
        </p:blipFill>
        <p:spPr>
          <a:xfrm>
            <a:off x="0" y="-1"/>
            <a:ext cx="9144000" cy="6943725"/>
          </a:xfrm>
          <a:prstGeom prst="rect">
            <a:avLst/>
          </a:prstGeom>
        </p:spPr>
      </p:pic>
      <p:sp>
        <p:nvSpPr>
          <p:cNvPr id="8" name="Title 5">
            <a:extLst>
              <a:ext uri="{FF2B5EF4-FFF2-40B4-BE49-F238E27FC236}">
                <a16:creationId xmlns:a16="http://schemas.microsoft.com/office/drawing/2014/main" id="{108AECAC-EFA0-49C3-8A17-4AA4D1C40341}"/>
              </a:ext>
            </a:extLst>
          </p:cNvPr>
          <p:cNvSpPr txBox="1">
            <a:spLocks/>
          </p:cNvSpPr>
          <p:nvPr/>
        </p:nvSpPr>
        <p:spPr>
          <a:xfrm>
            <a:off x="762000" y="1676400"/>
            <a:ext cx="7406640" cy="147218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zh-TW" altLang="en-US" sz="4800" b="1" dirty="0">
                <a:solidFill>
                  <a:schemeClr val="bg1"/>
                </a:solidFill>
                <a:latin typeface="DFKai-SB" panose="03000509000000000000" pitchFamily="65" charset="-120"/>
                <a:ea typeface="DFKai-SB" panose="03000509000000000000" pitchFamily="65" charset="-120"/>
              </a:rPr>
              <a:t>背經更精</a:t>
            </a:r>
            <a:endParaRPr lang="en-US" sz="4800" b="1" dirty="0">
              <a:solidFill>
                <a:schemeClr val="bg1"/>
              </a:solidFill>
              <a:latin typeface="DFKai-SB" panose="03000509000000000000" pitchFamily="65" charset="-120"/>
              <a:ea typeface="DFKai-SB" panose="03000509000000000000" pitchFamily="65" charset="-120"/>
            </a:endParaRPr>
          </a:p>
        </p:txBody>
      </p:sp>
      <p:sp>
        <p:nvSpPr>
          <p:cNvPr id="9" name="Subtitle 6">
            <a:extLst>
              <a:ext uri="{FF2B5EF4-FFF2-40B4-BE49-F238E27FC236}">
                <a16:creationId xmlns:a16="http://schemas.microsoft.com/office/drawing/2014/main" id="{5ABC6655-A6F0-4A9E-A91D-007BD411D9C8}"/>
              </a:ext>
            </a:extLst>
          </p:cNvPr>
          <p:cNvSpPr txBox="1">
            <a:spLocks/>
          </p:cNvSpPr>
          <p:nvPr/>
        </p:nvSpPr>
        <p:spPr>
          <a:xfrm>
            <a:off x="571500" y="3471861"/>
            <a:ext cx="7406640" cy="1752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zh-TW" altLang="en-US" sz="3600" b="1" dirty="0">
                <a:solidFill>
                  <a:schemeClr val="bg1"/>
                </a:solidFill>
                <a:latin typeface="DFKai-SB" panose="03000509000000000000" pitchFamily="65" charset="-120"/>
                <a:ea typeface="DFKai-SB" panose="03000509000000000000" pitchFamily="65" charset="-120"/>
              </a:rPr>
              <a:t>吳黃蓮英博士</a:t>
            </a:r>
            <a:endParaRPr lang="en-US" sz="3600" b="1"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2408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1845"/>
            <a:ext cx="7498080" cy="1143000"/>
          </a:xfrm>
        </p:spPr>
        <p:txBody>
          <a:bodyPr>
            <a:normAutofit fontScale="90000"/>
          </a:bodyPr>
          <a:lstStyle/>
          <a:p>
            <a:pPr algn="ctr"/>
            <a:r>
              <a:rPr lang="zh-TW" altLang="en-US" b="1" dirty="0">
                <a:latin typeface="DFKai-SB" panose="03000509000000000000" pitchFamily="65" charset="-120"/>
                <a:ea typeface="DFKai-SB" panose="03000509000000000000" pitchFamily="65" charset="-120"/>
              </a:rPr>
              <a:t>突觸</a:t>
            </a:r>
            <a:r>
              <a:rPr lang="en-US" altLang="zh-TW" b="1" dirty="0">
                <a:latin typeface="DFKai-SB" panose="03000509000000000000" pitchFamily="65" charset="-120"/>
                <a:ea typeface="DFKai-SB" panose="03000509000000000000" pitchFamily="65" charset="-120"/>
              </a:rPr>
              <a:t>synapse</a:t>
            </a:r>
            <a:br>
              <a:rPr lang="en-US" altLang="zh-TW" b="1" dirty="0">
                <a:latin typeface="DFKai-SB" panose="03000509000000000000" pitchFamily="65" charset="-120"/>
                <a:ea typeface="DFKai-SB" panose="03000509000000000000" pitchFamily="65" charset="-120"/>
              </a:rPr>
            </a:b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兩神經元之間的空隙</a:t>
            </a:r>
            <a:r>
              <a:rPr lang="en-US" altLang="zh-TW" b="1" dirty="0">
                <a:latin typeface="DFKai-SB" panose="03000509000000000000" pitchFamily="65" charset="-120"/>
                <a:ea typeface="DFKai-SB" panose="03000509000000000000" pitchFamily="65" charset="-120"/>
              </a:rPr>
              <a:t>)</a:t>
            </a:r>
            <a:endParaRPr lang="en-US" b="1" dirty="0">
              <a:latin typeface="DFKai-SB" panose="03000509000000000000" pitchFamily="65" charset="-120"/>
              <a:ea typeface="DFKai-SB" panose="03000509000000000000" pitchFamily="65" charset="-12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10"/>
          <a:stretch/>
        </p:blipFill>
        <p:spPr bwMode="auto">
          <a:xfrm>
            <a:off x="0" y="1295400"/>
            <a:ext cx="9206257" cy="396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14400" y="5287371"/>
            <a:ext cx="8229600" cy="1143000"/>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b="1" dirty="0">
                <a:solidFill>
                  <a:schemeClr val="accent2">
                    <a:lumMod val="50000"/>
                  </a:schemeClr>
                </a:solidFill>
                <a:latin typeface="DFKai-SB" panose="03000509000000000000" pitchFamily="65" charset="-120"/>
                <a:ea typeface="DFKai-SB" panose="03000509000000000000" pitchFamily="65" charset="-120"/>
              </a:rPr>
              <a:t>記憶靠</a:t>
            </a:r>
            <a:r>
              <a:rPr lang="zh-TW" altLang="en-US"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突觸連結</a:t>
            </a:r>
            <a:r>
              <a:rPr lang="en-US" altLang="zh-TW"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3600"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synaptic connection</a:t>
            </a:r>
            <a:r>
              <a:rPr lang="en-US" altLang="zh-TW"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p>
          <a:p>
            <a:r>
              <a:rPr lang="zh-TW" altLang="en-US" b="1" dirty="0">
                <a:solidFill>
                  <a:schemeClr val="accent2">
                    <a:lumMod val="50000"/>
                  </a:schemeClr>
                </a:solidFill>
                <a:effectLst/>
                <a:latin typeface="DFKai-SB" panose="03000509000000000000" pitchFamily="65" charset="-120"/>
                <a:ea typeface="DFKai-SB" panose="03000509000000000000" pitchFamily="65" charset="-120"/>
              </a:rPr>
              <a:t>連結愈強，記憶愈好</a:t>
            </a:r>
            <a:endParaRPr lang="en-US" dirty="0">
              <a:solidFill>
                <a:schemeClr val="accent2">
                  <a:lumMod val="50000"/>
                </a:schemeClr>
              </a:solidFill>
              <a:effectLst/>
            </a:endParaRPr>
          </a:p>
        </p:txBody>
      </p:sp>
      <p:sp>
        <p:nvSpPr>
          <p:cNvPr id="4" name="TextBox 3"/>
          <p:cNvSpPr txBox="1"/>
          <p:nvPr/>
        </p:nvSpPr>
        <p:spPr>
          <a:xfrm>
            <a:off x="2971800" y="1292676"/>
            <a:ext cx="2819400" cy="800219"/>
          </a:xfrm>
          <a:prstGeom prst="rect">
            <a:avLst/>
          </a:prstGeom>
          <a:solidFill>
            <a:schemeClr val="bg1"/>
          </a:solidFill>
        </p:spPr>
        <p:txBody>
          <a:bodyPr wrap="square" rtlCol="0">
            <a:spAutoFit/>
          </a:bodyPr>
          <a:lstStyle/>
          <a:p>
            <a:r>
              <a:rPr lang="zh-TW" altLang="en-US" sz="2800" b="1" dirty="0">
                <a:latin typeface="DFKai-SB" panose="03000509000000000000" pitchFamily="65" charset="-120"/>
                <a:ea typeface="DFKai-SB" panose="03000509000000000000" pitchFamily="65" charset="-120"/>
              </a:rPr>
              <a:t>突觸</a:t>
            </a:r>
            <a:r>
              <a:rPr lang="en-US" altLang="zh-TW" sz="2800" b="1" dirty="0">
                <a:latin typeface="DFKai-SB" panose="03000509000000000000" pitchFamily="65" charset="-120"/>
                <a:ea typeface="DFKai-SB" panose="03000509000000000000" pitchFamily="65" charset="-120"/>
              </a:rPr>
              <a:t>synapse</a:t>
            </a:r>
            <a:br>
              <a:rPr lang="en-US" altLang="zh-TW" b="1" dirty="0">
                <a:latin typeface="DFKai-SB" panose="03000509000000000000" pitchFamily="65" charset="-120"/>
                <a:ea typeface="DFKai-SB" panose="03000509000000000000" pitchFamily="65" charset="-120"/>
              </a:rPr>
            </a:br>
            <a:endParaRPr lang="en-US" dirty="0"/>
          </a:p>
        </p:txBody>
      </p:sp>
      <p:sp>
        <p:nvSpPr>
          <p:cNvPr id="7" name="TextBox 6"/>
          <p:cNvSpPr txBox="1"/>
          <p:nvPr/>
        </p:nvSpPr>
        <p:spPr>
          <a:xfrm>
            <a:off x="7239000" y="1307461"/>
            <a:ext cx="2819400" cy="923330"/>
          </a:xfrm>
          <a:prstGeom prst="rect">
            <a:avLst/>
          </a:prstGeom>
          <a:solidFill>
            <a:schemeClr val="bg1"/>
          </a:solidFill>
        </p:spPr>
        <p:txBody>
          <a:bodyPr wrap="square" rtlCol="0">
            <a:spAutoFit/>
          </a:bodyPr>
          <a:lstStyle/>
          <a:p>
            <a:endParaRPr lang="en-US" altLang="zh-TW" b="1" dirty="0">
              <a:latin typeface="DFKai-SB" panose="03000509000000000000" pitchFamily="65" charset="-120"/>
              <a:ea typeface="DFKai-SB" panose="03000509000000000000" pitchFamily="65" charset="-120"/>
            </a:endParaRPr>
          </a:p>
          <a:p>
            <a:br>
              <a:rPr lang="en-US" altLang="zh-TW" b="1" dirty="0">
                <a:latin typeface="DFKai-SB" panose="03000509000000000000" pitchFamily="65" charset="-120"/>
                <a:ea typeface="DFKai-SB" panose="03000509000000000000" pitchFamily="65" charset="-120"/>
              </a:rPr>
            </a:br>
            <a:endParaRPr lang="en-US" dirty="0"/>
          </a:p>
        </p:txBody>
      </p:sp>
    </p:spTree>
    <p:extLst>
      <p:ext uri="{BB962C8B-B14F-4D97-AF65-F5344CB8AC3E}">
        <p14:creationId xmlns:p14="http://schemas.microsoft.com/office/powerpoint/2010/main" val="24240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219200"/>
          </a:xfrm>
        </p:spPr>
        <p:txBody>
          <a:bodyPr>
            <a:normAutofit fontScale="90000"/>
          </a:bodyPr>
          <a:lstStyle/>
          <a:p>
            <a:pPr algn="ctr"/>
            <a:r>
              <a:rPr lang="zh-TW" altLang="en-US" sz="4400" b="1" dirty="0">
                <a:latin typeface="DFKai-SB" panose="03000509000000000000" pitchFamily="65" charset="-120"/>
                <a:ea typeface="DFKai-SB" panose="03000509000000000000" pitchFamily="65" charset="-120"/>
              </a:rPr>
              <a:t>大腦的</a:t>
            </a:r>
            <a:r>
              <a:rPr lang="zh-TW" altLang="en-US" sz="4400" b="1" dirty="0">
                <a:solidFill>
                  <a:srgbClr val="FF0000"/>
                </a:solidFill>
                <a:latin typeface="DFKai-SB" panose="03000509000000000000" pitchFamily="65" charset="-120"/>
                <a:ea typeface="DFKai-SB" panose="03000509000000000000" pitchFamily="65" charset="-120"/>
              </a:rPr>
              <a:t>可塑性</a:t>
            </a:r>
            <a:br>
              <a:rPr lang="en-US" altLang="zh-TW" sz="4400" b="1" dirty="0">
                <a:latin typeface="DFKai-SB" panose="03000509000000000000" pitchFamily="65" charset="-120"/>
                <a:ea typeface="DFKai-SB" panose="03000509000000000000" pitchFamily="65" charset="-120"/>
              </a:rPr>
            </a:br>
            <a:r>
              <a:rPr lang="en-US" altLang="zh-TW" sz="4400" b="1" dirty="0">
                <a:latin typeface="DFKai-SB" panose="03000509000000000000" pitchFamily="65" charset="-120"/>
                <a:ea typeface="DFKai-SB" panose="03000509000000000000" pitchFamily="65" charset="-120"/>
              </a:rPr>
              <a:t>(brain plasticity)</a:t>
            </a:r>
            <a:endParaRPr lang="en-US" b="1" dirty="0">
              <a:effectLst/>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371600" y="1676400"/>
            <a:ext cx="7498080" cy="4724400"/>
          </a:xfrm>
        </p:spPr>
        <p:txBody>
          <a:bodyPr>
            <a:normAutofit/>
          </a:bodyPr>
          <a:lstStyle/>
          <a:p>
            <a:r>
              <a:rPr lang="zh-TW" altLang="en-US"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腦部運作的成因（先天＋後天）</a:t>
            </a:r>
            <a:endParaRPr lang="en-US" altLang="zh-TW"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endParaRPr>
          </a:p>
          <a:p>
            <a:r>
              <a:rPr lang="zh-TW" altLang="en-US" b="1" dirty="0">
                <a:solidFill>
                  <a:schemeClr val="accent2">
                    <a:lumMod val="50000"/>
                  </a:schemeClr>
                </a:solidFill>
                <a:latin typeface="DFKai-SB" panose="03000509000000000000" pitchFamily="65" charset="-120"/>
                <a:ea typeface="DFKai-SB" panose="03000509000000000000" pitchFamily="65" charset="-120"/>
              </a:rPr>
              <a:t>三歲腦的大小是成人的</a:t>
            </a:r>
            <a:r>
              <a:rPr lang="en-US" altLang="zh-TW" b="1" dirty="0">
                <a:solidFill>
                  <a:schemeClr val="accent2">
                    <a:lumMod val="50000"/>
                  </a:schemeClr>
                </a:solidFill>
                <a:latin typeface="DFKai-SB" panose="03000509000000000000" pitchFamily="65" charset="-120"/>
                <a:ea typeface="DFKai-SB" panose="03000509000000000000" pitchFamily="65" charset="-120"/>
              </a:rPr>
              <a:t>80%</a:t>
            </a:r>
          </a:p>
          <a:p>
            <a:r>
              <a:rPr lang="zh-TW" altLang="en-US" b="1" dirty="0">
                <a:solidFill>
                  <a:schemeClr val="accent2">
                    <a:lumMod val="50000"/>
                  </a:schemeClr>
                </a:solidFill>
                <a:latin typeface="DFKai-SB" panose="03000509000000000000" pitchFamily="65" charset="-120"/>
                <a:ea typeface="DFKai-SB" panose="03000509000000000000" pitchFamily="65" charset="-120"/>
              </a:rPr>
              <a:t>腦部的</a:t>
            </a:r>
            <a:r>
              <a:rPr lang="zh-TW" altLang="en-US"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突觸連結不斷改變可塑（</a:t>
            </a:r>
            <a:r>
              <a:rPr lang="en-US" altLang="zh-TW" b="1" dirty="0">
                <a:solidFill>
                  <a:schemeClr val="accent2">
                    <a:lumMod val="50000"/>
                  </a:schemeClr>
                </a:solidFill>
                <a:latin typeface="DFKai-SB" panose="03000509000000000000" pitchFamily="65" charset="-120"/>
                <a:ea typeface="DFKai-SB" panose="03000509000000000000" pitchFamily="65" charset="-120"/>
              </a:rPr>
              <a:t>2,500</a:t>
            </a:r>
            <a:r>
              <a:rPr lang="en-US" altLang="zh-TW"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r>
              <a:rPr lang="en-US" altLang="zh-TW" b="1" dirty="0">
                <a:solidFill>
                  <a:schemeClr val="accent2">
                    <a:lumMod val="50000"/>
                  </a:schemeClr>
                </a:solidFill>
                <a:latin typeface="DFKai-SB" panose="03000509000000000000" pitchFamily="65" charset="-120"/>
                <a:ea typeface="DFKai-SB" panose="03000509000000000000" pitchFamily="65" charset="-120"/>
              </a:rPr>
              <a:t>15,000</a:t>
            </a:r>
            <a:r>
              <a:rPr lang="en-US" altLang="zh-TW"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r>
              <a:rPr lang="en-US" altLang="zh-TW" b="1" dirty="0">
                <a:solidFill>
                  <a:schemeClr val="accent2">
                    <a:lumMod val="50000"/>
                  </a:schemeClr>
                </a:solidFill>
                <a:latin typeface="DFKai-SB" panose="03000509000000000000" pitchFamily="65" charset="-120"/>
                <a:ea typeface="DFKai-SB" panose="03000509000000000000" pitchFamily="65" charset="-120"/>
              </a:rPr>
              <a:t> 5,000</a:t>
            </a:r>
            <a:r>
              <a:rPr lang="zh-TW" altLang="en-US" b="1" dirty="0">
                <a:solidFill>
                  <a:schemeClr val="accent2">
                    <a:lumMod val="50000"/>
                  </a:schemeClr>
                </a:solidFill>
                <a:latin typeface="DFKai-SB" panose="03000509000000000000" pitchFamily="65" charset="-120"/>
                <a:ea typeface="DFKai-SB" panose="03000509000000000000" pitchFamily="65" charset="-120"/>
              </a:rPr>
              <a:t>）</a:t>
            </a:r>
            <a:endParaRPr lang="en-US" altLang="zh-TW" b="1" dirty="0">
              <a:solidFill>
                <a:schemeClr val="accent2">
                  <a:lumMod val="50000"/>
                </a:schemeClr>
              </a:solidFill>
              <a:latin typeface="DFKai-SB" panose="03000509000000000000" pitchFamily="65" charset="-120"/>
              <a:ea typeface="DFKai-SB" panose="03000509000000000000" pitchFamily="65" charset="-120"/>
            </a:endParaRPr>
          </a:p>
          <a:p>
            <a:r>
              <a:rPr lang="zh-TW" altLang="en-US"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突觸連結數目改變視乎神經元</a:t>
            </a:r>
            <a:r>
              <a:rPr lang="zh-TW" altLang="en-US" b="1" dirty="0">
                <a:solidFill>
                  <a:srgbClr val="FF0000"/>
                </a:solidFill>
                <a:latin typeface="DFKai-SB" panose="03000509000000000000" pitchFamily="65" charset="-120"/>
                <a:ea typeface="DFKai-SB" panose="03000509000000000000" pitchFamily="65" charset="-120"/>
                <a:sym typeface="Wingdings" panose="05000000000000000000" pitchFamily="2" charset="2"/>
              </a:rPr>
              <a:t>受刺激的次數</a:t>
            </a:r>
            <a:endParaRPr lang="en-US" altLang="zh-TW" b="1" dirty="0">
              <a:solidFill>
                <a:srgbClr val="FF0000"/>
              </a:solidFill>
              <a:latin typeface="DFKai-SB" panose="03000509000000000000" pitchFamily="65" charset="-120"/>
              <a:ea typeface="DFKai-SB" panose="03000509000000000000" pitchFamily="65" charset="-120"/>
              <a:sym typeface="Wingdings" panose="05000000000000000000" pitchFamily="2" charset="2"/>
            </a:endParaRPr>
          </a:p>
          <a:p>
            <a:pPr lvl="1"/>
            <a:r>
              <a:rPr lang="zh-TW" altLang="en-US"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增</a:t>
            </a:r>
            <a:r>
              <a:rPr lang="en-US" altLang="zh-TW"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r>
              <a:rPr lang="zh-TW" altLang="en-US" sz="3200"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發芽</a:t>
            </a:r>
            <a:r>
              <a:rPr lang="zh-TW" altLang="en-US"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endParaRPr lang="en-US" altLang="zh-TW"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endParaRPr>
          </a:p>
          <a:p>
            <a:pPr lvl="1"/>
            <a:r>
              <a:rPr lang="zh-TW" altLang="en-US"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減</a:t>
            </a:r>
            <a:r>
              <a:rPr lang="en-US" altLang="zh-TW"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r>
              <a:rPr lang="zh-TW" altLang="en-US" sz="3200" b="1" dirty="0">
                <a:solidFill>
                  <a:schemeClr val="accent2">
                    <a:lumMod val="50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修剪</a:t>
            </a:r>
            <a:r>
              <a:rPr lang="en-US" altLang="zh-TW" sz="3200" b="1" dirty="0">
                <a:solidFill>
                  <a:schemeClr val="accent2">
                    <a:lumMod val="50000"/>
                  </a:schemeClr>
                </a:solidFill>
                <a:latin typeface="DFKai-SB" panose="03000509000000000000" pitchFamily="65" charset="-120"/>
                <a:ea typeface="DFKai-SB" panose="03000509000000000000" pitchFamily="65" charset="-120"/>
                <a:sym typeface="Wingdings" panose="05000000000000000000" pitchFamily="2" charset="2"/>
              </a:rPr>
              <a:t>)</a:t>
            </a:r>
          </a:p>
          <a:p>
            <a:pPr lvl="1"/>
            <a:endParaRPr lang="en-US" altLang="zh-TW" sz="3500" b="1" dirty="0">
              <a:solidFill>
                <a:srgbClr val="FF0000"/>
              </a:solidFill>
              <a:latin typeface="DFKai-SB" panose="03000509000000000000" pitchFamily="65" charset="-120"/>
              <a:ea typeface="DFKai-SB" panose="03000509000000000000" pitchFamily="65" charset="-120"/>
            </a:endParaRPr>
          </a:p>
          <a:p>
            <a:pPr lvl="1"/>
            <a:endParaRPr lang="en-US" altLang="zh-TW" dirty="0"/>
          </a:p>
          <a:p>
            <a:endParaRPr lang="en-US" altLang="zh-TW" dirty="0"/>
          </a:p>
          <a:p>
            <a:endParaRPr lang="en-US" dirty="0"/>
          </a:p>
        </p:txBody>
      </p:sp>
    </p:spTree>
    <p:extLst>
      <p:ext uri="{BB962C8B-B14F-4D97-AF65-F5344CB8AC3E}">
        <p14:creationId xmlns:p14="http://schemas.microsoft.com/office/powerpoint/2010/main" val="51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3066288" cy="1143000"/>
          </a:xfrm>
        </p:spPr>
        <p:txBody>
          <a:bodyPr>
            <a:normAutofit fontScale="90000"/>
          </a:bodyPr>
          <a:lstStyle/>
          <a:p>
            <a:pPr algn="ctr"/>
            <a:r>
              <a:rPr lang="zh-TW" altLang="en-US" dirty="0">
                <a:latin typeface="DFKai-SB" panose="03000509000000000000" pitchFamily="65" charset="-120"/>
                <a:ea typeface="DFKai-SB" panose="03000509000000000000" pitchFamily="65" charset="-120"/>
              </a:rPr>
              <a:t>多刺激</a:t>
            </a:r>
            <a:r>
              <a:rPr lang="zh-TW" altLang="en-US" dirty="0">
                <a:latin typeface="DFKai-SB" panose="03000509000000000000" pitchFamily="65" charset="-120"/>
                <a:ea typeface="DFKai-SB" panose="03000509000000000000" pitchFamily="65" charset="-120"/>
                <a:sym typeface="Wingdings" panose="05000000000000000000" pitchFamily="2" charset="2"/>
              </a:rPr>
              <a:t></a:t>
            </a:r>
            <a:br>
              <a:rPr lang="en-US" altLang="zh-TW" dirty="0">
                <a:latin typeface="DFKai-SB" panose="03000509000000000000" pitchFamily="65" charset="-120"/>
                <a:ea typeface="DFKai-SB" panose="03000509000000000000" pitchFamily="65" charset="-120"/>
                <a:sym typeface="Wingdings" panose="05000000000000000000" pitchFamily="2" charset="2"/>
              </a:rPr>
            </a:br>
            <a:r>
              <a:rPr lang="zh-TW" altLang="en-US" dirty="0">
                <a:latin typeface="DFKai-SB" panose="03000509000000000000" pitchFamily="65" charset="-120"/>
                <a:ea typeface="DFKai-SB" panose="03000509000000000000" pitchFamily="65" charset="-120"/>
                <a:sym typeface="Wingdings" panose="05000000000000000000" pitchFamily="2" charset="2"/>
              </a:rPr>
              <a:t>突觸發芽</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46052"/>
            <a:ext cx="6305550" cy="329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678" y="89905"/>
            <a:ext cx="419259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79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71315"/>
            <a:ext cx="6829425" cy="309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228600"/>
            <a:ext cx="396965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867400" y="274638"/>
            <a:ext cx="3066288" cy="1143000"/>
          </a:xfrm>
          <a:prstGeom prst="rect">
            <a:avLst/>
          </a:prstGeom>
        </p:spPr>
        <p:txBody>
          <a:bodyPr anchor="ct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zh-TW" altLang="en-US" dirty="0">
                <a:latin typeface="DFKai-SB" panose="03000509000000000000" pitchFamily="65" charset="-120"/>
                <a:ea typeface="DFKai-SB" panose="03000509000000000000" pitchFamily="65" charset="-120"/>
              </a:rPr>
              <a:t>少刺激</a:t>
            </a:r>
            <a:r>
              <a:rPr lang="zh-TW" altLang="en-US" dirty="0">
                <a:latin typeface="DFKai-SB" panose="03000509000000000000" pitchFamily="65" charset="-120"/>
                <a:ea typeface="DFKai-SB" panose="03000509000000000000" pitchFamily="65" charset="-120"/>
                <a:sym typeface="Wingdings" panose="05000000000000000000" pitchFamily="2" charset="2"/>
              </a:rPr>
              <a:t></a:t>
            </a:r>
            <a:br>
              <a:rPr lang="en-US" altLang="zh-TW" dirty="0">
                <a:latin typeface="DFKai-SB" panose="03000509000000000000" pitchFamily="65" charset="-120"/>
                <a:ea typeface="DFKai-SB" panose="03000509000000000000" pitchFamily="65" charset="-120"/>
                <a:sym typeface="Wingdings" panose="05000000000000000000" pitchFamily="2" charset="2"/>
              </a:rPr>
            </a:br>
            <a:r>
              <a:rPr lang="zh-TW" altLang="en-US" dirty="0">
                <a:latin typeface="DFKai-SB" panose="03000509000000000000" pitchFamily="65" charset="-120"/>
                <a:ea typeface="DFKai-SB" panose="03000509000000000000" pitchFamily="65" charset="-120"/>
                <a:sym typeface="Wingdings" panose="05000000000000000000" pitchFamily="2" charset="2"/>
              </a:rPr>
              <a:t>突觸修剪</a:t>
            </a: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82656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485888" cy="1630362"/>
          </a:xfrm>
        </p:spPr>
        <p:txBody>
          <a:bodyPr>
            <a:normAutofit fontScale="90000"/>
          </a:bodyPr>
          <a:lstStyle/>
          <a:p>
            <a:pPr algn="ctr"/>
            <a:r>
              <a:rPr lang="zh-TW" altLang="en-US" b="1" dirty="0">
                <a:latin typeface="DFKai-SB" panose="03000509000000000000" pitchFamily="65" charset="-120"/>
                <a:ea typeface="DFKai-SB" panose="03000509000000000000" pitchFamily="65" charset="-120"/>
              </a:rPr>
              <a:t>腦的可塑性</a:t>
            </a:r>
            <a:r>
              <a:rPr lang="en-US" altLang="zh-TW" dirty="0"/>
              <a:t>(Plasticity):</a:t>
            </a:r>
            <a:br>
              <a:rPr lang="en-US" altLang="zh-TW" dirty="0"/>
            </a:br>
            <a:r>
              <a:rPr lang="zh-TW" altLang="en-US" dirty="0">
                <a:latin typeface="DFKai-SB" panose="03000509000000000000" pitchFamily="65" charset="-120"/>
                <a:ea typeface="DFKai-SB" panose="03000509000000000000" pitchFamily="65" charset="-120"/>
              </a:rPr>
              <a:t>好的思想要多發芽</a:t>
            </a:r>
            <a:br>
              <a:rPr lang="en-US" altLang="zh-TW" dirty="0">
                <a:latin typeface="DFKai-SB" panose="03000509000000000000" pitchFamily="65" charset="-120"/>
                <a:ea typeface="DFKai-SB" panose="03000509000000000000" pitchFamily="65" charset="-120"/>
              </a:rPr>
            </a:br>
            <a:r>
              <a:rPr lang="zh-TW" altLang="en-US" dirty="0">
                <a:latin typeface="DFKai-SB" panose="03000509000000000000" pitchFamily="65" charset="-120"/>
                <a:ea typeface="DFKai-SB" panose="03000509000000000000" pitchFamily="65" charset="-120"/>
              </a:rPr>
              <a:t>壞的思想要多修剪</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435608" y="2133600"/>
            <a:ext cx="7498080" cy="4114800"/>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5057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1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6609"/>
            <a:ext cx="75438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07" y="0"/>
            <a:ext cx="4741393" cy="265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2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6" y="1362370"/>
            <a:ext cx="9187296" cy="520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609850"/>
            <a:ext cx="75628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710"/>
            <a:ext cx="4648200" cy="259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1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309688"/>
            <a:ext cx="75628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8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304925"/>
            <a:ext cx="75723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8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8107680" cy="1143000"/>
          </a:xfrm>
        </p:spPr>
        <p:txBody>
          <a:bodyPr>
            <a:normAutofit fontScale="90000"/>
          </a:bodyPr>
          <a:lstStyle/>
          <a:p>
            <a:pPr algn="ctr"/>
            <a:r>
              <a:rPr lang="en-US" altLang="zh-TW" b="1" dirty="0"/>
              <a:t>e</a:t>
            </a:r>
            <a:r>
              <a:rPr lang="zh-TW" altLang="en-US" b="1" dirty="0">
                <a:latin typeface="DFKai-SB" panose="03000509000000000000" pitchFamily="65" charset="-120"/>
                <a:ea typeface="DFKai-SB" panose="03000509000000000000" pitchFamily="65" charset="-120"/>
              </a:rPr>
              <a:t>世代的方便所帶來的新學習方法</a:t>
            </a:r>
            <a:r>
              <a:rPr lang="en-US" altLang="zh-TW" b="1" dirty="0">
                <a:latin typeface="DFKai-SB" panose="03000509000000000000" pitchFamily="65" charset="-120"/>
                <a:ea typeface="DFKai-SB" panose="03000509000000000000" pitchFamily="65" charset="-120"/>
              </a:rPr>
              <a:t>(1)</a:t>
            </a:r>
            <a:endParaRPr lang="en-US" b="1"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914400" y="990600"/>
            <a:ext cx="8031480" cy="5867400"/>
          </a:xfrm>
        </p:spPr>
        <p:txBody>
          <a:bodyPr>
            <a:normAutofit lnSpcReduction="10000"/>
          </a:bodyPr>
          <a:lstStyle/>
          <a:p>
            <a:r>
              <a:rPr lang="en-US" b="1" dirty="0">
                <a:solidFill>
                  <a:schemeClr val="accent2">
                    <a:lumMod val="75000"/>
                  </a:schemeClr>
                </a:solidFill>
              </a:rPr>
              <a:t>“Google Effects on Memory” </a:t>
            </a:r>
            <a:r>
              <a:rPr lang="en-US" b="1" i="1" dirty="0">
                <a:solidFill>
                  <a:schemeClr val="accent2">
                    <a:lumMod val="75000"/>
                  </a:schemeClr>
                </a:solidFill>
              </a:rPr>
              <a:t>Science</a:t>
            </a:r>
            <a:r>
              <a:rPr lang="en-US" b="1" dirty="0">
                <a:solidFill>
                  <a:schemeClr val="accent2">
                    <a:lumMod val="75000"/>
                  </a:schemeClr>
                </a:solidFill>
              </a:rPr>
              <a:t> </a:t>
            </a:r>
            <a:r>
              <a:rPr lang="en-US" altLang="zh-TW" b="1" dirty="0">
                <a:solidFill>
                  <a:schemeClr val="accent2">
                    <a:lumMod val="75000"/>
                  </a:schemeClr>
                </a:solidFill>
              </a:rPr>
              <a:t>2011</a:t>
            </a:r>
            <a:r>
              <a:rPr lang="zh-TW" altLang="en-US" b="1" dirty="0">
                <a:solidFill>
                  <a:schemeClr val="accent2">
                    <a:lumMod val="75000"/>
                  </a:schemeClr>
                </a:solidFill>
              </a:rPr>
              <a:t>：</a:t>
            </a:r>
            <a:r>
              <a:rPr lang="en-US" b="1" dirty="0">
                <a:solidFill>
                  <a:schemeClr val="accent2">
                    <a:lumMod val="75000"/>
                  </a:schemeClr>
                </a:solidFill>
              </a:rPr>
              <a:t> </a:t>
            </a:r>
            <a:r>
              <a:rPr lang="zh-TW" altLang="en-US" b="1" dirty="0">
                <a:latin typeface="DFKai-SB" panose="03000509000000000000" pitchFamily="65" charset="-120"/>
                <a:ea typeface="DFKai-SB" panose="03000509000000000000" pitchFamily="65" charset="-120"/>
              </a:rPr>
              <a:t>大學生因知道可以隨時找到資料便</a:t>
            </a:r>
            <a:r>
              <a:rPr lang="zh-TW" altLang="en-US" b="1" dirty="0">
                <a:solidFill>
                  <a:srgbClr val="FF0000"/>
                </a:solidFill>
                <a:latin typeface="DFKai-SB" panose="03000509000000000000" pitchFamily="65" charset="-120"/>
                <a:ea typeface="DFKai-SB" panose="03000509000000000000" pitchFamily="65" charset="-120"/>
              </a:rPr>
              <a:t>不再記下資料，只記著找資料的途徑</a:t>
            </a:r>
            <a:endParaRPr lang="en-US" altLang="zh-TW" b="1" dirty="0">
              <a:solidFill>
                <a:srgbClr val="FF0000"/>
              </a:solidFill>
              <a:latin typeface="DFKai-SB" panose="03000509000000000000" pitchFamily="65" charset="-120"/>
              <a:ea typeface="DFKai-SB" panose="03000509000000000000" pitchFamily="65" charset="-120"/>
            </a:endParaRPr>
          </a:p>
          <a:p>
            <a:r>
              <a:rPr lang="en-US" altLang="zh-TW" b="1" dirty="0">
                <a:solidFill>
                  <a:schemeClr val="accent2">
                    <a:lumMod val="75000"/>
                  </a:schemeClr>
                </a:solidFill>
                <a:latin typeface="Times New Roman" panose="02020603050405020304" pitchFamily="18" charset="0"/>
                <a:ea typeface="DFKai-SB" panose="03000509000000000000" pitchFamily="65" charset="-120"/>
                <a:cs typeface="Times New Roman" panose="02020603050405020304" pitchFamily="18" charset="0"/>
              </a:rPr>
              <a:t>Samuel </a:t>
            </a:r>
            <a:r>
              <a:rPr lang="en-US" altLang="zh-TW" b="1" dirty="0" err="1">
                <a:solidFill>
                  <a:schemeClr val="accent2">
                    <a:lumMod val="75000"/>
                  </a:schemeClr>
                </a:solidFill>
                <a:latin typeface="Times New Roman" panose="02020603050405020304" pitchFamily="18" charset="0"/>
                <a:ea typeface="DFKai-SB" panose="03000509000000000000" pitchFamily="65" charset="-120"/>
                <a:cs typeface="Times New Roman" panose="02020603050405020304" pitchFamily="18" charset="0"/>
              </a:rPr>
              <a:t>Arbesman</a:t>
            </a:r>
            <a:r>
              <a:rPr lang="en-US" altLang="zh-TW" b="1" dirty="0">
                <a:solidFill>
                  <a:schemeClr val="accent2">
                    <a:lumMod val="75000"/>
                  </a:schemeClr>
                </a:solidFill>
                <a:latin typeface="Times New Roman" panose="02020603050405020304" pitchFamily="18" charset="0"/>
                <a:ea typeface="DFKai-SB" panose="03000509000000000000" pitchFamily="65" charset="-120"/>
                <a:cs typeface="Times New Roman" panose="02020603050405020304" pitchFamily="18" charset="0"/>
              </a:rPr>
              <a:t>, The Half-Life of Facts: Why Everything We Know Has an Expiration Date, 2012:</a:t>
            </a: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新</a:t>
            </a:r>
            <a:r>
              <a:rPr lang="zh-TW" altLang="en-US" b="1" dirty="0">
                <a:latin typeface="DFKai-SB" panose="03000509000000000000" pitchFamily="65" charset="-120"/>
                <a:ea typeface="DFKai-SB" panose="03000509000000000000" pitchFamily="65" charset="-120"/>
              </a:rPr>
              <a:t>的“事實”是經常被取代，我們應該停止記憶，到互聯網上去查看新的事實便足夠了。</a:t>
            </a:r>
            <a:endParaRPr lang="en-US" altLang="zh-TW" b="1" dirty="0">
              <a:latin typeface="DFKai-SB" panose="03000509000000000000" pitchFamily="65" charset="-120"/>
              <a:ea typeface="DFKai-SB" panose="03000509000000000000" pitchFamily="65" charset="-120"/>
              <a:cs typeface="Times New Roman" panose="02020603050405020304" pitchFamily="18" charset="0"/>
            </a:endParaRPr>
          </a:p>
          <a:p>
            <a:r>
              <a:rPr lang="en-US" sz="2800" b="1" dirty="0">
                <a:solidFill>
                  <a:schemeClr val="accent2">
                    <a:lumMod val="75000"/>
                  </a:schemeClr>
                </a:solidFill>
              </a:rPr>
              <a:t>Don Tapscott</a:t>
            </a:r>
            <a:r>
              <a:rPr lang="zh-TW" altLang="en-US" sz="2800" b="1" dirty="0">
                <a:solidFill>
                  <a:schemeClr val="accent2">
                    <a:lumMod val="75000"/>
                  </a:schemeClr>
                </a:solidFill>
              </a:rPr>
              <a:t>，</a:t>
            </a:r>
            <a:r>
              <a:rPr lang="en-US" altLang="zh-TW" sz="2800" b="1" dirty="0">
                <a:solidFill>
                  <a:schemeClr val="accent2">
                    <a:lumMod val="75000"/>
                  </a:schemeClr>
                </a:solidFill>
              </a:rPr>
              <a:t>The Impending Demise of the University, </a:t>
            </a:r>
            <a:r>
              <a:rPr lang="en-US" sz="2800" b="1" dirty="0">
                <a:solidFill>
                  <a:schemeClr val="accent2">
                    <a:lumMod val="75000"/>
                  </a:schemeClr>
                </a:solidFill>
              </a:rPr>
              <a:t>2008 </a:t>
            </a:r>
            <a:r>
              <a:rPr lang="zh-TW" altLang="en-US" sz="2800" b="1" dirty="0">
                <a:solidFill>
                  <a:schemeClr val="accent2">
                    <a:lumMod val="75000"/>
                  </a:schemeClr>
                </a:solidFill>
                <a:latin typeface="DFKai-SB" panose="03000509000000000000" pitchFamily="65" charset="-120"/>
                <a:ea typeface="DFKai-SB" panose="03000509000000000000" pitchFamily="65" charset="-120"/>
              </a:rPr>
              <a:t>（大學既將滅亡）</a:t>
            </a:r>
            <a:endParaRPr lang="en-US" altLang="zh-TW" sz="2800" b="1" dirty="0">
              <a:solidFill>
                <a:schemeClr val="accent2">
                  <a:lumMod val="75000"/>
                </a:schemeClr>
              </a:solidFill>
              <a:latin typeface="DFKai-SB" panose="03000509000000000000" pitchFamily="65" charset="-120"/>
              <a:ea typeface="DFKai-SB" panose="03000509000000000000" pitchFamily="65" charset="-120"/>
            </a:endParaRPr>
          </a:p>
          <a:p>
            <a:pPr lvl="1"/>
            <a:r>
              <a:rPr lang="zh-TW" altLang="en-US" b="1" dirty="0">
                <a:latin typeface="DFKai-SB" panose="03000509000000000000" pitchFamily="65" charset="-120"/>
                <a:ea typeface="DFKai-SB" panose="03000509000000000000" pitchFamily="65" charset="-120"/>
              </a:rPr>
              <a:t>學習轉型：</a:t>
            </a:r>
            <a:r>
              <a:rPr lang="zh-TW" altLang="en-US" b="1" u="sng" dirty="0">
                <a:latin typeface="DFKai-SB" panose="03000509000000000000" pitchFamily="65" charset="-120"/>
                <a:ea typeface="DFKai-SB" panose="03000509000000000000" pitchFamily="65" charset="-120"/>
              </a:rPr>
              <a:t>無</a:t>
            </a:r>
            <a:r>
              <a:rPr lang="zh-CN" altLang="en-US" b="1" u="sng" dirty="0">
                <a:latin typeface="DFKai-SB" panose="03000509000000000000" pitchFamily="65" charset="-120"/>
                <a:ea typeface="DFKai-SB" panose="03000509000000000000" pitchFamily="65" charset="-120"/>
              </a:rPr>
              <a:t>序、互</a:t>
            </a:r>
            <a:r>
              <a:rPr lang="zh-TW" altLang="en-US" b="1" u="sng" dirty="0">
                <a:latin typeface="DFKai-SB" panose="03000509000000000000" pitchFamily="65" charset="-120"/>
                <a:ea typeface="DFKai-SB" panose="03000509000000000000" pitchFamily="65" charset="-120"/>
              </a:rPr>
              <a:t>動</a:t>
            </a:r>
            <a:r>
              <a:rPr lang="zh-CN" altLang="en-US" b="1" u="sng" dirty="0">
                <a:latin typeface="DFKai-SB" panose="03000509000000000000" pitchFamily="65" charset="-120"/>
                <a:ea typeface="DFKai-SB" panose="03000509000000000000" pitchFamily="65" charset="-120"/>
              </a:rPr>
              <a:t>、非同步、多任</a:t>
            </a:r>
            <a:r>
              <a:rPr lang="zh-TW" altLang="en-US" b="1" u="sng" dirty="0">
                <a:latin typeface="DFKai-SB" panose="03000509000000000000" pitchFamily="65" charset="-120"/>
                <a:ea typeface="DFKai-SB" panose="03000509000000000000" pitchFamily="65" charset="-120"/>
              </a:rPr>
              <a:t>務</a:t>
            </a:r>
            <a:r>
              <a:rPr lang="zh-CN" altLang="en-US" b="1" u="sng" dirty="0">
                <a:latin typeface="DFKai-SB" panose="03000509000000000000" pitchFamily="65" charset="-120"/>
                <a:ea typeface="DFKai-SB" panose="03000509000000000000" pitchFamily="65" charset="-120"/>
              </a:rPr>
              <a:t>及合作</a:t>
            </a:r>
            <a:endParaRPr lang="en-US" altLang="zh-CN" b="1" u="sng" dirty="0">
              <a:latin typeface="DFKai-SB" panose="03000509000000000000" pitchFamily="65" charset="-120"/>
              <a:ea typeface="DFKai-SB" panose="03000509000000000000" pitchFamily="65" charset="-120"/>
            </a:endParaRPr>
          </a:p>
          <a:p>
            <a:pPr lvl="1"/>
            <a:endParaRPr lang="en-US" b="1" dirty="0">
              <a:solidFill>
                <a:schemeClr val="accent2">
                  <a:lumMod val="75000"/>
                </a:schemeClr>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62486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4655"/>
            <a:ext cx="75819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222" y="-34636"/>
            <a:ext cx="4721069" cy="263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36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a:latin typeface="DFKai-SB" panose="03000509000000000000" pitchFamily="65" charset="-120"/>
                <a:ea typeface="DFKai-SB" panose="03000509000000000000" pitchFamily="65" charset="-120"/>
              </a:rPr>
              <a:t>在基督裏的新造的人</a:t>
            </a:r>
            <a:r>
              <a:rPr lang="en-US" altLang="zh-TW" dirty="0">
                <a:latin typeface="DFKai-SB" panose="03000509000000000000" pitchFamily="65" charset="-120"/>
                <a:ea typeface="DFKai-SB" panose="03000509000000000000" pitchFamily="65" charset="-120"/>
              </a:rPr>
              <a:t>!</a:t>
            </a:r>
            <a:r>
              <a:rPr lang="en-US" altLang="zh-TW" b="1" baseline="30000" dirty="0">
                <a:solidFill>
                  <a:srgbClr val="FF0000"/>
                </a:solidFill>
                <a:latin typeface="DFKai-SB" panose="03000509000000000000" pitchFamily="65" charset="-120"/>
                <a:ea typeface="DFKai-SB" panose="03000509000000000000" pitchFamily="65" charset="-120"/>
              </a:rPr>
              <a:t>T</a:t>
            </a:r>
            <a:endParaRPr lang="en-US" b="1" baseline="30000" dirty="0">
              <a:solidFill>
                <a:srgbClr val="FF0000"/>
              </a:solidFill>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543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3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zh-TW" altLang="en-US" sz="4900" dirty="0">
                <a:latin typeface="DFKai-SB" panose="03000509000000000000" pitchFamily="65" charset="-120"/>
                <a:ea typeface="DFKai-SB" panose="03000509000000000000" pitchFamily="65" charset="-120"/>
              </a:rPr>
              <a:t>背誦經文技巧</a:t>
            </a:r>
            <a:endParaRPr lang="en-US" dirty="0"/>
          </a:p>
        </p:txBody>
      </p:sp>
      <p:sp>
        <p:nvSpPr>
          <p:cNvPr id="3" name="Content Placeholder 2"/>
          <p:cNvSpPr>
            <a:spLocks noGrp="1"/>
          </p:cNvSpPr>
          <p:nvPr>
            <p:ph idx="1"/>
          </p:nvPr>
        </p:nvSpPr>
        <p:spPr>
          <a:xfrm>
            <a:off x="1435608" y="1143000"/>
            <a:ext cx="7498080" cy="5562600"/>
          </a:xfrm>
        </p:spPr>
        <p:txBody>
          <a:bodyPr>
            <a:normAutofit lnSpcReduction="10000"/>
          </a:bodyPr>
          <a:lstStyle/>
          <a:p>
            <a:pPr marL="82296" indent="0">
              <a:buNone/>
            </a:pPr>
            <a:r>
              <a:rPr lang="en-US" altLang="zh-TW" b="1" dirty="0">
                <a:latin typeface="DFKai-SB" panose="03000509000000000000" pitchFamily="65" charset="-120"/>
                <a:ea typeface="DFKai-SB" panose="03000509000000000000" pitchFamily="65" charset="-120"/>
              </a:rPr>
              <a:t>A.</a:t>
            </a:r>
            <a:r>
              <a:rPr lang="zh-TW" altLang="en-US" b="1" dirty="0">
                <a:latin typeface="DFKai-SB" panose="03000509000000000000" pitchFamily="65" charset="-120"/>
                <a:ea typeface="DFKai-SB" panose="03000509000000000000" pitchFamily="65" charset="-120"/>
              </a:rPr>
              <a:t>增加記憶的</a:t>
            </a:r>
            <a:r>
              <a:rPr lang="zh-TW" altLang="en-US" b="1" dirty="0">
                <a:solidFill>
                  <a:schemeClr val="accent4">
                    <a:lumMod val="75000"/>
                  </a:schemeClr>
                </a:solidFill>
                <a:latin typeface="DFKai-SB" panose="03000509000000000000" pitchFamily="65" charset="-120"/>
                <a:ea typeface="DFKai-SB" panose="03000509000000000000" pitchFamily="65" charset="-120"/>
              </a:rPr>
              <a:t>深度</a:t>
            </a:r>
            <a:endParaRPr lang="en-US" altLang="zh-TW" b="1" dirty="0">
              <a:solidFill>
                <a:schemeClr val="accent4">
                  <a:lumMod val="75000"/>
                </a:schemeClr>
              </a:solidFill>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留心專注</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書寫和大聲朗誦</a:t>
            </a:r>
          </a:p>
          <a:p>
            <a:r>
              <a:rPr lang="zh-TW" altLang="en-US" b="1" dirty="0">
                <a:latin typeface="DFKai-SB" panose="03000509000000000000" pitchFamily="65" charset="-120"/>
                <a:ea typeface="DFKai-SB" panose="03000509000000000000" pitchFamily="65" charset="-120"/>
              </a:rPr>
              <a:t>分類</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資料形象化</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不斷重溫</a:t>
            </a:r>
          </a:p>
          <a:p>
            <a:pPr marL="82296" indent="0">
              <a:buNone/>
            </a:pPr>
            <a:r>
              <a:rPr lang="en-US" altLang="zh-TW" b="1" dirty="0">
                <a:latin typeface="DFKai-SB" panose="03000509000000000000" pitchFamily="65" charset="-120"/>
                <a:ea typeface="DFKai-SB" panose="03000509000000000000" pitchFamily="65" charset="-120"/>
              </a:rPr>
              <a:t>B.</a:t>
            </a:r>
            <a:r>
              <a:rPr lang="zh-TW" altLang="en-US" b="1" dirty="0">
                <a:latin typeface="DFKai-SB" panose="03000509000000000000" pitchFamily="65" charset="-120"/>
                <a:ea typeface="DFKai-SB" panose="03000509000000000000" pitchFamily="65" charset="-120"/>
              </a:rPr>
              <a:t>擴大記憶的</a:t>
            </a:r>
            <a:r>
              <a:rPr lang="zh-TW" altLang="en-US" b="1" dirty="0">
                <a:solidFill>
                  <a:schemeClr val="accent4">
                    <a:lumMod val="75000"/>
                  </a:schemeClr>
                </a:solidFill>
                <a:latin typeface="DFKai-SB" panose="03000509000000000000" pitchFamily="65" charset="-120"/>
                <a:ea typeface="DFKai-SB" panose="03000509000000000000" pitchFamily="65" charset="-120"/>
              </a:rPr>
              <a:t>容量</a:t>
            </a:r>
            <a:endParaRPr lang="en-US" altLang="zh-TW" b="1" dirty="0">
              <a:solidFill>
                <a:schemeClr val="accent4">
                  <a:lumMod val="75000"/>
                </a:schemeClr>
              </a:solidFill>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整篇背誦</a:t>
            </a:r>
            <a:endParaRPr lang="en-US" altLang="zh-TW" b="1" dirty="0">
              <a:latin typeface="DFKai-SB" panose="03000509000000000000" pitchFamily="65" charset="-120"/>
              <a:ea typeface="DFKai-SB" panose="03000509000000000000" pitchFamily="65" charset="-120"/>
            </a:endParaRPr>
          </a:p>
          <a:p>
            <a:pPr marL="82296" indent="0">
              <a:buNone/>
            </a:pPr>
            <a:r>
              <a:rPr lang="en-US" altLang="zh-TW" b="1" dirty="0">
                <a:latin typeface="DFKai-SB" panose="03000509000000000000" pitchFamily="65" charset="-120"/>
                <a:ea typeface="DFKai-SB" panose="03000509000000000000" pitchFamily="65" charset="-120"/>
              </a:rPr>
              <a:t>C.</a:t>
            </a:r>
            <a:r>
              <a:rPr lang="zh-TW" altLang="en-US" b="1" dirty="0">
                <a:latin typeface="DFKai-SB" panose="03000509000000000000" pitchFamily="65" charset="-120"/>
                <a:ea typeface="DFKai-SB" panose="03000509000000000000" pitchFamily="65" charset="-120"/>
              </a:rPr>
              <a:t>發揮記憶的</a:t>
            </a:r>
            <a:r>
              <a:rPr lang="zh-TW" altLang="en-US" b="1" dirty="0">
                <a:solidFill>
                  <a:schemeClr val="accent4">
                    <a:lumMod val="75000"/>
                  </a:schemeClr>
                </a:solidFill>
                <a:latin typeface="DFKai-SB" panose="03000509000000000000" pitchFamily="65" charset="-120"/>
                <a:ea typeface="DFKai-SB" panose="03000509000000000000" pitchFamily="65" charset="-120"/>
              </a:rPr>
              <a:t>運用</a:t>
            </a:r>
            <a:endParaRPr lang="en-US" altLang="zh-TW" b="1" dirty="0">
              <a:solidFill>
                <a:schemeClr val="accent4">
                  <a:lumMod val="75000"/>
                </a:schemeClr>
              </a:solidFill>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聯想</a:t>
            </a: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反覆思想</a:t>
            </a:r>
            <a:r>
              <a:rPr lang="en-US" altLang="zh-TW" b="1" dirty="0">
                <a:latin typeface="DFKai-SB" panose="03000509000000000000" pitchFamily="65" charset="-120"/>
                <a:ea typeface="DFKai-SB" panose="03000509000000000000" pitchFamily="65" charset="-120"/>
              </a:rPr>
              <a:t>)</a:t>
            </a:r>
          </a:p>
          <a:p>
            <a:pPr marL="82296" indent="0">
              <a:buNone/>
            </a:pPr>
            <a:endParaRPr lang="en-US" altLang="zh-TW" b="1" dirty="0">
              <a:solidFill>
                <a:schemeClr val="accent4">
                  <a:lumMod val="75000"/>
                </a:schemeClr>
              </a:solidFill>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26101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46" y="1371600"/>
            <a:ext cx="8239810"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05400" y="3200400"/>
            <a:ext cx="1447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7800" y="4003964"/>
            <a:ext cx="1905000" cy="1025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09351" y="4516582"/>
            <a:ext cx="1905000" cy="1025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82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18" y="5990089"/>
            <a:ext cx="8229600" cy="875794"/>
          </a:xfrm>
        </p:spPr>
        <p:txBody>
          <a:bodyPr>
            <a:normAutofit/>
          </a:bodyPr>
          <a:lstStyle/>
          <a:p>
            <a:pPr algn="ctr"/>
            <a:r>
              <a:rPr lang="zh-TW" altLang="en-US" sz="4000" b="1" dirty="0">
                <a:latin typeface="DFKai-SB" panose="03000509000000000000" pitchFamily="65" charset="-120"/>
                <a:ea typeface="DFKai-SB" panose="03000509000000000000" pitchFamily="65" charset="-120"/>
              </a:rPr>
              <a:t>訊息的處理</a:t>
            </a:r>
            <a:endParaRPr lang="en-US" sz="4000" dirty="0">
              <a:latin typeface="DFKai-SB" panose="03000509000000000000" pitchFamily="65" charset="-120"/>
              <a:ea typeface="DFKai-SB" panose="03000509000000000000" pitchFamily="65" charset="-120"/>
            </a:endParaRPr>
          </a:p>
        </p:txBody>
      </p:sp>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654463" y="2180379"/>
            <a:ext cx="457200" cy="228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941458" y="2923739"/>
            <a:ext cx="1943100" cy="988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191000" y="2891418"/>
            <a:ext cx="1981200" cy="129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92825" y="2977403"/>
            <a:ext cx="1682164" cy="101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2908515" y="4069615"/>
            <a:ext cx="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686800" y="3993415"/>
            <a:ext cx="0" cy="838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3998" y="2926652"/>
            <a:ext cx="1530925" cy="1200329"/>
          </a:xfrm>
          <a:prstGeom prst="rect">
            <a:avLst/>
          </a:prstGeom>
          <a:solidFill>
            <a:schemeClr val="bg1"/>
          </a:solidFill>
        </p:spPr>
        <p:txBody>
          <a:bodyPr wrap="square" rtlCol="0">
            <a:spAutoFit/>
          </a:bodyPr>
          <a:lstStyle/>
          <a:p>
            <a:r>
              <a:rPr lang="zh-TW" altLang="en-US" sz="2400" b="1" dirty="0">
                <a:solidFill>
                  <a:srgbClr val="7030A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感覺記憶</a:t>
            </a:r>
            <a:endParaRPr lang="en-US" altLang="zh-TW" sz="2400" b="1" dirty="0">
              <a:solidFill>
                <a:srgbClr val="7030A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2400" b="1" dirty="0">
                <a:solidFill>
                  <a:schemeClr val="bg1"/>
                </a:solidFill>
                <a:latin typeface="DFKai-SB" panose="03000509000000000000" pitchFamily="65" charset="-120"/>
                <a:ea typeface="DFKai-SB" panose="03000509000000000000" pitchFamily="65" charset="-120"/>
              </a:rPr>
              <a:t>＜</a:t>
            </a:r>
            <a:r>
              <a:rPr lang="en-US" sz="2400" b="1" dirty="0">
                <a:solidFill>
                  <a:schemeClr val="bg1"/>
                </a:solidFill>
                <a:latin typeface="DFKai-SB" panose="03000509000000000000" pitchFamily="65" charset="-120"/>
                <a:ea typeface="DFKai-SB" panose="03000509000000000000" pitchFamily="65" charset="-120"/>
              </a:rPr>
              <a:t>3 </a:t>
            </a:r>
            <a:r>
              <a:rPr lang="zh-TW" altLang="en-US" sz="2400" b="1" dirty="0">
                <a:solidFill>
                  <a:schemeClr val="bg1"/>
                </a:solidFill>
                <a:latin typeface="DFKai-SB" panose="03000509000000000000" pitchFamily="65" charset="-120"/>
                <a:ea typeface="DFKai-SB" panose="03000509000000000000" pitchFamily="65" charset="-120"/>
              </a:rPr>
              <a:t>秒</a:t>
            </a:r>
            <a:endParaRPr lang="en-US" sz="2400" b="1" dirty="0">
              <a:solidFill>
                <a:schemeClr val="bg1"/>
              </a:solidFill>
              <a:latin typeface="DFKai-SB" panose="03000509000000000000" pitchFamily="65" charset="-120"/>
              <a:ea typeface="DFKai-SB" panose="03000509000000000000" pitchFamily="65" charset="-120"/>
            </a:endParaRPr>
          </a:p>
          <a:p>
            <a:endParaRPr lang="en-US" sz="2400" b="1" dirty="0">
              <a:solidFill>
                <a:schemeClr val="bg1"/>
              </a:solidFill>
            </a:endParaRPr>
          </a:p>
        </p:txBody>
      </p:sp>
      <p:sp>
        <p:nvSpPr>
          <p:cNvPr id="31" name="TextBox 30"/>
          <p:cNvSpPr txBox="1"/>
          <p:nvPr/>
        </p:nvSpPr>
        <p:spPr>
          <a:xfrm>
            <a:off x="6941458" y="2793086"/>
            <a:ext cx="1943100" cy="1200329"/>
          </a:xfrm>
          <a:prstGeom prst="rect">
            <a:avLst/>
          </a:prstGeom>
          <a:noFill/>
        </p:spPr>
        <p:txBody>
          <a:bodyPr wrap="square" rtlCol="0">
            <a:spAutoFit/>
          </a:bodyPr>
          <a:lstStyle/>
          <a:p>
            <a:endParaRPr lang="en-US" altLang="zh-TW" sz="2400" b="1" dirty="0">
              <a:solidFill>
                <a:schemeClr val="bg1"/>
              </a:solidFill>
              <a:effectLst>
                <a:outerShdw blurRad="38100" dist="38100" dir="2700000" algn="tl">
                  <a:srgbClr val="000000">
                    <a:alpha val="43137"/>
                  </a:srgbClr>
                </a:outerShdw>
              </a:effectLst>
            </a:endParaRPr>
          </a:p>
          <a:p>
            <a:r>
              <a:rPr lang="zh-TW" altLang="en-US" sz="2400" b="1" dirty="0">
                <a:solidFill>
                  <a:schemeClr val="bg1"/>
                </a:solidFill>
                <a:effectLst>
                  <a:outerShdw blurRad="38100" dist="38100" dir="2700000" algn="tl">
                    <a:srgbClr val="000000">
                      <a:alpha val="43137"/>
                    </a:srgbClr>
                  </a:outerShdw>
                </a:effectLst>
              </a:rPr>
              <a:t>長期記憶</a:t>
            </a:r>
            <a:endParaRPr lang="en-US" altLang="zh-TW" sz="2400" b="1" dirty="0">
              <a:solidFill>
                <a:schemeClr val="bg1"/>
              </a:solidFill>
              <a:effectLst>
                <a:outerShdw blurRad="38100" dist="38100" dir="2700000" algn="tl">
                  <a:srgbClr val="000000">
                    <a:alpha val="43137"/>
                  </a:srgbClr>
                </a:outerShdw>
              </a:effectLst>
            </a:endParaRPr>
          </a:p>
          <a:p>
            <a:endParaRPr lang="en-US" sz="2400" b="1" dirty="0">
              <a:solidFill>
                <a:schemeClr val="bg1"/>
              </a:solidFill>
            </a:endParaRPr>
          </a:p>
        </p:txBody>
      </p:sp>
      <p:sp>
        <p:nvSpPr>
          <p:cNvPr id="32" name="TextBox 31"/>
          <p:cNvSpPr txBox="1"/>
          <p:nvPr/>
        </p:nvSpPr>
        <p:spPr>
          <a:xfrm>
            <a:off x="4227285" y="3162417"/>
            <a:ext cx="1828800" cy="461665"/>
          </a:xfrm>
          <a:prstGeom prst="rect">
            <a:avLst/>
          </a:prstGeom>
          <a:noFill/>
        </p:spPr>
        <p:txBody>
          <a:bodyPr wrap="square" rtlCol="0">
            <a:spAutoFit/>
          </a:bodyPr>
          <a:lstStyle/>
          <a:p>
            <a:r>
              <a:rPr lang="zh-TW" altLang="en-US" sz="2400" b="1" dirty="0">
                <a:solidFill>
                  <a:schemeClr val="bg1"/>
                </a:solidFill>
                <a:effectLst>
                  <a:outerShdw blurRad="38100" dist="38100" dir="2700000" algn="tl">
                    <a:srgbClr val="000000">
                      <a:alpha val="43137"/>
                    </a:srgbClr>
                  </a:outerShdw>
                </a:effectLst>
              </a:rPr>
              <a:t>短期記憶</a:t>
            </a:r>
            <a:endParaRPr lang="en-US" altLang="zh-TW" sz="2400" b="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637310" y="2201721"/>
            <a:ext cx="443345" cy="1569660"/>
          </a:xfrm>
          <a:prstGeom prst="rect">
            <a:avLst/>
          </a:prstGeom>
          <a:noFill/>
        </p:spPr>
        <p:txBody>
          <a:bodyPr wrap="square" rtlCol="0">
            <a:spAutoFit/>
          </a:bodyPr>
          <a:lstStyle/>
          <a:p>
            <a:r>
              <a:rPr lang="zh-TW" altLang="en-US" sz="2400" b="1" dirty="0">
                <a:solidFill>
                  <a:schemeClr val="bg1"/>
                </a:solidFill>
              </a:rPr>
              <a:t>外</a:t>
            </a:r>
            <a:endParaRPr lang="en-US" altLang="zh-TW" sz="2400" b="1" dirty="0">
              <a:solidFill>
                <a:schemeClr val="bg1"/>
              </a:solidFill>
            </a:endParaRPr>
          </a:p>
          <a:p>
            <a:r>
              <a:rPr lang="zh-TW" altLang="en-US" sz="2400" b="1" dirty="0">
                <a:solidFill>
                  <a:schemeClr val="bg1"/>
                </a:solidFill>
              </a:rPr>
              <a:t>在</a:t>
            </a:r>
            <a:endParaRPr lang="en-US" altLang="zh-TW" sz="2400" b="1" dirty="0">
              <a:solidFill>
                <a:schemeClr val="bg1"/>
              </a:solidFill>
            </a:endParaRPr>
          </a:p>
          <a:p>
            <a:r>
              <a:rPr lang="zh-TW" altLang="en-US" sz="2400" b="1" dirty="0">
                <a:solidFill>
                  <a:schemeClr val="bg1"/>
                </a:solidFill>
              </a:rPr>
              <a:t>刺</a:t>
            </a:r>
            <a:endParaRPr lang="en-US" altLang="zh-TW" sz="2400" b="1" dirty="0">
              <a:solidFill>
                <a:schemeClr val="bg1"/>
              </a:solidFill>
            </a:endParaRPr>
          </a:p>
          <a:p>
            <a:r>
              <a:rPr lang="zh-TW" altLang="en-US" sz="2400" b="1" dirty="0">
                <a:solidFill>
                  <a:schemeClr val="bg1"/>
                </a:solidFill>
              </a:rPr>
              <a:t>激</a:t>
            </a:r>
            <a:endParaRPr lang="en-US" sz="2400" b="1" dirty="0">
              <a:solidFill>
                <a:schemeClr val="bg1"/>
              </a:solidFill>
            </a:endParaRPr>
          </a:p>
        </p:txBody>
      </p:sp>
      <p:sp>
        <p:nvSpPr>
          <p:cNvPr id="38" name="TextBox 37"/>
          <p:cNvSpPr txBox="1"/>
          <p:nvPr/>
        </p:nvSpPr>
        <p:spPr>
          <a:xfrm>
            <a:off x="3189094" y="3726854"/>
            <a:ext cx="954458" cy="461665"/>
          </a:xfrm>
          <a:prstGeom prst="rect">
            <a:avLst/>
          </a:prstGeom>
          <a:noFill/>
        </p:spPr>
        <p:txBody>
          <a:bodyPr wrap="square" rtlCol="0">
            <a:spAutoFit/>
          </a:bodyPr>
          <a:lstStyle/>
          <a:p>
            <a:r>
              <a:rPr lang="zh-TW" altLang="en-US" sz="2400" b="1" dirty="0"/>
              <a:t>注意</a:t>
            </a:r>
            <a:endParaRPr lang="en-US" altLang="zh-TW" sz="2400" b="1" dirty="0"/>
          </a:p>
        </p:txBody>
      </p:sp>
      <p:sp>
        <p:nvSpPr>
          <p:cNvPr id="40" name="TextBox 39"/>
          <p:cNvSpPr txBox="1"/>
          <p:nvPr/>
        </p:nvSpPr>
        <p:spPr>
          <a:xfrm>
            <a:off x="6241791" y="2328631"/>
            <a:ext cx="678875" cy="1200329"/>
          </a:xfrm>
          <a:prstGeom prst="rect">
            <a:avLst/>
          </a:prstGeom>
          <a:noFill/>
        </p:spPr>
        <p:txBody>
          <a:bodyPr wrap="square" rtlCol="0">
            <a:spAutoFit/>
          </a:bodyPr>
          <a:lstStyle/>
          <a:p>
            <a:r>
              <a:rPr lang="zh-TW" altLang="en-US" b="1" dirty="0"/>
              <a:t>儲存：</a:t>
            </a:r>
            <a:endParaRPr lang="en-US" altLang="zh-TW" b="1" dirty="0"/>
          </a:p>
          <a:p>
            <a:r>
              <a:rPr lang="zh-TW" altLang="en-US" b="1" dirty="0"/>
              <a:t>譯碼</a:t>
            </a:r>
            <a:endParaRPr lang="en-US" altLang="zh-TW" b="1" dirty="0"/>
          </a:p>
          <a:p>
            <a:r>
              <a:rPr lang="zh-TW" altLang="en-US" b="1" dirty="0"/>
              <a:t>覆習</a:t>
            </a:r>
            <a:endParaRPr lang="en-US" altLang="zh-TW" b="1" dirty="0"/>
          </a:p>
          <a:p>
            <a:endParaRPr lang="en-US" b="1" dirty="0"/>
          </a:p>
        </p:txBody>
      </p:sp>
      <p:sp>
        <p:nvSpPr>
          <p:cNvPr id="46" name="TextBox 45"/>
          <p:cNvSpPr txBox="1"/>
          <p:nvPr/>
        </p:nvSpPr>
        <p:spPr>
          <a:xfrm>
            <a:off x="4584621" y="1404300"/>
            <a:ext cx="931717" cy="461665"/>
          </a:xfrm>
          <a:prstGeom prst="rect">
            <a:avLst/>
          </a:prstGeom>
          <a:noFill/>
        </p:spPr>
        <p:txBody>
          <a:bodyPr wrap="square" rtlCol="0">
            <a:spAutoFit/>
          </a:bodyPr>
          <a:lstStyle/>
          <a:p>
            <a:r>
              <a:rPr lang="zh-TW" altLang="en-US" sz="2400" b="1" dirty="0"/>
              <a:t>覆習</a:t>
            </a:r>
            <a:endParaRPr lang="en-US" sz="2400" b="1" dirty="0"/>
          </a:p>
        </p:txBody>
      </p:sp>
      <p:sp>
        <p:nvSpPr>
          <p:cNvPr id="48" name="Curved Up Arrow 47"/>
          <p:cNvSpPr/>
          <p:nvPr/>
        </p:nvSpPr>
        <p:spPr>
          <a:xfrm flipH="1" flipV="1">
            <a:off x="4347361" y="2026818"/>
            <a:ext cx="1406240" cy="766268"/>
          </a:xfrm>
          <a:prstGeom prst="curvedUpArrow">
            <a:avLst>
              <a:gd name="adj1" fmla="val 25000"/>
              <a:gd name="adj2" fmla="val 50000"/>
              <a:gd name="adj3" fmla="val 41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ight Arrow 48"/>
          <p:cNvSpPr/>
          <p:nvPr/>
        </p:nvSpPr>
        <p:spPr>
          <a:xfrm>
            <a:off x="1049480" y="3444240"/>
            <a:ext cx="44334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2611905" y="4831615"/>
            <a:ext cx="678875" cy="369332"/>
          </a:xfrm>
          <a:prstGeom prst="rect">
            <a:avLst/>
          </a:prstGeom>
          <a:noFill/>
        </p:spPr>
        <p:txBody>
          <a:bodyPr wrap="square" rtlCol="0">
            <a:spAutoFit/>
          </a:bodyPr>
          <a:lstStyle/>
          <a:p>
            <a:r>
              <a:rPr lang="zh-TW" altLang="en-US" b="1" dirty="0"/>
              <a:t>遺忘</a:t>
            </a:r>
            <a:endParaRPr lang="en-US" b="1" dirty="0"/>
          </a:p>
        </p:txBody>
      </p:sp>
      <p:sp>
        <p:nvSpPr>
          <p:cNvPr id="54" name="TextBox 53"/>
          <p:cNvSpPr txBox="1"/>
          <p:nvPr/>
        </p:nvSpPr>
        <p:spPr>
          <a:xfrm>
            <a:off x="5567398" y="5003538"/>
            <a:ext cx="678875" cy="369332"/>
          </a:xfrm>
          <a:prstGeom prst="rect">
            <a:avLst/>
          </a:prstGeom>
          <a:noFill/>
        </p:spPr>
        <p:txBody>
          <a:bodyPr wrap="square" rtlCol="0">
            <a:spAutoFit/>
          </a:bodyPr>
          <a:lstStyle/>
          <a:p>
            <a:r>
              <a:rPr lang="zh-TW" altLang="en-US" b="1" dirty="0"/>
              <a:t>遺忘</a:t>
            </a:r>
            <a:endParaRPr lang="en-US" b="1" dirty="0"/>
          </a:p>
        </p:txBody>
      </p:sp>
      <p:sp>
        <p:nvSpPr>
          <p:cNvPr id="59" name="TextBox 58"/>
          <p:cNvSpPr txBox="1"/>
          <p:nvPr/>
        </p:nvSpPr>
        <p:spPr>
          <a:xfrm>
            <a:off x="8205683" y="4911205"/>
            <a:ext cx="678875" cy="923330"/>
          </a:xfrm>
          <a:prstGeom prst="rect">
            <a:avLst/>
          </a:prstGeom>
          <a:noFill/>
        </p:spPr>
        <p:txBody>
          <a:bodyPr wrap="square" rtlCol="0">
            <a:spAutoFit/>
          </a:bodyPr>
          <a:lstStyle/>
          <a:p>
            <a:r>
              <a:rPr lang="zh-TW" altLang="en-US" b="1" dirty="0"/>
              <a:t>檢索</a:t>
            </a:r>
            <a:endParaRPr lang="en-US" b="1" dirty="0"/>
          </a:p>
          <a:p>
            <a:r>
              <a:rPr lang="zh-TW" altLang="en-US" b="1" dirty="0"/>
              <a:t>性遺忘</a:t>
            </a:r>
            <a:endParaRPr lang="en-US" b="1" dirty="0"/>
          </a:p>
        </p:txBody>
      </p:sp>
      <p:cxnSp>
        <p:nvCxnSpPr>
          <p:cNvPr id="29" name="Straight Arrow Connector 28"/>
          <p:cNvCxnSpPr/>
          <p:nvPr/>
        </p:nvCxnSpPr>
        <p:spPr>
          <a:xfrm>
            <a:off x="5879438" y="4267970"/>
            <a:ext cx="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3292090" y="3417334"/>
            <a:ext cx="748466" cy="14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6172201" y="3810000"/>
            <a:ext cx="769258" cy="102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40"/>
          <p:cNvSpPr/>
          <p:nvPr/>
        </p:nvSpPr>
        <p:spPr>
          <a:xfrm>
            <a:off x="6226789" y="3232759"/>
            <a:ext cx="748466" cy="14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226789" y="3993415"/>
            <a:ext cx="678875" cy="646331"/>
          </a:xfrm>
          <a:prstGeom prst="rect">
            <a:avLst/>
          </a:prstGeom>
          <a:noFill/>
        </p:spPr>
        <p:txBody>
          <a:bodyPr wrap="square" rtlCol="0">
            <a:spAutoFit/>
          </a:bodyPr>
          <a:lstStyle/>
          <a:p>
            <a:r>
              <a:rPr lang="zh-TW" altLang="en-US" b="1" dirty="0"/>
              <a:t>整理檢索</a:t>
            </a:r>
            <a:endParaRPr lang="en-US" b="1" dirty="0"/>
          </a:p>
        </p:txBody>
      </p:sp>
      <p:sp>
        <p:nvSpPr>
          <p:cNvPr id="28" name="Title 1"/>
          <p:cNvSpPr txBox="1">
            <a:spLocks/>
          </p:cNvSpPr>
          <p:nvPr/>
        </p:nvSpPr>
        <p:spPr>
          <a:xfrm>
            <a:off x="665468" y="381000"/>
            <a:ext cx="8229600" cy="87579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altLang="zh-TW" sz="4000" b="1" dirty="0">
                <a:latin typeface="DFKai-SB" panose="03000509000000000000" pitchFamily="65" charset="-120"/>
                <a:ea typeface="DFKai-SB" panose="03000509000000000000" pitchFamily="65" charset="-120"/>
              </a:rPr>
              <a:t>1.</a:t>
            </a:r>
            <a:r>
              <a:rPr lang="zh-TW" altLang="en-US" sz="4000" b="1" dirty="0">
                <a:latin typeface="DFKai-SB" panose="03000509000000000000" pitchFamily="65" charset="-120"/>
                <a:ea typeface="DFKai-SB" panose="03000509000000000000" pitchFamily="65" charset="-120"/>
              </a:rPr>
              <a:t>留心專注</a:t>
            </a:r>
            <a:endParaRPr lang="en-US" sz="4000" dirty="0">
              <a:latin typeface="DFKai-SB" panose="03000509000000000000" pitchFamily="65" charset="-120"/>
              <a:ea typeface="DFKai-SB" panose="03000509000000000000" pitchFamily="65" charset="-120"/>
            </a:endParaRPr>
          </a:p>
        </p:txBody>
      </p:sp>
      <p:sp>
        <p:nvSpPr>
          <p:cNvPr id="33" name="Oval 32"/>
          <p:cNvSpPr/>
          <p:nvPr/>
        </p:nvSpPr>
        <p:spPr>
          <a:xfrm>
            <a:off x="3174989" y="3641678"/>
            <a:ext cx="1037606" cy="677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0937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down)">
                                      <p:cBhvr>
                                        <p:cTn id="1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6F95-255F-4FCF-A21A-39EE3C7F4129}"/>
              </a:ext>
            </a:extLst>
          </p:cNvPr>
          <p:cNvSpPr>
            <a:spLocks noGrp="1"/>
          </p:cNvSpPr>
          <p:nvPr>
            <p:ph type="title"/>
          </p:nvPr>
        </p:nvSpPr>
        <p:spPr>
          <a:xfrm>
            <a:off x="1143000" y="421146"/>
            <a:ext cx="7498080" cy="1143000"/>
          </a:xfrm>
        </p:spPr>
        <p:txBody>
          <a:bodyPr>
            <a:normAutofit fontScale="90000"/>
          </a:bodyPr>
          <a:lstStyle/>
          <a:p>
            <a:r>
              <a:rPr lang="en-US" dirty="0"/>
              <a:t>Multitasking</a:t>
            </a:r>
            <a:br>
              <a:rPr lang="en-US" dirty="0"/>
            </a:br>
            <a:r>
              <a:rPr lang="zh-TW" altLang="en-US" b="1" dirty="0">
                <a:latin typeface="DFKai-SB" panose="03000509000000000000" pitchFamily="65" charset="-120"/>
                <a:ea typeface="DFKai-SB" panose="03000509000000000000" pitchFamily="65" charset="-120"/>
              </a:rPr>
              <a:t>多任務處理</a:t>
            </a:r>
            <a:endParaRPr lang="en-US" b="1" dirty="0">
              <a:latin typeface="DFKai-SB" panose="03000509000000000000" pitchFamily="65" charset="-120"/>
              <a:ea typeface="DFKai-SB" panose="03000509000000000000" pitchFamily="65" charset="-120"/>
            </a:endParaRPr>
          </a:p>
        </p:txBody>
      </p:sp>
      <p:sp>
        <p:nvSpPr>
          <p:cNvPr id="3" name="Content Placeholder 2">
            <a:extLst>
              <a:ext uri="{FF2B5EF4-FFF2-40B4-BE49-F238E27FC236}">
                <a16:creationId xmlns:a16="http://schemas.microsoft.com/office/drawing/2014/main" id="{8DF442AF-2967-4BF5-B5E6-DE9F4EBC9A5B}"/>
              </a:ext>
            </a:extLst>
          </p:cNvPr>
          <p:cNvSpPr>
            <a:spLocks noGrp="1"/>
          </p:cNvSpPr>
          <p:nvPr>
            <p:ph idx="1"/>
          </p:nvPr>
        </p:nvSpPr>
        <p:spPr>
          <a:xfrm>
            <a:off x="965121" y="3204493"/>
            <a:ext cx="7498080" cy="3043907"/>
          </a:xfrm>
        </p:spPr>
        <p:txBody>
          <a:bodyPr>
            <a:normAutofit fontScale="92500" lnSpcReduction="10000"/>
          </a:bodyPr>
          <a:lstStyle/>
          <a:p>
            <a:r>
              <a:rPr lang="zh-TW" altLang="en-US" b="1" dirty="0">
                <a:latin typeface="DFKai-SB" panose="03000509000000000000" pitchFamily="65" charset="-120"/>
                <a:ea typeface="DFKai-SB" panose="03000509000000000000" pitchFamily="65" charset="-120"/>
              </a:rPr>
              <a:t>上癮</a:t>
            </a:r>
            <a:r>
              <a:rPr lang="en-US" altLang="zh-TW" b="1" dirty="0">
                <a:latin typeface="DFKai-SB" panose="03000509000000000000" pitchFamily="65" charset="-120"/>
                <a:ea typeface="DFKai-SB" panose="03000509000000000000" pitchFamily="65" charset="-120"/>
                <a:sym typeface="Wingdings" panose="05000000000000000000" pitchFamily="2" charset="2"/>
              </a:rPr>
              <a:t> ↑</a:t>
            </a:r>
            <a:r>
              <a:rPr lang="zh-TW" altLang="en-US" b="1" dirty="0">
                <a:latin typeface="DFKai-SB" panose="03000509000000000000" pitchFamily="65" charset="-120"/>
                <a:ea typeface="DFKai-SB" panose="03000509000000000000" pitchFamily="65" charset="-120"/>
                <a:sym typeface="Wingdings" panose="05000000000000000000" pitchFamily="2" charset="2"/>
              </a:rPr>
              <a:t>壓力內分泌</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增加</a:t>
            </a:r>
            <a:r>
              <a:rPr lang="en-US" altLang="zh-TW" dirty="0"/>
              <a:t>40%</a:t>
            </a:r>
            <a:r>
              <a:rPr lang="zh-TW" altLang="en-US" b="1" dirty="0">
                <a:latin typeface="DFKai-SB" panose="03000509000000000000" pitchFamily="65" charset="-120"/>
                <a:ea typeface="DFKai-SB" panose="03000509000000000000" pitchFamily="65" charset="-120"/>
              </a:rPr>
              <a:t>的時間去完成工作</a:t>
            </a:r>
            <a:endParaRPr lang="en-US" altLang="zh-TW" b="1" dirty="0">
              <a:latin typeface="DFKai-SB" panose="03000509000000000000" pitchFamily="65" charset="-120"/>
              <a:ea typeface="DFKai-SB" panose="03000509000000000000" pitchFamily="65" charset="-120"/>
            </a:endParaRPr>
          </a:p>
          <a:p>
            <a:r>
              <a:rPr lang="en-US" altLang="zh-TW" b="1" dirty="0">
                <a:latin typeface="DFKai-SB" panose="03000509000000000000" pitchFamily="65" charset="-120"/>
                <a:ea typeface="DFKai-SB" panose="03000509000000000000" pitchFamily="65" charset="-120"/>
              </a:rPr>
              <a:t>IQ↓10-15</a:t>
            </a:r>
            <a:r>
              <a:rPr lang="zh-TW" altLang="en-US" b="1" dirty="0">
                <a:latin typeface="DFKai-SB" panose="03000509000000000000" pitchFamily="65" charset="-120"/>
                <a:ea typeface="DFKai-SB" panose="03000509000000000000" pitchFamily="65" charset="-120"/>
              </a:rPr>
              <a:t>分</a:t>
            </a:r>
            <a:endParaRPr lang="en-US" altLang="zh-TW" b="1" dirty="0">
              <a:latin typeface="DFKai-SB" panose="03000509000000000000" pitchFamily="65" charset="-120"/>
              <a:ea typeface="DFKai-SB" panose="03000509000000000000" pitchFamily="65" charset="-120"/>
            </a:endParaRPr>
          </a:p>
          <a:p>
            <a:r>
              <a:rPr lang="en-US" altLang="zh-TW" b="1" dirty="0">
                <a:latin typeface="DFKai-SB" panose="03000509000000000000" pitchFamily="65" charset="-120"/>
                <a:ea typeface="DFKai-SB" panose="03000509000000000000" pitchFamily="65" charset="-120"/>
                <a:sym typeface="Wingdings" panose="05000000000000000000" pitchFamily="2" charset="2"/>
              </a:rPr>
              <a:t>↑</a:t>
            </a:r>
            <a:r>
              <a:rPr lang="zh-TW" altLang="en-US" b="1" dirty="0">
                <a:latin typeface="DFKai-SB" panose="03000509000000000000" pitchFamily="65" charset="-120"/>
                <a:ea typeface="DFKai-SB" panose="03000509000000000000" pitchFamily="65" charset="-120"/>
                <a:sym typeface="Wingdings" panose="05000000000000000000" pitchFamily="2" charset="2"/>
              </a:rPr>
              <a:t>腦糖消耗</a:t>
            </a:r>
            <a:r>
              <a:rPr lang="en-US" altLang="zh-TW" b="1" dirty="0">
                <a:latin typeface="DFKai-SB" panose="03000509000000000000" pitchFamily="65" charset="-120"/>
                <a:ea typeface="DFKai-SB" panose="03000509000000000000" pitchFamily="65" charset="-120"/>
                <a:sym typeface="Wingdings" panose="05000000000000000000" pitchFamily="2" charset="2"/>
              </a:rPr>
              <a:t></a:t>
            </a:r>
            <a:r>
              <a:rPr lang="zh-TW" altLang="en-US" b="1" dirty="0">
                <a:latin typeface="DFKai-SB" panose="03000509000000000000" pitchFamily="65" charset="-120"/>
                <a:ea typeface="DFKai-SB" panose="03000509000000000000" pitchFamily="65" charset="-120"/>
                <a:sym typeface="Wingdings" panose="05000000000000000000" pitchFamily="2" charset="2"/>
              </a:rPr>
              <a:t>容易犯錯</a:t>
            </a:r>
            <a:endParaRPr lang="en-US" altLang="zh-TW" b="1" dirty="0">
              <a:latin typeface="DFKai-SB" panose="03000509000000000000" pitchFamily="65" charset="-120"/>
              <a:ea typeface="DFKai-SB" panose="03000509000000000000" pitchFamily="65" charset="-120"/>
              <a:sym typeface="Wingdings" panose="05000000000000000000" pitchFamily="2" charset="2"/>
            </a:endParaRPr>
          </a:p>
          <a:p>
            <a:r>
              <a:rPr lang="zh-TW" altLang="en-US" b="1" dirty="0">
                <a:latin typeface="DFKai-SB" panose="03000509000000000000" pitchFamily="65" charset="-120"/>
                <a:ea typeface="DFKai-SB" panose="03000509000000000000" pitchFamily="65" charset="-120"/>
              </a:rPr>
              <a:t>腦細胞老化</a:t>
            </a:r>
            <a:r>
              <a:rPr lang="en-US" altLang="zh-TW" b="1" dirty="0">
                <a:latin typeface="DFKai-SB" panose="03000509000000000000" pitchFamily="65" charset="-120"/>
                <a:ea typeface="DFKai-SB" panose="03000509000000000000" pitchFamily="65" charset="-120"/>
                <a:sym typeface="Wingdings" panose="05000000000000000000" pitchFamily="2" charset="2"/>
              </a:rPr>
              <a:t></a:t>
            </a:r>
            <a:r>
              <a:rPr lang="zh-TW" altLang="en-US" b="1" dirty="0">
                <a:latin typeface="DFKai-SB" panose="03000509000000000000" pitchFamily="65" charset="-120"/>
                <a:ea typeface="DFKai-SB" panose="03000509000000000000" pitchFamily="65" charset="-120"/>
                <a:sym typeface="Wingdings" panose="05000000000000000000" pitchFamily="2" charset="2"/>
              </a:rPr>
              <a:t>縮短基因末端</a:t>
            </a:r>
            <a:endParaRPr lang="en-US" altLang="zh-TW" b="1" dirty="0">
              <a:latin typeface="DFKai-SB" panose="03000509000000000000" pitchFamily="65" charset="-120"/>
              <a:ea typeface="DFKai-SB" panose="03000509000000000000" pitchFamily="65" charset="-120"/>
              <a:sym typeface="Wingdings" panose="05000000000000000000" pitchFamily="2" charset="2"/>
            </a:endParaRPr>
          </a:p>
          <a:p>
            <a:r>
              <a:rPr lang="zh-TW" altLang="en-US" b="1" dirty="0">
                <a:latin typeface="DFKai-SB" panose="03000509000000000000" pitchFamily="65" charset="-120"/>
                <a:ea typeface="DFKai-SB" panose="03000509000000000000" pitchFamily="65" charset="-120"/>
              </a:rPr>
              <a:t>阻礙腦部的記憶</a:t>
            </a: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影響學習</a:t>
            </a:r>
            <a:r>
              <a:rPr lang="en-US" altLang="zh-TW" b="1" dirty="0">
                <a:latin typeface="DFKai-SB" panose="03000509000000000000" pitchFamily="65" charset="-120"/>
                <a:ea typeface="DFKai-SB" panose="03000509000000000000" pitchFamily="65" charset="-120"/>
              </a:rPr>
              <a:t>)</a:t>
            </a:r>
          </a:p>
          <a:p>
            <a:endParaRPr lang="en-US" dirty="0"/>
          </a:p>
        </p:txBody>
      </p:sp>
      <p:pic>
        <p:nvPicPr>
          <p:cNvPr id="4" name="Content Placeholder 4">
            <a:extLst>
              <a:ext uri="{FF2B5EF4-FFF2-40B4-BE49-F238E27FC236}">
                <a16:creationId xmlns:a16="http://schemas.microsoft.com/office/drawing/2014/main" id="{F17E48E5-945E-4451-A803-E46DA21CD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077" y="0"/>
            <a:ext cx="4703923" cy="3128293"/>
          </a:xfrm>
          <a:prstGeom prst="rect">
            <a:avLst/>
          </a:prstGeom>
        </p:spPr>
      </p:pic>
    </p:spTree>
    <p:extLst>
      <p:ext uri="{BB962C8B-B14F-4D97-AF65-F5344CB8AC3E}">
        <p14:creationId xmlns:p14="http://schemas.microsoft.com/office/powerpoint/2010/main" val="368160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0136-E4DC-4B1B-BBA1-A0403945BBC4}"/>
              </a:ext>
            </a:extLst>
          </p:cNvPr>
          <p:cNvSpPr>
            <a:spLocks noGrp="1"/>
          </p:cNvSpPr>
          <p:nvPr>
            <p:ph type="title"/>
          </p:nvPr>
        </p:nvSpPr>
        <p:spPr>
          <a:xfrm>
            <a:off x="914400" y="274638"/>
            <a:ext cx="6553200" cy="1143000"/>
          </a:xfrm>
        </p:spPr>
        <p:txBody>
          <a:bodyPr>
            <a:normAutofit fontScale="90000"/>
          </a:bodyPr>
          <a:lstStyle/>
          <a:p>
            <a:r>
              <a:rPr lang="en-US" b="1" dirty="0"/>
              <a:t>The Pomodoro Technique</a:t>
            </a:r>
            <a:br>
              <a:rPr lang="en-US" b="1" dirty="0"/>
            </a:br>
            <a:r>
              <a:rPr lang="zh-TW" altLang="en-US" b="1" dirty="0">
                <a:latin typeface="DFKai-SB" panose="03000509000000000000" pitchFamily="65" charset="-120"/>
                <a:ea typeface="DFKai-SB" panose="03000509000000000000" pitchFamily="65" charset="-120"/>
              </a:rPr>
              <a:t>番茄工作技術</a:t>
            </a:r>
            <a:endParaRPr lang="en-US" b="1" dirty="0">
              <a:latin typeface="DFKai-SB" panose="03000509000000000000" pitchFamily="65" charset="-120"/>
              <a:ea typeface="DFKai-SB" panose="03000509000000000000" pitchFamily="65" charset="-120"/>
            </a:endParaRPr>
          </a:p>
        </p:txBody>
      </p:sp>
      <p:sp>
        <p:nvSpPr>
          <p:cNvPr id="3" name="Content Placeholder 2">
            <a:extLst>
              <a:ext uri="{FF2B5EF4-FFF2-40B4-BE49-F238E27FC236}">
                <a16:creationId xmlns:a16="http://schemas.microsoft.com/office/drawing/2014/main" id="{6E7D0951-05F7-4D6C-BDD7-58567646C1D1}"/>
              </a:ext>
            </a:extLst>
          </p:cNvPr>
          <p:cNvSpPr>
            <a:spLocks noGrp="1"/>
          </p:cNvSpPr>
          <p:nvPr>
            <p:ph idx="1"/>
          </p:nvPr>
        </p:nvSpPr>
        <p:spPr>
          <a:xfrm>
            <a:off x="914400" y="1882794"/>
            <a:ext cx="3581400" cy="4419600"/>
          </a:xfrm>
        </p:spPr>
        <p:txBody>
          <a:bodyPr>
            <a:normAutofit/>
          </a:bodyPr>
          <a:lstStyle/>
          <a:p>
            <a:r>
              <a:rPr lang="zh-TW" altLang="en-US" b="1" dirty="0">
                <a:latin typeface="DFKai-SB" panose="03000509000000000000" pitchFamily="65" charset="-120"/>
                <a:ea typeface="DFKai-SB" panose="03000509000000000000" pitchFamily="65" charset="-120"/>
              </a:rPr>
              <a:t>目前在場的操練</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集中精神時段</a:t>
            </a:r>
            <a:r>
              <a:rPr lang="en-US" altLang="zh-TW" b="1" dirty="0">
                <a:latin typeface="DFKai-SB" panose="03000509000000000000" pitchFamily="65" charset="-120"/>
                <a:ea typeface="DFKai-SB" panose="03000509000000000000" pitchFamily="65" charset="-120"/>
              </a:rPr>
              <a:t>: 25</a:t>
            </a:r>
            <a:r>
              <a:rPr lang="zh-TW" altLang="en-US" b="1" dirty="0">
                <a:latin typeface="DFKai-SB" panose="03000509000000000000" pitchFamily="65" charset="-120"/>
                <a:ea typeface="DFKai-SB" panose="03000509000000000000" pitchFamily="65" charset="-120"/>
              </a:rPr>
              <a:t>分鐘</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小休</a:t>
            </a:r>
            <a:r>
              <a:rPr lang="en-US" altLang="zh-TW" b="1" dirty="0">
                <a:latin typeface="DFKai-SB" panose="03000509000000000000" pitchFamily="65" charset="-120"/>
                <a:ea typeface="DFKai-SB" panose="03000509000000000000" pitchFamily="65" charset="-120"/>
              </a:rPr>
              <a:t>:5</a:t>
            </a:r>
            <a:r>
              <a:rPr lang="zh-TW" altLang="en-US" b="1" dirty="0">
                <a:latin typeface="DFKai-SB" panose="03000509000000000000" pitchFamily="65" charset="-120"/>
                <a:ea typeface="DFKai-SB" panose="03000509000000000000" pitchFamily="65" charset="-120"/>
              </a:rPr>
              <a:t>分鐘</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重覆四次</a:t>
            </a: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大休</a:t>
            </a:r>
            <a:endParaRPr lang="en-US" altLang="zh-TW" b="1" dirty="0">
              <a:latin typeface="DFKai-SB" panose="03000509000000000000" pitchFamily="65" charset="-120"/>
              <a:ea typeface="DFKai-SB" panose="03000509000000000000" pitchFamily="65" charset="-120"/>
            </a:endParaRPr>
          </a:p>
          <a:p>
            <a:endParaRPr lang="en-US" b="1" dirty="0">
              <a:latin typeface="DFKai-SB" panose="03000509000000000000" pitchFamily="65" charset="-120"/>
              <a:ea typeface="DFKai-SB" panose="03000509000000000000" pitchFamily="65" charset="-120"/>
            </a:endParaRPr>
          </a:p>
        </p:txBody>
      </p:sp>
      <p:pic>
        <p:nvPicPr>
          <p:cNvPr id="4" name="Picture 3">
            <a:extLst>
              <a:ext uri="{FF2B5EF4-FFF2-40B4-BE49-F238E27FC236}">
                <a16:creationId xmlns:a16="http://schemas.microsoft.com/office/drawing/2014/main" id="{27FE73EB-F2F0-4872-B523-D4574E3F7221}"/>
              </a:ext>
            </a:extLst>
          </p:cNvPr>
          <p:cNvPicPr>
            <a:picLocks noChangeAspect="1"/>
          </p:cNvPicPr>
          <p:nvPr/>
        </p:nvPicPr>
        <p:blipFill>
          <a:blip r:embed="rId3"/>
          <a:stretch>
            <a:fillRect/>
          </a:stretch>
        </p:blipFill>
        <p:spPr>
          <a:xfrm>
            <a:off x="4134863" y="2514600"/>
            <a:ext cx="5045232" cy="2562264"/>
          </a:xfrm>
          <a:prstGeom prst="rect">
            <a:avLst/>
          </a:prstGeom>
        </p:spPr>
      </p:pic>
      <p:pic>
        <p:nvPicPr>
          <p:cNvPr id="6" name="Picture 5">
            <a:extLst>
              <a:ext uri="{FF2B5EF4-FFF2-40B4-BE49-F238E27FC236}">
                <a16:creationId xmlns:a16="http://schemas.microsoft.com/office/drawing/2014/main" id="{FCA1C11D-2B9B-4D80-999E-DA1870087D8B}"/>
              </a:ext>
            </a:extLst>
          </p:cNvPr>
          <p:cNvPicPr>
            <a:picLocks noChangeAspect="1"/>
          </p:cNvPicPr>
          <p:nvPr/>
        </p:nvPicPr>
        <p:blipFill>
          <a:blip r:embed="rId4"/>
          <a:stretch>
            <a:fillRect/>
          </a:stretch>
        </p:blipFill>
        <p:spPr>
          <a:xfrm>
            <a:off x="7010400" y="130194"/>
            <a:ext cx="2009775" cy="1752600"/>
          </a:xfrm>
          <a:prstGeom prst="rect">
            <a:avLst/>
          </a:prstGeom>
        </p:spPr>
      </p:pic>
    </p:spTree>
    <p:extLst>
      <p:ext uri="{BB962C8B-B14F-4D97-AF65-F5344CB8AC3E}">
        <p14:creationId xmlns:p14="http://schemas.microsoft.com/office/powerpoint/2010/main" val="11267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18" y="6248399"/>
            <a:ext cx="8229600" cy="617483"/>
          </a:xfrm>
        </p:spPr>
        <p:txBody>
          <a:bodyPr>
            <a:normAutofit fontScale="90000"/>
          </a:bodyPr>
          <a:lstStyle/>
          <a:p>
            <a:pPr algn="ctr"/>
            <a:r>
              <a:rPr lang="zh-TW" altLang="en-US" sz="4000" b="1" dirty="0">
                <a:latin typeface="DFKai-SB" panose="03000509000000000000" pitchFamily="65" charset="-120"/>
                <a:ea typeface="DFKai-SB" panose="03000509000000000000" pitchFamily="65" charset="-120"/>
              </a:rPr>
              <a:t>訊息的處理</a:t>
            </a:r>
            <a:endParaRPr lang="en-US" sz="4000" dirty="0">
              <a:latin typeface="DFKai-SB" panose="03000509000000000000" pitchFamily="65" charset="-120"/>
              <a:ea typeface="DFKai-SB" panose="03000509000000000000" pitchFamily="65" charset="-120"/>
            </a:endParaRPr>
          </a:p>
        </p:txBody>
      </p:sp>
      <p:sp>
        <p:nvSpPr>
          <p:cNvPr id="3" name="Content Placeholder 2"/>
          <p:cNvSpPr>
            <a:spLocks noGrp="1"/>
          </p:cNvSpPr>
          <p:nvPr>
            <p:ph sz="quarter" idx="1"/>
          </p:nvPr>
        </p:nvSpPr>
        <p:spPr>
          <a:xfrm>
            <a:off x="883063" y="5715000"/>
            <a:ext cx="8050625" cy="533399"/>
          </a:xfrm>
        </p:spPr>
        <p:txBody>
          <a:bodyPr>
            <a:normAutofit fontScale="92500" lnSpcReduction="10000"/>
          </a:bodyPr>
          <a:lstStyle/>
          <a:p>
            <a:endParaRPr lang="en-US" dirty="0"/>
          </a:p>
        </p:txBody>
      </p:sp>
      <p:sp>
        <p:nvSpPr>
          <p:cNvPr id="4" name="Rectangle 3"/>
          <p:cNvSpPr/>
          <p:nvPr/>
        </p:nvSpPr>
        <p:spPr>
          <a:xfrm>
            <a:off x="654463" y="2180379"/>
            <a:ext cx="457200" cy="228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941458" y="2923739"/>
            <a:ext cx="1943100" cy="988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191000" y="2891418"/>
            <a:ext cx="1981200" cy="129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92825" y="2977403"/>
            <a:ext cx="1593273" cy="101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2908515" y="4069615"/>
            <a:ext cx="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686800" y="3993415"/>
            <a:ext cx="0" cy="838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3999" y="3074459"/>
            <a:ext cx="1530925" cy="830997"/>
          </a:xfrm>
          <a:prstGeom prst="rect">
            <a:avLst/>
          </a:prstGeom>
          <a:noFill/>
        </p:spPr>
        <p:txBody>
          <a:bodyPr wrap="square" rtlCol="0">
            <a:spAutoFit/>
          </a:bodyPr>
          <a:lstStyle/>
          <a:p>
            <a:r>
              <a:rPr lang="zh-TW" altLang="en-US" sz="2400" b="1" dirty="0">
                <a:solidFill>
                  <a:schemeClr val="bg1"/>
                </a:solidFill>
                <a:effectLst>
                  <a:outerShdw blurRad="38100" dist="38100" dir="2700000" algn="tl">
                    <a:srgbClr val="000000">
                      <a:alpha val="43137"/>
                    </a:srgbClr>
                  </a:outerShdw>
                </a:effectLst>
              </a:rPr>
              <a:t>感覺記憶</a:t>
            </a:r>
            <a:endParaRPr lang="en-US" altLang="zh-TW" sz="2400" b="1" dirty="0">
              <a:solidFill>
                <a:schemeClr val="bg1"/>
              </a:solidFill>
              <a:effectLst>
                <a:outerShdw blurRad="38100" dist="38100" dir="2700000" algn="tl">
                  <a:srgbClr val="000000">
                    <a:alpha val="43137"/>
                  </a:srgbClr>
                </a:outerShdw>
              </a:effectLst>
            </a:endParaRPr>
          </a:p>
          <a:p>
            <a:endParaRPr lang="en-US" sz="2400" b="1" dirty="0">
              <a:solidFill>
                <a:schemeClr val="bg1"/>
              </a:solidFill>
            </a:endParaRPr>
          </a:p>
        </p:txBody>
      </p:sp>
      <p:sp>
        <p:nvSpPr>
          <p:cNvPr id="31" name="TextBox 30"/>
          <p:cNvSpPr txBox="1"/>
          <p:nvPr/>
        </p:nvSpPr>
        <p:spPr>
          <a:xfrm>
            <a:off x="6941458" y="2853685"/>
            <a:ext cx="1943100" cy="1200329"/>
          </a:xfrm>
          <a:prstGeom prst="rect">
            <a:avLst/>
          </a:prstGeom>
          <a:noFill/>
        </p:spPr>
        <p:txBody>
          <a:bodyPr wrap="square" rtlCol="0">
            <a:spAutoFit/>
          </a:bodyPr>
          <a:lstStyle/>
          <a:p>
            <a:endParaRPr lang="en-US" altLang="zh-TW" sz="2400" b="1" dirty="0">
              <a:solidFill>
                <a:schemeClr val="bg1"/>
              </a:solidFill>
              <a:effectLst>
                <a:outerShdw blurRad="38100" dist="38100" dir="2700000" algn="tl">
                  <a:srgbClr val="000000">
                    <a:alpha val="43137"/>
                  </a:srgbClr>
                </a:outerShdw>
              </a:effectLst>
            </a:endParaRPr>
          </a:p>
          <a:p>
            <a:r>
              <a:rPr lang="zh-TW" altLang="en-US" sz="2400" b="1" dirty="0">
                <a:solidFill>
                  <a:schemeClr val="bg1"/>
                </a:solidFill>
                <a:effectLst>
                  <a:outerShdw blurRad="38100" dist="38100" dir="2700000" algn="tl">
                    <a:srgbClr val="000000">
                      <a:alpha val="43137"/>
                    </a:srgbClr>
                  </a:outerShdw>
                </a:effectLst>
              </a:rPr>
              <a:t>長期記憶</a:t>
            </a:r>
            <a:endParaRPr lang="en-US" altLang="zh-TW" sz="2400" b="1" dirty="0">
              <a:solidFill>
                <a:schemeClr val="bg1"/>
              </a:solidFill>
              <a:effectLst>
                <a:outerShdw blurRad="38100" dist="38100" dir="2700000" algn="tl">
                  <a:srgbClr val="000000">
                    <a:alpha val="43137"/>
                  </a:srgbClr>
                </a:outerShdw>
              </a:effectLst>
            </a:endParaRPr>
          </a:p>
          <a:p>
            <a:endParaRPr lang="en-US" sz="2400" b="1" dirty="0">
              <a:solidFill>
                <a:schemeClr val="bg1"/>
              </a:solidFill>
            </a:endParaRPr>
          </a:p>
        </p:txBody>
      </p:sp>
      <p:sp>
        <p:nvSpPr>
          <p:cNvPr id="32" name="TextBox 31"/>
          <p:cNvSpPr txBox="1"/>
          <p:nvPr/>
        </p:nvSpPr>
        <p:spPr>
          <a:xfrm>
            <a:off x="4198260" y="3175017"/>
            <a:ext cx="1828800" cy="707886"/>
          </a:xfrm>
          <a:prstGeom prst="rect">
            <a:avLst/>
          </a:prstGeom>
          <a:noFill/>
        </p:spPr>
        <p:txBody>
          <a:bodyPr wrap="square" rtlCol="0">
            <a:spAutoFit/>
          </a:bodyPr>
          <a:lstStyle/>
          <a:p>
            <a:r>
              <a:rPr lang="zh-TW" altLang="en-US" sz="2400" b="1" dirty="0">
                <a:solidFill>
                  <a:schemeClr val="bg1"/>
                </a:solidFill>
                <a:effectLst>
                  <a:outerShdw blurRad="38100" dist="38100" dir="2700000" algn="tl">
                    <a:srgbClr val="000000">
                      <a:alpha val="43137"/>
                    </a:srgbClr>
                  </a:outerShdw>
                </a:effectLst>
              </a:rPr>
              <a:t>短期記憶</a:t>
            </a:r>
            <a:endParaRPr lang="en-US" altLang="zh-TW" sz="2400" b="1" dirty="0">
              <a:solidFill>
                <a:schemeClr val="bg1"/>
              </a:solidFill>
              <a:effectLst>
                <a:outerShdw blurRad="38100" dist="38100" dir="2700000" algn="tl">
                  <a:srgbClr val="000000">
                    <a:alpha val="43137"/>
                  </a:srgbClr>
                </a:outerShdw>
              </a:effectLst>
            </a:endParaRPr>
          </a:p>
          <a:p>
            <a:endParaRPr lang="en-US" sz="1600" b="1" dirty="0">
              <a:solidFill>
                <a:schemeClr val="bg1"/>
              </a:solidFill>
            </a:endParaRPr>
          </a:p>
        </p:txBody>
      </p:sp>
      <p:sp>
        <p:nvSpPr>
          <p:cNvPr id="34" name="TextBox 33"/>
          <p:cNvSpPr txBox="1"/>
          <p:nvPr/>
        </p:nvSpPr>
        <p:spPr>
          <a:xfrm>
            <a:off x="637310" y="2201721"/>
            <a:ext cx="443345" cy="1569660"/>
          </a:xfrm>
          <a:prstGeom prst="rect">
            <a:avLst/>
          </a:prstGeom>
          <a:noFill/>
        </p:spPr>
        <p:txBody>
          <a:bodyPr wrap="square" rtlCol="0">
            <a:spAutoFit/>
          </a:bodyPr>
          <a:lstStyle/>
          <a:p>
            <a:r>
              <a:rPr lang="zh-TW" altLang="en-US" sz="2400" b="1" dirty="0">
                <a:solidFill>
                  <a:schemeClr val="bg1"/>
                </a:solidFill>
              </a:rPr>
              <a:t>外</a:t>
            </a:r>
            <a:endParaRPr lang="en-US" altLang="zh-TW" sz="2400" b="1" dirty="0">
              <a:solidFill>
                <a:schemeClr val="bg1"/>
              </a:solidFill>
            </a:endParaRPr>
          </a:p>
          <a:p>
            <a:r>
              <a:rPr lang="zh-TW" altLang="en-US" sz="2400" b="1" dirty="0">
                <a:solidFill>
                  <a:schemeClr val="bg1"/>
                </a:solidFill>
              </a:rPr>
              <a:t>在</a:t>
            </a:r>
            <a:endParaRPr lang="en-US" altLang="zh-TW" sz="2400" b="1" dirty="0">
              <a:solidFill>
                <a:schemeClr val="bg1"/>
              </a:solidFill>
            </a:endParaRPr>
          </a:p>
          <a:p>
            <a:r>
              <a:rPr lang="zh-TW" altLang="en-US" sz="2400" b="1" dirty="0">
                <a:solidFill>
                  <a:schemeClr val="bg1"/>
                </a:solidFill>
              </a:rPr>
              <a:t>刺</a:t>
            </a:r>
            <a:endParaRPr lang="en-US" altLang="zh-TW" sz="2400" b="1" dirty="0">
              <a:solidFill>
                <a:schemeClr val="bg1"/>
              </a:solidFill>
            </a:endParaRPr>
          </a:p>
          <a:p>
            <a:r>
              <a:rPr lang="zh-TW" altLang="en-US" sz="2400" b="1" dirty="0">
                <a:solidFill>
                  <a:schemeClr val="bg1"/>
                </a:solidFill>
              </a:rPr>
              <a:t>激</a:t>
            </a:r>
            <a:endParaRPr lang="en-US" sz="2400" b="1" dirty="0">
              <a:solidFill>
                <a:schemeClr val="bg1"/>
              </a:solidFill>
            </a:endParaRPr>
          </a:p>
        </p:txBody>
      </p:sp>
      <p:sp>
        <p:nvSpPr>
          <p:cNvPr id="38" name="TextBox 37"/>
          <p:cNvSpPr txBox="1"/>
          <p:nvPr/>
        </p:nvSpPr>
        <p:spPr>
          <a:xfrm>
            <a:off x="3189094" y="3726854"/>
            <a:ext cx="954458" cy="461665"/>
          </a:xfrm>
          <a:prstGeom prst="rect">
            <a:avLst/>
          </a:prstGeom>
          <a:noFill/>
        </p:spPr>
        <p:txBody>
          <a:bodyPr wrap="square" rtlCol="0">
            <a:spAutoFit/>
          </a:bodyPr>
          <a:lstStyle/>
          <a:p>
            <a:r>
              <a:rPr lang="zh-TW" altLang="en-US" sz="2400" b="1" dirty="0"/>
              <a:t>注意</a:t>
            </a:r>
            <a:endParaRPr lang="en-US" altLang="zh-TW" sz="2400" b="1" dirty="0"/>
          </a:p>
        </p:txBody>
      </p:sp>
      <p:sp>
        <p:nvSpPr>
          <p:cNvPr id="40" name="TextBox 39"/>
          <p:cNvSpPr txBox="1"/>
          <p:nvPr/>
        </p:nvSpPr>
        <p:spPr>
          <a:xfrm>
            <a:off x="6241791" y="2328631"/>
            <a:ext cx="678875" cy="1200329"/>
          </a:xfrm>
          <a:prstGeom prst="rect">
            <a:avLst/>
          </a:prstGeom>
          <a:noFill/>
        </p:spPr>
        <p:txBody>
          <a:bodyPr wrap="square" rtlCol="0">
            <a:spAutoFit/>
          </a:bodyPr>
          <a:lstStyle/>
          <a:p>
            <a:r>
              <a:rPr lang="zh-TW" altLang="en-US" b="1" dirty="0"/>
              <a:t>儲存：</a:t>
            </a:r>
            <a:endParaRPr lang="en-US" altLang="zh-TW" b="1" dirty="0"/>
          </a:p>
          <a:p>
            <a:r>
              <a:rPr lang="zh-TW" altLang="en-US" b="1" dirty="0"/>
              <a:t>譯碼</a:t>
            </a:r>
            <a:endParaRPr lang="en-US" altLang="zh-TW" b="1" dirty="0"/>
          </a:p>
          <a:p>
            <a:r>
              <a:rPr lang="zh-TW" altLang="en-US" b="1" dirty="0"/>
              <a:t>覆習</a:t>
            </a:r>
            <a:endParaRPr lang="en-US" altLang="zh-TW" b="1" dirty="0"/>
          </a:p>
          <a:p>
            <a:endParaRPr lang="en-US" b="1" dirty="0"/>
          </a:p>
        </p:txBody>
      </p:sp>
      <p:sp>
        <p:nvSpPr>
          <p:cNvPr id="46" name="TextBox 45"/>
          <p:cNvSpPr txBox="1"/>
          <p:nvPr/>
        </p:nvSpPr>
        <p:spPr>
          <a:xfrm>
            <a:off x="4584621" y="1404300"/>
            <a:ext cx="931717" cy="461665"/>
          </a:xfrm>
          <a:prstGeom prst="rect">
            <a:avLst/>
          </a:prstGeom>
          <a:noFill/>
        </p:spPr>
        <p:txBody>
          <a:bodyPr wrap="square" rtlCol="0">
            <a:spAutoFit/>
          </a:bodyPr>
          <a:lstStyle/>
          <a:p>
            <a:r>
              <a:rPr lang="zh-TW" altLang="en-US" sz="2400" b="1" dirty="0"/>
              <a:t>覆習</a:t>
            </a:r>
            <a:endParaRPr lang="en-US" sz="2400" b="1" dirty="0"/>
          </a:p>
        </p:txBody>
      </p:sp>
      <p:sp>
        <p:nvSpPr>
          <p:cNvPr id="48" name="Curved Up Arrow 47"/>
          <p:cNvSpPr/>
          <p:nvPr/>
        </p:nvSpPr>
        <p:spPr>
          <a:xfrm flipH="1" flipV="1">
            <a:off x="4347361" y="2026818"/>
            <a:ext cx="1406240" cy="766268"/>
          </a:xfrm>
          <a:prstGeom prst="curvedUpArrow">
            <a:avLst>
              <a:gd name="adj1" fmla="val 25000"/>
              <a:gd name="adj2" fmla="val 50000"/>
              <a:gd name="adj3" fmla="val 41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ight Arrow 48"/>
          <p:cNvSpPr/>
          <p:nvPr/>
        </p:nvSpPr>
        <p:spPr>
          <a:xfrm>
            <a:off x="1049480" y="3444240"/>
            <a:ext cx="44334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2611905" y="4831615"/>
            <a:ext cx="678875" cy="369332"/>
          </a:xfrm>
          <a:prstGeom prst="rect">
            <a:avLst/>
          </a:prstGeom>
          <a:noFill/>
        </p:spPr>
        <p:txBody>
          <a:bodyPr wrap="square" rtlCol="0">
            <a:spAutoFit/>
          </a:bodyPr>
          <a:lstStyle/>
          <a:p>
            <a:r>
              <a:rPr lang="zh-TW" altLang="en-US" b="1" dirty="0"/>
              <a:t>遺忘</a:t>
            </a:r>
            <a:endParaRPr lang="en-US" b="1" dirty="0"/>
          </a:p>
        </p:txBody>
      </p:sp>
      <p:sp>
        <p:nvSpPr>
          <p:cNvPr id="54" name="TextBox 53"/>
          <p:cNvSpPr txBox="1"/>
          <p:nvPr/>
        </p:nvSpPr>
        <p:spPr>
          <a:xfrm>
            <a:off x="5567398" y="5003538"/>
            <a:ext cx="678875" cy="369332"/>
          </a:xfrm>
          <a:prstGeom prst="rect">
            <a:avLst/>
          </a:prstGeom>
          <a:noFill/>
        </p:spPr>
        <p:txBody>
          <a:bodyPr wrap="square" rtlCol="0">
            <a:spAutoFit/>
          </a:bodyPr>
          <a:lstStyle/>
          <a:p>
            <a:r>
              <a:rPr lang="zh-TW" altLang="en-US" b="1" dirty="0"/>
              <a:t>遺忘</a:t>
            </a:r>
            <a:endParaRPr lang="en-US" b="1" dirty="0"/>
          </a:p>
        </p:txBody>
      </p:sp>
      <p:sp>
        <p:nvSpPr>
          <p:cNvPr id="59" name="TextBox 58"/>
          <p:cNvSpPr txBox="1"/>
          <p:nvPr/>
        </p:nvSpPr>
        <p:spPr>
          <a:xfrm>
            <a:off x="8205683" y="4911205"/>
            <a:ext cx="678875" cy="923330"/>
          </a:xfrm>
          <a:prstGeom prst="rect">
            <a:avLst/>
          </a:prstGeom>
          <a:noFill/>
        </p:spPr>
        <p:txBody>
          <a:bodyPr wrap="square" rtlCol="0">
            <a:spAutoFit/>
          </a:bodyPr>
          <a:lstStyle/>
          <a:p>
            <a:r>
              <a:rPr lang="zh-TW" altLang="en-US" b="1" dirty="0"/>
              <a:t>檢索</a:t>
            </a:r>
            <a:endParaRPr lang="en-US" b="1" dirty="0"/>
          </a:p>
          <a:p>
            <a:r>
              <a:rPr lang="zh-TW" altLang="en-US" b="1" dirty="0"/>
              <a:t>性遺忘</a:t>
            </a:r>
            <a:endParaRPr lang="en-US" b="1" dirty="0"/>
          </a:p>
        </p:txBody>
      </p:sp>
      <p:cxnSp>
        <p:nvCxnSpPr>
          <p:cNvPr id="29" name="Straight Arrow Connector 28"/>
          <p:cNvCxnSpPr/>
          <p:nvPr/>
        </p:nvCxnSpPr>
        <p:spPr>
          <a:xfrm>
            <a:off x="5879438" y="4267970"/>
            <a:ext cx="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3292090" y="3417334"/>
            <a:ext cx="748466" cy="14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6172201" y="3810000"/>
            <a:ext cx="769258" cy="102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40"/>
          <p:cNvSpPr/>
          <p:nvPr/>
        </p:nvSpPr>
        <p:spPr>
          <a:xfrm>
            <a:off x="6226789" y="3232759"/>
            <a:ext cx="748466" cy="14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226789" y="3993415"/>
            <a:ext cx="678875" cy="646331"/>
          </a:xfrm>
          <a:prstGeom prst="rect">
            <a:avLst/>
          </a:prstGeom>
          <a:noFill/>
        </p:spPr>
        <p:txBody>
          <a:bodyPr wrap="square" rtlCol="0">
            <a:spAutoFit/>
          </a:bodyPr>
          <a:lstStyle/>
          <a:p>
            <a:r>
              <a:rPr lang="zh-TW" altLang="en-US" b="1" dirty="0"/>
              <a:t>整理檢索</a:t>
            </a:r>
            <a:endParaRPr lang="en-US" b="1" dirty="0"/>
          </a:p>
        </p:txBody>
      </p:sp>
      <p:sp>
        <p:nvSpPr>
          <p:cNvPr id="28" name="Title 1"/>
          <p:cNvSpPr txBox="1">
            <a:spLocks/>
          </p:cNvSpPr>
          <p:nvPr/>
        </p:nvSpPr>
        <p:spPr>
          <a:xfrm>
            <a:off x="665468" y="152400"/>
            <a:ext cx="8229600" cy="875794"/>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altLang="zh-TW" sz="4000" b="1" dirty="0">
                <a:latin typeface="DFKai-SB" panose="03000509000000000000" pitchFamily="65" charset="-120"/>
                <a:ea typeface="DFKai-SB" panose="03000509000000000000" pitchFamily="65" charset="-120"/>
              </a:rPr>
              <a:t>2.</a:t>
            </a:r>
            <a:r>
              <a:rPr lang="zh-TW" altLang="en-US" sz="4000" b="1" dirty="0">
                <a:latin typeface="DFKai-SB" panose="03000509000000000000" pitchFamily="65" charset="-120"/>
                <a:ea typeface="DFKai-SB" panose="03000509000000000000" pitchFamily="65" charset="-120"/>
              </a:rPr>
              <a:t>背誦記住</a:t>
            </a:r>
            <a:endParaRPr lang="en-US" altLang="zh-TW" sz="4000" b="1" dirty="0">
              <a:latin typeface="DFKai-SB" panose="03000509000000000000" pitchFamily="65" charset="-120"/>
              <a:ea typeface="DFKai-SB" panose="03000509000000000000" pitchFamily="65" charset="-120"/>
            </a:endParaRPr>
          </a:p>
        </p:txBody>
      </p:sp>
      <p:sp>
        <p:nvSpPr>
          <p:cNvPr id="33" name="Oval 32"/>
          <p:cNvSpPr/>
          <p:nvPr/>
        </p:nvSpPr>
        <p:spPr>
          <a:xfrm>
            <a:off x="4455084" y="1349804"/>
            <a:ext cx="1037606" cy="677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Oval 34"/>
          <p:cNvSpPr/>
          <p:nvPr/>
        </p:nvSpPr>
        <p:spPr>
          <a:xfrm>
            <a:off x="6062424" y="2328631"/>
            <a:ext cx="1176575" cy="904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19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down)">
                                      <p:cBhvr>
                                        <p:cTn id="12" dur="500"/>
                                        <p:tgtEl>
                                          <p:spTgt spid="28">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4400" dirty="0">
                <a:latin typeface="DFKai-SB" panose="03000509000000000000" pitchFamily="65" charset="-120"/>
                <a:ea typeface="DFKai-SB" panose="03000509000000000000" pitchFamily="65" charset="-120"/>
              </a:rPr>
              <a:t>背誦技巧</a:t>
            </a:r>
            <a:endParaRPr lang="en-US" dirty="0"/>
          </a:p>
        </p:txBody>
      </p:sp>
      <p:sp>
        <p:nvSpPr>
          <p:cNvPr id="3" name="Content Placeholder 2"/>
          <p:cNvSpPr>
            <a:spLocks noGrp="1"/>
          </p:cNvSpPr>
          <p:nvPr>
            <p:ph idx="1"/>
          </p:nvPr>
        </p:nvSpPr>
        <p:spPr>
          <a:xfrm>
            <a:off x="1371600" y="1447800"/>
            <a:ext cx="7562088" cy="5105400"/>
          </a:xfrm>
        </p:spPr>
        <p:txBody>
          <a:bodyPr>
            <a:normAutofit lnSpcReduction="10000"/>
          </a:bodyPr>
          <a:lstStyle/>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耶 和 華 啊 ， 我 的 心 不 狂 傲 ， 我 的 眼 不 高 大 ； 重 大 和 測 不 透 的 事 ， 我 也 不 敢 行 。</a:t>
            </a:r>
          </a:p>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我 的 心 平 穩 安 靜 ， 好 像 斷 過 奶 的 孩 子 在 他 母 親 的 懷 中 ； 我 的 心 在 我 裡 面 真 像 斷 過 奶 的 孩 子 。</a:t>
            </a:r>
          </a:p>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以 色 列 啊 ， 你 當 仰 望 耶 和 華 ， 從 今 時 直 到 永 遠 ！</a:t>
            </a:r>
            <a:endParaRPr lang="en-US" altLang="zh-TW" b="1" dirty="0">
              <a:latin typeface="DFKai-SB" panose="03000509000000000000" pitchFamily="65" charset="-120"/>
              <a:ea typeface="DFKai-SB" panose="03000509000000000000" pitchFamily="65" charset="-120"/>
            </a:endParaRPr>
          </a:p>
          <a:p>
            <a:pPr marL="82296" indent="0">
              <a:buNone/>
            </a:pPr>
            <a:r>
              <a:rPr lang="zh-TW" altLang="en-US" b="1" dirty="0">
                <a:latin typeface="DFKai-SB" panose="03000509000000000000" pitchFamily="65" charset="-120"/>
                <a:ea typeface="DFKai-SB" panose="03000509000000000000" pitchFamily="65" charset="-120"/>
              </a:rPr>
              <a:t>詩篇</a:t>
            </a:r>
            <a:r>
              <a:rPr lang="en-US" altLang="zh-TW" b="1" dirty="0">
                <a:latin typeface="DFKai-SB" panose="03000509000000000000" pitchFamily="65" charset="-120"/>
                <a:ea typeface="DFKai-SB" panose="03000509000000000000" pitchFamily="65" charset="-120"/>
              </a:rPr>
              <a:t>131:1-3</a:t>
            </a:r>
            <a:endParaRPr lang="zh-TW" altLang="en-US" b="1" dirty="0">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266422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A6C-5E58-4D07-879E-07A0E3091C80}"/>
              </a:ext>
            </a:extLst>
          </p:cNvPr>
          <p:cNvSpPr>
            <a:spLocks noGrp="1"/>
          </p:cNvSpPr>
          <p:nvPr>
            <p:ph type="title"/>
          </p:nvPr>
        </p:nvSpPr>
        <p:spPr>
          <a:xfrm>
            <a:off x="4343400" y="79634"/>
            <a:ext cx="4437888" cy="761165"/>
          </a:xfrm>
        </p:spPr>
        <p:txBody>
          <a:bodyPr>
            <a:normAutofit fontScale="90000"/>
          </a:bodyPr>
          <a:lstStyle/>
          <a:p>
            <a:pPr algn="ctr"/>
            <a:r>
              <a:rPr lang="zh-TW" altLang="en-US" sz="4000" dirty="0">
                <a:latin typeface="DFKai-SB" panose="03000509000000000000" pitchFamily="65" charset="-120"/>
                <a:ea typeface="DFKai-SB" panose="03000509000000000000" pitchFamily="65" charset="-120"/>
              </a:rPr>
              <a:t>背誦技巧</a:t>
            </a:r>
            <a:r>
              <a:rPr lang="en-US" altLang="zh-TW" sz="4000" dirty="0">
                <a:latin typeface="DFKai-SB" panose="03000509000000000000" pitchFamily="65" charset="-120"/>
                <a:ea typeface="DFKai-SB" panose="03000509000000000000" pitchFamily="65" charset="-120"/>
              </a:rPr>
              <a:t>:</a:t>
            </a:r>
            <a:r>
              <a:rPr lang="zh-TW" altLang="en-US" dirty="0">
                <a:solidFill>
                  <a:srgbClr val="FF0000"/>
                </a:solidFill>
                <a:latin typeface="DFKai-SB" panose="03000509000000000000" pitchFamily="65" charset="-120"/>
                <a:ea typeface="DFKai-SB" panose="03000509000000000000" pitchFamily="65" charset="-120"/>
              </a:rPr>
              <a:t>重寫數次</a:t>
            </a:r>
            <a:endParaRPr lang="en-US" dirty="0">
              <a:solidFill>
                <a:srgbClr val="FF0000"/>
              </a:solidFill>
              <a:latin typeface="DFKai-SB" panose="03000509000000000000" pitchFamily="65" charset="-120"/>
              <a:ea typeface="DFKai-SB" panose="03000509000000000000" pitchFamily="65" charset="-120"/>
            </a:endParaRPr>
          </a:p>
        </p:txBody>
      </p:sp>
      <p:sp>
        <p:nvSpPr>
          <p:cNvPr id="3" name="Content Placeholder 2">
            <a:extLst>
              <a:ext uri="{FF2B5EF4-FFF2-40B4-BE49-F238E27FC236}">
                <a16:creationId xmlns:a16="http://schemas.microsoft.com/office/drawing/2014/main" id="{52B05166-81B0-4CE8-8135-7F4A75455EA0}"/>
              </a:ext>
            </a:extLst>
          </p:cNvPr>
          <p:cNvSpPr>
            <a:spLocks noGrp="1"/>
          </p:cNvSpPr>
          <p:nvPr>
            <p:ph idx="1"/>
          </p:nvPr>
        </p:nvSpPr>
        <p:spPr>
          <a:xfrm>
            <a:off x="7056310" y="939600"/>
            <a:ext cx="1877378" cy="5308800"/>
          </a:xfrm>
        </p:spPr>
        <p:txBody>
          <a:bodyPr>
            <a:normAutofit/>
          </a:bodyPr>
          <a:lstStyle/>
          <a:p>
            <a:r>
              <a:rPr lang="zh-TW" altLang="en-US" b="1" dirty="0">
                <a:latin typeface="DFKai-SB" panose="03000509000000000000" pitchFamily="65" charset="-120"/>
                <a:ea typeface="DFKai-SB" panose="03000509000000000000" pitchFamily="65" charset="-120"/>
              </a:rPr>
              <a:t>眼到口到手到心到</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硏究結果</a:t>
            </a: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用手作筆記能夠有更強的記憶</a:t>
            </a:r>
            <a:endParaRPr lang="en-US" b="1" dirty="0">
              <a:latin typeface="DFKai-SB" panose="03000509000000000000" pitchFamily="65" charset="-120"/>
              <a:ea typeface="DFKai-SB" panose="03000509000000000000" pitchFamily="65" charset="-120"/>
            </a:endParaRPr>
          </a:p>
        </p:txBody>
      </p:sp>
      <p:pic>
        <p:nvPicPr>
          <p:cNvPr id="4" name="Picture 4">
            <a:extLst>
              <a:ext uri="{FF2B5EF4-FFF2-40B4-BE49-F238E27FC236}">
                <a16:creationId xmlns:a16="http://schemas.microsoft.com/office/drawing/2014/main" id="{8BE5FE32-1341-409F-A37D-379B780C3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82" r="50009" b="6033"/>
          <a:stretch>
            <a:fillRect/>
          </a:stretch>
        </p:blipFill>
        <p:spPr bwMode="auto">
          <a:xfrm>
            <a:off x="940124" y="2971800"/>
            <a:ext cx="306466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766D351-6FCC-41DC-B323-3EBF52EA9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331" t="6059" b="6033"/>
          <a:stretch>
            <a:fillRect/>
          </a:stretch>
        </p:blipFill>
        <p:spPr bwMode="auto">
          <a:xfrm>
            <a:off x="3856613" y="3070601"/>
            <a:ext cx="3200400" cy="36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1C2902-92D9-4BD0-A6D7-6FB985C9B5B1}"/>
              </a:ext>
            </a:extLst>
          </p:cNvPr>
          <p:cNvPicPr>
            <a:picLocks noChangeAspect="1"/>
          </p:cNvPicPr>
          <p:nvPr/>
        </p:nvPicPr>
        <p:blipFill>
          <a:blip r:embed="rId5"/>
          <a:stretch>
            <a:fillRect/>
          </a:stretch>
        </p:blipFill>
        <p:spPr>
          <a:xfrm>
            <a:off x="-16412" y="35719"/>
            <a:ext cx="3361813" cy="2936081"/>
          </a:xfrm>
          <a:prstGeom prst="rect">
            <a:avLst/>
          </a:prstGeom>
        </p:spPr>
      </p:pic>
      <p:pic>
        <p:nvPicPr>
          <p:cNvPr id="7" name="Picture 6">
            <a:extLst>
              <a:ext uri="{FF2B5EF4-FFF2-40B4-BE49-F238E27FC236}">
                <a16:creationId xmlns:a16="http://schemas.microsoft.com/office/drawing/2014/main" id="{A09D3599-5365-4825-ABE1-3D70F40B6DCE}"/>
              </a:ext>
            </a:extLst>
          </p:cNvPr>
          <p:cNvPicPr>
            <a:picLocks noChangeAspect="1"/>
          </p:cNvPicPr>
          <p:nvPr/>
        </p:nvPicPr>
        <p:blipFill>
          <a:blip r:embed="rId6"/>
          <a:stretch>
            <a:fillRect/>
          </a:stretch>
        </p:blipFill>
        <p:spPr>
          <a:xfrm>
            <a:off x="3312985" y="956532"/>
            <a:ext cx="3743325" cy="2207419"/>
          </a:xfrm>
          <a:prstGeom prst="rect">
            <a:avLst/>
          </a:prstGeom>
        </p:spPr>
      </p:pic>
    </p:spTree>
    <p:extLst>
      <p:ext uri="{BB962C8B-B14F-4D97-AF65-F5344CB8AC3E}">
        <p14:creationId xmlns:p14="http://schemas.microsoft.com/office/powerpoint/2010/main" val="20023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25C2-749E-4935-A7E0-22D423F32EA3}"/>
              </a:ext>
            </a:extLst>
          </p:cNvPr>
          <p:cNvSpPr>
            <a:spLocks noGrp="1"/>
          </p:cNvSpPr>
          <p:nvPr>
            <p:ph type="title"/>
          </p:nvPr>
        </p:nvSpPr>
        <p:spPr>
          <a:xfrm>
            <a:off x="609600" y="274638"/>
            <a:ext cx="8324088" cy="1143000"/>
          </a:xfrm>
        </p:spPr>
        <p:txBody>
          <a:bodyPr>
            <a:normAutofit fontScale="90000"/>
          </a:bodyPr>
          <a:lstStyle/>
          <a:p>
            <a:pPr algn="ctr"/>
            <a:r>
              <a:rPr lang="en-US" altLang="zh-TW" b="1" dirty="0"/>
              <a:t>e</a:t>
            </a:r>
            <a:r>
              <a:rPr lang="zh-TW" altLang="en-US" b="1" dirty="0">
                <a:latin typeface="DFKai-SB" panose="03000509000000000000" pitchFamily="65" charset="-120"/>
                <a:ea typeface="DFKai-SB" panose="03000509000000000000" pitchFamily="65" charset="-120"/>
              </a:rPr>
              <a:t>世代的方便所帶來的新學習方法</a:t>
            </a:r>
            <a:r>
              <a:rPr lang="en-US" altLang="zh-TW" b="1" dirty="0">
                <a:latin typeface="DFKai-SB" panose="03000509000000000000" pitchFamily="65" charset="-120"/>
                <a:ea typeface="DFKai-SB" panose="03000509000000000000" pitchFamily="65" charset="-120"/>
              </a:rPr>
              <a:t>(2)</a:t>
            </a:r>
            <a:endParaRPr lang="en-US" b="1" dirty="0">
              <a:latin typeface="DFKai-SB" panose="03000509000000000000" pitchFamily="65" charset="-120"/>
              <a:ea typeface="DFKai-SB" panose="03000509000000000000" pitchFamily="65" charset="-120"/>
            </a:endParaRPr>
          </a:p>
        </p:txBody>
      </p:sp>
      <p:sp>
        <p:nvSpPr>
          <p:cNvPr id="3" name="Content Placeholder 2">
            <a:extLst>
              <a:ext uri="{FF2B5EF4-FFF2-40B4-BE49-F238E27FC236}">
                <a16:creationId xmlns:a16="http://schemas.microsoft.com/office/drawing/2014/main" id="{D2F0792C-3D6A-4749-B137-851E2BD80BF9}"/>
              </a:ext>
            </a:extLst>
          </p:cNvPr>
          <p:cNvSpPr>
            <a:spLocks noGrp="1"/>
          </p:cNvSpPr>
          <p:nvPr>
            <p:ph idx="1"/>
          </p:nvPr>
        </p:nvSpPr>
        <p:spPr>
          <a:xfrm>
            <a:off x="1143000" y="1417638"/>
            <a:ext cx="7498080" cy="4800600"/>
          </a:xfrm>
        </p:spPr>
        <p:txBody>
          <a:bodyPr/>
          <a:lstStyle/>
          <a:p>
            <a:r>
              <a:rPr lang="zh-TW" altLang="en-US" b="1" dirty="0">
                <a:solidFill>
                  <a:schemeClr val="accent2">
                    <a:lumMod val="75000"/>
                  </a:schemeClr>
                </a:solidFill>
                <a:latin typeface="DFKai-SB" panose="03000509000000000000" pitchFamily="65" charset="-120"/>
                <a:ea typeface="DFKai-SB" panose="03000509000000000000" pitchFamily="65" charset="-120"/>
              </a:rPr>
              <a:t>死記硬背</a:t>
            </a:r>
            <a:r>
              <a:rPr lang="en-US" altLang="zh-TW" b="1" dirty="0">
                <a:solidFill>
                  <a:schemeClr val="accent2">
                    <a:lumMod val="75000"/>
                  </a:schemeClr>
                </a:solidFill>
                <a:latin typeface="DFKai-SB" panose="03000509000000000000" pitchFamily="65" charset="-120"/>
                <a:ea typeface="DFKai-SB" panose="03000509000000000000" pitchFamily="65" charset="-120"/>
              </a:rPr>
              <a:t>(</a:t>
            </a:r>
            <a:r>
              <a:rPr lang="en-US" altLang="zh-TW" b="1" dirty="0">
                <a:solidFill>
                  <a:schemeClr val="accent2">
                    <a:lumMod val="75000"/>
                  </a:schemeClr>
                </a:solidFill>
                <a:latin typeface="Times New Roman" panose="02020603050405020304" pitchFamily="18" charset="0"/>
                <a:ea typeface="DFKai-SB" panose="03000509000000000000" pitchFamily="65" charset="-120"/>
                <a:cs typeface="Times New Roman" panose="02020603050405020304" pitchFamily="18" charset="0"/>
              </a:rPr>
              <a:t>rote memorization</a:t>
            </a:r>
            <a:r>
              <a:rPr lang="en-US" altLang="zh-TW" b="1" dirty="0">
                <a:solidFill>
                  <a:schemeClr val="accent2">
                    <a:lumMod val="75000"/>
                  </a:schemeClr>
                </a:solidFill>
                <a:latin typeface="DFKai-SB" panose="03000509000000000000" pitchFamily="65" charset="-120"/>
                <a:ea typeface="DFKai-SB" panose="03000509000000000000" pitchFamily="65" charset="-120"/>
              </a:rPr>
              <a:t>)</a:t>
            </a:r>
            <a:r>
              <a:rPr lang="zh-TW" altLang="en-US" b="1" dirty="0">
                <a:solidFill>
                  <a:schemeClr val="accent2">
                    <a:lumMod val="75000"/>
                  </a:schemeClr>
                </a:solidFill>
                <a:latin typeface="DFKai-SB" panose="03000509000000000000" pitchFamily="65" charset="-120"/>
                <a:ea typeface="DFKai-SB" panose="03000509000000000000" pitchFamily="65" charset="-120"/>
              </a:rPr>
              <a:t>的學習方式</a:t>
            </a:r>
            <a:r>
              <a:rPr lang="zh-TW" altLang="en-US" b="1" i="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應逐步淘汰</a:t>
            </a:r>
            <a:endParaRPr lang="en-US" altLang="zh-TW" b="1" i="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b="1" dirty="0">
                <a:solidFill>
                  <a:schemeClr val="accent2">
                    <a:lumMod val="75000"/>
                  </a:schemeClr>
                </a:solidFill>
                <a:latin typeface="DFKai-SB" panose="03000509000000000000" pitchFamily="65" charset="-120"/>
                <a:ea typeface="DFKai-SB" panose="03000509000000000000" pitchFamily="65" charset="-120"/>
              </a:rPr>
              <a:t>不再記下</a:t>
            </a:r>
            <a:endParaRPr lang="en-US" altLang="zh-TW" b="1" dirty="0">
              <a:solidFill>
                <a:schemeClr val="accent2">
                  <a:lumMod val="75000"/>
                </a:schemeClr>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latin typeface="DFKai-SB" panose="03000509000000000000" pitchFamily="65" charset="-120"/>
                <a:ea typeface="DFKai-SB" panose="03000509000000000000" pitchFamily="65" charset="-120"/>
              </a:rPr>
              <a:t>既然不需馬上記下，可以多任務處理</a:t>
            </a:r>
            <a:endParaRPr lang="en-US" altLang="zh-TW" b="1" dirty="0">
              <a:solidFill>
                <a:schemeClr val="accent2">
                  <a:lumMod val="75000"/>
                </a:schemeClr>
              </a:solidFill>
              <a:latin typeface="DFKai-SB" panose="03000509000000000000" pitchFamily="65" charset="-120"/>
              <a:ea typeface="DFKai-SB" panose="03000509000000000000" pitchFamily="65" charset="-120"/>
            </a:endParaRPr>
          </a:p>
          <a:p>
            <a:pPr marL="82296" indent="0">
              <a:buNone/>
            </a:pPr>
            <a:endParaRPr lang="en-US" sz="4000" b="1" i="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24769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Grp="1" noChangeArrowheads="1"/>
          </p:cNvSpPr>
          <p:nvPr>
            <p:ph type="title" sz="quarter"/>
          </p:nvPr>
        </p:nvSpPr>
        <p:spPr>
          <a:xfrm>
            <a:off x="1066800" y="304800"/>
            <a:ext cx="7620000" cy="1066800"/>
          </a:xfrm>
        </p:spPr>
        <p:txBody>
          <a:bodyPr>
            <a:normAutofit fontScale="90000"/>
          </a:bodyPr>
          <a:lstStyle/>
          <a:p>
            <a:pPr marL="762000" indent="-762000"/>
            <a:r>
              <a:rPr lang="zh-TW" altLang="en-US" sz="3600" b="1" dirty="0">
                <a:latin typeface="NSimSun" pitchFamily="49" charset="-122"/>
                <a:ea typeface="NSimSun" pitchFamily="49" charset="-122"/>
              </a:rPr>
              <a:t>背誦加上</a:t>
            </a:r>
            <a:r>
              <a:rPr lang="zh-TW" altLang="en-US" sz="3600" b="1" dirty="0">
                <a:solidFill>
                  <a:srgbClr val="FF0000"/>
                </a:solidFill>
                <a:latin typeface="NSimSun" pitchFamily="49" charset="-122"/>
                <a:ea typeface="NSimSun" pitchFamily="49" charset="-122"/>
              </a:rPr>
              <a:t>大聲朗讀</a:t>
            </a:r>
            <a:r>
              <a:rPr lang="zh-TW" altLang="en-US" sz="3600" b="1" dirty="0">
                <a:latin typeface="NSimSun" pitchFamily="49" charset="-122"/>
                <a:ea typeface="NSimSun" pitchFamily="49" charset="-122"/>
              </a:rPr>
              <a:t>的好處</a:t>
            </a:r>
            <a:r>
              <a:rPr lang="en-US" altLang="zh-TW" sz="3600" b="1" dirty="0">
                <a:latin typeface="NSimSun" pitchFamily="49" charset="-122"/>
                <a:ea typeface="NSimSun" pitchFamily="49" charset="-122"/>
              </a:rPr>
              <a:t>:</a:t>
            </a:r>
            <a:br>
              <a:rPr lang="en-US" altLang="zh-TW" sz="3600" b="1" dirty="0">
                <a:latin typeface="NSimSun" pitchFamily="49" charset="-122"/>
                <a:ea typeface="NSimSun" pitchFamily="49" charset="-122"/>
              </a:rPr>
            </a:br>
            <a:r>
              <a:rPr lang="zh-TW" altLang="en-US" sz="3600" b="1" dirty="0">
                <a:latin typeface="NSimSun" pitchFamily="49" charset="-122"/>
                <a:ea typeface="NSimSun" pitchFamily="49" charset="-122"/>
              </a:rPr>
              <a:t>改善前額葉皮質區的機能</a:t>
            </a:r>
          </a:p>
        </p:txBody>
      </p:sp>
      <p:sp>
        <p:nvSpPr>
          <p:cNvPr id="28679" name="Rectangle 42"/>
          <p:cNvSpPr>
            <a:spLocks noGrp="1" noChangeArrowheads="1"/>
          </p:cNvSpPr>
          <p:nvPr>
            <p:ph sz="quarter" idx="1"/>
          </p:nvPr>
        </p:nvSpPr>
        <p:spPr>
          <a:xfrm>
            <a:off x="457200" y="1600200"/>
            <a:ext cx="4038600" cy="2262188"/>
          </a:xfrm>
        </p:spPr>
        <p:txBody>
          <a:bodyPr/>
          <a:lstStyle/>
          <a:p>
            <a:endParaRPr lang="en-US" altLang="zh-TW" sz="2400" dirty="0">
              <a:ea typeface="PMingLiU" pitchFamily="18" charset="-120"/>
            </a:endParaRPr>
          </a:p>
          <a:p>
            <a:endParaRPr lang="en-US" altLang="zh-TW" sz="2400" dirty="0">
              <a:ea typeface="PMingLiU" pitchFamily="18" charset="-120"/>
            </a:endParaRPr>
          </a:p>
          <a:p>
            <a:endParaRPr lang="en-US" altLang="zh-TW" sz="2400" dirty="0">
              <a:ea typeface="PMingLiU" pitchFamily="18" charset="-120"/>
            </a:endParaRPr>
          </a:p>
          <a:p>
            <a:endParaRPr lang="en-US" altLang="zh-TW" sz="2400" dirty="0">
              <a:ea typeface="PMingLiU" pitchFamily="18" charset="-120"/>
            </a:endParaRPr>
          </a:p>
          <a:p>
            <a:r>
              <a:rPr lang="en-US" altLang="zh-TW" sz="2400" dirty="0">
                <a:ea typeface="PMingLiU" pitchFamily="18" charset="-120"/>
              </a:rPr>
              <a:t>【</a:t>
            </a:r>
            <a:r>
              <a:rPr lang="zh-TW" altLang="en-US" sz="2400" b="1" dirty="0">
                <a:latin typeface="NSimSun" pitchFamily="49" charset="-122"/>
                <a:ea typeface="NSimSun" pitchFamily="49" charset="-122"/>
              </a:rPr>
              <a:t>正在想事情時的腦</a:t>
            </a:r>
            <a:r>
              <a:rPr lang="en-US" altLang="zh-TW" sz="2400" dirty="0">
                <a:ea typeface="PMingLiU" pitchFamily="18" charset="-120"/>
              </a:rPr>
              <a:t>】</a:t>
            </a:r>
          </a:p>
        </p:txBody>
      </p:sp>
      <p:pic>
        <p:nvPicPr>
          <p:cNvPr id="247851" name="Picture 43" descr="【複雑な計算問題を解いているときの脳】"/>
          <p:cNvPicPr>
            <a:picLocks noGrp="1" noChangeAspect="1" noChangeArrowheads="1"/>
          </p:cNvPicPr>
          <p:nvPr>
            <p:ph sz="quarter" idx="2"/>
          </p:nvPr>
        </p:nvPicPr>
        <p:blipFill>
          <a:blip r:embed="rId3" r:link="rId4">
            <a:extLst>
              <a:ext uri="{28A0092B-C50C-407E-A947-70E740481C1C}">
                <a14:useLocalDpi xmlns:a14="http://schemas.microsoft.com/office/drawing/2010/main" val="0"/>
              </a:ext>
            </a:extLst>
          </a:blip>
          <a:srcRect/>
          <a:stretch>
            <a:fillRect/>
          </a:stretch>
        </p:blipFill>
        <p:spPr>
          <a:xfrm>
            <a:off x="5410200" y="1752600"/>
            <a:ext cx="2295525" cy="1390650"/>
          </a:xfrm>
          <a:noFill/>
        </p:spPr>
      </p:pic>
      <p:sp>
        <p:nvSpPr>
          <p:cNvPr id="28675" name="Rectangle 32"/>
          <p:cNvSpPr>
            <a:spLocks noGrp="1" noChangeArrowheads="1"/>
          </p:cNvSpPr>
          <p:nvPr>
            <p:ph sz="quarter" idx="3"/>
          </p:nvPr>
        </p:nvSpPr>
        <p:spPr/>
        <p:txBody>
          <a:bodyPr>
            <a:normAutofit fontScale="92500" lnSpcReduction="20000"/>
          </a:bodyPr>
          <a:lstStyle/>
          <a:p>
            <a:endParaRPr lang="en-US" altLang="zh-TW" sz="2400" dirty="0">
              <a:ea typeface="PMingLiU" pitchFamily="18" charset="-120"/>
            </a:endParaRPr>
          </a:p>
          <a:p>
            <a:endParaRPr lang="en-US" altLang="zh-TW" sz="2400" dirty="0">
              <a:ea typeface="PMingLiU" pitchFamily="18" charset="-120"/>
            </a:endParaRPr>
          </a:p>
          <a:p>
            <a:endParaRPr lang="en-US" altLang="zh-TW" sz="2400" dirty="0">
              <a:ea typeface="PMingLiU" pitchFamily="18" charset="-120"/>
            </a:endParaRPr>
          </a:p>
          <a:p>
            <a:endParaRPr lang="en-US" altLang="zh-TW" sz="2400" dirty="0">
              <a:ea typeface="PMingLiU" pitchFamily="18" charset="-120"/>
            </a:endParaRPr>
          </a:p>
          <a:p>
            <a:r>
              <a:rPr lang="en-US" altLang="zh-TW" sz="2400" dirty="0">
                <a:ea typeface="PMingLiU" pitchFamily="18" charset="-120"/>
              </a:rPr>
              <a:t>【</a:t>
            </a:r>
            <a:r>
              <a:rPr lang="zh-TW" altLang="en-US" sz="2400" b="1" dirty="0">
                <a:latin typeface="NSimSun" pitchFamily="49" charset="-122"/>
                <a:ea typeface="NSimSun" pitchFamily="49" charset="-122"/>
              </a:rPr>
              <a:t>正在快速解答簡單計算問題時的腦</a:t>
            </a:r>
            <a:r>
              <a:rPr lang="en-US" altLang="zh-TW" sz="2400" dirty="0">
                <a:ea typeface="PMingLiU" pitchFamily="18" charset="-120"/>
              </a:rPr>
              <a:t>】</a:t>
            </a:r>
          </a:p>
          <a:p>
            <a:endParaRPr lang="en-US" altLang="zh-TW" sz="2400" dirty="0">
              <a:ea typeface="PMingLiU" pitchFamily="18" charset="-120"/>
            </a:endParaRPr>
          </a:p>
        </p:txBody>
      </p:sp>
      <p:pic>
        <p:nvPicPr>
          <p:cNvPr id="247853" name="Picture 45" descr="【本を音読しているときの脳】"/>
          <p:cNvPicPr>
            <a:picLocks noGrp="1" noChangeAspect="1" noChangeArrowheads="1"/>
          </p:cNvPicPr>
          <p:nvPr>
            <p:ph sz="quarter" idx="4"/>
          </p:nvPr>
        </p:nvPicPr>
        <p:blipFill>
          <a:blip r:embed="rId5" r:link="rId6">
            <a:extLst>
              <a:ext uri="{28A0092B-C50C-407E-A947-70E740481C1C}">
                <a14:useLocalDpi xmlns:a14="http://schemas.microsoft.com/office/drawing/2010/main" val="0"/>
              </a:ext>
            </a:extLst>
          </a:blip>
          <a:srcRect/>
          <a:stretch>
            <a:fillRect/>
          </a:stretch>
        </p:blipFill>
        <p:spPr>
          <a:xfrm>
            <a:off x="5486400" y="4038600"/>
            <a:ext cx="2295525" cy="1381125"/>
          </a:xfrm>
          <a:noFill/>
        </p:spPr>
      </p:pic>
      <p:sp>
        <p:nvSpPr>
          <p:cNvPr id="28676" name="Rectangle 9"/>
          <p:cNvSpPr>
            <a:spLocks noChangeArrowheads="1"/>
          </p:cNvSpPr>
          <p:nvPr/>
        </p:nvSpPr>
        <p:spPr bwMode="auto">
          <a:xfrm>
            <a:off x="3138488" y="2308225"/>
            <a:ext cx="28670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en-US" altLang="en-US"/>
          </a:p>
        </p:txBody>
      </p:sp>
      <p:pic>
        <p:nvPicPr>
          <p:cNvPr id="247815" name="Picture 7" descr="【簡単な計算問題を速く解いているときの脳】"/>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66800" y="3962400"/>
            <a:ext cx="2295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34" name="Picture 26" descr="【考え事をしているときの脳】"/>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219200" y="1600200"/>
            <a:ext cx="2289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44"/>
          <p:cNvSpPr>
            <a:spLocks noChangeArrowheads="1"/>
          </p:cNvSpPr>
          <p:nvPr/>
        </p:nvSpPr>
        <p:spPr bwMode="auto">
          <a:xfrm>
            <a:off x="4343400" y="3352800"/>
            <a:ext cx="457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kumimoji="1" lang="en-US" altLang="zh-TW" sz="2400" b="1" dirty="0">
                <a:ea typeface="PMingLiU" pitchFamily="18" charset="-120"/>
              </a:rPr>
              <a:t>【</a:t>
            </a:r>
            <a:r>
              <a:rPr kumimoji="1" lang="zh-TW" altLang="en-US" sz="2400" b="1" dirty="0">
                <a:ea typeface="NSimSun" pitchFamily="49" charset="-122"/>
              </a:rPr>
              <a:t>正在解複雜計算問題時的腦</a:t>
            </a:r>
            <a:r>
              <a:rPr kumimoji="1" lang="en-US" altLang="zh-TW" sz="2400" b="1" dirty="0">
                <a:ea typeface="NSimSun" pitchFamily="49" charset="-122"/>
              </a:rPr>
              <a:t>】</a:t>
            </a:r>
          </a:p>
        </p:txBody>
      </p:sp>
      <p:sp>
        <p:nvSpPr>
          <p:cNvPr id="28683" name="Rectangle 46"/>
          <p:cNvSpPr>
            <a:spLocks noChangeArrowheads="1"/>
          </p:cNvSpPr>
          <p:nvPr/>
        </p:nvSpPr>
        <p:spPr bwMode="auto">
          <a:xfrm>
            <a:off x="5334000" y="5594350"/>
            <a:ext cx="372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kumimoji="1" lang="en-US" altLang="zh-TW" sz="2400" b="1" dirty="0">
                <a:ea typeface="PMingLiU" pitchFamily="18" charset="-120"/>
              </a:rPr>
              <a:t>【</a:t>
            </a:r>
            <a:r>
              <a:rPr kumimoji="1" lang="zh-TW" altLang="en-US" sz="2400" b="1" dirty="0">
                <a:ea typeface="NSimSun" pitchFamily="49" charset="-122"/>
              </a:rPr>
              <a:t>正在</a:t>
            </a:r>
            <a:r>
              <a:rPr kumimoji="1" lang="zh-TW" altLang="en-US" sz="2400" b="1" dirty="0">
                <a:solidFill>
                  <a:srgbClr val="FF0000"/>
                </a:solidFill>
                <a:ea typeface="NSimSun" pitchFamily="49" charset="-122"/>
              </a:rPr>
              <a:t>朗讀</a:t>
            </a:r>
            <a:r>
              <a:rPr kumimoji="1" lang="zh-TW" altLang="en-US" sz="2400" b="1" dirty="0">
                <a:ea typeface="NSimSun" pitchFamily="49" charset="-122"/>
              </a:rPr>
              <a:t>書本時的腦</a:t>
            </a:r>
            <a:r>
              <a:rPr kumimoji="1" lang="en-US" altLang="zh-TW" sz="2400" b="1" dirty="0">
                <a:ea typeface="PMingLiU" pitchFamily="18" charset="-120"/>
              </a:rPr>
              <a:t>】</a:t>
            </a:r>
            <a:r>
              <a:rPr kumimoji="1" lang="en-US" altLang="zh-TW" sz="2000" b="1" dirty="0">
                <a:ea typeface="PMingLiU" pitchFamily="18" charset="-120"/>
              </a:rPr>
              <a:t> </a:t>
            </a:r>
          </a:p>
        </p:txBody>
      </p:sp>
    </p:spTree>
    <p:extLst>
      <p:ext uri="{BB962C8B-B14F-4D97-AF65-F5344CB8AC3E}">
        <p14:creationId xmlns:p14="http://schemas.microsoft.com/office/powerpoint/2010/main" val="255305214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7834"/>
                                        </p:tgtEl>
                                        <p:attrNameLst>
                                          <p:attrName>style.visibility</p:attrName>
                                        </p:attrNameLst>
                                      </p:cBhvr>
                                      <p:to>
                                        <p:strVal val="visible"/>
                                      </p:to>
                                    </p:set>
                                    <p:animEffect transition="in" filter="diamond(in)">
                                      <p:cBhvr>
                                        <p:cTn id="7" dur="2000"/>
                                        <p:tgtEl>
                                          <p:spTgt spid="247834"/>
                                        </p:tgtEl>
                                      </p:cBhvr>
                                    </p:animEffect>
                                  </p:childTnLst>
                                </p:cTn>
                              </p:par>
                              <p:par>
                                <p:cTn id="8" presetID="22" presetClass="entr" presetSubtype="4" fill="hold" nodeType="withEffect">
                                  <p:stCondLst>
                                    <p:cond delay="0"/>
                                  </p:stCondLst>
                                  <p:childTnLst>
                                    <p:set>
                                      <p:cBhvr>
                                        <p:cTn id="9" dur="1" fill="hold">
                                          <p:stCondLst>
                                            <p:cond delay="0"/>
                                          </p:stCondLst>
                                        </p:cTn>
                                        <p:tgtEl>
                                          <p:spTgt spid="28679">
                                            <p:txEl>
                                              <p:pRg st="4" end="4"/>
                                            </p:txEl>
                                          </p:spTgt>
                                        </p:tgtEl>
                                        <p:attrNameLst>
                                          <p:attrName>style.visibility</p:attrName>
                                        </p:attrNameLst>
                                      </p:cBhvr>
                                      <p:to>
                                        <p:strVal val="visible"/>
                                      </p:to>
                                    </p:set>
                                    <p:animEffect transition="in" filter="wipe(down)">
                                      <p:cBhvr>
                                        <p:cTn id="10" dur="500"/>
                                        <p:tgtEl>
                                          <p:spTgt spid="2867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47851"/>
                                        </p:tgtEl>
                                        <p:attrNameLst>
                                          <p:attrName>style.visibility</p:attrName>
                                        </p:attrNameLst>
                                      </p:cBhvr>
                                      <p:to>
                                        <p:strVal val="visible"/>
                                      </p:to>
                                    </p:set>
                                    <p:animEffect transition="in" filter="diamond(in)">
                                      <p:cBhvr>
                                        <p:cTn id="15" dur="2000"/>
                                        <p:tgtEl>
                                          <p:spTgt spid="247851"/>
                                        </p:tgtEl>
                                      </p:cBhvr>
                                    </p:animEffect>
                                  </p:childTnLst>
                                </p:cTn>
                              </p:par>
                              <p:par>
                                <p:cTn id="16" presetID="22" presetClass="entr" presetSubtype="4" fill="hold" nodeType="withEffect">
                                  <p:stCondLst>
                                    <p:cond delay="0"/>
                                  </p:stCondLst>
                                  <p:childTnLst>
                                    <p:set>
                                      <p:cBhvr>
                                        <p:cTn id="17" dur="1" fill="hold">
                                          <p:stCondLst>
                                            <p:cond delay="0"/>
                                          </p:stCondLst>
                                        </p:cTn>
                                        <p:tgtEl>
                                          <p:spTgt spid="28681">
                                            <p:txEl>
                                              <p:pRg st="0" end="0"/>
                                            </p:txEl>
                                          </p:spTgt>
                                        </p:tgtEl>
                                        <p:attrNameLst>
                                          <p:attrName>style.visibility</p:attrName>
                                        </p:attrNameLst>
                                      </p:cBhvr>
                                      <p:to>
                                        <p:strVal val="visible"/>
                                      </p:to>
                                    </p:set>
                                    <p:animEffect transition="in" filter="wipe(down)">
                                      <p:cBhvr>
                                        <p:cTn id="18" dur="500"/>
                                        <p:tgtEl>
                                          <p:spTgt spid="2868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47815"/>
                                        </p:tgtEl>
                                        <p:attrNameLst>
                                          <p:attrName>style.visibility</p:attrName>
                                        </p:attrNameLst>
                                      </p:cBhvr>
                                      <p:to>
                                        <p:strVal val="visible"/>
                                      </p:to>
                                    </p:set>
                                    <p:animEffect transition="in" filter="diamond(in)">
                                      <p:cBhvr>
                                        <p:cTn id="23" dur="2000"/>
                                        <p:tgtEl>
                                          <p:spTgt spid="247815"/>
                                        </p:tgtEl>
                                      </p:cBhvr>
                                    </p:animEffect>
                                  </p:childTnLst>
                                </p:cTn>
                              </p:par>
                              <p:par>
                                <p:cTn id="24" presetID="22" presetClass="entr" presetSubtype="4" fill="hold" nodeType="withEffect">
                                  <p:stCondLst>
                                    <p:cond delay="0"/>
                                  </p:stCondLst>
                                  <p:childTnLst>
                                    <p:set>
                                      <p:cBhvr>
                                        <p:cTn id="25" dur="1" fill="hold">
                                          <p:stCondLst>
                                            <p:cond delay="0"/>
                                          </p:stCondLst>
                                        </p:cTn>
                                        <p:tgtEl>
                                          <p:spTgt spid="28675">
                                            <p:txEl>
                                              <p:pRg st="4" end="4"/>
                                            </p:txEl>
                                          </p:spTgt>
                                        </p:tgtEl>
                                        <p:attrNameLst>
                                          <p:attrName>style.visibility</p:attrName>
                                        </p:attrNameLst>
                                      </p:cBhvr>
                                      <p:to>
                                        <p:strVal val="visible"/>
                                      </p:to>
                                    </p:set>
                                    <p:animEffect transition="in" filter="wipe(down)">
                                      <p:cBhvr>
                                        <p:cTn id="26" dur="500"/>
                                        <p:tgtEl>
                                          <p:spTgt spid="286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47853"/>
                                        </p:tgtEl>
                                        <p:attrNameLst>
                                          <p:attrName>style.visibility</p:attrName>
                                        </p:attrNameLst>
                                      </p:cBhvr>
                                      <p:to>
                                        <p:strVal val="visible"/>
                                      </p:to>
                                    </p:set>
                                    <p:animEffect transition="in" filter="diamond(in)">
                                      <p:cBhvr>
                                        <p:cTn id="31" dur="2000"/>
                                        <p:tgtEl>
                                          <p:spTgt spid="247853"/>
                                        </p:tgtEl>
                                      </p:cBhvr>
                                    </p:animEffect>
                                  </p:childTnLst>
                                </p:cTn>
                              </p:par>
                              <p:par>
                                <p:cTn id="32" presetID="22" presetClass="entr" presetSubtype="4" fill="hold" nodeType="withEffect">
                                  <p:stCondLst>
                                    <p:cond delay="0"/>
                                  </p:stCondLst>
                                  <p:childTnLst>
                                    <p:set>
                                      <p:cBhvr>
                                        <p:cTn id="33" dur="1" fill="hold">
                                          <p:stCondLst>
                                            <p:cond delay="0"/>
                                          </p:stCondLst>
                                        </p:cTn>
                                        <p:tgtEl>
                                          <p:spTgt spid="28683">
                                            <p:txEl>
                                              <p:pRg st="0" end="0"/>
                                            </p:txEl>
                                          </p:spTgt>
                                        </p:tgtEl>
                                        <p:attrNameLst>
                                          <p:attrName>style.visibility</p:attrName>
                                        </p:attrNameLst>
                                      </p:cBhvr>
                                      <p:to>
                                        <p:strVal val="visible"/>
                                      </p:to>
                                    </p:set>
                                    <p:animEffect transition="in" filter="wipe(down)">
                                      <p:cBhvr>
                                        <p:cTn id="34" dur="500"/>
                                        <p:tgtEl>
                                          <p:spTgt spid="28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pPr algn="ctr"/>
            <a:r>
              <a:rPr lang="zh-TW" altLang="en-US" sz="4900" dirty="0">
                <a:latin typeface="DFKai-SB" panose="03000509000000000000" pitchFamily="65" charset="-120"/>
                <a:ea typeface="DFKai-SB" panose="03000509000000000000" pitchFamily="65" charset="-120"/>
              </a:rPr>
              <a:t>背誦技巧</a:t>
            </a:r>
            <a:r>
              <a:rPr lang="en-US" altLang="zh-TW" sz="4900" dirty="0">
                <a:latin typeface="DFKai-SB" panose="03000509000000000000" pitchFamily="65" charset="-120"/>
                <a:ea typeface="DFKai-SB" panose="03000509000000000000" pitchFamily="65" charset="-120"/>
              </a:rPr>
              <a:t>:</a:t>
            </a:r>
            <a:r>
              <a:rPr lang="zh-TW" altLang="en-US" sz="4800" b="1" dirty="0">
                <a:solidFill>
                  <a:srgbClr val="FF0000"/>
                </a:solidFill>
                <a:latin typeface="DFKai-SB" panose="03000509000000000000" pitchFamily="65" charset="-120"/>
                <a:ea typeface="DFKai-SB" panose="03000509000000000000" pitchFamily="65" charset="-120"/>
              </a:rPr>
              <a:t>分類法</a:t>
            </a:r>
            <a:br>
              <a:rPr lang="zh-TW" altLang="en-US" dirty="0"/>
            </a:br>
            <a:endParaRPr lang="en-US" dirty="0"/>
          </a:p>
        </p:txBody>
      </p:sp>
      <p:sp>
        <p:nvSpPr>
          <p:cNvPr id="3" name="Content Placeholder 2"/>
          <p:cNvSpPr>
            <a:spLocks noGrp="1"/>
          </p:cNvSpPr>
          <p:nvPr>
            <p:ph idx="1"/>
          </p:nvPr>
        </p:nvSpPr>
        <p:spPr>
          <a:xfrm>
            <a:off x="1435608" y="1143000"/>
            <a:ext cx="7498080" cy="5105400"/>
          </a:xfrm>
        </p:spPr>
        <p:txBody>
          <a:bodyPr>
            <a:normAutofit lnSpcReduction="10000"/>
          </a:bodyPr>
          <a:lstStyle/>
          <a:p>
            <a:pPr marL="82296" indent="0">
              <a:buNone/>
            </a:pPr>
            <a:r>
              <a:rPr lang="en-US" altLang="zh-TW" b="1" dirty="0">
                <a:latin typeface="DFKai-SB" panose="03000509000000000000" pitchFamily="65" charset="-120"/>
                <a:ea typeface="DFKai-SB" panose="03000509000000000000" pitchFamily="65" charset="-120"/>
              </a:rPr>
              <a:t>1.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耶 和 華 啊 </a:t>
            </a:r>
            <a:r>
              <a:rPr lang="zh-TW" altLang="en-US" b="1" dirty="0">
                <a:latin typeface="DFKai-SB" panose="03000509000000000000" pitchFamily="65" charset="-120"/>
                <a:ea typeface="DFKai-SB" panose="03000509000000000000" pitchFamily="65" charset="-120"/>
              </a:rPr>
              <a:t>， </a:t>
            </a:r>
            <a:r>
              <a:rPr lang="zh-TW" altLang="en-US" b="1" dirty="0">
                <a:solidFill>
                  <a:srgbClr val="FF0000"/>
                </a:solidFill>
                <a:latin typeface="DFKai-SB" panose="03000509000000000000" pitchFamily="65" charset="-120"/>
                <a:ea typeface="DFKai-SB" panose="03000509000000000000" pitchFamily="65" charset="-120"/>
              </a:rPr>
              <a:t>我 的 心 </a:t>
            </a:r>
            <a:r>
              <a:rPr lang="zh-TW" altLang="en-US" b="1" i="1" u="sng" dirty="0">
                <a:latin typeface="DFKai-SB" panose="03000509000000000000" pitchFamily="65" charset="-120"/>
                <a:ea typeface="DFKai-SB" panose="03000509000000000000" pitchFamily="65" charset="-120"/>
              </a:rPr>
              <a:t>不</a:t>
            </a:r>
            <a:r>
              <a:rPr lang="zh-TW" altLang="en-US" b="1" u="sng" dirty="0">
                <a:latin typeface="DFKai-SB" panose="03000509000000000000" pitchFamily="65" charset="-120"/>
                <a:ea typeface="DFKai-SB" panose="03000509000000000000" pitchFamily="65" charset="-120"/>
              </a:rPr>
              <a:t> 狂 傲 </a:t>
            </a:r>
            <a:r>
              <a:rPr lang="zh-TW" altLang="en-US" b="1" dirty="0">
                <a:latin typeface="DFKai-SB" panose="03000509000000000000" pitchFamily="65" charset="-120"/>
                <a:ea typeface="DFKai-SB" panose="03000509000000000000" pitchFamily="65" charset="-120"/>
              </a:rPr>
              <a:t>， </a:t>
            </a:r>
            <a:r>
              <a:rPr lang="zh-TW" altLang="en-US" b="1" dirty="0">
                <a:solidFill>
                  <a:srgbClr val="FF0000"/>
                </a:solidFill>
                <a:latin typeface="DFKai-SB" panose="03000509000000000000" pitchFamily="65" charset="-120"/>
                <a:ea typeface="DFKai-SB" panose="03000509000000000000" pitchFamily="65" charset="-120"/>
              </a:rPr>
              <a:t>我 的 眼 </a:t>
            </a:r>
            <a:r>
              <a:rPr lang="zh-TW" altLang="en-US" b="1" i="1" u="sng" dirty="0">
                <a:latin typeface="DFKai-SB" panose="03000509000000000000" pitchFamily="65" charset="-120"/>
                <a:ea typeface="DFKai-SB" panose="03000509000000000000" pitchFamily="65" charset="-120"/>
              </a:rPr>
              <a:t>不</a:t>
            </a:r>
            <a:r>
              <a:rPr lang="zh-TW" altLang="en-US" b="1" u="sng" dirty="0">
                <a:latin typeface="DFKai-SB" panose="03000509000000000000" pitchFamily="65" charset="-120"/>
                <a:ea typeface="DFKai-SB" panose="03000509000000000000" pitchFamily="65" charset="-120"/>
              </a:rPr>
              <a:t> 高 大 </a:t>
            </a:r>
            <a:r>
              <a:rPr lang="zh-TW" altLang="en-US" b="1" dirty="0">
                <a:latin typeface="DFKai-SB" panose="03000509000000000000" pitchFamily="65" charset="-120"/>
                <a:ea typeface="DFKai-SB" panose="03000509000000000000" pitchFamily="65" charset="-120"/>
              </a:rPr>
              <a:t>； 重 大 和 測 不 透 的 事 ， 我 也 </a:t>
            </a:r>
            <a:r>
              <a:rPr lang="zh-TW" altLang="en-US" b="1" i="1" u="sng" dirty="0">
                <a:latin typeface="DFKai-SB" panose="03000509000000000000" pitchFamily="65" charset="-120"/>
                <a:ea typeface="DFKai-SB" panose="03000509000000000000" pitchFamily="65" charset="-120"/>
              </a:rPr>
              <a:t>不</a:t>
            </a:r>
            <a:r>
              <a:rPr lang="zh-TW" altLang="en-US" b="1" u="sng" dirty="0">
                <a:latin typeface="DFKai-SB" panose="03000509000000000000" pitchFamily="65" charset="-120"/>
                <a:ea typeface="DFKai-SB" panose="03000509000000000000" pitchFamily="65" charset="-120"/>
              </a:rPr>
              <a:t> 敢 行 </a:t>
            </a:r>
            <a:r>
              <a:rPr lang="zh-TW" altLang="en-US" b="1" dirty="0">
                <a:latin typeface="DFKai-SB" panose="03000509000000000000" pitchFamily="65" charset="-120"/>
                <a:ea typeface="DFKai-SB" panose="03000509000000000000" pitchFamily="65" charset="-120"/>
              </a:rPr>
              <a:t>。</a:t>
            </a:r>
          </a:p>
          <a:p>
            <a:pPr marL="82296" indent="0">
              <a:buNone/>
            </a:pPr>
            <a:r>
              <a:rPr lang="en-US" altLang="zh-TW" b="1" dirty="0">
                <a:latin typeface="DFKai-SB" panose="03000509000000000000" pitchFamily="65" charset="-120"/>
                <a:ea typeface="DFKai-SB" panose="03000509000000000000" pitchFamily="65" charset="-120"/>
              </a:rPr>
              <a:t>2. </a:t>
            </a:r>
            <a:r>
              <a:rPr lang="zh-TW" altLang="en-US" b="1" dirty="0">
                <a:solidFill>
                  <a:srgbClr val="FF0000"/>
                </a:solidFill>
                <a:latin typeface="DFKai-SB" panose="03000509000000000000" pitchFamily="65" charset="-120"/>
                <a:ea typeface="DFKai-SB" panose="03000509000000000000" pitchFamily="65" charset="-120"/>
              </a:rPr>
              <a:t>我 的 心 </a:t>
            </a:r>
            <a:r>
              <a:rPr lang="zh-TW" altLang="en-US" b="1" u="sng" dirty="0">
                <a:latin typeface="DFKai-SB" panose="03000509000000000000" pitchFamily="65" charset="-120"/>
                <a:ea typeface="DFKai-SB" panose="03000509000000000000" pitchFamily="65" charset="-120"/>
              </a:rPr>
              <a:t>平 穩 安 靜 </a:t>
            </a:r>
            <a:r>
              <a:rPr lang="zh-TW" altLang="en-US" b="1" dirty="0">
                <a:latin typeface="DFKai-SB" panose="03000509000000000000" pitchFamily="65" charset="-120"/>
                <a:ea typeface="DFKai-SB" panose="03000509000000000000" pitchFamily="65" charset="-120"/>
              </a:rPr>
              <a:t>， 好 像 斷 過 奶 的 孩 子 在 他 母 親 的 懷 中 ； 我 的 心 在 我 裡 面 真 像 斷 過 奶 的 孩 子 。</a:t>
            </a:r>
            <a:endParaRPr lang="en-US" altLang="zh-TW" b="1" dirty="0">
              <a:latin typeface="DFKai-SB" panose="03000509000000000000" pitchFamily="65" charset="-120"/>
              <a:ea typeface="DFKai-SB" panose="03000509000000000000" pitchFamily="65" charset="-120"/>
            </a:endParaRPr>
          </a:p>
          <a:p>
            <a:pPr marL="82296" indent="0">
              <a:buNone/>
            </a:pPr>
            <a:r>
              <a:rPr lang="en-US" altLang="zh-TW" b="1" dirty="0">
                <a:latin typeface="DFKai-SB" panose="03000509000000000000" pitchFamily="65" charset="-120"/>
                <a:ea typeface="DFKai-SB" panose="03000509000000000000" pitchFamily="65" charset="-120"/>
              </a:rPr>
              <a:t>3. </a:t>
            </a:r>
            <a:r>
              <a:rPr lang="zh-TW" altLang="en-US" b="1" dirty="0">
                <a:latin typeface="DFKai-SB" panose="03000509000000000000" pitchFamily="65" charset="-120"/>
                <a:ea typeface="DFKai-SB" panose="03000509000000000000" pitchFamily="65" charset="-120"/>
              </a:rPr>
              <a:t>以 色 列 啊 ， 你 當 仰 望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耶 和 華 </a:t>
            </a:r>
            <a:r>
              <a:rPr lang="zh-TW" altLang="en-US" b="1" dirty="0">
                <a:latin typeface="DFKai-SB" panose="03000509000000000000" pitchFamily="65" charset="-120"/>
                <a:ea typeface="DFKai-SB" panose="03000509000000000000" pitchFamily="65" charset="-120"/>
              </a:rPr>
              <a:t>， 從 今 時 直 到 永 遠 ！</a:t>
            </a:r>
            <a:endParaRPr lang="en-US" altLang="zh-TW" b="1" dirty="0">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按字眼歸類</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押韻</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字數</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同義</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反義</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p>
          <a:p>
            <a:endParaRPr lang="en-US" altLang="zh-TW" b="1" dirty="0">
              <a:latin typeface="DFKai-SB" panose="03000509000000000000" pitchFamily="65" charset="-120"/>
              <a:ea typeface="DFKai-SB" panose="03000509000000000000" pitchFamily="65" charset="-120"/>
            </a:endParaRPr>
          </a:p>
          <a:p>
            <a:pPr marL="596646" indent="-514350">
              <a:buFont typeface="+mj-lt"/>
              <a:buAutoNum type="arabicPeriod"/>
            </a:pPr>
            <a:endParaRPr lang="en-US" altLang="zh-TW" b="1" dirty="0">
              <a:latin typeface="DFKai-SB" panose="03000509000000000000" pitchFamily="65" charset="-120"/>
              <a:ea typeface="DFKai-SB" panose="03000509000000000000" pitchFamily="65" charset="-120"/>
            </a:endParaRPr>
          </a:p>
          <a:p>
            <a:pPr marL="82296" indent="0">
              <a:buNone/>
            </a:pPr>
            <a:endParaRPr lang="en-US" altLang="zh-TW"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0293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4000" dirty="0">
                <a:latin typeface="DFKai-SB" panose="03000509000000000000" pitchFamily="65" charset="-120"/>
                <a:ea typeface="DFKai-SB" panose="03000509000000000000" pitchFamily="65" charset="-120"/>
              </a:rPr>
              <a:t>背誦技巧</a:t>
            </a:r>
            <a:r>
              <a:rPr lang="en-US" altLang="zh-TW" sz="4000" dirty="0">
                <a:latin typeface="DFKai-SB" panose="03000509000000000000" pitchFamily="65" charset="-120"/>
                <a:ea typeface="DFKai-SB" panose="03000509000000000000" pitchFamily="65" charset="-120"/>
              </a:rPr>
              <a:t>:</a:t>
            </a:r>
            <a:r>
              <a:rPr lang="zh-TW" altLang="en-US" dirty="0">
                <a:solidFill>
                  <a:srgbClr val="FF0000"/>
                </a:solidFill>
                <a:latin typeface="DFKai-SB" panose="03000509000000000000" pitchFamily="65" charset="-120"/>
                <a:ea typeface="DFKai-SB" panose="03000509000000000000" pitchFamily="65" charset="-120"/>
              </a:rPr>
              <a:t>資料形象化</a:t>
            </a:r>
            <a:endParaRPr lang="en-US" dirty="0">
              <a:solidFill>
                <a:srgbClr val="FF0000"/>
              </a:solidFill>
            </a:endParaRPr>
          </a:p>
        </p:txBody>
      </p:sp>
      <p:sp>
        <p:nvSpPr>
          <p:cNvPr id="3" name="Content Placeholder 2"/>
          <p:cNvSpPr>
            <a:spLocks noGrp="1"/>
          </p:cNvSpPr>
          <p:nvPr>
            <p:ph idx="1"/>
          </p:nvPr>
        </p:nvSpPr>
        <p:spPr>
          <a:xfrm>
            <a:off x="1371600" y="1447800"/>
            <a:ext cx="7562088" cy="5105400"/>
          </a:xfrm>
        </p:spPr>
        <p:txBody>
          <a:bodyPr>
            <a:normAutofit fontScale="92500" lnSpcReduction="10000"/>
          </a:bodyPr>
          <a:lstStyle/>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耶 和 華 啊 ， 我 的 心 不 狂 傲 ， 我 的 眼 不 高 大 ； 重 大 和 測 不 透 的 事 ， 我 也 不 敢 行 。</a:t>
            </a:r>
          </a:p>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我 的 心 </a:t>
            </a:r>
            <a:r>
              <a:rPr lang="zh-TW" altLang="en-US" b="1" dirty="0">
                <a:solidFill>
                  <a:srgbClr val="FF0000"/>
                </a:solidFill>
                <a:latin typeface="DFKai-SB" panose="03000509000000000000" pitchFamily="65" charset="-120"/>
                <a:ea typeface="DFKai-SB" panose="03000509000000000000" pitchFamily="65" charset="-120"/>
              </a:rPr>
              <a:t>平 穩 安 靜 </a:t>
            </a:r>
            <a:r>
              <a:rPr lang="zh-TW" altLang="en-US" b="1" dirty="0">
                <a:latin typeface="DFKai-SB" panose="03000509000000000000" pitchFamily="65" charset="-120"/>
                <a:ea typeface="DFKai-SB" panose="03000509000000000000" pitchFamily="65" charset="-120"/>
              </a:rPr>
              <a:t>， 好 </a:t>
            </a:r>
            <a:r>
              <a:rPr lang="zh-TW" altLang="en-US" b="1" dirty="0">
                <a:solidFill>
                  <a:srgbClr val="FF0000"/>
                </a:solidFill>
                <a:latin typeface="DFKai-SB" panose="03000509000000000000" pitchFamily="65" charset="-120"/>
                <a:ea typeface="DFKai-SB" panose="03000509000000000000" pitchFamily="65" charset="-120"/>
              </a:rPr>
              <a:t>像 斷 過 奶 的 孩 子 在 他 母 親 的 懷 中 </a:t>
            </a:r>
            <a:r>
              <a:rPr lang="zh-TW" altLang="en-US" b="1" dirty="0">
                <a:latin typeface="DFKai-SB" panose="03000509000000000000" pitchFamily="65" charset="-120"/>
                <a:ea typeface="DFKai-SB" panose="03000509000000000000" pitchFamily="65" charset="-120"/>
              </a:rPr>
              <a:t>； 我 的 心 在 我 裡 面 真 像 斷 過 奶 的 孩 子 。</a:t>
            </a:r>
          </a:p>
          <a:p>
            <a:pPr marL="596646" indent="-514350">
              <a:buFont typeface="+mj-lt"/>
              <a:buAutoNum type="arabicPeriod"/>
            </a:pPr>
            <a:r>
              <a:rPr lang="zh-TW" altLang="en-US" b="1" dirty="0">
                <a:latin typeface="DFKai-SB" panose="03000509000000000000" pitchFamily="65" charset="-120"/>
                <a:ea typeface="DFKai-SB" panose="03000509000000000000" pitchFamily="65" charset="-120"/>
              </a:rPr>
              <a:t>以 色 列 啊 ， 你 當 仰 望 耶 和 華 ， 從 今 時 直 到 永 遠 ！</a:t>
            </a:r>
            <a:endParaRPr lang="en-US" altLang="zh-TW" b="1" dirty="0">
              <a:latin typeface="DFKai-SB" panose="03000509000000000000" pitchFamily="65" charset="-120"/>
              <a:ea typeface="DFKai-SB" panose="03000509000000000000" pitchFamily="65" charset="-120"/>
            </a:endParaRPr>
          </a:p>
          <a:p>
            <a:pPr marL="82296" indent="0">
              <a:buNone/>
            </a:pPr>
            <a:r>
              <a:rPr lang="zh-TW" altLang="en-US" b="1" dirty="0">
                <a:latin typeface="DFKai-SB" panose="03000509000000000000" pitchFamily="65" charset="-120"/>
                <a:ea typeface="DFKai-SB" panose="03000509000000000000" pitchFamily="65" charset="-120"/>
              </a:rPr>
              <a:t>詩篇</a:t>
            </a:r>
            <a:r>
              <a:rPr lang="en-US" altLang="zh-TW" b="1" dirty="0">
                <a:latin typeface="DFKai-SB" panose="03000509000000000000" pitchFamily="65" charset="-120"/>
                <a:ea typeface="DFKai-SB" panose="03000509000000000000" pitchFamily="65" charset="-120"/>
              </a:rPr>
              <a:t>131:1-3</a:t>
            </a:r>
          </a:p>
          <a:p>
            <a:pPr marL="82296" indent="0">
              <a:buNone/>
            </a:pP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右腦記憶法</a:t>
            </a:r>
            <a:r>
              <a:rPr lang="en-US" altLang="zh-TW" b="1" dirty="0">
                <a:latin typeface="DFKai-SB" panose="03000509000000000000" pitchFamily="65" charset="-120"/>
                <a:ea typeface="DFKai-SB" panose="03000509000000000000" pitchFamily="65" charset="-120"/>
              </a:rPr>
              <a:t>)</a:t>
            </a:r>
            <a:endParaRPr lang="zh-TW" altLang="en-US" b="1" dirty="0">
              <a:latin typeface="DFKai-SB" panose="03000509000000000000" pitchFamily="65" charset="-120"/>
              <a:ea typeface="DFKai-SB" panose="03000509000000000000" pitchFamily="65" charset="-120"/>
            </a:endParaRPr>
          </a:p>
          <a:p>
            <a:endParaRPr lang="en-US" dirty="0"/>
          </a:p>
        </p:txBody>
      </p:sp>
      <p:pic>
        <p:nvPicPr>
          <p:cNvPr id="5" name="Picture 4">
            <a:extLst>
              <a:ext uri="{FF2B5EF4-FFF2-40B4-BE49-F238E27FC236}">
                <a16:creationId xmlns:a16="http://schemas.microsoft.com/office/drawing/2014/main" id="{5D5D7006-01F7-4553-AF34-F1289D60B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74"/>
            <a:ext cx="4766310" cy="6858000"/>
          </a:xfrm>
          <a:prstGeom prst="rect">
            <a:avLst/>
          </a:prstGeom>
        </p:spPr>
      </p:pic>
    </p:spTree>
    <p:extLst>
      <p:ext uri="{BB962C8B-B14F-4D97-AF65-F5344CB8AC3E}">
        <p14:creationId xmlns:p14="http://schemas.microsoft.com/office/powerpoint/2010/main" val="11109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TW" altLang="en-US" sz="4900" dirty="0">
                <a:latin typeface="DFKai-SB" panose="03000509000000000000" pitchFamily="65" charset="-120"/>
                <a:ea typeface="DFKai-SB" panose="03000509000000000000" pitchFamily="65" charset="-120"/>
              </a:rPr>
              <a:t>背誦技巧</a:t>
            </a:r>
            <a:r>
              <a:rPr lang="en-US" altLang="zh-TW" sz="4900" dirty="0">
                <a:latin typeface="DFKai-SB" panose="03000509000000000000" pitchFamily="65" charset="-120"/>
                <a:ea typeface="DFKai-SB" panose="03000509000000000000" pitchFamily="65" charset="-120"/>
              </a:rPr>
              <a:t>:</a:t>
            </a:r>
            <a:r>
              <a:rPr lang="zh-TW" altLang="en-US" sz="4900" dirty="0">
                <a:latin typeface="DFKai-SB" panose="03000509000000000000" pitchFamily="65" charset="-120"/>
                <a:ea typeface="DFKai-SB" panose="03000509000000000000" pitchFamily="65" charset="-120"/>
              </a:rPr>
              <a:t>不斷重溫</a:t>
            </a:r>
            <a:br>
              <a:rPr lang="zh-TW" altLang="en-US" dirty="0"/>
            </a:br>
            <a:endParaRPr lang="en-US" dirty="0"/>
          </a:p>
        </p:txBody>
      </p:sp>
      <p:sp>
        <p:nvSpPr>
          <p:cNvPr id="3" name="Content Placeholder 2"/>
          <p:cNvSpPr>
            <a:spLocks noGrp="1"/>
          </p:cNvSpPr>
          <p:nvPr>
            <p:ph idx="1"/>
          </p:nvPr>
        </p:nvSpPr>
        <p:spPr>
          <a:xfrm>
            <a:off x="1032975" y="4267200"/>
            <a:ext cx="7498080" cy="2362200"/>
          </a:xfrm>
        </p:spPr>
        <p:txBody>
          <a:bodyPr>
            <a:normAutofit/>
          </a:bodyPr>
          <a:lstStyle/>
          <a:p>
            <a:pPr marL="365760" lvl="1" indent="-283464">
              <a:spcBef>
                <a:spcPts val="600"/>
              </a:spcBef>
              <a:buSzPct val="80000"/>
              <a:buFont typeface="Wingdings 2"/>
              <a:buChar char=""/>
            </a:pP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長期增益効應</a:t>
            </a:r>
            <a:endPar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lvl="1"/>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突觸需要時常受到刺激</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合成新的蛋白質</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轉變成構造上的永久改變</a:t>
            </a:r>
            <a:endPar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endParaRPr lang="en-US" altLang="zh-TW" sz="36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 y="882480"/>
            <a:ext cx="9153824" cy="323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8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792162"/>
          </a:xfrm>
        </p:spPr>
        <p:txBody>
          <a:bodyPr/>
          <a:lstStyle/>
          <a:p>
            <a:r>
              <a:rPr lang="zh-TW" altLang="en-US" sz="4400" dirty="0">
                <a:latin typeface="DFKai-SB" panose="03000509000000000000" pitchFamily="65" charset="-120"/>
                <a:ea typeface="DFKai-SB" panose="03000509000000000000" pitchFamily="65" charset="-120"/>
              </a:rPr>
              <a:t>背誦技巧</a:t>
            </a:r>
            <a:r>
              <a:rPr lang="en-US" altLang="zh-TW" sz="4400" dirty="0">
                <a:latin typeface="DFKai-SB" panose="03000509000000000000" pitchFamily="65" charset="-120"/>
                <a:ea typeface="DFKai-SB" panose="03000509000000000000" pitchFamily="65" charset="-120"/>
              </a:rPr>
              <a:t>:</a:t>
            </a:r>
            <a:r>
              <a:rPr lang="zh-TW" altLang="en-US" sz="4400" b="1" dirty="0">
                <a:latin typeface="DFKai-SB" panose="03000509000000000000" pitchFamily="65" charset="-120"/>
                <a:ea typeface="DFKai-SB" panose="03000509000000000000" pitchFamily="65" charset="-120"/>
              </a:rPr>
              <a:t>擴大記憶的</a:t>
            </a:r>
            <a:r>
              <a:rPr lang="zh-TW" altLang="en-US" sz="4400" b="1" dirty="0">
                <a:solidFill>
                  <a:schemeClr val="accent4">
                    <a:lumMod val="75000"/>
                  </a:schemeClr>
                </a:solidFill>
                <a:latin typeface="DFKai-SB" panose="03000509000000000000" pitchFamily="65" charset="-120"/>
                <a:ea typeface="DFKai-SB" panose="03000509000000000000" pitchFamily="65" charset="-120"/>
              </a:rPr>
              <a:t>容量</a:t>
            </a:r>
            <a:endParaRPr lang="en-US" dirty="0"/>
          </a:p>
        </p:txBody>
      </p:sp>
      <p:sp>
        <p:nvSpPr>
          <p:cNvPr id="3" name="Content Placeholder 2"/>
          <p:cNvSpPr>
            <a:spLocks noGrp="1"/>
          </p:cNvSpPr>
          <p:nvPr>
            <p:ph idx="1"/>
          </p:nvPr>
        </p:nvSpPr>
        <p:spPr>
          <a:xfrm>
            <a:off x="990600" y="1143000"/>
            <a:ext cx="7943088" cy="5562600"/>
          </a:xfrm>
        </p:spPr>
        <p:txBody>
          <a:bodyPr/>
          <a:lstStyle/>
          <a:p>
            <a:r>
              <a:rPr lang="zh-TW" altLang="en-US" b="1" dirty="0">
                <a:latin typeface="DFKai-SB" panose="03000509000000000000" pitchFamily="65" charset="-120"/>
                <a:ea typeface="DFKai-SB" panose="03000509000000000000" pitchFamily="65" charset="-120"/>
              </a:rPr>
              <a:t>工作記憶的數量：</a:t>
            </a:r>
            <a:r>
              <a:rPr lang="en-US" altLang="zh-TW" b="1" dirty="0">
                <a:latin typeface="DFKai-SB" panose="03000509000000000000" pitchFamily="65" charset="-120"/>
                <a:ea typeface="DFKai-SB" panose="03000509000000000000" pitchFamily="65" charset="-120"/>
              </a:rPr>
              <a:t>7±2</a:t>
            </a:r>
            <a:r>
              <a:rPr lang="zh-TW" altLang="en-US" b="1" dirty="0">
                <a:latin typeface="DFKai-SB" panose="03000509000000000000" pitchFamily="65" charset="-120"/>
                <a:ea typeface="DFKai-SB" panose="03000509000000000000" pitchFamily="65" charset="-120"/>
              </a:rPr>
              <a:t>單元</a:t>
            </a:r>
            <a:endParaRPr lang="en-US" altLang="zh-TW" b="1" dirty="0">
              <a:latin typeface="DFKai-SB" panose="03000509000000000000" pitchFamily="65" charset="-120"/>
              <a:ea typeface="DFKai-SB" panose="03000509000000000000" pitchFamily="65" charset="-120"/>
            </a:endParaRPr>
          </a:p>
          <a:p>
            <a:r>
              <a:rPr lang="zh-TW" altLang="en-US" b="1" dirty="0">
                <a:latin typeface="DFKai-SB" panose="03000509000000000000" pitchFamily="65" charset="-120"/>
                <a:ea typeface="DFKai-SB" panose="03000509000000000000" pitchFamily="65" charset="-120"/>
              </a:rPr>
              <a:t>不可以改變數量，可以改變容量</a:t>
            </a:r>
            <a:endParaRPr lang="en-US" b="1" dirty="0">
              <a:latin typeface="DFKai-SB" panose="03000509000000000000" pitchFamily="65" charset="-120"/>
              <a:ea typeface="DFKai-SB" panose="03000509000000000000" pitchFamily="65" charset="-120"/>
            </a:endParaRP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71463"/>
            <a:ext cx="4800600" cy="368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91" y="3136827"/>
            <a:ext cx="30480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9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636"/>
            <a:ext cx="3581400" cy="1523278"/>
          </a:xfrm>
        </p:spPr>
        <p:txBody>
          <a:bodyPr>
            <a:normAutofit/>
          </a:bodyPr>
          <a:lstStyle/>
          <a:p>
            <a:r>
              <a:rPr lang="en-US" altLang="zh-TW" sz="4400" b="1" dirty="0">
                <a:latin typeface="DFKai-SB" panose="03000509000000000000" pitchFamily="65" charset="-120"/>
                <a:ea typeface="DFKai-SB" panose="03000509000000000000" pitchFamily="65" charset="-120"/>
              </a:rPr>
              <a:t>Chunking</a:t>
            </a:r>
            <a:br>
              <a:rPr lang="en-US" altLang="zh-TW" sz="4400" b="1" dirty="0">
                <a:latin typeface="DFKai-SB" panose="03000509000000000000" pitchFamily="65" charset="-120"/>
                <a:ea typeface="DFKai-SB" panose="03000509000000000000" pitchFamily="65" charset="-120"/>
              </a:rPr>
            </a:br>
            <a:r>
              <a:rPr lang="zh-TW" altLang="en-US" sz="4400" b="1" dirty="0">
                <a:latin typeface="DFKai-SB" panose="03000509000000000000" pitchFamily="65" charset="-120"/>
                <a:ea typeface="DFKai-SB" panose="03000509000000000000" pitchFamily="65" charset="-120"/>
              </a:rPr>
              <a:t>（分塊）</a:t>
            </a:r>
            <a:endParaRPr lang="en-US" altLang="zh-TW" sz="4400" b="1" dirty="0">
              <a:latin typeface="DFKai-SB" panose="03000509000000000000" pitchFamily="65" charset="-120"/>
              <a:ea typeface="DFKai-SB" panose="03000509000000000000" pitchFamily="65" charset="-120"/>
            </a:endParaRPr>
          </a:p>
        </p:txBody>
      </p:sp>
      <p:sp>
        <p:nvSpPr>
          <p:cNvPr id="3" name="Content Placeholder 2"/>
          <p:cNvSpPr>
            <a:spLocks noGrp="1"/>
          </p:cNvSpPr>
          <p:nvPr>
            <p:ph sz="quarter" idx="4294967295"/>
          </p:nvPr>
        </p:nvSpPr>
        <p:spPr>
          <a:xfrm>
            <a:off x="1066800" y="2209800"/>
            <a:ext cx="3810000" cy="4343400"/>
          </a:xfrm>
          <a:prstGeom prst="rect">
            <a:avLst/>
          </a:prstGeom>
        </p:spPr>
        <p:txBody>
          <a:bodyPr>
            <a:normAutofit/>
          </a:bodyPr>
          <a:lstStyle/>
          <a:p>
            <a:r>
              <a:rPr lang="en-US" altLang="zh-TW" b="1" dirty="0">
                <a:latin typeface="DFKai-SB" panose="03000509000000000000" pitchFamily="65" charset="-120"/>
                <a:ea typeface="DFKai-SB" panose="03000509000000000000" pitchFamily="65" charset="-120"/>
              </a:rPr>
              <a:t>5234971038</a:t>
            </a:r>
          </a:p>
          <a:p>
            <a:r>
              <a:rPr lang="en-US" altLang="zh-TW" b="1" dirty="0">
                <a:latin typeface="DFKai-SB" panose="03000509000000000000" pitchFamily="65" charset="-120"/>
                <a:ea typeface="DFKai-SB" panose="03000509000000000000" pitchFamily="65" charset="-120"/>
              </a:rPr>
              <a:t>523-497-1038</a:t>
            </a:r>
          </a:p>
          <a:p>
            <a:endParaRPr lang="en-US" altLang="zh-TW" sz="3200" b="1" dirty="0">
              <a:latin typeface="DFKai-SB" panose="03000509000000000000" pitchFamily="65" charset="-120"/>
              <a:ea typeface="DFKai-SB" panose="03000509000000000000" pitchFamily="65" charset="-120"/>
            </a:endParaRPr>
          </a:p>
        </p:txBody>
      </p:sp>
      <p:sp>
        <p:nvSpPr>
          <p:cNvPr id="4" name="Content Placeholder 3"/>
          <p:cNvSpPr>
            <a:spLocks noGrp="1"/>
          </p:cNvSpPr>
          <p:nvPr>
            <p:ph sz="quarter" idx="4294967295"/>
          </p:nvPr>
        </p:nvSpPr>
        <p:spPr>
          <a:xfrm>
            <a:off x="5371378" y="3739284"/>
            <a:ext cx="3772622" cy="2813916"/>
          </a:xfrm>
          <a:prstGeom prst="rect">
            <a:avLst/>
          </a:prstGeom>
        </p:spPr>
        <p:txBody>
          <a:bodyPr/>
          <a:lstStyle/>
          <a:p>
            <a:endParaRPr lang="en-US" altLang="zh-TW" b="1" dirty="0">
              <a:latin typeface="DFKai-SB" panose="03000509000000000000" pitchFamily="65" charset="-120"/>
              <a:ea typeface="DFKai-SB" panose="03000509000000000000" pitchFamily="65" charset="-120"/>
            </a:endParaRPr>
          </a:p>
          <a:p>
            <a:endParaRPr lang="en-US" dirty="0"/>
          </a:p>
        </p:txBody>
      </p:sp>
      <p:pic>
        <p:nvPicPr>
          <p:cNvPr id="1026" name="Picture 2" descr="http://presentationswithresults.com/wp-content/uploads/2013/08/2-Views-of-Chu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855" y="0"/>
            <a:ext cx="4114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16497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472" y="4724400"/>
            <a:ext cx="5493237" cy="215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0FDBD5BF-D198-4077-866D-04993F032C73}"/>
              </a:ext>
            </a:extLst>
          </p:cNvPr>
          <p:cNvSpPr/>
          <p:nvPr/>
        </p:nvSpPr>
        <p:spPr>
          <a:xfrm flipH="1">
            <a:off x="6629399" y="4724400"/>
            <a:ext cx="2564583"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1CEACF-59DE-4EF3-9BFA-6CE1610BC01D}"/>
              </a:ext>
            </a:extLst>
          </p:cNvPr>
          <p:cNvSpPr/>
          <p:nvPr/>
        </p:nvSpPr>
        <p:spPr>
          <a:xfrm flipH="1">
            <a:off x="5090615" y="2514600"/>
            <a:ext cx="3991039"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4400" dirty="0">
                <a:latin typeface="DFKai-SB" panose="03000509000000000000" pitchFamily="65" charset="-120"/>
                <a:ea typeface="DFKai-SB" panose="03000509000000000000" pitchFamily="65" charset="-120"/>
              </a:rPr>
              <a:t>背誦技巧</a:t>
            </a:r>
            <a:r>
              <a:rPr lang="en-US" altLang="zh-TW" sz="4400" dirty="0">
                <a:latin typeface="DFKai-SB" panose="03000509000000000000" pitchFamily="65" charset="-120"/>
                <a:ea typeface="DFKai-SB" panose="03000509000000000000" pitchFamily="65" charset="-120"/>
              </a:rPr>
              <a:t>:</a:t>
            </a:r>
            <a:r>
              <a:rPr lang="zh-TW" altLang="en-US" sz="4400" b="1" dirty="0">
                <a:latin typeface="DFKai-SB" panose="03000509000000000000" pitchFamily="65" charset="-120"/>
                <a:ea typeface="DFKai-SB" panose="03000509000000000000" pitchFamily="65" charset="-120"/>
              </a:rPr>
              <a:t>擴大記憶的</a:t>
            </a:r>
            <a:r>
              <a:rPr lang="zh-TW" altLang="en-US" sz="4400" b="1" dirty="0">
                <a:solidFill>
                  <a:schemeClr val="accent4">
                    <a:lumMod val="75000"/>
                  </a:schemeClr>
                </a:solidFill>
                <a:latin typeface="DFKai-SB" panose="03000509000000000000" pitchFamily="65" charset="-120"/>
                <a:ea typeface="DFKai-SB" panose="03000509000000000000" pitchFamily="65" charset="-120"/>
              </a:rPr>
              <a:t>容量</a:t>
            </a:r>
            <a:endParaRPr lang="en-US" dirty="0"/>
          </a:p>
        </p:txBody>
      </p:sp>
      <p:sp>
        <p:nvSpPr>
          <p:cNvPr id="3" name="Content Placeholder 2"/>
          <p:cNvSpPr>
            <a:spLocks noGrp="1"/>
          </p:cNvSpPr>
          <p:nvPr>
            <p:ph idx="1"/>
          </p:nvPr>
        </p:nvSpPr>
        <p:spPr>
          <a:xfrm>
            <a:off x="1371600" y="1447800"/>
            <a:ext cx="7562088" cy="5105400"/>
          </a:xfrm>
        </p:spPr>
        <p:txBody>
          <a:bodyPr>
            <a:normAutofit/>
          </a:bodyPr>
          <a:lstStyle/>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整</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篇背誦</a:t>
            </a:r>
            <a:endPar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擴大單元的容量</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整句</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整節</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整篇</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整本書</a:t>
            </a:r>
            <a:endPar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腦部受傷的婦人的見證</a:t>
            </a:r>
            <a:endPar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endPar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marL="596646" indent="-514350">
              <a:buFont typeface="+mj-lt"/>
              <a:buAutoNum type="arabicPeriod"/>
            </a:pPr>
            <a:endParaRPr lang="zh-TW" altLang="en-US"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7648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TW" altLang="en-US" b="1" dirty="0">
                <a:latin typeface="DFKai-SB" panose="03000509000000000000" pitchFamily="65" charset="-120"/>
                <a:ea typeface="DFKai-SB" panose="03000509000000000000" pitchFamily="65" charset="-120"/>
              </a:rPr>
              <a:t>發揮記憶的</a:t>
            </a:r>
            <a:r>
              <a:rPr lang="zh-TW" altLang="en-US" b="1" dirty="0">
                <a:solidFill>
                  <a:schemeClr val="accent4">
                    <a:lumMod val="75000"/>
                  </a:schemeClr>
                </a:solidFill>
                <a:latin typeface="DFKai-SB" panose="03000509000000000000" pitchFamily="65" charset="-120"/>
                <a:ea typeface="DFKai-SB" panose="03000509000000000000" pitchFamily="65" charset="-120"/>
              </a:rPr>
              <a:t>運用</a:t>
            </a:r>
            <a:br>
              <a:rPr lang="en-US" altLang="zh-TW" b="1" dirty="0">
                <a:solidFill>
                  <a:schemeClr val="accent4">
                    <a:lumMod val="75000"/>
                  </a:schemeClr>
                </a:solidFill>
                <a:latin typeface="DFKai-SB" panose="03000509000000000000" pitchFamily="65" charset="-120"/>
                <a:ea typeface="DFKai-SB" panose="03000509000000000000" pitchFamily="65" charset="-120"/>
              </a:rPr>
            </a:br>
            <a:r>
              <a:rPr lang="zh-TW" altLang="en-US" dirty="0">
                <a:latin typeface="DFKai-SB" panose="03000509000000000000" pitchFamily="65" charset="-120"/>
                <a:ea typeface="DFKai-SB" panose="03000509000000000000" pitchFamily="65" charset="-120"/>
              </a:rPr>
              <a:t>體驗深化</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量</a:t>
            </a:r>
            <a:r>
              <a:rPr lang="en-US" altLang="zh-TW" dirty="0">
                <a:latin typeface="DFKai-SB" panose="03000509000000000000" pitchFamily="65" charset="-120"/>
                <a:ea typeface="DFKai-SB" panose="03000509000000000000" pitchFamily="65" charset="-120"/>
                <a:sym typeface="Wingdings" panose="05000000000000000000" pitchFamily="2" charset="2"/>
              </a:rPr>
              <a:t></a:t>
            </a:r>
            <a:r>
              <a:rPr lang="zh-TW" altLang="en-US" dirty="0">
                <a:latin typeface="DFKai-SB" panose="03000509000000000000" pitchFamily="65" charset="-120"/>
                <a:ea typeface="DFKai-SB" panose="03000509000000000000" pitchFamily="65" charset="-120"/>
                <a:sym typeface="Wingdings" panose="05000000000000000000" pitchFamily="2" charset="2"/>
              </a:rPr>
              <a:t>質</a:t>
            </a:r>
            <a:r>
              <a:rPr lang="en-US" altLang="zh-TW" dirty="0">
                <a:latin typeface="DFKai-SB" panose="03000509000000000000" pitchFamily="65" charset="-120"/>
                <a:ea typeface="DFKai-SB" panose="03000509000000000000" pitchFamily="65" charset="-120"/>
                <a:sym typeface="Wingdings" panose="05000000000000000000" pitchFamily="2" charset="2"/>
              </a:rPr>
              <a:t>)</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295400" y="1447800"/>
            <a:ext cx="7498080" cy="4800600"/>
          </a:xfrm>
        </p:spPr>
        <p:txBody>
          <a:bodyPr>
            <a:normAutofit/>
          </a:bodyPr>
          <a:lstStyle/>
          <a:p>
            <a:pPr marL="82296" indent="0">
              <a:buNone/>
            </a:pPr>
            <a:r>
              <a:rPr lang="zh-TW" altLang="en-US" b="1" dirty="0">
                <a:latin typeface="DFKai-SB" panose="03000509000000000000" pitchFamily="65" charset="-120"/>
                <a:ea typeface="DFKai-SB" panose="03000509000000000000" pitchFamily="65" charset="-120"/>
              </a:rPr>
              <a:t>惟 有 詳 細 察 看 那 全 備 、 使 人 自 由 之 律 法 的 ， 並 且 時 常 如 此 ， 這 人 既 </a:t>
            </a:r>
            <a:r>
              <a:rPr lang="zh-TW" altLang="en-US" b="1" dirty="0">
                <a:solidFill>
                  <a:srgbClr val="FF0000"/>
                </a:solidFill>
                <a:latin typeface="DFKai-SB" panose="03000509000000000000" pitchFamily="65" charset="-120"/>
                <a:ea typeface="DFKai-SB" panose="03000509000000000000" pitchFamily="65" charset="-120"/>
              </a:rPr>
              <a:t>不 是 聽 了 就 忘 </a:t>
            </a:r>
            <a:r>
              <a:rPr lang="zh-TW" altLang="en-US" b="1" dirty="0">
                <a:latin typeface="DFKai-SB" panose="03000509000000000000" pitchFamily="65" charset="-120"/>
                <a:ea typeface="DFKai-SB" panose="03000509000000000000" pitchFamily="65" charset="-120"/>
              </a:rPr>
              <a:t>， 乃 是 </a:t>
            </a:r>
            <a:r>
              <a:rPr lang="zh-TW" altLang="en-US" b="1" dirty="0">
                <a:solidFill>
                  <a:srgbClr val="FF0000"/>
                </a:solidFill>
                <a:latin typeface="DFKai-SB" panose="03000509000000000000" pitchFamily="65" charset="-120"/>
                <a:ea typeface="DFKai-SB" panose="03000509000000000000" pitchFamily="65" charset="-120"/>
              </a:rPr>
              <a:t>實 在 </a:t>
            </a:r>
            <a:r>
              <a:rPr lang="zh-TW" altLang="en-US" b="1" i="1" dirty="0">
                <a:solidFill>
                  <a:srgbClr val="FF0000"/>
                </a:solidFill>
                <a:latin typeface="DFKai-SB" panose="03000509000000000000" pitchFamily="65" charset="-120"/>
                <a:ea typeface="DFKai-SB" panose="03000509000000000000" pitchFamily="65" charset="-120"/>
              </a:rPr>
              <a:t>行</a:t>
            </a:r>
            <a:r>
              <a:rPr lang="zh-TW" altLang="en-US" b="1" dirty="0">
                <a:solidFill>
                  <a:srgbClr val="FF0000"/>
                </a:solidFill>
                <a:latin typeface="DFKai-SB" panose="03000509000000000000" pitchFamily="65" charset="-120"/>
                <a:ea typeface="DFKai-SB" panose="03000509000000000000" pitchFamily="65" charset="-120"/>
              </a:rPr>
              <a:t> 出 來 </a:t>
            </a:r>
            <a:r>
              <a:rPr lang="zh-TW" altLang="en-US" b="1" dirty="0">
                <a:latin typeface="DFKai-SB" panose="03000509000000000000" pitchFamily="65" charset="-120"/>
                <a:ea typeface="DFKai-SB" panose="03000509000000000000" pitchFamily="65" charset="-120"/>
              </a:rPr>
              <a:t>， 就 在 他 所 行 的 事 上 </a:t>
            </a:r>
            <a:r>
              <a:rPr lang="zh-TW" altLang="en-US" b="1" u="sng" dirty="0">
                <a:latin typeface="DFKai-SB" panose="03000509000000000000" pitchFamily="65" charset="-120"/>
                <a:ea typeface="DFKai-SB" panose="03000509000000000000" pitchFamily="65" charset="-120"/>
              </a:rPr>
              <a:t>必 然 得 福 </a:t>
            </a:r>
            <a:r>
              <a:rPr lang="zh-TW" altLang="en-US" b="1" dirty="0">
                <a:latin typeface="DFKai-SB" panose="03000509000000000000" pitchFamily="65" charset="-120"/>
                <a:ea typeface="DFKai-SB" panose="03000509000000000000" pitchFamily="65" charset="-120"/>
              </a:rPr>
              <a:t>。</a:t>
            </a:r>
            <a:r>
              <a:rPr lang="en-US" altLang="zh-TW" b="1" dirty="0">
                <a:latin typeface="DFKai-SB" panose="03000509000000000000" pitchFamily="65" charset="-120"/>
                <a:ea typeface="DFKai-SB" panose="03000509000000000000" pitchFamily="65" charset="-120"/>
              </a:rPr>
              <a:t>(</a:t>
            </a:r>
            <a:r>
              <a:rPr lang="zh-TW" altLang="en-US" b="1" dirty="0">
                <a:latin typeface="DFKai-SB" panose="03000509000000000000" pitchFamily="65" charset="-120"/>
                <a:ea typeface="DFKai-SB" panose="03000509000000000000" pitchFamily="65" charset="-120"/>
              </a:rPr>
              <a:t>雅各</a:t>
            </a:r>
            <a:r>
              <a:rPr lang="en-US" altLang="zh-TW" b="1" dirty="0">
                <a:latin typeface="Times New Roman" panose="02020603050405020304" pitchFamily="18" charset="0"/>
                <a:ea typeface="DFKai-SB" panose="03000509000000000000" pitchFamily="65" charset="-120"/>
                <a:cs typeface="Times New Roman" panose="02020603050405020304" pitchFamily="18" charset="0"/>
              </a:rPr>
              <a:t>1:25)</a:t>
            </a:r>
          </a:p>
          <a:p>
            <a:pPr marL="82296" indent="0">
              <a:buNone/>
            </a:pPr>
            <a:endParaRPr lang="zh-TW" altLang="en-US" b="1" dirty="0">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2585952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4279392" cy="1828800"/>
          </a:xfrm>
        </p:spPr>
        <p:txBody>
          <a:bodyPr>
            <a:noAutofit/>
          </a:bodyPr>
          <a:lstStyle/>
          <a:p>
            <a:pPr algn="ctr"/>
            <a:r>
              <a:rPr lang="zh-TW" altLang="en-US" sz="4000" dirty="0">
                <a:latin typeface="DFKai-SB" panose="03000509000000000000" pitchFamily="65" charset="-120"/>
                <a:ea typeface="DFKai-SB" panose="03000509000000000000" pitchFamily="65" charset="-120"/>
              </a:rPr>
              <a:t>背誦技巧</a:t>
            </a:r>
            <a:r>
              <a:rPr lang="en-US" altLang="zh-TW" sz="4000" dirty="0">
                <a:latin typeface="DFKai-SB" panose="03000509000000000000" pitchFamily="65" charset="-120"/>
                <a:ea typeface="DFKai-SB" panose="03000509000000000000" pitchFamily="65" charset="-120"/>
              </a:rPr>
              <a:t>:</a:t>
            </a:r>
            <a:br>
              <a:rPr lang="en-US" altLang="zh-TW" sz="4000" dirty="0">
                <a:latin typeface="DFKai-SB" panose="03000509000000000000" pitchFamily="65" charset="-120"/>
                <a:ea typeface="DFKai-SB" panose="03000509000000000000" pitchFamily="65" charset="-120"/>
              </a:rPr>
            </a:br>
            <a:r>
              <a:rPr lang="zh-TW" altLang="en-US" sz="4000" b="1" dirty="0">
                <a:solidFill>
                  <a:srgbClr val="FF0000"/>
                </a:solidFill>
                <a:latin typeface="DFKai-SB" panose="03000509000000000000" pitchFamily="65" charset="-120"/>
                <a:ea typeface="DFKai-SB" panose="03000509000000000000" pitchFamily="65" charset="-120"/>
              </a:rPr>
              <a:t>聯想法</a:t>
            </a:r>
            <a:r>
              <a:rPr lang="en-US" altLang="zh-TW" sz="3600" b="1" dirty="0">
                <a:solidFill>
                  <a:srgbClr val="FF0000"/>
                </a:solidFill>
                <a:latin typeface="DFKai-SB" panose="03000509000000000000" pitchFamily="65" charset="-120"/>
                <a:ea typeface="DFKai-SB" panose="03000509000000000000" pitchFamily="65" charset="-120"/>
              </a:rPr>
              <a:t>(</a:t>
            </a:r>
            <a:r>
              <a:rPr lang="zh-TW" altLang="en-US" sz="4000" b="1" dirty="0">
                <a:solidFill>
                  <a:srgbClr val="FF0000"/>
                </a:solidFill>
                <a:latin typeface="DFKai-SB" panose="03000509000000000000" pitchFamily="65" charset="-120"/>
                <a:ea typeface="DFKai-SB" panose="03000509000000000000" pitchFamily="65" charset="-120"/>
              </a:rPr>
              <a:t>反覆思想</a:t>
            </a:r>
            <a:r>
              <a:rPr lang="en-US" altLang="zh-TW" sz="4000" b="1" dirty="0">
                <a:solidFill>
                  <a:srgbClr val="FF0000"/>
                </a:solidFill>
                <a:latin typeface="DFKai-SB" panose="03000509000000000000" pitchFamily="65" charset="-120"/>
                <a:ea typeface="DFKai-SB" panose="03000509000000000000" pitchFamily="65" charset="-120"/>
              </a:rPr>
              <a:t>)</a:t>
            </a:r>
            <a:endParaRPr lang="en-US" sz="4000" b="1" dirty="0">
              <a:solidFill>
                <a:srgbClr val="FF0000"/>
              </a:solidFill>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143000" y="2362200"/>
            <a:ext cx="7848600" cy="4495800"/>
          </a:xfrm>
        </p:spPr>
        <p:txBody>
          <a:bodyPr>
            <a:normAutofit/>
          </a:bodyPr>
          <a:lstStyle/>
          <a:p>
            <a:pPr marL="82296" indent="0">
              <a:buNone/>
            </a:pPr>
            <a:r>
              <a:rPr lang="en-US" altLang="zh-TW" sz="3600" b="1" spc="-150" baseline="30000" dirty="0">
                <a:latin typeface="DFKai-SB" panose="03000509000000000000" pitchFamily="65" charset="-120"/>
                <a:ea typeface="DFKai-SB" panose="03000509000000000000" pitchFamily="65" charset="-120"/>
              </a:rPr>
              <a:t>2 </a:t>
            </a:r>
            <a:r>
              <a:rPr lang="zh-TW" altLang="en-US" sz="3600" b="1" spc="-150" dirty="0">
                <a:latin typeface="DFKai-SB" panose="03000509000000000000" pitchFamily="65" charset="-120"/>
                <a:ea typeface="DFKai-SB" panose="03000509000000000000" pitchFamily="65" charset="-120"/>
              </a:rPr>
              <a:t>惟 喜 愛 耶 和 華 的 律 法，</a:t>
            </a:r>
            <a:r>
              <a:rPr lang="zh-TW" altLang="en-US" sz="3600" b="1" spc="-150" dirty="0">
                <a:solidFill>
                  <a:srgbClr val="FF0000"/>
                </a:solidFill>
                <a:latin typeface="DFKai-SB" panose="03000509000000000000" pitchFamily="65" charset="-120"/>
                <a:ea typeface="DFKai-SB" panose="03000509000000000000" pitchFamily="65" charset="-120"/>
              </a:rPr>
              <a:t>晝 夜 思 想</a:t>
            </a:r>
            <a:r>
              <a:rPr lang="zh-TW" altLang="en-US" sz="3600" b="1" spc="-150" dirty="0">
                <a:latin typeface="DFKai-SB" panose="03000509000000000000" pitchFamily="65" charset="-120"/>
                <a:ea typeface="DFKai-SB" panose="03000509000000000000" pitchFamily="65" charset="-120"/>
              </a:rPr>
              <a:t>， 這 人 便 為 </a:t>
            </a:r>
            <a:r>
              <a:rPr lang="zh-TW" altLang="en-US" sz="3600" b="1" u="sng" spc="-150" dirty="0">
                <a:latin typeface="DFKai-SB" panose="03000509000000000000" pitchFamily="65" charset="-120"/>
                <a:ea typeface="DFKai-SB" panose="03000509000000000000" pitchFamily="65" charset="-120"/>
              </a:rPr>
              <a:t>有 福</a:t>
            </a:r>
            <a:r>
              <a:rPr lang="zh-TW" altLang="en-US" sz="3600" b="1" spc="-150" dirty="0">
                <a:latin typeface="DFKai-SB" panose="03000509000000000000" pitchFamily="65" charset="-120"/>
                <a:ea typeface="DFKai-SB" panose="03000509000000000000" pitchFamily="65" charset="-120"/>
              </a:rPr>
              <a:t> ！</a:t>
            </a:r>
            <a:r>
              <a:rPr lang="en-US" altLang="zh-TW" sz="3600" b="1" spc="-150" dirty="0">
                <a:latin typeface="DFKai-SB" panose="03000509000000000000" pitchFamily="65" charset="-120"/>
                <a:ea typeface="DFKai-SB" panose="03000509000000000000" pitchFamily="65" charset="-120"/>
              </a:rPr>
              <a:t>(</a:t>
            </a:r>
            <a:r>
              <a:rPr lang="zh-TW" altLang="en-US" sz="3600" b="1" spc="-150" dirty="0">
                <a:latin typeface="DFKai-SB" panose="03000509000000000000" pitchFamily="65" charset="-120"/>
                <a:ea typeface="DFKai-SB" panose="03000509000000000000" pitchFamily="65" charset="-120"/>
              </a:rPr>
              <a:t>詩</a:t>
            </a:r>
            <a:r>
              <a:rPr lang="en-US" altLang="zh-TW" sz="3600" b="1" spc="-150" dirty="0">
                <a:latin typeface="DFKai-SB" panose="03000509000000000000" pitchFamily="65" charset="-120"/>
                <a:ea typeface="DFKai-SB" panose="03000509000000000000" pitchFamily="65" charset="-120"/>
              </a:rPr>
              <a:t>1)</a:t>
            </a:r>
          </a:p>
          <a:p>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訉息</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不是原封不動地儲存</a:t>
            </a:r>
            <a:r>
              <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是要經</a:t>
            </a:r>
            <a:r>
              <a:rPr lang="zh-TW" altLang="en-US" sz="3600"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處理，</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即</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邏輯思考</a:t>
            </a:r>
            <a:r>
              <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把經節與其它經節整合儲存</a:t>
            </a:r>
            <a:r>
              <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p>
          <a:p>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訉息處理的程度愈</a:t>
            </a:r>
            <a:r>
              <a:rPr lang="zh-TW" altLang="en-US" sz="3600"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深</a:t>
            </a:r>
            <a:r>
              <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日後提取就更容易</a:t>
            </a:r>
            <a:endPar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marL="82296" indent="0">
              <a:buNone/>
            </a:pPr>
            <a:endParaRPr lang="en-US" altLang="zh-TW" sz="360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endParaRPr>
          </a:p>
        </p:txBody>
      </p:sp>
      <p:pic>
        <p:nvPicPr>
          <p:cNvPr id="4" name="Picture 2" descr="Puzzl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029" y="0"/>
            <a:ext cx="343697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3B3C-9BB1-4E4B-A654-DB0840BFF4BE}"/>
              </a:ext>
            </a:extLst>
          </p:cNvPr>
          <p:cNvSpPr>
            <a:spLocks noGrp="1"/>
          </p:cNvSpPr>
          <p:nvPr>
            <p:ph type="title"/>
          </p:nvPr>
        </p:nvSpPr>
        <p:spPr>
          <a:xfrm>
            <a:off x="1435608" y="37514"/>
            <a:ext cx="7498080" cy="1143000"/>
          </a:xfrm>
        </p:spPr>
        <p:txBody>
          <a:bodyPr>
            <a:normAutofit fontScale="90000"/>
          </a:bodyPr>
          <a:lstStyle/>
          <a:p>
            <a:pPr algn="ctr"/>
            <a:r>
              <a:rPr lang="zh-TW" altLang="en-US" sz="4400" dirty="0">
                <a:latin typeface="DFKai-SB" panose="03000509000000000000" pitchFamily="65" charset="-120"/>
                <a:ea typeface="DFKai-SB" panose="03000509000000000000" pitchFamily="65" charset="-120"/>
              </a:rPr>
              <a:t>背誦技巧</a:t>
            </a:r>
            <a:r>
              <a:rPr lang="en-US" altLang="zh-TW" sz="4400" dirty="0">
                <a:latin typeface="DFKai-SB" panose="03000509000000000000" pitchFamily="65" charset="-120"/>
                <a:ea typeface="DFKai-SB" panose="03000509000000000000" pitchFamily="65" charset="-120"/>
              </a:rPr>
              <a:t>:</a:t>
            </a:r>
            <a:br>
              <a:rPr lang="en-US" altLang="zh-TW" sz="4400" dirty="0">
                <a:latin typeface="DFKai-SB" panose="03000509000000000000" pitchFamily="65" charset="-120"/>
                <a:ea typeface="DFKai-SB" panose="03000509000000000000" pitchFamily="65" charset="-120"/>
              </a:rPr>
            </a:br>
            <a:r>
              <a:rPr lang="zh-TW" altLang="en-US" sz="4400" b="1" dirty="0">
                <a:solidFill>
                  <a:srgbClr val="FF0000"/>
                </a:solidFill>
                <a:latin typeface="DFKai-SB" panose="03000509000000000000" pitchFamily="65" charset="-120"/>
                <a:ea typeface="DFKai-SB" panose="03000509000000000000" pitchFamily="65" charset="-120"/>
              </a:rPr>
              <a:t>聯想法</a:t>
            </a:r>
            <a:r>
              <a:rPr lang="en-US" altLang="zh-TW" sz="4000" b="1" dirty="0">
                <a:solidFill>
                  <a:srgbClr val="FF0000"/>
                </a:solidFill>
                <a:latin typeface="DFKai-SB" panose="03000509000000000000" pitchFamily="65" charset="-120"/>
                <a:ea typeface="DFKai-SB" panose="03000509000000000000" pitchFamily="65" charset="-120"/>
              </a:rPr>
              <a:t>(</a:t>
            </a:r>
            <a:r>
              <a:rPr lang="zh-TW" altLang="en-US" sz="4400" b="1" dirty="0">
                <a:solidFill>
                  <a:srgbClr val="FF0000"/>
                </a:solidFill>
                <a:latin typeface="DFKai-SB" panose="03000509000000000000" pitchFamily="65" charset="-120"/>
                <a:ea typeface="DFKai-SB" panose="03000509000000000000" pitchFamily="65" charset="-120"/>
              </a:rPr>
              <a:t>反覆思想</a:t>
            </a:r>
            <a:r>
              <a:rPr lang="en-US" altLang="zh-TW" sz="4400" b="1" dirty="0">
                <a:solidFill>
                  <a:srgbClr val="FF0000"/>
                </a:solidFill>
                <a:latin typeface="DFKai-SB" panose="03000509000000000000" pitchFamily="65" charset="-120"/>
                <a:ea typeface="DFKai-SB" panose="03000509000000000000" pitchFamily="65" charset="-120"/>
              </a:rPr>
              <a:t>)</a:t>
            </a:r>
            <a:endParaRPr lang="en-US" dirty="0"/>
          </a:p>
        </p:txBody>
      </p:sp>
      <p:sp>
        <p:nvSpPr>
          <p:cNvPr id="3" name="Content Placeholder 2">
            <a:extLst>
              <a:ext uri="{FF2B5EF4-FFF2-40B4-BE49-F238E27FC236}">
                <a16:creationId xmlns:a16="http://schemas.microsoft.com/office/drawing/2014/main" id="{BE23D0A8-790C-42C6-A527-830D0D01077C}"/>
              </a:ext>
            </a:extLst>
          </p:cNvPr>
          <p:cNvSpPr>
            <a:spLocks noGrp="1"/>
          </p:cNvSpPr>
          <p:nvPr>
            <p:ph idx="1"/>
          </p:nvPr>
        </p:nvSpPr>
        <p:spPr>
          <a:xfrm>
            <a:off x="914400" y="1447800"/>
            <a:ext cx="8019288" cy="5257800"/>
          </a:xfrm>
        </p:spPr>
        <p:txBody>
          <a:bodyPr>
            <a:normAutofit/>
          </a:bodyPr>
          <a:lstStyle/>
          <a:p>
            <a:pPr marL="82296" indent="0">
              <a:buNone/>
            </a:pPr>
            <a:r>
              <a:rPr lang="en-US" altLang="zh-TW" b="1" baseline="300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25 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惟 有 詳 細 察 看 那 全 備 、 使 人 自 由 之 律 法 的 ， 並 且 時 常 如 此 ， 這 人 既 不 是 聽 了 就 忘 ， 乃 是 實 在 行 出 來 ， 就 在 他 所 行 的 事 上 </a:t>
            </a:r>
            <a:r>
              <a:rPr lang="zh-TW" altLang="en-US"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必 然 得 福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雅</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a:t>
            </a:r>
          </a:p>
          <a:p>
            <a:pPr marL="82296" indent="0">
              <a:buNone/>
            </a:pPr>
            <a:r>
              <a:rPr lang="en-US" altLang="zh-TW" b="1" baseline="300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17 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你 們 既 知 道 這 事 ， 若 是 去 行 </a:t>
            </a:r>
            <a:r>
              <a:rPr lang="zh-TW" altLang="en-US"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就 有 福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了 。</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約</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13)</a:t>
            </a:r>
          </a:p>
          <a:p>
            <a:pPr marL="82296" indent="0">
              <a:buNone/>
            </a:pPr>
            <a:r>
              <a:rPr lang="en-US" altLang="zh-TW" b="1" baseline="30000"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42 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但 是 不 可 少 的 只 有 一 件 ； 馬 利 亞 已 經 選 擇 那 </a:t>
            </a:r>
            <a:r>
              <a:rPr lang="zh-TW" altLang="en-US"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上 好 的 福 分 </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是 不 能 奪 去 的 。</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路</a:t>
            </a:r>
            <a:r>
              <a:rPr lang="en-US" altLang="zh-TW"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10)</a:t>
            </a:r>
            <a:endParaRPr lang="en-US"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4742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92162"/>
          </a:xfrm>
        </p:spPr>
        <p:txBody>
          <a:bodyPr>
            <a:normAutofit/>
          </a:bodyPr>
          <a:lstStyle/>
          <a:p>
            <a:pPr algn="ctr"/>
            <a:r>
              <a:rPr lang="zh-TW" altLang="en-US" sz="4000" b="1" dirty="0">
                <a:latin typeface="DFKai-SB" panose="03000509000000000000" pitchFamily="65" charset="-120"/>
                <a:ea typeface="DFKai-SB" panose="03000509000000000000" pitchFamily="65" charset="-120"/>
              </a:rPr>
              <a:t>背誦的好處</a:t>
            </a:r>
            <a:r>
              <a:rPr lang="en-US" altLang="zh-TW" sz="4000" b="1" dirty="0">
                <a:latin typeface="DFKai-SB" panose="03000509000000000000" pitchFamily="65" charset="-120"/>
                <a:ea typeface="DFKai-SB" panose="03000509000000000000" pitchFamily="65" charset="-120"/>
              </a:rPr>
              <a:t>(1)</a:t>
            </a:r>
            <a:endParaRPr lang="en-US" sz="4000" b="1" dirty="0">
              <a:latin typeface="DFKai-SB" panose="03000509000000000000" pitchFamily="65" charset="-120"/>
              <a:ea typeface="DFKai-SB" panose="03000509000000000000" pitchFamily="65" charset="-120"/>
            </a:endParaRPr>
          </a:p>
        </p:txBody>
      </p:sp>
      <p:sp>
        <p:nvSpPr>
          <p:cNvPr id="3" name="Content Placeholder 2"/>
          <p:cNvSpPr>
            <a:spLocks noGrp="1"/>
          </p:cNvSpPr>
          <p:nvPr>
            <p:ph sz="quarter" idx="1"/>
          </p:nvPr>
        </p:nvSpPr>
        <p:spPr>
          <a:xfrm>
            <a:off x="990600" y="1143000"/>
            <a:ext cx="7835705" cy="5410200"/>
          </a:xfrm>
        </p:spPr>
        <p:txBody>
          <a:bodyPr>
            <a:normAutofit lnSpcReduction="10000"/>
          </a:bodyPr>
          <a:lstStyle/>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背誦記住的活動本身便可以</a:t>
            </a:r>
            <a:r>
              <a:rPr lang="zh-TW" altLang="en-US" b="1" dirty="0">
                <a:solidFill>
                  <a:srgbClr val="FF0000"/>
                </a:solidFill>
                <a:latin typeface="DFKai-SB" panose="03000509000000000000" pitchFamily="65" charset="-120"/>
                <a:ea typeface="DFKai-SB" panose="03000509000000000000" pitchFamily="65" charset="-120"/>
              </a:rPr>
              <a:t>訓練大腦更能有記憶力</a:t>
            </a:r>
            <a:endParaRPr lang="en-US" altLang="zh-TW" b="1" dirty="0">
              <a:solidFill>
                <a:srgbClr val="FF0000"/>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時常背誦能</a:t>
            </a:r>
            <a:r>
              <a:rPr lang="zh-TW" altLang="en-US" b="1" dirty="0">
                <a:solidFill>
                  <a:srgbClr val="FF0000"/>
                </a:solidFill>
                <a:latin typeface="DFKai-SB" panose="03000509000000000000" pitchFamily="65" charset="-120"/>
                <a:ea typeface="DFKai-SB" panose="03000509000000000000" pitchFamily="65" charset="-120"/>
              </a:rPr>
              <a:t>提高工作記憶</a:t>
            </a:r>
            <a:endParaRPr lang="en-US" altLang="zh-TW" b="1" dirty="0">
              <a:solidFill>
                <a:srgbClr val="FF0000"/>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改善記憶的質素</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表層腦</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b="1" dirty="0">
                <a:solidFill>
                  <a:srgbClr val="FF0000"/>
                </a:solidFill>
                <a:latin typeface="DFKai-SB" panose="03000509000000000000" pitchFamily="65" charset="-120"/>
                <a:ea typeface="DFKai-SB" panose="03000509000000000000" pitchFamily="65" charset="-120"/>
              </a:rPr>
              <a:t>深層腦的記憶</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endParaRPr 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大腦經長期背誦的挑戰能夠</a:t>
            </a:r>
            <a:r>
              <a:rPr lang="zh-TW" altLang="en-US" b="1" dirty="0">
                <a:solidFill>
                  <a:srgbClr val="FF0000"/>
                </a:solidFill>
                <a:latin typeface="DFKai-SB" panose="03000509000000000000" pitchFamily="65" charset="-120"/>
                <a:ea typeface="DFKai-SB" panose="03000509000000000000" pitchFamily="65" charset="-120"/>
              </a:rPr>
              <a:t>日漸強而有力</a:t>
            </a:r>
            <a:endParaRPr lang="en-US" altLang="zh-TW" b="1" dirty="0">
              <a:solidFill>
                <a:srgbClr val="FF0000"/>
              </a:solidFill>
              <a:latin typeface="DFKai-SB" panose="03000509000000000000" pitchFamily="65" charset="-120"/>
              <a:ea typeface="DFKai-SB" panose="03000509000000000000" pitchFamily="65" charset="-120"/>
            </a:endParaRPr>
          </a:p>
          <a:p>
            <a:pPr lvl="1"/>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NIH</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做在</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55-70</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歲作</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11</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個月的認知能力的訓練</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記憶</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推理和處理的速度</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anose="05000000000000000000" pitchFamily="2" charset="2"/>
              </a:rPr>
              <a:t></a:t>
            </a:r>
            <a:r>
              <a:rPr lang="zh-TW" altLang="en-US" sz="3200" b="1" dirty="0">
                <a:solidFill>
                  <a:srgbClr val="FF0000"/>
                </a:solidFill>
                <a:latin typeface="DFKai-SB" panose="03000509000000000000" pitchFamily="65" charset="-120"/>
                <a:ea typeface="DFKai-SB" panose="03000509000000000000" pitchFamily="65" charset="-120"/>
              </a:rPr>
              <a:t>腦部軟化</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rgbClr val="FF0000"/>
                </a:solidFill>
                <a:latin typeface="DFKai-SB" panose="03000509000000000000" pitchFamily="65" charset="-120"/>
                <a:ea typeface="DFKai-SB" panose="03000509000000000000" pitchFamily="65" charset="-120"/>
              </a:rPr>
              <a:t>記憶進步</a:t>
            </a:r>
            <a:r>
              <a:rPr lang="en-US" altLang="zh-TW" sz="3200"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減緩腦部老化的速度（好處長達以後十年</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p>
          <a:p>
            <a:pPr marL="0" indent="0">
              <a:buNone/>
            </a:pPr>
            <a:endParaRPr lang="en-US" dirty="0">
              <a:solidFill>
                <a:schemeClr val="tx2">
                  <a:lumMod val="50000"/>
                </a:schemeClr>
              </a:solidFill>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38572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4400" b="1" dirty="0">
                <a:latin typeface="DFKai-SB" panose="03000509000000000000" pitchFamily="65" charset="-120"/>
                <a:ea typeface="DFKai-SB" panose="03000509000000000000" pitchFamily="65" charset="-120"/>
              </a:rPr>
              <a:t>背誦經文</a:t>
            </a:r>
            <a:r>
              <a:rPr lang="en-US" altLang="zh-TW" sz="4400" b="1" dirty="0">
                <a:latin typeface="DFKai-SB" panose="03000509000000000000" pitchFamily="65" charset="-120"/>
                <a:ea typeface="DFKai-SB" panose="03000509000000000000" pitchFamily="65" charset="-120"/>
                <a:sym typeface="Wingdings" panose="05000000000000000000" pitchFamily="2" charset="2"/>
              </a:rPr>
              <a:t></a:t>
            </a:r>
            <a:r>
              <a:rPr lang="zh-TW" altLang="en-US" sz="4400" b="1" dirty="0">
                <a:latin typeface="DFKai-SB" panose="03000509000000000000" pitchFamily="65" charset="-120"/>
                <a:ea typeface="DFKai-SB" panose="03000509000000000000" pitchFamily="65" charset="-120"/>
                <a:sym typeface="Wingdings" panose="05000000000000000000" pitchFamily="2" charset="2"/>
              </a:rPr>
              <a:t>思想重整</a:t>
            </a:r>
            <a:endParaRPr lang="en-US" sz="4400" b="1"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1371600" y="1447800"/>
            <a:ext cx="7562088" cy="5105400"/>
          </a:xfrm>
        </p:spPr>
        <p:txBody>
          <a:bodyPr>
            <a:normAutofit/>
          </a:bodyPr>
          <a:lstStyle/>
          <a:p>
            <a:pPr marL="653796" lvl="1" indent="-571500">
              <a:spcBef>
                <a:spcPts val="600"/>
              </a:spcBef>
              <a:buSzPct val="80000"/>
            </a:pPr>
            <a:r>
              <a:rPr lang="zh-TW" altLang="en-US"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情緒抑鬱的見證</a:t>
            </a:r>
            <a:endParaRPr lang="en-US" altLang="zh-TW"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marL="653796" lvl="1" indent="-571500">
              <a:spcBef>
                <a:spcPts val="600"/>
              </a:spcBef>
              <a:buSzPct val="80000"/>
            </a:pPr>
            <a:r>
              <a:rPr lang="zh-TW" altLang="en-US"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耶穌與撒旦</a:t>
            </a:r>
            <a:endParaRPr lang="en-US" altLang="zh-TW"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marL="653796" lvl="1" indent="-571500">
              <a:spcBef>
                <a:spcPts val="600"/>
              </a:spcBef>
              <a:buSzPct val="80000"/>
            </a:pPr>
            <a:r>
              <a:rPr lang="zh-TW" altLang="en-US"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為</a:t>
            </a:r>
            <a:r>
              <a:rPr lang="zh-TW" altLang="en-US" sz="4000" b="1" i="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未來</a:t>
            </a:r>
            <a:r>
              <a:rPr lang="zh-TW" altLang="en-US" sz="4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背誦儲存</a:t>
            </a:r>
            <a:endParaRPr lang="en-US" altLang="zh-TW" sz="4000" dirty="0"/>
          </a:p>
        </p:txBody>
      </p:sp>
    </p:spTree>
    <p:extLst>
      <p:ext uri="{BB962C8B-B14F-4D97-AF65-F5344CB8AC3E}">
        <p14:creationId xmlns:p14="http://schemas.microsoft.com/office/powerpoint/2010/main" val="25571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92162"/>
          </a:xfrm>
        </p:spPr>
        <p:txBody>
          <a:bodyPr>
            <a:normAutofit/>
          </a:bodyPr>
          <a:lstStyle/>
          <a:p>
            <a:pPr algn="ctr"/>
            <a:r>
              <a:rPr lang="zh-TW" altLang="en-US" sz="4000" b="1" dirty="0">
                <a:latin typeface="DFKai-SB" panose="03000509000000000000" pitchFamily="65" charset="-120"/>
                <a:ea typeface="DFKai-SB" panose="03000509000000000000" pitchFamily="65" charset="-120"/>
              </a:rPr>
              <a:t>背誦的好處（</a:t>
            </a:r>
            <a:r>
              <a:rPr lang="en-US" altLang="zh-TW" sz="4000" b="1" dirty="0">
                <a:latin typeface="DFKai-SB" panose="03000509000000000000" pitchFamily="65" charset="-120"/>
                <a:ea typeface="DFKai-SB" panose="03000509000000000000" pitchFamily="65" charset="-120"/>
              </a:rPr>
              <a:t>2)</a:t>
            </a:r>
            <a:endParaRPr lang="en-US" sz="4000" b="1" dirty="0">
              <a:latin typeface="DFKai-SB" panose="03000509000000000000" pitchFamily="65" charset="-120"/>
              <a:ea typeface="DFKai-SB" panose="03000509000000000000" pitchFamily="65" charset="-120"/>
            </a:endParaRPr>
          </a:p>
        </p:txBody>
      </p:sp>
      <p:sp>
        <p:nvSpPr>
          <p:cNvPr id="3" name="Content Placeholder 2"/>
          <p:cNvSpPr>
            <a:spLocks noGrp="1"/>
          </p:cNvSpPr>
          <p:nvPr>
            <p:ph sz="quarter" idx="1"/>
          </p:nvPr>
        </p:nvSpPr>
        <p:spPr>
          <a:xfrm>
            <a:off x="1143000" y="1143000"/>
            <a:ext cx="7620000" cy="5410200"/>
          </a:xfrm>
        </p:spPr>
        <p:txBody>
          <a:bodyPr>
            <a:normAutofit lnSpcReduction="10000"/>
          </a:bodyPr>
          <a:lstStyle/>
          <a:p>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從小背誦內容方程式等的學生，在</a:t>
            </a:r>
            <a:r>
              <a:rPr lang="zh-TW" altLang="en-US" sz="3200"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專注的能力</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比那些不背誦的強，在高中和大學時專注的能力↑。</a:t>
            </a:r>
            <a:endPar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把應記的記住了，使腦部</a:t>
            </a:r>
            <a:r>
              <a:rPr lang="zh-TW" altLang="en-US" sz="3200" b="1" dirty="0">
                <a:solidFill>
                  <a:srgbClr val="FF0000"/>
                </a:solidFill>
                <a:latin typeface="DFKai-SB" panose="03000509000000000000" pitchFamily="65" charset="-120"/>
                <a:ea typeface="DFKai-SB" panose="03000509000000000000" pitchFamily="65" charset="-120"/>
              </a:rPr>
              <a:t>多了能力去集中在運作方面</a:t>
            </a:r>
            <a:r>
              <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例</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課後測驗</a:t>
            </a:r>
            <a:r>
              <a:rPr lang="en-US" altLang="zh-TW"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能夠</a:t>
            </a:r>
            <a:r>
              <a:rPr lang="zh-TW" altLang="en-US" sz="3200" b="1" dirty="0">
                <a:solidFill>
                  <a:srgbClr val="FF0000"/>
                </a:solidFill>
                <a:latin typeface="DFKai-SB" panose="03000509000000000000" pitchFamily="65" charset="-120"/>
                <a:ea typeface="DFKai-SB" panose="03000509000000000000" pitchFamily="65" charset="-120"/>
              </a:rPr>
              <a:t>吸收新的概念和知識</a:t>
            </a:r>
            <a:endParaRPr lang="en-US" altLang="zh-TW" sz="3200" b="1" dirty="0">
              <a:solidFill>
                <a:srgbClr val="FF0000"/>
              </a:solidFill>
              <a:latin typeface="DFKai-SB" panose="03000509000000000000" pitchFamily="65" charset="-120"/>
              <a:ea typeface="DFKai-SB" panose="03000509000000000000" pitchFamily="65" charset="-120"/>
            </a:endParaRPr>
          </a:p>
          <a:p>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更有</a:t>
            </a:r>
            <a:r>
              <a:rPr lang="zh-TW" altLang="en-US" sz="3200" b="1" dirty="0">
                <a:solidFill>
                  <a:srgbClr val="FF0000"/>
                </a:solidFill>
                <a:latin typeface="DFKai-SB" panose="03000509000000000000" pitchFamily="65" charset="-120"/>
                <a:ea typeface="DFKai-SB" panose="03000509000000000000" pitchFamily="65" charset="-120"/>
              </a:rPr>
              <a:t>創意，</a:t>
            </a:r>
            <a:r>
              <a:rPr lang="zh-TW" altLang="en-US" sz="32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更有</a:t>
            </a:r>
            <a:r>
              <a:rPr lang="zh-TW" altLang="en-US" sz="3200" b="1" dirty="0">
                <a:solidFill>
                  <a:srgbClr val="FF0000"/>
                </a:solidFill>
                <a:latin typeface="DFKai-SB" panose="03000509000000000000" pitchFamily="65" charset="-120"/>
                <a:ea typeface="DFKai-SB" panose="03000509000000000000" pitchFamily="65" charset="-120"/>
              </a:rPr>
              <a:t>思考能力</a:t>
            </a:r>
            <a:endParaRPr lang="en-US" altLang="zh-TW" sz="3200" b="1" dirty="0">
              <a:solidFill>
                <a:srgbClr val="FF0000"/>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能夠把知識記住使我們</a:t>
            </a:r>
            <a:r>
              <a:rPr lang="zh-TW" altLang="en-US" b="1" dirty="0">
                <a:solidFill>
                  <a:srgbClr val="FF0000"/>
                </a:solidFill>
                <a:latin typeface="DFKai-SB" panose="03000509000000000000" pitchFamily="65" charset="-120"/>
                <a:ea typeface="DFKai-SB" panose="03000509000000000000" pitchFamily="65" charset="-120"/>
              </a:rPr>
              <a:t>有成就感</a:t>
            </a:r>
            <a:endParaRPr lang="en-US" altLang="zh-TW" b="1" dirty="0">
              <a:solidFill>
                <a:srgbClr val="FF0000"/>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背誦了的知識是</a:t>
            </a:r>
            <a:r>
              <a:rPr lang="zh-TW" altLang="en-US" b="1" dirty="0">
                <a:solidFill>
                  <a:srgbClr val="FF0000"/>
                </a:solidFill>
                <a:latin typeface="DFKai-SB" panose="03000509000000000000" pitchFamily="65" charset="-120"/>
                <a:ea typeface="DFKai-SB" panose="03000509000000000000" pitchFamily="65" charset="-120"/>
              </a:rPr>
              <a:t>我們的、不易流失</a:t>
            </a:r>
            <a:endParaRPr lang="en-US" altLang="zh-TW" b="1" dirty="0">
              <a:solidFill>
                <a:srgbClr val="FF0000"/>
              </a:solidFill>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背誦加上思考溶會貫通能使我們</a:t>
            </a:r>
            <a:r>
              <a:rPr lang="zh-TW" altLang="en-US" b="1" dirty="0">
                <a:solidFill>
                  <a:srgbClr val="FF0000"/>
                </a:solidFill>
                <a:latin typeface="DFKai-SB" panose="03000509000000000000" pitchFamily="65" charset="-120"/>
                <a:ea typeface="DFKai-SB" panose="03000509000000000000" pitchFamily="65" charset="-120"/>
              </a:rPr>
              <a:t>更有智慧</a:t>
            </a:r>
            <a:endParaRPr lang="en-US" altLang="zh-TW" b="1" dirty="0">
              <a:solidFill>
                <a:srgbClr val="FF0000"/>
              </a:solidFill>
              <a:latin typeface="DFKai-SB" panose="03000509000000000000" pitchFamily="65" charset="-120"/>
              <a:ea typeface="DFKai-SB" panose="03000509000000000000" pitchFamily="65" charset="-120"/>
            </a:endParaRPr>
          </a:p>
          <a:p>
            <a:endParaRPr lang="en-US" altLang="zh-TW" b="1" dirty="0">
              <a:solidFill>
                <a:srgbClr val="FF0000"/>
              </a:solidFill>
              <a:latin typeface="DFKai-SB" panose="03000509000000000000" pitchFamily="65" charset="-120"/>
              <a:ea typeface="DFKai-SB" panose="03000509000000000000" pitchFamily="65" charset="-120"/>
            </a:endParaRPr>
          </a:p>
          <a:p>
            <a:endParaRPr lang="en-US" altLang="zh-TW" sz="3200" b="1" dirty="0">
              <a:solidFill>
                <a:srgbClr val="FF0000"/>
              </a:solidFill>
              <a:latin typeface="DFKai-SB" panose="03000509000000000000" pitchFamily="65" charset="-120"/>
              <a:ea typeface="DFKai-SB" panose="03000509000000000000" pitchFamily="65" charset="-120"/>
            </a:endParaRPr>
          </a:p>
          <a:p>
            <a:pPr marL="0" indent="0">
              <a:buNone/>
            </a:pPr>
            <a:endParaRPr lang="en-US" dirty="0">
              <a:solidFill>
                <a:schemeClr val="tx2">
                  <a:lumMod val="50000"/>
                </a:schemeClr>
              </a:solidFill>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41381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457200"/>
          </a:xfrm>
        </p:spPr>
        <p:txBody>
          <a:bodyPr>
            <a:normAutofit fontScale="90000"/>
          </a:bodyPr>
          <a:lstStyle/>
          <a:p>
            <a:pPr algn="ctr"/>
            <a:r>
              <a:rPr lang="zh-TW" altLang="en-US" b="1" dirty="0">
                <a:latin typeface="DFKai-SB" panose="03000509000000000000" pitchFamily="65" charset="-120"/>
                <a:ea typeface="DFKai-SB" panose="03000509000000000000" pitchFamily="65" charset="-120"/>
              </a:rPr>
              <a:t>背誦</a:t>
            </a:r>
            <a:r>
              <a:rPr lang="zh-TW" altLang="en-US" b="1" dirty="0">
                <a:solidFill>
                  <a:srgbClr val="FF0000"/>
                </a:solidFill>
                <a:latin typeface="DFKai-SB" panose="03000509000000000000" pitchFamily="65" charset="-120"/>
                <a:ea typeface="DFKai-SB" panose="03000509000000000000" pitchFamily="65" charset="-120"/>
              </a:rPr>
              <a:t>神話語</a:t>
            </a:r>
            <a:r>
              <a:rPr lang="zh-TW" altLang="en-US" b="1" dirty="0">
                <a:latin typeface="DFKai-SB" panose="03000509000000000000" pitchFamily="65" charset="-120"/>
                <a:ea typeface="DFKai-SB" panose="03000509000000000000" pitchFamily="65" charset="-120"/>
              </a:rPr>
              <a:t>的原因</a:t>
            </a:r>
            <a:endParaRPr lang="en-US" b="1"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a:xfrm>
            <a:off x="914400" y="762000"/>
            <a:ext cx="7790688" cy="6248400"/>
          </a:xfrm>
        </p:spPr>
        <p:txBody>
          <a:bodyPr>
            <a:normAutofit/>
          </a:bodyPr>
          <a:lstStyle/>
          <a:p>
            <a:pPr marL="82296" indent="0">
              <a:buNone/>
            </a:pPr>
            <a:r>
              <a:rPr lang="zh-TW" altLang="en-US" sz="2800" b="1" spc="-150" dirty="0">
                <a:latin typeface="DFKai-SB" panose="03000509000000000000" pitchFamily="65" charset="-120"/>
                <a:ea typeface="DFKai-SB" panose="03000509000000000000" pitchFamily="65" charset="-120"/>
              </a:rPr>
              <a:t>若 有 人 在 基 督 裡 ， 他 就 是 </a:t>
            </a:r>
            <a:r>
              <a:rPr lang="zh-TW" altLang="en-US" sz="2800" b="1" spc="-150" dirty="0">
                <a:solidFill>
                  <a:srgbClr val="FF0000"/>
                </a:solidFill>
                <a:latin typeface="DFKai-SB" panose="03000509000000000000" pitchFamily="65" charset="-120"/>
                <a:ea typeface="DFKai-SB" panose="03000509000000000000" pitchFamily="65" charset="-120"/>
              </a:rPr>
              <a:t>新 造 的 人 </a:t>
            </a:r>
            <a:r>
              <a:rPr lang="zh-TW" altLang="en-US" sz="2800" b="1" spc="-150" dirty="0">
                <a:latin typeface="DFKai-SB" panose="03000509000000000000" pitchFamily="65" charset="-120"/>
                <a:ea typeface="DFKai-SB" panose="03000509000000000000" pitchFamily="65" charset="-120"/>
              </a:rPr>
              <a:t>。</a:t>
            </a:r>
            <a:r>
              <a:rPr lang="en-US" altLang="zh-TW" sz="2800" b="1" spc="-150" dirty="0">
                <a:latin typeface="DFKai-SB" panose="03000509000000000000" pitchFamily="65" charset="-120"/>
                <a:ea typeface="DFKai-SB" panose="03000509000000000000" pitchFamily="65" charset="-120"/>
              </a:rPr>
              <a:t>(</a:t>
            </a:r>
            <a:r>
              <a:rPr lang="zh-TW" altLang="en-US" sz="2800" b="1" spc="-150" dirty="0">
                <a:latin typeface="DFKai-SB" panose="03000509000000000000" pitchFamily="65" charset="-120"/>
                <a:ea typeface="DFKai-SB" panose="03000509000000000000" pitchFamily="65" charset="-120"/>
              </a:rPr>
              <a:t>林後</a:t>
            </a:r>
            <a:r>
              <a:rPr lang="en-US" altLang="zh-TW" sz="2800" b="1" spc="-150" dirty="0">
                <a:latin typeface="DFKai-SB" panose="03000509000000000000" pitchFamily="65" charset="-120"/>
                <a:ea typeface="DFKai-SB" panose="03000509000000000000" pitchFamily="65" charset="-120"/>
              </a:rPr>
              <a:t>5:17)</a:t>
            </a:r>
          </a:p>
          <a:p>
            <a:pPr marL="82296" indent="0">
              <a:buNone/>
            </a:pPr>
            <a:r>
              <a:rPr lang="zh-TW" altLang="en-US" sz="2800" b="1" dirty="0">
                <a:latin typeface="DFKai-SB" panose="03000509000000000000" pitchFamily="65" charset="-120"/>
                <a:ea typeface="DFKai-SB" panose="03000509000000000000" pitchFamily="65" charset="-120"/>
              </a:rPr>
              <a:t>穿上了</a:t>
            </a:r>
            <a:r>
              <a:rPr lang="zh-TW" altLang="en-US" sz="2800" b="1" dirty="0">
                <a:solidFill>
                  <a:srgbClr val="FF0000"/>
                </a:solidFill>
                <a:latin typeface="DFKai-SB" panose="03000509000000000000" pitchFamily="65" charset="-120"/>
                <a:ea typeface="DFKai-SB" panose="03000509000000000000" pitchFamily="65" charset="-120"/>
              </a:rPr>
              <a:t>新人</a:t>
            </a:r>
            <a:r>
              <a:rPr lang="zh-TW" altLang="en-US" sz="2800" b="1" dirty="0">
                <a:latin typeface="DFKai-SB" panose="03000509000000000000" pitchFamily="65" charset="-120"/>
                <a:ea typeface="DFKai-SB" panose="03000509000000000000" pitchFamily="65" charset="-120"/>
              </a:rPr>
              <a:t>。這新人在</a:t>
            </a:r>
            <a:r>
              <a:rPr lang="zh-TW" altLang="en-US" b="1" dirty="0">
                <a:solidFill>
                  <a:schemeClr val="accent4">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知識上漸漸更新</a:t>
            </a:r>
            <a:r>
              <a:rPr lang="zh-TW" altLang="en-US" sz="2800" b="1" dirty="0">
                <a:latin typeface="DFKai-SB" panose="03000509000000000000" pitchFamily="65" charset="-120"/>
                <a:ea typeface="DFKai-SB" panose="03000509000000000000" pitchFamily="65" charset="-120"/>
              </a:rPr>
              <a:t>，正如造他主的形像。（西</a:t>
            </a:r>
            <a:r>
              <a:rPr lang="en-US" altLang="zh-TW" sz="2800" b="1" dirty="0">
                <a:latin typeface="DFKai-SB" panose="03000509000000000000" pitchFamily="65" charset="-120"/>
                <a:ea typeface="DFKai-SB" panose="03000509000000000000" pitchFamily="65" charset="-120"/>
              </a:rPr>
              <a:t>3:10)</a:t>
            </a:r>
            <a:endParaRPr lang="en-US" altLang="zh-TW" sz="2800" b="1" spc="-150" dirty="0">
              <a:latin typeface="DFKai-SB" panose="03000509000000000000" pitchFamily="65" charset="-120"/>
              <a:ea typeface="DFKai-SB" panose="03000509000000000000" pitchFamily="65" charset="-120"/>
            </a:endParaRPr>
          </a:p>
          <a:p>
            <a:r>
              <a:rPr lang="zh-TW" altLang="en-US"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新造的人</a:t>
            </a:r>
            <a:r>
              <a:rPr lang="en-US" altLang="zh-TW"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TW" altLang="en-US"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思想通過神的話語被塑造，近似基督</a:t>
            </a:r>
            <a:endParaRPr lang="en-US" altLang="zh-TW"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神的話語要在心中生根萌芽才能</a:t>
            </a:r>
            <a:r>
              <a:rPr lang="zh-TW" altLang="en-US" b="1" spc="-150"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結出果子</a:t>
            </a:r>
            <a:r>
              <a:rPr lang="en-US" altLang="zh-TW"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詩</a:t>
            </a:r>
            <a:r>
              <a:rPr lang="en-US" altLang="zh-TW" b="1" spc="-150"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1)</a:t>
            </a: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要</a:t>
            </a:r>
            <a:r>
              <a:rPr lang="zh-TW" altLang="en-US"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化知識為智慧</a:t>
            </a:r>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，背誦聖經的話語是起點</a:t>
            </a:r>
            <a:endParaRPr lang="en-US" altLang="zh-TW"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住在基督內的</a:t>
            </a:r>
            <a:r>
              <a:rPr lang="zh-TW" altLang="en-US"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橋樑</a:t>
            </a:r>
            <a:endParaRPr lang="en-US" altLang="zh-TW" b="1" dirty="0">
              <a:solidFill>
                <a:srgbClr val="FF00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56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228600"/>
            <a:ext cx="7772400" cy="641350"/>
          </a:xfrm>
        </p:spPr>
        <p:txBody>
          <a:bodyPr>
            <a:normAutofit/>
          </a:bodyPr>
          <a:lstStyle/>
          <a:p>
            <a:pPr algn="ctr"/>
            <a:r>
              <a:rPr lang="zh-TW" altLang="en-US" sz="3600" b="1" dirty="0">
                <a:latin typeface="DFKai-SB" panose="03000509000000000000" pitchFamily="65" charset="-120"/>
                <a:ea typeface="DFKai-SB" panose="03000509000000000000" pitchFamily="65" charset="-120"/>
              </a:rPr>
              <a:t>背誦</a:t>
            </a:r>
            <a:r>
              <a:rPr lang="zh-TW" altLang="en-US" sz="3600" b="1" dirty="0">
                <a:solidFill>
                  <a:srgbClr val="FF0000"/>
                </a:solidFill>
                <a:latin typeface="DFKai-SB" panose="03000509000000000000" pitchFamily="65" charset="-120"/>
                <a:ea typeface="DFKai-SB" panose="03000509000000000000" pitchFamily="65" charset="-120"/>
              </a:rPr>
              <a:t>聖經</a:t>
            </a:r>
            <a:r>
              <a:rPr lang="zh-TW" altLang="en-US" sz="3600" b="1" dirty="0">
                <a:latin typeface="DFKai-SB" panose="03000509000000000000" pitchFamily="65" charset="-120"/>
                <a:ea typeface="DFKai-SB" panose="03000509000000000000" pitchFamily="65" charset="-120"/>
              </a:rPr>
              <a:t>的威力</a:t>
            </a:r>
            <a:endParaRPr lang="en-US" altLang="en-US" sz="3600" b="1" dirty="0">
              <a:latin typeface="DFKai-SB" panose="03000509000000000000" pitchFamily="65" charset="-120"/>
              <a:ea typeface="DFKai-SB" panose="03000509000000000000" pitchFamily="65" charset="-120"/>
            </a:endParaRPr>
          </a:p>
        </p:txBody>
      </p:sp>
      <p:sp>
        <p:nvSpPr>
          <p:cNvPr id="40963" name="Content Placeholder 2"/>
          <p:cNvSpPr>
            <a:spLocks noGrp="1"/>
          </p:cNvSpPr>
          <p:nvPr>
            <p:ph sz="quarter" idx="1"/>
          </p:nvPr>
        </p:nvSpPr>
        <p:spPr>
          <a:xfrm>
            <a:off x="914400" y="838200"/>
            <a:ext cx="8077200" cy="6019800"/>
          </a:xfrm>
        </p:spPr>
        <p:txBody>
          <a:bodyPr>
            <a:normAutofit fontScale="92500"/>
          </a:bodyPr>
          <a:lstStyle/>
          <a:p>
            <a:pPr marL="82296" indent="0">
              <a:spcBef>
                <a:spcPct val="50000"/>
              </a:spcBef>
              <a:buClr>
                <a:srgbClr val="FFFF00"/>
              </a:buClr>
              <a:buSzPct val="150000"/>
              <a:buNone/>
              <a:defRPr/>
            </a:pPr>
            <a:r>
              <a:rPr lang="zh-TW" altLang="en-US" sz="2800" b="1" dirty="0">
                <a:solidFill>
                  <a:schemeClr val="accent2">
                    <a:lumMod val="75000"/>
                  </a:schemeClr>
                </a:solidFill>
                <a:latin typeface="DFKai-SB" panose="03000509000000000000" pitchFamily="65" charset="-120"/>
                <a:ea typeface="DFKai-SB" panose="03000509000000000000" pitchFamily="65" charset="-120"/>
              </a:rPr>
              <a:t>猶太人人口</a:t>
            </a:r>
            <a:r>
              <a:rPr lang="en-US" altLang="zh-TW" sz="2800" b="1" dirty="0">
                <a:solidFill>
                  <a:schemeClr val="accent2">
                    <a:lumMod val="75000"/>
                  </a:schemeClr>
                </a:solidFill>
                <a:latin typeface="DFKai-SB" panose="03000509000000000000" pitchFamily="65" charset="-120"/>
                <a:ea typeface="DFKai-SB" panose="03000509000000000000" pitchFamily="65" charset="-120"/>
              </a:rPr>
              <a:t>/</a:t>
            </a:r>
            <a:r>
              <a:rPr lang="zh-TW" altLang="en-US" sz="2800" b="1" dirty="0">
                <a:solidFill>
                  <a:schemeClr val="accent2">
                    <a:lumMod val="75000"/>
                  </a:schemeClr>
                </a:solidFill>
                <a:latin typeface="DFKai-SB" panose="03000509000000000000" pitchFamily="65" charset="-120"/>
                <a:ea typeface="DFKai-SB" panose="03000509000000000000" pitchFamily="65" charset="-120"/>
              </a:rPr>
              <a:t>世界人口</a:t>
            </a:r>
            <a:r>
              <a:rPr lang="en-US" altLang="zh-TW" sz="2800" b="1" dirty="0">
                <a:solidFill>
                  <a:schemeClr val="accent2">
                    <a:lumMod val="75000"/>
                  </a:schemeClr>
                </a:solidFill>
                <a:latin typeface="DFKai-SB" panose="03000509000000000000" pitchFamily="65" charset="-120"/>
                <a:ea typeface="DFKai-SB" panose="03000509000000000000" pitchFamily="65" charset="-120"/>
              </a:rPr>
              <a:t>=0.3% ~ </a:t>
            </a:r>
            <a:r>
              <a:rPr lang="zh-TW" altLang="en-US" sz="2800" b="1" dirty="0">
                <a:solidFill>
                  <a:schemeClr val="accent2">
                    <a:lumMod val="75000"/>
                  </a:schemeClr>
                </a:solidFill>
                <a:latin typeface="DFKai-SB" panose="03000509000000000000" pitchFamily="65" charset="-120"/>
                <a:ea typeface="DFKai-SB" panose="03000509000000000000" pitchFamily="65" charset="-120"/>
              </a:rPr>
              <a:t>諾貝爾獎</a:t>
            </a:r>
            <a:r>
              <a:rPr lang="en-US" altLang="zh-TW" sz="2800" b="1" dirty="0">
                <a:solidFill>
                  <a:schemeClr val="accent4">
                    <a:lumMod val="75000"/>
                  </a:schemeClr>
                </a:solidFill>
                <a:latin typeface="DFKai-SB" panose="03000509000000000000" pitchFamily="65" charset="-120"/>
                <a:ea typeface="DFKai-SB" panose="03000509000000000000" pitchFamily="65" charset="-120"/>
              </a:rPr>
              <a:t>32%</a:t>
            </a:r>
            <a:r>
              <a:rPr lang="zh-TW" altLang="en-US" sz="2800" b="1" dirty="0">
                <a:solidFill>
                  <a:schemeClr val="accent2">
                    <a:lumMod val="75000"/>
                  </a:schemeClr>
                </a:solidFill>
                <a:latin typeface="DFKai-SB" panose="03000509000000000000" pitchFamily="65" charset="-120"/>
                <a:ea typeface="DFKai-SB" panose="03000509000000000000" pitchFamily="65" charset="-120"/>
              </a:rPr>
              <a:t>的得獎率</a:t>
            </a:r>
            <a:endPar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endParaRPr>
          </a:p>
          <a:p>
            <a:pPr marL="0" indent="0">
              <a:spcBef>
                <a:spcPct val="50000"/>
              </a:spcBef>
              <a:buClr>
                <a:srgbClr val="FFFF00"/>
              </a:buClr>
              <a:buSzPct val="150000"/>
              <a:buNone/>
              <a:defRPr/>
            </a:pPr>
            <a:r>
              <a:rPr lang="zh-TW" altLang="en-US" sz="2800" b="1" dirty="0">
                <a:solidFill>
                  <a:schemeClr val="accent2">
                    <a:lumMod val="75000"/>
                  </a:schemeClr>
                </a:solidFill>
                <a:latin typeface="DFKai-SB" panose="03000509000000000000" pitchFamily="65" charset="-120"/>
                <a:ea typeface="DFKai-SB" panose="03000509000000000000" pitchFamily="65" charset="-120"/>
              </a:rPr>
              <a:t>猶太人的秘訣</a:t>
            </a:r>
            <a:r>
              <a:rPr lang="en-US" altLang="zh-TW" sz="2800" b="1" dirty="0">
                <a:solidFill>
                  <a:schemeClr val="accent2">
                    <a:lumMod val="75000"/>
                  </a:schemeClr>
                </a:solidFill>
                <a:latin typeface="DFKai-SB" panose="03000509000000000000" pitchFamily="65" charset="-120"/>
                <a:ea typeface="DFKai-SB" panose="03000509000000000000" pitchFamily="65" charset="-120"/>
              </a:rPr>
              <a:t>?</a:t>
            </a:r>
          </a:p>
          <a:p>
            <a:pPr eaLnBrk="1" hangingPunct="1">
              <a:spcBef>
                <a:spcPct val="50000"/>
              </a:spcBef>
              <a:buClr>
                <a:srgbClr val="FFFF00"/>
              </a:buClr>
              <a:buSzPct val="150000"/>
              <a:buFont typeface="Wingdings" pitchFamily="2" charset="2"/>
              <a:buChar char="Y"/>
              <a:defRPr/>
            </a:pPr>
            <a:r>
              <a:rPr lang="en-US" altLang="zh-TW" sz="2800" b="1" dirty="0">
                <a:solidFill>
                  <a:schemeClr val="accent2">
                    <a:lumMod val="75000"/>
                  </a:schemeClr>
                </a:solidFill>
                <a:latin typeface="DFKai-SB" panose="03000509000000000000" pitchFamily="65" charset="-120"/>
                <a:ea typeface="DFKai-SB" panose="03000509000000000000" pitchFamily="65" charset="-120"/>
              </a:rPr>
              <a:t>3</a:t>
            </a:r>
            <a:r>
              <a:rPr lang="zh-TW" altLang="en-US" sz="2800" b="1" dirty="0">
                <a:solidFill>
                  <a:schemeClr val="accent2">
                    <a:lumMod val="75000"/>
                  </a:schemeClr>
                </a:solidFill>
                <a:latin typeface="DFKai-SB" panose="03000509000000000000" pitchFamily="65" charset="-120"/>
                <a:ea typeface="DFKai-SB" panose="03000509000000000000" pitchFamily="65" charset="-120"/>
              </a:rPr>
              <a:t>歲</a:t>
            </a:r>
            <a:r>
              <a:rPr lang="en-US" altLang="zh-TW" sz="2800" b="1" dirty="0">
                <a:solidFill>
                  <a:schemeClr val="accent2">
                    <a:lumMod val="75000"/>
                  </a:schemeClr>
                </a:solidFill>
                <a:latin typeface="DFKai-SB" panose="03000509000000000000" pitchFamily="65" charset="-120"/>
                <a:ea typeface="DFKai-SB" panose="03000509000000000000" pitchFamily="65" charset="-120"/>
              </a:rPr>
              <a:t>~ </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5</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   </a:t>
            </a:r>
            <a:r>
              <a:rPr lang="zh-TW" altLang="en-US" sz="2800" b="1" dirty="0">
                <a:solidFill>
                  <a:schemeClr val="accent2">
                    <a:lumMod val="75000"/>
                  </a:schemeClr>
                </a:solidFill>
                <a:latin typeface="DFKai-SB" panose="03000509000000000000" pitchFamily="65" charset="-120"/>
                <a:ea typeface="DFKai-SB" panose="03000509000000000000" pitchFamily="65" charset="-120"/>
              </a:rPr>
              <a:t>讀希伯來語 </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 寫字  </a:t>
            </a:r>
            <a:r>
              <a:rPr lang="zh-TW" altLang="en-US" sz="2800" b="1" dirty="0">
                <a:solidFill>
                  <a:srgbClr val="00B050"/>
                </a:solidFill>
                <a:latin typeface="DFKai-SB" panose="03000509000000000000" pitchFamily="65" charset="-120"/>
                <a:ea typeface="DFKai-SB" panose="03000509000000000000" pitchFamily="65" charset="-120"/>
                <a:sym typeface="Wingdings" pitchFamily="2" charset="2"/>
              </a:rPr>
              <a:t>背誦</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祈禱文</a:t>
            </a:r>
            <a:endPar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endParaRPr>
          </a:p>
          <a:p>
            <a:pPr eaLnBrk="1" hangingPunct="1">
              <a:spcBef>
                <a:spcPct val="50000"/>
              </a:spcBef>
              <a:buClr>
                <a:srgbClr val="FFFF00"/>
              </a:buClr>
              <a:buSzPct val="150000"/>
              <a:buFont typeface="Wingdings" pitchFamily="2" charset="2"/>
              <a:buChar char="Y"/>
              <a:defRPr/>
            </a:pP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5</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 7</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   </a:t>
            </a:r>
            <a:r>
              <a:rPr lang="zh-TW" altLang="en-US" sz="2800" b="1" dirty="0">
                <a:solidFill>
                  <a:srgbClr val="00B050"/>
                </a:solidFill>
                <a:latin typeface="DFKai-SB" panose="03000509000000000000" pitchFamily="65" charset="-120"/>
                <a:ea typeface="DFKai-SB" panose="03000509000000000000" pitchFamily="65" charset="-120"/>
                <a:sym typeface="Wingdings" pitchFamily="2" charset="2"/>
              </a:rPr>
              <a:t>背誦</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聖經摩西五經</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反覆朗誦幾百遍</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a:t>
            </a:r>
          </a:p>
          <a:p>
            <a:pPr eaLnBrk="1" hangingPunct="1">
              <a:spcBef>
                <a:spcPct val="50000"/>
              </a:spcBef>
              <a:buClr>
                <a:srgbClr val="FFFF00"/>
              </a:buClr>
              <a:buSzPct val="150000"/>
              <a:buFont typeface="Wingdings" pitchFamily="2" charset="2"/>
              <a:buChar char="Y"/>
              <a:defRPr/>
            </a:pP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7</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~13</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  </a:t>
            </a:r>
            <a:r>
              <a:rPr lang="zh-TW" altLang="en-US" sz="2800" b="1" dirty="0">
                <a:solidFill>
                  <a:srgbClr val="00B050"/>
                </a:solidFill>
                <a:latin typeface="DFKai-SB" panose="03000509000000000000" pitchFamily="65" charset="-120"/>
                <a:ea typeface="DFKai-SB" panose="03000509000000000000" pitchFamily="65" charset="-120"/>
                <a:sym typeface="Wingdings" pitchFamily="2" charset="2"/>
              </a:rPr>
              <a:t>學習及背誦</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舊約聖經、猶太教法典</a:t>
            </a:r>
            <a:endPar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endParaRPr>
          </a:p>
          <a:p>
            <a:pPr eaLnBrk="1" hangingPunct="1">
              <a:spcBef>
                <a:spcPct val="50000"/>
              </a:spcBef>
              <a:buClr>
                <a:srgbClr val="FFFF00"/>
              </a:buClr>
              <a:buSzPct val="150000"/>
              <a:buFont typeface="Wingdings" pitchFamily="2" charset="2"/>
              <a:buChar char="Y"/>
              <a:defRPr/>
            </a:pP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13</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歲以後 每天早上必須</a:t>
            </a:r>
            <a:r>
              <a:rPr lang="zh-TW" altLang="en-US" sz="2800" b="1" dirty="0">
                <a:solidFill>
                  <a:srgbClr val="00B050"/>
                </a:solidFill>
                <a:latin typeface="DFKai-SB" panose="03000509000000000000" pitchFamily="65" charset="-120"/>
                <a:ea typeface="DFKai-SB" panose="03000509000000000000" pitchFamily="65" charset="-120"/>
                <a:sym typeface="Wingdings" pitchFamily="2" charset="2"/>
              </a:rPr>
              <a:t>朗讀</a:t>
            </a:r>
            <a:r>
              <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150</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頁祈禱書</a:t>
            </a:r>
            <a:endPar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endParaRPr>
          </a:p>
          <a:p>
            <a:pPr eaLnBrk="1" hangingPunct="1">
              <a:spcBef>
                <a:spcPct val="50000"/>
              </a:spcBef>
              <a:buClr>
                <a:srgbClr val="FFFF00"/>
              </a:buClr>
              <a:buSzPct val="150000"/>
              <a:buFont typeface="Wingdings" pitchFamily="2" charset="2"/>
              <a:buChar char="Y"/>
              <a:defRPr/>
            </a:pPr>
            <a:r>
              <a:rPr lang="zh-TW" altLang="en-US" sz="2800" b="1" dirty="0">
                <a:solidFill>
                  <a:srgbClr val="00B050"/>
                </a:solidFill>
                <a:latin typeface="DFKai-SB" panose="03000509000000000000" pitchFamily="65" charset="-120"/>
                <a:ea typeface="DFKai-SB" panose="03000509000000000000" pitchFamily="65" charset="-120"/>
                <a:sym typeface="Wingdings" pitchFamily="2" charset="2"/>
              </a:rPr>
              <a:t>背下</a:t>
            </a:r>
            <a:r>
              <a:rPr lang="zh-TW" altLang="en-US"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rPr>
              <a:t>所有重要的知識（經年慮月的思想成為智慧）</a:t>
            </a:r>
            <a:endParaRPr lang="en-US" altLang="zh-TW" sz="2800" b="1" dirty="0">
              <a:solidFill>
                <a:schemeClr val="accent2">
                  <a:lumMod val="75000"/>
                </a:schemeClr>
              </a:solidFill>
              <a:latin typeface="DFKai-SB" panose="03000509000000000000" pitchFamily="65" charset="-120"/>
              <a:ea typeface="DFKai-SB" panose="03000509000000000000" pitchFamily="65" charset="-120"/>
              <a:sym typeface="Wingdings" pitchFamily="2" charset="2"/>
            </a:endParaRPr>
          </a:p>
          <a:p>
            <a:pPr marL="82296" indent="0" eaLnBrk="1" hangingPunct="1">
              <a:spcBef>
                <a:spcPct val="50000"/>
              </a:spcBef>
              <a:buClr>
                <a:srgbClr val="FFFF00"/>
              </a:buClr>
              <a:buSzPct val="150000"/>
              <a:buNone/>
              <a:defRPr/>
            </a:pPr>
            <a:r>
              <a:rPr lang="zh-TW" altLang="en-US" sz="3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itchFamily="2" charset="2"/>
              </a:rPr>
              <a:t>舊約</a:t>
            </a:r>
            <a:r>
              <a:rPr lang="en-US" altLang="zh-TW" sz="3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itchFamily="2" charset="2"/>
              </a:rPr>
              <a:t>Vs</a:t>
            </a:r>
            <a:r>
              <a:rPr lang="zh-TW" altLang="en-US" sz="3000" b="1" dirty="0">
                <a:solidFill>
                  <a:schemeClr val="accent2">
                    <a:lumMod val="75000"/>
                  </a:schemeClr>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sym typeface="Wingdings" pitchFamily="2" charset="2"/>
              </a:rPr>
              <a:t>整本聖經</a:t>
            </a:r>
            <a:endParaRPr lang="en-US" altLang="zh-TW" sz="2400" b="1" i="1" dirty="0">
              <a:latin typeface="DFKai-SB" panose="03000509000000000000" pitchFamily="65" charset="-120"/>
              <a:ea typeface="DFKai-SB" panose="03000509000000000000" pitchFamily="65" charset="-120"/>
            </a:endParaRPr>
          </a:p>
          <a:p>
            <a:pPr>
              <a:defRPr/>
            </a:pPr>
            <a:endParaRPr lang="en-US" sz="18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581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to="" calcmode="lin" valueType="num">
                                      <p:cBhvr>
                                        <p:cTn id="7" dur="1" fill="hold"/>
                                        <p:tgtEl>
                                          <p:spTgt spid="4096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 to="" calcmode="lin" valueType="num">
                                      <p:cBhvr>
                                        <p:cTn id="12" dur="1" fill="hold"/>
                                        <p:tgtEl>
                                          <p:spTgt spid="4096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 to="" calcmode="lin" valueType="num">
                                      <p:cBhvr>
                                        <p:cTn id="17" dur="1" fill="hold"/>
                                        <p:tgtEl>
                                          <p:spTgt spid="4096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 to="" calcmode="lin" valueType="num">
                                      <p:cBhvr>
                                        <p:cTn id="22" dur="1" fill="hold"/>
                                        <p:tgtEl>
                                          <p:spTgt spid="4096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 to="" calcmode="lin" valueType="num">
                                      <p:cBhvr>
                                        <p:cTn id="27" dur="1" fill="hold"/>
                                        <p:tgtEl>
                                          <p:spTgt spid="4096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40963">
                                            <p:txEl>
                                              <p:pRg st="6" end="6"/>
                                            </p:txEl>
                                          </p:spTgt>
                                        </p:tgtEl>
                                        <p:attrNameLst>
                                          <p:attrName>style.visibility</p:attrName>
                                        </p:attrNameLst>
                                      </p:cBhvr>
                                      <p:to>
                                        <p:strVal val="visible"/>
                                      </p:to>
                                    </p:set>
                                    <p:anim to="" calcmode="lin" valueType="num">
                                      <p:cBhvr>
                                        <p:cTn id="32" dur="1" fill="hold"/>
                                        <p:tgtEl>
                                          <p:spTgt spid="4096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63">
                                            <p:txEl>
                                              <p:pRg st="7" end="7"/>
                                            </p:txEl>
                                          </p:spTgt>
                                        </p:tgtEl>
                                        <p:attrNameLst>
                                          <p:attrName>style.visibility</p:attrName>
                                        </p:attrNameLst>
                                      </p:cBhvr>
                                      <p:to>
                                        <p:strVal val="visible"/>
                                      </p:to>
                                    </p:set>
                                    <p:anim to="" calcmode="lin" valueType="num">
                                      <p:cBhvr>
                                        <p:cTn id="37" dur="1" fill="hold"/>
                                        <p:tgtEl>
                                          <p:spTgt spid="4096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a:latin typeface="DFKai-SB" panose="03000509000000000000" pitchFamily="65" charset="-120"/>
                <a:ea typeface="DFKai-SB" panose="03000509000000000000" pitchFamily="65" charset="-120"/>
              </a:rPr>
              <a:t>背誦的方法</a:t>
            </a:r>
            <a:endParaRPr lang="en-US" dirty="0">
              <a:latin typeface="DFKai-SB" panose="03000509000000000000" pitchFamily="65" charset="-120"/>
              <a:ea typeface="DFKai-SB" panose="03000509000000000000" pitchFamily="65" charset="-120"/>
            </a:endParaRPr>
          </a:p>
        </p:txBody>
      </p:sp>
      <p:sp>
        <p:nvSpPr>
          <p:cNvPr id="3" name="Content Placeholder 2"/>
          <p:cNvSpPr>
            <a:spLocks noGrp="1"/>
          </p:cNvSpPr>
          <p:nvPr>
            <p:ph idx="1"/>
          </p:nvPr>
        </p:nvSpPr>
        <p:spPr/>
        <p:txBody>
          <a:bodyPr>
            <a:normAutofit/>
          </a:bodyPr>
          <a:lstStyle/>
          <a:p>
            <a:r>
              <a:rPr lang="zh-TW" altLang="en-US" sz="4000" b="1" dirty="0">
                <a:latin typeface="DFKai-SB" panose="03000509000000000000" pitchFamily="65" charset="-120"/>
                <a:ea typeface="DFKai-SB" panose="03000509000000000000" pitchFamily="65" charset="-120"/>
              </a:rPr>
              <a:t>腦部結構</a:t>
            </a:r>
            <a:endParaRPr lang="en-US" altLang="zh-TW" sz="4000" b="1" dirty="0">
              <a:latin typeface="DFKai-SB" panose="03000509000000000000" pitchFamily="65" charset="-120"/>
              <a:ea typeface="DFKai-SB" panose="03000509000000000000" pitchFamily="65" charset="-120"/>
            </a:endParaRPr>
          </a:p>
          <a:p>
            <a:r>
              <a:rPr lang="zh-TW" altLang="en-US" sz="4000" b="1" dirty="0">
                <a:latin typeface="DFKai-SB" panose="03000509000000000000" pitchFamily="65" charset="-120"/>
                <a:ea typeface="DFKai-SB" panose="03000509000000000000" pitchFamily="65" charset="-120"/>
              </a:rPr>
              <a:t>記憶運作</a:t>
            </a:r>
            <a:endParaRPr lang="en-US" sz="4000" b="1"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724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b="1" dirty="0">
                <a:latin typeface="DFKai-SB" panose="03000509000000000000" pitchFamily="65" charset="-120"/>
                <a:ea typeface="DFKai-SB" panose="03000509000000000000" pitchFamily="65" charset="-120"/>
              </a:rPr>
              <a:t>1000</a:t>
            </a:r>
            <a:r>
              <a:rPr lang="zh-TW" altLang="en-US" b="1" dirty="0">
                <a:latin typeface="DFKai-SB" panose="03000509000000000000" pitchFamily="65" charset="-120"/>
                <a:ea typeface="DFKai-SB" panose="03000509000000000000" pitchFamily="65" charset="-120"/>
              </a:rPr>
              <a:t>億神經元</a:t>
            </a:r>
            <a:r>
              <a:rPr lang="en-US" altLang="zh-TW" b="1" dirty="0">
                <a:latin typeface="DFKai-SB" panose="03000509000000000000" pitchFamily="65" charset="-120"/>
                <a:ea typeface="DFKai-SB" panose="03000509000000000000" pitchFamily="65" charset="-120"/>
              </a:rPr>
              <a:t>(neurons)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5337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019800"/>
            <a:ext cx="1143000"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4724400" y="5465669"/>
            <a:ext cx="1447800" cy="741380"/>
          </a:xfrm>
          <a:prstGeom prst="rect">
            <a:avLst/>
          </a:prstGeom>
          <a:solidFill>
            <a:schemeClr val="bg1"/>
          </a:solidFill>
          <a:ln>
            <a:noFill/>
          </a:ln>
        </p:spPr>
        <p:txBody>
          <a:bodyPr wrap="square" rtlCol="0">
            <a:spAutoFit/>
          </a:bodyPr>
          <a:lstStyle/>
          <a:p>
            <a:endParaRPr lang="en-US" dirty="0"/>
          </a:p>
        </p:txBody>
      </p:sp>
      <p:sp>
        <p:nvSpPr>
          <p:cNvPr id="7" name="TextBox 6"/>
          <p:cNvSpPr txBox="1"/>
          <p:nvPr/>
        </p:nvSpPr>
        <p:spPr>
          <a:xfrm>
            <a:off x="6553200" y="5094979"/>
            <a:ext cx="2133600" cy="741380"/>
          </a:xfrm>
          <a:prstGeom prst="rect">
            <a:avLst/>
          </a:prstGeom>
          <a:solidFill>
            <a:schemeClr val="bg1"/>
          </a:solidFill>
          <a:ln>
            <a:noFill/>
          </a:ln>
        </p:spPr>
        <p:txBody>
          <a:bodyPr wrap="square" rtlCol="0">
            <a:spAutoFit/>
          </a:bodyPr>
          <a:lstStyle/>
          <a:p>
            <a:endParaRPr lang="en-US" dirty="0"/>
          </a:p>
        </p:txBody>
      </p:sp>
      <p:sp>
        <p:nvSpPr>
          <p:cNvPr id="8" name="TextBox 7"/>
          <p:cNvSpPr txBox="1"/>
          <p:nvPr/>
        </p:nvSpPr>
        <p:spPr>
          <a:xfrm>
            <a:off x="4419600" y="2209800"/>
            <a:ext cx="2133600" cy="741380"/>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887270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4849</TotalTime>
  <Words>2106</Words>
  <Application>Microsoft Office PowerPoint</Application>
  <PresentationFormat>On-screen Show (4:3)</PresentationFormat>
  <Paragraphs>222</Paragraphs>
  <Slides>40</Slides>
  <Notes>25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40</vt:i4>
      </vt:variant>
    </vt:vector>
  </HeadingPairs>
  <TitlesOfParts>
    <vt:vector size="58" baseType="lpstr">
      <vt:lpstr>Batang</vt:lpstr>
      <vt:lpstr>DFKai-SB</vt:lpstr>
      <vt:lpstr>微軟正黑體</vt:lpstr>
      <vt:lpstr>MS Gothic</vt:lpstr>
      <vt:lpstr>NSimSun</vt:lpstr>
      <vt:lpstr>新細明體</vt:lpstr>
      <vt:lpstr>新細明體</vt:lpstr>
      <vt:lpstr>SimSun</vt:lpstr>
      <vt:lpstr>Arial</vt:lpstr>
      <vt:lpstr>Baskerville Old Face</vt:lpstr>
      <vt:lpstr>Calibri</vt:lpstr>
      <vt:lpstr>Gill Sans MT</vt:lpstr>
      <vt:lpstr>Matura MT Script Capitals</vt:lpstr>
      <vt:lpstr>Times New Roman</vt:lpstr>
      <vt:lpstr>Verdana</vt:lpstr>
      <vt:lpstr>Wingdings</vt:lpstr>
      <vt:lpstr>Wingdings 2</vt:lpstr>
      <vt:lpstr>Solstice</vt:lpstr>
      <vt:lpstr>     ABC  2017     </vt:lpstr>
      <vt:lpstr>e世代的方便所帶來的新學習方法(1)</vt:lpstr>
      <vt:lpstr>e世代的方便所帶來的新學習方法(2)</vt:lpstr>
      <vt:lpstr>背誦的好處(1)</vt:lpstr>
      <vt:lpstr>背誦的好處（2)</vt:lpstr>
      <vt:lpstr>背誦神話語的原因</vt:lpstr>
      <vt:lpstr>背誦聖經的威力</vt:lpstr>
      <vt:lpstr>背誦的方法</vt:lpstr>
      <vt:lpstr>1000億神經元(neurons)</vt:lpstr>
      <vt:lpstr>突觸synapse (兩神經元之間的空隙)</vt:lpstr>
      <vt:lpstr>大腦的可塑性 (brain plasticity)</vt:lpstr>
      <vt:lpstr>多刺激 突觸發芽</vt:lpstr>
      <vt:lpstr>PowerPoint Presentation</vt:lpstr>
      <vt:lpstr>腦的可塑性(Plasticity): 好的思想要多發芽 壞的思想要多修剪</vt:lpstr>
      <vt:lpstr>PowerPoint Presentation</vt:lpstr>
      <vt:lpstr>PowerPoint Presentation</vt:lpstr>
      <vt:lpstr>PowerPoint Presentation</vt:lpstr>
      <vt:lpstr>PowerPoint Presentation</vt:lpstr>
      <vt:lpstr>PowerPoint Presentation</vt:lpstr>
      <vt:lpstr>PowerPoint Presentation</vt:lpstr>
      <vt:lpstr>在基督裏的新造的人!T</vt:lpstr>
      <vt:lpstr>背誦經文技巧</vt:lpstr>
      <vt:lpstr>PowerPoint Presentation</vt:lpstr>
      <vt:lpstr>訊息的處理</vt:lpstr>
      <vt:lpstr>Multitasking 多任務處理</vt:lpstr>
      <vt:lpstr>The Pomodoro Technique 番茄工作技術</vt:lpstr>
      <vt:lpstr>訊息的處理</vt:lpstr>
      <vt:lpstr>背誦技巧</vt:lpstr>
      <vt:lpstr>背誦技巧:重寫數次</vt:lpstr>
      <vt:lpstr>背誦加上大聲朗讀的好處: 改善前額葉皮質區的機能</vt:lpstr>
      <vt:lpstr>背誦技巧:分類法 </vt:lpstr>
      <vt:lpstr>背誦技巧:資料形象化</vt:lpstr>
      <vt:lpstr>背誦技巧:不斷重溫 </vt:lpstr>
      <vt:lpstr>背誦技巧:擴大記憶的容量</vt:lpstr>
      <vt:lpstr>Chunking （分塊）</vt:lpstr>
      <vt:lpstr>背誦技巧:擴大記憶的容量</vt:lpstr>
      <vt:lpstr>發揮記憶的運用 體驗深化(量質)</vt:lpstr>
      <vt:lpstr>背誦技巧: 聯想法(反覆思想)</vt:lpstr>
      <vt:lpstr>背誦技巧: 聯想法(反覆思想)</vt:lpstr>
      <vt:lpstr>背誦經文思想重整</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dc:creator>
  <cp:lastModifiedBy>Vicky Ng</cp:lastModifiedBy>
  <cp:revision>308</cp:revision>
  <dcterms:created xsi:type="dcterms:W3CDTF">2016-01-12T05:31:42Z</dcterms:created>
  <dcterms:modified xsi:type="dcterms:W3CDTF">2017-09-16T16:59:45Z</dcterms:modified>
</cp:coreProperties>
</file>