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9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460" y="4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ED3E41-E2DE-48B7-AD25-2C05D8372D60}" type="datetime4">
              <a:rPr lang="en-US" smtClean="0"/>
              <a:pPr/>
              <a:t>September 14, 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19237-00E8-48F5-9A77-8496B8A0E541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560992-D05B-4846-8E6E-CA034CB4F1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19237-00E8-48F5-9A77-8496B8A0E541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560992-D05B-4846-8E6E-CA034CB4F1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6202C6-8B37-41F0-B3E4-774551D1C22F}" type="datetime4">
              <a:rPr lang="en-US" smtClean="0"/>
              <a:pPr/>
              <a:t>September 14,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F78D1B-BB73-41B2-8202-C6678B761557}" type="datetime4">
              <a:rPr lang="en-US" smtClean="0"/>
              <a:pPr/>
              <a:t>September 14,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511E46-B9AD-4605-BA48-F4BA770367EA}" type="datetime4">
              <a:rPr lang="en-US" smtClean="0"/>
              <a:pPr/>
              <a:t>September 14,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1A4492-1D66-40E5-BF5F-8AE5B76A3760}" type="datetime4">
              <a:rPr lang="en-US" smtClean="0"/>
              <a:pPr/>
              <a:t>September 14, 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120655-FBEF-4656-A8A9-E7D9EB4F4DEC}" type="datetime4">
              <a:rPr lang="en-US" smtClean="0"/>
              <a:pPr/>
              <a:t>September 14, 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B2BA2-D035-44CD-B6C5-345CD46C68A9}" type="datetime4">
              <a:rPr lang="en-US" smtClean="0"/>
              <a:pPr/>
              <a:t>September 14, 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12544D9-E8EB-4DFC-9BAC-8FC5CFB1A919}" type="datetime4">
              <a:rPr lang="en-US" smtClean="0"/>
              <a:pPr/>
              <a:t>September 14,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894904-8048-429B-BF77-F17DA8F8287B}" type="datetime4">
              <a:rPr lang="en-US" smtClean="0"/>
              <a:pPr/>
              <a:t>September 14,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441D7B3-F7C5-4013-AC5D-399DD8DB11FA}" type="datetime4">
              <a:rPr lang="en-US" smtClean="0"/>
              <a:pPr/>
              <a:t>September 14, 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  <p:sldLayoutId id="2147483947" r:id="rId8"/>
    <p:sldLayoutId id="2147483948" r:id="rId9"/>
    <p:sldLayoutId id="2147483949" r:id="rId10"/>
    <p:sldLayoutId id="2147483950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1143001"/>
            <a:ext cx="7772400" cy="2439362"/>
          </a:xfrm>
        </p:spPr>
        <p:txBody>
          <a:bodyPr>
            <a:normAutofit/>
          </a:bodyPr>
          <a:lstStyle/>
          <a:p>
            <a:pPr algn="ctr"/>
            <a:r>
              <a:rPr lang="en-US" altLang="zh-TW" dirty="0"/>
              <a:t>Murray Bowen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的</a:t>
            </a:r>
            <a:r>
              <a:rPr lang="zh-TW" altLang="en-US" dirty="0"/>
              <a:t>家庭系統協談理論及實用</a:t>
            </a:r>
            <a:br>
              <a:rPr lang="zh-TW" altLang="en-US" dirty="0"/>
            </a:b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zh-CN" altLang="en-US" sz="4000" dirty="0"/>
              <a:t>彭雅各牧師</a:t>
            </a:r>
            <a:br>
              <a:rPr lang="zh-CN" altLang="en-US" sz="4000" dirty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59288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52400"/>
            <a:ext cx="8686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dirty="0" smtClean="0">
                <a:latin typeface="PMingLiU" panose="02020500000000000000" pitchFamily="18" charset="-120"/>
                <a:ea typeface="PMingLiU" panose="02020500000000000000" pitchFamily="18" charset="-120"/>
              </a:rPr>
              <a:t>1.</a:t>
            </a:r>
            <a:r>
              <a:rPr lang="zh-TW" altLang="en-US" sz="3000" b="1" dirty="0" smtClean="0">
                <a:latin typeface="PMingLiU" panose="02020500000000000000" pitchFamily="18" charset="-120"/>
                <a:ea typeface="PMingLiU" panose="02020500000000000000" pitchFamily="18" charset="-120"/>
              </a:rPr>
              <a:t> </a:t>
            </a:r>
            <a:r>
              <a:rPr lang="en-US" sz="3000" b="1" dirty="0" err="1" smtClean="0">
                <a:latin typeface="PMingLiU" panose="02020500000000000000" pitchFamily="18" charset="-120"/>
                <a:ea typeface="PMingLiU" panose="02020500000000000000" pitchFamily="18" charset="-120"/>
              </a:rPr>
              <a:t>Murry</a:t>
            </a:r>
            <a:r>
              <a:rPr lang="en-US" sz="3000" b="1" dirty="0" smtClean="0">
                <a:latin typeface="PMingLiU" panose="02020500000000000000" pitchFamily="18" charset="-120"/>
                <a:ea typeface="PMingLiU" panose="02020500000000000000" pitchFamily="18" charset="-120"/>
              </a:rPr>
              <a:t> </a:t>
            </a:r>
            <a:r>
              <a:rPr lang="en-US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Bowen  (1913-1990) </a:t>
            </a:r>
            <a:r>
              <a:rPr lang="zh-CN" altLang="en-US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簡歷</a:t>
            </a:r>
            <a:r>
              <a:rPr lang="en-US" altLang="zh-CN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n-US" altLang="zh-CN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1937</a:t>
            </a:r>
            <a:r>
              <a:rPr lang="zh-CN" altLang="en-US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年田納西醫學院畢業</a:t>
            </a:r>
            <a:r>
              <a:rPr lang="en-US" altLang="zh-CN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CN" altLang="en-US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先習外科手術</a:t>
            </a:r>
            <a:r>
              <a:rPr lang="en-US" altLang="zh-CN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CN" altLang="en-US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興趣轉向為精神科</a:t>
            </a:r>
            <a:r>
              <a:rPr lang="en-US" altLang="zh-CN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, 1946</a:t>
            </a:r>
            <a:r>
              <a:rPr lang="zh-CN" altLang="en-US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至</a:t>
            </a:r>
            <a:r>
              <a:rPr lang="en-US" altLang="zh-CN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1954</a:t>
            </a:r>
            <a:r>
              <a:rPr lang="zh-CN" altLang="en-US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在</a:t>
            </a:r>
            <a:r>
              <a:rPr lang="en-US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Menninger Foundation, Kansas </a:t>
            </a:r>
            <a:r>
              <a:rPr lang="zh-CN" altLang="en-US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學習精神分析 </a:t>
            </a:r>
            <a:r>
              <a:rPr lang="en-US" altLang="zh-CN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(</a:t>
            </a:r>
            <a:r>
              <a:rPr lang="en-US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Psychoanalysis), </a:t>
            </a:r>
            <a:r>
              <a:rPr lang="zh-CN" altLang="en-US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後來逐漸轉為研究人際 </a:t>
            </a:r>
            <a:r>
              <a:rPr lang="en-US" altLang="zh-CN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(</a:t>
            </a:r>
            <a:r>
              <a:rPr lang="zh-CN" altLang="en-US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家庭</a:t>
            </a:r>
            <a:r>
              <a:rPr lang="en-US" altLang="zh-CN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) </a:t>
            </a:r>
            <a:r>
              <a:rPr lang="zh-CN" altLang="en-US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互動的關係</a:t>
            </a:r>
            <a:r>
              <a:rPr lang="en-US" altLang="zh-CN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CN" altLang="en-US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影響等</a:t>
            </a:r>
            <a:r>
              <a:rPr lang="en-US" altLang="zh-CN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CN" altLang="en-US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脫離佛洛伊德 </a:t>
            </a:r>
            <a:r>
              <a:rPr lang="en-US" altLang="zh-CN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(</a:t>
            </a:r>
            <a:r>
              <a:rPr lang="en-US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Freud) </a:t>
            </a:r>
            <a:r>
              <a:rPr lang="zh-CN" altLang="en-US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的徵狀理論</a:t>
            </a:r>
            <a:r>
              <a:rPr lang="en-US" altLang="zh-CN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; </a:t>
            </a:r>
            <a:r>
              <a:rPr lang="zh-CN" altLang="en-US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成為家庭系統 </a:t>
            </a:r>
            <a:r>
              <a:rPr lang="en-US" altLang="zh-CN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(</a:t>
            </a:r>
            <a:r>
              <a:rPr lang="en-US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Family System) </a:t>
            </a:r>
            <a:r>
              <a:rPr lang="zh-CN" altLang="en-US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治療或協談的始祖</a:t>
            </a:r>
            <a:r>
              <a:rPr lang="en-US" altLang="zh-CN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; </a:t>
            </a:r>
            <a:r>
              <a:rPr lang="zh-CN" altLang="en-US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後人以他的姓氏命名為</a:t>
            </a:r>
            <a:r>
              <a:rPr lang="en-US" sz="3000" b="1" dirty="0">
                <a:latin typeface="PMingLiU" panose="02020500000000000000" pitchFamily="18" charset="-120"/>
                <a:ea typeface="PMingLiU" panose="02020500000000000000" pitchFamily="18" charset="-120"/>
              </a:rPr>
              <a:t>Bowen Extended Family System Theory (Therapy) </a:t>
            </a:r>
            <a:r>
              <a:rPr lang="en-US" sz="3000" dirty="0">
                <a:latin typeface="PMingLiU" panose="02020500000000000000" pitchFamily="18" charset="-120"/>
                <a:ea typeface="PMingLiU" panose="02020500000000000000" pitchFamily="18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810065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16762"/>
            <a:ext cx="8305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2</a:t>
            </a:r>
            <a:r>
              <a:rPr lang="en-US" altLang="zh-CN" sz="3000" b="1" dirty="0" smtClean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.</a:t>
            </a:r>
            <a:r>
              <a:rPr lang="zh-TW" altLang="en-US" sz="3000" b="1" dirty="0" smtClean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 </a:t>
            </a:r>
            <a:r>
              <a:rPr lang="zh-CN" altLang="en-US" sz="3000" b="1" dirty="0" smtClean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理</a:t>
            </a:r>
            <a:r>
              <a:rPr lang="zh-CN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論</a:t>
            </a:r>
            <a:r>
              <a:rPr lang="en-US" altLang="zh-CN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:</a:t>
            </a:r>
          </a:p>
          <a:p>
            <a:pPr marL="346075" indent="-346075">
              <a:lnSpc>
                <a:spcPct val="150000"/>
              </a:lnSpc>
            </a:pPr>
            <a:r>
              <a:rPr 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a. Differentiation of Self (</a:t>
            </a:r>
            <a:r>
              <a:rPr lang="zh-CN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與自己的理智</a:t>
            </a:r>
            <a:r>
              <a:rPr lang="en-US" altLang="zh-CN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CN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情緒</a:t>
            </a:r>
            <a:r>
              <a:rPr lang="en-US" altLang="zh-CN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CN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與別人互動有分別</a:t>
            </a:r>
            <a:r>
              <a:rPr lang="en-US" altLang="zh-CN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): </a:t>
            </a:r>
            <a:r>
              <a:rPr 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Ex. Parents who live with one adult schizophrenic child。</a:t>
            </a:r>
          </a:p>
          <a:p>
            <a:pPr>
              <a:lnSpc>
                <a:spcPct val="150000"/>
              </a:lnSpc>
            </a:pPr>
            <a:r>
              <a:rPr 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b. Emotional reactivity (</a:t>
            </a:r>
            <a:r>
              <a:rPr lang="zh-CN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情緒超過理智</a:t>
            </a:r>
            <a:r>
              <a:rPr lang="en-US" altLang="zh-CN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) </a:t>
            </a:r>
            <a:r>
              <a:rPr lang="zh-CN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。</a:t>
            </a:r>
          </a:p>
          <a:p>
            <a:pPr>
              <a:lnSpc>
                <a:spcPct val="150000"/>
              </a:lnSpc>
            </a:pPr>
            <a:r>
              <a:rPr 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c. Fusion (</a:t>
            </a:r>
            <a:r>
              <a:rPr lang="zh-CN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與思想</a:t>
            </a:r>
            <a:r>
              <a:rPr lang="en-US" altLang="zh-CN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CN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情緒或家人難以切割</a:t>
            </a:r>
            <a:r>
              <a:rPr lang="en-US" altLang="zh-CN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) </a:t>
            </a:r>
            <a:r>
              <a:rPr lang="zh-CN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。</a:t>
            </a:r>
          </a:p>
          <a:p>
            <a:pPr marL="346075" indent="-346075">
              <a:lnSpc>
                <a:spcPct val="150000"/>
              </a:lnSpc>
            </a:pPr>
            <a:r>
              <a:rPr 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d. </a:t>
            </a:r>
            <a:r>
              <a:rPr lang="en-US" sz="3000" b="1" dirty="0" err="1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Triangling</a:t>
            </a:r>
            <a:r>
              <a:rPr 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 (</a:t>
            </a:r>
            <a:r>
              <a:rPr lang="zh-CN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用第三個人</a:t>
            </a:r>
            <a:r>
              <a:rPr lang="en-US" altLang="zh-CN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CN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事</a:t>
            </a:r>
            <a:r>
              <a:rPr lang="en-US" altLang="zh-CN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CN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或物來降低 </a:t>
            </a:r>
            <a:r>
              <a:rPr lang="en-US" altLang="zh-CN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(</a:t>
            </a:r>
            <a:r>
              <a:rPr lang="zh-CN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轉移</a:t>
            </a:r>
            <a:r>
              <a:rPr lang="en-US" altLang="zh-CN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) </a:t>
            </a:r>
            <a:r>
              <a:rPr lang="zh-CN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緊張或解決事情</a:t>
            </a:r>
            <a:r>
              <a:rPr lang="en-US" altLang="zh-CN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) </a:t>
            </a:r>
            <a:r>
              <a:rPr lang="zh-CN" altLang="en-US" sz="3000" b="1" dirty="0" smtClean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。</a:t>
            </a:r>
            <a:endParaRPr lang="zh-CN" altLang="en-US" sz="3000" b="1" dirty="0">
              <a:solidFill>
                <a:prstClr val="black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3498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28599"/>
            <a:ext cx="8763000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6075" indent="-346075">
              <a:lnSpc>
                <a:spcPts val="5000"/>
              </a:lnSpc>
            </a:pPr>
            <a:r>
              <a:rPr lang="en-US" sz="3000" b="1" dirty="0" smtClean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e</a:t>
            </a:r>
            <a:r>
              <a:rPr 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. Pseudo-Self VS. Solid –Self:  (</a:t>
            </a:r>
            <a:r>
              <a:rPr lang="zh-CN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假的自己</a:t>
            </a:r>
            <a:r>
              <a:rPr lang="en-US" altLang="zh-CN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CN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討好別人</a:t>
            </a:r>
            <a:r>
              <a:rPr lang="en-US" altLang="zh-CN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) </a:t>
            </a:r>
            <a:r>
              <a:rPr lang="zh-CN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。</a:t>
            </a:r>
          </a:p>
          <a:p>
            <a:pPr marL="346075" indent="-346075">
              <a:lnSpc>
                <a:spcPts val="5000"/>
              </a:lnSpc>
            </a:pPr>
            <a:r>
              <a:rPr 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f. Emotional Cutoff (</a:t>
            </a:r>
            <a:r>
              <a:rPr lang="zh-CN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情緒疏離已減輕焦慮</a:t>
            </a:r>
            <a:r>
              <a:rPr lang="en-US" altLang="zh-CN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) </a:t>
            </a:r>
            <a:r>
              <a:rPr lang="zh-CN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。</a:t>
            </a:r>
          </a:p>
          <a:p>
            <a:pPr marL="346075" indent="-346075">
              <a:lnSpc>
                <a:spcPts val="5000"/>
              </a:lnSpc>
            </a:pPr>
            <a:r>
              <a:rPr 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g. Repeating Dysfunctional Multigenerational Patterns (</a:t>
            </a:r>
            <a:r>
              <a:rPr lang="zh-CN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用家族表找出家族世代間重複的不良的互動型態</a:t>
            </a:r>
            <a:r>
              <a:rPr lang="en-US" altLang="zh-CN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) </a:t>
            </a:r>
            <a:r>
              <a:rPr lang="zh-CN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。</a:t>
            </a:r>
          </a:p>
          <a:p>
            <a:pPr marL="400050" indent="-400050">
              <a:lnSpc>
                <a:spcPts val="5000"/>
              </a:lnSpc>
            </a:pPr>
            <a:r>
              <a:rPr 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h. Dysfunctional reciprocal relationships (</a:t>
            </a:r>
            <a:r>
              <a:rPr lang="zh-CN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不良的人際關係互動</a:t>
            </a:r>
            <a:r>
              <a:rPr lang="en-US" altLang="zh-CN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), </a:t>
            </a:r>
            <a:r>
              <a:rPr 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Over adequate / under adequate, Decisive / Indecisive, Dominant / Submissive, Hysterical / Obsessive or Schizoid, Marital conflict or emotional cutoff between spouses。</a:t>
            </a:r>
          </a:p>
        </p:txBody>
      </p:sp>
    </p:spTree>
    <p:extLst>
      <p:ext uri="{BB962C8B-B14F-4D97-AF65-F5344CB8AC3E}">
        <p14:creationId xmlns:p14="http://schemas.microsoft.com/office/powerpoint/2010/main" val="2956839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6763" y="76200"/>
            <a:ext cx="8763000" cy="6185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6075" indent="-346075">
              <a:lnSpc>
                <a:spcPts val="4800"/>
              </a:lnSpc>
            </a:pP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3.	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實用</a:t>
            </a: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: </a:t>
            </a:r>
          </a:p>
          <a:p>
            <a:pPr marL="346075" indent="-346075">
              <a:lnSpc>
                <a:spcPts val="4800"/>
              </a:lnSpc>
            </a:pP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a.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和家庭成員中分別互動較好者同工</a:t>
            </a: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以帶動其他成員</a:t>
            </a: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en-US" altLang="zh-TW" sz="3000" b="1" dirty="0" err="1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intrapsychically</a:t>
            </a: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及 </a:t>
            </a: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interpersonally 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的進步。</a:t>
            </a:r>
          </a:p>
          <a:p>
            <a:pPr marL="346075" indent="-346075">
              <a:lnSpc>
                <a:spcPts val="4800"/>
              </a:lnSpc>
            </a:pP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b.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降低情緒化</a:t>
            </a: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指導成員與輔導者對話</a:t>
            </a: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成員間不互相指責</a:t>
            </a: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協談者做模範。</a:t>
            </a:r>
          </a:p>
          <a:p>
            <a:pPr marL="346075" indent="-346075">
              <a:lnSpc>
                <a:spcPts val="4800"/>
              </a:lnSpc>
            </a:pP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c.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集中注意思路</a:t>
            </a: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有關感覺的分辨</a:t>
            </a: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獨立的思考</a:t>
            </a: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不和家人及他人混淆的感覺。</a:t>
            </a:r>
          </a:p>
          <a:p>
            <a:pPr marL="346075" indent="-346075">
              <a:lnSpc>
                <a:spcPts val="4800"/>
              </a:lnSpc>
            </a:pP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d.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教導有關家庭不良互動形態的重演</a:t>
            </a: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以及二者間 </a:t>
            </a: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(dyad)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問題解決的重要及價值</a:t>
            </a: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不牽連第三個人</a:t>
            </a: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事或物而逃避</a:t>
            </a:r>
            <a:r>
              <a:rPr lang="zh-TW" altLang="en-US" sz="3000" b="1" dirty="0" smtClean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。</a:t>
            </a:r>
            <a:endParaRPr lang="zh-TW" altLang="en-US" sz="3000" b="1" dirty="0">
              <a:solidFill>
                <a:prstClr val="black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1833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7146" y="381000"/>
            <a:ext cx="8763000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6075" indent="-346075">
              <a:lnSpc>
                <a:spcPct val="150000"/>
              </a:lnSpc>
            </a:pP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e.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幫助個人不以取悅別人為重</a:t>
            </a: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要以自己個人需求為要</a:t>
            </a: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即便有人反對。</a:t>
            </a:r>
          </a:p>
          <a:p>
            <a:pPr marL="346075" indent="-346075">
              <a:lnSpc>
                <a:spcPct val="150000"/>
              </a:lnSpc>
            </a:pP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f.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情感切割的不當使用</a:t>
            </a: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,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教導保持情感的連續。</a:t>
            </a:r>
          </a:p>
          <a:p>
            <a:pPr marL="346075" indent="-346075">
              <a:lnSpc>
                <a:spcPct val="150000"/>
              </a:lnSpc>
            </a:pP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g.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減低家族世代之間不良形態的重演。</a:t>
            </a:r>
          </a:p>
          <a:p>
            <a:pPr marL="346075" indent="-346075">
              <a:lnSpc>
                <a:spcPct val="150000"/>
              </a:lnSpc>
            </a:pP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h.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強化二者之間 </a:t>
            </a:r>
            <a:r>
              <a:rPr lang="en-US" altLang="zh-TW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(dyad), </a:t>
            </a:r>
            <a:r>
              <a:rPr lang="zh-TW" altLang="en-US" sz="3000" b="1" dirty="0">
                <a:solidFill>
                  <a:prstClr val="black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如夫妻健康及平衡的關係。</a:t>
            </a:r>
          </a:p>
        </p:txBody>
      </p:sp>
    </p:spTree>
    <p:extLst>
      <p:ext uri="{BB962C8B-B14F-4D97-AF65-F5344CB8AC3E}">
        <p14:creationId xmlns:p14="http://schemas.microsoft.com/office/powerpoint/2010/main" val="10891409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</TotalTime>
  <Words>450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Murray Bowen  的家庭系統協談理論及實用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Murray Bowen  的家庭系統協談理論及實用</dc:title>
  <dc:creator>Shepherd</dc:creator>
  <cp:lastModifiedBy>Christine Chiang</cp:lastModifiedBy>
  <cp:revision>1</cp:revision>
  <dcterms:created xsi:type="dcterms:W3CDTF">2014-10-13T18:00:04Z</dcterms:created>
  <dcterms:modified xsi:type="dcterms:W3CDTF">2018-09-14T23:21:20Z</dcterms:modified>
</cp:coreProperties>
</file>