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75" r:id="rId3"/>
    <p:sldId id="257" r:id="rId4"/>
    <p:sldId id="258" r:id="rId5"/>
    <p:sldId id="259" r:id="rId6"/>
    <p:sldId id="260" r:id="rId7"/>
    <p:sldId id="261" r:id="rId8"/>
    <p:sldId id="263" r:id="rId9"/>
    <p:sldId id="264" r:id="rId10"/>
    <p:sldId id="265" r:id="rId11"/>
    <p:sldId id="266" r:id="rId12"/>
    <p:sldId id="267" r:id="rId13"/>
    <p:sldId id="268" r:id="rId14"/>
    <p:sldId id="262" r:id="rId15"/>
    <p:sldId id="269" r:id="rId16"/>
    <p:sldId id="273" r:id="rId17"/>
    <p:sldId id="274" r:id="rId18"/>
    <p:sldId id="271" r:id="rId19"/>
    <p:sldId id="272" r:id="rId20"/>
    <p:sldId id="270" r:id="rId21"/>
    <p:sldId id="276" r:id="rId22"/>
    <p:sldId id="277" r:id="rId23"/>
    <p:sldId id="278" r:id="rId24"/>
    <p:sldId id="279" r:id="rId25"/>
    <p:sldId id="280" r:id="rId26"/>
    <p:sldId id="281" r:id="rId27"/>
    <p:sldId id="282" r:id="rId28"/>
    <p:sldId id="293"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9AA0F-4E96-470A-B78C-3CEA07AD58A2}" type="datetimeFigureOut">
              <a:rPr lang="en-US" smtClean="0"/>
              <a:t>9/19/2014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C42C9-EF11-45AE-ABD7-F61D83F65FD3}" type="slidenum">
              <a:rPr lang="en-US" smtClean="0"/>
              <a:t>‹#›</a:t>
            </a:fld>
            <a:endParaRPr lang="en-US"/>
          </a:p>
        </p:txBody>
      </p:sp>
    </p:spTree>
    <p:extLst>
      <p:ext uri="{BB962C8B-B14F-4D97-AF65-F5344CB8AC3E}">
        <p14:creationId xmlns:p14="http://schemas.microsoft.com/office/powerpoint/2010/main" val="114784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4BDA4A-1096-400D-AB0A-0CC2B0F4CE7C}" type="slidenum">
              <a:rPr lang="en-US" altLang="en-US">
                <a:solidFill>
                  <a:srgbClr val="000000"/>
                </a:solidFill>
              </a:rPr>
              <a:pPr>
                <a:spcBef>
                  <a:spcPct val="0"/>
                </a:spcBef>
              </a:pPr>
              <a:t>1</a:t>
            </a:fld>
            <a:endParaRPr lang="en-US" altLang="en-US">
              <a:solidFill>
                <a:srgbClr val="000000"/>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3490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2BE43-F42E-4DDD-AB52-D98A6A94CE4F}"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45400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2BE43-F42E-4DDD-AB52-D98A6A94CE4F}"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51506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2BE43-F42E-4DDD-AB52-D98A6A94CE4F}"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28677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5B7A5-3D87-410C-95FD-F89C3333DA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951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2BE43-F42E-4DDD-AB52-D98A6A94CE4F}"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427418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2BE43-F42E-4DDD-AB52-D98A6A94CE4F}"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149165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2BE43-F42E-4DDD-AB52-D98A6A94CE4F}"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296919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2BE43-F42E-4DDD-AB52-D98A6A94CE4F}"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14275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2BE43-F42E-4DDD-AB52-D98A6A94CE4F}"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76042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2BE43-F42E-4DDD-AB52-D98A6A94CE4F}"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397158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2BE43-F42E-4DDD-AB52-D98A6A94CE4F}"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135956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2BE43-F42E-4DDD-AB52-D98A6A94CE4F}"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C161B-1E50-4C21-B8B0-AAAAF59F84D1}" type="slidenum">
              <a:rPr lang="en-US" smtClean="0"/>
              <a:t>‹#›</a:t>
            </a:fld>
            <a:endParaRPr lang="en-US"/>
          </a:p>
        </p:txBody>
      </p:sp>
    </p:spTree>
    <p:extLst>
      <p:ext uri="{BB962C8B-B14F-4D97-AF65-F5344CB8AC3E}">
        <p14:creationId xmlns:p14="http://schemas.microsoft.com/office/powerpoint/2010/main" val="94745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2BE43-F42E-4DDD-AB52-D98A6A94CE4F}" type="datetimeFigureOut">
              <a:rPr lang="en-US" smtClean="0"/>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C161B-1E50-4C21-B8B0-AAAAF59F84D1}" type="slidenum">
              <a:rPr lang="en-US" smtClean="0"/>
              <a:t>‹#›</a:t>
            </a:fld>
            <a:endParaRPr lang="en-US"/>
          </a:p>
        </p:txBody>
      </p:sp>
    </p:spTree>
    <p:extLst>
      <p:ext uri="{BB962C8B-B14F-4D97-AF65-F5344CB8AC3E}">
        <p14:creationId xmlns:p14="http://schemas.microsoft.com/office/powerpoint/2010/main" val="75599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33502A0D-64B9-4224-8A9C-B4E14473A6C8}"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9884603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biblehub.com/acts/2-35.htm" TargetMode="External"/><Relationship Id="rId2" Type="http://schemas.openxmlformats.org/officeDocument/2006/relationships/hyperlink" Target="http://biblehub.com/acts/2-34.htm" TargetMode="External"/><Relationship Id="rId1" Type="http://schemas.openxmlformats.org/officeDocument/2006/relationships/slideLayout" Target="../slideLayouts/slideLayout7.xml"/><Relationship Id="rId5" Type="http://schemas.openxmlformats.org/officeDocument/2006/relationships/hyperlink" Target="http://holybible.com.cn/acts/2-35.htm" TargetMode="External"/><Relationship Id="rId4" Type="http://schemas.openxmlformats.org/officeDocument/2006/relationships/hyperlink" Target="http://holybible.com.cn/acts/2-34.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holybible.com.cn/acts/2-36.htm" TargetMode="External"/><Relationship Id="rId2" Type="http://schemas.openxmlformats.org/officeDocument/2006/relationships/hyperlink" Target="http://biblehub.com/acts/2-36.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biblehub.com/acts/2-38.htm" TargetMode="External"/><Relationship Id="rId7" Type="http://schemas.openxmlformats.org/officeDocument/2006/relationships/hyperlink" Target="http://holybible.com.cn/acts/2-39.htm" TargetMode="External"/><Relationship Id="rId2" Type="http://schemas.openxmlformats.org/officeDocument/2006/relationships/hyperlink" Target="http://biblehub.com/acts/2-37.htm" TargetMode="External"/><Relationship Id="rId1" Type="http://schemas.openxmlformats.org/officeDocument/2006/relationships/slideLayout" Target="../slideLayouts/slideLayout7.xml"/><Relationship Id="rId6" Type="http://schemas.openxmlformats.org/officeDocument/2006/relationships/hyperlink" Target="http://holybible.com.cn/acts/2-38.htm" TargetMode="External"/><Relationship Id="rId5" Type="http://schemas.openxmlformats.org/officeDocument/2006/relationships/hyperlink" Target="http://holybible.com.cn/acts/2-37.htm" TargetMode="External"/><Relationship Id="rId4" Type="http://schemas.openxmlformats.org/officeDocument/2006/relationships/hyperlink" Target="http://biblehub.com/acts/2-39.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biblehub.com/romans/1-17.htm" TargetMode="External"/><Relationship Id="rId2" Type="http://schemas.openxmlformats.org/officeDocument/2006/relationships/hyperlink" Target="http://biblehub.com/romans/1-16.htm" TargetMode="External"/><Relationship Id="rId1" Type="http://schemas.openxmlformats.org/officeDocument/2006/relationships/slideLayout" Target="../slideLayouts/slideLayout7.xml"/><Relationship Id="rId5" Type="http://schemas.openxmlformats.org/officeDocument/2006/relationships/hyperlink" Target="http://holybible.com.cn/romans/1-17.htm" TargetMode="External"/><Relationship Id="rId4" Type="http://schemas.openxmlformats.org/officeDocument/2006/relationships/hyperlink" Target="http://holybible.com.cn/romans/1-16.ht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biblehub.com/acts/15-17.htm" TargetMode="External"/><Relationship Id="rId13" Type="http://schemas.openxmlformats.org/officeDocument/2006/relationships/hyperlink" Target="http://holybible.com.cn/acts/15-15.htm" TargetMode="External"/><Relationship Id="rId3" Type="http://schemas.openxmlformats.org/officeDocument/2006/relationships/hyperlink" Target="http://biblehub.com/acts/15-13.htm" TargetMode="External"/><Relationship Id="rId7" Type="http://schemas.openxmlformats.org/officeDocument/2006/relationships/hyperlink" Target="http://biblehub.com/acts/15-16.htm" TargetMode="External"/><Relationship Id="rId12" Type="http://schemas.openxmlformats.org/officeDocument/2006/relationships/hyperlink" Target="http://holybible.com.cn/acts/15-14.htm" TargetMode="External"/><Relationship Id="rId2" Type="http://schemas.openxmlformats.org/officeDocument/2006/relationships/hyperlink" Target="http://biblehub.com/acts/15-12.htm" TargetMode="External"/><Relationship Id="rId16" Type="http://schemas.openxmlformats.org/officeDocument/2006/relationships/hyperlink" Target="http://holybible.com.cn/acts/15-18.htm" TargetMode="External"/><Relationship Id="rId1" Type="http://schemas.openxmlformats.org/officeDocument/2006/relationships/slideLayout" Target="../slideLayouts/slideLayout7.xml"/><Relationship Id="rId6" Type="http://schemas.openxmlformats.org/officeDocument/2006/relationships/hyperlink" Target="http://biblehub.com/acts/15-15.htm" TargetMode="External"/><Relationship Id="rId11" Type="http://schemas.openxmlformats.org/officeDocument/2006/relationships/hyperlink" Target="http://holybible.com.cn/acts/15-13.htm" TargetMode="External"/><Relationship Id="rId5" Type="http://schemas.openxmlformats.org/officeDocument/2006/relationships/hyperlink" Target="http://biblehub.com/niv/acts/15.htm" TargetMode="External"/><Relationship Id="rId15" Type="http://schemas.openxmlformats.org/officeDocument/2006/relationships/hyperlink" Target="http://holybible.com.cn/acts/15-17.htm" TargetMode="External"/><Relationship Id="rId10" Type="http://schemas.openxmlformats.org/officeDocument/2006/relationships/hyperlink" Target="http://holybible.com.cn/acts/15-12.htm" TargetMode="External"/><Relationship Id="rId4" Type="http://schemas.openxmlformats.org/officeDocument/2006/relationships/hyperlink" Target="http://biblehub.com/acts/15-14.htm" TargetMode="External"/><Relationship Id="rId9" Type="http://schemas.openxmlformats.org/officeDocument/2006/relationships/hyperlink" Target="http://biblehub.com/acts/15-18.htm" TargetMode="External"/><Relationship Id="rId14" Type="http://schemas.openxmlformats.org/officeDocument/2006/relationships/hyperlink" Target="http://holybible.com.cn/acts/15-16.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biblehub.com/acts/15-31.htm" TargetMode="External"/><Relationship Id="rId2" Type="http://schemas.openxmlformats.org/officeDocument/2006/relationships/hyperlink" Target="http://biblehub.com/acts/15-30.htm" TargetMode="External"/><Relationship Id="rId1" Type="http://schemas.openxmlformats.org/officeDocument/2006/relationships/slideLayout" Target="../slideLayouts/slideLayout7.xml"/><Relationship Id="rId5" Type="http://schemas.openxmlformats.org/officeDocument/2006/relationships/hyperlink" Target="http://holybible.com.cn/acts/15-31.htm" TargetMode="External"/><Relationship Id="rId4" Type="http://schemas.openxmlformats.org/officeDocument/2006/relationships/hyperlink" Target="http://holybible.com.cn/acts/15-30.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holybible.com.cn/acts/2-3.htm" TargetMode="External"/><Relationship Id="rId3" Type="http://schemas.openxmlformats.org/officeDocument/2006/relationships/hyperlink" Target="http://biblehub.com/acts/2-2.htm" TargetMode="External"/><Relationship Id="rId7" Type="http://schemas.openxmlformats.org/officeDocument/2006/relationships/hyperlink" Target="http://holybible.com.cn/acts/2-2.htm" TargetMode="External"/><Relationship Id="rId2" Type="http://schemas.openxmlformats.org/officeDocument/2006/relationships/hyperlink" Target="http://biblehub.com/acts/2-1.htm" TargetMode="External"/><Relationship Id="rId1" Type="http://schemas.openxmlformats.org/officeDocument/2006/relationships/slideLayout" Target="../slideLayouts/slideLayout7.xml"/><Relationship Id="rId6" Type="http://schemas.openxmlformats.org/officeDocument/2006/relationships/hyperlink" Target="http://holybible.com.cn/acts/2-1.htm" TargetMode="External"/><Relationship Id="rId5" Type="http://schemas.openxmlformats.org/officeDocument/2006/relationships/hyperlink" Target="http://biblehub.com/acts/2-4.htm" TargetMode="External"/><Relationship Id="rId4" Type="http://schemas.openxmlformats.org/officeDocument/2006/relationships/hyperlink" Target="http://biblehub.com/acts/2-3.htm" TargetMode="External"/><Relationship Id="rId9" Type="http://schemas.openxmlformats.org/officeDocument/2006/relationships/hyperlink" Target="http://holybible.com.cn/acts/2-4.ht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pload.wikimedia.org/wikipedia/en/c/cd/026_la_times.gif"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hls.sha.bw.schule.de/konflikt/kongodr/kongo-la.ht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hyperlink" Target="http://biblehub.com/acts/2-11.htm" TargetMode="External"/><Relationship Id="rId13" Type="http://schemas.openxmlformats.org/officeDocument/2006/relationships/hyperlink" Target="http://holybible.com.cn/acts/2-7.htm" TargetMode="External"/><Relationship Id="rId18" Type="http://schemas.openxmlformats.org/officeDocument/2006/relationships/hyperlink" Target="http://holybible.com.cn/acts/2-12.htm" TargetMode="External"/><Relationship Id="rId3" Type="http://schemas.openxmlformats.org/officeDocument/2006/relationships/hyperlink" Target="http://biblehub.com/acts/2-6.htm" TargetMode="External"/><Relationship Id="rId7" Type="http://schemas.openxmlformats.org/officeDocument/2006/relationships/hyperlink" Target="http://biblehub.com/acts/2-10.htm" TargetMode="External"/><Relationship Id="rId12" Type="http://schemas.openxmlformats.org/officeDocument/2006/relationships/hyperlink" Target="http://holybible.com.cn/acts/2-6.htm" TargetMode="External"/><Relationship Id="rId17" Type="http://schemas.openxmlformats.org/officeDocument/2006/relationships/hyperlink" Target="http://holybible.com.cn/acts/2-11.htm" TargetMode="External"/><Relationship Id="rId2" Type="http://schemas.openxmlformats.org/officeDocument/2006/relationships/hyperlink" Target="http://biblehub.com/acts/2-5.htm" TargetMode="External"/><Relationship Id="rId16" Type="http://schemas.openxmlformats.org/officeDocument/2006/relationships/hyperlink" Target="http://holybible.com.cn/acts/2-10.htm" TargetMode="External"/><Relationship Id="rId1" Type="http://schemas.openxmlformats.org/officeDocument/2006/relationships/slideLayout" Target="../slideLayouts/slideLayout7.xml"/><Relationship Id="rId6" Type="http://schemas.openxmlformats.org/officeDocument/2006/relationships/hyperlink" Target="http://biblehub.com/acts/2-9.htm" TargetMode="External"/><Relationship Id="rId11" Type="http://schemas.openxmlformats.org/officeDocument/2006/relationships/hyperlink" Target="http://holybible.com.cn/acts/2-5.htm" TargetMode="External"/><Relationship Id="rId5" Type="http://schemas.openxmlformats.org/officeDocument/2006/relationships/hyperlink" Target="http://biblehub.com/acts/2-8.htm" TargetMode="External"/><Relationship Id="rId15" Type="http://schemas.openxmlformats.org/officeDocument/2006/relationships/hyperlink" Target="http://holybible.com.cn/acts/2-9.htm" TargetMode="External"/><Relationship Id="rId10" Type="http://schemas.openxmlformats.org/officeDocument/2006/relationships/hyperlink" Target="http://biblehub.com/acts/2-13.htm" TargetMode="External"/><Relationship Id="rId19" Type="http://schemas.openxmlformats.org/officeDocument/2006/relationships/hyperlink" Target="http://holybible.com.cn/acts/2-13.htm" TargetMode="External"/><Relationship Id="rId4" Type="http://schemas.openxmlformats.org/officeDocument/2006/relationships/hyperlink" Target="http://biblehub.com/acts/2-7.htm" TargetMode="External"/><Relationship Id="rId9" Type="http://schemas.openxmlformats.org/officeDocument/2006/relationships/hyperlink" Target="http://biblehub.com/acts/2-12.htm" TargetMode="External"/><Relationship Id="rId14" Type="http://schemas.openxmlformats.org/officeDocument/2006/relationships/hyperlink" Target="http://holybible.com.cn/acts/2-8.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holybible.com.cn/acts/2-15.htm" TargetMode="External"/><Relationship Id="rId2" Type="http://schemas.openxmlformats.org/officeDocument/2006/relationships/hyperlink" Target="http://holybible.com.cn/acts/2-14.htm" TargetMode="External"/><Relationship Id="rId1" Type="http://schemas.openxmlformats.org/officeDocument/2006/relationships/slideLayout" Target="../slideLayouts/slideLayout7.xml"/><Relationship Id="rId5" Type="http://schemas.openxmlformats.org/officeDocument/2006/relationships/hyperlink" Target="http://biblehub.com/acts/2-15.htm" TargetMode="External"/><Relationship Id="rId4" Type="http://schemas.openxmlformats.org/officeDocument/2006/relationships/hyperlink" Target="http://biblehub.com/acts/2-14.ht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holybible.com.cn/acts/2-16.htm" TargetMode="External"/><Relationship Id="rId13" Type="http://schemas.openxmlformats.org/officeDocument/2006/relationships/hyperlink" Target="http://holybible.com.cn/acts/2-21.htm" TargetMode="External"/><Relationship Id="rId3" Type="http://schemas.openxmlformats.org/officeDocument/2006/relationships/hyperlink" Target="http://biblehub.com/acts/2-17.htm" TargetMode="External"/><Relationship Id="rId7" Type="http://schemas.openxmlformats.org/officeDocument/2006/relationships/hyperlink" Target="http://biblehub.com/acts/2-21.htm" TargetMode="External"/><Relationship Id="rId12" Type="http://schemas.openxmlformats.org/officeDocument/2006/relationships/hyperlink" Target="http://holybible.com.cn/acts/2-20.htm" TargetMode="External"/><Relationship Id="rId2" Type="http://schemas.openxmlformats.org/officeDocument/2006/relationships/hyperlink" Target="http://biblehub.com/acts/2-16.htm" TargetMode="External"/><Relationship Id="rId1" Type="http://schemas.openxmlformats.org/officeDocument/2006/relationships/slideLayout" Target="../slideLayouts/slideLayout7.xml"/><Relationship Id="rId6" Type="http://schemas.openxmlformats.org/officeDocument/2006/relationships/hyperlink" Target="http://biblehub.com/acts/2-20.htm" TargetMode="External"/><Relationship Id="rId11" Type="http://schemas.openxmlformats.org/officeDocument/2006/relationships/hyperlink" Target="http://holybible.com.cn/acts/2-19.htm" TargetMode="External"/><Relationship Id="rId5" Type="http://schemas.openxmlformats.org/officeDocument/2006/relationships/hyperlink" Target="http://biblehub.com/acts/2-19.htm" TargetMode="External"/><Relationship Id="rId10" Type="http://schemas.openxmlformats.org/officeDocument/2006/relationships/hyperlink" Target="http://holybible.com.cn/acts/2-18.htm" TargetMode="External"/><Relationship Id="rId4" Type="http://schemas.openxmlformats.org/officeDocument/2006/relationships/hyperlink" Target="http://biblehub.com/acts/2-18.htm" TargetMode="External"/><Relationship Id="rId9" Type="http://schemas.openxmlformats.org/officeDocument/2006/relationships/hyperlink" Target="http://holybible.com.cn/acts/2-17.ht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holybible.com.cn/acts/2-24.htm" TargetMode="External"/><Relationship Id="rId3" Type="http://schemas.openxmlformats.org/officeDocument/2006/relationships/hyperlink" Target="http://biblehub.com/acts/2-23.htm" TargetMode="External"/><Relationship Id="rId7" Type="http://schemas.openxmlformats.org/officeDocument/2006/relationships/hyperlink" Target="http://holybible.com.cn/acts/2-23.htm" TargetMode="External"/><Relationship Id="rId2" Type="http://schemas.openxmlformats.org/officeDocument/2006/relationships/hyperlink" Target="http://biblehub.com/acts/2-22.htm" TargetMode="External"/><Relationship Id="rId1" Type="http://schemas.openxmlformats.org/officeDocument/2006/relationships/slideLayout" Target="../slideLayouts/slideLayout7.xml"/><Relationship Id="rId6" Type="http://schemas.openxmlformats.org/officeDocument/2006/relationships/hyperlink" Target="http://holybible.com.cn/acts/2-22.htm" TargetMode="External"/><Relationship Id="rId5" Type="http://schemas.openxmlformats.org/officeDocument/2006/relationships/hyperlink" Target="http://biblehub.com/acts/2-24.htm" TargetMode="External"/><Relationship Id="rId4" Type="http://schemas.openxmlformats.org/officeDocument/2006/relationships/hyperlink" Target="http://biblehub.com/niv/acts/2.ht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holybible.com.cn/acts/2-27.htm" TargetMode="External"/><Relationship Id="rId3" Type="http://schemas.openxmlformats.org/officeDocument/2006/relationships/hyperlink" Target="http://biblehub.com/acts/2-26.htm" TargetMode="External"/><Relationship Id="rId7" Type="http://schemas.openxmlformats.org/officeDocument/2006/relationships/hyperlink" Target="http://holybible.com.cn/acts/2-26.htm" TargetMode="External"/><Relationship Id="rId2" Type="http://schemas.openxmlformats.org/officeDocument/2006/relationships/hyperlink" Target="http://biblehub.com/acts/2-25.htm" TargetMode="External"/><Relationship Id="rId1" Type="http://schemas.openxmlformats.org/officeDocument/2006/relationships/slideLayout" Target="../slideLayouts/slideLayout7.xml"/><Relationship Id="rId6" Type="http://schemas.openxmlformats.org/officeDocument/2006/relationships/hyperlink" Target="http://holybible.com.cn/acts/2-25.htm" TargetMode="External"/><Relationship Id="rId5" Type="http://schemas.openxmlformats.org/officeDocument/2006/relationships/hyperlink" Target="http://biblehub.com/acts/2-28.htm" TargetMode="External"/><Relationship Id="rId4" Type="http://schemas.openxmlformats.org/officeDocument/2006/relationships/hyperlink" Target="http://biblehub.com/acts/2-27.htm" TargetMode="External"/><Relationship Id="rId9" Type="http://schemas.openxmlformats.org/officeDocument/2006/relationships/hyperlink" Target="http://holybible.com.cn/acts/2-28.ht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biblehub.com/acts/2-30.htm" TargetMode="External"/><Relationship Id="rId3" Type="http://schemas.openxmlformats.org/officeDocument/2006/relationships/hyperlink" Target="http://holybible.com.cn/acts/2-30.htm" TargetMode="External"/><Relationship Id="rId7" Type="http://schemas.openxmlformats.org/officeDocument/2006/relationships/hyperlink" Target="http://biblehub.com/acts/2-29.htm" TargetMode="External"/><Relationship Id="rId2" Type="http://schemas.openxmlformats.org/officeDocument/2006/relationships/hyperlink" Target="http://holybible.com.cn/acts/2-29.htm" TargetMode="External"/><Relationship Id="rId1" Type="http://schemas.openxmlformats.org/officeDocument/2006/relationships/slideLayout" Target="../slideLayouts/slideLayout7.xml"/><Relationship Id="rId6" Type="http://schemas.openxmlformats.org/officeDocument/2006/relationships/hyperlink" Target="http://holybible.com.cn/acts/2-33.htm" TargetMode="External"/><Relationship Id="rId11" Type="http://schemas.openxmlformats.org/officeDocument/2006/relationships/hyperlink" Target="http://biblehub.com/acts/2-33.htm" TargetMode="External"/><Relationship Id="rId5" Type="http://schemas.openxmlformats.org/officeDocument/2006/relationships/hyperlink" Target="http://holybible.com.cn/acts/2-32.htm" TargetMode="External"/><Relationship Id="rId10" Type="http://schemas.openxmlformats.org/officeDocument/2006/relationships/hyperlink" Target="http://biblehub.com/acts/2-32.htm" TargetMode="External"/><Relationship Id="rId4" Type="http://schemas.openxmlformats.org/officeDocument/2006/relationships/hyperlink" Target="http://holybible.com.cn/acts/2-31.htm" TargetMode="External"/><Relationship Id="rId9" Type="http://schemas.openxmlformats.org/officeDocument/2006/relationships/hyperlink" Target="http://biblehub.com/acts/2-3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itchFamily="66" charset="0"/>
                <a:ea typeface="Batang" panose="02030600000101010101" pitchFamily="18" charset="-127"/>
              </a:rPr>
              <a:t>     ABC</a:t>
            </a:r>
            <a:r>
              <a:rPr lang="en-US" altLang="en-US" sz="4000" smtClean="0">
                <a:solidFill>
                  <a:srgbClr val="FFFF00"/>
                </a:solidFill>
                <a:latin typeface="Matura MT Script Capitals" pitchFamily="66" charset="0"/>
              </a:rPr>
              <a:t>  201</a:t>
            </a:r>
            <a:r>
              <a:rPr lang="en-US" altLang="zh-TW" sz="4000" smtClean="0">
                <a:solidFill>
                  <a:srgbClr val="FFFF00"/>
                </a:solidFill>
                <a:latin typeface="Matura MT Script Capitals" pitchFamily="66" charset="0"/>
                <a:ea typeface="新細明體" panose="02020500000000000000" pitchFamily="18" charset="-120"/>
              </a:rPr>
              <a:t>4</a:t>
            </a:r>
            <a:r>
              <a:rPr lang="en-US" altLang="en-US" sz="4000" smtClean="0">
                <a:solidFill>
                  <a:srgbClr val="FFFF00"/>
                </a:solidFill>
                <a:latin typeface="Matura MT Script Capitals" pitchFamily="66" charset="0"/>
              </a:rPr>
              <a:t> </a:t>
            </a:r>
            <a:r>
              <a:rPr lang="zh-TW" altLang="en-US" sz="4000" smtClean="0">
                <a:ea typeface="新細明體" panose="02020500000000000000"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zh-CN" altLang="en-US" dirty="0" smtClean="0">
                <a:solidFill>
                  <a:srgbClr val="FFFF00"/>
                </a:solidFill>
                <a:ea typeface="SimSun" pitchFamily="2" charset="-122"/>
              </a:rPr>
              <a:t>課碼</a:t>
            </a:r>
            <a:r>
              <a:rPr lang="en-US" altLang="zh-CN" dirty="0" smtClean="0">
                <a:solidFill>
                  <a:srgbClr val="FFFF00"/>
                </a:solidFill>
                <a:ea typeface="SimSun" pitchFamily="2" charset="-122"/>
              </a:rPr>
              <a:t>(Workshop):</a:t>
            </a:r>
            <a:r>
              <a:rPr lang="zh-CN" altLang="en-US" dirty="0" smtClean="0">
                <a:solidFill>
                  <a:srgbClr val="FFFF00"/>
                </a:solidFill>
                <a:ea typeface="SimSun" pitchFamily="2" charset="-122"/>
              </a:rPr>
              <a:t> </a:t>
            </a:r>
            <a:r>
              <a:rPr lang="en-US" altLang="zh-CN" smtClean="0">
                <a:solidFill>
                  <a:srgbClr val="FFFF00"/>
                </a:solidFill>
                <a:ea typeface="SimSun" pitchFamily="2" charset="-122"/>
              </a:rPr>
              <a:t>M-201 (1:00PM - 2:15PM)</a:t>
            </a:r>
            <a:endParaRPr lang="en-US" altLang="zh-CN" dirty="0" smtClean="0">
              <a:solidFill>
                <a:srgbClr val="FFFF00"/>
              </a:solidFill>
              <a:ea typeface="SimSun" pitchFamily="2" charset="-122"/>
            </a:endParaRPr>
          </a:p>
          <a:p>
            <a:pPr eaLnBrk="1" hangingPunct="1">
              <a:buFontTx/>
              <a:buNone/>
              <a:defRPr/>
            </a:pPr>
            <a:r>
              <a:rPr lang="zh-CN" altLang="en-US" dirty="0" smtClean="0">
                <a:solidFill>
                  <a:srgbClr val="FFFF00"/>
                </a:solidFill>
                <a:ea typeface="SimSun" pitchFamily="2" charset="-122"/>
              </a:rPr>
              <a:t>教室</a:t>
            </a:r>
            <a:r>
              <a:rPr lang="en-US" altLang="zh-CN" dirty="0" smtClean="0">
                <a:solidFill>
                  <a:srgbClr val="FFFF00"/>
                </a:solidFill>
                <a:ea typeface="SimSun" pitchFamily="2" charset="-122"/>
              </a:rPr>
              <a:t>(Room #): </a:t>
            </a:r>
            <a:r>
              <a:rPr lang="zh-CN" altLang="en-US" dirty="0" smtClean="0">
                <a:solidFill>
                  <a:srgbClr val="FFFF00"/>
                </a:solidFill>
                <a:ea typeface="SimSun" pitchFamily="2" charset="-122"/>
              </a:rPr>
              <a:t>南</a:t>
            </a:r>
            <a:r>
              <a:rPr lang="en-US" altLang="zh-CN" dirty="0" smtClean="0">
                <a:solidFill>
                  <a:srgbClr val="FFFF00"/>
                </a:solidFill>
                <a:ea typeface="SimSun" pitchFamily="2" charset="-122"/>
              </a:rPr>
              <a:t>S2</a:t>
            </a:r>
          </a:p>
          <a:p>
            <a:pPr eaLnBrk="1" hangingPunct="1">
              <a:buFontTx/>
              <a:buNone/>
              <a:defRPr/>
            </a:pPr>
            <a:r>
              <a:rPr lang="zh-TW" altLang="en-US" dirty="0" smtClean="0">
                <a:solidFill>
                  <a:srgbClr val="FFFF00"/>
                </a:solidFill>
                <a:ea typeface="新細明體" pitchFamily="18" charset="-120"/>
              </a:rPr>
              <a:t>講員</a:t>
            </a:r>
            <a:r>
              <a:rPr lang="en-US" altLang="zh-TW" dirty="0" smtClean="0">
                <a:solidFill>
                  <a:srgbClr val="FFFF00"/>
                </a:solidFill>
                <a:ea typeface="新細明體" pitchFamily="18" charset="-120"/>
              </a:rPr>
              <a:t>(Speaker): Richard Cook</a:t>
            </a:r>
          </a:p>
          <a:p>
            <a:pPr eaLnBrk="1" hangingPunct="1">
              <a:buFontTx/>
              <a:buNone/>
              <a:defRPr/>
            </a:pPr>
            <a:r>
              <a:rPr lang="zh-CN" altLang="en-US" b="1" dirty="0" smtClean="0">
                <a:solidFill>
                  <a:srgbClr val="FFFF00"/>
                </a:solidFill>
                <a:ea typeface="新細明體" pitchFamily="18" charset="-120"/>
              </a:rPr>
              <a:t>授課語言</a:t>
            </a:r>
            <a:r>
              <a:rPr lang="en-US" altLang="zh-CN" b="1" dirty="0" smtClean="0">
                <a:solidFill>
                  <a:srgbClr val="FFFF00"/>
                </a:solidFill>
                <a:ea typeface="新細明體" pitchFamily="18" charset="-120"/>
              </a:rPr>
              <a:t>:</a:t>
            </a:r>
            <a:r>
              <a:rPr lang="en-US" altLang="zh-CN" dirty="0" smtClean="0">
                <a:solidFill>
                  <a:srgbClr val="FFFF00"/>
                </a:solidFill>
                <a:ea typeface="SimSun" pitchFamily="2" charset="-122"/>
              </a:rPr>
              <a:t> English</a:t>
            </a:r>
          </a:p>
          <a:p>
            <a:pPr eaLnBrk="1" hangingPunct="1">
              <a:buFontTx/>
              <a:buNone/>
              <a:defRPr/>
            </a:pPr>
            <a:r>
              <a:rPr lang="zh-TW" altLang="en-US" dirty="0" smtClean="0">
                <a:solidFill>
                  <a:srgbClr val="FFFF00"/>
                </a:solidFill>
                <a:ea typeface="新細明體" pitchFamily="18" charset="-120"/>
              </a:rPr>
              <a:t>題目</a:t>
            </a:r>
            <a:r>
              <a:rPr lang="en-US" altLang="zh-TW" dirty="0" smtClean="0">
                <a:solidFill>
                  <a:srgbClr val="FFFF00"/>
                </a:solidFill>
                <a:ea typeface="新細明體" pitchFamily="18" charset="-120"/>
              </a:rPr>
              <a:t>(Topic): </a:t>
            </a:r>
            <a:r>
              <a:rPr lang="en-US" altLang="zh-TW" dirty="0">
                <a:solidFill>
                  <a:srgbClr val="FFFF00"/>
                </a:solidFill>
                <a:ea typeface="新細明體" pitchFamily="18" charset="-120"/>
              </a:rPr>
              <a:t>The Body of Christ in Asia, Africa, and Latin America</a:t>
            </a:r>
            <a:r>
              <a:rPr lang="en-US" altLang="zh-TW" b="1" dirty="0" smtClean="0">
                <a:solidFill>
                  <a:srgbClr val="FFFF00"/>
                </a:solidFill>
                <a:effectLst>
                  <a:outerShdw blurRad="38100" dist="38100" dir="2700000" algn="tl">
                    <a:srgbClr val="000000"/>
                  </a:outerShdw>
                </a:effectLst>
                <a:ea typeface="新細明體" pitchFamily="18" charset="-120"/>
              </a:rPr>
              <a:t> </a:t>
            </a:r>
            <a:endParaRPr lang="en-US" altLang="zh-CN" dirty="0" smtClean="0">
              <a:solidFill>
                <a:srgbClr val="FFFF00"/>
              </a:solidFill>
              <a:ea typeface="SimSun" pitchFamily="2" charset="-122"/>
            </a:endParaRPr>
          </a:p>
          <a:p>
            <a:pPr eaLnBrk="1" hangingPunct="1">
              <a:buFontTx/>
              <a:buNone/>
              <a:defRPr/>
            </a:pPr>
            <a:r>
              <a:rPr lang="zh-CN" altLang="en-US" dirty="0" smtClean="0">
                <a:solidFill>
                  <a:srgbClr val="FFFF00"/>
                </a:solidFill>
                <a:ea typeface="SimSun" pitchFamily="2" charset="-122"/>
              </a:rPr>
              <a:t>專題簡介</a:t>
            </a:r>
            <a:r>
              <a:rPr lang="en-US" altLang="zh-CN" dirty="0">
                <a:solidFill>
                  <a:srgbClr val="FFFF00"/>
                </a:solidFill>
                <a:ea typeface="SimSun" pitchFamily="2" charset="-122"/>
              </a:rPr>
              <a:t>: As global Christian growth surges, these younger churches face similar challenges as churches in China. What can these churches learn from one another?</a:t>
            </a:r>
            <a:r>
              <a:rPr lang="zh-TW" altLang="en-US" dirty="0" smtClean="0">
                <a:solidFill>
                  <a:srgbClr val="FFFF00"/>
                </a:solidFill>
                <a:ea typeface="SimSun" pitchFamily="2" charset="-122"/>
              </a:rPr>
              <a:t> </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fontAlgn="base" hangingPunct="1">
              <a:spcBef>
                <a:spcPct val="0"/>
              </a:spcBef>
              <a:spcAft>
                <a:spcPct val="0"/>
              </a:spcAft>
              <a:defRPr/>
            </a:pPr>
            <a:r>
              <a:rPr lang="zh-TW" altLang="en-US" sz="2800" b="1" smtClean="0">
                <a:solidFill>
                  <a:srgbClr val="FFFFFF"/>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fontAlgn="base" hangingPunct="1">
              <a:spcBef>
                <a:spcPct val="0"/>
              </a:spcBef>
              <a:spcAft>
                <a:spcPct val="0"/>
              </a:spcAft>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3077"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4267200" cy="2031325"/>
          </a:xfrm>
          <a:prstGeom prst="rect">
            <a:avLst/>
          </a:prstGeom>
          <a:noFill/>
        </p:spPr>
        <p:txBody>
          <a:bodyPr wrap="square" rtlCol="0">
            <a:spAutoFit/>
          </a:bodyPr>
          <a:lstStyle/>
          <a:p>
            <a:r>
              <a:rPr lang="en-US" b="1" dirty="0" smtClean="0">
                <a:hlinkClick r:id="rId2"/>
              </a:rPr>
              <a:t>34</a:t>
            </a:r>
            <a:r>
              <a:rPr lang="en-US" dirty="0" smtClean="0"/>
              <a:t>For David did not ascend to heaven, and yet he said,</a:t>
            </a:r>
          </a:p>
          <a:p>
            <a:r>
              <a:rPr lang="en-US" dirty="0" smtClean="0"/>
              <a:t>“ ‘The Lord said to my Lord:</a:t>
            </a:r>
          </a:p>
          <a:p>
            <a:r>
              <a:rPr lang="en-US" dirty="0" smtClean="0"/>
              <a:t>“Sit at my right hand</a:t>
            </a:r>
          </a:p>
          <a:p>
            <a:r>
              <a:rPr lang="en-US" b="1" dirty="0" smtClean="0">
                <a:hlinkClick r:id="rId3"/>
              </a:rPr>
              <a:t>35</a:t>
            </a:r>
            <a:r>
              <a:rPr lang="en-US" dirty="0" smtClean="0"/>
              <a:t>until I make your enemies</a:t>
            </a:r>
          </a:p>
          <a:p>
            <a:r>
              <a:rPr lang="en-US" dirty="0" smtClean="0"/>
              <a:t>a footstool for your feet.” ’ </a:t>
            </a:r>
          </a:p>
          <a:p>
            <a:endParaRPr lang="en-US" dirty="0"/>
          </a:p>
        </p:txBody>
      </p:sp>
      <p:sp>
        <p:nvSpPr>
          <p:cNvPr id="3" name="TextBox 2"/>
          <p:cNvSpPr txBox="1"/>
          <p:nvPr/>
        </p:nvSpPr>
        <p:spPr>
          <a:xfrm>
            <a:off x="4724400" y="228600"/>
            <a:ext cx="4191000" cy="1477328"/>
          </a:xfrm>
          <a:prstGeom prst="rect">
            <a:avLst/>
          </a:prstGeom>
          <a:noFill/>
        </p:spPr>
        <p:txBody>
          <a:bodyPr wrap="square" rtlCol="0">
            <a:spAutoFit/>
          </a:bodyPr>
          <a:lstStyle/>
          <a:p>
            <a:r>
              <a:rPr lang="en-US" altLang="zh-TW" b="1" dirty="0" smtClean="0">
                <a:hlinkClick r:id="rId4"/>
              </a:rPr>
              <a:t>34</a:t>
            </a:r>
            <a:r>
              <a:rPr lang="zh-TW" altLang="en-US" dirty="0" smtClean="0"/>
              <a:t>大 衛 並 沒 有 升 到 天 上 ， 但 自 己 說 ： 主 對 我 主 說 ： 你 坐 在 我 的 右 邊 ，</a:t>
            </a:r>
          </a:p>
          <a:p>
            <a:r>
              <a:rPr lang="en-US" altLang="zh-TW" b="1" dirty="0" smtClean="0">
                <a:hlinkClick r:id="rId5"/>
              </a:rPr>
              <a:t>35</a:t>
            </a:r>
            <a:r>
              <a:rPr lang="zh-TW" altLang="en-US" dirty="0" smtClean="0"/>
              <a:t>等 我 使 你 仇 敵 作 你 的 腳 凳 。</a:t>
            </a:r>
          </a:p>
          <a:p>
            <a:endParaRPr lang="en-US" dirty="0"/>
          </a:p>
        </p:txBody>
      </p:sp>
      <p:sp>
        <p:nvSpPr>
          <p:cNvPr id="4" name="TextBox 3"/>
          <p:cNvSpPr txBox="1"/>
          <p:nvPr/>
        </p:nvSpPr>
        <p:spPr>
          <a:xfrm>
            <a:off x="2286000" y="2743200"/>
            <a:ext cx="4419600" cy="584775"/>
          </a:xfrm>
          <a:prstGeom prst="rect">
            <a:avLst/>
          </a:prstGeom>
          <a:noFill/>
        </p:spPr>
        <p:txBody>
          <a:bodyPr wrap="square" rtlCol="0">
            <a:spAutoFit/>
          </a:bodyPr>
          <a:lstStyle/>
          <a:p>
            <a:r>
              <a:rPr lang="en-US" altLang="zh-CN" sz="3200" b="1" dirty="0" smtClean="0"/>
              <a:t>Psalm </a:t>
            </a:r>
            <a:r>
              <a:rPr lang="zh-CN" altLang="en-US" sz="3200" b="1" dirty="0" smtClean="0"/>
              <a:t>詩篇 </a:t>
            </a:r>
            <a:r>
              <a:rPr lang="en-US" altLang="zh-CN" sz="3200" b="1" dirty="0" smtClean="0"/>
              <a:t>110:1</a:t>
            </a:r>
            <a:endParaRPr lang="en-US" sz="3200" b="1" dirty="0"/>
          </a:p>
        </p:txBody>
      </p:sp>
    </p:spTree>
    <p:extLst>
      <p:ext uri="{BB962C8B-B14F-4D97-AF65-F5344CB8AC3E}">
        <p14:creationId xmlns:p14="http://schemas.microsoft.com/office/powerpoint/2010/main" val="2212582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4495800" cy="923330"/>
          </a:xfrm>
          <a:prstGeom prst="rect">
            <a:avLst/>
          </a:prstGeom>
          <a:noFill/>
        </p:spPr>
        <p:txBody>
          <a:bodyPr wrap="square" rtlCol="0">
            <a:spAutoFit/>
          </a:bodyPr>
          <a:lstStyle/>
          <a:p>
            <a:r>
              <a:rPr lang="en-US" b="1" dirty="0" smtClean="0">
                <a:hlinkClick r:id="rId2"/>
              </a:rPr>
              <a:t>36</a:t>
            </a:r>
            <a:r>
              <a:rPr lang="en-US" dirty="0" smtClean="0"/>
              <a:t>“Therefore let all Israel be assured of this: God has made this Jesus, whom you crucified, both Lord and Messiah.”</a:t>
            </a:r>
            <a:endParaRPr lang="en-US" dirty="0"/>
          </a:p>
        </p:txBody>
      </p:sp>
      <p:sp>
        <p:nvSpPr>
          <p:cNvPr id="3" name="TextBox 2"/>
          <p:cNvSpPr txBox="1"/>
          <p:nvPr/>
        </p:nvSpPr>
        <p:spPr>
          <a:xfrm>
            <a:off x="4800600" y="228600"/>
            <a:ext cx="4191000" cy="923330"/>
          </a:xfrm>
          <a:prstGeom prst="rect">
            <a:avLst/>
          </a:prstGeom>
          <a:noFill/>
        </p:spPr>
        <p:txBody>
          <a:bodyPr wrap="square" rtlCol="0">
            <a:spAutoFit/>
          </a:bodyPr>
          <a:lstStyle/>
          <a:p>
            <a:r>
              <a:rPr lang="en-US" altLang="zh-TW" b="1" dirty="0" smtClean="0">
                <a:hlinkClick r:id="rId3"/>
              </a:rPr>
              <a:t>36</a:t>
            </a:r>
            <a:r>
              <a:rPr lang="zh-TW" altLang="en-US" dirty="0" smtClean="0"/>
              <a:t>故 此 ， 以 色 列 全 家 當 確 實 的 知 道 ， 你 們 釘 在 十 字 架 上 的 這 位 耶 穌 ， 神 已 經 立 他 為 主 ， 為 基 督 了 。</a:t>
            </a:r>
            <a:endParaRPr lang="en-US" dirty="0"/>
          </a:p>
        </p:txBody>
      </p:sp>
      <p:sp>
        <p:nvSpPr>
          <p:cNvPr id="4" name="TextBox 3"/>
          <p:cNvSpPr txBox="1"/>
          <p:nvPr/>
        </p:nvSpPr>
        <p:spPr>
          <a:xfrm>
            <a:off x="1143000" y="2057400"/>
            <a:ext cx="7315200" cy="2123658"/>
          </a:xfrm>
          <a:prstGeom prst="rect">
            <a:avLst/>
          </a:prstGeom>
          <a:noFill/>
        </p:spPr>
        <p:txBody>
          <a:bodyPr wrap="square" rtlCol="0">
            <a:spAutoFit/>
          </a:bodyPr>
          <a:lstStyle/>
          <a:p>
            <a:r>
              <a:rPr lang="en-US" sz="3200" b="1" dirty="0" smtClean="0"/>
              <a:t>Jesus is Lord / </a:t>
            </a:r>
            <a:r>
              <a:rPr lang="en-US" sz="3200" b="1" i="1" dirty="0" err="1" smtClean="0"/>
              <a:t>Adonai</a:t>
            </a:r>
            <a:r>
              <a:rPr lang="en-US" sz="3200" b="1" dirty="0" smtClean="0"/>
              <a:t> </a:t>
            </a:r>
          </a:p>
          <a:p>
            <a:r>
              <a:rPr lang="en-US" sz="3200" b="1" dirty="0" smtClean="0"/>
              <a:t>The God of Israel</a:t>
            </a:r>
          </a:p>
          <a:p>
            <a:r>
              <a:rPr lang="en-US" sz="3200" b="1" dirty="0" smtClean="0"/>
              <a:t>YHWH </a:t>
            </a:r>
          </a:p>
          <a:p>
            <a:r>
              <a:rPr lang="en-US" dirty="0" smtClean="0"/>
              <a:t>(“Jehovah” but maybe better if we do not say this, as the Jewish people do not pronounce the word</a:t>
            </a:r>
            <a:endParaRPr lang="en-US" dirty="0"/>
          </a:p>
        </p:txBody>
      </p:sp>
    </p:spTree>
    <p:extLst>
      <p:ext uri="{BB962C8B-B14F-4D97-AF65-F5344CB8AC3E}">
        <p14:creationId xmlns:p14="http://schemas.microsoft.com/office/powerpoint/2010/main" val="2243006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4572000" cy="3693319"/>
          </a:xfrm>
          <a:prstGeom prst="rect">
            <a:avLst/>
          </a:prstGeom>
          <a:noFill/>
        </p:spPr>
        <p:txBody>
          <a:bodyPr wrap="square" rtlCol="0">
            <a:spAutoFit/>
          </a:bodyPr>
          <a:lstStyle/>
          <a:p>
            <a:r>
              <a:rPr lang="en-US" b="1" dirty="0" smtClean="0">
                <a:hlinkClick r:id="rId2"/>
              </a:rPr>
              <a:t>37</a:t>
            </a:r>
            <a:r>
              <a:rPr lang="en-US" dirty="0" smtClean="0"/>
              <a:t>When the people heard this, they were cut to the heart and said to Peter and the other apostles, “Brothers, what shall we do?”</a:t>
            </a:r>
          </a:p>
          <a:p>
            <a:endParaRPr lang="en-US" b="1" dirty="0" smtClean="0">
              <a:hlinkClick r:id="rId3"/>
            </a:endParaRPr>
          </a:p>
          <a:p>
            <a:r>
              <a:rPr lang="en-US" b="1" dirty="0" smtClean="0">
                <a:hlinkClick r:id="rId3"/>
              </a:rPr>
              <a:t>38</a:t>
            </a:r>
            <a:r>
              <a:rPr lang="en-US" dirty="0" smtClean="0"/>
              <a:t>Peter replied, “Repent and be baptized, every one of you, in the name of Jesus Christ for the forgiveness of your sins. And you will receive the gift of the Holy Spirit. </a:t>
            </a:r>
          </a:p>
          <a:p>
            <a:endParaRPr lang="en-US" b="1" dirty="0">
              <a:hlinkClick r:id="rId4"/>
            </a:endParaRPr>
          </a:p>
          <a:p>
            <a:r>
              <a:rPr lang="en-US" b="1" dirty="0" smtClean="0">
                <a:hlinkClick r:id="rId4"/>
              </a:rPr>
              <a:t>39</a:t>
            </a:r>
            <a:r>
              <a:rPr lang="en-US" dirty="0" smtClean="0"/>
              <a:t>The promise is for you and your children and for all who are far off—for all whom the Lord our God will call.”</a:t>
            </a:r>
          </a:p>
          <a:p>
            <a:endParaRPr lang="en-US" dirty="0"/>
          </a:p>
        </p:txBody>
      </p:sp>
      <p:sp>
        <p:nvSpPr>
          <p:cNvPr id="3" name="TextBox 2"/>
          <p:cNvSpPr txBox="1"/>
          <p:nvPr/>
        </p:nvSpPr>
        <p:spPr>
          <a:xfrm>
            <a:off x="4724400" y="152400"/>
            <a:ext cx="4191000" cy="3139321"/>
          </a:xfrm>
          <a:prstGeom prst="rect">
            <a:avLst/>
          </a:prstGeom>
          <a:noFill/>
        </p:spPr>
        <p:txBody>
          <a:bodyPr wrap="square" rtlCol="0">
            <a:spAutoFit/>
          </a:bodyPr>
          <a:lstStyle/>
          <a:p>
            <a:r>
              <a:rPr lang="en-US" altLang="zh-TW" b="1" dirty="0" smtClean="0">
                <a:hlinkClick r:id="rId5"/>
              </a:rPr>
              <a:t>37</a:t>
            </a:r>
            <a:r>
              <a:rPr lang="zh-TW" altLang="en-US" dirty="0" smtClean="0"/>
              <a:t>眾 人 聽 見 這 話 ， 覺 得 扎 心 ， 就 對 彼 得 和 其 餘 的 使 徒 說 ： 弟 兄 們 ， 我 們 當 怎 樣 行 ？ </a:t>
            </a:r>
            <a:endParaRPr lang="en-US" altLang="zh-TW" dirty="0" smtClean="0"/>
          </a:p>
          <a:p>
            <a:endParaRPr lang="en-US" altLang="zh-TW" b="1" dirty="0">
              <a:hlinkClick r:id="rId6"/>
            </a:endParaRPr>
          </a:p>
          <a:p>
            <a:r>
              <a:rPr lang="en-US" altLang="zh-TW" b="1" dirty="0" smtClean="0">
                <a:hlinkClick r:id="rId6"/>
              </a:rPr>
              <a:t>38</a:t>
            </a:r>
            <a:r>
              <a:rPr lang="zh-TW" altLang="en-US" dirty="0" smtClean="0"/>
              <a:t>彼 得 說 ： 你 們 各 人 要 悔 改 ， 奉 耶 穌 基 督 的 名 受 洗 ， 叫 你 們 的 罪 得 赦 ， 就 必 領 受 所 賜 的 聖 靈 ； </a:t>
            </a:r>
            <a:endParaRPr lang="en-US" altLang="zh-TW" dirty="0" smtClean="0"/>
          </a:p>
          <a:p>
            <a:endParaRPr lang="en-US" altLang="zh-TW" b="1" dirty="0">
              <a:hlinkClick r:id="rId7"/>
            </a:endParaRPr>
          </a:p>
          <a:p>
            <a:r>
              <a:rPr lang="en-US" altLang="zh-TW" b="1" dirty="0" smtClean="0">
                <a:hlinkClick r:id="rId7"/>
              </a:rPr>
              <a:t>39</a:t>
            </a:r>
            <a:r>
              <a:rPr lang="zh-TW" altLang="en-US" dirty="0" smtClean="0"/>
              <a:t>因 為 這 應 許 是 給 你 們 和 你 們 的 兒 女 ， 並 一 切 在 遠 方 的 人 ， 就 是 主 ─ 我 們 神 所 召 來 的 。</a:t>
            </a:r>
            <a:endParaRPr lang="en-US" dirty="0"/>
          </a:p>
        </p:txBody>
      </p:sp>
    </p:spTree>
    <p:extLst>
      <p:ext uri="{BB962C8B-B14F-4D97-AF65-F5344CB8AC3E}">
        <p14:creationId xmlns:p14="http://schemas.microsoft.com/office/powerpoint/2010/main" val="2873920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229600" cy="2677656"/>
          </a:xfrm>
          <a:prstGeom prst="rect">
            <a:avLst/>
          </a:prstGeom>
          <a:noFill/>
        </p:spPr>
        <p:txBody>
          <a:bodyPr wrap="square" rtlCol="0">
            <a:spAutoFit/>
          </a:bodyPr>
          <a:lstStyle/>
          <a:p>
            <a:r>
              <a:rPr lang="en-US" sz="2400" dirty="0" smtClean="0"/>
              <a:t>Discussion:</a:t>
            </a:r>
          </a:p>
          <a:p>
            <a:endParaRPr lang="en-US" sz="2400" dirty="0" smtClean="0"/>
          </a:p>
          <a:p>
            <a:r>
              <a:rPr lang="en-US" sz="2400" dirty="0" smtClean="0"/>
              <a:t>Why did the early Christians worship Jesus? What were they hoping for?</a:t>
            </a:r>
          </a:p>
          <a:p>
            <a:endParaRPr lang="en-US" sz="2400" dirty="0"/>
          </a:p>
          <a:p>
            <a:r>
              <a:rPr lang="en-US" sz="2400" dirty="0" smtClean="0"/>
              <a:t>How is early Christian worship of Jesus compatible with the Jewish commitment to monotheism?</a:t>
            </a:r>
            <a:endParaRPr lang="en-US" sz="2400" dirty="0"/>
          </a:p>
        </p:txBody>
      </p:sp>
    </p:spTree>
    <p:extLst>
      <p:ext uri="{BB962C8B-B14F-4D97-AF65-F5344CB8AC3E}">
        <p14:creationId xmlns:p14="http://schemas.microsoft.com/office/powerpoint/2010/main" val="2581717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10600" cy="1938992"/>
          </a:xfrm>
          <a:prstGeom prst="rect">
            <a:avLst/>
          </a:prstGeom>
          <a:noFill/>
        </p:spPr>
        <p:txBody>
          <a:bodyPr wrap="square" rtlCol="0">
            <a:spAutoFit/>
          </a:bodyPr>
          <a:lstStyle/>
          <a:p>
            <a:r>
              <a:rPr lang="en-US" sz="2400" b="1" dirty="0" smtClean="0"/>
              <a:t>B. Paul and the Gentiles</a:t>
            </a:r>
          </a:p>
          <a:p>
            <a:endParaRPr lang="en-US" sz="2400" dirty="0"/>
          </a:p>
          <a:p>
            <a:r>
              <a:rPr lang="en-US" sz="2400" dirty="0" smtClean="0"/>
              <a:t>Did Gentiles have to become Jewish to join the Christian Church?</a:t>
            </a:r>
          </a:p>
          <a:p>
            <a:endParaRPr lang="en-US" sz="2400" dirty="0"/>
          </a:p>
          <a:p>
            <a:endParaRPr lang="en-US" sz="2400" dirty="0"/>
          </a:p>
        </p:txBody>
      </p:sp>
      <p:sp>
        <p:nvSpPr>
          <p:cNvPr id="3" name="TextBox 2"/>
          <p:cNvSpPr txBox="1"/>
          <p:nvPr/>
        </p:nvSpPr>
        <p:spPr>
          <a:xfrm>
            <a:off x="228600" y="2362200"/>
            <a:ext cx="4114800" cy="2677656"/>
          </a:xfrm>
          <a:prstGeom prst="rect">
            <a:avLst/>
          </a:prstGeom>
          <a:noFill/>
        </p:spPr>
        <p:txBody>
          <a:bodyPr wrap="square" rtlCol="0">
            <a:spAutoFit/>
          </a:bodyPr>
          <a:lstStyle/>
          <a:p>
            <a:r>
              <a:rPr lang="en-US" sz="2400" b="1" dirty="0" smtClean="0"/>
              <a:t>Romans 1</a:t>
            </a:r>
          </a:p>
          <a:p>
            <a:r>
              <a:rPr lang="en-US" b="1" dirty="0" smtClean="0">
                <a:hlinkClick r:id="rId2"/>
              </a:rPr>
              <a:t>16</a:t>
            </a:r>
            <a:r>
              <a:rPr lang="en-US" dirty="0" smtClean="0"/>
              <a:t>For I am not ashamed of the gospel, because it is the power of God that brings salvation to everyone who believes: first to the Jew, then to the Gentile. </a:t>
            </a:r>
            <a:r>
              <a:rPr lang="en-US" b="1" dirty="0" smtClean="0">
                <a:hlinkClick r:id="rId3"/>
              </a:rPr>
              <a:t>17</a:t>
            </a:r>
            <a:r>
              <a:rPr lang="en-US" dirty="0" smtClean="0"/>
              <a:t>For in the gospel the righteousness of God is revealed—a righteousness that is by faith from first to last, just as it is written: “The righteous will live by faith.” </a:t>
            </a:r>
          </a:p>
        </p:txBody>
      </p:sp>
      <p:sp>
        <p:nvSpPr>
          <p:cNvPr id="4" name="TextBox 3"/>
          <p:cNvSpPr txBox="1"/>
          <p:nvPr/>
        </p:nvSpPr>
        <p:spPr>
          <a:xfrm>
            <a:off x="4466409" y="2383971"/>
            <a:ext cx="4457700" cy="2123658"/>
          </a:xfrm>
          <a:prstGeom prst="rect">
            <a:avLst/>
          </a:prstGeom>
          <a:noFill/>
        </p:spPr>
        <p:txBody>
          <a:bodyPr wrap="square" rtlCol="0">
            <a:spAutoFit/>
          </a:bodyPr>
          <a:lstStyle/>
          <a:p>
            <a:r>
              <a:rPr lang="zh-TW" altLang="en-US" sz="2400" b="1" dirty="0" smtClean="0"/>
              <a:t>羅馬書 </a:t>
            </a:r>
            <a:r>
              <a:rPr lang="en-US" altLang="zh-TW" sz="2400" b="1" dirty="0" smtClean="0"/>
              <a:t>1</a:t>
            </a:r>
          </a:p>
          <a:p>
            <a:r>
              <a:rPr lang="en-US" altLang="zh-TW" dirty="0" smtClean="0">
                <a:hlinkClick r:id="rId4"/>
              </a:rPr>
              <a:t>16 </a:t>
            </a:r>
            <a:r>
              <a:rPr lang="zh-TW" altLang="en-US" dirty="0" smtClean="0"/>
              <a:t>我不以福音為恥，這福音本是神的大能，要救一切相信的，先是猶太人，後是希臘人。 </a:t>
            </a:r>
            <a:r>
              <a:rPr lang="en-US" altLang="zh-TW" dirty="0" smtClean="0">
                <a:hlinkClick r:id="rId5"/>
              </a:rPr>
              <a:t>17 </a:t>
            </a:r>
            <a:r>
              <a:rPr lang="zh-TW" altLang="en-US" dirty="0" smtClean="0"/>
              <a:t>因為神的義正在這福音上顯明出來，這義是本於信以至於信，如經上所記：「義人必因信得生。」</a:t>
            </a:r>
            <a:endParaRPr lang="en-US" altLang="zh-TW" dirty="0" smtClean="0"/>
          </a:p>
          <a:p>
            <a:endParaRPr lang="en-US" dirty="0"/>
          </a:p>
        </p:txBody>
      </p:sp>
    </p:spTree>
    <p:extLst>
      <p:ext uri="{BB962C8B-B14F-4D97-AF65-F5344CB8AC3E}">
        <p14:creationId xmlns:p14="http://schemas.microsoft.com/office/powerpoint/2010/main" val="3684989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4419600" cy="6555641"/>
          </a:xfrm>
          <a:prstGeom prst="rect">
            <a:avLst/>
          </a:prstGeom>
          <a:noFill/>
        </p:spPr>
        <p:txBody>
          <a:bodyPr wrap="square" rtlCol="0">
            <a:spAutoFit/>
          </a:bodyPr>
          <a:lstStyle/>
          <a:p>
            <a:r>
              <a:rPr lang="en-US" sz="2400" b="1" dirty="0" smtClean="0"/>
              <a:t>Acts 15</a:t>
            </a:r>
          </a:p>
          <a:p>
            <a:r>
              <a:rPr lang="en-US" b="1" dirty="0" smtClean="0">
                <a:hlinkClick r:id="rId2"/>
              </a:rPr>
              <a:t>12</a:t>
            </a:r>
            <a:r>
              <a:rPr lang="en-US" dirty="0" smtClean="0"/>
              <a:t>The whole assembly became silent as they listened to Barnabas and Paul telling about the signs and wonders God had done among the Gentiles through them. </a:t>
            </a:r>
            <a:r>
              <a:rPr lang="en-US" b="1" dirty="0" smtClean="0">
                <a:hlinkClick r:id="rId3"/>
              </a:rPr>
              <a:t>13</a:t>
            </a:r>
            <a:r>
              <a:rPr lang="en-US" dirty="0" smtClean="0"/>
              <a:t>When they finished, James spoke up. “Brothers,” he said, “listen to me. </a:t>
            </a:r>
            <a:r>
              <a:rPr lang="en-US" b="1" dirty="0" smtClean="0">
                <a:hlinkClick r:id="rId4"/>
              </a:rPr>
              <a:t>14</a:t>
            </a:r>
            <a:r>
              <a:rPr lang="en-US" dirty="0" smtClean="0"/>
              <a:t>Simon</a:t>
            </a:r>
            <a:r>
              <a:rPr lang="en-US" baseline="30000" dirty="0" smtClean="0">
                <a:hlinkClick r:id="rId5" tooltip="Greek Simeon, a variant of Simon; that is, Peter"/>
              </a:rPr>
              <a:t>a</a:t>
            </a:r>
            <a:r>
              <a:rPr lang="en-US" dirty="0" smtClean="0"/>
              <a:t> has described to us how God first intervened to choose a people for his name from the Gentiles. </a:t>
            </a:r>
            <a:r>
              <a:rPr lang="en-US" b="1" dirty="0" smtClean="0">
                <a:hlinkClick r:id="rId6"/>
              </a:rPr>
              <a:t>15</a:t>
            </a:r>
            <a:r>
              <a:rPr lang="en-US" dirty="0" smtClean="0"/>
              <a:t>The words of the prophets are in agreement with this, as it is written:</a:t>
            </a:r>
          </a:p>
          <a:p>
            <a:r>
              <a:rPr lang="en-US" b="1" dirty="0" smtClean="0">
                <a:hlinkClick r:id="rId7"/>
              </a:rPr>
              <a:t>16</a:t>
            </a:r>
            <a:r>
              <a:rPr lang="en-US" dirty="0" smtClean="0"/>
              <a:t>“ ‘After this I will return</a:t>
            </a:r>
          </a:p>
          <a:p>
            <a:r>
              <a:rPr lang="en-US" dirty="0" smtClean="0"/>
              <a:t>and rebuild David’s fallen tent.</a:t>
            </a:r>
          </a:p>
          <a:p>
            <a:r>
              <a:rPr lang="en-US" dirty="0" smtClean="0"/>
              <a:t>Its ruins I will rebuild,</a:t>
            </a:r>
          </a:p>
          <a:p>
            <a:r>
              <a:rPr lang="en-US" dirty="0" smtClean="0"/>
              <a:t>and I will restore it,</a:t>
            </a:r>
          </a:p>
          <a:p>
            <a:r>
              <a:rPr lang="en-US" b="1" dirty="0" smtClean="0">
                <a:hlinkClick r:id="rId8"/>
              </a:rPr>
              <a:t>17</a:t>
            </a:r>
            <a:r>
              <a:rPr lang="en-US" dirty="0" smtClean="0"/>
              <a:t>that the rest of mankind may seek the Lord,</a:t>
            </a:r>
          </a:p>
          <a:p>
            <a:r>
              <a:rPr lang="en-US" dirty="0" smtClean="0"/>
              <a:t>even all the Gentiles who bear my name,</a:t>
            </a:r>
          </a:p>
          <a:p>
            <a:r>
              <a:rPr lang="en-US" dirty="0" smtClean="0"/>
              <a:t>says the Lord, who does these things’—</a:t>
            </a:r>
          </a:p>
          <a:p>
            <a:r>
              <a:rPr lang="en-US" b="1" dirty="0" smtClean="0">
                <a:hlinkClick r:id="rId9"/>
              </a:rPr>
              <a:t>18</a:t>
            </a:r>
            <a:r>
              <a:rPr lang="en-US" dirty="0" smtClean="0"/>
              <a:t>things known from long ago. </a:t>
            </a:r>
          </a:p>
          <a:p>
            <a:endParaRPr lang="en-US" dirty="0" smtClean="0"/>
          </a:p>
          <a:p>
            <a:r>
              <a:rPr lang="en-US" dirty="0" smtClean="0"/>
              <a:t>(Amos 9:11-12)</a:t>
            </a:r>
            <a:endParaRPr lang="en-US" dirty="0"/>
          </a:p>
          <a:p>
            <a:endParaRPr lang="en-US" dirty="0"/>
          </a:p>
        </p:txBody>
      </p:sp>
      <p:sp>
        <p:nvSpPr>
          <p:cNvPr id="3" name="TextBox 2"/>
          <p:cNvSpPr txBox="1"/>
          <p:nvPr/>
        </p:nvSpPr>
        <p:spPr>
          <a:xfrm>
            <a:off x="4724400" y="152400"/>
            <a:ext cx="4191000" cy="3785652"/>
          </a:xfrm>
          <a:prstGeom prst="rect">
            <a:avLst/>
          </a:prstGeom>
          <a:noFill/>
        </p:spPr>
        <p:txBody>
          <a:bodyPr wrap="square" rtlCol="0">
            <a:spAutoFit/>
          </a:bodyPr>
          <a:lstStyle/>
          <a:p>
            <a:r>
              <a:rPr lang="zh-TW" altLang="en-US" sz="2400" b="1" dirty="0" smtClean="0"/>
              <a:t>使徒行傳 </a:t>
            </a:r>
            <a:r>
              <a:rPr lang="en-US" altLang="zh-TW" sz="2400" b="1" dirty="0" smtClean="0"/>
              <a:t>15 </a:t>
            </a:r>
            <a:endParaRPr lang="en-US" sz="2400" b="1" dirty="0" smtClean="0"/>
          </a:p>
          <a:p>
            <a:r>
              <a:rPr lang="en-US" altLang="zh-TW" dirty="0" smtClean="0">
                <a:hlinkClick r:id="rId10"/>
              </a:rPr>
              <a:t>12 </a:t>
            </a:r>
            <a:r>
              <a:rPr lang="zh-TW" altLang="en-US" dirty="0" smtClean="0"/>
              <a:t>眾人都默默無聲，聽巴拿巴和保羅述說神藉他們在外邦人中所行的神蹟奇事。 </a:t>
            </a:r>
            <a:r>
              <a:rPr lang="en-US" altLang="zh-TW" dirty="0" smtClean="0">
                <a:hlinkClick r:id="rId11"/>
              </a:rPr>
              <a:t>13 </a:t>
            </a:r>
            <a:r>
              <a:rPr lang="zh-TW" altLang="en-US" dirty="0" smtClean="0"/>
              <a:t>他們住了聲，雅各就說：「諸位弟兄，請聽我的話！ </a:t>
            </a:r>
            <a:r>
              <a:rPr lang="en-US" altLang="zh-TW" dirty="0" smtClean="0">
                <a:hlinkClick r:id="rId12"/>
              </a:rPr>
              <a:t>14 </a:t>
            </a:r>
            <a:r>
              <a:rPr lang="zh-TW" altLang="en-US" dirty="0" smtClean="0"/>
              <a:t>方才西門述說神當初怎樣眷顧外邦人，從他們中間選取百姓歸於自己的名下。 </a:t>
            </a:r>
            <a:r>
              <a:rPr lang="en-US" altLang="zh-TW" dirty="0" smtClean="0">
                <a:hlinkClick r:id="rId13"/>
              </a:rPr>
              <a:t>15 </a:t>
            </a:r>
            <a:r>
              <a:rPr lang="zh-TW" altLang="en-US" dirty="0" smtClean="0"/>
              <a:t>眾先知的話也與這意思相合， </a:t>
            </a:r>
            <a:r>
              <a:rPr lang="en-US" altLang="zh-TW" dirty="0" smtClean="0">
                <a:hlinkClick r:id="rId14"/>
              </a:rPr>
              <a:t>16 </a:t>
            </a:r>
            <a:r>
              <a:rPr lang="zh-TW" altLang="en-US" dirty="0" smtClean="0"/>
              <a:t>正如經上所寫的：</a:t>
            </a:r>
            <a:r>
              <a:rPr lang="en-US" altLang="zh-TW" dirty="0" smtClean="0"/>
              <a:t>『</a:t>
            </a:r>
            <a:r>
              <a:rPr lang="zh-TW" altLang="en-US" dirty="0" smtClean="0"/>
              <a:t>此後我要回來，重新修造大衛倒塌的帳幕，把那破壞的重新修造建立起來， </a:t>
            </a:r>
            <a:r>
              <a:rPr lang="en-US" altLang="zh-TW" dirty="0" smtClean="0">
                <a:hlinkClick r:id="rId15"/>
              </a:rPr>
              <a:t>17 </a:t>
            </a:r>
            <a:r>
              <a:rPr lang="zh-TW" altLang="en-US" dirty="0" smtClean="0"/>
              <a:t>叫餘剩的人，就是凡稱為我名下的外邦人，都尋求主。 </a:t>
            </a:r>
            <a:r>
              <a:rPr lang="en-US" altLang="zh-TW" dirty="0" smtClean="0">
                <a:hlinkClick r:id="rId16"/>
              </a:rPr>
              <a:t>18 </a:t>
            </a:r>
            <a:r>
              <a:rPr lang="zh-TW" altLang="en-US" dirty="0" smtClean="0"/>
              <a:t>這話是從創世以來顯明這事的主說的。</a:t>
            </a:r>
            <a:r>
              <a:rPr lang="en-US" altLang="zh-TW" dirty="0" smtClean="0"/>
              <a:t>』</a:t>
            </a:r>
            <a:endParaRPr lang="en-US" dirty="0"/>
          </a:p>
        </p:txBody>
      </p:sp>
    </p:spTree>
    <p:extLst>
      <p:ext uri="{BB962C8B-B14F-4D97-AF65-F5344CB8AC3E}">
        <p14:creationId xmlns:p14="http://schemas.microsoft.com/office/powerpoint/2010/main" val="1105925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4114800" cy="2123658"/>
          </a:xfrm>
          <a:prstGeom prst="rect">
            <a:avLst/>
          </a:prstGeom>
          <a:noFill/>
        </p:spPr>
        <p:txBody>
          <a:bodyPr wrap="square" rtlCol="0">
            <a:spAutoFit/>
          </a:bodyPr>
          <a:lstStyle/>
          <a:p>
            <a:r>
              <a:rPr lang="en-US" sz="2400" b="1" dirty="0" smtClean="0"/>
              <a:t>Acts 15</a:t>
            </a:r>
          </a:p>
          <a:p>
            <a:r>
              <a:rPr lang="en-US" b="1" dirty="0" smtClean="0">
                <a:hlinkClick r:id="rId2"/>
              </a:rPr>
              <a:t>30</a:t>
            </a:r>
            <a:r>
              <a:rPr lang="en-US" dirty="0" smtClean="0"/>
              <a:t>So the men were sent off and went down to Antioch, where they gathered the church together and delivered the letter. </a:t>
            </a:r>
            <a:r>
              <a:rPr lang="en-US" b="1" dirty="0" smtClean="0">
                <a:hlinkClick r:id="rId3"/>
              </a:rPr>
              <a:t>31</a:t>
            </a:r>
            <a:r>
              <a:rPr lang="en-US" dirty="0" smtClean="0"/>
              <a:t>The people read it and were glad for its encouraging message.</a:t>
            </a:r>
            <a:endParaRPr lang="en-US" dirty="0"/>
          </a:p>
          <a:p>
            <a:endParaRPr lang="en-US" dirty="0"/>
          </a:p>
        </p:txBody>
      </p:sp>
      <p:sp>
        <p:nvSpPr>
          <p:cNvPr id="3" name="TextBox 2"/>
          <p:cNvSpPr txBox="1"/>
          <p:nvPr/>
        </p:nvSpPr>
        <p:spPr>
          <a:xfrm>
            <a:off x="4572000" y="152400"/>
            <a:ext cx="4343400" cy="1292662"/>
          </a:xfrm>
          <a:prstGeom prst="rect">
            <a:avLst/>
          </a:prstGeom>
          <a:noFill/>
        </p:spPr>
        <p:txBody>
          <a:bodyPr wrap="square" rtlCol="0">
            <a:spAutoFit/>
          </a:bodyPr>
          <a:lstStyle/>
          <a:p>
            <a:r>
              <a:rPr lang="zh-TW" altLang="en-US" sz="2400" b="1" dirty="0" smtClean="0"/>
              <a:t>使徒行傳 </a:t>
            </a:r>
            <a:r>
              <a:rPr lang="en-US" altLang="zh-TW" sz="2400" b="1" dirty="0" smtClean="0"/>
              <a:t>15 </a:t>
            </a:r>
            <a:endParaRPr lang="en-US" sz="2400" b="1" dirty="0" smtClean="0"/>
          </a:p>
          <a:p>
            <a:r>
              <a:rPr lang="en-US" altLang="zh-TW" dirty="0" smtClean="0">
                <a:hlinkClick r:id="rId4"/>
              </a:rPr>
              <a:t>30 </a:t>
            </a:r>
            <a:r>
              <a:rPr lang="zh-TW" altLang="en-US" dirty="0" smtClean="0"/>
              <a:t>他們既奉了差遣，就下安提阿去，聚集眾人，交付書信。 </a:t>
            </a:r>
            <a:r>
              <a:rPr lang="en-US" altLang="zh-TW" dirty="0" smtClean="0">
                <a:hlinkClick r:id="rId5"/>
              </a:rPr>
              <a:t>31 </a:t>
            </a:r>
            <a:r>
              <a:rPr lang="zh-TW" altLang="en-US" dirty="0" smtClean="0"/>
              <a:t>眾人念了，因為信上安慰的話就歡喜了。</a:t>
            </a:r>
            <a:endParaRPr lang="en-US" dirty="0"/>
          </a:p>
        </p:txBody>
      </p:sp>
    </p:spTree>
    <p:extLst>
      <p:ext uri="{BB962C8B-B14F-4D97-AF65-F5344CB8AC3E}">
        <p14:creationId xmlns:p14="http://schemas.microsoft.com/office/powerpoint/2010/main" val="1718986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3416320"/>
          </a:xfrm>
          <a:prstGeom prst="rect">
            <a:avLst/>
          </a:prstGeom>
          <a:noFill/>
        </p:spPr>
        <p:txBody>
          <a:bodyPr wrap="square" rtlCol="0">
            <a:spAutoFit/>
          </a:bodyPr>
          <a:lstStyle/>
          <a:p>
            <a:r>
              <a:rPr lang="en-US" sz="2400" dirty="0" smtClean="0"/>
              <a:t>How will Gentiles understand Christianity?</a:t>
            </a:r>
          </a:p>
          <a:p>
            <a:endParaRPr lang="en-US" sz="2400" dirty="0"/>
          </a:p>
          <a:p>
            <a:r>
              <a:rPr lang="en-US" sz="2400" dirty="0" smtClean="0"/>
              <a:t>Will the accept the Old Testament?</a:t>
            </a:r>
          </a:p>
          <a:p>
            <a:endParaRPr lang="en-US" sz="2400" dirty="0"/>
          </a:p>
          <a:p>
            <a:r>
              <a:rPr lang="en-US" sz="2400" dirty="0" smtClean="0"/>
              <a:t>Will they bring their worldview and beliefs into Christianity and Christian theology? (For example</a:t>
            </a:r>
            <a:r>
              <a:rPr lang="en-US" sz="2400" dirty="0"/>
              <a:t>:</a:t>
            </a:r>
            <a:r>
              <a:rPr lang="en-US" sz="2400" dirty="0" smtClean="0"/>
              <a:t> Gnosticism)</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49098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5447645"/>
          </a:xfrm>
          <a:prstGeom prst="rect">
            <a:avLst/>
          </a:prstGeom>
          <a:noFill/>
        </p:spPr>
        <p:txBody>
          <a:bodyPr wrap="square" rtlCol="0">
            <a:spAutoFit/>
          </a:bodyPr>
          <a:lstStyle/>
          <a:p>
            <a:r>
              <a:rPr lang="en-US" sz="2400" dirty="0" smtClean="0"/>
              <a:t>How will the church remain unified?</a:t>
            </a:r>
          </a:p>
          <a:p>
            <a:endParaRPr lang="en-US" sz="2400" dirty="0" smtClean="0"/>
          </a:p>
          <a:p>
            <a:endParaRPr lang="en-US" sz="2400" dirty="0" smtClean="0"/>
          </a:p>
          <a:p>
            <a:endParaRPr lang="en-US" sz="2400" dirty="0"/>
          </a:p>
          <a:p>
            <a:r>
              <a:rPr lang="en-US" sz="2400" dirty="0" smtClean="0"/>
              <a:t>Doctrine</a:t>
            </a:r>
          </a:p>
          <a:p>
            <a:r>
              <a:rPr lang="en-US" sz="2400" dirty="0" smtClean="0"/>
              <a:t>Orthodoxy  (Heresy)</a:t>
            </a:r>
          </a:p>
          <a:p>
            <a:r>
              <a:rPr lang="en-US" sz="2400" dirty="0" smtClean="0"/>
              <a:t>Catholic (universal: “Everywhere, always, by all”)</a:t>
            </a:r>
          </a:p>
          <a:p>
            <a:r>
              <a:rPr lang="en-US" sz="2400" dirty="0" smtClean="0"/>
              <a:t>Canon</a:t>
            </a:r>
          </a:p>
          <a:p>
            <a:r>
              <a:rPr lang="en-US" sz="2400" dirty="0" smtClean="0"/>
              <a:t>Faith and reason</a:t>
            </a:r>
          </a:p>
          <a:p>
            <a:r>
              <a:rPr lang="en-US" sz="2400" dirty="0" smtClean="0"/>
              <a:t>Church structure (Bishops, pastors, synods, </a:t>
            </a:r>
            <a:r>
              <a:rPr lang="en-US" sz="2400" dirty="0" err="1" smtClean="0"/>
              <a:t>etc</a:t>
            </a:r>
            <a:r>
              <a:rPr lang="en-US" sz="2400" dirty="0" smtClean="0"/>
              <a:t>)</a:t>
            </a:r>
          </a:p>
          <a:p>
            <a:r>
              <a:rPr lang="en-US" sz="2400" dirty="0" smtClean="0"/>
              <a:t>Communion (excommunication)</a:t>
            </a:r>
            <a:endParaRPr lang="en-US" sz="2400" dirty="0"/>
          </a:p>
          <a:p>
            <a:r>
              <a:rPr lang="en-US" sz="2400" dirty="0" smtClean="0"/>
              <a:t>Tradition</a:t>
            </a:r>
          </a:p>
          <a:p>
            <a:r>
              <a:rPr lang="en-US" sz="2400" dirty="0" smtClean="0"/>
              <a:t>Creeds</a:t>
            </a:r>
          </a:p>
          <a:p>
            <a:endParaRPr lang="en-US" dirty="0" smtClean="0"/>
          </a:p>
          <a:p>
            <a:endParaRPr lang="en-US" dirty="0"/>
          </a:p>
        </p:txBody>
      </p:sp>
    </p:spTree>
    <p:extLst>
      <p:ext uri="{BB962C8B-B14F-4D97-AF65-F5344CB8AC3E}">
        <p14:creationId xmlns:p14="http://schemas.microsoft.com/office/powerpoint/2010/main" val="3035451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382000" cy="2308324"/>
          </a:xfrm>
          <a:prstGeom prst="rect">
            <a:avLst/>
          </a:prstGeom>
          <a:noFill/>
        </p:spPr>
        <p:txBody>
          <a:bodyPr wrap="square" rtlCol="0">
            <a:spAutoFit/>
          </a:bodyPr>
          <a:lstStyle/>
          <a:p>
            <a:r>
              <a:rPr lang="en-US" sz="2400" dirty="0" smtClean="0"/>
              <a:t>Discussion</a:t>
            </a:r>
          </a:p>
          <a:p>
            <a:endParaRPr lang="en-US" sz="2400" dirty="0"/>
          </a:p>
          <a:p>
            <a:r>
              <a:rPr lang="en-US" sz="2400" dirty="0" smtClean="0"/>
              <a:t>Is it possible to perceive of Christianity as both Jewish and Gentile?</a:t>
            </a:r>
          </a:p>
          <a:p>
            <a:endParaRPr lang="en-US" sz="2400" dirty="0"/>
          </a:p>
          <a:p>
            <a:endParaRPr lang="en-US" sz="2400" dirty="0"/>
          </a:p>
        </p:txBody>
      </p:sp>
    </p:spTree>
    <p:extLst>
      <p:ext uri="{BB962C8B-B14F-4D97-AF65-F5344CB8AC3E}">
        <p14:creationId xmlns:p14="http://schemas.microsoft.com/office/powerpoint/2010/main" val="2856217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3754874"/>
          </a:xfrm>
          <a:prstGeom prst="rect">
            <a:avLst/>
          </a:prstGeom>
          <a:noFill/>
        </p:spPr>
        <p:txBody>
          <a:bodyPr wrap="square" rtlCol="0">
            <a:spAutoFit/>
          </a:bodyPr>
          <a:lstStyle/>
          <a:p>
            <a:r>
              <a:rPr lang="en-US" sz="6600" b="1" dirty="0" smtClean="0"/>
              <a:t>Global Church History</a:t>
            </a:r>
          </a:p>
          <a:p>
            <a:endParaRPr lang="en-US" dirty="0" smtClean="0"/>
          </a:p>
          <a:p>
            <a:r>
              <a:rPr lang="en-US" sz="2800" b="1" dirty="0" smtClean="0"/>
              <a:t>Introduction</a:t>
            </a:r>
          </a:p>
          <a:p>
            <a:endParaRPr lang="en-US" dirty="0"/>
          </a:p>
          <a:p>
            <a:endParaRPr lang="en-US" dirty="0" smtClean="0"/>
          </a:p>
          <a:p>
            <a:endParaRPr lang="en-US" sz="3600" b="1" dirty="0" smtClean="0"/>
          </a:p>
          <a:p>
            <a:endParaRPr lang="en-US" sz="3600" b="1" dirty="0"/>
          </a:p>
          <a:p>
            <a:endParaRPr lang="en-US" dirty="0"/>
          </a:p>
        </p:txBody>
      </p:sp>
    </p:spTree>
    <p:extLst>
      <p:ext uri="{BB962C8B-B14F-4D97-AF65-F5344CB8AC3E}">
        <p14:creationId xmlns:p14="http://schemas.microsoft.com/office/powerpoint/2010/main" val="2181899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457200"/>
            <a:ext cx="86106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3600" b="1" dirty="0" smtClean="0">
                <a:ea typeface="新細明體" panose="02020500000000000000" pitchFamily="18" charset="-120"/>
              </a:rPr>
              <a:t>II. </a:t>
            </a:r>
            <a:r>
              <a:rPr lang="en-US" altLang="zh-TW" sz="3600" b="1" dirty="0">
                <a:ea typeface="新細明體" panose="02020500000000000000" pitchFamily="18" charset="-120"/>
              </a:rPr>
              <a:t>Snapshot of the Sizzling Statistics of the Twentieth Century</a:t>
            </a:r>
            <a:endParaRPr lang="en-US" altLang="zh-TW" sz="3600" dirty="0">
              <a:ea typeface="新細明體" panose="02020500000000000000" pitchFamily="18" charset="-120"/>
            </a:endParaRPr>
          </a:p>
          <a:p>
            <a:pPr eaLnBrk="1" hangingPunct="1">
              <a:spcBef>
                <a:spcPct val="50000"/>
              </a:spcBef>
              <a:buFontTx/>
              <a:buNone/>
            </a:pPr>
            <a:endParaRPr lang="en-US" altLang="zh-TW" sz="2400" dirty="0">
              <a:ea typeface="新細明體" panose="02020500000000000000" pitchFamily="18" charset="-120"/>
            </a:endParaRPr>
          </a:p>
          <a:p>
            <a:pPr eaLnBrk="1" hangingPunct="1">
              <a:spcBef>
                <a:spcPct val="50000"/>
              </a:spcBef>
              <a:buFontTx/>
              <a:buNone/>
            </a:pPr>
            <a:endParaRPr lang="en-US" altLang="zh-TW" sz="2400" dirty="0">
              <a:ea typeface="新細明體" panose="02020500000000000000" pitchFamily="18" charset="-120"/>
            </a:endParaRPr>
          </a:p>
          <a:p>
            <a:pPr eaLnBrk="1" hangingPunct="1">
              <a:spcBef>
                <a:spcPct val="50000"/>
              </a:spcBef>
              <a:buFontTx/>
              <a:buNone/>
            </a:pPr>
            <a:r>
              <a:rPr lang="en-US" altLang="zh-TW" sz="4400" dirty="0">
                <a:solidFill>
                  <a:srgbClr val="7F7F7F"/>
                </a:solidFill>
                <a:latin typeface="Brush Script MT" pitchFamily="66" charset="0"/>
                <a:ea typeface="新細明體" panose="02020500000000000000" pitchFamily="18" charset="-120"/>
              </a:rPr>
              <a:t>Out of the global increase of 77,000 affiliated Christians every day, 70,000 (91%) can be found in Africa, Asia, or Latin America.</a:t>
            </a:r>
          </a:p>
          <a:p>
            <a:pPr eaLnBrk="1" hangingPunct="1">
              <a:spcBef>
                <a:spcPct val="50000"/>
              </a:spcBef>
              <a:buFontTx/>
              <a:buNone/>
            </a:pPr>
            <a:endParaRPr lang="zh-TW" altLang="en-US" sz="2400" dirty="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38200"/>
            <a:ext cx="4927600" cy="771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152400" y="1176338"/>
            <a:ext cx="48768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Size of Major Religious Groups</a:t>
            </a:r>
          </a:p>
          <a:p>
            <a:pPr eaLnBrk="1" hangingPunct="1">
              <a:spcBef>
                <a:spcPct val="0"/>
              </a:spcBef>
              <a:buFontTx/>
              <a:buNone/>
            </a:pPr>
            <a:r>
              <a:rPr lang="en-US" altLang="en-US" sz="2400">
                <a:latin typeface="Times New Roman" panose="02020603050405020304" pitchFamily="18" charset="0"/>
              </a:rPr>
              <a:t>Percentage of  global population</a:t>
            </a: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6000">
                <a:latin typeface="Times New Roman" panose="02020603050405020304" pitchFamily="18" charset="0"/>
              </a:rPr>
              <a:t>2010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7769225"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382000"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3058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457200"/>
            <a:ext cx="853440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zh-TW" sz="2400">
                <a:ea typeface="新細明體" panose="02020500000000000000" pitchFamily="18" charset="-120"/>
              </a:rPr>
              <a:t>World Christians by 2025</a:t>
            </a:r>
          </a:p>
          <a:p>
            <a:pPr eaLnBrk="1" hangingPunct="1">
              <a:spcBef>
                <a:spcPct val="50000"/>
              </a:spcBef>
              <a:buFontTx/>
              <a:buNone/>
            </a:pPr>
            <a:endParaRPr lang="en-US" altLang="zh-TW" sz="2400">
              <a:ea typeface="新細明體" panose="02020500000000000000" pitchFamily="18" charset="-120"/>
            </a:endParaRPr>
          </a:p>
          <a:p>
            <a:pPr eaLnBrk="1" hangingPunct="1">
              <a:spcBef>
                <a:spcPct val="50000"/>
              </a:spcBef>
              <a:buFontTx/>
              <a:buNone/>
            </a:pPr>
            <a:r>
              <a:rPr lang="en-US" altLang="zh-TW" sz="2400">
                <a:ea typeface="新細明體" panose="02020500000000000000" pitchFamily="18" charset="-120"/>
              </a:rPr>
              <a:t>2.6 billion Christians</a:t>
            </a:r>
          </a:p>
          <a:p>
            <a:pPr eaLnBrk="1" hangingPunct="1">
              <a:spcBef>
                <a:spcPct val="50000"/>
              </a:spcBef>
              <a:buFontTx/>
              <a:buNone/>
            </a:pPr>
            <a:r>
              <a:rPr lang="en-US" altLang="zh-TW" sz="2400">
                <a:ea typeface="新細明體" panose="02020500000000000000" pitchFamily="18" charset="-120"/>
              </a:rPr>
              <a:t>	633 million in Africa</a:t>
            </a:r>
          </a:p>
          <a:p>
            <a:pPr eaLnBrk="1" hangingPunct="1">
              <a:spcBef>
                <a:spcPct val="50000"/>
              </a:spcBef>
              <a:buFontTx/>
              <a:buNone/>
            </a:pPr>
            <a:r>
              <a:rPr lang="en-US" altLang="zh-TW" sz="2400">
                <a:ea typeface="新細明體" panose="02020500000000000000" pitchFamily="18" charset="-120"/>
              </a:rPr>
              <a:t>	640 million in Latin America</a:t>
            </a:r>
          </a:p>
          <a:p>
            <a:pPr eaLnBrk="1" hangingPunct="1">
              <a:spcBef>
                <a:spcPct val="50000"/>
              </a:spcBef>
              <a:buFontTx/>
              <a:buNone/>
            </a:pPr>
            <a:r>
              <a:rPr lang="en-US" altLang="zh-TW" sz="2400">
                <a:ea typeface="新細明體" panose="02020500000000000000" pitchFamily="18" charset="-120"/>
              </a:rPr>
              <a:t>	555 million in Europe</a:t>
            </a:r>
          </a:p>
          <a:p>
            <a:pPr eaLnBrk="1" hangingPunct="1">
              <a:spcBef>
                <a:spcPct val="50000"/>
              </a:spcBef>
              <a:buFontTx/>
              <a:buNone/>
            </a:pPr>
            <a:r>
              <a:rPr lang="en-US" altLang="zh-TW" sz="2400">
                <a:ea typeface="新細明體" panose="02020500000000000000" pitchFamily="18" charset="-120"/>
              </a:rPr>
              <a:t>	460 million in Asia</a:t>
            </a:r>
          </a:p>
          <a:p>
            <a:pPr eaLnBrk="1" hangingPunct="1">
              <a:spcBef>
                <a:spcPct val="50000"/>
              </a:spcBef>
              <a:buFontTx/>
              <a:buNone/>
            </a:pPr>
            <a:endParaRPr lang="en-US" altLang="zh-TW" sz="2400">
              <a:ea typeface="新細明體" panose="02020500000000000000" pitchFamily="18" charset="-120"/>
            </a:endParaRPr>
          </a:p>
          <a:p>
            <a:pPr eaLnBrk="1" hangingPunct="1">
              <a:spcBef>
                <a:spcPct val="50000"/>
              </a:spcBef>
              <a:buFontTx/>
              <a:buNone/>
            </a:pPr>
            <a:endParaRPr lang="en-US" altLang="zh-TW" sz="2400">
              <a:ea typeface="新細明體" panose="02020500000000000000" pitchFamily="18" charset="-120"/>
            </a:endParaRPr>
          </a:p>
          <a:p>
            <a:pPr eaLnBrk="1" hangingPunct="1">
              <a:spcBef>
                <a:spcPct val="50000"/>
              </a:spcBef>
              <a:buFontTx/>
              <a:buNone/>
            </a:pPr>
            <a:r>
              <a:rPr lang="en-US" altLang="zh-TW" sz="2400">
                <a:ea typeface="新細明體" panose="02020500000000000000" pitchFamily="18" charset="-120"/>
              </a:rPr>
              <a:t>By 2050 only about one-fifth of of the world’s 3 billion Christians will be non-Hispanic whites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304800" y="381000"/>
            <a:ext cx="86106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3600" b="1" dirty="0" smtClean="0">
                <a:ea typeface="新細明體" panose="02020500000000000000" pitchFamily="18" charset="-120"/>
              </a:rPr>
              <a:t>III. Chronology of World Christianity</a:t>
            </a:r>
            <a:endParaRPr lang="en-US" altLang="zh-TW" sz="3600" dirty="0">
              <a:ea typeface="新細明體" panose="02020500000000000000" pitchFamily="18" charset="-120"/>
            </a:endParaRPr>
          </a:p>
          <a:p>
            <a:pPr eaLnBrk="1" hangingPunct="1">
              <a:spcBef>
                <a:spcPct val="0"/>
              </a:spcBef>
              <a:buFontTx/>
              <a:buNone/>
            </a:pPr>
            <a:r>
              <a:rPr lang="en-US" altLang="zh-TW" sz="2400" dirty="0">
                <a:ea typeface="新細明體" panose="02020500000000000000" pitchFamily="18" charset="-120"/>
              </a:rPr>
              <a:t> </a:t>
            </a:r>
          </a:p>
          <a:p>
            <a:pPr eaLnBrk="1" hangingPunct="1">
              <a:spcBef>
                <a:spcPct val="0"/>
              </a:spcBef>
              <a:buFontTx/>
              <a:buNone/>
            </a:pPr>
            <a:r>
              <a:rPr lang="en-US" altLang="zh-TW" sz="2400" b="1" dirty="0">
                <a:ea typeface="新細明體" panose="02020500000000000000" pitchFamily="18" charset="-120"/>
              </a:rPr>
              <a:t>A. Missions 1792-1910 </a:t>
            </a:r>
            <a:endParaRPr lang="en-US" altLang="zh-TW" sz="2400" dirty="0">
              <a:ea typeface="新細明體" panose="02020500000000000000" pitchFamily="18" charset="-120"/>
            </a:endParaRPr>
          </a:p>
          <a:p>
            <a:pPr eaLnBrk="1" hangingPunct="1">
              <a:spcBef>
                <a:spcPct val="0"/>
              </a:spcBef>
              <a:buFontTx/>
              <a:buNone/>
            </a:pPr>
            <a:r>
              <a:rPr lang="en-US" altLang="zh-TW" sz="2400" dirty="0">
                <a:ea typeface="新細明體" panose="02020500000000000000" pitchFamily="18" charset="-120"/>
              </a:rPr>
              <a:t>       “The Great Century”</a:t>
            </a:r>
          </a:p>
          <a:p>
            <a:pPr eaLnBrk="1" hangingPunct="1">
              <a:spcBef>
                <a:spcPct val="0"/>
              </a:spcBef>
              <a:buFontTx/>
              <a:buNone/>
            </a:pPr>
            <a:endParaRPr lang="en-US" altLang="zh-TW" sz="2400" dirty="0">
              <a:ea typeface="新細明體" panose="02020500000000000000" pitchFamily="18" charset="-120"/>
            </a:endParaRPr>
          </a:p>
          <a:p>
            <a:pPr eaLnBrk="1" hangingPunct="1">
              <a:spcBef>
                <a:spcPct val="0"/>
              </a:spcBef>
              <a:buFontTx/>
              <a:buNone/>
            </a:pPr>
            <a:r>
              <a:rPr lang="en-US" altLang="zh-TW" sz="2400" b="1" dirty="0">
                <a:ea typeface="新細明體" panose="02020500000000000000" pitchFamily="18" charset="-120"/>
              </a:rPr>
              <a:t>B. Missions to movement 1900-1920</a:t>
            </a:r>
            <a:endParaRPr lang="en-US" altLang="zh-TW" sz="2400" dirty="0">
              <a:ea typeface="新細明體" panose="02020500000000000000" pitchFamily="18" charset="-120"/>
            </a:endParaRPr>
          </a:p>
          <a:p>
            <a:pPr eaLnBrk="1" hangingPunct="1">
              <a:spcBef>
                <a:spcPct val="0"/>
              </a:spcBef>
              <a:buFontTx/>
              <a:buNone/>
            </a:pPr>
            <a:r>
              <a:rPr lang="en-US" altLang="zh-TW" sz="2400" dirty="0">
                <a:ea typeface="新細明體" panose="02020500000000000000" pitchFamily="18" charset="-120"/>
              </a:rPr>
              <a:t>       “Thunder from Below”</a:t>
            </a:r>
          </a:p>
          <a:p>
            <a:pPr eaLnBrk="1" hangingPunct="1">
              <a:spcBef>
                <a:spcPct val="0"/>
              </a:spcBef>
              <a:buFontTx/>
              <a:buNone/>
            </a:pPr>
            <a:endParaRPr lang="en-US" altLang="zh-TW" sz="2400" dirty="0">
              <a:ea typeface="新細明體" panose="02020500000000000000" pitchFamily="18" charset="-120"/>
            </a:endParaRPr>
          </a:p>
          <a:p>
            <a:pPr eaLnBrk="1" hangingPunct="1">
              <a:spcBef>
                <a:spcPct val="0"/>
              </a:spcBef>
              <a:buFontTx/>
              <a:buNone/>
            </a:pPr>
            <a:r>
              <a:rPr lang="en-US" altLang="zh-TW" sz="2400" b="1" dirty="0">
                <a:ea typeface="新細明體" panose="02020500000000000000" pitchFamily="18" charset="-120"/>
              </a:rPr>
              <a:t>C. Movements 1900-</a:t>
            </a:r>
          </a:p>
          <a:p>
            <a:pPr eaLnBrk="1" hangingPunct="1">
              <a:spcBef>
                <a:spcPct val="0"/>
              </a:spcBef>
              <a:buFontTx/>
              <a:buNone/>
            </a:pPr>
            <a:r>
              <a:rPr lang="en-US" altLang="zh-TW" sz="2400" dirty="0">
                <a:ea typeface="新細明體" panose="02020500000000000000" pitchFamily="18" charset="-120"/>
              </a:rPr>
              <a:t>       “The Globalization of Christianity”</a:t>
            </a:r>
          </a:p>
          <a:p>
            <a:pPr eaLnBrk="1" hangingPunct="1">
              <a:spcBef>
                <a:spcPct val="0"/>
              </a:spcBef>
              <a:buFontTx/>
              <a:buNone/>
            </a:pPr>
            <a:endParaRPr lang="zh-TW" altLang="en-US" sz="2400" dirty="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3413" y="0"/>
            <a:ext cx="4672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1"/>
          <p:cNvSpPr txBox="1">
            <a:spLocks noChangeArrowheads="1"/>
          </p:cNvSpPr>
          <p:nvPr/>
        </p:nvSpPr>
        <p:spPr bwMode="auto">
          <a:xfrm>
            <a:off x="138113" y="304800"/>
            <a:ext cx="86106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800" b="1" dirty="0" smtClean="0">
                <a:ea typeface="新細明體" panose="02020500000000000000" pitchFamily="18" charset="-120"/>
              </a:rPr>
              <a:t>III. Chronology</a:t>
            </a:r>
            <a:endParaRPr lang="en-US" altLang="zh-TW" sz="2800" dirty="0">
              <a:ea typeface="新細明體" panose="02020500000000000000" pitchFamily="18" charset="-120"/>
            </a:endParaRPr>
          </a:p>
          <a:p>
            <a:pPr eaLnBrk="1" hangingPunct="1">
              <a:spcBef>
                <a:spcPct val="0"/>
              </a:spcBef>
              <a:buFontTx/>
              <a:buNone/>
            </a:pPr>
            <a:r>
              <a:rPr lang="en-US" altLang="zh-TW" sz="2400" dirty="0">
                <a:ea typeface="新細明體" panose="02020500000000000000" pitchFamily="18" charset="-120"/>
              </a:rPr>
              <a:t> </a:t>
            </a:r>
          </a:p>
          <a:p>
            <a:pPr eaLnBrk="1" hangingPunct="1">
              <a:spcBef>
                <a:spcPct val="0"/>
              </a:spcBef>
              <a:buFontTx/>
              <a:buNone/>
            </a:pPr>
            <a:r>
              <a:rPr lang="en-US" altLang="zh-TW" sz="2400" b="1" dirty="0">
                <a:ea typeface="新細明體" panose="02020500000000000000" pitchFamily="18" charset="-120"/>
              </a:rPr>
              <a:t>A. Missions 1792-1910 </a:t>
            </a:r>
            <a:endParaRPr lang="en-US" altLang="zh-TW" sz="2400" dirty="0">
              <a:ea typeface="新細明體" panose="02020500000000000000" pitchFamily="18" charset="-120"/>
            </a:endParaRPr>
          </a:p>
          <a:p>
            <a:pPr eaLnBrk="1" hangingPunct="1">
              <a:spcBef>
                <a:spcPct val="0"/>
              </a:spcBef>
              <a:buFontTx/>
              <a:buNone/>
            </a:pPr>
            <a:r>
              <a:rPr lang="en-US" altLang="zh-TW" sz="2400" dirty="0">
                <a:ea typeface="新細明體" panose="02020500000000000000" pitchFamily="18" charset="-120"/>
              </a:rPr>
              <a:t>       “The Great Century”</a:t>
            </a:r>
          </a:p>
          <a:p>
            <a:pPr eaLnBrk="1" hangingPunct="1">
              <a:spcBef>
                <a:spcPct val="0"/>
              </a:spcBef>
              <a:buFontTx/>
              <a:buNone/>
            </a:pPr>
            <a:endParaRPr lang="en-US" altLang="zh-TW" sz="2400" dirty="0">
              <a:ea typeface="新細明體" panose="02020500000000000000" pitchFamily="18" charset="-120"/>
            </a:endParaRPr>
          </a:p>
          <a:p>
            <a:pPr eaLnBrk="1" hangingPunct="1">
              <a:spcBef>
                <a:spcPct val="0"/>
              </a:spcBef>
              <a:buFontTx/>
              <a:buNone/>
            </a:pPr>
            <a:r>
              <a:rPr lang="en-US" altLang="zh-TW" sz="4800" b="1" dirty="0">
                <a:ea typeface="新細明體" panose="02020500000000000000" pitchFamily="18" charset="-120"/>
              </a:rPr>
              <a:t>William Carey </a:t>
            </a:r>
          </a:p>
          <a:p>
            <a:pPr eaLnBrk="1" hangingPunct="1">
              <a:spcBef>
                <a:spcPct val="0"/>
              </a:spcBef>
              <a:buFontTx/>
              <a:buNone/>
            </a:pPr>
            <a:r>
              <a:rPr lang="en-US" altLang="zh-TW" b="1" dirty="0">
                <a:ea typeface="新細明體" panose="02020500000000000000" pitchFamily="18" charset="-120"/>
              </a:rPr>
              <a:t>      </a:t>
            </a:r>
            <a:r>
              <a:rPr lang="en-US" altLang="zh-TW" sz="2400" dirty="0">
                <a:ea typeface="新細明體" panose="02020500000000000000" pitchFamily="18" charset="-120"/>
              </a:rPr>
              <a:t>(1761-1834)</a:t>
            </a:r>
          </a:p>
          <a:p>
            <a:pPr eaLnBrk="1" hangingPunct="1">
              <a:spcBef>
                <a:spcPct val="0"/>
              </a:spcBef>
              <a:buFontTx/>
              <a:buNone/>
            </a:pPr>
            <a:endParaRPr lang="en-US" altLang="zh-TW" sz="2400" dirty="0">
              <a:ea typeface="新細明體" panose="02020500000000000000" pitchFamily="18" charset="-120"/>
            </a:endParaRPr>
          </a:p>
          <a:p>
            <a:pPr eaLnBrk="1" hangingPunct="1">
              <a:spcBef>
                <a:spcPct val="0"/>
              </a:spcBef>
              <a:buFontTx/>
              <a:buNone/>
            </a:pPr>
            <a:endParaRPr lang="en-US" altLang="zh-TW" sz="2400" dirty="0">
              <a:ea typeface="新細明體" panose="02020500000000000000" pitchFamily="18" charset="-120"/>
            </a:endParaRPr>
          </a:p>
          <a:p>
            <a:pPr eaLnBrk="1" hangingPunct="1">
              <a:spcBef>
                <a:spcPct val="0"/>
              </a:spcBef>
              <a:buFontTx/>
              <a:buNone/>
            </a:pPr>
            <a:endParaRPr lang="en-US" altLang="zh-TW" sz="2400" dirty="0">
              <a:ea typeface="新細明體" panose="02020500000000000000" pitchFamily="18" charset="-120"/>
            </a:endParaRPr>
          </a:p>
          <a:p>
            <a:pPr eaLnBrk="1" hangingPunct="1">
              <a:spcBef>
                <a:spcPct val="0"/>
              </a:spcBef>
              <a:buFontTx/>
              <a:buNone/>
            </a:pPr>
            <a:endParaRPr lang="en-US" altLang="zh-TW" sz="2400" dirty="0">
              <a:ea typeface="新細明體" panose="02020500000000000000" pitchFamily="18" charset="-120"/>
            </a:endParaRPr>
          </a:p>
          <a:p>
            <a:pPr eaLnBrk="1" hangingPunct="1">
              <a:spcBef>
                <a:spcPct val="0"/>
              </a:spcBef>
              <a:buFontTx/>
              <a:buNone/>
            </a:pPr>
            <a:r>
              <a:rPr lang="en-US" altLang="zh-TW" sz="4400" dirty="0">
                <a:ea typeface="新細明體" panose="02020500000000000000" pitchFamily="18" charset="-120"/>
              </a:rPr>
              <a:t>“Expect great things from God,</a:t>
            </a:r>
          </a:p>
          <a:p>
            <a:pPr eaLnBrk="1" hangingPunct="1">
              <a:spcBef>
                <a:spcPct val="0"/>
              </a:spcBef>
              <a:buFontTx/>
              <a:buNone/>
            </a:pPr>
            <a:r>
              <a:rPr lang="en-US" altLang="zh-TW" sz="4400" dirty="0">
                <a:ea typeface="新細明體" panose="02020500000000000000" pitchFamily="18" charset="-120"/>
              </a:rPr>
              <a:t>            attempt great things for God.”</a:t>
            </a:r>
          </a:p>
          <a:p>
            <a:pPr eaLnBrk="1" hangingPunct="1">
              <a:spcBef>
                <a:spcPct val="0"/>
              </a:spcBef>
              <a:buFontTx/>
              <a:buNone/>
            </a:pPr>
            <a:endParaRPr lang="en-US" altLang="zh-TW" sz="2400" dirty="0">
              <a:ea typeface="新細明體" panose="02020500000000000000" pitchFamily="18" charset="-120"/>
            </a:endParaRPr>
          </a:p>
          <a:p>
            <a:pPr eaLnBrk="1" hangingPunct="1">
              <a:spcBef>
                <a:spcPct val="0"/>
              </a:spcBef>
              <a:buFontTx/>
              <a:buNone/>
            </a:pPr>
            <a:endParaRPr lang="en-US" altLang="zh-TW" sz="2400" dirty="0">
              <a:ea typeface="新細明體" panose="02020500000000000000" pitchFamily="18" charset="-120"/>
            </a:endParaRPr>
          </a:p>
          <a:p>
            <a:pPr eaLnBrk="1" hangingPunct="1">
              <a:spcBef>
                <a:spcPct val="0"/>
              </a:spcBef>
              <a:buFontTx/>
              <a:buNone/>
            </a:pPr>
            <a:endParaRPr lang="zh-TW" altLang="en-US" sz="2400" dirty="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8313" y="3429000"/>
            <a:ext cx="2365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8313" y="14288"/>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100013" y="287338"/>
            <a:ext cx="533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b="1"/>
              <a:t>David Livingstone</a:t>
            </a:r>
          </a:p>
          <a:p>
            <a:pPr eaLnBrk="1" hangingPunct="1">
              <a:spcBef>
                <a:spcPct val="0"/>
              </a:spcBef>
              <a:buFontTx/>
              <a:buNone/>
            </a:pPr>
            <a:r>
              <a:rPr lang="en-US" altLang="en-US" sz="2400"/>
              <a:t>(1813-1873 )</a:t>
            </a:r>
          </a:p>
          <a:p>
            <a:pPr eaLnBrk="1" hangingPunct="1">
              <a:spcBef>
                <a:spcPct val="0"/>
              </a:spcBef>
              <a:buFontTx/>
              <a:buNone/>
            </a:pPr>
            <a:endParaRPr lang="en-US" altLang="en-US" sz="2400"/>
          </a:p>
        </p:txBody>
      </p:sp>
      <p:sp>
        <p:nvSpPr>
          <p:cNvPr id="30725" name="TextBox 5"/>
          <p:cNvSpPr txBox="1">
            <a:spLocks noChangeArrowheads="1"/>
          </p:cNvSpPr>
          <p:nvPr/>
        </p:nvSpPr>
        <p:spPr bwMode="auto">
          <a:xfrm>
            <a:off x="100013" y="1795463"/>
            <a:ext cx="614838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When trying to find a way to the west coast of Africa, Livingstone wrote:</a:t>
            </a:r>
            <a:br>
              <a:rPr lang="en-US" altLang="en-US" sz="2400"/>
            </a:br>
            <a:r>
              <a:rPr lang="en-US" altLang="en-US" sz="2400"/>
              <a:t>"Cannot the love of Christ carry the missionary where the slave-trade carries the trader? I shall open up a path to the interior or perish."</a:t>
            </a:r>
          </a:p>
          <a:p>
            <a:pPr eaLnBrk="1" hangingPunct="1">
              <a:spcBef>
                <a:spcPct val="0"/>
              </a:spcBef>
              <a:buFontTx/>
              <a:buNone/>
            </a:pPr>
            <a:endParaRPr lang="en-US" altLang="en-US" sz="2400"/>
          </a:p>
          <a:p>
            <a:pPr eaLnBrk="1" hangingPunct="1">
              <a:spcBef>
                <a:spcPct val="0"/>
              </a:spcBef>
              <a:buFontTx/>
              <a:buNone/>
            </a:pPr>
            <a:r>
              <a:rPr lang="en-US" altLang="en-US" sz="2400"/>
              <a:t>"I am immortal till my work is accomplished," he wrote. "And although I see few results, future missionaries will see conversions following every sermon. May they not forget the pioneers who worked in the thick gloom with few rays to cheer, except such as flow from faith in the precious promises of God's Word."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49" y="2590800"/>
            <a:ext cx="4114800" cy="3785652"/>
          </a:xfrm>
          <a:prstGeom prst="rect">
            <a:avLst/>
          </a:prstGeom>
          <a:noFill/>
        </p:spPr>
        <p:txBody>
          <a:bodyPr wrap="square" rtlCol="0">
            <a:spAutoFit/>
          </a:bodyPr>
          <a:lstStyle/>
          <a:p>
            <a:r>
              <a:rPr lang="en-US" sz="2400" b="1" dirty="0" smtClean="0"/>
              <a:t>Acts</a:t>
            </a:r>
            <a:r>
              <a:rPr lang="en-US" sz="2400" dirty="0" smtClean="0"/>
              <a:t> 2</a:t>
            </a:r>
          </a:p>
          <a:p>
            <a:r>
              <a:rPr lang="en-US" dirty="0" smtClean="0"/>
              <a:t>The Holy Spirit Comes at Pentecost</a:t>
            </a:r>
          </a:p>
          <a:p>
            <a:r>
              <a:rPr lang="en-US" b="1" dirty="0" smtClean="0">
                <a:hlinkClick r:id="rId2"/>
              </a:rPr>
              <a:t>1</a:t>
            </a:r>
            <a:r>
              <a:rPr lang="en-US" dirty="0" smtClean="0"/>
              <a:t>When the day of Pentecost came, they were all together in one place. </a:t>
            </a:r>
            <a:r>
              <a:rPr lang="en-US" b="1" dirty="0" smtClean="0">
                <a:hlinkClick r:id="rId3"/>
              </a:rPr>
              <a:t>2</a:t>
            </a:r>
            <a:r>
              <a:rPr lang="en-US" dirty="0" smtClean="0"/>
              <a:t>Suddenly a sound like the blowing of a violent wind came from heaven and filled the whole house where they were sitting. </a:t>
            </a:r>
            <a:r>
              <a:rPr lang="en-US" b="1" dirty="0" smtClean="0">
                <a:hlinkClick r:id="rId4"/>
              </a:rPr>
              <a:t>3</a:t>
            </a:r>
            <a:r>
              <a:rPr lang="en-US" dirty="0" smtClean="0"/>
              <a:t>They saw what seemed to be tongues of fire that separated and came to rest on each of them. </a:t>
            </a:r>
            <a:r>
              <a:rPr lang="en-US" b="1" dirty="0" smtClean="0">
                <a:hlinkClick r:id="rId5"/>
              </a:rPr>
              <a:t>4</a:t>
            </a:r>
            <a:r>
              <a:rPr lang="en-US" dirty="0" smtClean="0"/>
              <a:t>All of them were filled with the Holy Spirit and began to speak in other tongues as the Spirit enabled them.</a:t>
            </a:r>
          </a:p>
          <a:p>
            <a:endParaRPr lang="en-US" dirty="0"/>
          </a:p>
        </p:txBody>
      </p:sp>
      <p:sp>
        <p:nvSpPr>
          <p:cNvPr id="3" name="TextBox 2"/>
          <p:cNvSpPr txBox="1"/>
          <p:nvPr/>
        </p:nvSpPr>
        <p:spPr>
          <a:xfrm>
            <a:off x="4507774" y="2667000"/>
            <a:ext cx="4343400" cy="2400657"/>
          </a:xfrm>
          <a:prstGeom prst="rect">
            <a:avLst/>
          </a:prstGeom>
          <a:noFill/>
        </p:spPr>
        <p:txBody>
          <a:bodyPr wrap="square" rtlCol="0">
            <a:spAutoFit/>
          </a:bodyPr>
          <a:lstStyle/>
          <a:p>
            <a:r>
              <a:rPr lang="zh-TW" altLang="en-US" sz="2400" b="1" dirty="0" smtClean="0"/>
              <a:t>使 徒 行 傳 </a:t>
            </a:r>
            <a:r>
              <a:rPr lang="en-US" altLang="zh-TW" sz="2400" b="1" dirty="0" smtClean="0"/>
              <a:t>2</a:t>
            </a:r>
            <a:endParaRPr lang="en-US" altLang="zh-TW" sz="2400" b="1" dirty="0" smtClean="0">
              <a:hlinkClick r:id="rId6"/>
            </a:endParaRPr>
          </a:p>
          <a:p>
            <a:r>
              <a:rPr lang="en-US" altLang="zh-TW" b="1" dirty="0" smtClean="0">
                <a:hlinkClick r:id="rId6"/>
              </a:rPr>
              <a:t>1</a:t>
            </a:r>
            <a:r>
              <a:rPr lang="zh-TW" altLang="en-US" dirty="0" smtClean="0"/>
              <a:t>五 旬 節 到 了 ， 門 徒 都 聚 集 在 一 處 。 </a:t>
            </a:r>
            <a:r>
              <a:rPr lang="en-US" altLang="zh-TW" b="1" dirty="0" smtClean="0">
                <a:hlinkClick r:id="rId7"/>
              </a:rPr>
              <a:t>2</a:t>
            </a:r>
            <a:r>
              <a:rPr lang="zh-TW" altLang="en-US" dirty="0" smtClean="0"/>
              <a:t>忽 然 ， 從 天 上 有 響 聲 下 來 ， 好 像 一 陣 大 風 吹 過 ， 充 滿 了 他 們 所 坐 的 屋 子 ， </a:t>
            </a:r>
            <a:r>
              <a:rPr lang="en-US" altLang="zh-TW" b="1" dirty="0" smtClean="0">
                <a:hlinkClick r:id="rId8"/>
              </a:rPr>
              <a:t>3</a:t>
            </a:r>
            <a:r>
              <a:rPr lang="zh-TW" altLang="en-US" dirty="0" smtClean="0"/>
              <a:t>又 有 舌 頭 如 火 燄 顯 現 出 來 ， 分 開 落 在 他 們 各 人 頭 上 。 </a:t>
            </a:r>
            <a:r>
              <a:rPr lang="en-US" altLang="zh-TW" b="1" dirty="0" smtClean="0">
                <a:hlinkClick r:id="rId9"/>
              </a:rPr>
              <a:t>4</a:t>
            </a:r>
            <a:r>
              <a:rPr lang="zh-TW" altLang="en-US" dirty="0" smtClean="0"/>
              <a:t>他 們 就 都 被 聖 靈 充 滿 ， 按 著 聖 靈 所 賜 的 口 才 說 起 別 國 的 話 來 。</a:t>
            </a:r>
            <a:endParaRPr lang="en-US" dirty="0"/>
          </a:p>
        </p:txBody>
      </p:sp>
      <p:sp>
        <p:nvSpPr>
          <p:cNvPr id="4" name="TextBox 3"/>
          <p:cNvSpPr txBox="1"/>
          <p:nvPr/>
        </p:nvSpPr>
        <p:spPr>
          <a:xfrm>
            <a:off x="152400" y="152400"/>
            <a:ext cx="8763000" cy="2062103"/>
          </a:xfrm>
          <a:prstGeom prst="rect">
            <a:avLst/>
          </a:prstGeom>
          <a:noFill/>
        </p:spPr>
        <p:txBody>
          <a:bodyPr wrap="square" rtlCol="0">
            <a:spAutoFit/>
          </a:bodyPr>
          <a:lstStyle/>
          <a:p>
            <a:pPr lvl="0"/>
            <a:r>
              <a:rPr lang="en-US" sz="3600" b="1" dirty="0">
                <a:solidFill>
                  <a:prstClr val="black"/>
                </a:solidFill>
              </a:rPr>
              <a:t>I. The beginning of Church History and Christian Theology</a:t>
            </a:r>
          </a:p>
          <a:p>
            <a:endParaRPr lang="en-US" sz="2800" b="1" dirty="0" smtClean="0"/>
          </a:p>
          <a:p>
            <a:r>
              <a:rPr lang="en-US" sz="2800" b="1" dirty="0" smtClean="0"/>
              <a:t>A. Peter and Pentecost  </a:t>
            </a:r>
            <a:endParaRPr lang="en-US" sz="2800" b="1" dirty="0"/>
          </a:p>
        </p:txBody>
      </p:sp>
    </p:spTree>
    <p:extLst>
      <p:ext uri="{BB962C8B-B14F-4D97-AF65-F5344CB8AC3E}">
        <p14:creationId xmlns:p14="http://schemas.microsoft.com/office/powerpoint/2010/main" val="3838642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250" y="0"/>
            <a:ext cx="42227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p:cNvSpPr txBox="1">
            <a:spLocks noChangeArrowheads="1"/>
          </p:cNvSpPr>
          <p:nvPr/>
        </p:nvSpPr>
        <p:spPr bwMode="auto">
          <a:xfrm>
            <a:off x="5257800" y="57912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Maria and Hudson Taylor</a:t>
            </a:r>
          </a:p>
        </p:txBody>
      </p:sp>
      <p:sp>
        <p:nvSpPr>
          <p:cNvPr id="31748" name="TextBox 4"/>
          <p:cNvSpPr txBox="1">
            <a:spLocks noChangeArrowheads="1"/>
          </p:cNvSpPr>
          <p:nvPr/>
        </p:nvSpPr>
        <p:spPr bwMode="auto">
          <a:xfrm>
            <a:off x="200025" y="171450"/>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800" b="1"/>
              <a:t>J. Hudson Taylor</a:t>
            </a:r>
          </a:p>
          <a:p>
            <a:pPr eaLnBrk="1" hangingPunct="1">
              <a:spcBef>
                <a:spcPct val="0"/>
              </a:spcBef>
              <a:buFontTx/>
              <a:buNone/>
            </a:pPr>
            <a:r>
              <a:rPr lang="en-US" altLang="en-US" sz="2400"/>
              <a:t>(1832-1905)</a:t>
            </a:r>
          </a:p>
        </p:txBody>
      </p:sp>
      <p:sp>
        <p:nvSpPr>
          <p:cNvPr id="31749" name="TextBox 5"/>
          <p:cNvSpPr txBox="1">
            <a:spLocks noChangeArrowheads="1"/>
          </p:cNvSpPr>
          <p:nvPr/>
        </p:nvSpPr>
        <p:spPr bwMode="auto">
          <a:xfrm>
            <a:off x="233363" y="1587500"/>
            <a:ext cx="4495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"Christ is either Lord of all, or He is not Lord at all."</a:t>
            </a:r>
          </a:p>
          <a:p>
            <a:pPr eaLnBrk="1" hangingPunct="1">
              <a:spcBef>
                <a:spcPct val="0"/>
              </a:spcBef>
              <a:buFontTx/>
              <a:buNone/>
            </a:pPr>
            <a:endParaRPr lang="en-US" altLang="en-US" sz="2400"/>
          </a:p>
          <a:p>
            <a:pPr eaLnBrk="1" hangingPunct="1">
              <a:spcBef>
                <a:spcPct val="0"/>
              </a:spcBef>
              <a:buFontTx/>
              <a:buNone/>
            </a:pPr>
            <a:r>
              <a:rPr lang="en-US" altLang="en-US" sz="2400"/>
              <a:t>“God's work done in God's way will never lack God's supply.” </a:t>
            </a:r>
          </a:p>
          <a:p>
            <a:pPr eaLnBrk="1" hangingPunct="1">
              <a:spcBef>
                <a:spcPct val="0"/>
              </a:spcBef>
              <a:buFontTx/>
              <a:buNone/>
            </a:pPr>
            <a:endParaRPr lang="en-US" altLang="en-US" sz="2400"/>
          </a:p>
          <a:p>
            <a:pPr eaLnBrk="1" hangingPunct="1">
              <a:spcBef>
                <a:spcPct val="0"/>
              </a:spcBef>
              <a:buFontTx/>
              <a:buNone/>
            </a:pPr>
            <a:r>
              <a:rPr lang="en-US" altLang="en-US" sz="2400"/>
              <a:t>“If I had a thousand pounds China should have it- if I had a thousand lives, China should have them. No! Not China, but Christ. Can we do too much for Him? Can we do enough for such a precious Saviour?”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304800" y="3810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400" b="1">
                <a:ea typeface="新細明體" panose="02020500000000000000" pitchFamily="18" charset="-120"/>
              </a:rPr>
              <a:t>B. Missions to movement 1900-1920</a:t>
            </a:r>
            <a:endParaRPr lang="en-US" altLang="zh-TW" sz="2400">
              <a:ea typeface="新細明體" panose="02020500000000000000" pitchFamily="18" charset="-120"/>
            </a:endParaRPr>
          </a:p>
          <a:p>
            <a:pPr eaLnBrk="1" hangingPunct="1">
              <a:spcBef>
                <a:spcPct val="0"/>
              </a:spcBef>
              <a:buFontTx/>
              <a:buNone/>
            </a:pPr>
            <a:r>
              <a:rPr lang="en-US" altLang="zh-TW" sz="2400">
                <a:ea typeface="新細明體" panose="02020500000000000000" pitchFamily="18" charset="-120"/>
              </a:rPr>
              <a:t>       “Thunder from Below”</a:t>
            </a: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r>
              <a:rPr lang="en-US" altLang="zh-TW" sz="2400">
                <a:ea typeface="新細明體" panose="02020500000000000000" pitchFamily="18" charset="-120"/>
              </a:rPr>
              <a:t>Azusa Street Revival 1906</a:t>
            </a: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endParaRPr lang="zh-TW" altLang="en-US" sz="2400">
              <a:ea typeface="新細明體" panose="02020500000000000000" pitchFamily="18" charset="-120"/>
            </a:endParaRPr>
          </a:p>
        </p:txBody>
      </p:sp>
      <p:pic>
        <p:nvPicPr>
          <p:cNvPr id="32771" name="Picture 2" descr="Image:026 la time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4038600"/>
            <a:ext cx="4400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http://upload.wikimedia.org/wikipedia/en/3/3b/AFM_on_azusa_stre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445611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4"/>
          <p:cNvSpPr>
            <a:spLocks noChangeArrowheads="1"/>
          </p:cNvSpPr>
          <p:nvPr/>
        </p:nvSpPr>
        <p:spPr bwMode="auto">
          <a:xfrm>
            <a:off x="228600" y="6172200"/>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1400">
                <a:ea typeface="新細明體" panose="02020500000000000000" pitchFamily="18" charset="-120"/>
              </a:rPr>
              <a:t>The Apostolic Faith Mission on Azusa Street</a:t>
            </a:r>
          </a:p>
        </p:txBody>
      </p:sp>
      <p:pic>
        <p:nvPicPr>
          <p:cNvPr id="32774" name="Picture 6" descr="http://upload.wikimedia.org/wikipedia/commons/9/9a/William_seymou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28600"/>
            <a:ext cx="28622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6"/>
          <p:cNvSpPr txBox="1">
            <a:spLocks noChangeArrowheads="1"/>
          </p:cNvSpPr>
          <p:nvPr/>
        </p:nvSpPr>
        <p:spPr bwMode="auto">
          <a:xfrm>
            <a:off x="5943600" y="3200400"/>
            <a:ext cx="320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TW" sz="1600">
                <a:ea typeface="新細明體" panose="02020500000000000000" pitchFamily="18" charset="-120"/>
              </a:rPr>
              <a:t>William Seymour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228600" y="381000"/>
            <a:ext cx="8534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zh-TW" sz="2400" b="1">
                <a:ea typeface="新細明體" panose="02020500000000000000" pitchFamily="18" charset="-120"/>
              </a:rPr>
              <a:t>William Wade Harris (1865-1929)</a:t>
            </a:r>
            <a:endParaRPr lang="en-US" altLang="zh-TW" sz="2400">
              <a:ea typeface="新細明體" panose="02020500000000000000" pitchFamily="18" charset="-120"/>
            </a:endParaRPr>
          </a:p>
          <a:p>
            <a:pPr eaLnBrk="1" hangingPunct="1">
              <a:spcBef>
                <a:spcPct val="50000"/>
              </a:spcBef>
              <a:buFontTx/>
              <a:buNone/>
            </a:pPr>
            <a:r>
              <a:rPr lang="en-US" altLang="zh-TW" sz="2400">
                <a:ea typeface="新細明體" panose="02020500000000000000" pitchFamily="18" charset="-120"/>
              </a:rPr>
              <a:t>1881 or 1882, Harris was soundly converted </a:t>
            </a:r>
          </a:p>
          <a:p>
            <a:pPr eaLnBrk="1" hangingPunct="1">
              <a:spcBef>
                <a:spcPct val="50000"/>
              </a:spcBef>
              <a:buFontTx/>
              <a:buNone/>
            </a:pPr>
            <a:r>
              <a:rPr lang="en-US" altLang="zh-TW" sz="2400">
                <a:ea typeface="新細明體" panose="02020500000000000000" pitchFamily="18" charset="-120"/>
              </a:rPr>
              <a:t>1888 he became an Episcopalian </a:t>
            </a:r>
          </a:p>
          <a:p>
            <a:pPr eaLnBrk="1" hangingPunct="1">
              <a:spcBef>
                <a:spcPct val="50000"/>
              </a:spcBef>
              <a:buFontTx/>
              <a:buNone/>
            </a:pPr>
            <a:r>
              <a:rPr lang="en-US" altLang="zh-TW" sz="2400">
                <a:ea typeface="新細明體" panose="02020500000000000000" pitchFamily="18" charset="-120"/>
              </a:rPr>
              <a:t>1910 Vision</a:t>
            </a:r>
          </a:p>
          <a:p>
            <a:pPr eaLnBrk="1" hangingPunct="1">
              <a:spcBef>
                <a:spcPct val="50000"/>
              </a:spcBef>
              <a:buFontTx/>
              <a:buNone/>
            </a:pPr>
            <a:r>
              <a:rPr lang="en-US" altLang="zh-TW" sz="2400">
                <a:ea typeface="新細明體" panose="02020500000000000000" pitchFamily="18" charset="-120"/>
              </a:rPr>
              <a:t>1913 Ivory Coast </a:t>
            </a:r>
          </a:p>
          <a:p>
            <a:pPr eaLnBrk="1" hangingPunct="1">
              <a:spcBef>
                <a:spcPct val="50000"/>
              </a:spcBef>
              <a:buFontTx/>
              <a:buNone/>
            </a:pPr>
            <a:r>
              <a:rPr lang="en-US" altLang="zh-TW" sz="2400">
                <a:ea typeface="新細明體" panose="02020500000000000000" pitchFamily="18" charset="-120"/>
              </a:rPr>
              <a:t>1913-14, baptized between 100,000 and 120,000 </a:t>
            </a:r>
          </a:p>
          <a:p>
            <a:pPr eaLnBrk="1" hangingPunct="1">
              <a:spcBef>
                <a:spcPct val="50000"/>
              </a:spcBef>
              <a:buFontTx/>
              <a:buNone/>
            </a:pPr>
            <a:r>
              <a:rPr lang="en-US" altLang="zh-TW" sz="2400">
                <a:ea typeface="新細明體" panose="02020500000000000000" pitchFamily="18" charset="-120"/>
              </a:rPr>
              <a:t>1924 Methodist missionaries reached Ivory Coast </a:t>
            </a:r>
          </a:p>
          <a:p>
            <a:pPr eaLnBrk="1" hangingPunct="1">
              <a:spcBef>
                <a:spcPct val="50000"/>
              </a:spcBef>
              <a:buFontTx/>
              <a:buNone/>
            </a:pPr>
            <a:r>
              <a:rPr lang="en-US" altLang="zh-TW" sz="2400">
                <a:ea typeface="新細明體" panose="02020500000000000000" pitchFamily="18" charset="-120"/>
              </a:rPr>
              <a:t>1929 Death</a:t>
            </a:r>
          </a:p>
          <a:p>
            <a:pPr eaLnBrk="1" hangingPunct="1">
              <a:spcBef>
                <a:spcPct val="50000"/>
              </a:spcBef>
              <a:buFontTx/>
              <a:buNone/>
            </a:pPr>
            <a:endParaRPr lang="zh-TW" altLang="en-US" sz="2400">
              <a:ea typeface="新細明體" panose="02020500000000000000" pitchFamily="18" charset="-120"/>
            </a:endParaRPr>
          </a:p>
        </p:txBody>
      </p:sp>
      <p:pic>
        <p:nvPicPr>
          <p:cNvPr id="33795" name="Picture 5" descr="William Wade Har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
            <a:ext cx="22748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0"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75063"/>
            <a:ext cx="291465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Map of Lib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876800"/>
            <a:ext cx="17081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381000"/>
            <a:ext cx="8534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zh-TW" sz="2400" b="1">
                <a:ea typeface="新細明體" panose="02020500000000000000" pitchFamily="18" charset="-120"/>
              </a:rPr>
              <a:t>Simon Kimbangu (1889-1951) (Kimbanguists)</a:t>
            </a:r>
            <a:endParaRPr lang="en-US" altLang="zh-TW" sz="2400">
              <a:ea typeface="新細明體" panose="02020500000000000000" pitchFamily="18" charset="-120"/>
            </a:endParaRPr>
          </a:p>
          <a:p>
            <a:pPr eaLnBrk="1" hangingPunct="1">
              <a:spcBef>
                <a:spcPct val="50000"/>
              </a:spcBef>
              <a:buFontTx/>
              <a:buNone/>
            </a:pPr>
            <a:r>
              <a:rPr lang="en-US" altLang="zh-TW" sz="2400">
                <a:ea typeface="新細明體" panose="02020500000000000000" pitchFamily="18" charset="-120"/>
              </a:rPr>
              <a:t>home town N’kamba </a:t>
            </a:r>
          </a:p>
          <a:p>
            <a:pPr eaLnBrk="1" hangingPunct="1">
              <a:spcBef>
                <a:spcPct val="50000"/>
              </a:spcBef>
              <a:buFontTx/>
              <a:buNone/>
            </a:pPr>
            <a:r>
              <a:rPr lang="en-US" altLang="zh-TW" sz="2400">
                <a:ea typeface="新細明體" panose="02020500000000000000" pitchFamily="18" charset="-120"/>
              </a:rPr>
              <a:t>1915 baptized</a:t>
            </a:r>
          </a:p>
          <a:p>
            <a:pPr eaLnBrk="1" hangingPunct="1">
              <a:spcBef>
                <a:spcPct val="50000"/>
              </a:spcBef>
              <a:buFontTx/>
              <a:buNone/>
            </a:pPr>
            <a:r>
              <a:rPr lang="en-US" altLang="zh-TW" sz="2400">
                <a:ea typeface="新細明體" panose="02020500000000000000" pitchFamily="18" charset="-120"/>
              </a:rPr>
              <a:t>1918 worldwide influenza pandemic </a:t>
            </a:r>
          </a:p>
          <a:p>
            <a:pPr eaLnBrk="1" hangingPunct="1">
              <a:spcBef>
                <a:spcPct val="50000"/>
              </a:spcBef>
              <a:buFontTx/>
              <a:buNone/>
            </a:pPr>
            <a:r>
              <a:rPr lang="en-US" altLang="zh-TW" sz="2400">
                <a:ea typeface="新細明體" panose="02020500000000000000" pitchFamily="18" charset="-120"/>
              </a:rPr>
              <a:t>1921 faith healing ministry</a:t>
            </a:r>
          </a:p>
          <a:p>
            <a:pPr eaLnBrk="1" hangingPunct="1">
              <a:spcBef>
                <a:spcPct val="50000"/>
              </a:spcBef>
              <a:buFontTx/>
              <a:buNone/>
            </a:pPr>
            <a:r>
              <a:rPr lang="en-US" altLang="zh-TW" sz="2400">
                <a:ea typeface="新細明體" panose="02020500000000000000" pitchFamily="18" charset="-120"/>
              </a:rPr>
              <a:t>1921 summer- escape</a:t>
            </a:r>
          </a:p>
          <a:p>
            <a:pPr eaLnBrk="1" hangingPunct="1">
              <a:spcBef>
                <a:spcPct val="50000"/>
              </a:spcBef>
              <a:buFontTx/>
              <a:buNone/>
            </a:pPr>
            <a:r>
              <a:rPr lang="en-US" altLang="zh-TW" sz="2400">
                <a:ea typeface="新細明體" panose="02020500000000000000" pitchFamily="18" charset="-120"/>
              </a:rPr>
              <a:t>1921 fall- surrender</a:t>
            </a:r>
          </a:p>
          <a:p>
            <a:pPr eaLnBrk="1" hangingPunct="1">
              <a:spcBef>
                <a:spcPct val="50000"/>
              </a:spcBef>
              <a:buFontTx/>
              <a:buNone/>
            </a:pPr>
            <a:endParaRPr lang="en-US" altLang="zh-TW" sz="2400">
              <a:ea typeface="新細明體" panose="02020500000000000000" pitchFamily="18" charset="-120"/>
            </a:endParaRPr>
          </a:p>
          <a:p>
            <a:pPr eaLnBrk="1" hangingPunct="1">
              <a:spcBef>
                <a:spcPct val="50000"/>
              </a:spcBef>
              <a:buFontTx/>
              <a:buNone/>
            </a:pPr>
            <a:endParaRPr lang="zh-TW" altLang="en-US" sz="2400">
              <a:ea typeface="新細明體" panose="02020500000000000000" pitchFamily="18" charset="-120"/>
            </a:endParaRPr>
          </a:p>
        </p:txBody>
      </p:sp>
      <p:pic>
        <p:nvPicPr>
          <p:cNvPr id="34819" name="Picture 5" descr="kongo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36004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457200"/>
            <a:ext cx="3886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400" b="1">
                <a:ea typeface="新細明體" panose="02020500000000000000" pitchFamily="18" charset="-120"/>
              </a:rPr>
              <a:t>John Song (1901-1944)</a:t>
            </a:r>
          </a:p>
          <a:p>
            <a:pPr eaLnBrk="1" hangingPunct="1">
              <a:spcBef>
                <a:spcPct val="50000"/>
              </a:spcBef>
              <a:buFontTx/>
              <a:buNone/>
            </a:pPr>
            <a:r>
              <a:rPr lang="en-US" altLang="zh-TW" sz="2400">
                <a:ea typeface="新細明體" panose="02020500000000000000" pitchFamily="18" charset="-120"/>
              </a:rPr>
              <a:t>1901 Born in Fukien Province</a:t>
            </a:r>
          </a:p>
          <a:p>
            <a:pPr eaLnBrk="1" hangingPunct="1">
              <a:spcBef>
                <a:spcPct val="50000"/>
              </a:spcBef>
              <a:buFontTx/>
              <a:buNone/>
            </a:pPr>
            <a:r>
              <a:rPr lang="en-US" altLang="zh-TW" sz="2400">
                <a:ea typeface="新細明體" panose="02020500000000000000" pitchFamily="18" charset="-120"/>
              </a:rPr>
              <a:t>1910 Converted</a:t>
            </a:r>
          </a:p>
          <a:p>
            <a:pPr eaLnBrk="1" hangingPunct="1">
              <a:spcBef>
                <a:spcPct val="50000"/>
              </a:spcBef>
              <a:buFontTx/>
              <a:buNone/>
            </a:pPr>
            <a:r>
              <a:rPr lang="en-US" altLang="zh-TW" sz="2400">
                <a:ea typeface="新細明體" panose="02020500000000000000" pitchFamily="18" charset="-120"/>
              </a:rPr>
              <a:t>1920 Study in America</a:t>
            </a:r>
          </a:p>
          <a:p>
            <a:pPr eaLnBrk="1" hangingPunct="1">
              <a:spcBef>
                <a:spcPct val="50000"/>
              </a:spcBef>
              <a:buFontTx/>
              <a:buNone/>
            </a:pPr>
            <a:r>
              <a:rPr lang="en-US" altLang="zh-TW" sz="2400">
                <a:ea typeface="新細明體" panose="02020500000000000000" pitchFamily="18" charset="-120"/>
              </a:rPr>
              <a:t>1927 (Feb) Recommit to Christ</a:t>
            </a:r>
          </a:p>
          <a:p>
            <a:pPr eaLnBrk="1" hangingPunct="1">
              <a:spcBef>
                <a:spcPct val="50000"/>
              </a:spcBef>
              <a:buFontTx/>
              <a:buNone/>
            </a:pPr>
            <a:r>
              <a:rPr lang="en-US" altLang="zh-TW" sz="2400">
                <a:ea typeface="新細明體" panose="02020500000000000000" pitchFamily="18" charset="-120"/>
              </a:rPr>
              <a:t>    Incarcerated 193 days</a:t>
            </a:r>
          </a:p>
          <a:p>
            <a:pPr eaLnBrk="1" hangingPunct="1">
              <a:spcBef>
                <a:spcPct val="50000"/>
              </a:spcBef>
              <a:buFontTx/>
              <a:buNone/>
            </a:pPr>
            <a:r>
              <a:rPr lang="en-US" altLang="zh-TW" sz="2400">
                <a:ea typeface="新細明體" panose="02020500000000000000" pitchFamily="18" charset="-120"/>
              </a:rPr>
              <a:t>1927 (Oct) Return to Shanghai</a:t>
            </a:r>
          </a:p>
          <a:p>
            <a:pPr eaLnBrk="1" hangingPunct="1">
              <a:spcBef>
                <a:spcPct val="50000"/>
              </a:spcBef>
              <a:buFontTx/>
              <a:buNone/>
            </a:pPr>
            <a:r>
              <a:rPr lang="en-US" altLang="zh-TW" sz="2400">
                <a:ea typeface="新細明體" panose="02020500000000000000" pitchFamily="18" charset="-120"/>
              </a:rPr>
              <a:t>    Begin preaching ministry</a:t>
            </a:r>
          </a:p>
          <a:p>
            <a:pPr eaLnBrk="1" hangingPunct="1">
              <a:spcBef>
                <a:spcPct val="50000"/>
              </a:spcBef>
              <a:buFontTx/>
              <a:buNone/>
            </a:pPr>
            <a:r>
              <a:rPr lang="en-US" altLang="zh-TW" sz="2400">
                <a:ea typeface="新細明體" panose="02020500000000000000" pitchFamily="18" charset="-120"/>
              </a:rPr>
              <a:t>1944 Death</a:t>
            </a:r>
          </a:p>
        </p:txBody>
      </p:sp>
      <p:pic>
        <p:nvPicPr>
          <p:cNvPr id="35843" name="Picture 3" descr="sung-gray16-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
            <a:ext cx="390207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38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381000" y="4572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a:p>
            <a:pPr eaLnBrk="1" hangingPunct="1">
              <a:spcBef>
                <a:spcPct val="0"/>
              </a:spcBef>
              <a:buFontTx/>
              <a:buNone/>
            </a:pPr>
            <a:endParaRPr lang="zh-TW" altLang="en-US" sz="2400">
              <a:ea typeface="新細明體" panose="02020500000000000000" pitchFamily="18" charset="-120"/>
            </a:endParaRPr>
          </a:p>
          <a:p>
            <a:pPr eaLnBrk="1" hangingPunct="1">
              <a:spcBef>
                <a:spcPct val="0"/>
              </a:spcBef>
              <a:buFontTx/>
              <a:buNone/>
            </a:pPr>
            <a:endParaRPr lang="zh-TW" altLang="en-US" sz="2400">
              <a:ea typeface="新細明體" panose="02020500000000000000" pitchFamily="18" charset="-120"/>
            </a:endParaRPr>
          </a:p>
        </p:txBody>
      </p:sp>
      <p:sp>
        <p:nvSpPr>
          <p:cNvPr id="36867" name="TextBox 2"/>
          <p:cNvSpPr txBox="1">
            <a:spLocks noChangeArrowheads="1"/>
          </p:cNvSpPr>
          <p:nvPr/>
        </p:nvSpPr>
        <p:spPr bwMode="auto">
          <a:xfrm>
            <a:off x="381000" y="381000"/>
            <a:ext cx="82296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400" b="1">
                <a:ea typeface="新細明體" panose="02020500000000000000" pitchFamily="18" charset="-120"/>
              </a:rPr>
              <a:t>C. Movements 1900-</a:t>
            </a:r>
            <a:endParaRPr lang="en-US" altLang="zh-TW" sz="2400">
              <a:ea typeface="新細明體" panose="02020500000000000000" pitchFamily="18" charset="-120"/>
            </a:endParaRPr>
          </a:p>
          <a:p>
            <a:pPr eaLnBrk="1" hangingPunct="1">
              <a:spcBef>
                <a:spcPct val="0"/>
              </a:spcBef>
              <a:buFontTx/>
              <a:buNone/>
            </a:pPr>
            <a:r>
              <a:rPr lang="en-US" altLang="zh-TW" sz="2400">
                <a:ea typeface="新細明體" panose="02020500000000000000" pitchFamily="18" charset="-120"/>
              </a:rPr>
              <a:t> </a:t>
            </a:r>
          </a:p>
          <a:p>
            <a:pPr eaLnBrk="1" hangingPunct="1">
              <a:spcBef>
                <a:spcPct val="0"/>
              </a:spcBef>
              <a:buFontTx/>
              <a:buNone/>
            </a:pPr>
            <a:r>
              <a:rPr lang="en-US" altLang="zh-TW" sz="2400">
                <a:ea typeface="新細明體" panose="02020500000000000000" pitchFamily="18" charset="-120"/>
              </a:rPr>
              <a:t> “The Globalization of Christianity”</a:t>
            </a: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r>
              <a:rPr lang="en-US" altLang="zh-TW" sz="2400">
                <a:ea typeface="新細明體" panose="02020500000000000000" pitchFamily="18" charset="-120"/>
              </a:rPr>
              <a:t>Asia, Africa, and Latin America</a:t>
            </a: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r>
              <a:rPr lang="en-US" altLang="zh-TW" sz="2400" b="1" i="1">
                <a:ea typeface="新細明體" panose="02020500000000000000" pitchFamily="18" charset="-120"/>
              </a:rPr>
              <a:t>Independent</a:t>
            </a:r>
            <a:r>
              <a:rPr lang="en-US" altLang="zh-TW" sz="2400">
                <a:ea typeface="新細明體" panose="02020500000000000000" pitchFamily="18" charset="-120"/>
              </a:rPr>
              <a:t> Churches in Korea, China, Africa, etc.</a:t>
            </a:r>
          </a:p>
          <a:p>
            <a:pPr eaLnBrk="1" hangingPunct="1">
              <a:spcBef>
                <a:spcPct val="0"/>
              </a:spcBef>
              <a:buFontTx/>
              <a:buNone/>
            </a:pPr>
            <a:r>
              <a:rPr lang="en-US" altLang="zh-TW" sz="2400">
                <a:ea typeface="新細明體" panose="02020500000000000000" pitchFamily="18" charset="-120"/>
              </a:rPr>
              <a:t> </a:t>
            </a:r>
          </a:p>
          <a:p>
            <a:pPr eaLnBrk="1" hangingPunct="1">
              <a:spcBef>
                <a:spcPct val="50000"/>
              </a:spcBef>
              <a:buFontTx/>
              <a:buNone/>
            </a:pPr>
            <a:r>
              <a:rPr lang="en-US" altLang="zh-TW" sz="2400">
                <a:ea typeface="新細明體" panose="02020500000000000000" pitchFamily="18" charset="-120"/>
              </a:rPr>
              <a:t> </a:t>
            </a:r>
            <a:r>
              <a:rPr lang="en-US" altLang="zh-CN" sz="2400" b="1">
                <a:ea typeface="SimSun" panose="02010600030101010101" pitchFamily="2" charset="-122"/>
              </a:rPr>
              <a:t> AIC</a:t>
            </a:r>
            <a:r>
              <a:rPr lang="en-US" altLang="zh-CN" sz="2400">
                <a:ea typeface="SimSun" panose="02010600030101010101" pitchFamily="2" charset="-122"/>
              </a:rPr>
              <a:t>   African Independent Churches </a:t>
            </a:r>
          </a:p>
          <a:p>
            <a:pPr eaLnBrk="1" hangingPunct="1">
              <a:spcBef>
                <a:spcPct val="50000"/>
              </a:spcBef>
              <a:buFontTx/>
              <a:buNone/>
            </a:pPr>
            <a:r>
              <a:rPr lang="en-US" altLang="zh-CN" sz="2400">
                <a:ea typeface="SimSun" panose="02010600030101010101" pitchFamily="2" charset="-122"/>
              </a:rPr>
              <a:t>           (African Initiated, African Indigenous)</a:t>
            </a:r>
          </a:p>
          <a:p>
            <a:pPr eaLnBrk="1" hangingPunct="1">
              <a:spcBef>
                <a:spcPct val="50000"/>
              </a:spcBef>
              <a:buFontTx/>
              <a:buNone/>
            </a:pPr>
            <a:r>
              <a:rPr lang="en-US" altLang="zh-CN" sz="2400">
                <a:ea typeface="SimSun" panose="02010600030101010101" pitchFamily="2" charset="-122"/>
              </a:rPr>
              <a:t> </a:t>
            </a:r>
          </a:p>
          <a:p>
            <a:pPr eaLnBrk="1" hangingPunct="1">
              <a:spcBef>
                <a:spcPct val="50000"/>
              </a:spcBef>
              <a:buFontTx/>
              <a:buNone/>
            </a:pPr>
            <a:r>
              <a:rPr lang="en-US" altLang="zh-CN" sz="2400">
                <a:ea typeface="SimSun" panose="02010600030101010101" pitchFamily="2" charset="-122"/>
              </a:rPr>
              <a:t>Many sprang up from 1880s</a:t>
            </a:r>
          </a:p>
          <a:p>
            <a:pPr eaLnBrk="1" hangingPunct="1">
              <a:spcBef>
                <a:spcPct val="50000"/>
              </a:spcBef>
              <a:buFontTx/>
              <a:buNone/>
            </a:pPr>
            <a:r>
              <a:rPr lang="en-US" altLang="zh-CN" sz="2400">
                <a:ea typeface="SimSun" panose="02010600030101010101" pitchFamily="2" charset="-122"/>
              </a:rPr>
              <a:t> One example: Zionist churches</a:t>
            </a:r>
            <a:endParaRPr lang="en-US" altLang="zh-TW" sz="2400">
              <a:ea typeface="新細明體" panose="02020500000000000000" pitchFamily="18" charset="-120"/>
            </a:endParaRPr>
          </a:p>
          <a:p>
            <a:pPr eaLnBrk="1" hangingPunct="1">
              <a:spcBef>
                <a:spcPct val="0"/>
              </a:spcBef>
              <a:buFontTx/>
              <a:buNone/>
            </a:pPr>
            <a:endParaRPr lang="en-US" altLang="zh-TW" sz="240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304800" y="381000"/>
            <a:ext cx="8534400"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4400" b="1">
                <a:ea typeface="新細明體" panose="02020500000000000000" pitchFamily="18" charset="-120"/>
              </a:rPr>
              <a:t>Conclusion</a:t>
            </a:r>
            <a:endParaRPr lang="en-US" altLang="zh-TW" sz="4400">
              <a:ea typeface="新細明體" panose="02020500000000000000" pitchFamily="18" charset="-120"/>
            </a:endParaRP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r>
              <a:rPr lang="en-US" altLang="zh-TW" sz="2400" b="1">
                <a:ea typeface="新細明體" panose="02020500000000000000" pitchFamily="18" charset="-120"/>
              </a:rPr>
              <a:t>Global Missions</a:t>
            </a:r>
          </a:p>
          <a:p>
            <a:pPr eaLnBrk="1" hangingPunct="1">
              <a:spcBef>
                <a:spcPct val="0"/>
              </a:spcBef>
              <a:buFontTx/>
              <a:buNone/>
            </a:pPr>
            <a:r>
              <a:rPr lang="en-US" altLang="zh-TW" sz="2400">
                <a:ea typeface="新細明體" panose="02020500000000000000" pitchFamily="18" charset="-120"/>
              </a:rPr>
              <a:t>Back to Jerusalem</a:t>
            </a:r>
          </a:p>
          <a:p>
            <a:pPr eaLnBrk="1" hangingPunct="1">
              <a:spcBef>
                <a:spcPct val="0"/>
              </a:spcBef>
              <a:buFontTx/>
              <a:buNone/>
            </a:pPr>
            <a:r>
              <a:rPr lang="en-US" altLang="zh-TW" sz="2400">
                <a:ea typeface="新細明體" panose="02020500000000000000" pitchFamily="18" charset="-120"/>
              </a:rPr>
              <a:t>The Gospel From everywhere to everyone</a:t>
            </a: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r>
              <a:rPr lang="en-US" altLang="zh-TW" sz="2400" b="1">
                <a:ea typeface="新細明體" panose="02020500000000000000" pitchFamily="18" charset="-120"/>
              </a:rPr>
              <a:t>Global Theology</a:t>
            </a:r>
          </a:p>
          <a:p>
            <a:pPr eaLnBrk="1" hangingPunct="1">
              <a:spcBef>
                <a:spcPct val="0"/>
              </a:spcBef>
              <a:buFontTx/>
              <a:buNone/>
            </a:pPr>
            <a:r>
              <a:rPr lang="en-US" altLang="zh-TW" sz="2400">
                <a:ea typeface="新細明體" panose="02020500000000000000" pitchFamily="18" charset="-120"/>
              </a:rPr>
              <a:t>Fresh understanding of New Testament (eg Holy Spirit power)</a:t>
            </a:r>
          </a:p>
          <a:p>
            <a:pPr eaLnBrk="1" hangingPunct="1">
              <a:spcBef>
                <a:spcPct val="0"/>
              </a:spcBef>
              <a:buFontTx/>
              <a:buNone/>
            </a:pPr>
            <a:r>
              <a:rPr lang="en-US" altLang="zh-TW" sz="2400">
                <a:ea typeface="新細明體" panose="02020500000000000000" pitchFamily="18" charset="-120"/>
              </a:rPr>
              <a:t>Fresh understanding of Old Testament (e.g. Asian culture)</a:t>
            </a:r>
          </a:p>
          <a:p>
            <a:pPr eaLnBrk="1" hangingPunct="1">
              <a:spcBef>
                <a:spcPct val="0"/>
              </a:spcBef>
              <a:buFontTx/>
              <a:buNone/>
            </a:pPr>
            <a:r>
              <a:rPr lang="en-US" altLang="zh-TW" sz="2400">
                <a:ea typeface="新細明體" panose="02020500000000000000" pitchFamily="18" charset="-120"/>
              </a:rPr>
              <a:t>Andrew Walls  “Auditorium”</a:t>
            </a: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endParaRPr lang="en-US" altLang="zh-TW" sz="2400">
              <a:ea typeface="新細明體" panose="02020500000000000000" pitchFamily="18" charset="-120"/>
            </a:endParaRPr>
          </a:p>
          <a:p>
            <a:pPr eaLnBrk="1" hangingPunct="1">
              <a:spcBef>
                <a:spcPct val="0"/>
              </a:spcBef>
              <a:buFontTx/>
              <a:buNone/>
            </a:pPr>
            <a:endParaRPr lang="zh-TW" altLang="en-US" sz="2400">
              <a:ea typeface="新細明體" panose="02020500000000000000" pitchFamily="18" charset="-120"/>
            </a:endParaRPr>
          </a:p>
        </p:txBody>
      </p:sp>
      <p:pic>
        <p:nvPicPr>
          <p:cNvPr id="59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3171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5188" y="2636838"/>
            <a:ext cx="2913062"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2538" y="2636838"/>
            <a:ext cx="2811462"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4"/>
          <p:cNvSpPr txBox="1">
            <a:spLocks noChangeArrowheads="1"/>
          </p:cNvSpPr>
          <p:nvPr/>
        </p:nvSpPr>
        <p:spPr bwMode="auto">
          <a:xfrm>
            <a:off x="5638800" y="3048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Samuel Escobar</a:t>
            </a:r>
          </a:p>
        </p:txBody>
      </p:sp>
      <p:sp>
        <p:nvSpPr>
          <p:cNvPr id="60422" name="TextBox 5"/>
          <p:cNvSpPr txBox="1">
            <a:spLocks noChangeArrowheads="1"/>
          </p:cNvSpPr>
          <p:nvPr/>
        </p:nvSpPr>
        <p:spPr bwMode="auto">
          <a:xfrm>
            <a:off x="152400" y="39624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William Taylor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4419600" cy="5909310"/>
          </a:xfrm>
          <a:prstGeom prst="rect">
            <a:avLst/>
          </a:prstGeom>
          <a:noFill/>
        </p:spPr>
        <p:txBody>
          <a:bodyPr wrap="square" rtlCol="0">
            <a:spAutoFit/>
          </a:bodyPr>
          <a:lstStyle/>
          <a:p>
            <a:r>
              <a:rPr lang="en-US" b="1" dirty="0" smtClean="0">
                <a:hlinkClick r:id="rId2"/>
              </a:rPr>
              <a:t>5</a:t>
            </a:r>
            <a:r>
              <a:rPr lang="en-US" dirty="0" smtClean="0"/>
              <a:t>Now there were staying in Jerusalem God-fearing Jews from every nation under heaven. </a:t>
            </a:r>
            <a:r>
              <a:rPr lang="en-US" b="1" dirty="0" smtClean="0">
                <a:hlinkClick r:id="rId3"/>
              </a:rPr>
              <a:t>6</a:t>
            </a:r>
            <a:r>
              <a:rPr lang="en-US" dirty="0" smtClean="0"/>
              <a:t>When they heard this sound, a crowd came together in bewilderment, because each one heard their own language being spoken. </a:t>
            </a:r>
            <a:r>
              <a:rPr lang="en-US" b="1" dirty="0" smtClean="0">
                <a:hlinkClick r:id="rId4"/>
              </a:rPr>
              <a:t>7</a:t>
            </a:r>
            <a:r>
              <a:rPr lang="en-US" dirty="0" smtClean="0"/>
              <a:t>Utterly amazed, they asked: “Aren’t all these who are speaking Galileans? </a:t>
            </a:r>
            <a:r>
              <a:rPr lang="en-US" b="1" dirty="0" smtClean="0">
                <a:hlinkClick r:id="rId5"/>
              </a:rPr>
              <a:t>8</a:t>
            </a:r>
            <a:r>
              <a:rPr lang="en-US" dirty="0" smtClean="0"/>
              <a:t>Then how is it that each of us hears them in our native language? </a:t>
            </a:r>
            <a:r>
              <a:rPr lang="en-US" b="1" dirty="0" smtClean="0">
                <a:hlinkClick r:id="rId6"/>
              </a:rPr>
              <a:t>9</a:t>
            </a:r>
            <a:r>
              <a:rPr lang="en-US" dirty="0" smtClean="0"/>
              <a:t>Parthians, Medes and </a:t>
            </a:r>
            <a:r>
              <a:rPr lang="en-US" dirty="0" err="1" smtClean="0"/>
              <a:t>Elamites</a:t>
            </a:r>
            <a:r>
              <a:rPr lang="en-US" dirty="0" smtClean="0"/>
              <a:t>; residents of Mesopotamia, Judea and Cappadocia, Pontus and Asia, </a:t>
            </a:r>
            <a:r>
              <a:rPr lang="en-US" b="1" dirty="0" smtClean="0">
                <a:hlinkClick r:id="rId7"/>
              </a:rPr>
              <a:t>10</a:t>
            </a:r>
            <a:r>
              <a:rPr lang="en-US" dirty="0" smtClean="0"/>
              <a:t>Phrygia and </a:t>
            </a:r>
            <a:r>
              <a:rPr lang="en-US" dirty="0" err="1" smtClean="0"/>
              <a:t>Pamphylia</a:t>
            </a:r>
            <a:r>
              <a:rPr lang="en-US" dirty="0" smtClean="0"/>
              <a:t>, Egypt and the parts of Libya near Cyrene; visitors from Rome </a:t>
            </a:r>
            <a:r>
              <a:rPr lang="en-US" b="1" dirty="0" smtClean="0">
                <a:hlinkClick r:id="rId8"/>
              </a:rPr>
              <a:t>11</a:t>
            </a:r>
            <a:r>
              <a:rPr lang="en-US" dirty="0" smtClean="0"/>
              <a:t>(both Jews and converts to Judaism); Cretans and Arabs—we hear them declaring the wonders of God in our own tongues!” </a:t>
            </a:r>
            <a:r>
              <a:rPr lang="en-US" b="1" dirty="0" smtClean="0">
                <a:hlinkClick r:id="rId9"/>
              </a:rPr>
              <a:t>12</a:t>
            </a:r>
            <a:r>
              <a:rPr lang="en-US" dirty="0" smtClean="0"/>
              <a:t>Amazed and perplexed, they asked one another, “What does this mean?”</a:t>
            </a:r>
          </a:p>
          <a:p>
            <a:r>
              <a:rPr lang="en-US" b="1" dirty="0" smtClean="0">
                <a:hlinkClick r:id="rId10"/>
              </a:rPr>
              <a:t>13</a:t>
            </a:r>
            <a:r>
              <a:rPr lang="en-US" dirty="0" smtClean="0"/>
              <a:t>Some, however, made fun of them and said, “They have had too much wine.”</a:t>
            </a:r>
          </a:p>
          <a:p>
            <a:endParaRPr lang="en-US" dirty="0"/>
          </a:p>
        </p:txBody>
      </p:sp>
      <p:sp>
        <p:nvSpPr>
          <p:cNvPr id="3" name="TextBox 2"/>
          <p:cNvSpPr txBox="1"/>
          <p:nvPr/>
        </p:nvSpPr>
        <p:spPr>
          <a:xfrm>
            <a:off x="4724400" y="152400"/>
            <a:ext cx="4267200" cy="5355312"/>
          </a:xfrm>
          <a:prstGeom prst="rect">
            <a:avLst/>
          </a:prstGeom>
          <a:noFill/>
        </p:spPr>
        <p:txBody>
          <a:bodyPr wrap="square" rtlCol="0">
            <a:spAutoFit/>
          </a:bodyPr>
          <a:lstStyle/>
          <a:p>
            <a:r>
              <a:rPr lang="en-US" altLang="zh-TW" b="1" dirty="0" smtClean="0">
                <a:hlinkClick r:id="rId11"/>
              </a:rPr>
              <a:t>5</a:t>
            </a:r>
            <a:r>
              <a:rPr lang="zh-TW" altLang="en-US" dirty="0" smtClean="0"/>
              <a:t>那 時 ， 有 虔 誠 的 猶 太 人 從 天 下 各 國 來 ， 住 在 耶 路 撒 冷 。 </a:t>
            </a:r>
            <a:r>
              <a:rPr lang="en-US" altLang="zh-TW" b="1" dirty="0" smtClean="0">
                <a:hlinkClick r:id="rId12"/>
              </a:rPr>
              <a:t>6</a:t>
            </a:r>
            <a:r>
              <a:rPr lang="zh-TW" altLang="en-US" dirty="0" smtClean="0"/>
              <a:t>這 聲 音 一 響 ， 眾 人 都 來 聚 集 ， 各 人 聽 見 門 徒 用 眾 人 的 鄉 談 說 話 ， 就 甚 納 悶 ； </a:t>
            </a:r>
            <a:r>
              <a:rPr lang="en-US" altLang="zh-TW" b="1" dirty="0" smtClean="0">
                <a:hlinkClick r:id="rId13"/>
              </a:rPr>
              <a:t>7</a:t>
            </a:r>
            <a:r>
              <a:rPr lang="zh-TW" altLang="en-US" dirty="0" smtClean="0"/>
              <a:t>都 驚 訝 希 奇 說 ： 看 哪 ， 這 說 話 的 不 都 是 加 利 利 人 麼 ？ </a:t>
            </a:r>
            <a:r>
              <a:rPr lang="en-US" altLang="zh-TW" b="1" dirty="0" smtClean="0">
                <a:hlinkClick r:id="rId14"/>
              </a:rPr>
              <a:t>8</a:t>
            </a:r>
            <a:r>
              <a:rPr lang="zh-TW" altLang="en-US" dirty="0" smtClean="0"/>
              <a:t>我 們 各 人 ， 怎 麼 聽 見 他 們 說 我 們 生 來 所 用 的 鄉 談 呢 ？ </a:t>
            </a:r>
            <a:r>
              <a:rPr lang="en-US" altLang="zh-TW" b="1" dirty="0" smtClean="0">
                <a:hlinkClick r:id="rId15"/>
              </a:rPr>
              <a:t>9</a:t>
            </a:r>
            <a:r>
              <a:rPr lang="zh-TW" altLang="en-US" dirty="0" smtClean="0"/>
              <a:t>我 們 帕 提 亞 人 、 瑪 代 人 、 以 攔 人 ， 和 住 在 米 所 波 大 米 、 猶 太 、 加 帕 多 家 、 本 都 、 亞 西 亞 、 </a:t>
            </a:r>
            <a:r>
              <a:rPr lang="en-US" altLang="zh-TW" b="1" dirty="0" smtClean="0">
                <a:hlinkClick r:id="rId16"/>
              </a:rPr>
              <a:t>10</a:t>
            </a:r>
            <a:r>
              <a:rPr lang="zh-TW" altLang="en-US" dirty="0" smtClean="0"/>
              <a:t>弗 呂 家 、 旁 非 利 亞 、 埃 及 的 人 ， 並 靠 近 古 利 奈 的 呂 彼 亞 一 帶 地 方 的 人 ， 從 羅 馬 來 的 客 旅 中 ， 或 是 猶 太 人 ， 或 是 進 猶 太 教 的 人 ， </a:t>
            </a:r>
            <a:r>
              <a:rPr lang="en-US" altLang="zh-TW" b="1" dirty="0" smtClean="0">
                <a:hlinkClick r:id="rId17"/>
              </a:rPr>
              <a:t>11</a:t>
            </a:r>
            <a:r>
              <a:rPr lang="zh-TW" altLang="en-US" dirty="0" smtClean="0"/>
              <a:t>革 哩 底 和 亞 拉 伯 人 ， 都 聽 見 他 們 用 我 們 的 鄉 談 ， 講 說 神 的 大 作 為 。 </a:t>
            </a:r>
            <a:r>
              <a:rPr lang="en-US" altLang="zh-TW" b="1" dirty="0" smtClean="0">
                <a:hlinkClick r:id="rId18"/>
              </a:rPr>
              <a:t>12</a:t>
            </a:r>
            <a:r>
              <a:rPr lang="zh-TW" altLang="en-US" dirty="0" smtClean="0"/>
              <a:t>眾 人 就 都 驚 訝 猜 疑 ， 彼 此 說 ： 這 是 甚 麼 意 思 呢 ？ </a:t>
            </a:r>
            <a:r>
              <a:rPr lang="en-US" altLang="zh-TW" b="1" dirty="0" smtClean="0">
                <a:hlinkClick r:id="rId19"/>
              </a:rPr>
              <a:t>13</a:t>
            </a:r>
            <a:r>
              <a:rPr lang="zh-TW" altLang="en-US" dirty="0" smtClean="0"/>
              <a:t>還 有 人 譏 誚 說 ： 他 們 無 非 是 新 酒 灌 滿 了 。</a:t>
            </a:r>
            <a:endParaRPr lang="en-US" dirty="0"/>
          </a:p>
        </p:txBody>
      </p:sp>
    </p:spTree>
    <p:extLst>
      <p:ext uri="{BB962C8B-B14F-4D97-AF65-F5344CB8AC3E}">
        <p14:creationId xmlns:p14="http://schemas.microsoft.com/office/powerpoint/2010/main" val="1123077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1" y="166255"/>
            <a:ext cx="4331854" cy="1754326"/>
          </a:xfrm>
          <a:prstGeom prst="rect">
            <a:avLst/>
          </a:prstGeom>
          <a:noFill/>
        </p:spPr>
        <p:txBody>
          <a:bodyPr wrap="square" rtlCol="0">
            <a:spAutoFit/>
          </a:bodyPr>
          <a:lstStyle/>
          <a:p>
            <a:r>
              <a:rPr lang="en-US" altLang="zh-TW" b="1" dirty="0" smtClean="0">
                <a:hlinkClick r:id="rId2"/>
              </a:rPr>
              <a:t>14</a:t>
            </a:r>
            <a:r>
              <a:rPr lang="zh-TW" altLang="en-US" dirty="0" smtClean="0"/>
              <a:t>彼 得 和 十 一 個 使 徒 站 起 ， 高 聲 說 ： 猶 太 人 和 一 切 住 在 耶 路 撒 冷 的 人 哪 ， 這 件 事 你 們 當 知 道 ， 也 當 側 耳 聽 我 的 話 。 </a:t>
            </a:r>
            <a:r>
              <a:rPr lang="en-US" altLang="zh-TW" b="1" dirty="0" smtClean="0">
                <a:hlinkClick r:id="rId3"/>
              </a:rPr>
              <a:t>15</a:t>
            </a:r>
            <a:r>
              <a:rPr lang="zh-TW" altLang="en-US" dirty="0" smtClean="0"/>
              <a:t>你 們 想 這 些 人 是 醉 了 ； 其 實 不 是 醉 了 ， 因 為 時 候 剛 到 巳 初 。</a:t>
            </a:r>
            <a:endParaRPr lang="en-US" dirty="0"/>
          </a:p>
        </p:txBody>
      </p:sp>
      <p:sp>
        <p:nvSpPr>
          <p:cNvPr id="3" name="TextBox 2"/>
          <p:cNvSpPr txBox="1"/>
          <p:nvPr/>
        </p:nvSpPr>
        <p:spPr>
          <a:xfrm>
            <a:off x="48491" y="117693"/>
            <a:ext cx="4523509" cy="1754326"/>
          </a:xfrm>
          <a:prstGeom prst="rect">
            <a:avLst/>
          </a:prstGeom>
          <a:noFill/>
        </p:spPr>
        <p:txBody>
          <a:bodyPr wrap="square" rtlCol="0">
            <a:spAutoFit/>
          </a:bodyPr>
          <a:lstStyle/>
          <a:p>
            <a:r>
              <a:rPr lang="en-US" b="1" dirty="0" smtClean="0">
                <a:hlinkClick r:id="rId4"/>
              </a:rPr>
              <a:t>14</a:t>
            </a:r>
            <a:r>
              <a:rPr lang="en-US" dirty="0" smtClean="0"/>
              <a:t>Then Peter stood up with the Eleven, raised his voice and addressed the crowd: “Fellow Jews and all of you who live in Jerusalem, let me explain this to you; listen carefully to what I say. </a:t>
            </a:r>
            <a:r>
              <a:rPr lang="en-US" b="1" dirty="0" smtClean="0">
                <a:hlinkClick r:id="rId5"/>
              </a:rPr>
              <a:t>15</a:t>
            </a:r>
            <a:r>
              <a:rPr lang="en-US" dirty="0" smtClean="0"/>
              <a:t>These people are not drunk, as you suppose. It’s only nine in the morning! </a:t>
            </a:r>
          </a:p>
        </p:txBody>
      </p:sp>
    </p:spTree>
    <p:extLst>
      <p:ext uri="{BB962C8B-B14F-4D97-AF65-F5344CB8AC3E}">
        <p14:creationId xmlns:p14="http://schemas.microsoft.com/office/powerpoint/2010/main" val="3632733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4343400" cy="5909310"/>
          </a:xfrm>
          <a:prstGeom prst="rect">
            <a:avLst/>
          </a:prstGeom>
          <a:noFill/>
        </p:spPr>
        <p:txBody>
          <a:bodyPr wrap="square" rtlCol="0">
            <a:spAutoFit/>
          </a:bodyPr>
          <a:lstStyle/>
          <a:p>
            <a:r>
              <a:rPr lang="en-US" b="1" dirty="0" smtClean="0">
                <a:hlinkClick r:id="rId2"/>
              </a:rPr>
              <a:t>16</a:t>
            </a:r>
            <a:r>
              <a:rPr lang="en-US" dirty="0" smtClean="0"/>
              <a:t>No, this is what was spoken by the prophet Joel:</a:t>
            </a:r>
          </a:p>
          <a:p>
            <a:r>
              <a:rPr lang="en-US" b="1" dirty="0" smtClean="0">
                <a:hlinkClick r:id="rId3"/>
              </a:rPr>
              <a:t>17</a:t>
            </a:r>
            <a:r>
              <a:rPr lang="en-US" dirty="0" smtClean="0"/>
              <a:t>“ ‘In the last days, God says,</a:t>
            </a:r>
          </a:p>
          <a:p>
            <a:r>
              <a:rPr lang="en-US" dirty="0" smtClean="0"/>
              <a:t>I will pour out my Spirit on all people.</a:t>
            </a:r>
          </a:p>
          <a:p>
            <a:r>
              <a:rPr lang="en-US" dirty="0" smtClean="0"/>
              <a:t>Your sons and daughters will prophesy,</a:t>
            </a:r>
          </a:p>
          <a:p>
            <a:r>
              <a:rPr lang="en-US" dirty="0" smtClean="0"/>
              <a:t>your young men will see visions,</a:t>
            </a:r>
          </a:p>
          <a:p>
            <a:r>
              <a:rPr lang="en-US" dirty="0" smtClean="0"/>
              <a:t>your old men will dream dreams.</a:t>
            </a:r>
          </a:p>
          <a:p>
            <a:r>
              <a:rPr lang="en-US" b="1" dirty="0" smtClean="0">
                <a:hlinkClick r:id="rId4"/>
              </a:rPr>
              <a:t>18</a:t>
            </a:r>
            <a:r>
              <a:rPr lang="en-US" dirty="0" smtClean="0"/>
              <a:t>Even on my servants, both men and women,</a:t>
            </a:r>
          </a:p>
          <a:p>
            <a:r>
              <a:rPr lang="en-US" dirty="0" smtClean="0"/>
              <a:t>I will pour out my Spirit in those days,</a:t>
            </a:r>
          </a:p>
          <a:p>
            <a:r>
              <a:rPr lang="en-US" dirty="0" smtClean="0"/>
              <a:t>and they will prophesy.</a:t>
            </a:r>
          </a:p>
          <a:p>
            <a:r>
              <a:rPr lang="en-US" b="1" dirty="0" smtClean="0">
                <a:hlinkClick r:id="rId5"/>
              </a:rPr>
              <a:t>19</a:t>
            </a:r>
            <a:r>
              <a:rPr lang="en-US" dirty="0" smtClean="0"/>
              <a:t>I will show wonders in the heavens above</a:t>
            </a:r>
          </a:p>
          <a:p>
            <a:r>
              <a:rPr lang="en-US" dirty="0" smtClean="0"/>
              <a:t>and signs on the earth below,</a:t>
            </a:r>
          </a:p>
          <a:p>
            <a:r>
              <a:rPr lang="en-US" dirty="0" smtClean="0"/>
              <a:t>blood and fire and billows of smoke.</a:t>
            </a:r>
          </a:p>
          <a:p>
            <a:r>
              <a:rPr lang="en-US" b="1" dirty="0" smtClean="0">
                <a:hlinkClick r:id="rId6"/>
              </a:rPr>
              <a:t>20</a:t>
            </a:r>
            <a:r>
              <a:rPr lang="en-US" dirty="0" smtClean="0"/>
              <a:t>The sun will be turned to darkness</a:t>
            </a:r>
          </a:p>
          <a:p>
            <a:r>
              <a:rPr lang="en-US" dirty="0" smtClean="0"/>
              <a:t>and the moon to blood</a:t>
            </a:r>
          </a:p>
          <a:p>
            <a:r>
              <a:rPr lang="en-US" dirty="0" smtClean="0"/>
              <a:t>before the coming of the great and glorious day of the Lord.</a:t>
            </a:r>
          </a:p>
          <a:p>
            <a:r>
              <a:rPr lang="en-US" b="1" dirty="0" smtClean="0">
                <a:hlinkClick r:id="rId7"/>
              </a:rPr>
              <a:t>21</a:t>
            </a:r>
            <a:r>
              <a:rPr lang="en-US" dirty="0" smtClean="0"/>
              <a:t>And everyone who calls</a:t>
            </a:r>
          </a:p>
          <a:p>
            <a:r>
              <a:rPr lang="en-US" dirty="0" smtClean="0"/>
              <a:t>on the name of the Lord will be saved.’ </a:t>
            </a:r>
          </a:p>
          <a:p>
            <a:endParaRPr lang="en-US" dirty="0"/>
          </a:p>
        </p:txBody>
      </p:sp>
      <p:sp>
        <p:nvSpPr>
          <p:cNvPr id="3" name="TextBox 2"/>
          <p:cNvSpPr txBox="1"/>
          <p:nvPr/>
        </p:nvSpPr>
        <p:spPr>
          <a:xfrm>
            <a:off x="4572000" y="152400"/>
            <a:ext cx="4419600" cy="4247317"/>
          </a:xfrm>
          <a:prstGeom prst="rect">
            <a:avLst/>
          </a:prstGeom>
          <a:noFill/>
        </p:spPr>
        <p:txBody>
          <a:bodyPr wrap="square" rtlCol="0">
            <a:spAutoFit/>
          </a:bodyPr>
          <a:lstStyle/>
          <a:p>
            <a:r>
              <a:rPr lang="en-US" altLang="zh-TW" b="1" dirty="0" smtClean="0">
                <a:hlinkClick r:id="rId8"/>
              </a:rPr>
              <a:t>16</a:t>
            </a:r>
            <a:r>
              <a:rPr lang="zh-TW" altLang="en-US" dirty="0" smtClean="0"/>
              <a:t>這 正 是 先 知 約 珥 所 說 的 ：</a:t>
            </a:r>
          </a:p>
          <a:p>
            <a:r>
              <a:rPr lang="en-US" altLang="zh-TW" b="1" dirty="0" smtClean="0">
                <a:hlinkClick r:id="rId9"/>
              </a:rPr>
              <a:t>17</a:t>
            </a:r>
            <a:r>
              <a:rPr lang="zh-TW" altLang="en-US" dirty="0" smtClean="0"/>
              <a:t>神 說 ： 在 末 後 的 日 子 ， 我 要 將 我 的 靈 澆 灌 凡 有 血 氣 的 。 你 們 的 兒 女 要 說 預 言 ； 你 們 的 少 年 人 要 見 異 象 ； 老 年 人 要 做 異 夢 。</a:t>
            </a:r>
          </a:p>
          <a:p>
            <a:r>
              <a:rPr lang="en-US" altLang="zh-TW" b="1" dirty="0" smtClean="0">
                <a:hlinkClick r:id="rId10"/>
              </a:rPr>
              <a:t>18</a:t>
            </a:r>
            <a:r>
              <a:rPr lang="zh-TW" altLang="en-US" dirty="0" smtClean="0"/>
              <a:t>在 那 些 日 子 ， 我 要 將 我 的 靈 澆 灌 我 的 僕 人 和 使 女 ， 他 們 就 要 說 預 言 。</a:t>
            </a:r>
          </a:p>
          <a:p>
            <a:r>
              <a:rPr lang="en-US" altLang="zh-TW" b="1" dirty="0" smtClean="0">
                <a:hlinkClick r:id="rId11"/>
              </a:rPr>
              <a:t>19</a:t>
            </a:r>
            <a:r>
              <a:rPr lang="zh-TW" altLang="en-US" dirty="0" smtClean="0"/>
              <a:t>在 天 上 、 我 要 顯 出 奇 事 ； 在 地 下 、 我 要 顯 出 神 蹟 ； 有 血 ， 有 火 ， 有 煙 霧 。</a:t>
            </a:r>
          </a:p>
          <a:p>
            <a:r>
              <a:rPr lang="en-US" altLang="zh-TW" b="1" dirty="0" smtClean="0">
                <a:hlinkClick r:id="rId12"/>
              </a:rPr>
              <a:t>20</a:t>
            </a:r>
            <a:r>
              <a:rPr lang="zh-TW" altLang="en-US" dirty="0" smtClean="0"/>
              <a:t>日 頭 要 變 為 黑 暗 ， 月 亮 要 變 為 血 ； 這 都 在 主 大 而 明 顯 的 日 子 未 到 以 前 。</a:t>
            </a:r>
          </a:p>
          <a:p>
            <a:r>
              <a:rPr lang="en-US" altLang="zh-TW" b="1" dirty="0" smtClean="0">
                <a:hlinkClick r:id="rId13"/>
              </a:rPr>
              <a:t>21</a:t>
            </a:r>
            <a:r>
              <a:rPr lang="zh-TW" altLang="en-US" dirty="0" smtClean="0"/>
              <a:t>到 那 時 候 ， 凡 求 告 主 名 的 ， 就 必 得 救 。</a:t>
            </a:r>
          </a:p>
          <a:p>
            <a:endParaRPr lang="en-US" dirty="0"/>
          </a:p>
        </p:txBody>
      </p:sp>
      <p:sp>
        <p:nvSpPr>
          <p:cNvPr id="4" name="TextBox 3"/>
          <p:cNvSpPr txBox="1"/>
          <p:nvPr/>
        </p:nvSpPr>
        <p:spPr>
          <a:xfrm>
            <a:off x="2590800" y="5867400"/>
            <a:ext cx="3581400" cy="584775"/>
          </a:xfrm>
          <a:prstGeom prst="rect">
            <a:avLst/>
          </a:prstGeom>
          <a:noFill/>
        </p:spPr>
        <p:txBody>
          <a:bodyPr wrap="square" rtlCol="0">
            <a:spAutoFit/>
          </a:bodyPr>
          <a:lstStyle/>
          <a:p>
            <a:r>
              <a:rPr lang="en-US" sz="3200" b="1" dirty="0" smtClean="0"/>
              <a:t>Joel</a:t>
            </a:r>
            <a:r>
              <a:rPr lang="zh-TW" altLang="en-US" sz="3200" b="1" dirty="0" smtClean="0"/>
              <a:t>約 珥 </a:t>
            </a:r>
            <a:r>
              <a:rPr lang="en-US" sz="3200" b="1" dirty="0" smtClean="0"/>
              <a:t>2:28-32</a:t>
            </a:r>
            <a:endParaRPr lang="en-US" sz="3200" b="1" dirty="0"/>
          </a:p>
        </p:txBody>
      </p:sp>
    </p:spTree>
    <p:extLst>
      <p:ext uri="{BB962C8B-B14F-4D97-AF65-F5344CB8AC3E}">
        <p14:creationId xmlns:p14="http://schemas.microsoft.com/office/powerpoint/2010/main" val="2098734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4343400" cy="3416320"/>
          </a:xfrm>
          <a:prstGeom prst="rect">
            <a:avLst/>
          </a:prstGeom>
          <a:noFill/>
        </p:spPr>
        <p:txBody>
          <a:bodyPr wrap="square" rtlCol="0">
            <a:spAutoFit/>
          </a:bodyPr>
          <a:lstStyle/>
          <a:p>
            <a:r>
              <a:rPr lang="en-US" b="1" dirty="0" smtClean="0">
                <a:hlinkClick r:id="rId2"/>
              </a:rPr>
              <a:t>22</a:t>
            </a:r>
            <a:r>
              <a:rPr lang="en-US" dirty="0" smtClean="0"/>
              <a:t>“Fellow Israelites, listen to this: Jesus of Nazareth was a man accredited by God to you by miracles, wonders and signs, which God did among you through him, as you yourselves know. </a:t>
            </a:r>
            <a:r>
              <a:rPr lang="en-US" b="1" dirty="0" smtClean="0">
                <a:hlinkClick r:id="rId3"/>
              </a:rPr>
              <a:t>23</a:t>
            </a:r>
            <a:r>
              <a:rPr lang="en-US" dirty="0" smtClean="0"/>
              <a:t>This man was handed over to you by God’s deliberate plan and foreknowledge; and you, with the help of wicked </a:t>
            </a:r>
            <a:r>
              <a:rPr lang="en-US" dirty="0" err="1" smtClean="0"/>
              <a:t>men,</a:t>
            </a:r>
            <a:r>
              <a:rPr lang="en-US" baseline="30000" dirty="0" err="1" smtClean="0">
                <a:hlinkClick r:id="rId4" tooltip="Or of those not having the law (that is, Gentiles)"/>
              </a:rPr>
              <a:t>d</a:t>
            </a:r>
            <a:r>
              <a:rPr lang="en-US" dirty="0" smtClean="0"/>
              <a:t> put him to death by nailing him to the cross. </a:t>
            </a:r>
            <a:r>
              <a:rPr lang="en-US" b="1" dirty="0" smtClean="0">
                <a:hlinkClick r:id="rId5"/>
              </a:rPr>
              <a:t>24</a:t>
            </a:r>
            <a:r>
              <a:rPr lang="en-US" dirty="0" smtClean="0"/>
              <a:t>But God raised him from the dead, freeing him from the agony of death, because it was impossible for death to keep its hold on him.</a:t>
            </a:r>
            <a:endParaRPr lang="en-US" dirty="0"/>
          </a:p>
        </p:txBody>
      </p:sp>
      <p:sp>
        <p:nvSpPr>
          <p:cNvPr id="3" name="TextBox 2"/>
          <p:cNvSpPr txBox="1"/>
          <p:nvPr/>
        </p:nvSpPr>
        <p:spPr>
          <a:xfrm>
            <a:off x="4648200" y="228600"/>
            <a:ext cx="4343400" cy="2585323"/>
          </a:xfrm>
          <a:prstGeom prst="rect">
            <a:avLst/>
          </a:prstGeom>
          <a:noFill/>
        </p:spPr>
        <p:txBody>
          <a:bodyPr wrap="square" rtlCol="0">
            <a:spAutoFit/>
          </a:bodyPr>
          <a:lstStyle/>
          <a:p>
            <a:r>
              <a:rPr lang="en-US" altLang="zh-TW" b="1" dirty="0" smtClean="0">
                <a:hlinkClick r:id="rId6"/>
              </a:rPr>
              <a:t>22</a:t>
            </a:r>
            <a:r>
              <a:rPr lang="zh-TW" altLang="en-US" dirty="0" smtClean="0"/>
              <a:t>以 色 列 人 哪 ， 請 聽 我 的 話 ： 神 藉 著 拿 撒 勒 人 耶 穌 在 你 們 中 間 施 行 異 能 、 奇 事 神 蹟 ， 將 他 證 明 出 來 ， 這 是 你 們 自 己 知 道 的 。 </a:t>
            </a:r>
            <a:r>
              <a:rPr lang="en-US" altLang="zh-TW" b="1" dirty="0" smtClean="0">
                <a:hlinkClick r:id="rId7"/>
              </a:rPr>
              <a:t>23</a:t>
            </a:r>
            <a:r>
              <a:rPr lang="zh-TW" altLang="en-US" dirty="0" smtClean="0"/>
              <a:t>他 既 按 著 神 的 定 旨 先 見 被 交 與 人 ， 你 們 就 藉 著 無 法 之 人 的 手 ， 把 他 釘 在 十 字 架 上 ， 殺 了 。 </a:t>
            </a:r>
            <a:r>
              <a:rPr lang="en-US" altLang="zh-TW" b="1" dirty="0" smtClean="0">
                <a:hlinkClick r:id="rId8"/>
              </a:rPr>
              <a:t>24</a:t>
            </a:r>
            <a:r>
              <a:rPr lang="zh-TW" altLang="en-US" dirty="0" smtClean="0"/>
              <a:t>神 卻 將 死 的 痛 苦 解 釋 了 ， 叫 他 復 活 ， 因 為 他 原 不 能 被 死 拘 禁 。</a:t>
            </a:r>
            <a:endParaRPr lang="en-US" dirty="0"/>
          </a:p>
        </p:txBody>
      </p:sp>
    </p:spTree>
    <p:extLst>
      <p:ext uri="{BB962C8B-B14F-4D97-AF65-F5344CB8AC3E}">
        <p14:creationId xmlns:p14="http://schemas.microsoft.com/office/powerpoint/2010/main" val="239672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4343400" cy="3970318"/>
          </a:xfrm>
          <a:prstGeom prst="rect">
            <a:avLst/>
          </a:prstGeom>
          <a:noFill/>
        </p:spPr>
        <p:txBody>
          <a:bodyPr wrap="square" rtlCol="0">
            <a:spAutoFit/>
          </a:bodyPr>
          <a:lstStyle/>
          <a:p>
            <a:r>
              <a:rPr lang="en-US" b="1" dirty="0" smtClean="0">
                <a:hlinkClick r:id="rId2"/>
              </a:rPr>
              <a:t>25</a:t>
            </a:r>
            <a:r>
              <a:rPr lang="en-US" dirty="0" smtClean="0"/>
              <a:t>David said about him:</a:t>
            </a:r>
          </a:p>
          <a:p>
            <a:r>
              <a:rPr lang="en-US" dirty="0" smtClean="0"/>
              <a:t>“ ‘I saw the Lord always before me.</a:t>
            </a:r>
          </a:p>
          <a:p>
            <a:r>
              <a:rPr lang="en-US" dirty="0" smtClean="0"/>
              <a:t>Because he is at my right hand,</a:t>
            </a:r>
          </a:p>
          <a:p>
            <a:r>
              <a:rPr lang="en-US" dirty="0" smtClean="0"/>
              <a:t>I will not be shaken.</a:t>
            </a:r>
          </a:p>
          <a:p>
            <a:r>
              <a:rPr lang="en-US" b="1" dirty="0" smtClean="0">
                <a:hlinkClick r:id="rId3"/>
              </a:rPr>
              <a:t>26</a:t>
            </a:r>
            <a:r>
              <a:rPr lang="en-US" dirty="0" smtClean="0"/>
              <a:t>Therefore my heart is glad and my tongue rejoices;</a:t>
            </a:r>
          </a:p>
          <a:p>
            <a:r>
              <a:rPr lang="en-US" dirty="0" smtClean="0"/>
              <a:t>my body also will rest in hope,</a:t>
            </a:r>
          </a:p>
          <a:p>
            <a:r>
              <a:rPr lang="en-US" b="1" dirty="0" smtClean="0">
                <a:hlinkClick r:id="rId4"/>
              </a:rPr>
              <a:t>27</a:t>
            </a:r>
            <a:r>
              <a:rPr lang="en-US" dirty="0" smtClean="0"/>
              <a:t>because you will not abandon me to the realm of the dead,</a:t>
            </a:r>
          </a:p>
          <a:p>
            <a:r>
              <a:rPr lang="en-US" dirty="0" smtClean="0"/>
              <a:t>you will not let your holy one see decay.</a:t>
            </a:r>
          </a:p>
          <a:p>
            <a:r>
              <a:rPr lang="en-US" b="1" dirty="0" smtClean="0">
                <a:hlinkClick r:id="rId5"/>
              </a:rPr>
              <a:t>28</a:t>
            </a:r>
            <a:r>
              <a:rPr lang="en-US" dirty="0" smtClean="0"/>
              <a:t>You have made known to me the paths of life;</a:t>
            </a:r>
          </a:p>
          <a:p>
            <a:r>
              <a:rPr lang="en-US" dirty="0" smtClean="0"/>
              <a:t>you will fill me with joy in your presence.’ </a:t>
            </a:r>
          </a:p>
          <a:p>
            <a:endParaRPr lang="en-US" dirty="0"/>
          </a:p>
        </p:txBody>
      </p:sp>
      <p:sp>
        <p:nvSpPr>
          <p:cNvPr id="4" name="TextBox 3"/>
          <p:cNvSpPr txBox="1"/>
          <p:nvPr/>
        </p:nvSpPr>
        <p:spPr>
          <a:xfrm>
            <a:off x="4648200" y="152400"/>
            <a:ext cx="4191000" cy="3416320"/>
          </a:xfrm>
          <a:prstGeom prst="rect">
            <a:avLst/>
          </a:prstGeom>
          <a:noFill/>
        </p:spPr>
        <p:txBody>
          <a:bodyPr wrap="square" rtlCol="0">
            <a:spAutoFit/>
          </a:bodyPr>
          <a:lstStyle/>
          <a:p>
            <a:r>
              <a:rPr lang="en-US" altLang="zh-TW" b="1" dirty="0" smtClean="0">
                <a:hlinkClick r:id="rId6"/>
              </a:rPr>
              <a:t>25</a:t>
            </a:r>
            <a:r>
              <a:rPr lang="zh-TW" altLang="en-US" dirty="0" smtClean="0"/>
              <a:t>大 衛 指 著 他 說 ： 我 看 見 主 常 在 我 眼 前 ； 他 在 我 右 邊 ， 叫 我 不 至 於 搖 動 。</a:t>
            </a:r>
          </a:p>
          <a:p>
            <a:r>
              <a:rPr lang="en-US" altLang="zh-TW" b="1" dirty="0" smtClean="0">
                <a:hlinkClick r:id="rId7"/>
              </a:rPr>
              <a:t>26</a:t>
            </a:r>
            <a:r>
              <a:rPr lang="zh-TW" altLang="en-US" dirty="0" smtClean="0"/>
              <a:t>所 以 ， 我 心 裡 歡 喜 ， 我 的 靈 （ 原 文 是 舌 ） 快 樂 ； 並 且 我 的 肉 身 要 安 居 在 指 望 中 。</a:t>
            </a:r>
          </a:p>
          <a:p>
            <a:r>
              <a:rPr lang="en-US" altLang="zh-TW" b="1" dirty="0" smtClean="0">
                <a:hlinkClick r:id="rId8"/>
              </a:rPr>
              <a:t>27</a:t>
            </a:r>
            <a:r>
              <a:rPr lang="zh-TW" altLang="en-US" dirty="0" smtClean="0"/>
              <a:t>因 你 必 不 將 我 的 靈 魂 撇 在 陰 間 ， 也 不 叫 你 的 聖 者 見 朽 壞 。</a:t>
            </a:r>
          </a:p>
          <a:p>
            <a:r>
              <a:rPr lang="en-US" altLang="zh-TW" b="1" dirty="0" smtClean="0">
                <a:hlinkClick r:id="rId9"/>
              </a:rPr>
              <a:t>28</a:t>
            </a:r>
            <a:r>
              <a:rPr lang="zh-TW" altLang="en-US" dirty="0" smtClean="0"/>
              <a:t>你 已 將 生 命 的 道 路 指 示 我 ， 必 叫 我 因 見 你 的 面 （ 或 作 ： 叫 我 在 你 面 前 ） 得 著 滿 足 的 快 樂 。</a:t>
            </a:r>
          </a:p>
          <a:p>
            <a:endParaRPr lang="en-US" dirty="0"/>
          </a:p>
        </p:txBody>
      </p:sp>
      <p:sp>
        <p:nvSpPr>
          <p:cNvPr id="5" name="TextBox 4"/>
          <p:cNvSpPr txBox="1"/>
          <p:nvPr/>
        </p:nvSpPr>
        <p:spPr>
          <a:xfrm>
            <a:off x="2324100" y="4419600"/>
            <a:ext cx="3771900" cy="584775"/>
          </a:xfrm>
          <a:prstGeom prst="rect">
            <a:avLst/>
          </a:prstGeom>
          <a:noFill/>
        </p:spPr>
        <p:txBody>
          <a:bodyPr wrap="square" rtlCol="0">
            <a:spAutoFit/>
          </a:bodyPr>
          <a:lstStyle/>
          <a:p>
            <a:r>
              <a:rPr lang="en-US" sz="3200" b="1" dirty="0" smtClean="0"/>
              <a:t>Psalm </a:t>
            </a:r>
            <a:r>
              <a:rPr lang="zh-CN" altLang="en-US" sz="3200" b="1" dirty="0" smtClean="0"/>
              <a:t>詩篇</a:t>
            </a:r>
            <a:r>
              <a:rPr lang="en-US" sz="3200" b="1" dirty="0" smtClean="0"/>
              <a:t>16:8-11</a:t>
            </a:r>
            <a:endParaRPr lang="en-US" sz="3200" b="1" dirty="0"/>
          </a:p>
        </p:txBody>
      </p:sp>
    </p:spTree>
    <p:extLst>
      <p:ext uri="{BB962C8B-B14F-4D97-AF65-F5344CB8AC3E}">
        <p14:creationId xmlns:p14="http://schemas.microsoft.com/office/powerpoint/2010/main" val="1062140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0" y="152400"/>
            <a:ext cx="4267200" cy="4247317"/>
          </a:xfrm>
          <a:prstGeom prst="rect">
            <a:avLst/>
          </a:prstGeom>
          <a:noFill/>
        </p:spPr>
        <p:txBody>
          <a:bodyPr wrap="square" rtlCol="0">
            <a:spAutoFit/>
          </a:bodyPr>
          <a:lstStyle/>
          <a:p>
            <a:r>
              <a:rPr lang="en-US" altLang="zh-TW" b="1" dirty="0" smtClean="0">
                <a:hlinkClick r:id="rId2"/>
              </a:rPr>
              <a:t>29</a:t>
            </a:r>
            <a:r>
              <a:rPr lang="zh-TW" altLang="en-US" dirty="0" smtClean="0"/>
              <a:t>弟 兄 們 ！ 先 祖 大 衛 的 事 ， 我 可 以 明 明 的 對 你 們 說 ： 他 死 了 ， 也 葬 埋 了 ， 並 且 他 的 墳 墓 直 到 今 日 還 在 我 們 這 裡 。 </a:t>
            </a:r>
            <a:r>
              <a:rPr lang="en-US" altLang="zh-TW" b="1" dirty="0" smtClean="0">
                <a:hlinkClick r:id="rId3"/>
              </a:rPr>
              <a:t>30</a:t>
            </a:r>
            <a:r>
              <a:rPr lang="zh-TW" altLang="en-US" dirty="0" smtClean="0"/>
              <a:t>大 衛 既 是 先 知 ， 又 曉 得 神 曾 向 他 起 誓 ， 要 從 他 的 後 裔 中 立 一 位 坐 在 他 的 寶 座 上 ， </a:t>
            </a:r>
            <a:r>
              <a:rPr lang="en-US" altLang="zh-TW" b="1" dirty="0" smtClean="0">
                <a:hlinkClick r:id="rId4"/>
              </a:rPr>
              <a:t>31</a:t>
            </a:r>
            <a:r>
              <a:rPr lang="zh-TW" altLang="en-US" dirty="0" smtClean="0"/>
              <a:t>就 預 先 看 明 這 事 ， 講 論 基 督 復 活 說 ： 他 的 靈 魂 不 撇 在 陰 間 ； 他 的 肉 身 也 不 見 朽 壞 。 </a:t>
            </a:r>
            <a:r>
              <a:rPr lang="en-US" altLang="zh-TW" b="1" dirty="0" smtClean="0">
                <a:hlinkClick r:id="rId5"/>
              </a:rPr>
              <a:t>32</a:t>
            </a:r>
            <a:r>
              <a:rPr lang="zh-TW" altLang="en-US" dirty="0" smtClean="0"/>
              <a:t>這 耶 穌 ， 神 已 經 叫 他 復 活 了 ， 我 們 都 為 這 事 作 見 證 。 </a:t>
            </a:r>
            <a:r>
              <a:rPr lang="en-US" altLang="zh-TW" b="1" dirty="0" smtClean="0">
                <a:hlinkClick r:id="rId6"/>
              </a:rPr>
              <a:t>33</a:t>
            </a:r>
            <a:r>
              <a:rPr lang="zh-TW" altLang="en-US" dirty="0" smtClean="0"/>
              <a:t>他 既 被 神 的 右 手 高 舉 （ 或 作 ： 他 既 高 舉 在 神 的 右 邊 ） ， 又 從 父 受 了 所 應 許 的 聖 靈 ， 就 把 你 們 所 看 見 所 聽 見 的 ， 澆 灌 下 來 。</a:t>
            </a:r>
            <a:endParaRPr lang="en-US" dirty="0"/>
          </a:p>
        </p:txBody>
      </p:sp>
      <p:sp>
        <p:nvSpPr>
          <p:cNvPr id="3" name="TextBox 2"/>
          <p:cNvSpPr txBox="1"/>
          <p:nvPr/>
        </p:nvSpPr>
        <p:spPr>
          <a:xfrm>
            <a:off x="76200" y="152400"/>
            <a:ext cx="4495800" cy="3970318"/>
          </a:xfrm>
          <a:prstGeom prst="rect">
            <a:avLst/>
          </a:prstGeom>
          <a:noFill/>
        </p:spPr>
        <p:txBody>
          <a:bodyPr wrap="square" rtlCol="0">
            <a:spAutoFit/>
          </a:bodyPr>
          <a:lstStyle/>
          <a:p>
            <a:r>
              <a:rPr lang="en-US" b="1" dirty="0" smtClean="0">
                <a:hlinkClick r:id="rId7"/>
              </a:rPr>
              <a:t>29</a:t>
            </a:r>
            <a:r>
              <a:rPr lang="en-US" dirty="0" smtClean="0"/>
              <a:t>“Fellow Israelites, I can tell you confidently that the patriarch David died and was buried, and his tomb is here to this day. </a:t>
            </a:r>
            <a:r>
              <a:rPr lang="en-US" b="1" dirty="0" smtClean="0">
                <a:hlinkClick r:id="rId8"/>
              </a:rPr>
              <a:t>30</a:t>
            </a:r>
            <a:r>
              <a:rPr lang="en-US" dirty="0" smtClean="0"/>
              <a:t>But he was a prophet and knew that God had promised him on oath that he would place one of his descendants on his throne. </a:t>
            </a:r>
            <a:r>
              <a:rPr lang="en-US" b="1" dirty="0" smtClean="0">
                <a:hlinkClick r:id="rId9"/>
              </a:rPr>
              <a:t>31</a:t>
            </a:r>
            <a:r>
              <a:rPr lang="en-US" dirty="0" smtClean="0"/>
              <a:t>Seeing what was to come, he spoke of the resurrection of the Messiah, that he was not abandoned to the realm of the dead, nor did his body see decay. </a:t>
            </a:r>
            <a:r>
              <a:rPr lang="en-US" b="1" dirty="0" smtClean="0">
                <a:hlinkClick r:id="rId10"/>
              </a:rPr>
              <a:t>32</a:t>
            </a:r>
            <a:r>
              <a:rPr lang="en-US" dirty="0" smtClean="0"/>
              <a:t>God has raised this Jesus to life, and we are all witnesses of it. </a:t>
            </a:r>
            <a:r>
              <a:rPr lang="en-US" b="1" dirty="0" smtClean="0">
                <a:hlinkClick r:id="rId11"/>
              </a:rPr>
              <a:t>33</a:t>
            </a:r>
            <a:r>
              <a:rPr lang="en-US" dirty="0" smtClean="0"/>
              <a:t>Exalted to the right hand of God, he has received from the Father the promised Holy Spirit and has poured out what you now see and hear.</a:t>
            </a:r>
            <a:endParaRPr lang="en-US" dirty="0"/>
          </a:p>
        </p:txBody>
      </p:sp>
      <p:sp>
        <p:nvSpPr>
          <p:cNvPr id="4" name="TextBox 3"/>
          <p:cNvSpPr txBox="1"/>
          <p:nvPr/>
        </p:nvSpPr>
        <p:spPr>
          <a:xfrm>
            <a:off x="1600200" y="4724400"/>
            <a:ext cx="6483927" cy="1569660"/>
          </a:xfrm>
          <a:prstGeom prst="rect">
            <a:avLst/>
          </a:prstGeom>
          <a:noFill/>
        </p:spPr>
        <p:txBody>
          <a:bodyPr wrap="square" rtlCol="0">
            <a:spAutoFit/>
          </a:bodyPr>
          <a:lstStyle/>
          <a:p>
            <a:r>
              <a:rPr lang="en-US" sz="2400" b="1" dirty="0" smtClean="0"/>
              <a:t>God on the throne  </a:t>
            </a:r>
            <a:r>
              <a:rPr lang="zh-CN" altLang="en-US" sz="2400" b="1" dirty="0" smtClean="0"/>
              <a:t>上帝在寶座上</a:t>
            </a:r>
            <a:endParaRPr lang="en-US" sz="2400" b="1" dirty="0" smtClean="0"/>
          </a:p>
          <a:p>
            <a:r>
              <a:rPr lang="en-US" sz="2400" b="1" dirty="0" smtClean="0"/>
              <a:t>Jesus at right hand  </a:t>
            </a:r>
            <a:r>
              <a:rPr lang="zh-CN" altLang="en-US" sz="2400" b="1" dirty="0" smtClean="0"/>
              <a:t>耶穌</a:t>
            </a:r>
            <a:r>
              <a:rPr lang="zh-TW" altLang="en-US" sz="2400" b="1" dirty="0" smtClean="0"/>
              <a:t>在 神 的 右 邊</a:t>
            </a:r>
            <a:endParaRPr lang="en-US" sz="2400" b="1" dirty="0" smtClean="0"/>
          </a:p>
          <a:p>
            <a:r>
              <a:rPr lang="en-US" sz="2400" b="1" dirty="0" smtClean="0"/>
              <a:t>Jesus sending Holy Spirit  </a:t>
            </a:r>
            <a:r>
              <a:rPr lang="zh-CN" altLang="en-US" sz="2400" b="1" dirty="0" smtClean="0"/>
              <a:t>耶 穌</a:t>
            </a:r>
            <a:r>
              <a:rPr lang="zh-TW" altLang="en-US" sz="2400" b="1" dirty="0" smtClean="0"/>
              <a:t>澆 灌 聖 靈 </a:t>
            </a:r>
            <a:endParaRPr lang="en-US" sz="2400" b="1" dirty="0" smtClean="0"/>
          </a:p>
          <a:p>
            <a:r>
              <a:rPr lang="en-US" sz="2400" b="1" dirty="0" smtClean="0"/>
              <a:t>Church filled with power  </a:t>
            </a:r>
            <a:r>
              <a:rPr lang="zh-CN" altLang="en-US" sz="2400" b="1" dirty="0" smtClean="0"/>
              <a:t>教會充滿能力</a:t>
            </a:r>
            <a:endParaRPr lang="en-US" sz="2400" b="1" dirty="0"/>
          </a:p>
        </p:txBody>
      </p:sp>
    </p:spTree>
    <p:extLst>
      <p:ext uri="{BB962C8B-B14F-4D97-AF65-F5344CB8AC3E}">
        <p14:creationId xmlns:p14="http://schemas.microsoft.com/office/powerpoint/2010/main" val="169098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2887</Words>
  <Application>Microsoft Office PowerPoint</Application>
  <PresentationFormat>On-screen Show (4:3)</PresentationFormat>
  <Paragraphs>271</Paragraphs>
  <Slides>37</Slides>
  <Notes>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Default Design</vt:lpstr>
      <vt:lpstr>     ABC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Cook</dc:creator>
  <cp:lastModifiedBy>Demo</cp:lastModifiedBy>
  <cp:revision>20</cp:revision>
  <dcterms:created xsi:type="dcterms:W3CDTF">2013-08-27T12:37:23Z</dcterms:created>
  <dcterms:modified xsi:type="dcterms:W3CDTF">2014-09-20T05:23:47Z</dcterms:modified>
</cp:coreProperties>
</file>