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3" r:id="rId3"/>
    <p:sldId id="345" r:id="rId4"/>
    <p:sldId id="257" r:id="rId5"/>
    <p:sldId id="346" r:id="rId6"/>
    <p:sldId id="323" r:id="rId7"/>
    <p:sldId id="271" r:id="rId8"/>
    <p:sldId id="321" r:id="rId9"/>
    <p:sldId id="318" r:id="rId10"/>
    <p:sldId id="324" r:id="rId11"/>
    <p:sldId id="296" r:id="rId12"/>
    <p:sldId id="335" r:id="rId13"/>
    <p:sldId id="325" r:id="rId14"/>
    <p:sldId id="297" r:id="rId15"/>
    <p:sldId id="347" r:id="rId16"/>
    <p:sldId id="31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41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59A6E-9AAE-4467-936A-594FDD40BFC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A899C-2947-4874-9567-84667EB1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AEDA-B898-4B1F-AC73-B4F956F7AD6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BA11DD-9C86-4649-B881-9EDEC43793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635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"/>
          <p:cNvGrpSpPr>
            <a:grpSpLocks noGrp="1" noUngrp="1" noRot="1" noChangeAspect="1" noMove="1" noResize="1"/>
          </p:cNvGrpSpPr>
          <p:nvPr/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99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19"/>
            <p:cNvSpPr/>
            <p:nvPr/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045" y="1198245"/>
            <a:ext cx="7004685" cy="4098290"/>
          </a:xfrm>
        </p:spPr>
        <p:txBody>
          <a:bodyPr anchor="ctr">
            <a:normAutofit/>
          </a:bodyPr>
          <a:lstStyle/>
          <a:p>
            <a:r>
              <a:rPr lang="zh-CN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自我、他者與上帝的榮耀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sz="3600" b="1" dirty="0">
                <a:solidFill>
                  <a:schemeClr val="tx1"/>
                </a:solidFill>
              </a:rPr>
              <a:t> 羅 </a:t>
            </a:r>
            <a:r>
              <a:rPr lang="en-US" altLang="zh-CN" sz="3600" b="1" dirty="0">
                <a:solidFill>
                  <a:schemeClr val="tx1"/>
                </a:solidFill>
              </a:rPr>
              <a:t>15:1-7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2018/09/15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73860" y="2108835"/>
            <a:ext cx="8947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sym typeface="+mn-ea"/>
              </a:rPr>
              <a:t>二、如何做到彼此接納（</a:t>
            </a:r>
            <a:r>
              <a:rPr lang="en-US" altLang="zh-CN" sz="4800" b="1">
                <a:solidFill>
                  <a:srgbClr val="FF0000"/>
                </a:solidFill>
                <a:sym typeface="+mn-ea"/>
              </a:rPr>
              <a:t>v4-6</a:t>
            </a:r>
            <a:r>
              <a:rPr lang="zh-CN" altLang="en-US" sz="4800" b="1">
                <a:solidFill>
                  <a:srgbClr val="FF0000"/>
                </a:solidFill>
                <a:sym typeface="+mn-ea"/>
              </a:rPr>
              <a:t>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6800" y="349885"/>
            <a:ext cx="1058926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charset="0"/>
              <a:buNone/>
            </a:pP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1. 順服神的話語</a:t>
            </a:r>
          </a:p>
          <a:p>
            <a:pPr indent="0">
              <a:buFont typeface="Wingdings" panose="05000000000000000000" charset="0"/>
              <a:buNone/>
            </a:pPr>
            <a:endParaRPr lang="zh-CN" altLang="en-US" sz="2800"/>
          </a:p>
          <a:p>
            <a:pPr algn="l">
              <a:buFont typeface="Wingdings" panose="05000000000000000000" charset="0"/>
              <a:buNone/>
            </a:pP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2. 持守那盼望</a:t>
            </a:r>
          </a:p>
          <a:p>
            <a:pPr indent="0">
              <a:buFont typeface="Wingdings" panose="05000000000000000000" charset="0"/>
              <a:buNone/>
            </a:pPr>
            <a:endParaRPr lang="zh-CN" altLang="en-US" sz="2800"/>
          </a:p>
          <a:p>
            <a:pPr indent="0">
              <a:buFont typeface="Wingdings" panose="05000000000000000000" charset="0"/>
              <a:buNone/>
            </a:pPr>
            <a:r>
              <a:rPr sz="28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從前所寫的聖經，都是為</a:t>
            </a:r>
            <a:r>
              <a:rPr sz="2800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教訓</a:t>
            </a:r>
            <a:r>
              <a:rPr sz="28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我們寫的，叫我們因聖經所生的忍耐和安慰，可以得著盼望。</a:t>
            </a:r>
            <a:r>
              <a:rPr lang="zh-CN" altLang="en-US" sz="2800"/>
              <a:t>（</a:t>
            </a:r>
            <a:r>
              <a:rPr lang="en-US" altLang="zh-CN" sz="2800"/>
              <a:t>v4</a:t>
            </a:r>
            <a:r>
              <a:rPr lang="zh-CN" altLang="en-US" sz="2800"/>
              <a:t>）</a:t>
            </a:r>
          </a:p>
          <a:p>
            <a:endParaRPr lang="en-US" altLang="zh-CN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</p:txBody>
      </p:sp>
      <p:pic>
        <p:nvPicPr>
          <p:cNvPr id="2" name="图片 1" descr="powered-by-pizz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60" y="2964815"/>
            <a:ext cx="5852795" cy="390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01725" y="661035"/>
            <a:ext cx="1058926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/>
          </a:p>
          <a:p>
            <a:pPr algn="l">
              <a:buFont typeface="Wingdings" panose="05000000000000000000" charset="0"/>
              <a:buNone/>
            </a:pP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3. 藉著禱告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/>
              <a:t>    </a:t>
            </a:r>
            <a:r>
              <a:rPr sz="28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但願賜忍耐、安慰的神，叫你們彼此同心，效法基督耶穌， 一心一口榮耀神、我們主耶穌基督的父。</a:t>
            </a:r>
            <a:r>
              <a:rPr lang="zh-CN" sz="28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（</a:t>
            </a: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v5-6</a:t>
            </a:r>
            <a:r>
              <a:rPr lang="zh-CN" sz="28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）</a:t>
            </a:r>
          </a:p>
          <a:p>
            <a:pPr indent="0">
              <a:buFont typeface="Wingdings" panose="05000000000000000000" charset="0"/>
              <a:buNone/>
            </a:pPr>
            <a:endParaRPr lang="zh-CN" sz="2800" dirty="0"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" y="3990340"/>
            <a:ext cx="5784215" cy="288226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615" y="2608580"/>
            <a:ext cx="6383655" cy="42589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73860" y="2108835"/>
            <a:ext cx="8947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sym typeface="+mn-ea"/>
              </a:rPr>
              <a:t>三、為什麼要彼此接納（</a:t>
            </a:r>
            <a:r>
              <a:rPr lang="en-US" altLang="zh-CN" sz="4800" b="1">
                <a:solidFill>
                  <a:srgbClr val="FF0000"/>
                </a:solidFill>
                <a:sym typeface="+mn-ea"/>
              </a:rPr>
              <a:t>v7</a:t>
            </a:r>
            <a:r>
              <a:rPr lang="zh-CN" altLang="en-US" sz="4800" b="1">
                <a:solidFill>
                  <a:srgbClr val="FF0000"/>
                </a:solidFill>
                <a:sym typeface="+mn-ea"/>
              </a:rPr>
              <a:t>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WP_20150205_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3325495"/>
            <a:ext cx="5925185" cy="35344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9715" y="322580"/>
            <a:ext cx="105892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charset="0"/>
            </a:pP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1. 因基督接納了我們</a:t>
            </a:r>
          </a:p>
          <a:p>
            <a:pPr algn="l">
              <a:buFont typeface="Wingdings" panose="05000000000000000000" charset="0"/>
            </a:pPr>
            <a:endParaRPr lang="en-US" altLang="zh-CN" sz="280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236470" y="918845"/>
            <a:ext cx="60610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60000"/>
              <a:buFont typeface="Wingdings" panose="05000000000000000000" charset="0"/>
              <a:buChar char="l"/>
            </a:pPr>
            <a:r>
              <a:rPr lang="zh-CN" altLang="en-US" sz="2400"/>
              <a:t>全然的他者</a:t>
            </a:r>
          </a:p>
          <a:p>
            <a:pPr marL="457200" indent="-457200">
              <a:buSzPct val="60000"/>
              <a:buFont typeface="Wingdings" panose="05000000000000000000" charset="0"/>
              <a:buChar char="l"/>
            </a:pPr>
            <a:r>
              <a:rPr lang="zh-CN" altLang="en-US" sz="2400"/>
              <a:t>和好、被神接納</a:t>
            </a:r>
          </a:p>
          <a:p>
            <a:pPr marL="457200" indent="-457200">
              <a:buSzPct val="60000"/>
              <a:buFont typeface="Wingdings" panose="05000000000000000000" charset="0"/>
              <a:buChar char="l"/>
            </a:pPr>
            <a:r>
              <a:rPr lang="zh-CN" altLang="en-US" sz="2400"/>
              <a:t>與己和好、學習接納自己</a:t>
            </a:r>
          </a:p>
          <a:p>
            <a:pPr marL="457200" indent="-457200">
              <a:buSzPct val="60000"/>
              <a:buFont typeface="Wingdings" panose="05000000000000000000" charset="0"/>
              <a:buChar char="l"/>
            </a:pPr>
            <a:r>
              <a:rPr lang="zh-CN" altLang="en-US" sz="2400"/>
              <a:t>學習接納他人</a:t>
            </a:r>
          </a:p>
          <a:p>
            <a:pPr marL="457200" indent="-457200">
              <a:buSzPct val="60000"/>
              <a:buFont typeface="Wingdings" panose="05000000000000000000" charset="0"/>
              <a:buChar char="l"/>
            </a:pPr>
            <a:r>
              <a:rPr lang="en-US" altLang="zh-CN" sz="2400"/>
              <a:t>“</a:t>
            </a:r>
            <a:r>
              <a:rPr lang="zh-CN" altLang="en-US" sz="2400"/>
              <a:t>接納</a:t>
            </a:r>
            <a:r>
              <a:rPr lang="en-US" altLang="zh-CN" sz="2400"/>
              <a:t>”</a:t>
            </a:r>
            <a:r>
              <a:rPr lang="zh-CN" altLang="en-US" sz="2400"/>
              <a:t>原文，現在時</a:t>
            </a:r>
          </a:p>
          <a:p>
            <a:pPr marL="457200" indent="-457200">
              <a:buSzPct val="60000"/>
              <a:buFont typeface="Wingdings" panose="05000000000000000000" charset="0"/>
              <a:buChar char="l"/>
            </a:pPr>
            <a:r>
              <a:rPr lang="zh-CN" altLang="en-US" sz="2400"/>
              <a:t>被接納：有關係、有價值、受尊重</a:t>
            </a:r>
          </a:p>
          <a:p>
            <a:pPr marL="457200" indent="-457200">
              <a:buSzPct val="60000"/>
              <a:buFont typeface="Wingdings" panose="05000000000000000000" charset="0"/>
              <a:buChar char="l"/>
            </a:pPr>
            <a:r>
              <a:rPr lang="zh-CN" altLang="en-US" sz="2400"/>
              <a:t>己所欲，施於人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4085" y="240030"/>
            <a:ext cx="33274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羅 5:10 </a:t>
            </a:r>
          </a:p>
          <a:p>
            <a:r>
              <a:rPr lang="zh-CN" altLang="en-US" sz="2800"/>
              <a:t>因為我們作</a:t>
            </a:r>
            <a:r>
              <a:rPr lang="zh-CN" altLang="en-US" sz="2800">
                <a:solidFill>
                  <a:srgbClr val="FF0000"/>
                </a:solidFill>
              </a:rPr>
              <a:t>仇敵</a:t>
            </a:r>
            <a:r>
              <a:rPr lang="zh-CN" altLang="en-US" sz="2800"/>
              <a:t>的時候，且藉著神兒子的死得與神和好；既已和好，就更要因他的生得救了。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65845" y="4576445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路</a:t>
            </a:r>
            <a:r>
              <a:rPr lang="en-US" altLang="zh-CN" sz="2400"/>
              <a:t>6</a:t>
            </a:r>
            <a:r>
              <a:rPr lang="zh-CN" altLang="en-US" sz="2400"/>
              <a:t>：</a:t>
            </a:r>
            <a:r>
              <a:rPr lang="en-US" altLang="zh-CN" sz="2400"/>
              <a:t>31</a:t>
            </a:r>
          </a:p>
          <a:p>
            <a:r>
              <a:rPr lang="zh-CN" altLang="en-US" sz="2400"/>
              <a:t>你們願意人怎樣待你們，你們也要怎樣待人。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82395" y="582295"/>
            <a:ext cx="1058926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charset="0"/>
            </a:pP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2. </a:t>
            </a:r>
            <a:r>
              <a:rPr lang="zh-CN" altLang="en-US" sz="2800" dirty="0">
                <a:latin typeface="Microsoft YaHei" panose="020B0503020204020204" charset="-122"/>
                <a:ea typeface="Microsoft YaHei" panose="020B0503020204020204" charset="-122"/>
              </a:rPr>
              <a:t>為了效法基督</a:t>
            </a:r>
          </a:p>
          <a:p>
            <a:pPr algn="l">
              <a:buFont typeface="Wingdings" panose="05000000000000000000" charset="0"/>
            </a:pPr>
            <a:endParaRPr lang="zh-CN" altLang="en-US" sz="280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457200" indent="-457200" algn="l">
              <a:buSzPct val="60000"/>
              <a:buFont typeface="Wingdings" panose="05000000000000000000" charset="0"/>
              <a:buChar char="l"/>
            </a:pP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化</a:t>
            </a: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“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他</a:t>
            </a: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”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為</a:t>
            </a: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“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</a:t>
            </a: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”</a:t>
            </a:r>
            <a:endParaRPr lang="zh-CN" altLang="en-US" sz="2800"/>
          </a:p>
          <a:p>
            <a:pPr algn="l">
              <a:buFont typeface="Wingdings" panose="05000000000000000000" charset="0"/>
            </a:pPr>
            <a:endParaRPr lang="zh-CN" altLang="en-US" sz="280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l">
              <a:buFont typeface="Wingdings" panose="05000000000000000000" charset="0"/>
            </a:pP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</a:rPr>
              <a:t>向軟弱的人，我就做軟弱的人，為要得軟弱的人。向什麼樣的人，我就做什麼樣的人，無論如何總要救些人。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</a:rPr>
              <a:t>（</a:t>
            </a:r>
            <a:r>
              <a:rPr lang="en-US" altLang="zh-CN" sz="2400" dirty="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林前9：22 </a:t>
            </a: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</a:rPr>
              <a:t>）</a:t>
            </a:r>
          </a:p>
          <a:p>
            <a:pPr algn="l">
              <a:buFont typeface="Wingdings" panose="05000000000000000000" charset="0"/>
            </a:pPr>
            <a:endParaRPr lang="zh-CN" altLang="en-US" sz="240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l">
              <a:buFont typeface="Wingdings" panose="05000000000000000000" charset="0"/>
            </a:pP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3. 為</a:t>
            </a:r>
            <a:r>
              <a:rPr lang="zh-CN" altLang="en-US" sz="2800" dirty="0">
                <a:latin typeface="Microsoft YaHei" panose="020B0503020204020204" charset="-122"/>
                <a:ea typeface="Microsoft YaHei" panose="020B0503020204020204" charset="-122"/>
              </a:rPr>
              <a:t>了</a:t>
            </a: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榮耀神</a:t>
            </a:r>
          </a:p>
          <a:p>
            <a:pPr marL="457200" indent="-457200" algn="l">
              <a:buSzPct val="60000"/>
              <a:buFont typeface="Wingdings" panose="05000000000000000000" charset="0"/>
              <a:buChar char="l"/>
            </a:pPr>
            <a:r>
              <a:rPr lang="zh-CN" altLang="en-US" sz="2400" dirty="0">
                <a:latin typeface="Microsoft YaHei" panose="020B0503020204020204" charset="-122"/>
                <a:ea typeface="Microsoft YaHei" panose="020B0503020204020204" charset="-122"/>
              </a:rPr>
              <a:t>不是為了榮耀自己</a:t>
            </a:r>
            <a:endParaRPr lang="zh-CN" altLang="en-US" sz="2400"/>
          </a:p>
          <a:p>
            <a:pPr marL="457200" indent="-457200"/>
            <a:endParaRPr lang="zh-CN" altLang="en-US" sz="2400"/>
          </a:p>
        </p:txBody>
      </p:sp>
      <p:pic>
        <p:nvPicPr>
          <p:cNvPr id="4" name="图片 3" descr="timg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965" y="4313555"/>
            <a:ext cx="5093970" cy="2540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8945" y="4346575"/>
            <a:ext cx="105892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2800" dirty="0"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/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800" b="1"/>
          </a:p>
          <a:p>
            <a:endParaRPr lang="zh-CN" altLang="en-US" sz="2800"/>
          </a:p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542665" y="650240"/>
            <a:ext cx="4605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</a:rPr>
              <a:t>總 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17750" y="1670685"/>
            <a:ext cx="9048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/>
          </a:p>
          <a:p>
            <a:pPr algn="ctr"/>
            <a:r>
              <a:rPr lang="zh-CN" altLang="en-US" sz="3600">
                <a:solidFill>
                  <a:schemeClr val="tx1"/>
                </a:solidFill>
              </a:rPr>
              <a:t>爱</a:t>
            </a:r>
            <a:r>
              <a:rPr lang="en-US" altLang="zh-CN" sz="3600">
                <a:solidFill>
                  <a:schemeClr val="tx1"/>
                </a:solidFill>
              </a:rPr>
              <a:t>——</a:t>
            </a:r>
            <a:r>
              <a:rPr lang="zh-CN" altLang="en-US" sz="3600">
                <a:solidFill>
                  <a:schemeClr val="tx1"/>
                </a:solidFill>
              </a:rPr>
              <a:t>彼此忍耐、叫对方喜悦</a:t>
            </a:r>
          </a:p>
          <a:p>
            <a:pPr algn="ctr"/>
            <a:r>
              <a:rPr lang="zh-CN" altLang="en-US" sz="3600">
                <a:solidFill>
                  <a:schemeClr val="tx1"/>
                </a:solidFill>
              </a:rPr>
              <a:t>爱人如己</a:t>
            </a:r>
            <a:r>
              <a:rPr lang="en-US" altLang="zh-CN" sz="3600">
                <a:solidFill>
                  <a:schemeClr val="tx1"/>
                </a:solidFill>
              </a:rPr>
              <a:t>——</a:t>
            </a:r>
            <a:r>
              <a:rPr lang="zh-CN" altLang="en-US" sz="3600">
                <a:solidFill>
                  <a:schemeClr val="tx1"/>
                </a:solidFill>
              </a:rPr>
              <a:t>把他人当作自己來接纳、來愛</a:t>
            </a:r>
            <a:endParaRPr lang="zh-CN" altLang="en-US" sz="3600"/>
          </a:p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11305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90" y="523240"/>
            <a:ext cx="7145020" cy="5680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抬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10" y="2926080"/>
            <a:ext cx="6972935" cy="3922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5035" y="436245"/>
            <a:ext cx="48863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50000"/>
              <a:buFont typeface="Wingdings" panose="05000000000000000000" charset="0"/>
              <a:buChar char="l"/>
            </a:pPr>
            <a:r>
              <a:rPr lang="zh-CN" altLang="en-US" sz="3200"/>
              <a:t>慕道友</a:t>
            </a:r>
          </a:p>
          <a:p>
            <a:pPr marL="457200" indent="-457200">
              <a:buSzPct val="50000"/>
              <a:buFont typeface="Wingdings" panose="05000000000000000000" charset="0"/>
              <a:buChar char="l"/>
            </a:pPr>
            <a:r>
              <a:rPr lang="zh-CN" altLang="en-US" sz="3200"/>
              <a:t>夫妻</a:t>
            </a:r>
          </a:p>
          <a:p>
            <a:pPr marL="457200" indent="-457200">
              <a:buSzPct val="50000"/>
              <a:buFont typeface="Wingdings" panose="05000000000000000000" charset="0"/>
              <a:buChar char="l"/>
            </a:pPr>
            <a:r>
              <a:rPr lang="zh-CN" altLang="en-US" sz="3200"/>
              <a:t>地毯</a:t>
            </a:r>
          </a:p>
          <a:p>
            <a:pPr marL="457200" indent="-457200">
              <a:buSzPct val="50000"/>
              <a:buFont typeface="Wingdings" panose="05000000000000000000" charset="0"/>
              <a:buChar char="l"/>
            </a:pPr>
            <a:r>
              <a:rPr lang="zh-CN" altLang="en-US" sz="3200"/>
              <a:t>公司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02170" y="1275715"/>
            <a:ext cx="4297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3600">
                <a:solidFill>
                  <a:srgbClr val="FF0000"/>
                </a:solidFill>
              </a:rPr>
              <a:t>他者與他者意識</a:t>
            </a:r>
          </a:p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3600">
                <a:solidFill>
                  <a:srgbClr val="FF0000"/>
                </a:solidFill>
              </a:rPr>
              <a:t>自我與其對立面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705" y="124460"/>
            <a:ext cx="8911590" cy="84836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tx1"/>
                </a:solidFill>
              </a:rPr>
              <a:t>羅馬書 </a:t>
            </a:r>
            <a:r>
              <a:rPr lang="en-US" altLang="zh-CN" b="1" dirty="0">
                <a:solidFill>
                  <a:schemeClr val="tx1"/>
                </a:solidFill>
              </a:rPr>
              <a:t>15:1-7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83360" y="2795347"/>
            <a:ext cx="95300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kumimoji="0" lang="en-US" altLang="zh-CN" sz="36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buNone/>
            </a:pPr>
            <a:endParaRPr kumimoji="0" lang="en-US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075" y="1122045"/>
            <a:ext cx="10088245" cy="5262245"/>
          </a:xfrm>
          <a:prstGeom prst="rect">
            <a:avLst/>
          </a:prstGeom>
          <a:ln w="15875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800" dirty="0">
                <a:latin typeface="Microsoft YaHei" panose="020B0503020204020204" charset="-122"/>
                <a:ea typeface="Microsoft YaHei" panose="020B0503020204020204" charset="-122"/>
              </a:rPr>
              <a:t>1我們堅固的人應該擔代不堅固人的軟弱，不求自己的喜悅。2 我們各人務要叫鄰舍喜悅，使他得益處，建立德行。3 因為基督也不求自己的喜悅，如經上所記：“辱罵你人的辱罵都落在我身上。”4 從前所寫的聖經，都是為教訓我們寫的，叫我們因聖經所生的忍耐和安慰，可以得著盼望。5 但願賜忍耐、安慰的神，叫你們彼此同心，效法基督耶穌，6 一心一口榮耀神、我們主耶穌基督的父。 7 所以你們要彼此接納，如同基督接納你們一樣，使榮耀歸與神。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080" y="2035175"/>
            <a:ext cx="8911590" cy="2787015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charset="0"/>
            </a:pP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羅馬教會外邦信徒與猶太信徒出現爭論</a:t>
            </a:r>
            <a:b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</a:b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/>
            </a:r>
            <a:b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</a:b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對羅</a:t>
            </a:r>
            <a:r>
              <a:rPr lang="en-US" altLang="zh-CN" dirty="0">
                <a:latin typeface="Microsoft YaHei" panose="020B0503020204020204" charset="-122"/>
                <a:ea typeface="Microsoft YaHei" panose="020B0503020204020204" charset="-122"/>
              </a:rPr>
              <a:t>12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章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</a:rPr>
              <a:t>愛</a:t>
            </a:r>
            <a:r>
              <a:rPr lang="zh-CN" altLang="en-US" dirty="0">
                <a:latin typeface="Microsoft YaHei" panose="020B0503020204020204" charset="-122"/>
                <a:ea typeface="Microsoft YaHei" panose="020B0503020204020204" charset="-122"/>
              </a:rPr>
              <a:t>的主題的進一步解釋和應用</a:t>
            </a:r>
            <a:r>
              <a:rPr lang="zh-CN" altLang="en-US" sz="4000" dirty="0">
                <a:latin typeface="Microsoft YaHei" panose="020B0503020204020204" charset="-122"/>
                <a:ea typeface="Microsoft YaHei" panose="020B0503020204020204" charset="-122"/>
              </a:rPr>
              <a:t/>
            </a:r>
            <a:br>
              <a:rPr lang="zh-CN" altLang="en-US" sz="4000" dirty="0">
                <a:latin typeface="Microsoft YaHei" panose="020B0503020204020204" charset="-122"/>
                <a:ea typeface="Microsoft YaHei" panose="020B0503020204020204" charset="-122"/>
              </a:rPr>
            </a:br>
            <a:endParaRPr lang="zh-CN" altLang="en-US" sz="400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9080" y="672465"/>
            <a:ext cx="4003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Microsoft YaHei" panose="020B0503020204020204" charset="-122"/>
                <a:ea typeface="Microsoft YaHei" panose="020B0503020204020204" charset="-122"/>
              </a:rPr>
              <a:t>經文背景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73860" y="2108835"/>
            <a:ext cx="8947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sym typeface="+mn-ea"/>
              </a:rPr>
              <a:t>一、信徒應彼此接納（</a:t>
            </a:r>
            <a:r>
              <a:rPr lang="en-US" altLang="zh-CN" sz="4800" b="1">
                <a:solidFill>
                  <a:srgbClr val="FF0000"/>
                </a:solidFill>
                <a:sym typeface="+mn-ea"/>
              </a:rPr>
              <a:t>v1-3</a:t>
            </a:r>
            <a:r>
              <a:rPr lang="zh-CN" altLang="en-US" sz="4800" b="1">
                <a:solidFill>
                  <a:srgbClr val="FF0000"/>
                </a:solidFill>
                <a:sym typeface="+mn-ea"/>
              </a:rPr>
              <a:t>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10640" y="963930"/>
            <a:ext cx="1058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charset="0"/>
              <a:buNone/>
            </a:pPr>
            <a:r>
              <a:rPr lang="en-US" altLang="zh-CN" sz="2800"/>
              <a:t>    </a:t>
            </a: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1.彼此擔代：</a:t>
            </a:r>
            <a:r>
              <a:rPr lang="zh-CN" altLang="en-US" sz="2800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在特別的試練或壓力之下能</a:t>
            </a:r>
            <a:r>
              <a:rPr lang="en-US" altLang="zh-CN" sz="2800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忍耐</a:t>
            </a:r>
            <a:r>
              <a:rPr lang="zh-CN" altLang="en-US" sz="2800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或承受</a:t>
            </a:r>
            <a:r>
              <a:rPr lang="en-US" altLang="zh-CN" sz="2800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。</a:t>
            </a:r>
            <a:endParaRPr lang="en-US" altLang="zh-CN" sz="280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675" y="3009900"/>
            <a:ext cx="3848735" cy="3848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6295" y="1798320"/>
            <a:ext cx="381127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玻璃心、橡皮心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忍耐時的感覺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>
                <a:sym typeface="+mn-ea"/>
              </a:rPr>
              <a:t>自我被壓制、受傷害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他者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入侵</a:t>
            </a:r>
            <a:endParaRPr lang="zh-CN" altLang="en-US" sz="2000"/>
          </a:p>
          <a:p>
            <a:pPr marL="342900" indent="-342900"/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55190" y="816610"/>
            <a:ext cx="105892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charset="0"/>
              <a:buNone/>
            </a:pP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2.</a:t>
            </a:r>
            <a:r>
              <a:rPr lang="zh-CN" altLang="en-US" sz="2800" dirty="0">
                <a:latin typeface="Microsoft YaHei" panose="020B0503020204020204" charset="-122"/>
                <a:ea typeface="Microsoft YaHei" panose="020B0503020204020204" charset="-122"/>
              </a:rPr>
              <a:t>叫鄰舍</a:t>
            </a:r>
            <a:r>
              <a:rPr lang="zh-CN" altLang="en-US" sz="2800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</a:rPr>
              <a:t>喜悅</a:t>
            </a: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：原文的意思包括：</a:t>
            </a:r>
          </a:p>
          <a:p>
            <a:pPr marL="457200" indent="-457200">
              <a:buFont typeface="Wingdings" panose="05000000000000000000" charset="0"/>
              <a:buChar char="n"/>
            </a:pPr>
            <a:r>
              <a:rPr lang="zh-CN" altLang="en-US" sz="2800"/>
              <a:t>互動</a:t>
            </a:r>
          </a:p>
          <a:p>
            <a:pPr marL="457200" indent="-457200">
              <a:buFont typeface="Wingdings" panose="05000000000000000000" charset="0"/>
              <a:buChar char="n"/>
            </a:pPr>
            <a:r>
              <a:rPr lang="zh-CN" altLang="en-US" sz="2800"/>
              <a:t>調整自己適應他人</a:t>
            </a:r>
          </a:p>
          <a:p>
            <a:pPr marL="457200" indent="-457200">
              <a:buFont typeface="Wingdings" panose="05000000000000000000" charset="0"/>
              <a:buChar char="n"/>
            </a:pPr>
            <a:r>
              <a:rPr lang="zh-CN" altLang="en-US" sz="2800"/>
              <a:t>通過滿足他人的需要來幫助他人</a:t>
            </a:r>
          </a:p>
          <a:p>
            <a:pPr marL="457200" indent="-457200"/>
            <a:endParaRPr lang="zh-CN" altLang="en-US" sz="2800"/>
          </a:p>
          <a:p>
            <a:endParaRPr lang="zh-CN" altLang="en-US" sz="2800"/>
          </a:p>
        </p:txBody>
      </p:sp>
      <p:pic>
        <p:nvPicPr>
          <p:cNvPr id="2" name="图片 1" descr="b4de111c8aac4fc6a1c683ee9de51a4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20" y="3046730"/>
            <a:ext cx="6770370" cy="3810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7850" y="3856355"/>
            <a:ext cx="493014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愛是恒久忍耐又有恩慈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（林前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75715" y="1803400"/>
            <a:ext cx="1058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charset="0"/>
              <a:buNone/>
            </a:pPr>
            <a:r>
              <a:rPr lang="en-US" altLang="zh-CN" sz="2800"/>
              <a:t>          </a:t>
            </a: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3.效法基督的忍耐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45870" y="2417445"/>
            <a:ext cx="1058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800"/>
              <a:t>          </a:t>
            </a: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4.不是無原則的</a:t>
            </a:r>
            <a:r>
              <a:rPr lang="zh-CN" altLang="en-US" sz="2800" dirty="0">
                <a:latin typeface="Microsoft YaHei" panose="020B0503020204020204" charset="-122"/>
                <a:ea typeface="Microsoft YaHei" panose="020B0503020204020204" charset="-122"/>
              </a:rPr>
              <a:t>忍耐和討好</a:t>
            </a:r>
            <a:r>
              <a:rPr lang="en-US" altLang="zh-CN" sz="2800" dirty="0">
                <a:latin typeface="Microsoft YaHei" panose="020B0503020204020204" charset="-122"/>
                <a:ea typeface="Microsoft YaHei" panose="020B0503020204020204" charset="-122"/>
              </a:rPr>
              <a:t>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</TotalTime>
  <Words>461</Words>
  <Application>Microsoft Office PowerPoint</Application>
  <PresentationFormat>Custom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自我、他者與上帝的榮耀</vt:lpstr>
      <vt:lpstr>PowerPoint Presentation</vt:lpstr>
      <vt:lpstr>PowerPoint Presentation</vt:lpstr>
      <vt:lpstr>羅馬書 15:1-7</vt:lpstr>
      <vt:lpstr>羅馬教會外邦信徒與猶太信徒出現爭論  對羅12章愛的主題的進一步解釋和應用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罗马书7:14-25</dc:title>
  <dc:creator>Rong Zhou</dc:creator>
  <cp:lastModifiedBy>Christine Chiang</cp:lastModifiedBy>
  <cp:revision>145</cp:revision>
  <dcterms:created xsi:type="dcterms:W3CDTF">2018-02-07T16:43:00Z</dcterms:created>
  <dcterms:modified xsi:type="dcterms:W3CDTF">2018-09-15T00:03:51Z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