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6"/>
  </p:notesMasterIdLst>
  <p:sldIdLst>
    <p:sldId id="257" r:id="rId2"/>
    <p:sldId id="270" r:id="rId3"/>
    <p:sldId id="259" r:id="rId4"/>
    <p:sldId id="260" r:id="rId5"/>
    <p:sldId id="256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FF3300"/>
    <a:srgbClr val="FFFF00"/>
    <a:srgbClr val="99FF66"/>
    <a:srgbClr val="CC0000"/>
    <a:srgbClr val="000000"/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20487" autoAdjust="0"/>
    <p:restoredTop sz="90876" autoAdjust="0"/>
  </p:normalViewPr>
  <p:slideViewPr>
    <p:cSldViewPr>
      <p:cViewPr varScale="1">
        <p:scale>
          <a:sx n="54" d="100"/>
          <a:sy n="54" d="100"/>
        </p:scale>
        <p:origin x="-173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15" y="1567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zh-TW"/>
          </a:p>
        </p:txBody>
      </p:sp>
      <p:sp>
        <p:nvSpPr>
          <p:cNvPr id="522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22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522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A0AD2AD-01C8-481E-A2FD-92123C72696E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E4F846-8C7F-404A-85B2-DFB28938BE00}" type="slidenum">
              <a:rPr lang="en-US" altLang="zh-TW"/>
              <a:pPr/>
              <a:t>1</a:t>
            </a:fld>
            <a:endParaRPr lang="en-US" altLang="zh-TW"/>
          </a:p>
        </p:txBody>
      </p:sp>
      <p:sp>
        <p:nvSpPr>
          <p:cNvPr id="10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7A73113-1B89-445C-9AD3-BFA0429735B1}" type="slidenum">
              <a:rPr lang="en-US" altLang="zh-TW"/>
              <a:pPr/>
              <a:t>5</a:t>
            </a:fld>
            <a:endParaRPr lang="en-US" altLang="zh-TW"/>
          </a:p>
        </p:txBody>
      </p:sp>
      <p:sp>
        <p:nvSpPr>
          <p:cNvPr id="11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1026"/>
          <p:cNvGrpSpPr>
            <a:grpSpLocks/>
          </p:cNvGrpSpPr>
          <p:nvPr/>
        </p:nvGrpSpPr>
        <p:grpSpPr bwMode="auto">
          <a:xfrm>
            <a:off x="0" y="0"/>
            <a:ext cx="1828800" cy="6856413"/>
            <a:chOff x="0" y="0"/>
            <a:chExt cx="1152" cy="4319"/>
          </a:xfrm>
        </p:grpSpPr>
        <p:sp>
          <p:nvSpPr>
            <p:cNvPr id="5123" name="Rectangle 1027"/>
            <p:cNvSpPr>
              <a:spLocks noChangeArrowheads="1"/>
            </p:cNvSpPr>
            <p:nvPr/>
          </p:nvSpPr>
          <p:spPr bwMode="auto">
            <a:xfrm>
              <a:off x="0" y="0"/>
              <a:ext cx="1152" cy="10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</a:pPr>
              <a:endParaRPr kumimoji="0" lang="en-US" sz="2400"/>
            </a:p>
          </p:txBody>
        </p:sp>
        <p:sp>
          <p:nvSpPr>
            <p:cNvPr id="5124" name="Rectangle 1028"/>
            <p:cNvSpPr>
              <a:spLocks noChangeArrowheads="1"/>
            </p:cNvSpPr>
            <p:nvPr/>
          </p:nvSpPr>
          <p:spPr bwMode="auto">
            <a:xfrm>
              <a:off x="0" y="2400"/>
              <a:ext cx="1152" cy="191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</a:pPr>
              <a:endParaRPr kumimoji="0" lang="en-US" sz="2400"/>
            </a:p>
          </p:txBody>
        </p:sp>
        <p:pic>
          <p:nvPicPr>
            <p:cNvPr id="5125" name="Picture 1029"/>
            <p:cNvPicPr>
              <a:picLocks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1028"/>
              <a:ext cx="1152" cy="1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5126" name="Rectangle 1030"/>
          <p:cNvSpPr>
            <a:spLocks noGrp="1" noChangeArrowheads="1"/>
          </p:cNvSpPr>
          <p:nvPr>
            <p:ph type="ctrTitle" sz="quarter"/>
          </p:nvPr>
        </p:nvSpPr>
        <p:spPr>
          <a:xfrm>
            <a:off x="1905000" y="1676400"/>
            <a:ext cx="6934200" cy="2116138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5127" name="Rectangle 103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911350" y="3968750"/>
            <a:ext cx="6400800" cy="1752600"/>
          </a:xfrm>
        </p:spPr>
        <p:txBody>
          <a:bodyPr/>
          <a:lstStyle>
            <a:lvl1pPr marL="0" indent="0">
              <a:buFont typeface="Symbol" pitchFamily="18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5128" name="Rectangle 1032"/>
          <p:cNvSpPr>
            <a:spLocks noGrp="1" noChangeArrowheads="1"/>
          </p:cNvSpPr>
          <p:nvPr>
            <p:ph type="dt" sz="quarter" idx="2"/>
          </p:nvPr>
        </p:nvSpPr>
        <p:spPr>
          <a:xfrm>
            <a:off x="18288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129" name="Rectangle 1033"/>
          <p:cNvSpPr>
            <a:spLocks noGrp="1" noChangeArrowheads="1"/>
          </p:cNvSpPr>
          <p:nvPr>
            <p:ph type="ftr" sz="quarter" idx="3"/>
          </p:nvPr>
        </p:nvSpPr>
        <p:spPr>
          <a:xfrm>
            <a:off x="3962400" y="6400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130" name="Rectangle 1034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73980496-AF9A-418D-AFB7-DF83692616CE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DE932F-91CC-421C-BAAE-8FE507E212F3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00" y="304800"/>
            <a:ext cx="19431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304800"/>
            <a:ext cx="56769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052ACD-CF2C-48CF-AA19-14219F436A52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16E14B-14D0-47C4-92E7-D2A5DA0F21D4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C3A840-1442-43EC-9AC6-BADE122025D6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9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F00431-0060-4273-B72C-92511DC45339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E82BD8-A2D8-401F-8087-EE7E1212CA2B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0362CF-500F-419C-A7EE-55E1738E624F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673B65-C1AE-4E23-9568-AD7A64933375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5D8F2C-F963-453F-9305-465ECCD09970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36CB2D-D0A7-4958-9F94-AC8A8D6BEB58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path path="shape">
            <a:fillToRect l="14166" t="5554" r="835" b="77779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0"/>
            <a:ext cx="1143000" cy="6856413"/>
            <a:chOff x="0" y="0"/>
            <a:chExt cx="720" cy="4319"/>
          </a:xfrm>
        </p:grpSpPr>
        <p:sp>
          <p:nvSpPr>
            <p:cNvPr id="4099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720" cy="33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</a:pPr>
              <a:endParaRPr kumimoji="0" lang="en-US" sz="2400"/>
            </a:p>
          </p:txBody>
        </p:sp>
        <p:sp>
          <p:nvSpPr>
            <p:cNvPr id="4100" name="Rectangle 4"/>
            <p:cNvSpPr>
              <a:spLocks noChangeArrowheads="1"/>
            </p:cNvSpPr>
            <p:nvPr/>
          </p:nvSpPr>
          <p:spPr bwMode="auto">
            <a:xfrm>
              <a:off x="0" y="2016"/>
              <a:ext cx="720" cy="2303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</a:pPr>
              <a:endParaRPr kumimoji="0" lang="en-US" sz="2400"/>
            </a:p>
          </p:txBody>
        </p:sp>
        <p:pic>
          <p:nvPicPr>
            <p:cNvPr id="4101" name="Picture 5"/>
            <p:cNvPicPr>
              <a:picLocks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0" y="312"/>
              <a:ext cx="720" cy="18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4102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304800"/>
            <a:ext cx="7772400" cy="12065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1600200"/>
            <a:ext cx="7772400" cy="44958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400800"/>
            <a:ext cx="1905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400"/>
            </a:lvl1pPr>
          </a:lstStyle>
          <a:p>
            <a:endParaRPr lang="en-US" altLang="zh-TW"/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400800"/>
            <a:ext cx="28956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400"/>
            </a:lvl1pPr>
          </a:lstStyle>
          <a:p>
            <a:endParaRPr lang="en-US" altLang="zh-TW"/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400800"/>
            <a:ext cx="1905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400"/>
            </a:lvl1pPr>
          </a:lstStyle>
          <a:p>
            <a:fld id="{B2D10E6D-1923-4B72-8D8F-60E2AAF6CFCC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/>
  <p:hf hdr="0" ftr="0" dt="0"/>
  <p:txStyles>
    <p:titleStyle>
      <a:lvl1pPr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90000"/>
        <a:buFont typeface="Symbol" pitchFamily="18" charset="2"/>
        <a:buChar char="¨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034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3C808ADA-B767-4AF2-B784-A67710994CAC}" type="slidenum">
              <a:rPr lang="en-US" altLang="zh-TW"/>
              <a:pPr/>
              <a:t>1</a:t>
            </a:fld>
            <a:endParaRPr lang="en-US" altLang="zh-TW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05000" y="2057400"/>
            <a:ext cx="6934200" cy="2743200"/>
          </a:xfrm>
        </p:spPr>
        <p:txBody>
          <a:bodyPr/>
          <a:lstStyle/>
          <a:p>
            <a:pPr algn="ctr"/>
            <a:r>
              <a:rPr lang="zh-TW" altLang="en-US" sz="6600" b="1" dirty="0">
                <a:ea typeface="標楷體" pitchFamily="65" charset="-120"/>
              </a:rPr>
              <a:t>基督徒教</a:t>
            </a:r>
            <a:r>
              <a:rPr lang="zh-TW" altLang="en-US" sz="6600" b="1" dirty="0" smtClean="0">
                <a:ea typeface="標楷體" pitchFamily="65" charset="-120"/>
              </a:rPr>
              <a:t>育</a:t>
            </a:r>
            <a:r>
              <a:rPr lang="zh-CN" altLang="en-US" sz="6600" b="1" dirty="0" smtClean="0">
                <a:ea typeface="標楷體" pitchFamily="65" charset="-120"/>
              </a:rPr>
              <a:t>引論</a:t>
            </a:r>
            <a:r>
              <a:rPr lang="en-US" altLang="zh-CN" sz="6600" b="1" dirty="0" smtClean="0">
                <a:ea typeface="標楷體" pitchFamily="65" charset="-120"/>
              </a:rPr>
              <a:t/>
            </a:r>
            <a:br>
              <a:rPr lang="en-US" altLang="zh-CN" sz="6600" b="1" dirty="0" smtClean="0">
                <a:ea typeface="標楷體" pitchFamily="65" charset="-120"/>
              </a:rPr>
            </a:br>
            <a:r>
              <a:rPr lang="en-US" altLang="zh-CN" sz="6600" b="1" dirty="0" smtClean="0">
                <a:ea typeface="標楷體" pitchFamily="65" charset="-120"/>
              </a:rPr>
              <a:t/>
            </a:r>
            <a:br>
              <a:rPr lang="en-US" altLang="zh-CN" sz="6600" b="1" dirty="0" smtClean="0">
                <a:ea typeface="標楷體" pitchFamily="65" charset="-120"/>
              </a:rPr>
            </a:br>
            <a:endParaRPr lang="zh-TW" altLang="en-US" sz="6600" b="1" dirty="0">
              <a:ea typeface="標楷體" pitchFamily="65" charset="-120"/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0" y="3657600"/>
            <a:ext cx="6172200" cy="990600"/>
          </a:xfrm>
        </p:spPr>
        <p:txBody>
          <a:bodyPr/>
          <a:lstStyle/>
          <a:p>
            <a:pPr algn="r"/>
            <a:r>
              <a:rPr lang="zh-CN" altLang="en-US" b="1" dirty="0" smtClean="0">
                <a:ea typeface="標楷體" pitchFamily="65" charset="-120"/>
              </a:rPr>
              <a:t>張敏珉</a:t>
            </a:r>
            <a:endParaRPr lang="zh-TW" altLang="en-US" b="1" dirty="0">
              <a:ea typeface="標楷體" pitchFamily="65" charset="-12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219200" y="609600"/>
            <a:ext cx="7772400" cy="2667000"/>
          </a:xfrm>
        </p:spPr>
        <p:txBody>
          <a:bodyPr/>
          <a:lstStyle/>
          <a:p>
            <a:r>
              <a:rPr lang="en-US" sz="4400" dirty="0" smtClean="0"/>
              <a:t> </a:t>
            </a:r>
            <a:r>
              <a:rPr lang="zh-CN" altLang="en-US" sz="4400" dirty="0" smtClean="0">
                <a:latin typeface="黑体" pitchFamily="49" charset="-122"/>
                <a:ea typeface="黑体" pitchFamily="49" charset="-122"/>
              </a:rPr>
              <a:t>三、基督徒教育的特性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73B65-C1AE-4E23-9568-AD7A64933375}" type="slidenum">
              <a:rPr lang="en-US" altLang="zh-TW" smtClean="0"/>
              <a:pPr/>
              <a:t>10</a:t>
            </a:fld>
            <a:endParaRPr lang="en-US" altLang="zh-TW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1219200" y="1676400"/>
            <a:ext cx="7543800" cy="54353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dirty="0" smtClean="0">
                <a:latin typeface="黑体" pitchFamily="49" charset="-122"/>
                <a:ea typeface="黑体" pitchFamily="49" charset="-122"/>
              </a:rPr>
              <a:t>    </a:t>
            </a:r>
          </a:p>
          <a:p>
            <a:pPr lvl="1">
              <a:buFont typeface="Wingdings" pitchFamily="2" charset="2"/>
              <a:buChar char="q"/>
            </a:pPr>
            <a:r>
              <a:rPr lang="zh-CN" altLang="en-US" sz="3200" b="1" dirty="0" smtClean="0">
                <a:latin typeface="楷体" pitchFamily="49" charset="-122"/>
                <a:ea typeface="楷体" pitchFamily="49" charset="-122"/>
              </a:rPr>
              <a:t> </a:t>
            </a:r>
            <a:r>
              <a:rPr lang="zh-TW" altLang="en-US" sz="3200" b="1" dirty="0" smtClean="0">
                <a:latin typeface="楷体" pitchFamily="49" charset="-122"/>
                <a:ea typeface="楷体" pitchFamily="49" charset="-122"/>
              </a:rPr>
              <a:t>我們傳揚他，是用諸般的智慧，勸戒各人，教導各人，要把各人在基督裏完完全全地引到　神面前。（西</a:t>
            </a:r>
            <a:r>
              <a:rPr lang="en-US" altLang="zh-TW" sz="3200" b="1" dirty="0" smtClean="0">
                <a:latin typeface="楷体" pitchFamily="49" charset="-122"/>
                <a:ea typeface="楷体" pitchFamily="49" charset="-122"/>
              </a:rPr>
              <a:t>1:28</a:t>
            </a:r>
            <a:r>
              <a:rPr lang="zh-TW" altLang="en-US" sz="3200" b="1" dirty="0" smtClean="0">
                <a:latin typeface="楷体" pitchFamily="49" charset="-122"/>
                <a:ea typeface="楷体" pitchFamily="49" charset="-122"/>
              </a:rPr>
              <a:t>）</a:t>
            </a:r>
            <a:endParaRPr lang="en-US" altLang="zh-CN" sz="3200" b="1" dirty="0" smtClean="0">
              <a:latin typeface="楷体" pitchFamily="49" charset="-122"/>
              <a:ea typeface="楷体" pitchFamily="49" charset="-122"/>
            </a:endParaRPr>
          </a:p>
          <a:p>
            <a:pPr lvl="1">
              <a:buFont typeface="Wingdings" pitchFamily="2" charset="2"/>
              <a:buChar char="q"/>
            </a:pPr>
            <a:r>
              <a:rPr lang="zh-CN" altLang="en-US" sz="3200" dirty="0" smtClean="0">
                <a:latin typeface="楷体" pitchFamily="49" charset="-122"/>
                <a:ea typeface="楷体" pitchFamily="49" charset="-122"/>
              </a:rPr>
              <a:t> </a:t>
            </a:r>
            <a:r>
              <a:rPr lang="zh-CN" altLang="en-US" sz="3200" b="1" dirty="0" smtClean="0">
                <a:latin typeface="楷体" pitchFamily="49" charset="-122"/>
                <a:ea typeface="楷体" pitchFamily="49" charset="-122"/>
              </a:rPr>
              <a:t>基督徒教育所關注的焦點，永遠是人與基督。</a:t>
            </a:r>
            <a:endParaRPr lang="en-US" altLang="zh-CN" sz="3200" b="1" dirty="0" smtClean="0">
              <a:latin typeface="楷体" pitchFamily="49" charset="-122"/>
              <a:ea typeface="楷体" pitchFamily="49" charset="-122"/>
            </a:endParaRPr>
          </a:p>
          <a:p>
            <a:pPr lvl="1"/>
            <a:endParaRPr lang="en-US" altLang="zh-CN" sz="3200" b="1" dirty="0" smtClean="0">
              <a:latin typeface="楷体" pitchFamily="49" charset="-122"/>
              <a:ea typeface="楷体" pitchFamily="49" charset="-122"/>
            </a:endParaRPr>
          </a:p>
          <a:p>
            <a:pPr lvl="3"/>
            <a:endParaRPr lang="en-US" altLang="zh-CN" sz="3200" dirty="0" smtClean="0">
              <a:latin typeface="黑体" pitchFamily="49" charset="-122"/>
              <a:ea typeface="黑体" pitchFamily="49" charset="-122"/>
            </a:endParaRPr>
          </a:p>
          <a:p>
            <a:pPr lvl="3"/>
            <a:endParaRPr lang="en-US" altLang="zh-CN" sz="2800" b="1" dirty="0" smtClean="0"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219200" y="609600"/>
            <a:ext cx="7772400" cy="2667000"/>
          </a:xfrm>
        </p:spPr>
        <p:txBody>
          <a:bodyPr/>
          <a:lstStyle/>
          <a:p>
            <a:r>
              <a:rPr lang="en-US" sz="4400" dirty="0" smtClean="0"/>
              <a:t> </a:t>
            </a:r>
            <a:r>
              <a:rPr lang="zh-CN" altLang="en-US" sz="4400" dirty="0" smtClean="0">
                <a:latin typeface="黑体" pitchFamily="49" charset="-122"/>
                <a:ea typeface="黑体" pitchFamily="49" charset="-122"/>
              </a:rPr>
              <a:t>三、基督徒教育的特性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73B65-C1AE-4E23-9568-AD7A64933375}" type="slidenum">
              <a:rPr lang="en-US" altLang="zh-TW" smtClean="0"/>
              <a:pPr/>
              <a:t>11</a:t>
            </a:fld>
            <a:endParaRPr lang="en-US" altLang="zh-TW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1295400" y="638377"/>
            <a:ext cx="7543800" cy="553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dirty="0" smtClean="0">
                <a:latin typeface="黑体" pitchFamily="49" charset="-122"/>
                <a:ea typeface="黑体" pitchFamily="49" charset="-122"/>
              </a:rPr>
              <a:t>    </a:t>
            </a:r>
          </a:p>
          <a:p>
            <a:endParaRPr lang="en-US" altLang="zh-CN" sz="3200" dirty="0" smtClean="0">
              <a:latin typeface="黑体" pitchFamily="49" charset="-122"/>
              <a:ea typeface="黑体" pitchFamily="49" charset="-122"/>
            </a:endParaRPr>
          </a:p>
          <a:p>
            <a:r>
              <a:rPr lang="en-US" altLang="zh-CN" sz="3200" dirty="0" smtClean="0">
                <a:latin typeface="黑体" pitchFamily="49" charset="-122"/>
                <a:ea typeface="黑体" pitchFamily="49" charset="-122"/>
              </a:rPr>
              <a:t>  3</a:t>
            </a:r>
            <a:r>
              <a:rPr lang="zh-CN" altLang="en-US" sz="3200" dirty="0" smtClean="0">
                <a:latin typeface="黑体" pitchFamily="49" charset="-122"/>
                <a:ea typeface="黑体" pitchFamily="49" charset="-122"/>
              </a:rPr>
              <a:t>、以聖靈為動力</a:t>
            </a:r>
            <a:endParaRPr lang="en-US" altLang="zh-CN" sz="3200" dirty="0" smtClean="0">
              <a:latin typeface="黑体" pitchFamily="49" charset="-122"/>
              <a:ea typeface="黑体" pitchFamily="49" charset="-122"/>
            </a:endParaRPr>
          </a:p>
          <a:p>
            <a:endParaRPr lang="en-US" altLang="zh-CN" sz="3200" dirty="0" smtClean="0">
              <a:latin typeface="黑体" pitchFamily="49" charset="-122"/>
              <a:ea typeface="黑体" pitchFamily="49" charset="-122"/>
            </a:endParaRPr>
          </a:p>
          <a:p>
            <a:pPr lvl="1">
              <a:buFont typeface="Wingdings" pitchFamily="2" charset="2"/>
              <a:buChar char="q"/>
            </a:pPr>
            <a:r>
              <a:rPr lang="zh-CN" altLang="en-US" sz="3200" dirty="0" smtClean="0">
                <a:latin typeface="楷体" pitchFamily="49" charset="-122"/>
                <a:ea typeface="楷体" pitchFamily="49" charset="-122"/>
              </a:rPr>
              <a:t> </a:t>
            </a:r>
            <a:r>
              <a:rPr lang="zh-TW" altLang="en-US" sz="3200" b="1" dirty="0" smtClean="0">
                <a:latin typeface="楷体" pitchFamily="49" charset="-122"/>
                <a:ea typeface="楷体" pitchFamily="49" charset="-122"/>
              </a:rPr>
              <a:t>但保惠師，就是父因我的名所要差來的聖靈，他要將一切的事指教你們，並且要叫你們想起我對你們所說的一切話。（約</a:t>
            </a:r>
            <a:r>
              <a:rPr lang="en-US" altLang="zh-TW" sz="3200" b="1" dirty="0" smtClean="0">
                <a:latin typeface="楷体" pitchFamily="49" charset="-122"/>
                <a:ea typeface="楷体" pitchFamily="49" charset="-122"/>
              </a:rPr>
              <a:t>14:26</a:t>
            </a:r>
            <a:r>
              <a:rPr lang="zh-TW" altLang="en-US" sz="3200" b="1" dirty="0" smtClean="0">
                <a:latin typeface="楷体" pitchFamily="49" charset="-122"/>
                <a:ea typeface="楷体" pitchFamily="49" charset="-122"/>
              </a:rPr>
              <a:t>）</a:t>
            </a:r>
            <a:endParaRPr lang="en-US" altLang="zh-CN" sz="3200" b="1" dirty="0" smtClean="0">
              <a:latin typeface="楷体" pitchFamily="49" charset="-122"/>
              <a:ea typeface="楷体" pitchFamily="49" charset="-122"/>
            </a:endParaRPr>
          </a:p>
          <a:p>
            <a:pPr lvl="3"/>
            <a:endParaRPr lang="en-US" altLang="zh-CN" sz="3200" dirty="0" smtClean="0">
              <a:latin typeface="黑体" pitchFamily="49" charset="-122"/>
              <a:ea typeface="黑体" pitchFamily="49" charset="-122"/>
            </a:endParaRPr>
          </a:p>
          <a:p>
            <a:pPr lvl="3"/>
            <a:endParaRPr lang="en-US" altLang="zh-CN" sz="2800" b="1" dirty="0" smtClean="0"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219200" y="609600"/>
            <a:ext cx="7772400" cy="2667000"/>
          </a:xfrm>
        </p:spPr>
        <p:txBody>
          <a:bodyPr/>
          <a:lstStyle/>
          <a:p>
            <a:r>
              <a:rPr lang="en-US" sz="4400" dirty="0" smtClean="0"/>
              <a:t> </a:t>
            </a:r>
            <a:r>
              <a:rPr lang="zh-CN" altLang="en-US" sz="4400" dirty="0" smtClean="0">
                <a:latin typeface="黑体" pitchFamily="49" charset="-122"/>
                <a:ea typeface="黑体" pitchFamily="49" charset="-122"/>
              </a:rPr>
              <a:t>三、基督徒教育的特性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73B65-C1AE-4E23-9568-AD7A64933375}" type="slidenum">
              <a:rPr lang="en-US" altLang="zh-TW" smtClean="0"/>
              <a:pPr/>
              <a:t>12</a:t>
            </a:fld>
            <a:endParaRPr lang="en-US" altLang="zh-TW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7543800" cy="5041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dirty="0" smtClean="0">
                <a:latin typeface="黑体" pitchFamily="49" charset="-122"/>
                <a:ea typeface="黑体" pitchFamily="49" charset="-122"/>
              </a:rPr>
              <a:t>    </a:t>
            </a:r>
          </a:p>
          <a:p>
            <a:pPr lvl="1">
              <a:buFont typeface="Wingdings" pitchFamily="2" charset="2"/>
              <a:buChar char="q"/>
            </a:pPr>
            <a:r>
              <a:rPr lang="zh-CN" altLang="en-US" sz="3200" b="1" dirty="0" smtClean="0">
                <a:latin typeface="楷体" pitchFamily="49" charset="-122"/>
                <a:ea typeface="楷体" pitchFamily="49" charset="-122"/>
              </a:rPr>
              <a:t> 聖靈賜給我們教導的恩賜。</a:t>
            </a:r>
            <a:endParaRPr lang="en-US" altLang="zh-CN" sz="3200" b="1" dirty="0" smtClean="0">
              <a:latin typeface="楷体" pitchFamily="49" charset="-122"/>
              <a:ea typeface="楷体" pitchFamily="49" charset="-122"/>
            </a:endParaRPr>
          </a:p>
          <a:p>
            <a:pPr lvl="1">
              <a:buFont typeface="Wingdings" pitchFamily="2" charset="2"/>
              <a:buChar char="q"/>
            </a:pPr>
            <a:r>
              <a:rPr lang="zh-CN" altLang="en-US" sz="3200" b="1" dirty="0" smtClean="0">
                <a:latin typeface="楷体" pitchFamily="49" charset="-122"/>
                <a:ea typeface="楷体" pitchFamily="49" charset="-122"/>
              </a:rPr>
              <a:t> 聖靈陶造我們的生命</a:t>
            </a:r>
            <a:endParaRPr lang="en-US" altLang="zh-CN" sz="3200" b="1" dirty="0" smtClean="0">
              <a:latin typeface="楷体" pitchFamily="49" charset="-122"/>
              <a:ea typeface="楷体" pitchFamily="49" charset="-122"/>
            </a:endParaRPr>
          </a:p>
          <a:p>
            <a:pPr lvl="1">
              <a:buFont typeface="Wingdings" pitchFamily="2" charset="2"/>
              <a:buChar char="q"/>
            </a:pPr>
            <a:r>
              <a:rPr lang="zh-CN" altLang="en-US" sz="3200" b="1" dirty="0" smtClean="0">
                <a:latin typeface="楷体" pitchFamily="49" charset="-122"/>
                <a:ea typeface="楷体" pitchFamily="49" charset="-122"/>
              </a:rPr>
              <a:t> 聖靈的內住</a:t>
            </a:r>
            <a:r>
              <a:rPr lang="en-US" altLang="zh-CN" sz="3200" b="1" dirty="0" smtClean="0">
                <a:latin typeface="楷体" pitchFamily="49" charset="-122"/>
                <a:ea typeface="楷体" pitchFamily="49" charset="-122"/>
              </a:rPr>
              <a:t>,</a:t>
            </a:r>
            <a:r>
              <a:rPr lang="zh-CN" altLang="en-US" sz="3200" b="1" dirty="0" smtClean="0">
                <a:latin typeface="楷体" pitchFamily="49" charset="-122"/>
                <a:ea typeface="楷体" pitchFamily="49" charset="-122"/>
              </a:rPr>
              <a:t>激勵我們熱切地學習真理。</a:t>
            </a:r>
            <a:endParaRPr lang="en-US" altLang="zh-CN" sz="3200" b="1" dirty="0" smtClean="0">
              <a:latin typeface="楷体" pitchFamily="49" charset="-122"/>
              <a:ea typeface="楷体" pitchFamily="49" charset="-122"/>
            </a:endParaRPr>
          </a:p>
          <a:p>
            <a:pPr lvl="1">
              <a:buFont typeface="Wingdings" pitchFamily="2" charset="2"/>
              <a:buChar char="q"/>
            </a:pPr>
            <a:r>
              <a:rPr lang="zh-CN" altLang="en-US" sz="3200" dirty="0" smtClean="0">
                <a:latin typeface="楷体" pitchFamily="49" charset="-122"/>
                <a:ea typeface="楷体" pitchFamily="49" charset="-122"/>
              </a:rPr>
              <a:t> </a:t>
            </a:r>
            <a:r>
              <a:rPr lang="zh-CN" altLang="en-US" sz="3200" b="1" dirty="0" smtClean="0">
                <a:latin typeface="楷体" pitchFamily="49" charset="-122"/>
                <a:ea typeface="楷体" pitchFamily="49" charset="-122"/>
              </a:rPr>
              <a:t>聖靈光照我們，使我們得見真理。</a:t>
            </a:r>
            <a:endParaRPr lang="en-US" altLang="zh-CN" sz="3200" b="1" dirty="0" smtClean="0">
              <a:latin typeface="楷体" pitchFamily="49" charset="-122"/>
              <a:ea typeface="楷体" pitchFamily="49" charset="-122"/>
            </a:endParaRPr>
          </a:p>
          <a:p>
            <a:pPr lvl="1">
              <a:buFont typeface="Wingdings" pitchFamily="2" charset="2"/>
              <a:buChar char="q"/>
            </a:pPr>
            <a:r>
              <a:rPr lang="zh-CN" altLang="en-US" sz="3200" b="1" dirty="0" smtClean="0">
                <a:latin typeface="楷体" pitchFamily="49" charset="-122"/>
                <a:ea typeface="楷体" pitchFamily="49" charset="-122"/>
              </a:rPr>
              <a:t> 聖靈幫助我們欣然接受真理，並應用到我們的日常生活中。</a:t>
            </a:r>
            <a:endParaRPr lang="en-US" altLang="zh-CN" sz="3200" b="1" dirty="0" smtClean="0">
              <a:latin typeface="楷体" pitchFamily="49" charset="-122"/>
              <a:ea typeface="楷体" pitchFamily="49" charset="-122"/>
            </a:endParaRPr>
          </a:p>
          <a:p>
            <a:pPr lvl="3"/>
            <a:endParaRPr lang="en-US" altLang="zh-CN" sz="2800" b="1" dirty="0" smtClean="0"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219200" y="609600"/>
            <a:ext cx="7772400" cy="2667000"/>
          </a:xfrm>
        </p:spPr>
        <p:txBody>
          <a:bodyPr/>
          <a:lstStyle/>
          <a:p>
            <a:r>
              <a:rPr lang="en-US" sz="4400" dirty="0" smtClean="0"/>
              <a:t> </a:t>
            </a:r>
            <a:r>
              <a:rPr lang="zh-CN" altLang="en-US" sz="4400" dirty="0" smtClean="0">
                <a:latin typeface="黑体" pitchFamily="49" charset="-122"/>
                <a:ea typeface="黑体" pitchFamily="49" charset="-122"/>
              </a:rPr>
              <a:t>三、基督徒教育的特性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73B65-C1AE-4E23-9568-AD7A64933375}" type="slidenum">
              <a:rPr lang="en-US" altLang="zh-TW" smtClean="0"/>
              <a:pPr/>
              <a:t>13</a:t>
            </a:fld>
            <a:endParaRPr lang="en-US" altLang="zh-TW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1295400" y="638377"/>
            <a:ext cx="7543800" cy="553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dirty="0" smtClean="0">
                <a:latin typeface="黑体" pitchFamily="49" charset="-122"/>
                <a:ea typeface="黑体" pitchFamily="49" charset="-122"/>
              </a:rPr>
              <a:t>    </a:t>
            </a:r>
          </a:p>
          <a:p>
            <a:endParaRPr lang="en-US" altLang="zh-CN" sz="3200" dirty="0" smtClean="0">
              <a:latin typeface="黑体" pitchFamily="49" charset="-122"/>
              <a:ea typeface="黑体" pitchFamily="49" charset="-122"/>
            </a:endParaRPr>
          </a:p>
          <a:p>
            <a:r>
              <a:rPr lang="en-US" altLang="zh-CN" sz="3200" dirty="0" smtClean="0">
                <a:latin typeface="黑体" pitchFamily="49" charset="-122"/>
                <a:ea typeface="黑体" pitchFamily="49" charset="-122"/>
              </a:rPr>
              <a:t>  3</a:t>
            </a:r>
            <a:r>
              <a:rPr lang="zh-CN" altLang="en-US" sz="3200" dirty="0" smtClean="0">
                <a:latin typeface="黑体" pitchFamily="49" charset="-122"/>
                <a:ea typeface="黑体" pitchFamily="49" charset="-122"/>
              </a:rPr>
              <a:t>、以生命為主題</a:t>
            </a:r>
            <a:endParaRPr lang="en-US" altLang="zh-CN" sz="3200" dirty="0" smtClean="0">
              <a:latin typeface="黑体" pitchFamily="49" charset="-122"/>
              <a:ea typeface="黑体" pitchFamily="49" charset="-122"/>
            </a:endParaRPr>
          </a:p>
          <a:p>
            <a:endParaRPr lang="en-US" altLang="zh-CN" sz="3200" dirty="0" smtClean="0">
              <a:latin typeface="黑体" pitchFamily="49" charset="-122"/>
              <a:ea typeface="黑体" pitchFamily="49" charset="-122"/>
            </a:endParaRPr>
          </a:p>
          <a:p>
            <a:pPr lvl="1">
              <a:buFont typeface="Wingdings" pitchFamily="2" charset="2"/>
              <a:buChar char="q"/>
            </a:pPr>
            <a:r>
              <a:rPr lang="zh-CN" altLang="en-US" sz="3200" dirty="0" smtClean="0">
                <a:latin typeface="楷体" pitchFamily="49" charset="-122"/>
                <a:ea typeface="楷体" pitchFamily="49" charset="-122"/>
              </a:rPr>
              <a:t> </a:t>
            </a:r>
            <a:r>
              <a:rPr lang="zh-TW" altLang="en-US" sz="3200" b="1" dirty="0" smtClean="0">
                <a:latin typeface="楷体" pitchFamily="49" charset="-122"/>
                <a:ea typeface="楷体" pitchFamily="49" charset="-122"/>
              </a:rPr>
              <a:t>你們查考聖經，因你們以為內中有永生；給我作見證的就是這經；然而，你們不肯到我這裏來得生命。（約</a:t>
            </a:r>
            <a:r>
              <a:rPr lang="en-US" altLang="zh-TW" sz="3200" b="1" dirty="0" smtClean="0">
                <a:latin typeface="楷体" pitchFamily="49" charset="-122"/>
                <a:ea typeface="楷体" pitchFamily="49" charset="-122"/>
              </a:rPr>
              <a:t>5:39-40</a:t>
            </a:r>
            <a:r>
              <a:rPr lang="zh-TW" altLang="en-US" sz="3200" b="1" dirty="0" smtClean="0">
                <a:latin typeface="楷体" pitchFamily="49" charset="-122"/>
                <a:ea typeface="楷体" pitchFamily="49" charset="-122"/>
              </a:rPr>
              <a:t>）</a:t>
            </a:r>
            <a:endParaRPr lang="en-US" altLang="zh-CN" sz="3200" b="1" dirty="0" smtClean="0">
              <a:latin typeface="楷体" pitchFamily="49" charset="-122"/>
              <a:ea typeface="楷体" pitchFamily="49" charset="-122"/>
            </a:endParaRPr>
          </a:p>
          <a:p>
            <a:pPr lvl="3"/>
            <a:endParaRPr lang="en-US" altLang="zh-CN" sz="3200" dirty="0" smtClean="0">
              <a:latin typeface="黑体" pitchFamily="49" charset="-122"/>
              <a:ea typeface="黑体" pitchFamily="49" charset="-122"/>
            </a:endParaRPr>
          </a:p>
          <a:p>
            <a:pPr lvl="3"/>
            <a:endParaRPr lang="en-US" altLang="zh-CN" sz="2800" b="1" dirty="0" smtClean="0"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219200" y="381000"/>
            <a:ext cx="7772400" cy="2667000"/>
          </a:xfrm>
        </p:spPr>
        <p:txBody>
          <a:bodyPr/>
          <a:lstStyle/>
          <a:p>
            <a:r>
              <a:rPr lang="en-US" sz="4400" dirty="0" smtClean="0"/>
              <a:t> </a:t>
            </a:r>
            <a:r>
              <a:rPr lang="zh-CN" altLang="en-US" sz="4400" dirty="0" smtClean="0">
                <a:latin typeface="黑体" pitchFamily="49" charset="-122"/>
                <a:ea typeface="黑体" pitchFamily="49" charset="-122"/>
              </a:rPr>
              <a:t>三、基督徒教育的特性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73B65-C1AE-4E23-9568-AD7A64933375}" type="slidenum">
              <a:rPr lang="en-US" altLang="zh-TW" smtClean="0"/>
              <a:pPr/>
              <a:t>14</a:t>
            </a:fld>
            <a:endParaRPr lang="en-US" altLang="zh-TW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1295400" y="1447800"/>
            <a:ext cx="7543800" cy="4721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buFont typeface="Wingdings" pitchFamily="2" charset="2"/>
              <a:buChar char="q"/>
            </a:pPr>
            <a:r>
              <a:rPr lang="zh-CN" altLang="en-US" sz="3200" b="1" dirty="0" smtClean="0">
                <a:latin typeface="楷体" pitchFamily="49" charset="-122"/>
                <a:ea typeface="楷体" pitchFamily="49" charset="-122"/>
              </a:rPr>
              <a:t> 我們尊崇聖經，但聖經不是終點，終點在於人和神的關係。</a:t>
            </a:r>
            <a:endParaRPr lang="en-US" altLang="zh-CN" sz="3200" b="1" dirty="0" smtClean="0">
              <a:latin typeface="楷体" pitchFamily="49" charset="-122"/>
              <a:ea typeface="楷体" pitchFamily="49" charset="-122"/>
            </a:endParaRPr>
          </a:p>
          <a:p>
            <a:pPr lvl="1">
              <a:buFont typeface="Wingdings" pitchFamily="2" charset="2"/>
              <a:buChar char="q"/>
            </a:pPr>
            <a:r>
              <a:rPr lang="zh-CN" altLang="en-US" sz="3200" b="1" dirty="0" smtClean="0">
                <a:latin typeface="楷体" pitchFamily="49" charset="-122"/>
                <a:ea typeface="楷体" pitchFamily="49" charset="-122"/>
              </a:rPr>
              <a:t> 看重靈性的發展是基督徒教育與一般教育的最基本的不同之處。</a:t>
            </a:r>
            <a:endParaRPr lang="en-US" altLang="zh-CN" sz="3200" b="1" dirty="0" smtClean="0">
              <a:latin typeface="楷体" pitchFamily="49" charset="-122"/>
              <a:ea typeface="楷体" pitchFamily="49" charset="-122"/>
            </a:endParaRPr>
          </a:p>
          <a:p>
            <a:pPr lvl="1">
              <a:buFont typeface="Wingdings" pitchFamily="2" charset="2"/>
              <a:buChar char="q"/>
            </a:pPr>
            <a:r>
              <a:rPr lang="zh-CN" altLang="en-US" sz="3200" b="1" dirty="0" smtClean="0">
                <a:latin typeface="楷体" pitchFamily="49" charset="-122"/>
                <a:ea typeface="楷体" pitchFamily="49" charset="-122"/>
              </a:rPr>
              <a:t>“所謂靈命就是你對人和環境的反應。一個人的靈命好不好，絕不是看他關在房間裡做了多長的禱告，或讀了多久的書，靈命的好壞在於你對人的反應。”           </a:t>
            </a:r>
            <a:r>
              <a:rPr lang="en-US" altLang="zh-CN" sz="3200" b="1" dirty="0" smtClean="0">
                <a:latin typeface="楷体" pitchFamily="49" charset="-122"/>
                <a:ea typeface="楷体" pitchFamily="49" charset="-122"/>
              </a:rPr>
              <a:t>——</a:t>
            </a:r>
            <a:r>
              <a:rPr lang="zh-CN" altLang="en-US" sz="3200" b="1" dirty="0" smtClean="0">
                <a:latin typeface="楷体" pitchFamily="49" charset="-122"/>
                <a:ea typeface="楷体" pitchFamily="49" charset="-122"/>
              </a:rPr>
              <a:t>吳勇長老</a:t>
            </a:r>
            <a:endParaRPr lang="en-US" altLang="zh-CN" sz="2800" b="1" dirty="0" smtClean="0"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09601"/>
            <a:ext cx="7772400" cy="1143000"/>
          </a:xfrm>
        </p:spPr>
        <p:txBody>
          <a:bodyPr/>
          <a:lstStyle/>
          <a:p>
            <a:r>
              <a:rPr lang="zh-CN" altLang="en-US" sz="4400" dirty="0" smtClean="0">
                <a:latin typeface="黑体" pitchFamily="49" charset="-122"/>
                <a:ea typeface="黑体" pitchFamily="49" charset="-122"/>
              </a:rPr>
              <a:t>一、什麼是教育？</a:t>
            </a:r>
            <a:endParaRPr lang="en-US" sz="4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1981200"/>
            <a:ext cx="7772400" cy="3962400"/>
          </a:xfrm>
        </p:spPr>
        <p:txBody>
          <a:bodyPr/>
          <a:lstStyle/>
          <a:p>
            <a:r>
              <a:rPr lang="zh-CN" altLang="en-US" sz="3200" dirty="0" smtClean="0">
                <a:latin typeface="黑体" pitchFamily="49" charset="-122"/>
                <a:ea typeface="黑体" pitchFamily="49" charset="-122"/>
                <a:cs typeface="Times New Roman"/>
              </a:rPr>
              <a:t>   “教，上所施，下所效也；育，養子使作善也。” </a:t>
            </a:r>
            <a:r>
              <a:rPr lang="en-US" altLang="zh-CN" sz="3200" dirty="0" smtClean="0">
                <a:latin typeface="黑体" pitchFamily="49" charset="-122"/>
                <a:ea typeface="黑体" pitchFamily="49" charset="-122"/>
              </a:rPr>
              <a:t/>
            </a:r>
            <a:br>
              <a:rPr lang="en-US" altLang="zh-CN" sz="3200" dirty="0" smtClean="0">
                <a:latin typeface="黑体" pitchFamily="49" charset="-122"/>
                <a:ea typeface="黑体" pitchFamily="49" charset="-122"/>
              </a:rPr>
            </a:br>
            <a:r>
              <a:rPr lang="en-US" altLang="zh-CN" sz="3200" dirty="0" smtClean="0">
                <a:latin typeface="黑体" pitchFamily="49" charset="-122"/>
                <a:ea typeface="黑体" pitchFamily="49" charset="-122"/>
              </a:rPr>
              <a:t>           </a:t>
            </a:r>
            <a:r>
              <a:rPr lang="en-US" altLang="zh-CN" sz="3200" dirty="0" smtClean="0">
                <a:latin typeface="楷体" pitchFamily="49" charset="-122"/>
                <a:ea typeface="楷体" pitchFamily="49" charset="-122"/>
              </a:rPr>
              <a:t>——《</a:t>
            </a:r>
            <a:r>
              <a:rPr lang="zh-CN" altLang="en-US" sz="3200" dirty="0" smtClean="0">
                <a:latin typeface="楷体" pitchFamily="49" charset="-122"/>
                <a:ea typeface="楷体" pitchFamily="49" charset="-122"/>
              </a:rPr>
              <a:t>說文解字</a:t>
            </a:r>
            <a:r>
              <a:rPr lang="en-US" altLang="zh-CN" sz="3200" dirty="0" smtClean="0">
                <a:latin typeface="楷体" pitchFamily="49" charset="-122"/>
                <a:ea typeface="楷体" pitchFamily="49" charset="-122"/>
              </a:rPr>
              <a:t>》</a:t>
            </a:r>
            <a:r>
              <a:rPr lang="en-US" altLang="zh-CN" sz="3200" dirty="0" smtClean="0">
                <a:latin typeface="黑体" pitchFamily="49" charset="-122"/>
                <a:ea typeface="黑体" pitchFamily="49" charset="-122"/>
              </a:rPr>
              <a:t/>
            </a:r>
            <a:br>
              <a:rPr lang="en-US" altLang="zh-CN" sz="3200" dirty="0" smtClean="0">
                <a:latin typeface="黑体" pitchFamily="49" charset="-122"/>
                <a:ea typeface="黑体" pitchFamily="49" charset="-122"/>
              </a:rPr>
            </a:br>
            <a:endParaRPr lang="en-US" altLang="zh-CN" sz="3200" dirty="0" smtClean="0">
              <a:latin typeface="黑体" pitchFamily="49" charset="-122"/>
              <a:ea typeface="黑体" pitchFamily="49" charset="-122"/>
            </a:endParaRPr>
          </a:p>
          <a:p>
            <a:r>
              <a:rPr lang="en-US" altLang="zh-CN" sz="3200" dirty="0" smtClean="0">
                <a:latin typeface="黑体" pitchFamily="49" charset="-122"/>
                <a:ea typeface="黑体" pitchFamily="49" charset="-122"/>
              </a:rPr>
              <a:t>       education  </a:t>
            </a:r>
            <a:r>
              <a:rPr lang="en-US" altLang="zh-CN" sz="3200" dirty="0" smtClean="0">
                <a:latin typeface="黑体" pitchFamily="49" charset="-122"/>
                <a:ea typeface="黑体" pitchFamily="49" charset="-122"/>
                <a:sym typeface="Wingdings" pitchFamily="2" charset="2"/>
              </a:rPr>
              <a:t>  </a:t>
            </a:r>
            <a:r>
              <a:rPr lang="en-US" altLang="zh-CN" sz="3200" dirty="0" err="1" smtClean="0">
                <a:latin typeface="黑体" pitchFamily="49" charset="-122"/>
                <a:ea typeface="黑体" pitchFamily="49" charset="-122"/>
                <a:sym typeface="Wingdings" pitchFamily="2" charset="2"/>
              </a:rPr>
              <a:t>educare</a:t>
            </a:r>
            <a:r>
              <a:rPr lang="en-US" altLang="zh-CN" sz="3200" dirty="0" smtClean="0">
                <a:latin typeface="黑体" pitchFamily="49" charset="-122"/>
                <a:ea typeface="黑体" pitchFamily="49" charset="-122"/>
                <a:sym typeface="Wingdings" pitchFamily="2" charset="2"/>
              </a:rPr>
              <a:t>    </a:t>
            </a:r>
            <a:br>
              <a:rPr lang="en-US" altLang="zh-CN" sz="3200" dirty="0" smtClean="0">
                <a:latin typeface="黑体" pitchFamily="49" charset="-122"/>
                <a:ea typeface="黑体" pitchFamily="49" charset="-122"/>
                <a:sym typeface="Wingdings" pitchFamily="2" charset="2"/>
              </a:rPr>
            </a:br>
            <a:r>
              <a:rPr lang="en-US" altLang="zh-CN" sz="3200" dirty="0" smtClean="0">
                <a:latin typeface="黑体" pitchFamily="49" charset="-122"/>
                <a:ea typeface="黑体" pitchFamily="49" charset="-122"/>
                <a:sym typeface="Wingdings" pitchFamily="2" charset="2"/>
              </a:rPr>
              <a:t> </a:t>
            </a:r>
            <a:r>
              <a:rPr lang="en-US" altLang="zh-CN" sz="3200" dirty="0" smtClean="0">
                <a:latin typeface="楷体" pitchFamily="49" charset="-122"/>
                <a:ea typeface="楷体" pitchFamily="49" charset="-122"/>
                <a:sym typeface="Wingdings" pitchFamily="2" charset="2"/>
              </a:rPr>
              <a:t>(</a:t>
            </a:r>
            <a:r>
              <a:rPr lang="zh-CN" altLang="en-US" sz="3200" dirty="0" smtClean="0">
                <a:latin typeface="楷体" pitchFamily="49" charset="-122"/>
                <a:ea typeface="楷体" pitchFamily="49" charset="-122"/>
              </a:rPr>
              <a:t>“從</a:t>
            </a:r>
            <a:r>
              <a:rPr lang="en-US" altLang="zh-CN" sz="3200" dirty="0" smtClean="0">
                <a:latin typeface="楷体" pitchFamily="49" charset="-122"/>
                <a:ea typeface="楷体" pitchFamily="49" charset="-122"/>
              </a:rPr>
              <a:t>……</a:t>
            </a:r>
            <a:r>
              <a:rPr lang="zh-CN" altLang="en-US" sz="3200" dirty="0" smtClean="0">
                <a:latin typeface="楷体" pitchFamily="49" charset="-122"/>
                <a:ea typeface="楷体" pitchFamily="49" charset="-122"/>
              </a:rPr>
              <a:t>引出”、“導出”、“啟發”</a:t>
            </a:r>
            <a:r>
              <a:rPr lang="en-US" altLang="zh-CN" sz="3200" dirty="0" smtClean="0">
                <a:latin typeface="楷体" pitchFamily="49" charset="-122"/>
                <a:ea typeface="楷体" pitchFamily="49" charset="-122"/>
              </a:rPr>
              <a:t>)</a:t>
            </a:r>
            <a:r>
              <a:rPr lang="zh-CN" altLang="en-US" sz="3200" dirty="0" smtClean="0">
                <a:latin typeface="楷体" pitchFamily="49" charset="-122"/>
                <a:ea typeface="楷体" pitchFamily="49" charset="-122"/>
              </a:rPr>
              <a:t> </a:t>
            </a:r>
            <a:r>
              <a:rPr lang="en-US" altLang="zh-CN" sz="3200" dirty="0" smtClean="0">
                <a:latin typeface="黑体" pitchFamily="49" charset="-122"/>
                <a:ea typeface="黑体" pitchFamily="49" charset="-122"/>
              </a:rPr>
              <a:t/>
            </a:r>
            <a:br>
              <a:rPr lang="en-US" altLang="zh-CN" sz="3200" dirty="0" smtClean="0">
                <a:latin typeface="黑体" pitchFamily="49" charset="-122"/>
                <a:ea typeface="黑体" pitchFamily="49" charset="-122"/>
              </a:rPr>
            </a:br>
            <a:r>
              <a:rPr lang="en-US" altLang="zh-CN" sz="3200" dirty="0" smtClean="0">
                <a:latin typeface="黑体" pitchFamily="49" charset="-122"/>
                <a:ea typeface="黑体" pitchFamily="49" charset="-122"/>
              </a:rPr>
              <a:t> </a:t>
            </a:r>
          </a:p>
          <a:p>
            <a:r>
              <a:rPr lang="en-US" altLang="zh-CN" sz="3200" dirty="0" smtClean="0">
                <a:latin typeface="黑体" pitchFamily="49" charset="-122"/>
                <a:ea typeface="黑体" pitchFamily="49" charset="-122"/>
              </a:rPr>
              <a:t>    </a:t>
            </a:r>
            <a:r>
              <a:rPr lang="zh-CN" altLang="en-US" sz="3200" dirty="0" smtClean="0">
                <a:latin typeface="黑体" pitchFamily="49" charset="-122"/>
                <a:ea typeface="黑体" pitchFamily="49" charset="-122"/>
                <a:cs typeface="Times New Roman"/>
              </a:rPr>
              <a:t>簡單地說，教育就是教導和培育。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3A840-1442-43EC-9AC6-BADE122025D6}" type="slidenum">
              <a:rPr lang="en-US" altLang="zh-TW" smtClean="0"/>
              <a:pPr/>
              <a:t>2</a:t>
            </a:fld>
            <a:endParaRPr lang="en-US" altLang="zh-TW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43000" y="304800"/>
            <a:ext cx="7772400" cy="2667000"/>
          </a:xfrm>
        </p:spPr>
        <p:txBody>
          <a:bodyPr/>
          <a:lstStyle/>
          <a:p>
            <a:r>
              <a:rPr lang="zh-CN" altLang="en-US" sz="4400" dirty="0" smtClean="0">
                <a:latin typeface="黑体" pitchFamily="49" charset="-122"/>
                <a:ea typeface="黑体" pitchFamily="49" charset="-122"/>
              </a:rPr>
              <a:t>二、基督徒教育的內涵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73B65-C1AE-4E23-9568-AD7A64933375}" type="slidenum">
              <a:rPr lang="en-US" altLang="zh-TW" smtClean="0"/>
              <a:pPr/>
              <a:t>3</a:t>
            </a:fld>
            <a:endParaRPr lang="en-US" altLang="zh-TW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1371600" y="1583353"/>
            <a:ext cx="75438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3200" dirty="0" smtClean="0">
                <a:latin typeface="黑体" pitchFamily="49" charset="-122"/>
                <a:ea typeface="黑体" pitchFamily="49" charset="-122"/>
              </a:rPr>
              <a:t>1</a:t>
            </a:r>
            <a:r>
              <a:rPr lang="zh-CN" altLang="en-US" sz="3200" dirty="0" smtClean="0">
                <a:latin typeface="黑体" pitchFamily="49" charset="-122"/>
                <a:ea typeface="黑体" pitchFamily="49" charset="-122"/>
              </a:rPr>
              <a:t>、</a:t>
            </a:r>
            <a:r>
              <a:rPr lang="zh-TW" altLang="en-US" sz="3200" dirty="0" smtClean="0">
                <a:latin typeface="黑体" pitchFamily="49" charset="-122"/>
                <a:ea typeface="黑体" pitchFamily="49" charset="-122"/>
              </a:rPr>
              <a:t>定義：</a:t>
            </a:r>
            <a:r>
              <a:rPr lang="zh-TW" altLang="en-US" sz="3200" b="1" dirty="0" smtClean="0">
                <a:latin typeface="楷体" pitchFamily="49" charset="-122"/>
                <a:ea typeface="楷体" pitchFamily="49" charset="-122"/>
              </a:rPr>
              <a:t>以教育為工具，教導人相信並學習真道，成為順服主的門徒的一切全人活動，就是基督徒教育。</a:t>
            </a:r>
            <a:endParaRPr lang="en-US" altLang="zh-TW" sz="3200" b="1" dirty="0" smtClean="0">
              <a:latin typeface="楷体" pitchFamily="49" charset="-122"/>
              <a:ea typeface="楷体" pitchFamily="49" charset="-122"/>
            </a:endParaRPr>
          </a:p>
          <a:p>
            <a:endParaRPr lang="en-US" altLang="zh-TW" sz="3200" dirty="0" smtClean="0">
              <a:latin typeface="黑体" pitchFamily="49" charset="-122"/>
              <a:ea typeface="黑体" pitchFamily="49" charset="-122"/>
            </a:endParaRPr>
          </a:p>
          <a:p>
            <a:r>
              <a:rPr lang="en-US" altLang="zh-CN" sz="3200" dirty="0" smtClean="0"/>
              <a:t>2</a:t>
            </a:r>
            <a:r>
              <a:rPr lang="zh-CN" altLang="en-US" sz="3200" dirty="0" smtClean="0"/>
              <a:t>、</a:t>
            </a:r>
            <a:r>
              <a:rPr lang="zh-CN" altLang="en-US" sz="3200" dirty="0" smtClean="0">
                <a:latin typeface="黑体" pitchFamily="49" charset="-122"/>
                <a:ea typeface="黑体" pitchFamily="49" charset="-122"/>
              </a:rPr>
              <a:t>這定義包括三項要素：</a:t>
            </a:r>
            <a:endParaRPr lang="en-US" altLang="zh-CN" sz="3200" dirty="0" smtClean="0">
              <a:latin typeface="黑体" pitchFamily="49" charset="-122"/>
              <a:ea typeface="黑体" pitchFamily="49" charset="-122"/>
            </a:endParaRPr>
          </a:p>
          <a:p>
            <a:pPr lvl="3">
              <a:buFont typeface="Wingdings" pitchFamily="2" charset="2"/>
              <a:buChar char="q"/>
            </a:pPr>
            <a:r>
              <a:rPr lang="zh-CN" altLang="en-US" sz="2800" dirty="0" smtClean="0"/>
              <a:t>   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教導的對象</a:t>
            </a:r>
            <a:endParaRPr lang="en-US" altLang="zh-CN" sz="2800" b="1" dirty="0" smtClean="0">
              <a:latin typeface="楷体" pitchFamily="49" charset="-122"/>
              <a:ea typeface="楷体" pitchFamily="49" charset="-122"/>
            </a:endParaRPr>
          </a:p>
          <a:p>
            <a:pPr lvl="3">
              <a:buFont typeface="Wingdings" pitchFamily="2" charset="2"/>
              <a:buChar char="q"/>
            </a:pP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  教導的目的</a:t>
            </a:r>
            <a:endParaRPr lang="en-US" altLang="zh-CN" sz="2800" b="1" dirty="0" smtClean="0">
              <a:latin typeface="楷体" pitchFamily="49" charset="-122"/>
              <a:ea typeface="楷体" pitchFamily="49" charset="-122"/>
            </a:endParaRPr>
          </a:p>
          <a:p>
            <a:pPr lvl="3">
              <a:buFont typeface="Wingdings" pitchFamily="2" charset="2"/>
              <a:buChar char="q"/>
            </a:pP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  教導的途徑</a:t>
            </a:r>
            <a:endParaRPr lang="en-US" altLang="zh-CN" sz="2800" b="1" dirty="0" smtClean="0">
              <a:latin typeface="楷体" pitchFamily="49" charset="-122"/>
              <a:ea typeface="楷体" pitchFamily="49" charset="-122"/>
            </a:endParaRPr>
          </a:p>
          <a:p>
            <a:endParaRPr lang="en-US" sz="3200" dirty="0" smtClean="0"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371600" y="838200"/>
            <a:ext cx="7772400" cy="2667000"/>
          </a:xfrm>
        </p:spPr>
        <p:txBody>
          <a:bodyPr/>
          <a:lstStyle/>
          <a:p>
            <a:r>
              <a:rPr lang="zh-CN" altLang="en-US" sz="4400" dirty="0" smtClean="0">
                <a:latin typeface="黑体" pitchFamily="49" charset="-122"/>
                <a:ea typeface="黑体" pitchFamily="49" charset="-122"/>
              </a:rPr>
              <a:t>二、基督徒教育的內涵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73B65-C1AE-4E23-9568-AD7A64933375}" type="slidenum">
              <a:rPr lang="en-US" altLang="zh-TW" smtClean="0"/>
              <a:pPr/>
              <a:t>4</a:t>
            </a:fld>
            <a:endParaRPr lang="en-US" altLang="zh-TW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1600200" y="1219200"/>
            <a:ext cx="7543800" cy="5238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altLang="zh-CN" sz="3200" dirty="0" smtClean="0">
              <a:latin typeface="黑体" pitchFamily="49" charset="-122"/>
              <a:ea typeface="黑体" pitchFamily="49" charset="-122"/>
            </a:endParaRPr>
          </a:p>
          <a:p>
            <a:endParaRPr lang="en-US" altLang="zh-CN" sz="3200" dirty="0" smtClean="0">
              <a:latin typeface="黑体" pitchFamily="49" charset="-122"/>
              <a:ea typeface="黑体" pitchFamily="49" charset="-122"/>
            </a:endParaRPr>
          </a:p>
          <a:p>
            <a:r>
              <a:rPr lang="en-US" altLang="zh-CN" sz="3200" dirty="0" smtClean="0">
                <a:latin typeface="黑体" pitchFamily="49" charset="-122"/>
                <a:ea typeface="黑体" pitchFamily="49" charset="-122"/>
              </a:rPr>
              <a:t>3</a:t>
            </a:r>
            <a:r>
              <a:rPr lang="zh-CN" altLang="en-US" sz="3200" dirty="0" smtClean="0">
                <a:latin typeface="黑体" pitchFamily="49" charset="-122"/>
                <a:ea typeface="黑体" pitchFamily="49" charset="-122"/>
              </a:rPr>
              <a:t>、基督徒教育的教學內容</a:t>
            </a:r>
            <a:endParaRPr lang="en-US" altLang="zh-CN" sz="3200" dirty="0" smtClean="0">
              <a:latin typeface="黑体" pitchFamily="49" charset="-122"/>
              <a:ea typeface="黑体" pitchFamily="49" charset="-122"/>
            </a:endParaRPr>
          </a:p>
          <a:p>
            <a:endParaRPr lang="en-US" altLang="zh-CN" sz="3200" dirty="0" smtClean="0">
              <a:latin typeface="黑体" pitchFamily="49" charset="-122"/>
              <a:ea typeface="黑体" pitchFamily="49" charset="-122"/>
            </a:endParaRPr>
          </a:p>
          <a:p>
            <a:pPr lvl="1">
              <a:buFont typeface="Wingdings" pitchFamily="2" charset="2"/>
              <a:buChar char="q"/>
            </a:pPr>
            <a:r>
              <a:rPr lang="zh-CN" altLang="en-US" sz="3200" b="1" dirty="0" smtClean="0">
                <a:latin typeface="楷体" pitchFamily="49" charset="-122"/>
                <a:ea typeface="楷体" pitchFamily="49" charset="-122"/>
              </a:rPr>
              <a:t> 聖經</a:t>
            </a:r>
            <a:endParaRPr lang="en-US" altLang="zh-CN" sz="3200" b="1" dirty="0" smtClean="0">
              <a:latin typeface="楷体" pitchFamily="49" charset="-122"/>
              <a:ea typeface="楷体" pitchFamily="49" charset="-122"/>
            </a:endParaRPr>
          </a:p>
          <a:p>
            <a:pPr lvl="1">
              <a:buFont typeface="Wingdings" pitchFamily="2" charset="2"/>
              <a:buChar char="q"/>
            </a:pPr>
            <a:r>
              <a:rPr lang="zh-CN" altLang="en-US" sz="3200" b="1" dirty="0" smtClean="0">
                <a:latin typeface="楷体" pitchFamily="49" charset="-122"/>
                <a:ea typeface="楷体" pitchFamily="49" charset="-122"/>
              </a:rPr>
              <a:t> 教會</a:t>
            </a:r>
            <a:endParaRPr lang="en-US" altLang="zh-CN" sz="3200" b="1" dirty="0" smtClean="0">
              <a:latin typeface="楷体" pitchFamily="49" charset="-122"/>
              <a:ea typeface="楷体" pitchFamily="49" charset="-122"/>
            </a:endParaRPr>
          </a:p>
          <a:p>
            <a:pPr lvl="1">
              <a:buFont typeface="Wingdings" pitchFamily="2" charset="2"/>
              <a:buChar char="q"/>
            </a:pPr>
            <a:r>
              <a:rPr lang="zh-CN" altLang="en-US" sz="3200" b="1" dirty="0" smtClean="0">
                <a:latin typeface="楷体" pitchFamily="49" charset="-122"/>
                <a:ea typeface="楷体" pitchFamily="49" charset="-122"/>
              </a:rPr>
              <a:t> 基督徒人生</a:t>
            </a:r>
            <a:endParaRPr lang="en-US" altLang="zh-CN" sz="3200" b="1" dirty="0" smtClean="0">
              <a:latin typeface="楷体" pitchFamily="49" charset="-122"/>
              <a:ea typeface="楷体" pitchFamily="49" charset="-122"/>
            </a:endParaRPr>
          </a:p>
          <a:p>
            <a:pPr lvl="3"/>
            <a:endParaRPr lang="en-US" altLang="zh-CN" sz="3200" dirty="0" smtClean="0">
              <a:latin typeface="黑体" pitchFamily="49" charset="-122"/>
              <a:ea typeface="黑体" pitchFamily="49" charset="-122"/>
            </a:endParaRPr>
          </a:p>
          <a:p>
            <a:pPr lvl="3"/>
            <a:endParaRPr lang="en-US" altLang="zh-CN" sz="2800" b="1" dirty="0" smtClean="0"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12BFF-33A6-4BC8-BCAC-1AA57CD00B15}" type="slidenum">
              <a:rPr lang="en-US" altLang="zh-TW"/>
              <a:pPr/>
              <a:t>5</a:t>
            </a:fld>
            <a:endParaRPr lang="en-US" altLang="zh-TW"/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1219200" y="304800"/>
            <a:ext cx="7924800" cy="5127625"/>
            <a:chOff x="768" y="192"/>
            <a:chExt cx="4992" cy="3230"/>
          </a:xfrm>
        </p:grpSpPr>
        <p:sp>
          <p:nvSpPr>
            <p:cNvPr id="93187" name="Text Box 3"/>
            <p:cNvSpPr txBox="1">
              <a:spLocks noChangeArrowheads="1"/>
            </p:cNvSpPr>
            <p:nvPr/>
          </p:nvSpPr>
          <p:spPr bwMode="auto">
            <a:xfrm>
              <a:off x="768" y="2052"/>
              <a:ext cx="425" cy="8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eaVert"/>
            <a:lstStyle/>
            <a:p>
              <a:pPr algn="ctr" eaLnBrk="0" hangingPunct="0"/>
              <a:r>
                <a:rPr kumimoji="0" lang="zh-TW" altLang="en-US" sz="3200" b="1">
                  <a:latin typeface="標楷體" pitchFamily="65" charset="-120"/>
                  <a:ea typeface="標楷體" pitchFamily="65" charset="-120"/>
                </a:rPr>
                <a:t>教育</a:t>
              </a:r>
            </a:p>
          </p:txBody>
        </p:sp>
        <p:sp>
          <p:nvSpPr>
            <p:cNvPr id="93188" name="AutoShape 4"/>
            <p:cNvSpPr>
              <a:spLocks/>
            </p:cNvSpPr>
            <p:nvPr/>
          </p:nvSpPr>
          <p:spPr bwMode="auto">
            <a:xfrm>
              <a:off x="1193" y="1797"/>
              <a:ext cx="106" cy="1277"/>
            </a:xfrm>
            <a:prstGeom prst="leftBracket">
              <a:avLst>
                <a:gd name="adj" fmla="val 7195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189" name="Text Box 5"/>
            <p:cNvSpPr txBox="1">
              <a:spLocks noChangeArrowheads="1"/>
            </p:cNvSpPr>
            <p:nvPr/>
          </p:nvSpPr>
          <p:spPr bwMode="auto">
            <a:xfrm>
              <a:off x="3636" y="192"/>
              <a:ext cx="2124" cy="1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684213" indent="-684213" eaLnBrk="0" hangingPunct="0"/>
              <a:r>
                <a:rPr kumimoji="0" lang="en-US" altLang="zh-TW" sz="2800" b="1">
                  <a:ea typeface="標楷體" pitchFamily="65" charset="-120"/>
                </a:rPr>
                <a:t>1.1.1</a:t>
              </a:r>
              <a:r>
                <a:rPr kumimoji="0" lang="zh-TW" altLang="en-US" sz="2800" b="1">
                  <a:ea typeface="標楷體" pitchFamily="65" charset="-120"/>
                </a:rPr>
                <a:t>基督徒教育</a:t>
              </a:r>
            </a:p>
            <a:p>
              <a:pPr marL="684213" indent="-684213" eaLnBrk="0" hangingPunct="0"/>
              <a:r>
                <a:rPr kumimoji="0" lang="zh-TW" altLang="en-US" sz="2800" b="1">
                  <a:ea typeface="標楷體" pitchFamily="65" charset="-120"/>
                </a:rPr>
                <a:t>	</a:t>
              </a:r>
              <a:r>
                <a:rPr kumimoji="0" lang="en-US" altLang="zh-TW" sz="2800" b="1">
                  <a:ea typeface="標楷體" pitchFamily="65" charset="-120"/>
                </a:rPr>
                <a:t>(</a:t>
              </a:r>
              <a:r>
                <a:rPr kumimoji="0" lang="zh-TW" altLang="en-US" sz="2800" b="1">
                  <a:ea typeface="標楷體" pitchFamily="65" charset="-120"/>
                </a:rPr>
                <a:t>主要以信仰為目的之教育</a:t>
              </a:r>
              <a:r>
                <a:rPr kumimoji="0" lang="en-US" altLang="zh-TW" sz="2800" b="1">
                  <a:ea typeface="標楷體" pitchFamily="65" charset="-120"/>
                </a:rPr>
                <a:t>)</a:t>
              </a:r>
            </a:p>
            <a:p>
              <a:pPr marL="684213" indent="-684213" eaLnBrk="0" hangingPunct="0"/>
              <a:r>
                <a:rPr kumimoji="0" lang="en-US" altLang="zh-TW" sz="2800" b="1">
                  <a:ea typeface="標楷體" pitchFamily="65" charset="-120"/>
                </a:rPr>
                <a:t>1.1.2</a:t>
              </a:r>
              <a:r>
                <a:rPr kumimoji="0" lang="zh-TW" altLang="en-US" sz="2800" b="1">
                  <a:ea typeface="標楷體" pitchFamily="65" charset="-120"/>
                </a:rPr>
                <a:t>普通教育</a:t>
              </a:r>
              <a:r>
                <a:rPr kumimoji="0" lang="en-US" altLang="zh-TW" sz="2800" b="1">
                  <a:ea typeface="標楷體" pitchFamily="65" charset="-120"/>
                </a:rPr>
                <a:t>(</a:t>
              </a:r>
              <a:r>
                <a:rPr kumimoji="0" lang="zh-TW" altLang="en-US" sz="2800" b="1">
                  <a:ea typeface="標楷體" pitchFamily="65" charset="-120"/>
                </a:rPr>
                <a:t>教會學校</a:t>
              </a:r>
              <a:r>
                <a:rPr kumimoji="0" lang="en-US" altLang="zh-TW" sz="2800" b="1">
                  <a:ea typeface="標楷體" pitchFamily="65" charset="-120"/>
                </a:rPr>
                <a:t>)</a:t>
              </a:r>
            </a:p>
            <a:p>
              <a:pPr marL="684213" indent="-684213" eaLnBrk="0" hangingPunct="0"/>
              <a:r>
                <a:rPr kumimoji="0" lang="en-US" altLang="zh-TW" sz="2800" b="1">
                  <a:ea typeface="標楷體" pitchFamily="65" charset="-120"/>
                </a:rPr>
                <a:t>1.1.3</a:t>
              </a:r>
              <a:r>
                <a:rPr kumimoji="0" lang="zh-TW" altLang="en-US" sz="2800" b="1">
                  <a:ea typeface="標楷體" pitchFamily="65" charset="-120"/>
                </a:rPr>
                <a:t>神學教育</a:t>
              </a:r>
              <a:r>
                <a:rPr kumimoji="0" lang="en-US" altLang="zh-TW" sz="2800" b="1">
                  <a:ea typeface="標楷體" pitchFamily="65" charset="-120"/>
                </a:rPr>
                <a:t>(</a:t>
              </a:r>
              <a:r>
                <a:rPr kumimoji="0" lang="zh-TW" altLang="en-US" sz="2800" b="1">
                  <a:ea typeface="標楷體" pitchFamily="65" charset="-120"/>
                </a:rPr>
                <a:t>領袖訓練</a:t>
              </a:r>
              <a:r>
                <a:rPr kumimoji="0" lang="en-US" altLang="zh-TW" sz="2800" b="1">
                  <a:ea typeface="標楷體" pitchFamily="65" charset="-120"/>
                </a:rPr>
                <a:t>)</a:t>
              </a:r>
            </a:p>
          </p:txBody>
        </p:sp>
        <p:sp>
          <p:nvSpPr>
            <p:cNvPr id="93190" name="Text Box 6"/>
            <p:cNvSpPr txBox="1">
              <a:spLocks noChangeArrowheads="1"/>
            </p:cNvSpPr>
            <p:nvPr/>
          </p:nvSpPr>
          <p:spPr bwMode="auto">
            <a:xfrm>
              <a:off x="3648" y="2400"/>
              <a:ext cx="1805" cy="10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744538" indent="-744538" eaLnBrk="0" hangingPunct="0"/>
              <a:r>
                <a:rPr kumimoji="0" lang="en-US" altLang="zh-TW" sz="2800" b="1">
                  <a:ea typeface="標楷體" pitchFamily="65" charset="-120"/>
                </a:rPr>
                <a:t>1.2.1</a:t>
              </a:r>
              <a:r>
                <a:rPr kumimoji="0" lang="zh-TW" altLang="en-US" sz="2800" b="1">
                  <a:ea typeface="標楷體" pitchFamily="65" charset="-120"/>
                </a:rPr>
                <a:t>猶太教教育</a:t>
              </a:r>
            </a:p>
            <a:p>
              <a:pPr marL="744538" indent="-744538" eaLnBrk="0" hangingPunct="0"/>
              <a:r>
                <a:rPr kumimoji="0" lang="en-US" altLang="zh-TW" sz="2800" b="1">
                  <a:ea typeface="標楷體" pitchFamily="65" charset="-120"/>
                </a:rPr>
                <a:t>1.2.2</a:t>
              </a:r>
              <a:r>
                <a:rPr kumimoji="0" lang="zh-TW" altLang="en-US" sz="2800" b="1">
                  <a:ea typeface="標楷體" pitchFamily="65" charset="-120"/>
                </a:rPr>
                <a:t>佛教教育</a:t>
              </a:r>
            </a:p>
            <a:p>
              <a:pPr marL="744538" indent="-744538" eaLnBrk="0" hangingPunct="0"/>
              <a:r>
                <a:rPr kumimoji="0" lang="en-US" altLang="zh-TW" sz="2800" b="1">
                  <a:ea typeface="標楷體" pitchFamily="65" charset="-120"/>
                </a:rPr>
                <a:t>1.2.3</a:t>
              </a:r>
              <a:r>
                <a:rPr kumimoji="0" lang="zh-TW" altLang="en-US" sz="2800" b="1">
                  <a:ea typeface="標楷體" pitchFamily="65" charset="-120"/>
                </a:rPr>
                <a:t>其他宗教之教育</a:t>
              </a:r>
            </a:p>
          </p:txBody>
        </p:sp>
        <p:sp>
          <p:nvSpPr>
            <p:cNvPr id="93191" name="AutoShape 7"/>
            <p:cNvSpPr>
              <a:spLocks/>
            </p:cNvSpPr>
            <p:nvPr/>
          </p:nvSpPr>
          <p:spPr bwMode="auto">
            <a:xfrm>
              <a:off x="3504" y="336"/>
              <a:ext cx="132" cy="1333"/>
            </a:xfrm>
            <a:prstGeom prst="leftBracket">
              <a:avLst>
                <a:gd name="adj" fmla="val 6031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192" name="AutoShape 8"/>
            <p:cNvSpPr>
              <a:spLocks/>
            </p:cNvSpPr>
            <p:nvPr/>
          </p:nvSpPr>
          <p:spPr bwMode="auto">
            <a:xfrm>
              <a:off x="3552" y="2496"/>
              <a:ext cx="106" cy="639"/>
            </a:xfrm>
            <a:prstGeom prst="leftBracket">
              <a:avLst>
                <a:gd name="adj" fmla="val 36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193" name="AutoShape 9"/>
            <p:cNvSpPr>
              <a:spLocks/>
            </p:cNvSpPr>
            <p:nvPr/>
          </p:nvSpPr>
          <p:spPr bwMode="auto">
            <a:xfrm>
              <a:off x="2361" y="1159"/>
              <a:ext cx="106" cy="1404"/>
            </a:xfrm>
            <a:prstGeom prst="leftBracket">
              <a:avLst>
                <a:gd name="adj" fmla="val 791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194" name="Text Box 10"/>
            <p:cNvSpPr txBox="1">
              <a:spLocks noChangeArrowheads="1"/>
            </p:cNvSpPr>
            <p:nvPr/>
          </p:nvSpPr>
          <p:spPr bwMode="auto">
            <a:xfrm>
              <a:off x="2467" y="1031"/>
              <a:ext cx="1063" cy="3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401638" indent="-401638" eaLnBrk="0" hangingPunct="0"/>
              <a:r>
                <a:rPr kumimoji="0" lang="en-US" altLang="zh-TW" sz="2800" b="1">
                  <a:ea typeface="標楷體" pitchFamily="65" charset="-120"/>
                </a:rPr>
                <a:t>1.1</a:t>
              </a:r>
              <a:r>
                <a:rPr kumimoji="0" lang="zh-TW" altLang="en-US" sz="2800" b="1">
                  <a:ea typeface="標楷體" pitchFamily="65" charset="-120"/>
                </a:rPr>
                <a:t>基督教教育</a:t>
              </a:r>
            </a:p>
          </p:txBody>
        </p:sp>
        <p:sp>
          <p:nvSpPr>
            <p:cNvPr id="93195" name="Text Box 11"/>
            <p:cNvSpPr txBox="1">
              <a:spLocks noChangeArrowheads="1"/>
            </p:cNvSpPr>
            <p:nvPr/>
          </p:nvSpPr>
          <p:spPr bwMode="auto">
            <a:xfrm>
              <a:off x="2441" y="2370"/>
              <a:ext cx="1063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401638" indent="-401638" eaLnBrk="0" hangingPunct="0"/>
              <a:r>
                <a:rPr kumimoji="0" lang="en-US" altLang="zh-TW" sz="2800" b="1">
                  <a:ea typeface="標楷體" pitchFamily="65" charset="-120"/>
                </a:rPr>
                <a:t>1.2</a:t>
              </a:r>
              <a:r>
                <a:rPr kumimoji="0" lang="zh-TW" altLang="en-US" sz="2800" b="1">
                  <a:ea typeface="標楷體" pitchFamily="65" charset="-120"/>
                </a:rPr>
                <a:t>非基督教教育</a:t>
              </a:r>
            </a:p>
          </p:txBody>
        </p:sp>
        <p:sp>
          <p:nvSpPr>
            <p:cNvPr id="93196" name="Text Box 12"/>
            <p:cNvSpPr txBox="1">
              <a:spLocks noChangeArrowheads="1"/>
            </p:cNvSpPr>
            <p:nvPr/>
          </p:nvSpPr>
          <p:spPr bwMode="auto">
            <a:xfrm>
              <a:off x="1299" y="1613"/>
              <a:ext cx="850" cy="3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eaLnBrk="0" hangingPunct="0"/>
              <a:r>
                <a:rPr kumimoji="0" lang="en-US" altLang="zh-TW" sz="2800" b="1">
                  <a:ea typeface="標楷體" pitchFamily="65" charset="-120"/>
                </a:rPr>
                <a:t>1. </a:t>
              </a:r>
              <a:r>
                <a:rPr kumimoji="0" lang="zh-TW" altLang="en-US" sz="2800" b="1">
                  <a:ea typeface="標楷體" pitchFamily="65" charset="-120"/>
                </a:rPr>
                <a:t>宗教教育</a:t>
              </a:r>
            </a:p>
          </p:txBody>
        </p:sp>
        <p:sp>
          <p:nvSpPr>
            <p:cNvPr id="93197" name="Text Box 13"/>
            <p:cNvSpPr txBox="1">
              <a:spLocks noChangeArrowheads="1"/>
            </p:cNvSpPr>
            <p:nvPr/>
          </p:nvSpPr>
          <p:spPr bwMode="auto">
            <a:xfrm>
              <a:off x="1296" y="2880"/>
              <a:ext cx="1104" cy="3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eaLnBrk="0" hangingPunct="0"/>
              <a:r>
                <a:rPr kumimoji="0" lang="en-US" altLang="zh-TW" sz="2800" b="1">
                  <a:ea typeface="標楷體" pitchFamily="65" charset="-120"/>
                </a:rPr>
                <a:t>2. </a:t>
              </a:r>
              <a:r>
                <a:rPr kumimoji="0" lang="zh-TW" altLang="en-US" sz="2800" b="1">
                  <a:ea typeface="標楷體" pitchFamily="65" charset="-120"/>
                </a:rPr>
                <a:t>非宗教教育－普通教育</a:t>
              </a:r>
            </a:p>
          </p:txBody>
        </p:sp>
        <p:sp>
          <p:nvSpPr>
            <p:cNvPr id="93198" name="Line 14"/>
            <p:cNvSpPr>
              <a:spLocks noChangeShapeType="1"/>
            </p:cNvSpPr>
            <p:nvPr/>
          </p:nvSpPr>
          <p:spPr bwMode="auto">
            <a:xfrm>
              <a:off x="1087" y="2436"/>
              <a:ext cx="10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199" name="Line 15"/>
            <p:cNvSpPr>
              <a:spLocks noChangeShapeType="1"/>
            </p:cNvSpPr>
            <p:nvPr/>
          </p:nvSpPr>
          <p:spPr bwMode="auto">
            <a:xfrm>
              <a:off x="2255" y="1797"/>
              <a:ext cx="10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200" name="Line 16"/>
            <p:cNvSpPr>
              <a:spLocks noChangeShapeType="1"/>
            </p:cNvSpPr>
            <p:nvPr/>
          </p:nvSpPr>
          <p:spPr bwMode="auto">
            <a:xfrm>
              <a:off x="3414" y="1201"/>
              <a:ext cx="10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201" name="Line 17"/>
            <p:cNvSpPr>
              <a:spLocks noChangeShapeType="1"/>
            </p:cNvSpPr>
            <p:nvPr/>
          </p:nvSpPr>
          <p:spPr bwMode="auto">
            <a:xfrm>
              <a:off x="3408" y="2784"/>
              <a:ext cx="10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219200" y="609600"/>
            <a:ext cx="7772400" cy="2667000"/>
          </a:xfrm>
        </p:spPr>
        <p:txBody>
          <a:bodyPr/>
          <a:lstStyle/>
          <a:p>
            <a:r>
              <a:rPr lang="zh-CN" altLang="en-US" sz="4400" dirty="0" smtClean="0">
                <a:latin typeface="黑体" pitchFamily="49" charset="-122"/>
                <a:ea typeface="黑体" pitchFamily="49" charset="-122"/>
              </a:rPr>
              <a:t>二、基督徒教育的內涵</a:t>
            </a:r>
            <a:r>
              <a:rPr lang="en-US" altLang="zh-CN" sz="4400" dirty="0" smtClean="0">
                <a:latin typeface="黑体" pitchFamily="49" charset="-122"/>
                <a:ea typeface="黑体" pitchFamily="49" charset="-122"/>
              </a:rPr>
              <a:t/>
            </a:r>
            <a:br>
              <a:rPr lang="en-US" altLang="zh-CN" sz="4400" dirty="0" smtClean="0">
                <a:latin typeface="黑体" pitchFamily="49" charset="-122"/>
                <a:ea typeface="黑体" pitchFamily="49" charset="-122"/>
              </a:rPr>
            </a:br>
            <a:r>
              <a:rPr lang="en-US" altLang="zh-CN" sz="4400" dirty="0" smtClean="0">
                <a:latin typeface="黑体" pitchFamily="49" charset="-122"/>
                <a:ea typeface="黑体" pitchFamily="49" charset="-122"/>
              </a:rPr>
              <a:t>  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73B65-C1AE-4E23-9568-AD7A64933375}" type="slidenum">
              <a:rPr lang="en-US" altLang="zh-TW" smtClean="0"/>
              <a:pPr/>
              <a:t>6</a:t>
            </a:fld>
            <a:endParaRPr lang="en-US" altLang="zh-TW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1600200" y="1447800"/>
            <a:ext cx="7543800" cy="45489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dirty="0" smtClean="0">
                <a:latin typeface="黑体" pitchFamily="49" charset="-122"/>
                <a:ea typeface="黑体" pitchFamily="49" charset="-122"/>
              </a:rPr>
              <a:t>    </a:t>
            </a:r>
          </a:p>
          <a:p>
            <a:r>
              <a:rPr lang="zh-CN" altLang="en-US" sz="3200" dirty="0" smtClean="0">
                <a:latin typeface="黑体" pitchFamily="49" charset="-122"/>
                <a:ea typeface="黑体" pitchFamily="49" charset="-122"/>
              </a:rPr>
              <a:t>基督徒教育和普通教育的共性</a:t>
            </a:r>
            <a:endParaRPr lang="en-US" altLang="zh-CN" sz="3200" dirty="0" smtClean="0">
              <a:latin typeface="黑体" pitchFamily="49" charset="-122"/>
              <a:ea typeface="黑体" pitchFamily="49" charset="-122"/>
            </a:endParaRPr>
          </a:p>
          <a:p>
            <a:endParaRPr lang="en-US" altLang="zh-CN" sz="3200" dirty="0" smtClean="0">
              <a:latin typeface="楷体" pitchFamily="49" charset="-122"/>
              <a:ea typeface="楷体" pitchFamily="49" charset="-122"/>
            </a:endParaRPr>
          </a:p>
          <a:p>
            <a:pPr lvl="1">
              <a:buFont typeface="Wingdings" pitchFamily="2" charset="2"/>
              <a:buChar char="q"/>
            </a:pPr>
            <a:r>
              <a:rPr lang="zh-CN" altLang="en-US" sz="3200" dirty="0" smtClean="0">
                <a:latin typeface="楷体" pitchFamily="49" charset="-122"/>
                <a:ea typeface="楷体" pitchFamily="49" charset="-122"/>
              </a:rPr>
              <a:t>  基督徒教育遵循一般教育的原理</a:t>
            </a:r>
            <a:endParaRPr lang="en-US" altLang="zh-CN" sz="3200" b="1" dirty="0" smtClean="0">
              <a:latin typeface="楷体" pitchFamily="49" charset="-122"/>
              <a:ea typeface="楷体" pitchFamily="49" charset="-122"/>
            </a:endParaRPr>
          </a:p>
          <a:p>
            <a:pPr lvl="1">
              <a:buFont typeface="Wingdings" pitchFamily="2" charset="2"/>
              <a:buChar char="q"/>
            </a:pPr>
            <a:r>
              <a:rPr lang="zh-CN" altLang="en-US" sz="3200" dirty="0" smtClean="0">
                <a:latin typeface="楷体" pitchFamily="49" charset="-122"/>
                <a:ea typeface="楷体" pitchFamily="49" charset="-122"/>
              </a:rPr>
              <a:t>  基督徒教育和一般教育一樣注重全人發展</a:t>
            </a:r>
            <a:endParaRPr lang="en-US" altLang="zh-CN" sz="3200" b="1" dirty="0" smtClean="0">
              <a:latin typeface="楷体" pitchFamily="49" charset="-122"/>
              <a:ea typeface="楷体" pitchFamily="49" charset="-122"/>
            </a:endParaRPr>
          </a:p>
          <a:p>
            <a:pPr lvl="3"/>
            <a:endParaRPr lang="en-US" altLang="zh-CN" sz="3200" dirty="0" smtClean="0">
              <a:latin typeface="黑体" pitchFamily="49" charset="-122"/>
              <a:ea typeface="黑体" pitchFamily="49" charset="-122"/>
            </a:endParaRPr>
          </a:p>
          <a:p>
            <a:pPr lvl="3"/>
            <a:endParaRPr lang="en-US" altLang="zh-CN" sz="2800" b="1" dirty="0" smtClean="0"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219200" y="609600"/>
            <a:ext cx="7772400" cy="2667000"/>
          </a:xfrm>
        </p:spPr>
        <p:txBody>
          <a:bodyPr/>
          <a:lstStyle/>
          <a:p>
            <a:r>
              <a:rPr lang="en-US" sz="4400" dirty="0" smtClean="0"/>
              <a:t> </a:t>
            </a:r>
            <a:r>
              <a:rPr lang="zh-CN" altLang="en-US" sz="4400" dirty="0" smtClean="0">
                <a:latin typeface="黑体" pitchFamily="49" charset="-122"/>
                <a:ea typeface="黑体" pitchFamily="49" charset="-122"/>
              </a:rPr>
              <a:t>三、基督徒教育的特性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73B65-C1AE-4E23-9568-AD7A64933375}" type="slidenum">
              <a:rPr lang="en-US" altLang="zh-TW" smtClean="0"/>
              <a:pPr/>
              <a:t>7</a:t>
            </a:fld>
            <a:endParaRPr lang="en-US" altLang="zh-TW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1295400" y="457200"/>
            <a:ext cx="7543800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dirty="0" smtClean="0">
                <a:latin typeface="黑体" pitchFamily="49" charset="-122"/>
                <a:ea typeface="黑体" pitchFamily="49" charset="-122"/>
              </a:rPr>
              <a:t>    </a:t>
            </a:r>
          </a:p>
          <a:p>
            <a:endParaRPr lang="en-US" altLang="zh-CN" sz="3200" dirty="0" smtClean="0">
              <a:latin typeface="黑体" pitchFamily="49" charset="-122"/>
              <a:ea typeface="黑体" pitchFamily="49" charset="-122"/>
            </a:endParaRPr>
          </a:p>
          <a:p>
            <a:r>
              <a:rPr lang="en-US" altLang="zh-CN" sz="3200" dirty="0" smtClean="0">
                <a:latin typeface="黑体" pitchFamily="49" charset="-122"/>
                <a:ea typeface="黑体" pitchFamily="49" charset="-122"/>
              </a:rPr>
              <a:t>  1</a:t>
            </a:r>
            <a:r>
              <a:rPr lang="zh-CN" altLang="en-US" sz="3200" dirty="0" smtClean="0">
                <a:latin typeface="黑体" pitchFamily="49" charset="-122"/>
                <a:ea typeface="黑体" pitchFamily="49" charset="-122"/>
              </a:rPr>
              <a:t>、以聖經為依據</a:t>
            </a:r>
            <a:endParaRPr lang="en-US" altLang="zh-CN" sz="3200" dirty="0" smtClean="0">
              <a:latin typeface="黑体" pitchFamily="49" charset="-122"/>
              <a:ea typeface="黑体" pitchFamily="49" charset="-122"/>
            </a:endParaRPr>
          </a:p>
          <a:p>
            <a:endParaRPr lang="en-US" altLang="zh-CN" sz="3200" dirty="0" smtClean="0">
              <a:latin typeface="黑体" pitchFamily="49" charset="-122"/>
              <a:ea typeface="黑体" pitchFamily="49" charset="-122"/>
            </a:endParaRPr>
          </a:p>
          <a:p>
            <a:pPr lvl="1">
              <a:buFont typeface="Wingdings" pitchFamily="2" charset="2"/>
              <a:buChar char="q"/>
            </a:pPr>
            <a:r>
              <a:rPr lang="zh-CN" altLang="en-US" sz="3200" dirty="0" smtClean="0">
                <a:latin typeface="楷体" pitchFamily="49" charset="-122"/>
                <a:ea typeface="楷体" pitchFamily="49" charset="-122"/>
              </a:rPr>
              <a:t> </a:t>
            </a:r>
            <a:r>
              <a:rPr lang="zh-TW" altLang="en-US" sz="3200" b="1" dirty="0" smtClean="0">
                <a:latin typeface="楷体" pitchFamily="49" charset="-122"/>
                <a:ea typeface="楷体" pitchFamily="49" charset="-122"/>
              </a:rPr>
              <a:t>聖經都是　神所默示的，於教訓、  督責、使人歸正、教導人學義都是有益的，叫屬　神的人得以完全，預備行各樣的善事。（提後</a:t>
            </a:r>
            <a:r>
              <a:rPr lang="en-US" altLang="zh-TW" sz="3200" b="1" dirty="0" smtClean="0">
                <a:latin typeface="楷体" pitchFamily="49" charset="-122"/>
                <a:ea typeface="楷体" pitchFamily="49" charset="-122"/>
              </a:rPr>
              <a:t>3:16-17</a:t>
            </a:r>
            <a:r>
              <a:rPr lang="zh-TW" altLang="en-US" sz="3200" b="1" dirty="0" smtClean="0">
                <a:latin typeface="楷体" pitchFamily="49" charset="-122"/>
                <a:ea typeface="楷体" pitchFamily="49" charset="-122"/>
              </a:rPr>
              <a:t>）</a:t>
            </a:r>
            <a:endParaRPr lang="en-US" altLang="zh-CN" sz="3200" b="1" dirty="0" smtClean="0">
              <a:latin typeface="楷体" pitchFamily="49" charset="-122"/>
              <a:ea typeface="楷体" pitchFamily="49" charset="-122"/>
            </a:endParaRPr>
          </a:p>
          <a:p>
            <a:pPr lvl="1">
              <a:buFont typeface="Wingdings" pitchFamily="2" charset="2"/>
              <a:buChar char="q"/>
            </a:pPr>
            <a:r>
              <a:rPr lang="zh-CN" altLang="en-US" sz="3200" b="1" dirty="0" smtClean="0">
                <a:latin typeface="楷体" pitchFamily="49" charset="-122"/>
                <a:ea typeface="楷体" pitchFamily="49" charset="-122"/>
              </a:rPr>
              <a:t> 聖經是神啟示人的關於信仰和人生的答案。</a:t>
            </a:r>
            <a:endParaRPr lang="en-US" altLang="zh-CN" sz="3200" b="1" dirty="0" smtClean="0">
              <a:latin typeface="楷体" pitchFamily="49" charset="-122"/>
              <a:ea typeface="楷体" pitchFamily="49" charset="-122"/>
            </a:endParaRPr>
          </a:p>
          <a:p>
            <a:pPr lvl="3"/>
            <a:endParaRPr lang="en-US" altLang="zh-CN" sz="3200" dirty="0" smtClean="0">
              <a:latin typeface="黑体" pitchFamily="49" charset="-122"/>
              <a:ea typeface="黑体" pitchFamily="49" charset="-122"/>
            </a:endParaRPr>
          </a:p>
          <a:p>
            <a:pPr lvl="3"/>
            <a:endParaRPr lang="en-US" altLang="zh-CN" sz="2800" b="1" dirty="0" smtClean="0"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219200" y="609600"/>
            <a:ext cx="7772400" cy="2667000"/>
          </a:xfrm>
        </p:spPr>
        <p:txBody>
          <a:bodyPr/>
          <a:lstStyle/>
          <a:p>
            <a:r>
              <a:rPr lang="en-US" sz="4400" dirty="0" smtClean="0"/>
              <a:t> </a:t>
            </a:r>
            <a:r>
              <a:rPr lang="zh-CN" altLang="en-US" sz="4400" dirty="0" smtClean="0">
                <a:latin typeface="黑体" pitchFamily="49" charset="-122"/>
                <a:ea typeface="黑体" pitchFamily="49" charset="-122"/>
              </a:rPr>
              <a:t>三、基督徒教育的特性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73B65-C1AE-4E23-9568-AD7A64933375}" type="slidenum">
              <a:rPr lang="en-US" altLang="zh-TW" smtClean="0"/>
              <a:pPr/>
              <a:t>8</a:t>
            </a:fld>
            <a:endParaRPr lang="en-US" altLang="zh-TW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1295400" y="1752600"/>
            <a:ext cx="7543800" cy="39580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dirty="0" smtClean="0">
                <a:latin typeface="黑体" pitchFamily="49" charset="-122"/>
                <a:ea typeface="黑体" pitchFamily="49" charset="-122"/>
              </a:rPr>
              <a:t>    </a:t>
            </a:r>
          </a:p>
          <a:p>
            <a:pPr lvl="1">
              <a:buFont typeface="Wingdings" pitchFamily="2" charset="2"/>
              <a:buChar char="q"/>
            </a:pPr>
            <a:r>
              <a:rPr lang="zh-CN" altLang="en-US" sz="3200" b="1" dirty="0" smtClean="0">
                <a:latin typeface="楷体" pitchFamily="49" charset="-122"/>
                <a:ea typeface="楷体" pitchFamily="49" charset="-122"/>
                <a:cs typeface="Calibri"/>
              </a:rPr>
              <a:t> 我們教導聖經是要人</a:t>
            </a:r>
            <a:r>
              <a:rPr lang="en-US" sz="3200" b="1" dirty="0" smtClean="0">
                <a:latin typeface="楷体" pitchFamily="49" charset="-122"/>
                <a:ea typeface="楷体" pitchFamily="49" charset="-122"/>
              </a:rPr>
              <a:t>know God</a:t>
            </a:r>
            <a:r>
              <a:rPr lang="zh-CN" altLang="en-US" sz="3200" b="1" dirty="0" smtClean="0">
                <a:latin typeface="楷体" pitchFamily="49" charset="-122"/>
                <a:ea typeface="楷体" pitchFamily="49" charset="-122"/>
                <a:cs typeface="Calibri"/>
              </a:rPr>
              <a:t>，而不只是</a:t>
            </a:r>
            <a:r>
              <a:rPr lang="en-US" sz="3200" b="1" dirty="0" smtClean="0">
                <a:latin typeface="楷体" pitchFamily="49" charset="-122"/>
                <a:ea typeface="楷体" pitchFamily="49" charset="-122"/>
              </a:rPr>
              <a:t>know about God</a:t>
            </a:r>
            <a:r>
              <a:rPr lang="zh-CN" altLang="en-US" sz="3200" b="1" dirty="0" smtClean="0">
                <a:latin typeface="楷体" pitchFamily="49" charset="-122"/>
                <a:ea typeface="楷体" pitchFamily="49" charset="-122"/>
                <a:cs typeface="Calibri"/>
              </a:rPr>
              <a:t>。</a:t>
            </a:r>
            <a:endParaRPr lang="en-US" altLang="zh-CN" sz="3200" b="1" dirty="0" smtClean="0">
              <a:latin typeface="楷体" pitchFamily="49" charset="-122"/>
              <a:ea typeface="楷体" pitchFamily="49" charset="-122"/>
              <a:cs typeface="Calibri"/>
            </a:endParaRPr>
          </a:p>
          <a:p>
            <a:pPr lvl="1"/>
            <a:endParaRPr lang="en-US" altLang="zh-CN" sz="3200" b="1" dirty="0" smtClean="0">
              <a:latin typeface="楷体" pitchFamily="49" charset="-122"/>
              <a:ea typeface="楷体" pitchFamily="49" charset="-122"/>
            </a:endParaRPr>
          </a:p>
          <a:p>
            <a:pPr lvl="1">
              <a:buFont typeface="Wingdings" pitchFamily="2" charset="2"/>
              <a:buChar char="q"/>
            </a:pPr>
            <a:r>
              <a:rPr lang="zh-CN" altLang="en-US" sz="3200" b="1" smtClean="0">
                <a:latin typeface="楷体" pitchFamily="49" charset="-122"/>
                <a:ea typeface="楷体" pitchFamily="49" charset="-122"/>
              </a:rPr>
              <a:t> 基</a:t>
            </a:r>
            <a:r>
              <a:rPr lang="zh-CN" altLang="en-US" sz="3200" b="1" dirty="0" smtClean="0">
                <a:latin typeface="楷体" pitchFamily="49" charset="-122"/>
                <a:ea typeface="楷体" pitchFamily="49" charset="-122"/>
              </a:rPr>
              <a:t>督徒教育就是要釋放聖經的真理。</a:t>
            </a:r>
            <a:endParaRPr lang="en-US" altLang="zh-CN" sz="3200" b="1" dirty="0" smtClean="0">
              <a:latin typeface="楷体" pitchFamily="49" charset="-122"/>
              <a:ea typeface="楷体" pitchFamily="49" charset="-122"/>
            </a:endParaRPr>
          </a:p>
          <a:p>
            <a:pPr lvl="3"/>
            <a:endParaRPr lang="en-US" altLang="zh-CN" sz="3200" dirty="0" smtClean="0">
              <a:latin typeface="黑体" pitchFamily="49" charset="-122"/>
              <a:ea typeface="黑体" pitchFamily="49" charset="-122"/>
            </a:endParaRPr>
          </a:p>
          <a:p>
            <a:pPr lvl="3"/>
            <a:endParaRPr lang="en-US" altLang="zh-CN" sz="2800" b="1" dirty="0" smtClean="0"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219200" y="609600"/>
            <a:ext cx="7772400" cy="2667000"/>
          </a:xfrm>
        </p:spPr>
        <p:txBody>
          <a:bodyPr/>
          <a:lstStyle/>
          <a:p>
            <a:r>
              <a:rPr lang="en-US" sz="4400" dirty="0" smtClean="0"/>
              <a:t> </a:t>
            </a:r>
            <a:r>
              <a:rPr lang="zh-CN" altLang="en-US" sz="4400" dirty="0" smtClean="0">
                <a:latin typeface="黑体" pitchFamily="49" charset="-122"/>
                <a:ea typeface="黑体" pitchFamily="49" charset="-122"/>
              </a:rPr>
              <a:t>三、基督徒教育的特性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73B65-C1AE-4E23-9568-AD7A64933375}" type="slidenum">
              <a:rPr lang="en-US" altLang="zh-TW" smtClean="0"/>
              <a:pPr/>
              <a:t>9</a:t>
            </a:fld>
            <a:endParaRPr lang="en-US" altLang="zh-TW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1295400" y="457200"/>
            <a:ext cx="7543800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dirty="0" smtClean="0">
                <a:latin typeface="黑体" pitchFamily="49" charset="-122"/>
                <a:ea typeface="黑体" pitchFamily="49" charset="-122"/>
              </a:rPr>
              <a:t>    </a:t>
            </a:r>
          </a:p>
          <a:p>
            <a:endParaRPr lang="en-US" altLang="zh-CN" sz="3200" dirty="0" smtClean="0">
              <a:latin typeface="黑体" pitchFamily="49" charset="-122"/>
              <a:ea typeface="黑体" pitchFamily="49" charset="-122"/>
            </a:endParaRPr>
          </a:p>
          <a:p>
            <a:r>
              <a:rPr lang="en-US" altLang="zh-CN" sz="3200" dirty="0" smtClean="0">
                <a:latin typeface="黑体" pitchFamily="49" charset="-122"/>
                <a:ea typeface="黑体" pitchFamily="49" charset="-122"/>
              </a:rPr>
              <a:t>  2</a:t>
            </a:r>
            <a:r>
              <a:rPr lang="zh-CN" altLang="en-US" sz="3200" dirty="0" smtClean="0">
                <a:latin typeface="黑体" pitchFamily="49" charset="-122"/>
                <a:ea typeface="黑体" pitchFamily="49" charset="-122"/>
              </a:rPr>
              <a:t>、以基督為中心</a:t>
            </a:r>
            <a:endParaRPr lang="en-US" altLang="zh-CN" sz="3200" dirty="0" smtClean="0">
              <a:latin typeface="黑体" pitchFamily="49" charset="-122"/>
              <a:ea typeface="黑体" pitchFamily="49" charset="-122"/>
            </a:endParaRPr>
          </a:p>
          <a:p>
            <a:endParaRPr lang="en-US" altLang="zh-CN" sz="3200" dirty="0" smtClean="0">
              <a:latin typeface="黑体" pitchFamily="49" charset="-122"/>
              <a:ea typeface="黑体" pitchFamily="49" charset="-122"/>
            </a:endParaRPr>
          </a:p>
          <a:p>
            <a:pPr lvl="1">
              <a:buFont typeface="Wingdings" pitchFamily="2" charset="2"/>
              <a:buChar char="q"/>
            </a:pPr>
            <a:r>
              <a:rPr lang="zh-CN" altLang="en-US" sz="3200" dirty="0" smtClean="0">
                <a:latin typeface="楷体" pitchFamily="49" charset="-122"/>
                <a:ea typeface="楷体" pitchFamily="49" charset="-122"/>
              </a:rPr>
              <a:t> </a:t>
            </a:r>
            <a:r>
              <a:rPr lang="zh-TW" altLang="en-US" sz="3200" b="1" dirty="0" smtClean="0">
                <a:latin typeface="楷体" pitchFamily="49" charset="-122"/>
                <a:ea typeface="楷体" pitchFamily="49" charset="-122"/>
              </a:rPr>
              <a:t>耶穌說</a:t>
            </a:r>
            <a:r>
              <a:rPr lang="en-US" altLang="zh-TW" sz="3200" b="1" dirty="0" smtClean="0">
                <a:latin typeface="楷体" pitchFamily="49" charset="-122"/>
                <a:ea typeface="楷体" pitchFamily="49" charset="-122"/>
              </a:rPr>
              <a:t>:“</a:t>
            </a:r>
            <a:r>
              <a:rPr lang="zh-TW" altLang="en-US" sz="3200" b="1" dirty="0" smtClean="0">
                <a:latin typeface="楷体" pitchFamily="49" charset="-122"/>
                <a:ea typeface="楷体" pitchFamily="49" charset="-122"/>
              </a:rPr>
              <a:t>我就是道路、真理、生命</a:t>
            </a:r>
            <a:r>
              <a:rPr lang="zh-CN" altLang="en-US" sz="3200" b="1" dirty="0" smtClean="0">
                <a:latin typeface="楷体" pitchFamily="49" charset="-122"/>
                <a:ea typeface="楷体" pitchFamily="49" charset="-122"/>
              </a:rPr>
              <a:t>。</a:t>
            </a:r>
            <a:r>
              <a:rPr lang="zh-TW" altLang="en-US" sz="3200" b="1" dirty="0" smtClean="0">
                <a:latin typeface="楷体" pitchFamily="49" charset="-122"/>
                <a:ea typeface="楷体" pitchFamily="49" charset="-122"/>
              </a:rPr>
              <a:t>”（約</a:t>
            </a:r>
            <a:r>
              <a:rPr lang="en-US" altLang="zh-TW" sz="3200" b="1" dirty="0" smtClean="0">
                <a:latin typeface="楷体" pitchFamily="49" charset="-122"/>
                <a:ea typeface="楷体" pitchFamily="49" charset="-122"/>
              </a:rPr>
              <a:t>14:6</a:t>
            </a:r>
            <a:r>
              <a:rPr lang="zh-TW" altLang="en-US" sz="3200" b="1" dirty="0" smtClean="0">
                <a:latin typeface="楷体" pitchFamily="49" charset="-122"/>
                <a:ea typeface="楷体" pitchFamily="49" charset="-122"/>
              </a:rPr>
              <a:t>）耶穌是神最高的啟示，“充充滿滿地有恩典有真理”（約</a:t>
            </a:r>
            <a:r>
              <a:rPr lang="en-US" altLang="zh-TW" sz="3200" b="1" dirty="0" smtClean="0">
                <a:latin typeface="楷体" pitchFamily="49" charset="-122"/>
                <a:ea typeface="楷体" pitchFamily="49" charset="-122"/>
              </a:rPr>
              <a:t>1:14</a:t>
            </a:r>
            <a:r>
              <a:rPr lang="zh-TW" altLang="en-US" sz="3200" b="1" dirty="0" smtClean="0">
                <a:latin typeface="楷体" pitchFamily="49" charset="-122"/>
                <a:ea typeface="楷体" pitchFamily="49" charset="-122"/>
              </a:rPr>
              <a:t>）</a:t>
            </a:r>
            <a:endParaRPr lang="en-US" altLang="zh-CN" sz="3200" b="1" dirty="0" smtClean="0">
              <a:latin typeface="楷体" pitchFamily="49" charset="-122"/>
              <a:ea typeface="楷体" pitchFamily="49" charset="-122"/>
            </a:endParaRPr>
          </a:p>
          <a:p>
            <a:pPr lvl="1">
              <a:buFont typeface="Wingdings" pitchFamily="2" charset="2"/>
              <a:buChar char="q"/>
            </a:pPr>
            <a:r>
              <a:rPr lang="zh-CN" altLang="en-US" sz="3200" b="1" dirty="0" smtClean="0">
                <a:latin typeface="楷体" pitchFamily="49" charset="-122"/>
                <a:ea typeface="楷体" pitchFamily="49" charset="-122"/>
              </a:rPr>
              <a:t> 聖經的真理就是指向耶穌，幫助人與主耶穌基督建立關係。</a:t>
            </a:r>
            <a:endParaRPr lang="en-US" altLang="zh-CN" sz="3200" b="1" dirty="0" smtClean="0">
              <a:latin typeface="楷体" pitchFamily="49" charset="-122"/>
              <a:ea typeface="楷体" pitchFamily="49" charset="-122"/>
            </a:endParaRPr>
          </a:p>
          <a:p>
            <a:pPr lvl="3"/>
            <a:endParaRPr lang="en-US" altLang="zh-CN" sz="3200" dirty="0" smtClean="0">
              <a:latin typeface="黑体" pitchFamily="49" charset="-122"/>
              <a:ea typeface="黑体" pitchFamily="49" charset="-122"/>
            </a:endParaRPr>
          </a:p>
          <a:p>
            <a:pPr lvl="3"/>
            <a:endParaRPr lang="en-US" altLang="zh-CN" sz="2800" b="1" dirty="0" smtClean="0"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ock And Key">
  <a:themeElements>
    <a:clrScheme name="Lock And Key 1">
      <a:dk1>
        <a:srgbClr val="200B5B"/>
      </a:dk1>
      <a:lt1>
        <a:srgbClr val="EAEAEA"/>
      </a:lt1>
      <a:dk2>
        <a:srgbClr val="6600FF"/>
      </a:dk2>
      <a:lt2>
        <a:srgbClr val="FFCC66"/>
      </a:lt2>
      <a:accent1>
        <a:srgbClr val="EEB00B"/>
      </a:accent1>
      <a:accent2>
        <a:srgbClr val="6600CC"/>
      </a:accent2>
      <a:accent3>
        <a:srgbClr val="B8AAFF"/>
      </a:accent3>
      <a:accent4>
        <a:srgbClr val="C8C8C8"/>
      </a:accent4>
      <a:accent5>
        <a:srgbClr val="F5D4AA"/>
      </a:accent5>
      <a:accent6>
        <a:srgbClr val="5C00B9"/>
      </a:accent6>
      <a:hlink>
        <a:srgbClr val="FF33CC"/>
      </a:hlink>
      <a:folHlink>
        <a:srgbClr val="CC99FF"/>
      </a:folHlink>
    </a:clrScheme>
    <a:fontScheme name="Lock And Key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Lock And Key 1">
        <a:dk1>
          <a:srgbClr val="200B5B"/>
        </a:dk1>
        <a:lt1>
          <a:srgbClr val="EAEAEA"/>
        </a:lt1>
        <a:dk2>
          <a:srgbClr val="6600FF"/>
        </a:dk2>
        <a:lt2>
          <a:srgbClr val="FFCC66"/>
        </a:lt2>
        <a:accent1>
          <a:srgbClr val="EEB00B"/>
        </a:accent1>
        <a:accent2>
          <a:srgbClr val="6600CC"/>
        </a:accent2>
        <a:accent3>
          <a:srgbClr val="B8AAFF"/>
        </a:accent3>
        <a:accent4>
          <a:srgbClr val="C8C8C8"/>
        </a:accent4>
        <a:accent5>
          <a:srgbClr val="F5D4AA"/>
        </a:accent5>
        <a:accent6>
          <a:srgbClr val="5C00B9"/>
        </a:accent6>
        <a:hlink>
          <a:srgbClr val="FF33CC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ock And Key 2">
        <a:dk1>
          <a:srgbClr val="393939"/>
        </a:dk1>
        <a:lt1>
          <a:srgbClr val="FFFFFF"/>
        </a:lt1>
        <a:dk2>
          <a:srgbClr val="6600CC"/>
        </a:dk2>
        <a:lt2>
          <a:srgbClr val="CCCCFF"/>
        </a:lt2>
        <a:accent1>
          <a:srgbClr val="F9D87E"/>
        </a:accent1>
        <a:accent2>
          <a:srgbClr val="FFCCCC"/>
        </a:accent2>
        <a:accent3>
          <a:srgbClr val="FFFFFF"/>
        </a:accent3>
        <a:accent4>
          <a:srgbClr val="2F2F2F"/>
        </a:accent4>
        <a:accent5>
          <a:srgbClr val="FBE9C0"/>
        </a:accent5>
        <a:accent6>
          <a:srgbClr val="E7B9B9"/>
        </a:accent6>
        <a:hlink>
          <a:srgbClr val="FFCC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ock And Key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555555"/>
        </a:accent6>
        <a:hlink>
          <a:srgbClr val="969696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ock And Key 4">
        <a:dk1>
          <a:srgbClr val="330000"/>
        </a:dk1>
        <a:lt1>
          <a:srgbClr val="FFFFCC"/>
        </a:lt1>
        <a:dk2>
          <a:srgbClr val="000000"/>
        </a:dk2>
        <a:lt2>
          <a:srgbClr val="FFCC00"/>
        </a:lt2>
        <a:accent1>
          <a:srgbClr val="FF9900"/>
        </a:accent1>
        <a:accent2>
          <a:srgbClr val="330099"/>
        </a:accent2>
        <a:accent3>
          <a:srgbClr val="AAAAAA"/>
        </a:accent3>
        <a:accent4>
          <a:srgbClr val="DADAAE"/>
        </a:accent4>
        <a:accent5>
          <a:srgbClr val="FFCAAA"/>
        </a:accent5>
        <a:accent6>
          <a:srgbClr val="2D008A"/>
        </a:accent6>
        <a:hlink>
          <a:srgbClr val="FF6633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ock And Key 5">
        <a:dk1>
          <a:srgbClr val="333300"/>
        </a:dk1>
        <a:lt1>
          <a:srgbClr val="DDDDDD"/>
        </a:lt1>
        <a:dk2>
          <a:srgbClr val="996600"/>
        </a:dk2>
        <a:lt2>
          <a:srgbClr val="FFCC66"/>
        </a:lt2>
        <a:accent1>
          <a:srgbClr val="EEB00B"/>
        </a:accent1>
        <a:accent2>
          <a:srgbClr val="330099"/>
        </a:accent2>
        <a:accent3>
          <a:srgbClr val="CAB8AA"/>
        </a:accent3>
        <a:accent4>
          <a:srgbClr val="BDBDBD"/>
        </a:accent4>
        <a:accent5>
          <a:srgbClr val="F5D4AA"/>
        </a:accent5>
        <a:accent6>
          <a:srgbClr val="2D008A"/>
        </a:accent6>
        <a:hlink>
          <a:srgbClr val="FF6633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ock And Key 6">
        <a:dk1>
          <a:srgbClr val="003300"/>
        </a:dk1>
        <a:lt1>
          <a:srgbClr val="FFFFCC"/>
        </a:lt1>
        <a:dk2>
          <a:srgbClr val="999933"/>
        </a:dk2>
        <a:lt2>
          <a:srgbClr val="FFFF66"/>
        </a:lt2>
        <a:accent1>
          <a:srgbClr val="CC9900"/>
        </a:accent1>
        <a:accent2>
          <a:srgbClr val="330099"/>
        </a:accent2>
        <a:accent3>
          <a:srgbClr val="CACAAD"/>
        </a:accent3>
        <a:accent4>
          <a:srgbClr val="DADAAE"/>
        </a:accent4>
        <a:accent5>
          <a:srgbClr val="E2CAAA"/>
        </a:accent5>
        <a:accent6>
          <a:srgbClr val="2D008A"/>
        </a:accent6>
        <a:hlink>
          <a:srgbClr val="FF9900"/>
        </a:hlink>
        <a:folHlink>
          <a:srgbClr val="FF66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Designs\Lock And Key.pot</Template>
  <TotalTime>1537</TotalTime>
  <Words>897</Words>
  <Application>Microsoft Office PowerPoint</Application>
  <PresentationFormat>On-screen Show (4:3)</PresentationFormat>
  <Paragraphs>102</Paragraphs>
  <Slides>14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Lock And Key</vt:lpstr>
      <vt:lpstr>基督徒教育引論  </vt:lpstr>
      <vt:lpstr>一、什麼是教育？</vt:lpstr>
      <vt:lpstr>二、基督徒教育的內涵 </vt:lpstr>
      <vt:lpstr>二、基督徒教育的內涵 </vt:lpstr>
      <vt:lpstr>Slide 5</vt:lpstr>
      <vt:lpstr>二、基督徒教育的內涵     </vt:lpstr>
      <vt:lpstr> 三、基督徒教育的特性</vt:lpstr>
      <vt:lpstr> 三、基督徒教育的特性</vt:lpstr>
      <vt:lpstr> 三、基督徒教育的特性</vt:lpstr>
      <vt:lpstr> 三、基督徒教育的特性</vt:lpstr>
      <vt:lpstr> 三、基督徒教育的特性</vt:lpstr>
      <vt:lpstr> 三、基督徒教育的特性</vt:lpstr>
      <vt:lpstr> 三、基督徒教育的特性</vt:lpstr>
      <vt:lpstr> 三、基督徒教育的特性</vt:lpstr>
    </vt:vector>
  </TitlesOfParts>
  <Company>Linux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改變生命的基督徒教育概論</dc:title>
  <dc:creator>ss</dc:creator>
  <cp:lastModifiedBy>Ethan Zhang</cp:lastModifiedBy>
  <cp:revision>225</cp:revision>
  <dcterms:created xsi:type="dcterms:W3CDTF">2004-12-27T17:37:54Z</dcterms:created>
  <dcterms:modified xsi:type="dcterms:W3CDTF">2010-09-18T19:02:34Z</dcterms:modified>
</cp:coreProperties>
</file>