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7" r:id="rId2"/>
    <p:sldId id="270" r:id="rId3"/>
    <p:sldId id="259" r:id="rId4"/>
    <p:sldId id="260" r:id="rId5"/>
    <p:sldId id="256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00"/>
    <a:srgbClr val="FFFF00"/>
    <a:srgbClr val="99FF66"/>
    <a:srgbClr val="CC0000"/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0487" autoAdjust="0"/>
    <p:restoredTop sz="90876" autoAdjust="0"/>
  </p:normalViewPr>
  <p:slideViewPr>
    <p:cSldViewPr>
      <p:cViewPr varScale="1">
        <p:scale>
          <a:sx n="54" d="100"/>
          <a:sy n="54" d="100"/>
        </p:scale>
        <p:origin x="-17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15" y="15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0AD2AD-01C8-481E-A2FD-92123C72696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4F846-8C7F-404A-85B2-DFB28938BE00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73113-1B89-445C-9AD3-BFA0429735B1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026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123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0" lang="en-US" sz="2400"/>
            </a:p>
          </p:txBody>
        </p:sp>
        <p:sp>
          <p:nvSpPr>
            <p:cNvPr id="5124" name="Rectangle 1028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0" lang="en-US" sz="2400"/>
            </a:p>
          </p:txBody>
        </p:sp>
        <p:pic>
          <p:nvPicPr>
            <p:cNvPr id="5125" name="Picture 1029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126" name="Rectangle 1030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128" name="Rectangle 1032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129" name="Rectangle 1033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130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980496-AF9A-418D-AFB7-DF83692616C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E932F-91CC-421C-BAAE-8FE507E212F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52ACD-CF2C-48CF-AA19-14219F436A5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6E14B-14D0-47C4-92E7-D2A5DA0F21D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3A840-1442-43EC-9AC6-BADE122025D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00431-0060-4273-B72C-92511DC4533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82BD8-A2D8-401F-8087-EE7E1212CA2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362CF-500F-419C-A7EE-55E1738E624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73B65-C1AE-4E23-9568-AD7A6493337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D8F2C-F963-453F-9305-465ECCD0997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B2D-D0A7-4958-9F94-AC8A8D6BEB5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0" lang="en-US" sz="2400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0" lang="en-US" sz="2400"/>
            </a:p>
          </p:txBody>
        </p:sp>
        <p:pic>
          <p:nvPicPr>
            <p:cNvPr id="4101" name="Picture 5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B2D10E6D-1923-4B72-8D8F-60E2AAF6CFC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C808ADA-B767-4AF2-B784-A67710994CAC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2057400"/>
            <a:ext cx="6934200" cy="2743200"/>
          </a:xfrm>
        </p:spPr>
        <p:txBody>
          <a:bodyPr/>
          <a:lstStyle/>
          <a:p>
            <a:pPr algn="ctr"/>
            <a:r>
              <a:rPr lang="zh-TW" altLang="en-US" sz="6600" b="1" dirty="0">
                <a:ea typeface="標楷體" pitchFamily="65" charset="-120"/>
              </a:rPr>
              <a:t>基督徒教</a:t>
            </a:r>
            <a:r>
              <a:rPr lang="zh-TW" altLang="en-US" sz="6600" b="1" dirty="0" smtClean="0">
                <a:ea typeface="標楷體" pitchFamily="65" charset="-120"/>
              </a:rPr>
              <a:t>育</a:t>
            </a:r>
            <a:r>
              <a:rPr lang="zh-CN" altLang="en-US" sz="6600" b="1" dirty="0" smtClean="0">
                <a:ea typeface="標楷體" pitchFamily="65" charset="-120"/>
              </a:rPr>
              <a:t>引論</a:t>
            </a:r>
            <a:r>
              <a:rPr lang="en-US" altLang="zh-CN" sz="6600" b="1" dirty="0" smtClean="0">
                <a:ea typeface="標楷體" pitchFamily="65" charset="-120"/>
              </a:rPr>
              <a:t/>
            </a:r>
            <a:br>
              <a:rPr lang="en-US" altLang="zh-CN" sz="6600" b="1" dirty="0" smtClean="0">
                <a:ea typeface="標楷體" pitchFamily="65" charset="-120"/>
              </a:rPr>
            </a:br>
            <a:r>
              <a:rPr lang="en-US" altLang="zh-CN" sz="6600" b="1" dirty="0" smtClean="0">
                <a:ea typeface="標楷體" pitchFamily="65" charset="-120"/>
              </a:rPr>
              <a:t/>
            </a:r>
            <a:br>
              <a:rPr lang="en-US" altLang="zh-CN" sz="6600" b="1" dirty="0" smtClean="0">
                <a:ea typeface="標楷體" pitchFamily="65" charset="-120"/>
              </a:rPr>
            </a:br>
            <a:endParaRPr lang="zh-TW" altLang="en-US" sz="6600" b="1" dirty="0">
              <a:ea typeface="標楷體" pitchFamily="65" charset="-12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657600"/>
            <a:ext cx="6172200" cy="990600"/>
          </a:xfrm>
        </p:spPr>
        <p:txBody>
          <a:bodyPr/>
          <a:lstStyle/>
          <a:p>
            <a:pPr algn="r"/>
            <a:r>
              <a:rPr lang="zh-CN" altLang="en-US" b="1" dirty="0" smtClean="0">
                <a:ea typeface="標楷體" pitchFamily="65" charset="-120"/>
              </a:rPr>
              <a:t>張敏珉</a:t>
            </a:r>
            <a:endParaRPr lang="zh-TW" altLang="en-US" b="1" dirty="0"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2667000"/>
          </a:xfrm>
        </p:spPr>
        <p:txBody>
          <a:bodyPr/>
          <a:lstStyle/>
          <a:p>
            <a:r>
              <a:rPr lang="en-US" sz="4400" dirty="0" smtClean="0"/>
              <a:t> 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三、基督徒教育的特性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3B65-C1AE-4E23-9568-AD7A64933375}" type="slidenum">
              <a:rPr lang="en-US" altLang="zh-TW" smtClean="0"/>
              <a:pPr/>
              <a:t>10</a:t>
            </a:fld>
            <a:endParaRPr lang="en-US" altLang="zh-TW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219200" y="1676400"/>
            <a:ext cx="7543800" cy="5435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  </a:t>
            </a:r>
          </a:p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我們傳揚他，是用諸般的智慧，勸戒各人，教導各人，要把各人在基督裏完完全全地引到　神面前。（西</a:t>
            </a:r>
            <a:r>
              <a:rPr lang="en-US" altLang="zh-TW" sz="3200" b="1" dirty="0" smtClean="0">
                <a:latin typeface="楷体" pitchFamily="49" charset="-122"/>
                <a:ea typeface="楷体" pitchFamily="49" charset="-122"/>
              </a:rPr>
              <a:t>1:28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基督徒教育所關注的焦點，永遠是人與基督。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/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3"/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3"/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2667000"/>
          </a:xfrm>
        </p:spPr>
        <p:txBody>
          <a:bodyPr/>
          <a:lstStyle/>
          <a:p>
            <a:r>
              <a:rPr lang="en-US" sz="4400" dirty="0" smtClean="0"/>
              <a:t> 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三、基督徒教育的特性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3B65-C1AE-4E23-9568-AD7A64933375}" type="slidenum">
              <a:rPr lang="en-US" altLang="zh-TW" smtClean="0"/>
              <a:pPr/>
              <a:t>11</a:t>
            </a:fld>
            <a:endParaRPr lang="en-US" altLang="zh-TW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295400" y="638377"/>
            <a:ext cx="7543800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  </a:t>
            </a:r>
          </a:p>
          <a:p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3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、以聖靈為動力</a:t>
            </a:r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但保惠師，就是父因我的名所要差來的聖靈，他要將一切的事指教你們，並且要叫你們想起我對你們所說的一切話。（約</a:t>
            </a:r>
            <a:r>
              <a:rPr lang="en-US" altLang="zh-TW" sz="3200" b="1" dirty="0" smtClean="0">
                <a:latin typeface="楷体" pitchFamily="49" charset="-122"/>
                <a:ea typeface="楷体" pitchFamily="49" charset="-122"/>
              </a:rPr>
              <a:t>14:26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3"/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3"/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2667000"/>
          </a:xfrm>
        </p:spPr>
        <p:txBody>
          <a:bodyPr/>
          <a:lstStyle/>
          <a:p>
            <a:r>
              <a:rPr lang="en-US" sz="4400" dirty="0" smtClean="0"/>
              <a:t> 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三、基督徒教育的特性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3B65-C1AE-4E23-9568-AD7A64933375}" type="slidenum">
              <a:rPr lang="en-US" altLang="zh-TW" smtClean="0"/>
              <a:pPr/>
              <a:t>12</a:t>
            </a:fld>
            <a:endParaRPr lang="en-US" altLang="zh-TW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7543800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  </a:t>
            </a:r>
          </a:p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 聖靈賜給我們教導的恩賜。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 聖靈陶造我們的生命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 聖靈的內住</a:t>
            </a:r>
            <a:r>
              <a:rPr lang="en-US" altLang="zh-CN" sz="3200" b="1" dirty="0" smtClean="0"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激勵我們熱切地學習真理。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聖靈光照我們，使我們得見真理。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 聖靈幫助我們欣然接受真理，並應用到我們的日常生活中。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3"/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2667000"/>
          </a:xfrm>
        </p:spPr>
        <p:txBody>
          <a:bodyPr/>
          <a:lstStyle/>
          <a:p>
            <a:r>
              <a:rPr lang="en-US" sz="4400" dirty="0" smtClean="0"/>
              <a:t> 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三、基督徒教育的特性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3B65-C1AE-4E23-9568-AD7A64933375}" type="slidenum">
              <a:rPr lang="en-US" altLang="zh-TW" smtClean="0"/>
              <a:pPr/>
              <a:t>13</a:t>
            </a:fld>
            <a:endParaRPr lang="en-US" altLang="zh-TW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295400" y="638377"/>
            <a:ext cx="7543800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  </a:t>
            </a:r>
          </a:p>
          <a:p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3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、以生命為主題</a:t>
            </a:r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你們查考聖經，因你們以為內中有永生；給我作見證的就是這經；然而，你們不肯到我這裏來得生命。（約</a:t>
            </a:r>
            <a:r>
              <a:rPr lang="en-US" altLang="zh-TW" sz="3200" b="1" dirty="0" smtClean="0">
                <a:latin typeface="楷体" pitchFamily="49" charset="-122"/>
                <a:ea typeface="楷体" pitchFamily="49" charset="-122"/>
              </a:rPr>
              <a:t>5:39-40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3"/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3"/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772400" cy="2667000"/>
          </a:xfrm>
        </p:spPr>
        <p:txBody>
          <a:bodyPr/>
          <a:lstStyle/>
          <a:p>
            <a:r>
              <a:rPr lang="en-US" sz="4400" dirty="0" smtClean="0"/>
              <a:t> 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三、基督徒教育的特性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3B65-C1AE-4E23-9568-AD7A64933375}" type="slidenum">
              <a:rPr lang="en-US" altLang="zh-TW" smtClean="0"/>
              <a:pPr/>
              <a:t>14</a:t>
            </a:fld>
            <a:endParaRPr lang="en-US" altLang="zh-TW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295400" y="1447800"/>
            <a:ext cx="7543800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 我們尊崇聖經，但聖經不是終點，終點在於人和神的關係。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 看重靈性的發展是基督徒教育與一般教育的最基本的不同之處。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“所謂靈命就是你對人和環境的反應。一個人的靈命好不好，絕不是看他關在房間裡做了多長的禱告，或讀了多久的書，靈命的好壞在於你對人的反應。”           </a:t>
            </a:r>
            <a:r>
              <a:rPr lang="en-US" altLang="zh-CN" sz="3200" b="1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吳勇長老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1"/>
            <a:ext cx="7772400" cy="1143000"/>
          </a:xfrm>
        </p:spPr>
        <p:txBody>
          <a:bodyPr/>
          <a:lstStyle/>
          <a:p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一、什麼是教育？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81200"/>
            <a:ext cx="7772400" cy="3962400"/>
          </a:xfrm>
        </p:spPr>
        <p:txBody>
          <a:bodyPr/>
          <a:lstStyle/>
          <a:p>
            <a:r>
              <a:rPr lang="zh-CN" altLang="en-US" sz="3200" dirty="0" smtClean="0">
                <a:latin typeface="黑体" pitchFamily="49" charset="-122"/>
                <a:ea typeface="黑体" pitchFamily="49" charset="-122"/>
                <a:cs typeface="Times New Roman"/>
              </a:rPr>
              <a:t>   “教，上所施，下所效也；育，養子使作善也。” 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3200" dirty="0" smtClean="0">
                <a:latin typeface="黑体" pitchFamily="49" charset="-122"/>
                <a:ea typeface="黑体" pitchFamily="49" charset="-122"/>
              </a:rPr>
            </a:b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         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——《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說文解字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3200" dirty="0" smtClean="0">
                <a:latin typeface="黑体" pitchFamily="49" charset="-122"/>
                <a:ea typeface="黑体" pitchFamily="49" charset="-122"/>
              </a:rPr>
            </a:br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     education  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  <a:sym typeface="Wingdings" pitchFamily="2" charset="2"/>
              </a:rPr>
              <a:t>  </a:t>
            </a:r>
            <a:r>
              <a:rPr lang="en-US" altLang="zh-CN" sz="3200" dirty="0" err="1" smtClean="0">
                <a:latin typeface="黑体" pitchFamily="49" charset="-122"/>
                <a:ea typeface="黑体" pitchFamily="49" charset="-122"/>
                <a:sym typeface="Wingdings" pitchFamily="2" charset="2"/>
              </a:rPr>
              <a:t>educare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  <a:sym typeface="Wingdings" pitchFamily="2" charset="2"/>
              </a:rPr>
              <a:t>    </a:t>
            </a:r>
            <a:br>
              <a:rPr lang="en-US" altLang="zh-CN" sz="3200" dirty="0" smtClean="0">
                <a:latin typeface="黑体" pitchFamily="49" charset="-122"/>
                <a:ea typeface="黑体" pitchFamily="49" charset="-122"/>
                <a:sym typeface="Wingdings" pitchFamily="2" charset="2"/>
              </a:rPr>
            </a:br>
            <a:r>
              <a:rPr lang="en-US" altLang="zh-CN" sz="3200" dirty="0" smtClean="0">
                <a:latin typeface="黑体" pitchFamily="49" charset="-122"/>
                <a:ea typeface="黑体" pitchFamily="49" charset="-122"/>
                <a:sym typeface="Wingdings" pitchFamily="2" charset="2"/>
              </a:rPr>
              <a:t> 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  <a:sym typeface="Wingdings" pitchFamily="2" charset="2"/>
              </a:rPr>
              <a:t>(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“從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引出”、“導出”、“啟發”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)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3200" dirty="0" smtClean="0">
                <a:latin typeface="黑体" pitchFamily="49" charset="-122"/>
                <a:ea typeface="黑体" pitchFamily="49" charset="-122"/>
              </a:rPr>
            </a:b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</a:t>
            </a:r>
          </a:p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  <a:cs typeface="Times New Roman"/>
              </a:rPr>
              <a:t>簡單地說，教育就是教導和培育。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A840-1442-43EC-9AC6-BADE122025D6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72400" cy="2667000"/>
          </a:xfrm>
        </p:spPr>
        <p:txBody>
          <a:bodyPr/>
          <a:lstStyle/>
          <a:p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二、基督徒教育的內涵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3B65-C1AE-4E23-9568-AD7A64933375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0" y="1583353"/>
            <a:ext cx="7543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、</a:t>
            </a:r>
            <a:r>
              <a:rPr lang="zh-TW" altLang="en-US" sz="3200" dirty="0" smtClean="0">
                <a:latin typeface="黑体" pitchFamily="49" charset="-122"/>
                <a:ea typeface="黑体" pitchFamily="49" charset="-122"/>
              </a:rPr>
              <a:t>定義：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以教育為工具，教導人相信並學習真道，成為順服主的門徒的一切全人活動，就是基督徒教育。</a:t>
            </a:r>
            <a:endParaRPr lang="en-US" altLang="zh-TW" sz="32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TW" sz="3200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dirty="0" smtClean="0"/>
              <a:t>2</a:t>
            </a:r>
            <a:r>
              <a:rPr lang="zh-CN" altLang="en-US" sz="3200" dirty="0" smtClean="0"/>
              <a:t>、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這定義包括三項要素：</a:t>
            </a:r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3">
              <a:buFont typeface="Wingdings" pitchFamily="2" charset="2"/>
              <a:buChar char="q"/>
            </a:pPr>
            <a:r>
              <a:rPr lang="zh-CN" altLang="en-US" sz="2800" dirty="0" smtClean="0"/>
              <a:t> 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教導的對象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lvl="3">
              <a:buFont typeface="Wingdings" pitchFamily="2" charset="2"/>
              <a:buChar char="q"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 教導的目的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lvl="3">
              <a:buFont typeface="Wingdings" pitchFamily="2" charset="2"/>
              <a:buChar char="q"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 教導的途徑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sz="3200" dirty="0" smtClean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838200"/>
            <a:ext cx="7772400" cy="2667000"/>
          </a:xfrm>
        </p:spPr>
        <p:txBody>
          <a:bodyPr/>
          <a:lstStyle/>
          <a:p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二、基督徒教育的內涵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3B65-C1AE-4E23-9568-AD7A64933375}" type="slidenum">
              <a:rPr lang="en-US" altLang="zh-TW" smtClean="0"/>
              <a:pPr/>
              <a:t>4</a:t>
            </a:fld>
            <a:endParaRPr lang="en-US" altLang="zh-TW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600200" y="1219200"/>
            <a:ext cx="7543800" cy="523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、基督徒教育的教學內容</a:t>
            </a:r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 聖經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 教會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 基督徒人生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3"/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3"/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2BFF-33A6-4BC8-BCAC-1AA57CD00B15}" type="slidenum">
              <a:rPr lang="en-US" altLang="zh-TW"/>
              <a:pPr/>
              <a:t>5</a:t>
            </a:fld>
            <a:endParaRPr lang="en-US" altLang="zh-TW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219200" y="304800"/>
            <a:ext cx="7924800" cy="5127625"/>
            <a:chOff x="768" y="192"/>
            <a:chExt cx="4992" cy="3230"/>
          </a:xfrm>
        </p:grpSpPr>
        <p:sp>
          <p:nvSpPr>
            <p:cNvPr id="93187" name="Text Box 3"/>
            <p:cNvSpPr txBox="1">
              <a:spLocks noChangeArrowheads="1"/>
            </p:cNvSpPr>
            <p:nvPr/>
          </p:nvSpPr>
          <p:spPr bwMode="auto">
            <a:xfrm>
              <a:off x="768" y="2052"/>
              <a:ext cx="425" cy="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 algn="ctr" eaLnBrk="0" hangingPunct="0"/>
              <a:r>
                <a:rPr kumimoji="0" lang="zh-TW" altLang="en-US" sz="3200" b="1">
                  <a:latin typeface="標楷體" pitchFamily="65" charset="-120"/>
                  <a:ea typeface="標楷體" pitchFamily="65" charset="-120"/>
                </a:rPr>
                <a:t>教育</a:t>
              </a:r>
            </a:p>
          </p:txBody>
        </p:sp>
        <p:sp>
          <p:nvSpPr>
            <p:cNvPr id="93188" name="AutoShape 4"/>
            <p:cNvSpPr>
              <a:spLocks/>
            </p:cNvSpPr>
            <p:nvPr/>
          </p:nvSpPr>
          <p:spPr bwMode="auto">
            <a:xfrm>
              <a:off x="1193" y="1797"/>
              <a:ext cx="106" cy="1277"/>
            </a:xfrm>
            <a:prstGeom prst="leftBracket">
              <a:avLst>
                <a:gd name="adj" fmla="val 719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89" name="Text Box 5"/>
            <p:cNvSpPr txBox="1">
              <a:spLocks noChangeArrowheads="1"/>
            </p:cNvSpPr>
            <p:nvPr/>
          </p:nvSpPr>
          <p:spPr bwMode="auto">
            <a:xfrm>
              <a:off x="3636" y="192"/>
              <a:ext cx="2124" cy="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684213" indent="-684213" eaLnBrk="0" hangingPunct="0"/>
              <a:r>
                <a:rPr kumimoji="0" lang="en-US" altLang="zh-TW" sz="2800" b="1">
                  <a:ea typeface="標楷體" pitchFamily="65" charset="-120"/>
                </a:rPr>
                <a:t>1.1.1</a:t>
              </a:r>
              <a:r>
                <a:rPr kumimoji="0" lang="zh-TW" altLang="en-US" sz="2800" b="1">
                  <a:ea typeface="標楷體" pitchFamily="65" charset="-120"/>
                </a:rPr>
                <a:t>基督徒教育</a:t>
              </a:r>
            </a:p>
            <a:p>
              <a:pPr marL="684213" indent="-684213" eaLnBrk="0" hangingPunct="0"/>
              <a:r>
                <a:rPr kumimoji="0" lang="zh-TW" altLang="en-US" sz="2800" b="1">
                  <a:ea typeface="標楷體" pitchFamily="65" charset="-120"/>
                </a:rPr>
                <a:t>	</a:t>
              </a:r>
              <a:r>
                <a:rPr kumimoji="0" lang="en-US" altLang="zh-TW" sz="2800" b="1">
                  <a:ea typeface="標楷體" pitchFamily="65" charset="-120"/>
                </a:rPr>
                <a:t>(</a:t>
              </a:r>
              <a:r>
                <a:rPr kumimoji="0" lang="zh-TW" altLang="en-US" sz="2800" b="1">
                  <a:ea typeface="標楷體" pitchFamily="65" charset="-120"/>
                </a:rPr>
                <a:t>主要以信仰為目的之教育</a:t>
              </a:r>
              <a:r>
                <a:rPr kumimoji="0" lang="en-US" altLang="zh-TW" sz="2800" b="1">
                  <a:ea typeface="標楷體" pitchFamily="65" charset="-120"/>
                </a:rPr>
                <a:t>)</a:t>
              </a:r>
            </a:p>
            <a:p>
              <a:pPr marL="684213" indent="-684213" eaLnBrk="0" hangingPunct="0"/>
              <a:r>
                <a:rPr kumimoji="0" lang="en-US" altLang="zh-TW" sz="2800" b="1">
                  <a:ea typeface="標楷體" pitchFamily="65" charset="-120"/>
                </a:rPr>
                <a:t>1.1.2</a:t>
              </a:r>
              <a:r>
                <a:rPr kumimoji="0" lang="zh-TW" altLang="en-US" sz="2800" b="1">
                  <a:ea typeface="標楷體" pitchFamily="65" charset="-120"/>
                </a:rPr>
                <a:t>普通教育</a:t>
              </a:r>
              <a:r>
                <a:rPr kumimoji="0" lang="en-US" altLang="zh-TW" sz="2800" b="1">
                  <a:ea typeface="標楷體" pitchFamily="65" charset="-120"/>
                </a:rPr>
                <a:t>(</a:t>
              </a:r>
              <a:r>
                <a:rPr kumimoji="0" lang="zh-TW" altLang="en-US" sz="2800" b="1">
                  <a:ea typeface="標楷體" pitchFamily="65" charset="-120"/>
                </a:rPr>
                <a:t>教會學校</a:t>
              </a:r>
              <a:r>
                <a:rPr kumimoji="0" lang="en-US" altLang="zh-TW" sz="2800" b="1">
                  <a:ea typeface="標楷體" pitchFamily="65" charset="-120"/>
                </a:rPr>
                <a:t>)</a:t>
              </a:r>
            </a:p>
            <a:p>
              <a:pPr marL="684213" indent="-684213" eaLnBrk="0" hangingPunct="0"/>
              <a:r>
                <a:rPr kumimoji="0" lang="en-US" altLang="zh-TW" sz="2800" b="1">
                  <a:ea typeface="標楷體" pitchFamily="65" charset="-120"/>
                </a:rPr>
                <a:t>1.1.3</a:t>
              </a:r>
              <a:r>
                <a:rPr kumimoji="0" lang="zh-TW" altLang="en-US" sz="2800" b="1">
                  <a:ea typeface="標楷體" pitchFamily="65" charset="-120"/>
                </a:rPr>
                <a:t>神學教育</a:t>
              </a:r>
              <a:r>
                <a:rPr kumimoji="0" lang="en-US" altLang="zh-TW" sz="2800" b="1">
                  <a:ea typeface="標楷體" pitchFamily="65" charset="-120"/>
                </a:rPr>
                <a:t>(</a:t>
              </a:r>
              <a:r>
                <a:rPr kumimoji="0" lang="zh-TW" altLang="en-US" sz="2800" b="1">
                  <a:ea typeface="標楷體" pitchFamily="65" charset="-120"/>
                </a:rPr>
                <a:t>領袖訓練</a:t>
              </a:r>
              <a:r>
                <a:rPr kumimoji="0" lang="en-US" altLang="zh-TW" sz="2800" b="1">
                  <a:ea typeface="標楷體" pitchFamily="65" charset="-120"/>
                </a:rPr>
                <a:t>)</a:t>
              </a:r>
            </a:p>
          </p:txBody>
        </p:sp>
        <p:sp>
          <p:nvSpPr>
            <p:cNvPr id="93190" name="Text Box 6"/>
            <p:cNvSpPr txBox="1">
              <a:spLocks noChangeArrowheads="1"/>
            </p:cNvSpPr>
            <p:nvPr/>
          </p:nvSpPr>
          <p:spPr bwMode="auto">
            <a:xfrm>
              <a:off x="3648" y="2400"/>
              <a:ext cx="1805" cy="10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44538" indent="-744538" eaLnBrk="0" hangingPunct="0"/>
              <a:r>
                <a:rPr kumimoji="0" lang="en-US" altLang="zh-TW" sz="2800" b="1">
                  <a:ea typeface="標楷體" pitchFamily="65" charset="-120"/>
                </a:rPr>
                <a:t>1.2.1</a:t>
              </a:r>
              <a:r>
                <a:rPr kumimoji="0" lang="zh-TW" altLang="en-US" sz="2800" b="1">
                  <a:ea typeface="標楷體" pitchFamily="65" charset="-120"/>
                </a:rPr>
                <a:t>猶太教教育</a:t>
              </a:r>
            </a:p>
            <a:p>
              <a:pPr marL="744538" indent="-744538" eaLnBrk="0" hangingPunct="0"/>
              <a:r>
                <a:rPr kumimoji="0" lang="en-US" altLang="zh-TW" sz="2800" b="1">
                  <a:ea typeface="標楷體" pitchFamily="65" charset="-120"/>
                </a:rPr>
                <a:t>1.2.2</a:t>
              </a:r>
              <a:r>
                <a:rPr kumimoji="0" lang="zh-TW" altLang="en-US" sz="2800" b="1">
                  <a:ea typeface="標楷體" pitchFamily="65" charset="-120"/>
                </a:rPr>
                <a:t>佛教教育</a:t>
              </a:r>
            </a:p>
            <a:p>
              <a:pPr marL="744538" indent="-744538" eaLnBrk="0" hangingPunct="0"/>
              <a:r>
                <a:rPr kumimoji="0" lang="en-US" altLang="zh-TW" sz="2800" b="1">
                  <a:ea typeface="標楷體" pitchFamily="65" charset="-120"/>
                </a:rPr>
                <a:t>1.2.3</a:t>
              </a:r>
              <a:r>
                <a:rPr kumimoji="0" lang="zh-TW" altLang="en-US" sz="2800" b="1">
                  <a:ea typeface="標楷體" pitchFamily="65" charset="-120"/>
                </a:rPr>
                <a:t>其他宗教之教育</a:t>
              </a:r>
            </a:p>
          </p:txBody>
        </p:sp>
        <p:sp>
          <p:nvSpPr>
            <p:cNvPr id="93191" name="AutoShape 7"/>
            <p:cNvSpPr>
              <a:spLocks/>
            </p:cNvSpPr>
            <p:nvPr/>
          </p:nvSpPr>
          <p:spPr bwMode="auto">
            <a:xfrm>
              <a:off x="3504" y="336"/>
              <a:ext cx="132" cy="1333"/>
            </a:xfrm>
            <a:prstGeom prst="leftBracket">
              <a:avLst>
                <a:gd name="adj" fmla="val 60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2" name="AutoShape 8"/>
            <p:cNvSpPr>
              <a:spLocks/>
            </p:cNvSpPr>
            <p:nvPr/>
          </p:nvSpPr>
          <p:spPr bwMode="auto">
            <a:xfrm>
              <a:off x="3552" y="2496"/>
              <a:ext cx="106" cy="639"/>
            </a:xfrm>
            <a:prstGeom prst="leftBracket">
              <a:avLst>
                <a:gd name="adj" fmla="val 36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3" name="AutoShape 9"/>
            <p:cNvSpPr>
              <a:spLocks/>
            </p:cNvSpPr>
            <p:nvPr/>
          </p:nvSpPr>
          <p:spPr bwMode="auto">
            <a:xfrm>
              <a:off x="2361" y="1159"/>
              <a:ext cx="106" cy="1404"/>
            </a:xfrm>
            <a:prstGeom prst="leftBracket">
              <a:avLst>
                <a:gd name="adj" fmla="val 791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4" name="Text Box 10"/>
            <p:cNvSpPr txBox="1">
              <a:spLocks noChangeArrowheads="1"/>
            </p:cNvSpPr>
            <p:nvPr/>
          </p:nvSpPr>
          <p:spPr bwMode="auto">
            <a:xfrm>
              <a:off x="2467" y="1031"/>
              <a:ext cx="1063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01638" indent="-401638" eaLnBrk="0" hangingPunct="0"/>
              <a:r>
                <a:rPr kumimoji="0" lang="en-US" altLang="zh-TW" sz="2800" b="1">
                  <a:ea typeface="標楷體" pitchFamily="65" charset="-120"/>
                </a:rPr>
                <a:t>1.1</a:t>
              </a:r>
              <a:r>
                <a:rPr kumimoji="0" lang="zh-TW" altLang="en-US" sz="2800" b="1">
                  <a:ea typeface="標楷體" pitchFamily="65" charset="-120"/>
                </a:rPr>
                <a:t>基督教教育</a:t>
              </a:r>
            </a:p>
          </p:txBody>
        </p:sp>
        <p:sp>
          <p:nvSpPr>
            <p:cNvPr id="93195" name="Text Box 11"/>
            <p:cNvSpPr txBox="1">
              <a:spLocks noChangeArrowheads="1"/>
            </p:cNvSpPr>
            <p:nvPr/>
          </p:nvSpPr>
          <p:spPr bwMode="auto">
            <a:xfrm>
              <a:off x="2441" y="2370"/>
              <a:ext cx="106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01638" indent="-401638" eaLnBrk="0" hangingPunct="0"/>
              <a:r>
                <a:rPr kumimoji="0" lang="en-US" altLang="zh-TW" sz="2800" b="1">
                  <a:ea typeface="標楷體" pitchFamily="65" charset="-120"/>
                </a:rPr>
                <a:t>1.2</a:t>
              </a:r>
              <a:r>
                <a:rPr kumimoji="0" lang="zh-TW" altLang="en-US" sz="2800" b="1">
                  <a:ea typeface="標楷體" pitchFamily="65" charset="-120"/>
                </a:rPr>
                <a:t>非基督教教育</a:t>
              </a:r>
            </a:p>
          </p:txBody>
        </p:sp>
        <p:sp>
          <p:nvSpPr>
            <p:cNvPr id="93196" name="Text Box 12"/>
            <p:cNvSpPr txBox="1">
              <a:spLocks noChangeArrowheads="1"/>
            </p:cNvSpPr>
            <p:nvPr/>
          </p:nvSpPr>
          <p:spPr bwMode="auto">
            <a:xfrm>
              <a:off x="1299" y="1613"/>
              <a:ext cx="850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/>
              <a:r>
                <a:rPr kumimoji="0" lang="en-US" altLang="zh-TW" sz="2800" b="1">
                  <a:ea typeface="標楷體" pitchFamily="65" charset="-120"/>
                </a:rPr>
                <a:t>1. </a:t>
              </a:r>
              <a:r>
                <a:rPr kumimoji="0" lang="zh-TW" altLang="en-US" sz="2800" b="1">
                  <a:ea typeface="標楷體" pitchFamily="65" charset="-120"/>
                </a:rPr>
                <a:t>宗教教育</a:t>
              </a:r>
            </a:p>
          </p:txBody>
        </p:sp>
        <p:sp>
          <p:nvSpPr>
            <p:cNvPr id="93197" name="Text Box 13"/>
            <p:cNvSpPr txBox="1">
              <a:spLocks noChangeArrowheads="1"/>
            </p:cNvSpPr>
            <p:nvPr/>
          </p:nvSpPr>
          <p:spPr bwMode="auto">
            <a:xfrm>
              <a:off x="1296" y="2880"/>
              <a:ext cx="110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/>
              <a:r>
                <a:rPr kumimoji="0" lang="en-US" altLang="zh-TW" sz="2800" b="1">
                  <a:ea typeface="標楷體" pitchFamily="65" charset="-120"/>
                </a:rPr>
                <a:t>2. </a:t>
              </a:r>
              <a:r>
                <a:rPr kumimoji="0" lang="zh-TW" altLang="en-US" sz="2800" b="1">
                  <a:ea typeface="標楷體" pitchFamily="65" charset="-120"/>
                </a:rPr>
                <a:t>非宗教教育－普通教育</a:t>
              </a:r>
            </a:p>
          </p:txBody>
        </p:sp>
        <p:sp>
          <p:nvSpPr>
            <p:cNvPr id="93198" name="Line 14"/>
            <p:cNvSpPr>
              <a:spLocks noChangeShapeType="1"/>
            </p:cNvSpPr>
            <p:nvPr/>
          </p:nvSpPr>
          <p:spPr bwMode="auto">
            <a:xfrm>
              <a:off x="1087" y="2436"/>
              <a:ext cx="1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9" name="Line 15"/>
            <p:cNvSpPr>
              <a:spLocks noChangeShapeType="1"/>
            </p:cNvSpPr>
            <p:nvPr/>
          </p:nvSpPr>
          <p:spPr bwMode="auto">
            <a:xfrm>
              <a:off x="2255" y="1797"/>
              <a:ext cx="1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0" name="Line 16"/>
            <p:cNvSpPr>
              <a:spLocks noChangeShapeType="1"/>
            </p:cNvSpPr>
            <p:nvPr/>
          </p:nvSpPr>
          <p:spPr bwMode="auto">
            <a:xfrm>
              <a:off x="3414" y="1201"/>
              <a:ext cx="1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1" name="Line 17"/>
            <p:cNvSpPr>
              <a:spLocks noChangeShapeType="1"/>
            </p:cNvSpPr>
            <p:nvPr/>
          </p:nvSpPr>
          <p:spPr bwMode="auto">
            <a:xfrm>
              <a:off x="3408" y="2784"/>
              <a:ext cx="1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2667000"/>
          </a:xfrm>
        </p:spPr>
        <p:txBody>
          <a:bodyPr/>
          <a:lstStyle/>
          <a:p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二、基督徒教育的內涵</a:t>
            </a:r>
            <a:r>
              <a:rPr lang="en-US" altLang="zh-CN" sz="4400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4400" dirty="0" smtClean="0">
                <a:latin typeface="黑体" pitchFamily="49" charset="-122"/>
                <a:ea typeface="黑体" pitchFamily="49" charset="-122"/>
              </a:rPr>
            </a:br>
            <a:r>
              <a:rPr lang="en-US" altLang="zh-CN" sz="4400" dirty="0" smtClean="0">
                <a:latin typeface="黑体" pitchFamily="49" charset="-122"/>
                <a:ea typeface="黑体" pitchFamily="49" charset="-122"/>
              </a:rPr>
              <a:t>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3B65-C1AE-4E23-9568-AD7A64933375}" type="slidenum">
              <a:rPr lang="en-US" altLang="zh-TW" smtClean="0"/>
              <a:pPr/>
              <a:t>6</a:t>
            </a:fld>
            <a:endParaRPr lang="en-US" altLang="zh-TW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600200" y="1447800"/>
            <a:ext cx="7543800" cy="454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  </a:t>
            </a:r>
          </a:p>
          <a:p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基督徒教育和普通教育的共性</a:t>
            </a:r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  基督徒教育遵循一般教育的原理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  基督徒教育和一般教育一樣注重全人發展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3"/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3"/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2667000"/>
          </a:xfrm>
        </p:spPr>
        <p:txBody>
          <a:bodyPr/>
          <a:lstStyle/>
          <a:p>
            <a:r>
              <a:rPr lang="en-US" sz="4400" dirty="0" smtClean="0"/>
              <a:t> 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三、基督徒教育的特性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3B65-C1AE-4E23-9568-AD7A64933375}" type="slidenum">
              <a:rPr lang="en-US" altLang="zh-TW" smtClean="0"/>
              <a:pPr/>
              <a:t>7</a:t>
            </a:fld>
            <a:endParaRPr lang="en-US" altLang="zh-TW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295400" y="457200"/>
            <a:ext cx="75438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  </a:t>
            </a:r>
          </a:p>
          <a:p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1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、以聖經為依據</a:t>
            </a:r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聖經都是　神所默示的，於教訓、  督責、使人歸正、教導人學義都是有益的，叫屬　神的人得以完全，預備行各樣的善事。（提後</a:t>
            </a:r>
            <a:r>
              <a:rPr lang="en-US" altLang="zh-TW" sz="3200" b="1" dirty="0" smtClean="0">
                <a:latin typeface="楷体" pitchFamily="49" charset="-122"/>
                <a:ea typeface="楷体" pitchFamily="49" charset="-122"/>
              </a:rPr>
              <a:t>3:16-17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 聖經是神啟示人的關於信仰和人生的答案。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3"/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3"/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2667000"/>
          </a:xfrm>
        </p:spPr>
        <p:txBody>
          <a:bodyPr/>
          <a:lstStyle/>
          <a:p>
            <a:r>
              <a:rPr lang="en-US" sz="4400" dirty="0" smtClean="0"/>
              <a:t> 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三、基督徒教育的特性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3B65-C1AE-4E23-9568-AD7A64933375}" type="slidenum">
              <a:rPr lang="en-US" altLang="zh-TW" smtClean="0"/>
              <a:pPr/>
              <a:t>8</a:t>
            </a:fld>
            <a:endParaRPr lang="en-US" altLang="zh-TW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295400" y="1752600"/>
            <a:ext cx="7543800" cy="3958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  </a:t>
            </a:r>
          </a:p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  <a:cs typeface="Calibri"/>
              </a:rPr>
              <a:t> 我們教導聖經是要人</a:t>
            </a:r>
            <a:r>
              <a:rPr lang="en-US" sz="3200" b="1" dirty="0" smtClean="0">
                <a:latin typeface="楷体" pitchFamily="49" charset="-122"/>
                <a:ea typeface="楷体" pitchFamily="49" charset="-122"/>
              </a:rPr>
              <a:t>know God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  <a:cs typeface="Calibri"/>
              </a:rPr>
              <a:t>，而不只是</a:t>
            </a:r>
            <a:r>
              <a:rPr lang="en-US" sz="3200" b="1" dirty="0" smtClean="0">
                <a:latin typeface="楷体" pitchFamily="49" charset="-122"/>
                <a:ea typeface="楷体" pitchFamily="49" charset="-122"/>
              </a:rPr>
              <a:t>know about God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  <a:cs typeface="Calibri"/>
              </a:rPr>
              <a:t>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  <a:cs typeface="Calibri"/>
            </a:endParaRPr>
          </a:p>
          <a:p>
            <a:pPr lvl="1"/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b="1" smtClean="0">
                <a:latin typeface="楷体" pitchFamily="49" charset="-122"/>
                <a:ea typeface="楷体" pitchFamily="49" charset="-122"/>
              </a:rPr>
              <a:t> 基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督徒教育就是要釋放聖經的真理。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3"/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3"/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2667000"/>
          </a:xfrm>
        </p:spPr>
        <p:txBody>
          <a:bodyPr/>
          <a:lstStyle/>
          <a:p>
            <a:r>
              <a:rPr lang="en-US" sz="4400" dirty="0" smtClean="0"/>
              <a:t> 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三、基督徒教育的特性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3B65-C1AE-4E23-9568-AD7A64933375}" type="slidenum">
              <a:rPr lang="en-US" altLang="zh-TW" smtClean="0"/>
              <a:pPr/>
              <a:t>9</a:t>
            </a:fld>
            <a:endParaRPr lang="en-US" altLang="zh-TW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295400" y="457200"/>
            <a:ext cx="75438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  </a:t>
            </a:r>
          </a:p>
          <a:p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2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、以基督為中心</a:t>
            </a:r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耶穌說</a:t>
            </a:r>
            <a:r>
              <a:rPr lang="en-US" altLang="zh-TW" sz="3200" b="1" dirty="0" smtClean="0">
                <a:latin typeface="楷体" pitchFamily="49" charset="-122"/>
                <a:ea typeface="楷体" pitchFamily="49" charset="-122"/>
              </a:rPr>
              <a:t>:“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我就是道路、真理、生命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。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”（約</a:t>
            </a:r>
            <a:r>
              <a:rPr lang="en-US" altLang="zh-TW" sz="3200" b="1" dirty="0" smtClean="0">
                <a:latin typeface="楷体" pitchFamily="49" charset="-122"/>
                <a:ea typeface="楷体" pitchFamily="49" charset="-122"/>
              </a:rPr>
              <a:t>14:6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）耶穌是神最高的啟示，“充充滿滿地有恩典有真理”（約</a:t>
            </a:r>
            <a:r>
              <a:rPr lang="en-US" altLang="zh-TW" sz="3200" b="1" dirty="0" smtClean="0">
                <a:latin typeface="楷体" pitchFamily="49" charset="-122"/>
                <a:ea typeface="楷体" pitchFamily="49" charset="-122"/>
              </a:rPr>
              <a:t>1:14</a:t>
            </a:r>
            <a:r>
              <a:rPr lang="zh-TW" altLang="en-US" sz="3200" b="1" dirty="0" smtClean="0"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1">
              <a:buFont typeface="Wingdings" pitchFamily="2" charset="2"/>
              <a:buChar char="q"/>
            </a:pP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 聖經的真理就是指向耶穌，幫助人與主耶穌基督建立關係。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 lvl="3"/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lvl="3"/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1537</TotalTime>
  <Words>897</Words>
  <Application>Microsoft Office PowerPoint</Application>
  <PresentationFormat>On-screen Show (4:3)</PresentationFormat>
  <Paragraphs>102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Lock And Key</vt:lpstr>
      <vt:lpstr>基督徒教育引論  </vt:lpstr>
      <vt:lpstr>一、什麼是教育？</vt:lpstr>
      <vt:lpstr>二、基督徒教育的內涵 </vt:lpstr>
      <vt:lpstr>二、基督徒教育的內涵 </vt:lpstr>
      <vt:lpstr>Slide 5</vt:lpstr>
      <vt:lpstr>二、基督徒教育的內涵     </vt:lpstr>
      <vt:lpstr> 三、基督徒教育的特性</vt:lpstr>
      <vt:lpstr> 三、基督徒教育的特性</vt:lpstr>
      <vt:lpstr> 三、基督徒教育的特性</vt:lpstr>
      <vt:lpstr> 三、基督徒教育的特性</vt:lpstr>
      <vt:lpstr> 三、基督徒教育的特性</vt:lpstr>
      <vt:lpstr> 三、基督徒教育的特性</vt:lpstr>
      <vt:lpstr> 三、基督徒教育的特性</vt:lpstr>
      <vt:lpstr> 三、基督徒教育的特性</vt:lpstr>
    </vt:vector>
  </TitlesOfParts>
  <Company>Linux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改變生命的基督徒教育概論</dc:title>
  <dc:creator>ss</dc:creator>
  <cp:lastModifiedBy>Ethan Zhang</cp:lastModifiedBy>
  <cp:revision>225</cp:revision>
  <dcterms:created xsi:type="dcterms:W3CDTF">2004-12-27T17:37:54Z</dcterms:created>
  <dcterms:modified xsi:type="dcterms:W3CDTF">2010-09-18T19:02:34Z</dcterms:modified>
</cp:coreProperties>
</file>