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6" r:id="rId1"/>
  </p:sldMasterIdLst>
  <p:notesMasterIdLst>
    <p:notesMasterId r:id="rId50"/>
  </p:notesMasterIdLst>
  <p:handoutMasterIdLst>
    <p:handoutMasterId r:id="rId51"/>
  </p:handoutMasterIdLst>
  <p:sldIdLst>
    <p:sldId id="258" r:id="rId2"/>
    <p:sldId id="266" r:id="rId3"/>
    <p:sldId id="268" r:id="rId4"/>
    <p:sldId id="269" r:id="rId5"/>
    <p:sldId id="267" r:id="rId6"/>
    <p:sldId id="265" r:id="rId7"/>
    <p:sldId id="260" r:id="rId8"/>
    <p:sldId id="263" r:id="rId9"/>
    <p:sldId id="264" r:id="rId10"/>
    <p:sldId id="261" r:id="rId11"/>
    <p:sldId id="256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291" r:id="rId28"/>
    <p:sldId id="292" r:id="rId29"/>
    <p:sldId id="293" r:id="rId30"/>
    <p:sldId id="294" r:id="rId31"/>
    <p:sldId id="295" r:id="rId32"/>
    <p:sldId id="296" r:id="rId33"/>
    <p:sldId id="297" r:id="rId34"/>
    <p:sldId id="298" r:id="rId35"/>
    <p:sldId id="299" r:id="rId36"/>
    <p:sldId id="300" r:id="rId37"/>
    <p:sldId id="301" r:id="rId38"/>
    <p:sldId id="302" r:id="rId39"/>
    <p:sldId id="303" r:id="rId40"/>
    <p:sldId id="304" r:id="rId41"/>
    <p:sldId id="305" r:id="rId42"/>
    <p:sldId id="306" r:id="rId43"/>
    <p:sldId id="307" r:id="rId44"/>
    <p:sldId id="270" r:id="rId45"/>
    <p:sldId id="271" r:id="rId46"/>
    <p:sldId id="272" r:id="rId47"/>
    <p:sldId id="273" r:id="rId48"/>
    <p:sldId id="275" r:id="rId49"/>
  </p:sldIdLst>
  <p:sldSz cx="12192000" cy="6858000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8" autoAdjust="0"/>
    <p:restoredTop sz="93252" autoAdjust="0"/>
  </p:normalViewPr>
  <p:slideViewPr>
    <p:cSldViewPr snapToGrid="0">
      <p:cViewPr>
        <p:scale>
          <a:sx n="50" d="100"/>
          <a:sy n="50" d="100"/>
        </p:scale>
        <p:origin x="-1116" y="-30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596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82B7E8-0EDC-41D3-82A7-AA73439F910A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746213-7AEB-42ED-847F-CD8E24E2F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2455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9BECAC-54C6-47A7-96D2-203A4EE866D1}" type="datetimeFigureOut">
              <a:rPr lang="en-US" smtClean="0"/>
              <a:t>9/15/2017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91CDEC-9D8A-4C95-BCEE-AD1968AD6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144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243D0-87B3-4851-883E-4697BBBEB99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880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965DE-302E-42CE-B81A-50089E0F1559}" type="datetime1">
              <a:rPr lang="en-US" smtClean="0"/>
              <a:t>9/15/2017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2846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77E93-FC9C-4BC7-BB85-01AB0919856B}" type="datetime1">
              <a:rPr lang="en-US" smtClean="0"/>
              <a:t>9/15/2017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0806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A60A5-9399-44A8-9587-46CC6ED68840}" type="datetime1">
              <a:rPr lang="en-US" smtClean="0"/>
              <a:t>9/15/2017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5519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405E-FDC4-4BE1-B6B3-9BF29719EE9B}" type="datetime1">
              <a:rPr lang="en-US" smtClean="0"/>
              <a:t>9/15/2017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2525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A12C6-2A24-4C0A-BA07-A48B227429F6}" type="datetime1">
              <a:rPr lang="en-US" smtClean="0"/>
              <a:t>9/15/2017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702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37509-6FEA-4C67-B692-842F4929ECC4}" type="datetime1">
              <a:rPr lang="en-US" smtClean="0"/>
              <a:t>9/15/2017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477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F336D-5039-4BE7-A40B-B1FB56A12C75}" type="datetime1">
              <a:rPr lang="en-US" smtClean="0"/>
              <a:t>9/15/2017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9492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A0036-E8A2-480F-91AE-8CA72273C93D}" type="datetime1">
              <a:rPr lang="en-US" smtClean="0"/>
              <a:t>9/15/2017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085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894C1-1C34-4418-8B79-CA950BC1D3BB}" type="datetime1">
              <a:rPr lang="en-US" smtClean="0"/>
              <a:t>9/15/2017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141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03BBB-7D3C-429C-A7CE-91F5F39DB930}" type="datetime1">
              <a:rPr lang="en-US" smtClean="0"/>
              <a:t>9/15/2017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0552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5B365B6F-3A6A-435A-9D18-5D79306DA4E3}" type="datetime1">
              <a:rPr lang="en-US" smtClean="0"/>
              <a:t>9/15/2017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1354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5152B-20F2-4D11-A4DF-EFDC48EFA72C}" type="datetime1">
              <a:rPr lang="en-US" smtClean="0"/>
              <a:t>9/15/2017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789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C47B1E-1D3D-4834-B071-E3224CCA8C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079049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華人</a:t>
            </a:r>
            <a:r>
              <a:rPr lang="zh-TW" alt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教會的同性戀事工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EFF9599-C758-400A-9E2B-5C32DF89E0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1553913"/>
          </a:xfrm>
        </p:spPr>
        <p:txBody>
          <a:bodyPr>
            <a:noAutofit/>
          </a:bodyPr>
          <a:lstStyle/>
          <a:p>
            <a:pPr algn="r"/>
            <a:r>
              <a:rPr lang="zh-CN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符濟珍 傳道</a:t>
            </a:r>
            <a:endParaRPr lang="en-US" altLang="zh-CN" sz="36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r"/>
            <a:r>
              <a:rPr lang="en-US" altLang="zh-CN" sz="3600" dirty="0">
                <a:latin typeface="KaiTi" panose="02010609060101010101" pitchFamily="49" charset="-122"/>
                <a:ea typeface="KaiTi" panose="02010609060101010101" pitchFamily="49" charset="-122"/>
              </a:rPr>
              <a:t>9/16/2017 ABC</a:t>
            </a:r>
            <a:r>
              <a:rPr lang="zh-CN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大會</a:t>
            </a:r>
            <a:endParaRPr lang="en-US" sz="36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2CC325A-A2E8-479A-9AEA-7813629D2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871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E65AA1-056E-4B33-8E25-3E1C2FF16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638106"/>
            <a:ext cx="9520158" cy="571570"/>
          </a:xfrm>
        </p:spPr>
        <p:txBody>
          <a:bodyPr>
            <a:normAutofit/>
          </a:bodyPr>
          <a:lstStyle/>
          <a:p>
            <a:r>
              <a:rPr lang="zh-TW" altLang="en-US" b="1" dirty="0"/>
              <a:t>與同性戀有關的名詞釋義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CEFAEBD-77D3-42B7-AB5E-97399B0102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34696" y="1209676"/>
            <a:ext cx="9520158" cy="4256669"/>
          </a:xfrm>
        </p:spPr>
        <p:txBody>
          <a:bodyPr vert="horz">
            <a:normAutofit lnSpcReduction="10000"/>
          </a:bodyPr>
          <a:lstStyle/>
          <a:p>
            <a:pPr lvl="0"/>
            <a:r>
              <a:rPr lang="zh-TW" altLang="en-US" sz="3200" b="1" u="sng" dirty="0"/>
              <a:t>後同 </a:t>
            </a:r>
            <a:r>
              <a:rPr lang="en-US" sz="3200" b="1" u="sng" dirty="0"/>
              <a:t>(post-gay)</a:t>
            </a:r>
            <a:r>
              <a:rPr lang="zh-TW" altLang="en-US" sz="3200" dirty="0"/>
              <a:t>：泛指同性戀者經過神的復原醫治，在恢復性別自信的成聖之路上；有些後同可以進入異性戀，有些人選擇獨身。西方通常以「前同性戀」</a:t>
            </a:r>
            <a:r>
              <a:rPr lang="en-US" sz="3200" dirty="0"/>
              <a:t>(ex-gay)</a:t>
            </a:r>
            <a:r>
              <a:rPr lang="zh-TW" altLang="en-US" sz="3200" dirty="0"/>
              <a:t>稱之；但其實絕大多數者或多或少仍然有同性的掙扎，就如成聖的旅程一般，故本論文選擇使用「後同」。</a:t>
            </a:r>
            <a:endParaRPr lang="en-US" sz="3200" dirty="0"/>
          </a:p>
          <a:p>
            <a:pPr lvl="0"/>
            <a:r>
              <a:rPr lang="zh-TW" altLang="en-US" sz="3200" b="1" u="sng" dirty="0"/>
              <a:t>同父</a:t>
            </a:r>
            <a:r>
              <a:rPr lang="en-US" sz="3200" b="1" u="sng" dirty="0"/>
              <a:t>/</a:t>
            </a:r>
            <a:r>
              <a:rPr lang="zh-TW" altLang="en-US" sz="3200" b="1" u="sng" dirty="0"/>
              <a:t>同母</a:t>
            </a:r>
            <a:r>
              <a:rPr lang="en-US" sz="3200" b="1" u="sng" dirty="0"/>
              <a:t>/</a:t>
            </a:r>
            <a:r>
              <a:rPr lang="zh-TW" altLang="en-US" sz="3200" b="1" u="sng" dirty="0"/>
              <a:t>同妻</a:t>
            </a:r>
            <a:r>
              <a:rPr lang="zh-TW" altLang="en-US" sz="3200" dirty="0"/>
              <a:t>：指同性戀者的父親、母親或妻子。</a:t>
            </a:r>
            <a:endParaRPr lang="en-US" sz="32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F7BC099-9233-4BB6-ADC2-FED5F109D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290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65C921-81B7-46BE-94B6-4A61C0041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3105" y="802299"/>
            <a:ext cx="8561747" cy="1158070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一個女同性戀者的生命改變故事</a:t>
            </a:r>
            <a:endParaRPr lang="en-US" sz="40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3C5CB28-54A0-43B5-A0AA-751B10846F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3105" y="2381388"/>
            <a:ext cx="8561746" cy="2193222"/>
          </a:xfrm>
        </p:spPr>
        <p:txBody>
          <a:bodyPr>
            <a:normAutofit fontScale="77500" lnSpcReduction="20000"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Elephant in the Room</a:t>
            </a:r>
          </a:p>
          <a:p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https://secure.kcm.org.au/wp-content/uploads/2017/04/bvov_mag_201705.pdf#page18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Janetboynesministries.com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79B1EDB-145D-42B9-8331-A3EB45AF7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79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BFA85A-C1EF-44CC-B02D-D00C7EA2D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7758" y="804519"/>
            <a:ext cx="9520158" cy="636931"/>
          </a:xfrm>
        </p:spPr>
        <p:txBody>
          <a:bodyPr/>
          <a:lstStyle/>
          <a:p>
            <a:r>
              <a:rPr lang="en-US" dirty="0"/>
              <a:t>Janet Boyne</a:t>
            </a:r>
            <a:r>
              <a:rPr lang="zh-CN" altLang="en-US" dirty="0"/>
              <a:t>：</a:t>
            </a:r>
            <a:r>
              <a:rPr lang="en-US" altLang="zh-CN" dirty="0"/>
              <a:t>1980</a:t>
            </a:r>
            <a:r>
              <a:rPr lang="zh-CN" altLang="en-US" dirty="0"/>
              <a:t>年和現在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20850D52-A1C3-43A1-86A5-B8F9C9B741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00855" y="1409827"/>
            <a:ext cx="5087966" cy="4419474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00D6839-F3DE-4C34-8EF2-2FEEDFCBD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1664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0BA04B-BCCA-47A6-9C2E-15786DC5D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204686"/>
            <a:ext cx="9520158" cy="1049235"/>
          </a:xfrm>
        </p:spPr>
        <p:txBody>
          <a:bodyPr/>
          <a:lstStyle/>
          <a:p>
            <a:r>
              <a:rPr lang="en-US" altLang="en-US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房間中的大象</a:t>
            </a:r>
            <a:r>
              <a:rPr lang="en-US" altLang="en-US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/Janet </a:t>
            </a:r>
            <a:r>
              <a:rPr lang="en-US" dirty="0"/>
              <a:t>Boyne </a:t>
            </a:r>
            <a:r>
              <a:rPr lang="en-US" altLang="en-US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的故事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DF52C92-D3E6-4717-BC44-9524A7EFF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13</a:t>
            </a:fld>
            <a:endParaRPr lang="en-US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1D14C713-9267-4E31-B8E7-2A18B41F964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77875" y="1613118"/>
            <a:ext cx="10236248" cy="4001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cs typeface="Arial" panose="020B0604020202020204" pitchFamily="34" charset="0"/>
              </a:rPr>
              <a:t>曾有許多年，Janet是在梅西百貨的男裝部買衣服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cs typeface="Arial" panose="020B0604020202020204" pitchFamily="34" charset="0"/>
              </a:rPr>
              <a:t>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cs typeface="Arial" panose="020B0604020202020204" pitchFamily="34" charset="0"/>
              </a:rPr>
              <a:t>有一次她來到教會，在一個婦女查經班宣布說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cs typeface="Arial" panose="020B0604020202020204" pitchFamily="34" charset="0"/>
              </a:rPr>
              <a:t>：「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cs typeface="Arial" panose="020B0604020202020204" pitchFamily="34" charset="0"/>
              </a:rPr>
              <a:t>我的名字是Janet。我在一個同性戀的生活方式中。但是如果你們願意幫助我，我願意用我的餘生來服事主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cs typeface="Arial" panose="020B0604020202020204" pitchFamily="34" charset="0"/>
              </a:rPr>
              <a:t>。」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cs typeface="Arial" panose="020B0604020202020204" pitchFamily="34" charset="0"/>
              </a:rPr>
              <a:t>她得到了幫助，今天她是一位傳道，幫助別人走出同性戀的生活方式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cs typeface="Arial" panose="020B0604020202020204" pitchFamily="34" charset="0"/>
              </a:rPr>
              <a:t>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cs typeface="Arial" panose="020B0604020202020204" pitchFamily="34" charset="0"/>
              </a:rPr>
              <a:t>她說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cs typeface="Arial" panose="020B0604020202020204" pitchFamily="34" charset="0"/>
              </a:rPr>
              <a:t>：「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cs typeface="Arial" panose="020B0604020202020204" pitchFamily="34" charset="0"/>
              </a:rPr>
              <a:t>許多家長對於其他的事充滿信心，卻不相信神能夠釋放他們生活在同性戀方式中的兒女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cs typeface="Arial" panose="020B0604020202020204" pitchFamily="34" charset="0"/>
              </a:rPr>
              <a:t>！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cs typeface="Arial" panose="020B0604020202020204" pitchFamily="34" charset="0"/>
              </a:rPr>
              <a:t>」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9C74A29A-E5DD-443C-9EA6-0F16C5B4AD3C}"/>
              </a:ext>
            </a:extLst>
          </p:cNvPr>
          <p:cNvSpPr/>
          <p:nvPr/>
        </p:nvSpPr>
        <p:spPr>
          <a:xfrm>
            <a:off x="5683066" y="3244334"/>
            <a:ext cx="8258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Boyne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844521A9-25F4-4152-A947-40D7ED769A33}"/>
              </a:ext>
            </a:extLst>
          </p:cNvPr>
          <p:cNvSpPr/>
          <p:nvPr/>
        </p:nvSpPr>
        <p:spPr>
          <a:xfrm>
            <a:off x="5683066" y="3244334"/>
            <a:ext cx="8258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Boyne</a:t>
            </a:r>
          </a:p>
        </p:txBody>
      </p:sp>
    </p:spTree>
    <p:extLst>
      <p:ext uri="{BB962C8B-B14F-4D97-AF65-F5344CB8AC3E}">
        <p14:creationId xmlns:p14="http://schemas.microsoft.com/office/powerpoint/2010/main" val="25282426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5700" y="1028700"/>
            <a:ext cx="7851648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>
                <a:solidFill>
                  <a:schemeClr val="tx1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華人</a:t>
            </a:r>
            <a:r>
              <a:rPr lang="zh-TW" altLang="en-US" dirty="0">
                <a:solidFill>
                  <a:schemeClr val="tx1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教會的同性戀事工</a:t>
            </a:r>
            <a:endParaRPr lang="en-US" dirty="0">
              <a:solidFill>
                <a:schemeClr val="tx1"/>
              </a:solidFill>
              <a:effectLst/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1752600"/>
            <a:ext cx="7854696" cy="4572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</a:p>
          <a:p>
            <a:pPr algn="ctr"/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第二課：認識同性戀</a:t>
            </a:r>
            <a:endParaRPr lang="en-US" altLang="zh-TW" sz="54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endParaRPr lang="en-US" altLang="zh-CN" sz="54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CN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符濟珍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CN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傳道</a:t>
            </a:r>
            <a:endParaRPr lang="en-US" sz="40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40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927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教會對於同性戀者的接納程度，與教會對於同性戀的議題如何詮釋有絕對的關聯。在眾說紛紜下，我們回歸聖經</a:t>
            </a:r>
            <a:r>
              <a:rPr lang="zh-TW" altLang="en-US" sz="3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，擷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取與同性戀有關經文作一些研究和探討，包括</a:t>
            </a:r>
            <a:r>
              <a:rPr lang="zh-TW" altLang="en-US" sz="36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傳統主義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及</a:t>
            </a:r>
            <a:r>
              <a:rPr lang="zh-TW" altLang="en-US" sz="36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修正主義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的觀點。由此進展到一個多所爭辯的議題：到底同性戀是天生如此或後天形成的？試圖分析同性戀形成的複雜因素。如此分析的目的，是接下來探討同性戀是否可以改變？以及教會關懷同性戀的聖經基礎。</a:t>
            </a: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4677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47625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4200" b="1" dirty="0">
                <a:latin typeface="DFKai-SB" panose="03000509000000000000" pitchFamily="65" charset="-120"/>
                <a:ea typeface="DFKai-SB" panose="03000509000000000000" pitchFamily="65" charset="-120"/>
              </a:rPr>
              <a:t>1. </a:t>
            </a:r>
            <a:r>
              <a:rPr lang="zh-TW" altLang="en-US" sz="4200" b="1" dirty="0">
                <a:latin typeface="DFKai-SB" panose="03000509000000000000" pitchFamily="65" charset="-120"/>
                <a:ea typeface="DFKai-SB" panose="03000509000000000000" pitchFamily="65" charset="-120"/>
              </a:rPr>
              <a:t>有關同性戀，聖經怎麼說？</a:t>
            </a:r>
            <a:endParaRPr lang="en-US" sz="4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5334" y="564874"/>
            <a:ext cx="10145486" cy="62931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David </a:t>
            </a:r>
            <a:r>
              <a:rPr lang="en-US" sz="3600" dirty="0" err="1">
                <a:latin typeface="DFKai-SB" panose="03000509000000000000" pitchFamily="65" charset="-120"/>
                <a:ea typeface="DFKai-SB" panose="03000509000000000000" pitchFamily="65" charset="-120"/>
              </a:rPr>
              <a:t>Gushee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是著名的基督教倫理學教授</a:t>
            </a:r>
            <a:r>
              <a:rPr lang="zh-CN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及牧師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2014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年出版的</a:t>
            </a:r>
            <a:r>
              <a:rPr lang="en-US" sz="3600" i="1" dirty="0">
                <a:latin typeface="DFKai-SB" panose="03000509000000000000" pitchFamily="65" charset="-120"/>
                <a:ea typeface="DFKai-SB" panose="03000509000000000000" pitchFamily="65" charset="-120"/>
              </a:rPr>
              <a:t>Changing Our Mind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一書的副標題為：「一位美國居領導地位的福音派倫理學者，對教會全然接</a:t>
            </a:r>
            <a:r>
              <a:rPr lang="zh-TW" altLang="en-US" sz="3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納</a:t>
            </a:r>
            <a:r>
              <a:rPr lang="en-US" sz="3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LGBT</a:t>
            </a:r>
            <a:r>
              <a:rPr lang="zh-TW" altLang="en-US" sz="3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基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督徒的呼籲」。他本是福音派的一員大將，在這本書中，</a:t>
            </a:r>
            <a:r>
              <a:rPr lang="zh-TW" altLang="en-US" sz="3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卻對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同性戀者的訴求有許多反思</a:t>
            </a:r>
            <a:r>
              <a:rPr lang="zh-TW" altLang="en-US" sz="3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zh-CN" altLang="en-US" sz="3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他</a:t>
            </a:r>
            <a:r>
              <a:rPr lang="zh-TW" altLang="en-US" sz="3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認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為基督徒對泛同性戀者的態度分為三類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：傳統派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(traditionalists)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、修正派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(revisionists)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或規避派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(avoiders)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3299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6966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sz="4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3999" y="-104503"/>
            <a:ext cx="10110651" cy="696912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600" b="1" u="sng" dirty="0">
                <a:latin typeface="DFKai-SB" panose="03000509000000000000" pitchFamily="65" charset="-120"/>
                <a:ea typeface="DFKai-SB" panose="03000509000000000000" pitchFamily="65" charset="-120"/>
              </a:rPr>
              <a:t>「傳統派」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是指那些堅持固有的基督教與文化的理念與作風，包括泛同性戀的議題、對聖經的詮釋、教會的作風以及各州或國家的法律等等。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600" b="1" u="sng" dirty="0">
                <a:latin typeface="DFKai-SB" panose="03000509000000000000" pitchFamily="65" charset="-120"/>
                <a:ea typeface="DFKai-SB" panose="03000509000000000000" pitchFamily="65" charset="-120"/>
              </a:rPr>
              <a:t>「修正派」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則指那些願意在對聖經的詮釋、教會的作法或文化、法律上有所改變，以更人性的方式對待泛同性戀者；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600" b="1" u="sng" dirty="0">
                <a:latin typeface="DFKai-SB" panose="03000509000000000000" pitchFamily="65" charset="-120"/>
                <a:ea typeface="DFKai-SB" panose="03000509000000000000" pitchFamily="65" charset="-120"/>
              </a:rPr>
              <a:t>「規避派」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是指盡可能地迴避談論泛同性戀議題，其因或為其信念上的不確定、或是害怕傷害別人、或是懼怕衝突或分裂。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9175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9600" y="139700"/>
            <a:ext cx="8229600" cy="52251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4200" b="1" dirty="0">
                <a:latin typeface="DFKai-SB" panose="03000509000000000000" pitchFamily="65" charset="-120"/>
                <a:ea typeface="DFKai-SB" panose="03000509000000000000" pitchFamily="65" charset="-120"/>
              </a:rPr>
              <a:t>1. </a:t>
            </a:r>
            <a:r>
              <a:rPr lang="zh-TW" altLang="en-US" sz="4200" b="1" dirty="0">
                <a:latin typeface="DFKai-SB" panose="03000509000000000000" pitchFamily="65" charset="-120"/>
                <a:ea typeface="DFKai-SB" panose="03000509000000000000" pitchFamily="65" charset="-120"/>
              </a:rPr>
              <a:t>有關同性戀，聖經怎麼說？</a:t>
            </a:r>
            <a:endParaRPr lang="en-US" sz="4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1300" y="565426"/>
            <a:ext cx="9997440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a) 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創世記第一章、第二章：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可以看出神所創造的，是一男一女，二人成為一體；婚姻和性所要面對的，不只是孤單的問題，</a:t>
            </a:r>
            <a:r>
              <a:rPr lang="zh-CN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更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是男女兩性在生理和心理上的互補與生育的問題。</a:t>
            </a:r>
            <a:endParaRPr lang="en-US" sz="3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b</a:t>
            </a:r>
            <a:r>
              <a:rPr 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所多瑪和基比亞事件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創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19:1-9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；士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19:16-30)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：從修正主義的角度來看，這兩起事件屬於不善待客旅，罔顧社會公義；但從彼後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2:6-7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及猶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6-8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，這兩處平行的經文都指出因所多瑪、蛾摩拉二城的淫行，導致永火的刑罰，這並非與同性間的淫亂無關；以至於初代的基督徒，把所多瑪的罪和同性性關係的罪連在一起。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5408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77800"/>
            <a:ext cx="8229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4200" b="1" dirty="0">
                <a:latin typeface="DFKai-SB" panose="03000509000000000000" pitchFamily="65" charset="-120"/>
                <a:ea typeface="DFKai-SB" panose="03000509000000000000" pitchFamily="65" charset="-120"/>
              </a:rPr>
              <a:t>1. </a:t>
            </a:r>
            <a:r>
              <a:rPr lang="zh-TW" altLang="en-US" sz="4200" b="1" dirty="0">
                <a:latin typeface="DFKai-SB" panose="03000509000000000000" pitchFamily="65" charset="-120"/>
                <a:ea typeface="DFKai-SB" panose="03000509000000000000" pitchFamily="65" charset="-120"/>
              </a:rPr>
              <a:t>有關同性戀，聖經怎麼說？</a:t>
            </a:r>
            <a:endParaRPr lang="en-US" sz="4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7500" y="679726"/>
            <a:ext cx="9144000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c)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利未記怎麼說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：利未記的主題是「聖潔」，「聖潔」原文作</a:t>
            </a:r>
            <a:r>
              <a:rPr lang="en-US" sz="3600" i="1" dirty="0" err="1">
                <a:latin typeface="DFKai-SB" panose="03000509000000000000" pitchFamily="65" charset="-120"/>
                <a:ea typeface="DFKai-SB" panose="03000509000000000000" pitchFamily="65" charset="-120"/>
              </a:rPr>
              <a:t>qodesh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，在全書中出現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87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次。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其中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17-22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章被稱為「聖潔法典」，而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18:22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與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20:13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特別提到同性交合的禁令。雖然利未記中有些規定已不符時代，如各樣的獻祭、食物的條例、衣物的質料等等，那麼為何還要遵守同性性行為的禁令呢？下列幾點可茲說明：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      </a:t>
            </a:r>
            <a:r>
              <a:rPr lang="en-US" dirty="0"/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644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F200A9-5513-44AC-80CA-8E83E47B5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1000" y="558800"/>
            <a:ext cx="9875520" cy="89535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zh-TW" altLang="en-US" b="1" dirty="0"/>
              <a:t>與同性戀事工的緣起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2A10CE-9BC1-45E2-B42E-7B1EF3F7F5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399592"/>
            <a:ext cx="9872871" cy="4696408"/>
          </a:xfrm>
        </p:spPr>
        <p:txBody>
          <a:bodyPr>
            <a:normAutofit/>
          </a:bodyPr>
          <a:lstStyle/>
          <a:p>
            <a:pPr lvl="1"/>
            <a:r>
              <a:rPr lang="en-US" sz="3600" b="1" dirty="0"/>
              <a:t>70</a:t>
            </a:r>
            <a:r>
              <a:rPr lang="zh-TW" altLang="en-US" sz="3600" b="1" dirty="0"/>
              <a:t>年代一位大學男生的來信</a:t>
            </a:r>
            <a:endParaRPr lang="en-US" altLang="zh-TW" sz="3400" b="1" dirty="0">
              <a:solidFill>
                <a:schemeClr val="tx1"/>
              </a:solidFill>
            </a:endParaRPr>
          </a:p>
          <a:p>
            <a:pPr lvl="1"/>
            <a:r>
              <a:rPr lang="zh-TW" altLang="en-US" sz="3400" b="1" dirty="0">
                <a:solidFill>
                  <a:schemeClr val="tx1"/>
                </a:solidFill>
              </a:rPr>
              <a:t>一位高中女生吸毒及同性戀的困擾</a:t>
            </a:r>
            <a:endParaRPr lang="en-US" altLang="zh-TW" sz="3400" b="1" dirty="0">
              <a:solidFill>
                <a:schemeClr val="tx1"/>
              </a:solidFill>
            </a:endParaRPr>
          </a:p>
          <a:p>
            <a:pPr lvl="1"/>
            <a:r>
              <a:rPr lang="en-US" sz="3400" b="1" dirty="0">
                <a:solidFill>
                  <a:schemeClr val="tx1"/>
                </a:solidFill>
              </a:rPr>
              <a:t>80</a:t>
            </a:r>
            <a:r>
              <a:rPr lang="zh-TW" altLang="en-US" sz="3400" b="1" dirty="0">
                <a:solidFill>
                  <a:schemeClr val="tx1"/>
                </a:solidFill>
              </a:rPr>
              <a:t>年代末期，英文老師之子得了愛滋病</a:t>
            </a:r>
            <a:endParaRPr lang="en-US" sz="3400" b="1" dirty="0">
              <a:solidFill>
                <a:schemeClr val="tx1"/>
              </a:solidFill>
            </a:endParaRPr>
          </a:p>
          <a:p>
            <a:pPr lvl="1"/>
            <a:r>
              <a:rPr lang="zh-TW" altLang="en-US" sz="3400" b="1" dirty="0">
                <a:solidFill>
                  <a:schemeClr val="tx1"/>
                </a:solidFill>
              </a:rPr>
              <a:t>教會男生心理性別的困擾</a:t>
            </a:r>
            <a:endParaRPr lang="en-US" altLang="zh-TW" sz="3400" b="1" dirty="0">
              <a:solidFill>
                <a:schemeClr val="tx1"/>
              </a:solidFill>
            </a:endParaRPr>
          </a:p>
          <a:p>
            <a:pPr lvl="1"/>
            <a:r>
              <a:rPr lang="zh-TW" altLang="en-US" sz="3400" b="1" dirty="0">
                <a:solidFill>
                  <a:schemeClr val="tx1"/>
                </a:solidFill>
              </a:rPr>
              <a:t>一位姊妹的同性戀兒子在教會的衝擊</a:t>
            </a:r>
            <a:endParaRPr lang="en-US" altLang="zh-TW" sz="3400" b="1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1A1B8FE-A713-4E7B-B32D-75D4623B5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3671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sz="4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7626"/>
            <a:ext cx="9144000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c)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利未記怎麼說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：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(1)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耶穌來，並非要廢掉律法 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太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5:17-18)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。祂常提到「愛人如己」，就是引用利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19:18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；彼得在彼前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1:16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引用了利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11:44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；保羅根據利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26:12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說到林後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6:16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。「在哥林多前書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5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6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章，保羅直接用摩西的律法來指責亂倫與同性戀。在新約中，舊約的性倫理並不像獻祭制度一樣，已經不適用。」</a:t>
            </a: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8710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7626"/>
            <a:ext cx="9144000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c)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利未記怎麼說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：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(2)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「除了經期內的性交之外，利未記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18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與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20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章中所列其餘的罪，在新約中都明文禁止。」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例如太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5:27-30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，耶穌不僅譴責姦淫，並且從譴責身體的行淫，擴展到眼目心思中的犯姦淫。保羅在林前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5:1-13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要求要逐出犯淫亂的弟兄，甚至不可同席吃飯；</a:t>
            </a:r>
          </a:p>
          <a:p>
            <a:pPr marL="0" indent="0">
              <a:buNone/>
            </a:pP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7:2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則提醒人為了避免淫亂，應當嫁娶等等。</a:t>
            </a: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dirty="0"/>
              <a:t> </a:t>
            </a: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3330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0" y="145774"/>
            <a:ext cx="10629900" cy="67122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d)</a:t>
            </a:r>
            <a:r>
              <a:rPr 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羅馬書</a:t>
            </a:r>
            <a:r>
              <a:rPr lang="en-US" sz="35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1:26-</a:t>
            </a:r>
            <a:r>
              <a:rPr lang="zh-TW" altLang="en-US" sz="35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提</a:t>
            </a:r>
            <a:r>
              <a:rPr lang="zh-TW" alt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到的</a:t>
            </a:r>
            <a:r>
              <a:rPr lang="en-US" sz="3500" i="1" dirty="0">
                <a:latin typeface="DFKai-SB" panose="03000509000000000000" pitchFamily="65" charset="-120"/>
                <a:ea typeface="DFKai-SB" panose="03000509000000000000" pitchFamily="65" charset="-120"/>
              </a:rPr>
              <a:t>Para </a:t>
            </a:r>
            <a:r>
              <a:rPr lang="en-US" sz="3500" i="1" dirty="0" err="1">
                <a:latin typeface="DFKai-SB" panose="03000509000000000000" pitchFamily="65" charset="-120"/>
                <a:ea typeface="DFKai-SB" panose="03000509000000000000" pitchFamily="65" charset="-120"/>
              </a:rPr>
              <a:t>Physin</a:t>
            </a:r>
            <a:r>
              <a:rPr lang="en-US" sz="3500" i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逆性</a:t>
            </a:r>
            <a:r>
              <a:rPr 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，是傳統主義和修正主義爭辯最多的論點。然而，我們不只從羅馬書第一章，看見人的不義和神的忿怒，也當從整卷</a:t>
            </a:r>
            <a:r>
              <a:rPr lang="zh-TW" altLang="en-US" sz="35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羅馬書的主題「福音」</a:t>
            </a:r>
            <a:r>
              <a:rPr lang="zh-TW" alt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，來看神的心意</a:t>
            </a:r>
            <a:r>
              <a:rPr 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TW" altLang="en-US" sz="35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除了信靠耶穌基督以外，沒有人能夠在神面前稱義；外邦人不能，猶太人也不能。</a:t>
            </a:r>
            <a:r>
              <a:rPr lang="zh-TW" alt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同理引申，</a:t>
            </a:r>
            <a:r>
              <a:rPr lang="zh-TW" altLang="en-US" sz="35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同性性行為者固然有罪，但站在高處論斷同性戀者的人，也同樣有罪</a:t>
            </a:r>
            <a:r>
              <a:rPr lang="zh-TW" alt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羅</a:t>
            </a:r>
            <a:r>
              <a:rPr 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2:1-2)</a:t>
            </a:r>
            <a:r>
              <a:rPr lang="zh-TW" alt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。所</a:t>
            </a:r>
            <a:r>
              <a:rPr lang="zh-TW" altLang="en-US" sz="35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以「</a:t>
            </a:r>
            <a:r>
              <a:rPr lang="zh-TW" altLang="en-US" sz="3500" dirty="0">
                <a:highlight>
                  <a:srgbClr val="FFFF00"/>
                </a:highlight>
                <a:latin typeface="DFKai-SB" panose="03000509000000000000" pitchFamily="65" charset="-120"/>
                <a:ea typeface="DFKai-SB" panose="03000509000000000000" pitchFamily="65" charset="-120"/>
              </a:rPr>
              <a:t>羅馬書第一章的律法式的定罪，是為了引領我們去接受耶穌基督的恩典</a:t>
            </a:r>
            <a:r>
              <a:rPr lang="zh-TW" alt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，我們不應片面地用聖經。」</a:t>
            </a:r>
            <a:endParaRPr lang="en-US" sz="35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019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0400" y="381000"/>
            <a:ext cx="9144000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e)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林前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6:9-10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；提前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1:9-10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：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在保羅的這兩卷書信中不義的名單裡，同時出現</a:t>
            </a:r>
            <a:r>
              <a:rPr lang="en-US" sz="3600" i="1" dirty="0" err="1">
                <a:latin typeface="DFKai-SB" panose="03000509000000000000" pitchFamily="65" charset="-120"/>
                <a:ea typeface="DFKai-SB" panose="03000509000000000000" pitchFamily="65" charset="-120"/>
              </a:rPr>
              <a:t>arsenokoitais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這個複合的希臘字，中文各譯本對此字的翻譯大多是「親男色的」，思高譯本作「好男色的」，而聖經新普及譯本作「同性戀的」；這些罪行如同貪婪的、醉酒的、辱罵的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一樣，「都不能承受神的國。」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林前</a:t>
            </a:r>
            <a:r>
              <a:rPr 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6:10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再一次，我們看見</a:t>
            </a:r>
            <a:r>
              <a:rPr lang="zh-TW" altLang="en-US" sz="3600" dirty="0">
                <a:highlight>
                  <a:srgbClr val="FFFF00"/>
                </a:highlight>
                <a:latin typeface="DFKai-SB" panose="03000509000000000000" pitchFamily="65" charset="-120"/>
                <a:ea typeface="DFKai-SB" panose="03000509000000000000" pitchFamily="65" charset="-120"/>
              </a:rPr>
              <a:t>同性戀是罪，但不是唯一的罪，也不是最大的罪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0904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8500" y="165100"/>
            <a:ext cx="8229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2. 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同性戀是怎麼一回事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先天或後天？</a:t>
            </a:r>
            <a:endParaRPr lang="en-US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71500"/>
            <a:ext cx="9144000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1940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年代，性學大師金賽博士 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(Alfred Kinsey) 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研究調查同性戀者的性向由來，其中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9%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的同性戀者宣稱他們是天生如此；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1979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年在三藩市調查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979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位同性戀者，得到類似的百分比。但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1992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年，當同性戀運動更為政治化後，調查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147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位同性戀者當中有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35%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自認他們是生來如此。「今天，大多數的同性戀領袖，特別在</a:t>
            </a:r>
            <a:r>
              <a:rPr lang="zh-TW" altLang="en-US" sz="3200" dirty="0">
                <a:highlight>
                  <a:srgbClr val="FFFF00"/>
                </a:highlight>
                <a:latin typeface="DFKai-SB" panose="03000509000000000000" pitchFamily="65" charset="-120"/>
                <a:ea typeface="DFKai-SB" panose="03000509000000000000" pitchFamily="65" charset="-120"/>
              </a:rPr>
              <a:t>同性戀基督徒運動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當中的，都同意梅爾．懷特所宣稱的同性戀是</a:t>
            </a:r>
            <a:endParaRPr lang="en-US" sz="3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『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來自上帝的恩賜，應當擁抱、慶賀並內外一致地生活出來。</a:t>
            </a:r>
            <a:r>
              <a:rPr lang="en-US" altLang="zh-TW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』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」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917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400" y="0"/>
            <a:ext cx="8229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2. 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同性戀是怎麼一回事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先天或後天？</a:t>
            </a:r>
            <a:endParaRPr lang="en-US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9900" y="381000"/>
            <a:ext cx="9144000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a) 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認為同性戀是天生的三項著名研究</a:t>
            </a: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(1)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CN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西門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．</a:t>
            </a:r>
            <a:r>
              <a:rPr lang="zh-CN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李維的解剖研</a:t>
            </a:r>
            <a:r>
              <a:rPr lang="zh-CN" altLang="en-US" sz="3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究</a:t>
            </a:r>
            <a:endParaRPr lang="en-US" sz="3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(2)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. 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貝里 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(J. M. Bailey) 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與毘拉 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(J. C. </a:t>
            </a:r>
            <a:r>
              <a:rPr lang="en-US" sz="3200" dirty="0" err="1">
                <a:latin typeface="DFKai-SB" panose="03000509000000000000" pitchFamily="65" charset="-120"/>
                <a:ea typeface="DFKai-SB" panose="03000509000000000000" pitchFamily="65" charset="-120"/>
              </a:rPr>
              <a:t>Pillard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) 1991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年的雙胞胎研究：</a:t>
            </a:r>
            <a:endParaRPr lang="en-US" sz="3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(3)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哈默 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(D. Hamer) 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小組「同性戀基因」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(genetic marker)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研究：</a:t>
            </a:r>
            <a:r>
              <a:rPr 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sz="3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小結：這三項欲證明同性戀屬於天生的實驗，雖然都曾領風騷於一時，但都有相當的破綻，無法作為科學的證據。</a:t>
            </a:r>
            <a:endParaRPr lang="en-US" sz="3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0957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400" y="368300"/>
            <a:ext cx="8229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2. 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同性戀是怎麼一回事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先天或後天？</a:t>
            </a:r>
            <a:endParaRPr lang="en-US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8300" y="1028700"/>
            <a:ext cx="9144000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b) 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最近兩項有關同性戀是否天生的研究</a:t>
            </a: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(1)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阮忒克 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(Tuck C. </a:t>
            </a:r>
            <a:r>
              <a:rPr lang="en-US" sz="3600" dirty="0" err="1">
                <a:latin typeface="DFKai-SB" panose="03000509000000000000" pitchFamily="65" charset="-120"/>
                <a:ea typeface="DFKai-SB" panose="03000509000000000000" pitchFamily="65" charset="-120"/>
              </a:rPr>
              <a:t>Ngun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)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小組「表觀基因標記」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(Epigenetic markers)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與男同性戀關聯的研究</a:t>
            </a: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(2)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勞倫斯．梅爾和保羅．麥修有關「沒有科學證明泛同起因於天生」之報告</a:t>
            </a: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9926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5800" y="190500"/>
            <a:ext cx="8229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2. 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同性戀是怎麼一回事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先天或後天？</a:t>
            </a:r>
            <a:endParaRPr lang="en-US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4800" y="762000"/>
            <a:ext cx="9144000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c) 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認為同性戀與兒童的成長過程有關：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(1) </a:t>
            </a:r>
            <a:r>
              <a:rPr lang="zh-TW" altLang="en-US" sz="3600" b="1" dirty="0">
                <a:highlight>
                  <a:srgbClr val="FFFF00"/>
                </a:highlight>
                <a:latin typeface="DFKai-SB" panose="03000509000000000000" pitchFamily="65" charset="-120"/>
                <a:ea typeface="DFKai-SB" panose="03000509000000000000" pitchFamily="65" charset="-120"/>
              </a:rPr>
              <a:t>敏感特質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：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在男同身上，若有「天生」的因素，那應當屬於天生敏感這類型的人。敏感的起因主要是母親懷孕時，胎兒受到產前激素的影響。雖然天生敏感的人，不一定發展成為同性戀，但同性戀者，的確有為數不少者在情感上比較敏感。</a:t>
            </a: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9589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400" y="101600"/>
            <a:ext cx="8229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2. 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同性戀是怎麼一回事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先天或後天？</a:t>
            </a:r>
            <a:endParaRPr lang="en-US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1000" y="520700"/>
            <a:ext cx="9144000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(2) </a:t>
            </a:r>
            <a:r>
              <a:rPr lang="zh-TW" altLang="en-US" sz="3200" b="1" dirty="0">
                <a:highlight>
                  <a:srgbClr val="FFFF00"/>
                </a:highlight>
                <a:latin typeface="DFKai-SB" panose="03000509000000000000" pitchFamily="65" charset="-120"/>
                <a:ea typeface="DFKai-SB" panose="03000509000000000000" pitchFamily="65" charset="-120"/>
              </a:rPr>
              <a:t>社交焦慮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：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性格敏感的人，傾向於易受傷害</a:t>
            </a:r>
            <a:r>
              <a:rPr lang="zh-CN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更容易遭受言語或肢體的霸凌。惡性循環下，他會畏於與人交往，而形成「社交焦慮」。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1982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年哈瑞 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(J. Harry) 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曾針對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1,400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名同性戀者和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280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名異性戀者調查訪問，回想過去經驗時發現「同性戀者中有明顯較高比</a:t>
            </a:r>
            <a:r>
              <a:rPr lang="zh-CN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例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的人是社交獨行俠、想和女孩子玩、曾被說是</a:t>
            </a:r>
            <a:r>
              <a:rPr lang="en-US" altLang="zh-TW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『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娘娘腔</a:t>
            </a:r>
            <a:r>
              <a:rPr lang="en-US" altLang="zh-TW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』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」。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但因為受同性排斥，與他們的接觸有限，對同性反而產生好奇心，對異性沒有神秘感；到了青春期更引發了同性的吸引</a:t>
            </a:r>
            <a:r>
              <a:rPr lang="zh-CN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6866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3900" y="139700"/>
            <a:ext cx="8229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2. 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同性戀是怎麼一回事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先天或後天？</a:t>
            </a:r>
            <a:endParaRPr lang="en-US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6700" y="546100"/>
            <a:ext cx="9791700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(3) </a:t>
            </a:r>
            <a:r>
              <a:rPr lang="zh-TW" altLang="en-US" sz="3600" b="1" dirty="0">
                <a:highlight>
                  <a:srgbClr val="FFFF00"/>
                </a:highlight>
                <a:latin typeface="DFKai-SB" panose="03000509000000000000" pitchFamily="65" charset="-120"/>
                <a:ea typeface="DFKai-SB" panose="03000509000000000000" pitchFamily="65" charset="-120"/>
              </a:rPr>
              <a:t>家庭中的情感匱乏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：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傳統心理學認為，</a:t>
            </a: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0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至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3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歲的兒童最主要是學習「分離和個體化」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在建立性別認同的過程中，男孩子的情況比女孩子較為複雜，</a:t>
            </a:r>
            <a:r>
              <a:rPr lang="zh-TW" altLang="en-US" sz="3600" dirty="0">
                <a:highlight>
                  <a:srgbClr val="FFFF00"/>
                </a:highlight>
                <a:latin typeface="DFKai-SB" panose="03000509000000000000" pitchFamily="65" charset="-120"/>
                <a:ea typeface="DFKai-SB" panose="03000509000000000000" pitchFamily="65" charset="-120"/>
              </a:rPr>
              <a:t>男孩子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須要在情感上與母親分離，繼而安心地依附父親，以建立出成熟的男子氣概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至於</a:t>
            </a:r>
            <a:r>
              <a:rPr lang="zh-TW" altLang="en-US" sz="3600" dirty="0">
                <a:highlight>
                  <a:srgbClr val="FFFF00"/>
                </a:highlight>
                <a:latin typeface="DFKai-SB" panose="03000509000000000000" pitchFamily="65" charset="-120"/>
                <a:ea typeface="DFKai-SB" panose="03000509000000000000" pitchFamily="65" charset="-120"/>
              </a:rPr>
              <a:t>女孩子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，她們須要為母親感到驕傲，並渴望自己成為如母親一樣的女性。至於父親對女兒的鍾愛，可讓她感受到接納及贊同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900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C499947-B4F3-4B6A-A426-D0B1BE470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20"/>
            <a:ext cx="9520158" cy="729006"/>
          </a:xfrm>
        </p:spPr>
        <p:txBody>
          <a:bodyPr/>
          <a:lstStyle/>
          <a:p>
            <a:r>
              <a:rPr lang="zh-TW" altLang="en-US" b="1" dirty="0"/>
              <a:t>耶穌愛同性戀者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3F7967B-0F4D-4919-BB72-3810744A7F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221" y="1533526"/>
            <a:ext cx="9520158" cy="4505324"/>
          </a:xfrm>
        </p:spPr>
        <p:txBody>
          <a:bodyPr>
            <a:noAutofit/>
          </a:bodyPr>
          <a:lstStyle/>
          <a:p>
            <a:r>
              <a:rPr lang="zh-TW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我另外有羊，不是這圈裡的；我必須領他們來，他們也要聽我的聲音，並且要合成一群，歸一個牧人了。</a:t>
            </a:r>
            <a:r>
              <a:rPr lang="en-US" sz="3600" b="1" dirty="0"/>
              <a:t>(</a:t>
            </a:r>
            <a:r>
              <a:rPr lang="zh-TW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約</a:t>
            </a:r>
            <a:r>
              <a:rPr lang="en-US" sz="3600" b="1" dirty="0"/>
              <a:t>10:16)</a:t>
            </a:r>
          </a:p>
          <a:p>
            <a:r>
              <a:rPr lang="zh-CN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他看見許多的人，就憐憫他們，因爲他們困苦流離，如同羊沒有牧人一般。（太</a:t>
            </a:r>
            <a:r>
              <a:rPr lang="en-US" altLang="zh-CN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CN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36</a:t>
            </a:r>
            <a:r>
              <a:rPr lang="zh-CN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en-US" sz="3600" b="1" dirty="0"/>
              <a:t/>
            </a:r>
            <a:br>
              <a:rPr lang="en-US" sz="3600" b="1" dirty="0"/>
            </a:br>
            <a:endParaRPr lang="en-US" sz="3600" b="1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724B748-FBF8-43CD-BF0E-DD8DDFD93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7402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139700"/>
            <a:ext cx="8229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2. 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同性戀是怎麼一回事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先天或後天？</a:t>
            </a:r>
            <a:endParaRPr lang="en-US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3999" y="533400"/>
            <a:ext cx="10067109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900" b="1" dirty="0">
                <a:latin typeface="DFKai-SB" panose="03000509000000000000" pitchFamily="65" charset="-120"/>
                <a:ea typeface="DFKai-SB" panose="03000509000000000000" pitchFamily="65" charset="-120"/>
              </a:rPr>
              <a:t>(3) </a:t>
            </a:r>
            <a:r>
              <a:rPr lang="zh-TW" altLang="en-US" sz="2900" b="1" dirty="0">
                <a:highlight>
                  <a:srgbClr val="FFFF00"/>
                </a:highlight>
                <a:latin typeface="DFKai-SB" panose="03000509000000000000" pitchFamily="65" charset="-120"/>
                <a:ea typeface="DFKai-SB" panose="03000509000000000000" pitchFamily="65" charset="-120"/>
              </a:rPr>
              <a:t>家庭中的情感匱乏</a:t>
            </a:r>
            <a:r>
              <a:rPr lang="zh-TW" altLang="en-US" sz="2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：</a:t>
            </a:r>
            <a:endParaRPr lang="en-US" altLang="zh-TW" sz="29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2900" dirty="0">
                <a:latin typeface="DFKai-SB" panose="03000509000000000000" pitchFamily="65" charset="-120"/>
                <a:ea typeface="DFKai-SB" panose="03000509000000000000" pitchFamily="65" charset="-120"/>
              </a:rPr>
              <a:t>Elizabeth Moberly </a:t>
            </a:r>
            <a:r>
              <a:rPr lang="zh-TW" altLang="en-US" sz="2900" dirty="0">
                <a:latin typeface="DFKai-SB" panose="03000509000000000000" pitchFamily="65" charset="-120"/>
                <a:ea typeface="DFKai-SB" panose="03000509000000000000" pitchFamily="65" charset="-120"/>
              </a:rPr>
              <a:t>說：「我認為，同性戀狀態不是與普遍認為的遺傳傾向、荷爾蒙失衡，或反常的學習過程有關，而是</a:t>
            </a:r>
            <a:r>
              <a:rPr lang="zh-TW" altLang="en-US" sz="29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關乎有問題的親子關係</a:t>
            </a:r>
            <a:r>
              <a:rPr lang="zh-TW" altLang="en-US" sz="2900" dirty="0">
                <a:latin typeface="DFKai-SB" panose="03000509000000000000" pitchFamily="65" charset="-120"/>
                <a:ea typeface="DFKai-SB" panose="03000509000000000000" pitchFamily="65" charset="-120"/>
              </a:rPr>
              <a:t>，特別是與在孩子早年形成的問題有關。」</a:t>
            </a:r>
            <a:r>
              <a:rPr lang="en-US" sz="29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2900" dirty="0">
                <a:latin typeface="DFKai-SB" panose="03000509000000000000" pitchFamily="65" charset="-120"/>
                <a:ea typeface="DFKai-SB" panose="03000509000000000000" pitchFamily="65" charset="-120"/>
              </a:rPr>
              <a:t>前同性戀者運動之父</a:t>
            </a:r>
            <a:r>
              <a:rPr lang="en-US" sz="2900" dirty="0">
                <a:latin typeface="DFKai-SB" panose="03000509000000000000" pitchFamily="65" charset="-120"/>
                <a:ea typeface="DFKai-SB" panose="03000509000000000000" pitchFamily="65" charset="-120"/>
              </a:rPr>
              <a:t>Frank Worthen</a:t>
            </a:r>
            <a:r>
              <a:rPr lang="zh-TW" altLang="en-US" sz="2900" dirty="0">
                <a:latin typeface="DFKai-SB" panose="03000509000000000000" pitchFamily="65" charset="-120"/>
                <a:ea typeface="DFKai-SB" panose="03000509000000000000" pitchFamily="65" charset="-120"/>
              </a:rPr>
              <a:t>相信同性戀者是在「</a:t>
            </a:r>
            <a:r>
              <a:rPr lang="zh-TW" altLang="en-US" sz="29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搜尋父親的替代者</a:t>
            </a:r>
            <a:r>
              <a:rPr lang="zh-TW" altLang="en-US" sz="2900" dirty="0">
                <a:latin typeface="DFKai-SB" panose="03000509000000000000" pitchFamily="65" charset="-120"/>
                <a:ea typeface="DFKai-SB" panose="03000509000000000000" pitchFamily="65" charset="-120"/>
              </a:rPr>
              <a:t>」。馬里奧．伯格納出生在功能不健全的家庭，他曾經過著同性戀生活，幾乎查出愛滋病，但得著神的醫治。他的書提及家庭情感匱乏，對孩子的性別認同極易產生焦慮。因為情緒無法正常發抒，家人間難以建立適當的家庭依附 </a:t>
            </a:r>
            <a:r>
              <a:rPr lang="en-US" sz="2900" dirty="0">
                <a:latin typeface="DFKai-SB" panose="03000509000000000000" pitchFamily="65" charset="-120"/>
                <a:ea typeface="DFKai-SB" panose="03000509000000000000" pitchFamily="65" charset="-120"/>
              </a:rPr>
              <a:t>(familial attachments)</a:t>
            </a:r>
            <a:r>
              <a:rPr lang="zh-TW" altLang="en-US" sz="29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en-US" sz="2900" dirty="0">
                <a:latin typeface="DFKai-SB" panose="03000509000000000000" pitchFamily="65" charset="-120"/>
                <a:ea typeface="DFKai-SB" panose="03000509000000000000" pitchFamily="65" charset="-120"/>
              </a:rPr>
              <a:t> </a:t>
            </a:r>
          </a:p>
          <a:p>
            <a:pPr marL="0" indent="0">
              <a:buNone/>
            </a:pP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3899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90500"/>
            <a:ext cx="8229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2. 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同性戀是怎麼一回事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先天或後天？</a:t>
            </a:r>
            <a:endParaRPr lang="en-US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7500" y="622300"/>
            <a:ext cx="9788434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(3) </a:t>
            </a:r>
            <a:r>
              <a:rPr lang="zh-TW" altLang="en-US" sz="3600" b="1" dirty="0">
                <a:highlight>
                  <a:srgbClr val="FFFF00"/>
                </a:highlight>
                <a:latin typeface="DFKai-SB" panose="03000509000000000000" pitchFamily="65" charset="-120"/>
                <a:ea typeface="DFKai-SB" panose="03000509000000000000" pitchFamily="65" charset="-120"/>
              </a:rPr>
              <a:t>家庭中的情感匱乏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：</a:t>
            </a:r>
            <a:endParaRPr lang="en-US" altLang="zh-TW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自我意識發展於基本的家庭關係之中，倘若剝奪了這些必要的關係，孩子的核心人格中，就可能永遠不會有穩固的「</a:t>
            </a:r>
            <a:r>
              <a:rPr lang="zh-TW" altLang="en-US" sz="36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存在意識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」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(sense of being)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，而必須依賴別人來告訴他們「他們是誰」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同性戀者對自己的性別認同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(gender identity)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沒有安全感，會試圖依附至另一個相同性別的人身上，以獲得認同。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 </a:t>
            </a:r>
          </a:p>
          <a:p>
            <a:pPr marL="0" indent="0">
              <a:buNone/>
            </a:pP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6348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8500" y="177800"/>
            <a:ext cx="8229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2. 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同性戀是怎麼一回事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先天或後天？</a:t>
            </a:r>
            <a:endParaRPr lang="en-US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6700" y="685800"/>
            <a:ext cx="10058400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150" b="1" dirty="0">
                <a:latin typeface="DFKai-SB" panose="03000509000000000000" pitchFamily="65" charset="-120"/>
                <a:ea typeface="DFKai-SB" panose="03000509000000000000" pitchFamily="65" charset="-120"/>
              </a:rPr>
              <a:t>(3) </a:t>
            </a:r>
            <a:r>
              <a:rPr lang="zh-TW" altLang="en-US" sz="3150" b="1" dirty="0">
                <a:highlight>
                  <a:srgbClr val="FFFF00"/>
                </a:highlight>
                <a:latin typeface="DFKai-SB" panose="03000509000000000000" pitchFamily="65" charset="-120"/>
                <a:ea typeface="DFKai-SB" panose="03000509000000000000" pitchFamily="65" charset="-120"/>
              </a:rPr>
              <a:t>家庭中的情感匱乏</a:t>
            </a:r>
            <a:r>
              <a:rPr lang="zh-TW" altLang="en-US" sz="3150" b="1" dirty="0">
                <a:latin typeface="DFKai-SB" panose="03000509000000000000" pitchFamily="65" charset="-120"/>
                <a:ea typeface="DFKai-SB" panose="03000509000000000000" pitchFamily="65" charset="-120"/>
              </a:rPr>
              <a:t>：</a:t>
            </a:r>
            <a:endParaRPr lang="en-US" altLang="zh-TW" sz="315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150" dirty="0">
                <a:latin typeface="DFKai-SB" panose="03000509000000000000" pitchFamily="65" charset="-120"/>
                <a:ea typeface="DFKai-SB" panose="03000509000000000000" pitchFamily="65" charset="-120"/>
              </a:rPr>
              <a:t>每個人都有被愛、被接納、被肯定的基本需要，在幼年期若得不著這些，會產生身份危機，個人的自我意識不健全；作為一名男士，他的男性特質變得特別受壓抑，便有了性別認同的錯亂。他對於其他的男性，感覺他們男性特質的新鮮、渴望與他們建立關係，這原本是好的；但是性別認同的危機，卻使他們的情感成為愛戀情色的關係。莉安．佩恩稱這種關係為</a:t>
            </a:r>
            <a:r>
              <a:rPr lang="zh-TW" altLang="en-US" sz="315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「食人族理論」</a:t>
            </a:r>
            <a:r>
              <a:rPr lang="zh-TW" altLang="en-US" sz="315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zh-TW" altLang="en-US" sz="3150" dirty="0">
                <a:highlight>
                  <a:srgbClr val="FFFF00"/>
                </a:highlight>
                <a:latin typeface="DFKai-SB" panose="03000509000000000000" pitchFamily="65" charset="-120"/>
                <a:ea typeface="DFKai-SB" panose="03000509000000000000" pitchFamily="65" charset="-120"/>
              </a:rPr>
              <a:t>這些男同其實是渴望從其他男人身上得到愛和接納，當然他們也同時在尋覓父親的形象。</a:t>
            </a:r>
            <a:endParaRPr lang="en-US" sz="3150" dirty="0">
              <a:highlight>
                <a:srgbClr val="FFFF00"/>
              </a:highligh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 </a:t>
            </a:r>
          </a:p>
          <a:p>
            <a:pPr marL="0" indent="0">
              <a:buNone/>
            </a:pP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738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400" y="177800"/>
            <a:ext cx="8229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2. 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同性戀是怎麼一回事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先天或後天？</a:t>
            </a:r>
            <a:endParaRPr lang="en-US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4950" y="622300"/>
            <a:ext cx="9544050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c) 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認為同性戀與兒童的成長過程有關：</a:t>
            </a:r>
            <a:r>
              <a:rPr 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sz="3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(4) 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曾受性騷擾或性侵犯：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1989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到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1990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年間，在美國大都會的幾個城市，針對約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1,000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位成年男同及男雙性戀者所作的調查，孩提或青少年時曾被性騷擾過的比例，竟有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35%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之多！</a:t>
            </a:r>
            <a:r>
              <a:rPr 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而女同在年少時受性侵的比例尤其高。</a:t>
            </a:r>
            <a:r>
              <a:rPr lang="zh-TW" altLang="en-US" sz="3200" dirty="0">
                <a:highlight>
                  <a:srgbClr val="FFFF00"/>
                </a:highlight>
                <a:latin typeface="DFKai-SB" panose="03000509000000000000" pitchFamily="65" charset="-120"/>
                <a:ea typeface="DFKai-SB" panose="03000509000000000000" pitchFamily="65" charset="-120"/>
              </a:rPr>
              <a:t>受侵犯不只使自我形象被扭曲，且對施暴者的性別觀念及認知也會產生扭曲。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若以非異性戀者與異性戀者，在兒童時期遭性侵的比例而言，前者大約比後者高達二到三倍之多！</a:t>
            </a:r>
            <a:endParaRPr lang="en-US" altLang="zh-TW" sz="3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10352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8500" y="381000"/>
            <a:ext cx="8229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2. 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同性戀是怎麼一回事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先天或後天？</a:t>
            </a:r>
            <a:endParaRPr lang="en-US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3700" y="850900"/>
            <a:ext cx="9144000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c) 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認為同性戀與兒童的成長過程有關：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(5) </a:t>
            </a:r>
            <a:r>
              <a:rPr lang="zh-TW" altLang="en-US" sz="3600" b="1" dirty="0">
                <a:highlight>
                  <a:srgbClr val="FFFF00"/>
                </a:highlight>
                <a:latin typeface="DFKai-SB" panose="03000509000000000000" pitchFamily="65" charset="-120"/>
                <a:ea typeface="DFKai-SB" panose="03000509000000000000" pitchFamily="65" charset="-120"/>
              </a:rPr>
              <a:t>其他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：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包括媒體的影響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例如色情書刊、電影、網絡成癮等；在單一性別的環境中成長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例如男校或女校等；受到同性戀價值觀的影響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如手足、同伴、師長、明星等對同性戀情境的渲染及美化等等，也多少影響同性戀的發展。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90907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7200" y="622300"/>
            <a:ext cx="8229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3. 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同性戀可以改變嗎？</a:t>
            </a:r>
            <a:endParaRPr lang="en-US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7500" y="1016000"/>
            <a:ext cx="9144000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同性戀者是否能夠改變性傾向，精神學家、心理學家、同運人士和社會大眾的見解相當分歧。</a:t>
            </a:r>
            <a:r>
              <a:rPr lang="zh-TW" altLang="en-US" sz="3600" dirty="0">
                <a:highlight>
                  <a:srgbClr val="FFFF00"/>
                </a:highlight>
                <a:latin typeface="DFKai-SB" panose="03000509000000000000" pitchFamily="65" charset="-120"/>
                <a:ea typeface="DFKai-SB" panose="03000509000000000000" pitchFamily="65" charset="-120"/>
              </a:rPr>
              <a:t>激烈的同運人士或贊成同性婚姻者堅稱同性戀不可改變；因為若能改變的話，就與他們所提倡的「同性戀是天生如此」的主張互相牴觸。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下面分別就反對與贊成兩方的觀點加以論述：</a:t>
            </a: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19998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9600" y="101600"/>
            <a:ext cx="8229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3. 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同性戀可以改變嗎？</a:t>
            </a:r>
            <a:endParaRPr lang="en-US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1300" y="571500"/>
            <a:ext cx="9829800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a) </a:t>
            </a:r>
            <a:r>
              <a:rPr lang="zh-TW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反對「同性戀者可以改變」的聲明</a:t>
            </a:r>
            <a:endParaRPr 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(1) </a:t>
            </a:r>
            <a:r>
              <a:rPr lang="zh-TW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認為「性傾向轉變治療」無效：</a:t>
            </a:r>
            <a:r>
              <a:rPr lang="en-US" sz="2800" dirty="0" err="1">
                <a:latin typeface="DFKai-SB" panose="03000509000000000000" pitchFamily="65" charset="-120"/>
                <a:ea typeface="DFKai-SB" panose="03000509000000000000" pitchFamily="65" charset="-120"/>
              </a:rPr>
              <a:t>Haldman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於</a:t>
            </a:r>
            <a:r>
              <a:rPr 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1994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年撰文批評過去一些有關性傾向轉變的調查報告，認為其研究方法並不嚴謹，因有聲稱已轉變的人仍有同性的性吸引；因此認為這一方面的報導都是出於異性戀者、或恐同症者的偏見，可信度並不高。</a:t>
            </a:r>
            <a:r>
              <a:rPr 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 2013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年</a:t>
            </a:r>
            <a:r>
              <a:rPr 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6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月，當時</a:t>
            </a:r>
            <a:r>
              <a:rPr lang="zh-TW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國際出埃及協會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的總裁</a:t>
            </a:r>
            <a:r>
              <a:rPr 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Alan Chambers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宣布關閉此國際性組織，並發布道歉聲明：「人們到各地出埃及協會尋求幫助，卻經歷更多的愧疚與錯誤的盼望</a:t>
            </a:r>
            <a:r>
              <a:rPr 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有許多年我刻意忽略自己一直存在的同性吸引力</a:t>
            </a:r>
            <a:r>
              <a:rPr 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這些吸引力讓我極度羞愧，使我想要隱藏它們，盼望它們會離開。」</a:t>
            </a:r>
            <a:endParaRPr 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1644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3100" y="304800"/>
            <a:ext cx="8229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3. 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同性戀可以改變嗎？</a:t>
            </a:r>
            <a:endParaRPr lang="en-US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4800" y="711200"/>
            <a:ext cx="9867900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a) </a:t>
            </a:r>
            <a:r>
              <a:rPr lang="zh-TW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反對「同性戀者可以改變」的聲明</a:t>
            </a:r>
            <a:endParaRPr 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(2) </a:t>
            </a:r>
            <a:r>
              <a:rPr lang="zh-TW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接納「同性戀基督徒」的存在：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在泛同性戀者當中，有為數不少的基督徒，仍然願意擁抱他們所愛的耶穌基督，但又無法改變他們的性傾向。根據</a:t>
            </a:r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《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改變心意</a:t>
            </a:r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》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一書中的估算，美國「同性戀基督徒」大約有五百萬之多；</a:t>
            </a:r>
            <a:r>
              <a:rPr 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根據美國同性戀基督徒網絡機構 </a:t>
            </a:r>
            <a:r>
              <a:rPr 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(Gay Christian Network)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，這些同性戀基督徒可分為兩派：</a:t>
            </a:r>
            <a:r>
              <a:rPr 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A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派認為同性戀既為天生，贊成同性戀基督徒可以進入同性的婚姻盟約關係；而</a:t>
            </a:r>
            <a:r>
              <a:rPr 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B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派基於聖經傳統對同性戀行為的定罪，強調堅守獨身以合乎神的心意。</a:t>
            </a:r>
            <a:r>
              <a:rPr 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強硬傳統派的基督徒不承認有「同性戀基督徒」的存在，執意同性戀和基督徒不可同邊站，是同性戀就不可能是基督徒。</a:t>
            </a:r>
            <a:endParaRPr 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dirty="0"/>
              <a:t> </a:t>
            </a:r>
            <a:endParaRPr lang="en-US" sz="3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4992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300" y="177800"/>
            <a:ext cx="8229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3. 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同性戀可以改變嗎？</a:t>
            </a:r>
            <a:endParaRPr lang="en-US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799" y="850900"/>
            <a:ext cx="10345783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100" b="1" dirty="0">
                <a:latin typeface="DFKai-SB" panose="03000509000000000000" pitchFamily="65" charset="-120"/>
                <a:ea typeface="DFKai-SB" panose="03000509000000000000" pitchFamily="65" charset="-120"/>
              </a:rPr>
              <a:t>b) </a:t>
            </a:r>
            <a:r>
              <a:rPr lang="zh-TW" altLang="en-US" sz="3100" b="1" dirty="0">
                <a:latin typeface="DFKai-SB" panose="03000509000000000000" pitchFamily="65" charset="-120"/>
                <a:ea typeface="DFKai-SB" panose="03000509000000000000" pitchFamily="65" charset="-120"/>
              </a:rPr>
              <a:t>贊成「同性戀者可以改變」的聲明</a:t>
            </a:r>
            <a:endParaRPr lang="en-US" sz="31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100" b="1" dirty="0">
                <a:latin typeface="DFKai-SB" panose="03000509000000000000" pitchFamily="65" charset="-120"/>
                <a:ea typeface="DFKai-SB" panose="03000509000000000000" pitchFamily="65" charset="-120"/>
              </a:rPr>
              <a:t>(1) </a:t>
            </a:r>
            <a:r>
              <a:rPr lang="zh-TW" altLang="en-US" sz="3100" b="1" dirty="0">
                <a:latin typeface="DFKai-SB" panose="03000509000000000000" pitchFamily="65" charset="-120"/>
                <a:ea typeface="DFKai-SB" panose="03000509000000000000" pitchFamily="65" charset="-120"/>
              </a:rPr>
              <a:t>聖經如此說：</a:t>
            </a:r>
            <a:endParaRPr lang="en-US" altLang="zh-TW" sz="31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100" dirty="0">
                <a:latin typeface="DFKai-SB" panose="03000509000000000000" pitchFamily="65" charset="-120"/>
                <a:ea typeface="DFKai-SB" panose="03000509000000000000" pitchFamily="65" charset="-120"/>
              </a:rPr>
              <a:t>「你們豈不知不義的人不能承受神的國嗎？不要自欺</a:t>
            </a:r>
            <a:r>
              <a:rPr lang="en-US" sz="3100" dirty="0"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3100" dirty="0">
                <a:latin typeface="DFKai-SB" panose="03000509000000000000" pitchFamily="65" charset="-120"/>
                <a:ea typeface="DFKai-SB" panose="03000509000000000000" pitchFamily="65" charset="-120"/>
              </a:rPr>
              <a:t>無論是淫亂的、拜偶像的、姦淫的、</a:t>
            </a:r>
            <a:r>
              <a:rPr lang="zh-TW" altLang="en-US" sz="31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作孌童的、親男色的</a:t>
            </a:r>
            <a:r>
              <a:rPr lang="zh-TW" altLang="en-US" sz="3100" dirty="0">
                <a:latin typeface="DFKai-SB" panose="03000509000000000000" pitchFamily="65" charset="-120"/>
                <a:ea typeface="DFKai-SB" panose="03000509000000000000" pitchFamily="65" charset="-120"/>
              </a:rPr>
              <a:t>、偷竊的、貪婪的、醉酒的、辱罵的、勒索的，都不能承受神的國。</a:t>
            </a:r>
            <a:r>
              <a:rPr lang="zh-TW" altLang="en-US" sz="3600" b="1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你們中間也有人從前是這樣；但如今你們奉主耶穌基督的名，並藉著我們神的靈，已經洗淨，成聖，稱義了。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」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600" b="1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林前</a:t>
            </a:r>
            <a:r>
              <a:rPr lang="en-US" sz="3600" b="1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6:9-11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89622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1150" y="133350"/>
            <a:ext cx="10172700" cy="67246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100" b="1" dirty="0">
                <a:latin typeface="DFKai-SB" panose="03000509000000000000" pitchFamily="65" charset="-120"/>
                <a:ea typeface="DFKai-SB" panose="03000509000000000000" pitchFamily="65" charset="-120"/>
              </a:rPr>
              <a:t>b) </a:t>
            </a:r>
            <a:r>
              <a:rPr lang="zh-TW" altLang="en-US" sz="3100" b="1" dirty="0">
                <a:latin typeface="DFKai-SB" panose="03000509000000000000" pitchFamily="65" charset="-120"/>
                <a:ea typeface="DFKai-SB" panose="03000509000000000000" pitchFamily="65" charset="-120"/>
              </a:rPr>
              <a:t>贊成「同性戀者可以改變」的聲明</a:t>
            </a:r>
            <a:endParaRPr lang="en-US" sz="31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1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前</a:t>
            </a:r>
            <a:r>
              <a:rPr lang="zh-TW" altLang="en-US" sz="3100" dirty="0">
                <a:latin typeface="DFKai-SB" panose="03000509000000000000" pitchFamily="65" charset="-120"/>
                <a:ea typeface="DFKai-SB" panose="03000509000000000000" pitchFamily="65" charset="-120"/>
              </a:rPr>
              <a:t>同</a:t>
            </a:r>
            <a:r>
              <a:rPr lang="en-US" sz="3100" dirty="0">
                <a:latin typeface="DFKai-SB" panose="03000509000000000000" pitchFamily="65" charset="-120"/>
                <a:ea typeface="DFKai-SB" panose="03000509000000000000" pitchFamily="65" charset="-120"/>
              </a:rPr>
              <a:t>David Kyle Foster</a:t>
            </a:r>
            <a:r>
              <a:rPr lang="zh-TW" altLang="en-US" sz="3100" dirty="0">
                <a:latin typeface="DFKai-SB" panose="03000509000000000000" pitchFamily="65" charset="-120"/>
                <a:ea typeface="DFKai-SB" panose="03000509000000000000" pitchFamily="65" charset="-120"/>
              </a:rPr>
              <a:t>是牧師之子，但破碎的內心，使他沉溺在色情、毒癮、紊亂的性生活和慣性自殺中；他曾經白天在好萊塢當電影明星，晚上在街頭當男妓。</a:t>
            </a:r>
            <a:r>
              <a:rPr lang="en-US" sz="3100" dirty="0">
                <a:latin typeface="DFKai-SB" panose="03000509000000000000" pitchFamily="65" charset="-120"/>
                <a:ea typeface="DFKai-SB" panose="03000509000000000000" pitchFamily="65" charset="-120"/>
              </a:rPr>
              <a:t>29</a:t>
            </a:r>
            <a:r>
              <a:rPr lang="zh-TW" altLang="en-US" sz="3100" dirty="0">
                <a:latin typeface="DFKai-SB" panose="03000509000000000000" pitchFamily="65" charset="-120"/>
                <a:ea typeface="DFKai-SB" panose="03000509000000000000" pitchFamily="65" charset="-120"/>
              </a:rPr>
              <a:t>歲開始，他經歷一連串的醫治和生命的重整，之後去念神學院成為牧師。</a:t>
            </a:r>
            <a:r>
              <a:rPr lang="en-US" sz="31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100" dirty="0">
                <a:latin typeface="DFKai-SB" panose="03000509000000000000" pitchFamily="65" charset="-120"/>
                <a:ea typeface="DFKai-SB" panose="03000509000000000000" pitchFamily="65" charset="-120"/>
              </a:rPr>
              <a:t>他</a:t>
            </a:r>
            <a:r>
              <a:rPr lang="zh-TW" altLang="en-US" sz="31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說：</a:t>
            </a:r>
            <a:endParaRPr lang="en-US" sz="31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100" dirty="0">
                <a:latin typeface="DFKai-SB" panose="03000509000000000000" pitchFamily="65" charset="-120"/>
                <a:ea typeface="DFKai-SB" panose="03000509000000000000" pitchFamily="65" charset="-120"/>
              </a:rPr>
              <a:t>「只憑著我們自己的意志力或向善的意圖，無法成就永遠的醫治。</a:t>
            </a:r>
            <a:r>
              <a:rPr lang="zh-TW" altLang="en-US" sz="3100" b="1" dirty="0">
                <a:latin typeface="DFKai-SB" panose="03000509000000000000" pitchFamily="65" charset="-120"/>
                <a:ea typeface="DFKai-SB" panose="03000509000000000000" pitchFamily="65" charset="-120"/>
              </a:rPr>
              <a:t>惟有神的大能才能在我們裡面動工，顯露、醫治那些隱藏在我們潛意識中的傷痕和捆綁</a:t>
            </a:r>
            <a:r>
              <a:rPr lang="en-US" sz="31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100" b="1" dirty="0">
                <a:latin typeface="DFKai-SB" panose="03000509000000000000" pitchFamily="65" charset="-120"/>
                <a:ea typeface="DFKai-SB" panose="03000509000000000000" pitchFamily="65" charset="-120"/>
              </a:rPr>
              <a:t>這些傷痕和捆綁讓性犯罪得到合理的藉口</a:t>
            </a:r>
            <a:r>
              <a:rPr lang="en-US" sz="31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31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，而這些才是真正問題的</a:t>
            </a:r>
            <a:r>
              <a:rPr lang="zh-TW" altLang="en-US" sz="31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根</a:t>
            </a:r>
            <a:r>
              <a:rPr lang="zh-CN" altLang="en-US" sz="31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源</a:t>
            </a:r>
            <a:r>
              <a:rPr lang="zh-CN" altLang="en-US" sz="31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1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dirty="0"/>
              <a:t> </a:t>
            </a:r>
            <a:endParaRPr lang="en-US" sz="3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940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BD7915-3151-4C2E-8D60-ACCAB5C3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0896" y="585497"/>
            <a:ext cx="9520158" cy="1049235"/>
          </a:xfrm>
        </p:spPr>
        <p:txBody>
          <a:bodyPr>
            <a:noAutofit/>
          </a:bodyPr>
          <a:lstStyle/>
          <a:p>
            <a:r>
              <a:rPr lang="en-US" sz="4000" dirty="0"/>
              <a:t/>
            </a:r>
            <a:br>
              <a:rPr lang="en-US" sz="4000" dirty="0"/>
            </a:br>
            <a:r>
              <a:rPr lang="zh-TW" altLang="en-US" sz="4000" b="1" dirty="0"/>
              <a:t>教會現今的處境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1CD77B4-37F9-4D3D-909F-14A2CE985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8196" y="1412876"/>
            <a:ext cx="9520158" cy="4410074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200" b="1" dirty="0"/>
              <a:t>同性戀議題由道德層面發展到平權層面</a:t>
            </a:r>
            <a:endParaRPr lang="en-US" altLang="zh-TW" sz="3200" b="1" dirty="0"/>
          </a:p>
          <a:p>
            <a:pPr lvl="1"/>
            <a:r>
              <a:rPr lang="en-US" sz="3200" dirty="0"/>
              <a:t>1955</a:t>
            </a:r>
            <a:r>
              <a:rPr lang="zh-TW" altLang="en-US" sz="3200" dirty="0"/>
              <a:t>年起，神學家德瑞克</a:t>
            </a:r>
            <a:r>
              <a:rPr lang="en-US" sz="3200" dirty="0"/>
              <a:t>•</a:t>
            </a:r>
            <a:r>
              <a:rPr lang="zh-TW" altLang="en-US" sz="3200" dirty="0"/>
              <a:t>貝利</a:t>
            </a:r>
            <a:r>
              <a:rPr lang="en-US" sz="3200" dirty="0"/>
              <a:t>(Dr. Derrick Bailey)</a:t>
            </a:r>
          </a:p>
          <a:p>
            <a:pPr lvl="1"/>
            <a:r>
              <a:rPr lang="zh-TW" altLang="en-US" sz="3200" dirty="0"/>
              <a:t>此後同性戀運動爭取自精神病名單中剔除「同性戀」和與異性戀平權，同志教會誕生；</a:t>
            </a:r>
            <a:endParaRPr lang="en-US" altLang="zh-TW" sz="3200" dirty="0"/>
          </a:p>
          <a:p>
            <a:pPr lvl="1"/>
            <a:r>
              <a:rPr lang="en-US" sz="3200" dirty="0"/>
              <a:t>1991</a:t>
            </a:r>
            <a:r>
              <a:rPr lang="zh-TW" altLang="en-US" sz="3200" dirty="0"/>
              <a:t>年</a:t>
            </a:r>
            <a:r>
              <a:rPr lang="en-US" sz="3200" dirty="0"/>
              <a:t>John Boswell</a:t>
            </a:r>
            <a:r>
              <a:rPr lang="zh-TW" altLang="en-US" sz="3200" dirty="0"/>
              <a:t>著書倡導「社會寬容」，將同性戀由道德議題提升為平權議題；</a:t>
            </a:r>
            <a:endParaRPr lang="en-US" altLang="zh-TW" sz="3200" dirty="0"/>
          </a:p>
          <a:p>
            <a:pPr lvl="1"/>
            <a:r>
              <a:rPr lang="zh-TW" altLang="en-US" sz="3200" dirty="0"/>
              <a:t>半個世紀之間，美國最高法院已於</a:t>
            </a:r>
            <a:r>
              <a:rPr lang="en-US" sz="3200" dirty="0"/>
              <a:t>2015</a:t>
            </a:r>
            <a:r>
              <a:rPr lang="zh-TW" altLang="en-US" sz="3200" dirty="0"/>
              <a:t>年</a:t>
            </a:r>
            <a:r>
              <a:rPr lang="en-US" sz="3200" dirty="0"/>
              <a:t>6</a:t>
            </a:r>
            <a:r>
              <a:rPr lang="zh-TW" altLang="en-US" sz="3200" dirty="0"/>
              <a:t>月</a:t>
            </a:r>
            <a:r>
              <a:rPr lang="en-US" sz="3200" dirty="0"/>
              <a:t>26</a:t>
            </a:r>
            <a:r>
              <a:rPr lang="zh-TW" altLang="en-US" sz="3200" dirty="0"/>
              <a:t>日通過同性婚姻合法化。</a:t>
            </a:r>
            <a:endParaRPr lang="en-US" altLang="zh-TW" sz="3200" b="1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74E4229-4A21-4141-A534-E2796916E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2577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0500"/>
            <a:ext cx="9848850" cy="66675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100" b="1" dirty="0">
                <a:latin typeface="DFKai-SB" panose="03000509000000000000" pitchFamily="65" charset="-120"/>
                <a:ea typeface="DFKai-SB" panose="03000509000000000000" pitchFamily="65" charset="-120"/>
              </a:rPr>
              <a:t>b) </a:t>
            </a:r>
            <a:r>
              <a:rPr lang="zh-TW" altLang="en-US" sz="3100" b="1" dirty="0">
                <a:latin typeface="DFKai-SB" panose="03000509000000000000" pitchFamily="65" charset="-120"/>
                <a:ea typeface="DFKai-SB" panose="03000509000000000000" pitchFamily="65" charset="-120"/>
              </a:rPr>
              <a:t>贊成「同性戀者可以改變」的聲明</a:t>
            </a:r>
            <a:endParaRPr lang="en-US" sz="31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300" b="1" dirty="0">
                <a:latin typeface="DFKai-SB" panose="03000509000000000000" pitchFamily="65" charset="-120"/>
                <a:ea typeface="DFKai-SB" panose="03000509000000000000" pitchFamily="65" charset="-120"/>
              </a:rPr>
              <a:t>(2) </a:t>
            </a:r>
            <a:r>
              <a:rPr lang="zh-TW" altLang="en-US" sz="33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「修正治療」與「聖潔性戀」的可行性不容忽視：</a:t>
            </a:r>
            <a:endParaRPr lang="en-US" altLang="zh-TW" sz="33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1994</a:t>
            </a:r>
            <a:r>
              <a:rPr lang="zh-TW" alt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年</a:t>
            </a:r>
            <a:r>
              <a:rPr 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H. Macintosh</a:t>
            </a:r>
            <a:r>
              <a:rPr lang="zh-TW" alt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進行了一項比較嚴謹和大型的調查，</a:t>
            </a:r>
            <a:r>
              <a:rPr 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285</a:t>
            </a:r>
            <a:r>
              <a:rPr lang="zh-TW" alt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位精神分析師指出，曾經接受他們治療的</a:t>
            </a:r>
            <a:r>
              <a:rPr 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1,215</a:t>
            </a:r>
            <a:r>
              <a:rPr lang="zh-TW" alt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位同性戀者當中，</a:t>
            </a:r>
            <a:r>
              <a:rPr 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23%</a:t>
            </a:r>
            <a:r>
              <a:rPr lang="zh-TW" alt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由同性戀者變為異性戀者，另有</a:t>
            </a:r>
            <a:r>
              <a:rPr 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84%</a:t>
            </a:r>
            <a:r>
              <a:rPr lang="zh-TW" alt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的人表示獲得明顯的改變。</a:t>
            </a:r>
            <a:r>
              <a:rPr 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另外，美國國家同性戀研究及治療協會 </a:t>
            </a:r>
            <a:r>
              <a:rPr lang="en-US" sz="33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CN" altLang="en-US" sz="33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簡</a:t>
            </a:r>
            <a:r>
              <a:rPr lang="zh-CN" alt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稱</a:t>
            </a:r>
            <a:r>
              <a:rPr lang="en-US" sz="33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NARTH</a:t>
            </a:r>
            <a:r>
              <a:rPr 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) </a:t>
            </a:r>
            <a:r>
              <a:rPr lang="zh-CN" alt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以兩年的時間，研究了</a:t>
            </a:r>
            <a:r>
              <a:rPr 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860</a:t>
            </a:r>
            <a:r>
              <a:rPr lang="zh-CN" alt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個</a:t>
            </a:r>
            <a:r>
              <a:rPr lang="zh-CN" altLang="en-US" sz="3300" dirty="0">
                <a:highlight>
                  <a:srgbClr val="FFFF00"/>
                </a:highlight>
                <a:latin typeface="DFKai-SB" panose="03000509000000000000" pitchFamily="65" charset="-120"/>
                <a:ea typeface="DFKai-SB" panose="03000509000000000000" pitchFamily="65" charset="-120"/>
              </a:rPr>
              <a:t>定意</a:t>
            </a:r>
            <a:r>
              <a:rPr lang="zh-TW" altLang="en-US" sz="3300" dirty="0">
                <a:highlight>
                  <a:srgbClr val="FFFF00"/>
                </a:highlight>
                <a:latin typeface="DFKai-SB" panose="03000509000000000000" pitchFamily="65" charset="-120"/>
                <a:ea typeface="DFKai-SB" panose="03000509000000000000" pitchFamily="65" charset="-120"/>
              </a:rPr>
              <a:t>「</a:t>
            </a:r>
            <a:r>
              <a:rPr lang="zh-CN" altLang="en-US" sz="3300" dirty="0">
                <a:highlight>
                  <a:srgbClr val="FFFF00"/>
                </a:highlight>
                <a:latin typeface="DFKai-SB" panose="03000509000000000000" pitchFamily="65" charset="-120"/>
                <a:ea typeface="DFKai-SB" panose="03000509000000000000" pitchFamily="65" charset="-120"/>
              </a:rPr>
              <a:t>轉變</a:t>
            </a:r>
            <a:r>
              <a:rPr lang="zh-TW" altLang="en-US" sz="3300" dirty="0">
                <a:highlight>
                  <a:srgbClr val="FFFF00"/>
                </a:highlight>
                <a:latin typeface="DFKai-SB" panose="03000509000000000000" pitchFamily="65" charset="-120"/>
                <a:ea typeface="DFKai-SB" panose="03000509000000000000" pitchFamily="65" charset="-120"/>
              </a:rPr>
              <a:t>」</a:t>
            </a:r>
            <a:r>
              <a:rPr lang="zh-CN" altLang="en-US" sz="3300" dirty="0">
                <a:highlight>
                  <a:srgbClr val="FFFF00"/>
                </a:highlight>
                <a:latin typeface="DFKai-SB" panose="03000509000000000000" pitchFamily="65" charset="-120"/>
                <a:ea typeface="DFKai-SB" panose="03000509000000000000" pitchFamily="65" charset="-120"/>
              </a:rPr>
              <a:t>的人，發現他們大部分都能成功地改變了性傾向</a:t>
            </a:r>
            <a:r>
              <a:rPr lang="zh-CN" alt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84394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4571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33350"/>
            <a:ext cx="9906000" cy="67246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latin typeface="DFKai-SB" panose="03000509000000000000" pitchFamily="65" charset="-120"/>
                <a:ea typeface="DFKai-SB" panose="03000509000000000000" pitchFamily="65" charset="-120"/>
              </a:rPr>
              <a:t>b) </a:t>
            </a:r>
            <a:r>
              <a:rPr lang="zh-TW" altLang="en-US" sz="2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贊成「同性戀者可以改變」的聲明</a:t>
            </a:r>
            <a:endParaRPr lang="en-US" sz="2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2400" b="1" dirty="0">
                <a:latin typeface="DFKai-SB" panose="03000509000000000000" pitchFamily="65" charset="-120"/>
                <a:ea typeface="DFKai-SB" panose="03000509000000000000" pitchFamily="65" charset="-120"/>
              </a:rPr>
              <a:t>(2) </a:t>
            </a:r>
            <a:r>
              <a:rPr lang="zh-TW" altLang="en-US" sz="24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「修正治療」與「聖潔性戀」的可行性不容忽視：</a:t>
            </a:r>
            <a:endParaRPr lang="en-US" altLang="zh-TW" sz="24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000" dirty="0">
                <a:highlight>
                  <a:srgbClr val="FFFF00"/>
                </a:highlight>
                <a:latin typeface="DFKai-SB" panose="03000509000000000000" pitchFamily="65" charset="-120"/>
                <a:ea typeface="DFKai-SB" panose="03000509000000000000" pitchFamily="65" charset="-120"/>
              </a:rPr>
              <a:t>而這些比較能成功轉變的人士，大多屬於不滿足自己同性性傾向者、同性的性經驗比較少，或是具有雙性戀感覺的人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。至於那些有比較長期、徹底同性戀傾向和性行為的人士，轉變的機會比較不樂觀。</a:t>
            </a:r>
            <a:r>
              <a:rPr 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美國精神協會</a:t>
            </a:r>
            <a:r>
              <a:rPr 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(APA)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的前任主席</a:t>
            </a:r>
            <a:r>
              <a:rPr 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Robert Spitzer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，曾經認為性傾向不可改變。但在</a:t>
            </a:r>
            <a:r>
              <a:rPr 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2001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年的調查研究，發現</a:t>
            </a:r>
            <a:r>
              <a:rPr 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200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位接受輔導的同性戀者，性傾向有明顯的改變。同性對他們的吸引力大大地降低，許多人還發展出「良好的異性功能」；並且表示經過輔導後，沮喪和抑鬱的症狀顯著地降</a:t>
            </a:r>
            <a:r>
              <a:rPr lang="zh-TW" altLang="en-US" sz="3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低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了</a:t>
            </a:r>
            <a:endParaRPr lang="en-US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92575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2300" y="127000"/>
            <a:ext cx="8229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3. 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同性戀可以改變嗎？</a:t>
            </a:r>
            <a:endParaRPr lang="en-US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4800" y="596900"/>
            <a:ext cx="9963150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latin typeface="DFKai-SB" panose="03000509000000000000" pitchFamily="65" charset="-120"/>
                <a:ea typeface="DFKai-SB" panose="03000509000000000000" pitchFamily="65" charset="-120"/>
              </a:rPr>
              <a:t>b) </a:t>
            </a:r>
            <a:r>
              <a:rPr lang="zh-TW" altLang="en-US" sz="2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贊成「同性戀者可以改變」的聲明</a:t>
            </a:r>
            <a:endParaRPr lang="en-US" sz="2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2400" b="1" dirty="0">
                <a:latin typeface="DFKai-SB" panose="03000509000000000000" pitchFamily="65" charset="-120"/>
                <a:ea typeface="DFKai-SB" panose="03000509000000000000" pitchFamily="65" charset="-120"/>
              </a:rPr>
              <a:t>(2) </a:t>
            </a:r>
            <a:r>
              <a:rPr lang="zh-TW" altLang="en-US" sz="24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「修正治療」與「聖潔性戀」的可行性不容忽視：</a:t>
            </a:r>
            <a:endParaRPr lang="en-US" altLang="zh-TW" sz="24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然而，我們必須申明：修正治療的本意並非從同性戀轉變成為異性戀</a:t>
            </a:r>
            <a:r>
              <a:rPr lang="zh-TW" altLang="en-US" sz="33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；尼</a:t>
            </a:r>
            <a:r>
              <a:rPr lang="zh-TW" alt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古拉斯在</a:t>
            </a:r>
            <a:r>
              <a:rPr lang="en-US" altLang="zh-TW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《</a:t>
            </a:r>
            <a:r>
              <a:rPr lang="zh-TW" alt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男同性戀者的矯正性治療</a:t>
            </a:r>
            <a:r>
              <a:rPr lang="en-US" altLang="zh-TW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》</a:t>
            </a:r>
            <a:r>
              <a:rPr lang="zh-TW" altLang="en-US" sz="3300" dirty="0">
                <a:latin typeface="DFKai-SB" panose="03000509000000000000" pitchFamily="65" charset="-120"/>
                <a:ea typeface="DFKai-SB" panose="03000509000000000000" pitchFamily="65" charset="-120"/>
              </a:rPr>
              <a:t>書中對「改變」的定義是「掌握到自己的本性」，醫治的要點是幫助男性個案經驗到自己的男子氣概，從別的男性眼中肯定自己是男人當中的一員；</a:t>
            </a:r>
            <a:r>
              <a:rPr lang="zh-TW" altLang="en-US" sz="33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同性戀者最需要的是這種的肯定，而不是性。</a:t>
            </a:r>
            <a:r>
              <a:rPr lang="en-US" sz="33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300" dirty="0">
                <a:highlight>
                  <a:srgbClr val="FFFF00"/>
                </a:highlight>
                <a:latin typeface="DFKai-SB" panose="03000509000000000000" pitchFamily="65" charset="-120"/>
                <a:ea typeface="DFKai-SB" panose="03000509000000000000" pitchFamily="65" charset="-120"/>
              </a:rPr>
              <a:t>而所謂的「改變」，就如同基督教的成聖觀一般，是一個持續一生之久的歷程。</a:t>
            </a:r>
            <a:endParaRPr lang="en-US" sz="3300" dirty="0">
              <a:highlight>
                <a:srgbClr val="FFFF00"/>
              </a:highligh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45206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6700" y="381000"/>
            <a:ext cx="10001250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b) 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贊成「同性戀者可以改變」的聲明</a:t>
            </a:r>
            <a:endParaRPr lang="en-US" sz="3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2400" b="1" dirty="0">
                <a:latin typeface="DFKai-SB" panose="03000509000000000000" pitchFamily="65" charset="-120"/>
                <a:ea typeface="DFKai-SB" panose="03000509000000000000" pitchFamily="65" charset="-120"/>
              </a:rPr>
              <a:t>(2) </a:t>
            </a:r>
            <a:r>
              <a:rPr lang="zh-TW" altLang="en-US" sz="24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「修正治療」與「聖潔性戀」的可行性不容忽視</a:t>
            </a:r>
            <a:r>
              <a:rPr lang="zh-TW" altLang="en-US" sz="24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：</a:t>
            </a:r>
            <a:r>
              <a:rPr lang="zh-TW" altLang="en-US" sz="295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香</a:t>
            </a:r>
            <a:r>
              <a:rPr lang="zh-TW" altLang="en-US" sz="2950" dirty="0">
                <a:latin typeface="DFKai-SB" panose="03000509000000000000" pitchFamily="65" charset="-120"/>
                <a:ea typeface="DFKai-SB" panose="03000509000000000000" pitchFamily="65" charset="-120"/>
              </a:rPr>
              <a:t>港的「後同盟</a:t>
            </a:r>
            <a:r>
              <a:rPr lang="zh-TW" altLang="en-US" sz="295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」，稱</a:t>
            </a:r>
            <a:r>
              <a:rPr lang="zh-TW" altLang="en-US" sz="2950" dirty="0">
                <a:latin typeface="DFKai-SB" panose="03000509000000000000" pitchFamily="65" charset="-120"/>
                <a:ea typeface="DFKai-SB" panose="03000509000000000000" pitchFamily="65" charset="-120"/>
              </a:rPr>
              <a:t>那些得到改變的曾經同性吸引者為「後同性戀者」</a:t>
            </a:r>
            <a:r>
              <a:rPr lang="en-US" sz="2950" dirty="0">
                <a:highlight>
                  <a:srgbClr val="FFFF00"/>
                </a:highlight>
                <a:latin typeface="DFKai-SB" panose="03000509000000000000" pitchFamily="65" charset="-120"/>
                <a:ea typeface="DFKai-SB" panose="03000509000000000000" pitchFamily="65" charset="-120"/>
              </a:rPr>
              <a:t>(post-gay</a:t>
            </a:r>
            <a:r>
              <a:rPr lang="en-US" sz="2950" dirty="0" smtClean="0">
                <a:highlight>
                  <a:srgbClr val="FFFF00"/>
                </a:highlight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295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 ；</a:t>
            </a:r>
            <a:r>
              <a:rPr lang="zh-TW" altLang="en-US" sz="2950" dirty="0">
                <a:latin typeface="DFKai-SB" panose="03000509000000000000" pitchFamily="65" charset="-120"/>
                <a:ea typeface="DFKai-SB" panose="03000509000000000000" pitchFamily="65" charset="-120"/>
              </a:rPr>
              <a:t>意思是這些經歷改變的人士，仍然具有或多或少同性吸引的掙扎，他們仍然須要基督徒友伴的守望與扶持，避免陷入同性的試探誘惑中</a:t>
            </a:r>
            <a:r>
              <a:rPr lang="zh-TW" altLang="en-US" sz="295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。有</a:t>
            </a:r>
            <a:r>
              <a:rPr lang="zh-TW" altLang="en-US" sz="2950" dirty="0">
                <a:latin typeface="DFKai-SB" panose="03000509000000000000" pitchFamily="65" charset="-120"/>
                <a:ea typeface="DFKai-SB" panose="03000509000000000000" pitchFamily="65" charset="-120"/>
              </a:rPr>
              <a:t>些人，可以逐漸發展出異</a:t>
            </a:r>
            <a:r>
              <a:rPr lang="zh-TW" altLang="en-US" sz="295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性情</a:t>
            </a:r>
            <a:r>
              <a:rPr lang="zh-TW" altLang="en-US" sz="2950" dirty="0">
                <a:latin typeface="DFKai-SB" panose="03000509000000000000" pitchFamily="65" charset="-120"/>
                <a:ea typeface="DFKai-SB" panose="03000509000000000000" pitchFamily="65" charset="-120"/>
              </a:rPr>
              <a:t>懷，成立家室並生育子女；也有一些人無法接受異性戀，但願意節制同性的慾望，如袁幼軒所提出的「</a:t>
            </a:r>
            <a:r>
              <a:rPr lang="zh-TW" altLang="en-US" sz="2950" dirty="0">
                <a:highlight>
                  <a:srgbClr val="FFFF00"/>
                </a:highlight>
                <a:latin typeface="DFKai-SB" panose="03000509000000000000" pitchFamily="65" charset="-120"/>
                <a:ea typeface="DFKai-SB" panose="03000509000000000000" pitchFamily="65" charset="-120"/>
              </a:rPr>
              <a:t>聖潔性戀」</a:t>
            </a:r>
            <a:r>
              <a:rPr lang="en-US" sz="2950" dirty="0">
                <a:highlight>
                  <a:srgbClr val="FFFF00"/>
                </a:highlight>
                <a:latin typeface="DFKai-SB" panose="03000509000000000000" pitchFamily="65" charset="-120"/>
                <a:ea typeface="DFKai-SB" panose="03000509000000000000" pitchFamily="65" charset="-120"/>
              </a:rPr>
              <a:t>(holy sexuality</a:t>
            </a:r>
            <a:r>
              <a:rPr lang="en-US" sz="2950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2950" dirty="0">
                <a:latin typeface="DFKai-SB" panose="03000509000000000000" pitchFamily="65" charset="-120"/>
                <a:ea typeface="DFKai-SB" panose="03000509000000000000" pitchFamily="65" charset="-120"/>
              </a:rPr>
              <a:t>：指已婚者無論男女，必須立志對自己的配偶忠貞不渝；而單身者必須持守貞潔，立志向神忠貞不渝地去過他的單身生活。</a:t>
            </a:r>
            <a:endParaRPr lang="en-US" sz="295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30638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8100" y="584200"/>
            <a:ext cx="7851648" cy="448887"/>
          </a:xfrm>
        </p:spPr>
        <p:txBody>
          <a:bodyPr>
            <a:noAutofit/>
          </a:bodyPr>
          <a:lstStyle/>
          <a:p>
            <a:pPr algn="ctr"/>
            <a:r>
              <a:rPr lang="zh-TW" altLang="en-US" sz="4000" b="1" dirty="0"/>
              <a:t>深坑</a:t>
            </a:r>
            <a:endParaRPr lang="en-US" sz="4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37509" y="1132609"/>
            <a:ext cx="9954491" cy="5992091"/>
          </a:xfrm>
        </p:spPr>
        <p:txBody>
          <a:bodyPr>
            <a:noAutofit/>
          </a:bodyPr>
          <a:lstStyle/>
          <a:p>
            <a:pPr algn="ctr"/>
            <a:r>
              <a:rPr lang="zh-TW" altLang="en-US" sz="3600" dirty="0">
                <a:latin typeface="DFKai-SB" pitchFamily="65" charset="-120"/>
                <a:ea typeface="DFKai-SB" pitchFamily="65" charset="-120"/>
              </a:rPr>
              <a:t>有一個同性戀者跌進了深坑，無法自救自拔。</a:t>
            </a:r>
            <a:endParaRPr lang="en-US" sz="3600" dirty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3600" dirty="0">
                <a:latin typeface="DFKai-SB" pitchFamily="65" charset="-120"/>
                <a:ea typeface="DFKai-SB" pitchFamily="65" charset="-120"/>
              </a:rPr>
              <a:t>一個假冒為善的信徒經過，看見那人，便說：</a:t>
            </a:r>
            <a:endParaRPr lang="en-US" sz="3600" dirty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3600" dirty="0">
                <a:latin typeface="DFKai-SB" pitchFamily="65" charset="-120"/>
                <a:ea typeface="DFKai-SB" pitchFamily="65" charset="-120"/>
              </a:rPr>
              <a:t>「你是咎由自取。」</a:t>
            </a:r>
            <a:endParaRPr lang="en-US" sz="3600" dirty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3600" dirty="0">
                <a:latin typeface="DFKai-SB" pitchFamily="65" charset="-120"/>
                <a:ea typeface="DFKai-SB" pitchFamily="65" charset="-120"/>
              </a:rPr>
              <a:t>另一個離經叛道的信徒經過，看見那人，便說：</a:t>
            </a:r>
            <a:endParaRPr lang="en-US" sz="3600" dirty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3600" dirty="0">
                <a:latin typeface="DFKai-SB" pitchFamily="65" charset="-120"/>
                <a:ea typeface="DFKai-SB" pitchFamily="65" charset="-120"/>
              </a:rPr>
              <a:t>「這個深坑是神給你的美好禮物。」</a:t>
            </a:r>
            <a:endParaRPr lang="en-US" sz="3600" dirty="0">
              <a:latin typeface="DFKai-SB" pitchFamily="65" charset="-120"/>
              <a:ea typeface="DFKai-SB" pitchFamily="65" charset="-120"/>
            </a:endParaRPr>
          </a:p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/>
              <a:t>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5436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6800" y="977900"/>
            <a:ext cx="9514036" cy="5181600"/>
          </a:xfrm>
        </p:spPr>
        <p:txBody>
          <a:bodyPr>
            <a:noAutofit/>
          </a:bodyPr>
          <a:lstStyle/>
          <a:p>
            <a:pPr algn="ctr"/>
            <a:r>
              <a:rPr lang="zh-TW" altLang="en-US" sz="3600" dirty="0">
                <a:latin typeface="DFKai-SB" pitchFamily="65" charset="-120"/>
                <a:ea typeface="DFKai-SB" pitchFamily="65" charset="-120"/>
              </a:rPr>
              <a:t>一位同性戀活躍份子經過，看見那人，便說：</a:t>
            </a:r>
            <a:endParaRPr lang="en-US" sz="3600" dirty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3600" dirty="0">
                <a:latin typeface="DFKai-SB" pitchFamily="65" charset="-120"/>
                <a:ea typeface="DFKai-SB" pitchFamily="65" charset="-120"/>
              </a:rPr>
              <a:t>「你雖然深陷深坑，仍要爭取你的權益。」</a:t>
            </a:r>
            <a:endParaRPr lang="en-US" altLang="zh-TW" sz="3600" dirty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3600" dirty="0">
                <a:latin typeface="DFKai-SB" pitchFamily="65" charset="-120"/>
                <a:ea typeface="DFKai-SB" pitchFamily="65" charset="-120"/>
              </a:rPr>
              <a:t>一位法學者經過，看見那人，便說：</a:t>
            </a:r>
            <a:endParaRPr lang="en-US" sz="3600" dirty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3600" dirty="0">
                <a:latin typeface="DFKai-SB" pitchFamily="65" charset="-120"/>
                <a:ea typeface="DFKai-SB" pitchFamily="65" charset="-120"/>
              </a:rPr>
              <a:t>「歧視陷在坑裡的人是非法的！」</a:t>
            </a:r>
            <a:endParaRPr lang="en-US" sz="3600" dirty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3600" dirty="0">
                <a:latin typeface="DFKai-SB" pitchFamily="65" charset="-120"/>
                <a:ea typeface="DFKai-SB" pitchFamily="65" charset="-120"/>
              </a:rPr>
              <a:t>一群有頭有臉的人經過，看見那人，便說：</a:t>
            </a:r>
            <a:endParaRPr lang="en-US" sz="3600" dirty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3600" dirty="0">
                <a:latin typeface="DFKai-SB" pitchFamily="65" charset="-120"/>
                <a:ea typeface="DFKai-SB" pitchFamily="65" charset="-120"/>
              </a:rPr>
              <a:t>「我們不會與你這種人為伍的。」</a:t>
            </a:r>
            <a:endParaRPr lang="en-US" sz="3600" dirty="0">
              <a:latin typeface="DFKai-SB" pitchFamily="65" charset="-120"/>
              <a:ea typeface="DFKai-SB" pitchFamily="65" charset="-120"/>
            </a:endParaRPr>
          </a:p>
          <a:p>
            <a:pPr algn="ctr"/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/>
              <a:t>14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578100" y="584200"/>
            <a:ext cx="7851648" cy="448887"/>
          </a:xfrm>
          <a:prstGeom prst="rect">
            <a:avLst/>
          </a:prstGeom>
        </p:spPr>
        <p:txBody>
          <a:bodyPr vert="horz" lIns="91440" tIns="45720" rIns="91440" bIns="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b="0" i="0" kern="1200" cap="none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4000" b="1" dirty="0" smtClean="0"/>
              <a:t>深坑</a:t>
            </a:r>
            <a:endParaRPr lang="en-US" sz="4000" b="1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805769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6131" y="1033087"/>
            <a:ext cx="9625869" cy="5383886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dirty="0">
                <a:latin typeface="DFKai-SB" pitchFamily="65" charset="-120"/>
                <a:ea typeface="DFKai-SB" pitchFamily="65" charset="-120"/>
              </a:rPr>
              <a:t>隨後，他的母親經過，看見了兒子，便說：「你掉在坑裡是你老爸的錯。」</a:t>
            </a:r>
            <a:endParaRPr lang="en-US" sz="4000" dirty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4000" dirty="0">
                <a:latin typeface="DFKai-SB" pitchFamily="65" charset="-120"/>
                <a:ea typeface="DFKai-SB" pitchFamily="65" charset="-120"/>
              </a:rPr>
              <a:t>他的父親經過，看見了兒子，便說：</a:t>
            </a:r>
            <a:endParaRPr lang="en-US" sz="4000" dirty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4000" dirty="0">
                <a:latin typeface="DFKai-SB" pitchFamily="65" charset="-120"/>
                <a:ea typeface="DFKai-SB" pitchFamily="65" charset="-120"/>
              </a:rPr>
              <a:t>「你掉在坑裡是你老媽的錯。」</a:t>
            </a:r>
            <a:endParaRPr lang="en-US" sz="4000" dirty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4000" dirty="0">
                <a:latin typeface="DFKai-SB" pitchFamily="65" charset="-120"/>
                <a:ea typeface="DFKai-SB" pitchFamily="65" charset="-120"/>
              </a:rPr>
              <a:t>他的妻子經過，看見了，便說：</a:t>
            </a:r>
            <a:endParaRPr lang="en-US" sz="4000" dirty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4000" dirty="0">
                <a:latin typeface="DFKai-SB" pitchFamily="65" charset="-120"/>
                <a:ea typeface="DFKai-SB" pitchFamily="65" charset="-120"/>
              </a:rPr>
              <a:t>「你陷在坑裡是我的錯。」</a:t>
            </a:r>
            <a:endParaRPr lang="en-US" sz="4000" dirty="0">
              <a:latin typeface="DFKai-SB" pitchFamily="65" charset="-120"/>
              <a:ea typeface="DFKai-SB" pitchFamily="65" charset="-120"/>
            </a:endParaRPr>
          </a:p>
          <a:p>
            <a:pPr algn="ctr"/>
            <a:endParaRPr lang="en-US" sz="4000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/>
              <a:t>15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781300" y="584199"/>
            <a:ext cx="7851648" cy="448887"/>
          </a:xfrm>
          <a:prstGeom prst="rect">
            <a:avLst/>
          </a:prstGeom>
        </p:spPr>
        <p:txBody>
          <a:bodyPr vert="horz" lIns="91440" tIns="45720" rIns="91440" bIns="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b="0" i="0" kern="1200" cap="none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4000" b="1" dirty="0" smtClean="0"/>
              <a:t>深坑</a:t>
            </a:r>
            <a:endParaRPr lang="en-US" sz="4000" b="1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276911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06700" y="1181100"/>
            <a:ext cx="7854696" cy="5181600"/>
          </a:xfrm>
        </p:spPr>
        <p:txBody>
          <a:bodyPr>
            <a:noAutofit/>
          </a:bodyPr>
          <a:lstStyle/>
          <a:p>
            <a:pPr algn="ctr"/>
            <a:r>
              <a:rPr lang="zh-TW" altLang="en-US" sz="4000" dirty="0">
                <a:latin typeface="DFKai-SB" pitchFamily="65" charset="-120"/>
                <a:ea typeface="DFKai-SB" pitchFamily="65" charset="-120"/>
              </a:rPr>
              <a:t>然而，當主耶穌看見他的苦境，便憐憫他，</a:t>
            </a:r>
            <a:endParaRPr lang="en-US" sz="4000" dirty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4000" dirty="0">
                <a:latin typeface="DFKai-SB" pitchFamily="65" charset="-120"/>
                <a:ea typeface="DFKai-SB" pitchFamily="65" charset="-120"/>
              </a:rPr>
              <a:t>並親身進入坑內，用手環抱他，把他從深坑裡</a:t>
            </a:r>
            <a:endParaRPr lang="en-US" sz="4000" dirty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4000" dirty="0">
                <a:latin typeface="DFKai-SB" pitchFamily="65" charset="-120"/>
                <a:ea typeface="DFKai-SB" pitchFamily="65" charset="-120"/>
              </a:rPr>
              <a:t>救了出來！</a:t>
            </a:r>
            <a:endParaRPr lang="en-US" altLang="zh-TW" sz="4000" dirty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2800" dirty="0">
                <a:latin typeface="DFKai-SB" pitchFamily="65" charset="-120"/>
                <a:ea typeface="DFKai-SB" pitchFamily="65" charset="-120"/>
              </a:rPr>
              <a:t>《</a:t>
            </a:r>
            <a:r>
              <a:rPr lang="zh-TW" altLang="en-US" sz="2800" dirty="0">
                <a:latin typeface="DFKai-SB" pitchFamily="65" charset="-120"/>
                <a:ea typeface="DFKai-SB" pitchFamily="65" charset="-120"/>
              </a:rPr>
              <a:t>佚名</a:t>
            </a:r>
            <a:r>
              <a:rPr lang="en-US" altLang="zh-TW" sz="2800" dirty="0">
                <a:latin typeface="DFKai-SB" pitchFamily="65" charset="-120"/>
                <a:ea typeface="DFKai-SB" pitchFamily="65" charset="-120"/>
              </a:rPr>
              <a:t>》</a:t>
            </a:r>
            <a:r>
              <a:rPr lang="zh-CN" altLang="en-US" sz="2800" dirty="0"/>
              <a:t>摘自</a:t>
            </a:r>
            <a:r>
              <a:rPr lang="en-US" altLang="zh-TW" sz="2800" dirty="0">
                <a:latin typeface="+mn-ea"/>
              </a:rPr>
              <a:t>《</a:t>
            </a:r>
            <a:r>
              <a:rPr lang="zh-TW" altLang="en-US" sz="2800" dirty="0">
                <a:latin typeface="+mn-ea"/>
              </a:rPr>
              <a:t>出路：認識同性戀問題的真相</a:t>
            </a:r>
            <a:r>
              <a:rPr lang="en-US" altLang="zh-TW" sz="2800" dirty="0">
                <a:latin typeface="+mn-ea"/>
              </a:rPr>
              <a:t>》</a:t>
            </a:r>
            <a:endParaRPr lang="en-US" sz="2800" dirty="0">
              <a:latin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/>
              <a:t>16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578100" y="584200"/>
            <a:ext cx="7851648" cy="448887"/>
          </a:xfrm>
          <a:prstGeom prst="rect">
            <a:avLst/>
          </a:prstGeom>
        </p:spPr>
        <p:txBody>
          <a:bodyPr vert="horz" lIns="91440" tIns="45720" rIns="91440" bIns="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b="0" i="0" kern="1200" cap="none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4000" b="1" dirty="0" smtClean="0"/>
              <a:t>深坑</a:t>
            </a:r>
            <a:endParaRPr lang="en-US" sz="4000" b="1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6449862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128949-75BB-4AEF-9F02-CFDBA2CEC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554381"/>
          </a:xfrm>
        </p:spPr>
        <p:txBody>
          <a:bodyPr/>
          <a:lstStyle/>
          <a:p>
            <a:r>
              <a:rPr lang="zh-CN" altLang="en-US" dirty="0"/>
              <a:t>小組討論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321C14A-A927-4459-A61D-8A6AE9056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1422400"/>
            <a:ext cx="9520158" cy="4043945"/>
          </a:xfrm>
        </p:spPr>
        <p:txBody>
          <a:bodyPr>
            <a:normAutofit/>
          </a:bodyPr>
          <a:lstStyle/>
          <a:p>
            <a:pPr lvl="0"/>
            <a:r>
              <a:rPr lang="zh-TW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請問你為什麼會來參加這</a:t>
            </a:r>
            <a:r>
              <a:rPr lang="zh-CN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堂課</a:t>
            </a:r>
            <a:r>
              <a:rPr lang="zh-TW" altLang="en-US" sz="32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r>
              <a:rPr lang="zh-CN" altLang="en-US" sz="32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你今天领受了什么？</a:t>
            </a:r>
            <a:endParaRPr lang="en-US" sz="32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/>
            <a:r>
              <a:rPr lang="zh-TW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你有認識的同性戀者或家庭嗎？你跟他們的關係如何？</a:t>
            </a:r>
            <a:endParaRPr lang="en-US" sz="32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/>
            <a:r>
              <a:rPr lang="zh-TW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你認為教會對待同性戀者或其家屬，有什麼改進的空間？</a:t>
            </a:r>
            <a:endParaRPr lang="en-US" sz="32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AEFC822-5FEF-4168-AFF0-8DD07EFA5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816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904ADC3-9A36-4E3A-96EE-590E4E813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1419226"/>
            <a:ext cx="9520158" cy="4047119"/>
          </a:xfrm>
        </p:spPr>
        <p:txBody>
          <a:bodyPr>
            <a:normAutofit/>
          </a:bodyPr>
          <a:lstStyle/>
          <a:p>
            <a:r>
              <a:rPr lang="zh-TW" altLang="en-US" sz="2800" b="1" dirty="0"/>
              <a:t>同性戀議題由道德層面發展到平權層面</a:t>
            </a:r>
            <a:endParaRPr lang="en-US" altLang="zh-TW" sz="2800" b="1" dirty="0"/>
          </a:p>
          <a:p>
            <a:r>
              <a:rPr lang="zh-TW" altLang="en-US" sz="4000" b="1" dirty="0"/>
              <a:t>教會若不接納，世界便接手</a:t>
            </a:r>
            <a:endParaRPr lang="en-US" sz="4000" dirty="0"/>
          </a:p>
          <a:p>
            <a:r>
              <a:rPr lang="zh-TW" altLang="en-US" sz="4000" b="1" dirty="0"/>
              <a:t>同性戀是罪，但同性戀族群是教會的未得之民</a:t>
            </a:r>
            <a:endParaRPr lang="en-US" altLang="zh-TW" sz="4000" b="1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39E7ECB-E075-46F3-A87E-E4986BC9B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xmlns="" id="{64BD7915-3151-4C2E-8D60-ACCAB5C3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0896" y="585497"/>
            <a:ext cx="9520158" cy="1049235"/>
          </a:xfrm>
        </p:spPr>
        <p:txBody>
          <a:bodyPr>
            <a:noAutofit/>
          </a:bodyPr>
          <a:lstStyle/>
          <a:p>
            <a:r>
              <a:rPr lang="en-US" sz="4000" dirty="0"/>
              <a:t/>
            </a:r>
            <a:br>
              <a:rPr lang="en-US" sz="4000" dirty="0"/>
            </a:br>
            <a:r>
              <a:rPr lang="zh-TW" altLang="en-US" sz="4000" b="1" dirty="0"/>
              <a:t>教會現今的處境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69816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1A26A6-3B58-424B-8984-EC6465071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428626"/>
            <a:ext cx="9520158" cy="370348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同性戀運動簡史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6DA8359-2742-4ACC-A5E6-8DD781263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860" y="814615"/>
            <a:ext cx="11433266" cy="5297260"/>
          </a:xfrm>
          <a:solidFill>
            <a:schemeClr val="bg2"/>
          </a:solidFill>
        </p:spPr>
        <p:txBody>
          <a:bodyPr>
            <a:noAutofit/>
          </a:bodyPr>
          <a:lstStyle/>
          <a:p>
            <a:r>
              <a:rPr lang="en-US" sz="2800" b="1" dirty="0"/>
              <a:t>1969</a:t>
            </a:r>
            <a:r>
              <a:rPr lang="zh-TW" altLang="en-US" sz="2800" b="1" dirty="0"/>
              <a:t>年紐約</a:t>
            </a:r>
            <a:r>
              <a:rPr lang="en-US" sz="2800" b="1" dirty="0"/>
              <a:t>The Stonewall Riots</a:t>
            </a:r>
            <a:r>
              <a:rPr lang="zh-TW" altLang="en-US" sz="2800" b="1" dirty="0"/>
              <a:t>爆發，揭開了同性戀平權運動的序幕。</a:t>
            </a:r>
            <a:endParaRPr lang="en-US" altLang="zh-TW" sz="2800" b="1" dirty="0"/>
          </a:p>
          <a:p>
            <a:r>
              <a:rPr lang="en-US" sz="2800" b="1" dirty="0"/>
              <a:t>1973</a:t>
            </a:r>
            <a:r>
              <a:rPr lang="zh-TW" altLang="en-US" sz="2800" b="1" dirty="0"/>
              <a:t>年美國精神醫學學會 </a:t>
            </a:r>
            <a:r>
              <a:rPr lang="en-US" sz="2800" b="1" dirty="0"/>
              <a:t>(APA)</a:t>
            </a:r>
            <a:r>
              <a:rPr lang="zh-TW" altLang="en-US" sz="2800" b="1" dirty="0"/>
              <a:t> ，將同性戀從精神異常的名單中剔除</a:t>
            </a:r>
            <a:endParaRPr lang="en-US" altLang="zh-TW" sz="2800" b="1" dirty="0"/>
          </a:p>
          <a:p>
            <a:r>
              <a:rPr lang="en-US" sz="2800" b="1" dirty="0"/>
              <a:t>1991</a:t>
            </a:r>
            <a:r>
              <a:rPr lang="zh-TW" altLang="en-US" sz="2800" b="1" dirty="0"/>
              <a:t>年，耶魯大學</a:t>
            </a:r>
            <a:r>
              <a:rPr lang="en-US" sz="2800" b="1" dirty="0"/>
              <a:t>John Boswell</a:t>
            </a:r>
            <a:r>
              <a:rPr lang="zh-TW" altLang="en-US" sz="2800" b="1" dirty="0"/>
              <a:t>出版了</a:t>
            </a:r>
            <a:r>
              <a:rPr lang="en-US" altLang="zh-TW" sz="2800" b="1" dirty="0"/>
              <a:t>《</a:t>
            </a:r>
            <a:r>
              <a:rPr lang="zh-TW" altLang="en-US" sz="2800" b="1" dirty="0"/>
              <a:t>基督教、社會寬容與同性戀</a:t>
            </a:r>
            <a:r>
              <a:rPr lang="en-US" altLang="zh-TW" sz="2800" b="1" dirty="0"/>
              <a:t>》</a:t>
            </a:r>
            <a:r>
              <a:rPr lang="zh-TW" altLang="en-US" sz="2800" b="1" dirty="0"/>
              <a:t>一書</a:t>
            </a:r>
            <a:endParaRPr lang="en-US" altLang="zh-TW" sz="2800" b="1" dirty="0"/>
          </a:p>
          <a:p>
            <a:r>
              <a:rPr lang="zh-TW" altLang="en-US" sz="2800" b="1" dirty="0"/>
              <a:t>同時國際出埃及組織，四十年間致力於幫助人戰勝同性戀，直到</a:t>
            </a:r>
            <a:r>
              <a:rPr lang="en-US" sz="2800" b="1" dirty="0"/>
              <a:t>2013</a:t>
            </a:r>
            <a:r>
              <a:rPr lang="zh-TW" altLang="en-US" sz="2800" b="1" dirty="0"/>
              <a:t>年解散</a:t>
            </a:r>
            <a:endParaRPr lang="en-US" altLang="zh-TW" sz="2800" b="1" dirty="0"/>
          </a:p>
          <a:p>
            <a:r>
              <a:rPr lang="en-US" sz="2800" b="1" dirty="0"/>
              <a:t>2015</a:t>
            </a:r>
            <a:r>
              <a:rPr lang="zh-TW" altLang="en-US" sz="2800" b="1" dirty="0"/>
              <a:t>年</a:t>
            </a:r>
            <a:r>
              <a:rPr lang="en-US" sz="2800" b="1" dirty="0"/>
              <a:t>6</a:t>
            </a:r>
            <a:r>
              <a:rPr lang="zh-TW" altLang="en-US" sz="2800" b="1" dirty="0"/>
              <a:t>月</a:t>
            </a:r>
            <a:r>
              <a:rPr lang="en-US" sz="2800" b="1" dirty="0"/>
              <a:t>26</a:t>
            </a:r>
            <a:r>
              <a:rPr lang="zh-TW" altLang="en-US" sz="2800" b="1" dirty="0"/>
              <a:t>日，美國最高法院判決同性婚姻合法</a:t>
            </a:r>
            <a:endParaRPr lang="en-US" sz="2800" b="1" dirty="0"/>
          </a:p>
          <a:p>
            <a:r>
              <a:rPr lang="zh-TW" altLang="en-US" sz="2800" b="1" dirty="0"/>
              <a:t>教會在同性婚姻合法化的政爭中似乎輸了，其實並不是輸給最高法院的判決，而是輸給了主流社會</a:t>
            </a:r>
            <a:endParaRPr lang="en-US" sz="28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30828C1-B322-46D8-B8BC-005B300E6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0060" y="798973"/>
            <a:ext cx="11189426" cy="4217164"/>
          </a:xfrm>
        </p:spPr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082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CD72A8-173D-4B04-8F97-B0A8581D8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628648"/>
            <a:ext cx="9520158" cy="438151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與同性戀有關的名詞釋義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816974D-A24B-4665-A0F3-94420B6CF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628649"/>
            <a:ext cx="9520158" cy="6067425"/>
          </a:xfrm>
        </p:spPr>
        <p:txBody>
          <a:bodyPr>
            <a:noAutofit/>
          </a:bodyPr>
          <a:lstStyle/>
          <a:p>
            <a:pPr lvl="0"/>
            <a:r>
              <a:rPr lang="zh-TW" altLang="en-US" sz="2600" b="1" u="sng" dirty="0"/>
              <a:t>同性戀 </a:t>
            </a:r>
            <a:r>
              <a:rPr lang="en-US" sz="2600" b="1" u="sng" dirty="0"/>
              <a:t>(homosexuality)</a:t>
            </a:r>
            <a:r>
              <a:rPr lang="zh-TW" altLang="en-US" sz="2600" dirty="0"/>
              <a:t>：「是指有同性性傾向並對同性有情感倚賴，以及對同性有性感受，例如：性衝動、性幻想、手淫、性行為等，若每週發生次數頻繁，長達六個月以上者，則可界定為同性戀者。」</a:t>
            </a:r>
            <a:r>
              <a:rPr lang="en-US" sz="2600" dirty="0"/>
              <a:t> </a:t>
            </a:r>
            <a:r>
              <a:rPr lang="zh-TW" altLang="en-US" sz="2600" dirty="0"/>
              <a:t>有時同性戀亦被稱為「同性吸引」</a:t>
            </a:r>
            <a:r>
              <a:rPr lang="en-US" sz="2600" dirty="0"/>
              <a:t>(</a:t>
            </a:r>
            <a:r>
              <a:rPr lang="en-US" altLang="zh-CN" sz="2600" dirty="0"/>
              <a:t>SSA</a:t>
            </a:r>
            <a:r>
              <a:rPr lang="en-US" sz="2600" dirty="0"/>
              <a:t>)</a:t>
            </a:r>
            <a:r>
              <a:rPr lang="zh-CN" altLang="en-US" sz="2600" dirty="0"/>
              <a:t>。</a:t>
            </a:r>
            <a:endParaRPr lang="en-US" sz="2600" dirty="0"/>
          </a:p>
          <a:p>
            <a:r>
              <a:rPr lang="zh-TW" altLang="en-US" sz="2600" b="1" u="sng" dirty="0"/>
              <a:t>性傾向 </a:t>
            </a:r>
            <a:r>
              <a:rPr lang="en-US" sz="2600" b="1" u="sng" dirty="0"/>
              <a:t>(sexual orientation)</a:t>
            </a:r>
            <a:r>
              <a:rPr lang="zh-TW" altLang="en-US" sz="2600" dirty="0"/>
              <a:t>：「根據</a:t>
            </a:r>
            <a:r>
              <a:rPr lang="zh-CN" altLang="en-US" sz="2600" dirty="0"/>
              <a:t>美國心理協會的定義，性傾向指個人對男性、女性或兩性持續出現情感上、愛情上或性的吸引。</a:t>
            </a:r>
            <a:r>
              <a:rPr lang="zh-TW" altLang="en-US" sz="2600" dirty="0"/>
              <a:t>」 </a:t>
            </a:r>
            <a:r>
              <a:rPr lang="en-US" sz="2600" dirty="0"/>
              <a:t> </a:t>
            </a:r>
          </a:p>
          <a:p>
            <a:pPr lvl="0"/>
            <a:r>
              <a:rPr lang="zh-TW" altLang="en-US" sz="2600" u="sng" dirty="0"/>
              <a:t>異性戀 </a:t>
            </a:r>
            <a:r>
              <a:rPr lang="en-US" sz="2600" u="sng" dirty="0"/>
              <a:t>(heterosexuality)</a:t>
            </a:r>
            <a:r>
              <a:rPr lang="zh-TW" altLang="en-US" sz="2600" dirty="0"/>
              <a:t>：指性傾向是針對不同性別，並對異性有情感倚賴，和性感受。</a:t>
            </a:r>
            <a:endParaRPr lang="en-US" sz="2600" dirty="0"/>
          </a:p>
          <a:p>
            <a:r>
              <a:rPr lang="zh-TW" altLang="en-US" sz="2600" u="sng" dirty="0"/>
              <a:t>雙性戀 </a:t>
            </a:r>
            <a:r>
              <a:rPr lang="en-US" sz="2600" u="sng" dirty="0"/>
              <a:t>(bisexuality)</a:t>
            </a:r>
            <a:r>
              <a:rPr lang="zh-TW" altLang="en-US" sz="2600" dirty="0"/>
              <a:t>：是對男性與女性都有情感的吸引、性的吸引或性行為。</a:t>
            </a:r>
            <a:endParaRPr lang="en-US" sz="2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1A42AA7-503D-43F5-ABA4-823AA18D5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392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B56C17-D6C1-4B86-89AB-9672A2403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20"/>
            <a:ext cx="9520158" cy="462305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與同性戀有關的名詞釋義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F76584C-2899-450C-958C-47D95A613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1190626"/>
            <a:ext cx="9520158" cy="4275720"/>
          </a:xfrm>
        </p:spPr>
        <p:txBody>
          <a:bodyPr>
            <a:normAutofit lnSpcReduction="10000"/>
          </a:bodyPr>
          <a:lstStyle/>
          <a:p>
            <a:pPr lvl="0"/>
            <a:r>
              <a:rPr lang="zh-TW" altLang="en-US" sz="3200" b="1" u="sng" dirty="0"/>
              <a:t>男同 </a:t>
            </a:r>
            <a:r>
              <a:rPr lang="en-US" sz="3200" b="1" u="sng" dirty="0"/>
              <a:t>(</a:t>
            </a:r>
            <a:r>
              <a:rPr lang="zh-TW" altLang="en-US" sz="3200" b="1" u="sng" dirty="0"/>
              <a:t>男同性戀者，</a:t>
            </a:r>
            <a:r>
              <a:rPr lang="en-US" sz="3200" b="1" u="sng" dirty="0"/>
              <a:t>gay)</a:t>
            </a:r>
            <a:r>
              <a:rPr lang="zh-TW" altLang="en-US" sz="3200" dirty="0"/>
              <a:t>：男對男的同性戀者。</a:t>
            </a:r>
            <a:endParaRPr lang="en-US" sz="3200" dirty="0"/>
          </a:p>
          <a:p>
            <a:pPr lvl="0"/>
            <a:r>
              <a:rPr lang="zh-TW" altLang="en-US" sz="3200" b="1" u="sng" dirty="0"/>
              <a:t>女同 </a:t>
            </a:r>
            <a:r>
              <a:rPr lang="en-US" sz="3200" b="1" u="sng" dirty="0"/>
              <a:t>(</a:t>
            </a:r>
            <a:r>
              <a:rPr lang="zh-TW" altLang="en-US" sz="3200" b="1" u="sng" dirty="0"/>
              <a:t>女同性戀者，</a:t>
            </a:r>
            <a:r>
              <a:rPr lang="en-US" sz="3200" b="1" u="sng" dirty="0"/>
              <a:t>lesbian)</a:t>
            </a:r>
            <a:r>
              <a:rPr lang="zh-TW" altLang="en-US" sz="3200" dirty="0"/>
              <a:t>：女對女的同性戀者。</a:t>
            </a:r>
            <a:endParaRPr lang="en-US" sz="3200" dirty="0"/>
          </a:p>
          <a:p>
            <a:pPr lvl="0"/>
            <a:r>
              <a:rPr lang="zh-TW" altLang="en-US" sz="3200" b="1" u="sng" dirty="0"/>
              <a:t>跨性別 </a:t>
            </a:r>
            <a:r>
              <a:rPr lang="en-US" sz="3200" b="1" u="sng" dirty="0"/>
              <a:t>(transgender)</a:t>
            </a:r>
            <a:r>
              <a:rPr lang="zh-TW" altLang="en-US" sz="3200" dirty="0"/>
              <a:t>：個人</a:t>
            </a:r>
            <a:r>
              <a:rPr lang="en-US" sz="3200" dirty="0"/>
              <a:t>(</a:t>
            </a:r>
            <a:r>
              <a:rPr lang="zh-TW" altLang="en-US" sz="3200" dirty="0"/>
              <a:t>變性者或易裝癖</a:t>
            </a:r>
            <a:r>
              <a:rPr lang="en-US" sz="3200" dirty="0"/>
              <a:t>)</a:t>
            </a:r>
            <a:r>
              <a:rPr lang="zh-TW" altLang="en-US" sz="3200" dirty="0"/>
              <a:t>的</a:t>
            </a:r>
            <a:r>
              <a:rPr lang="zh-CN" altLang="en-US" sz="3200" dirty="0"/>
              <a:t>心理</a:t>
            </a:r>
            <a:r>
              <a:rPr lang="zh-TW" altLang="en-US" sz="3200" dirty="0"/>
              <a:t>性別認同或表現與此人出生時的性</a:t>
            </a:r>
            <a:r>
              <a:rPr lang="en-US" sz="3200" dirty="0"/>
              <a:t>(sex)</a:t>
            </a:r>
            <a:r>
              <a:rPr lang="zh-TW" altLang="en-US" sz="3200" dirty="0"/>
              <a:t>不同。</a:t>
            </a:r>
            <a:endParaRPr lang="en-US" sz="3200" dirty="0"/>
          </a:p>
          <a:p>
            <a:pPr lvl="0"/>
            <a:r>
              <a:rPr lang="zh-TW" altLang="en-US" sz="3200" b="1" u="sng" dirty="0"/>
              <a:t>泛同 </a:t>
            </a:r>
            <a:r>
              <a:rPr lang="en-US" sz="3200" b="1" u="sng" dirty="0"/>
              <a:t>(</a:t>
            </a:r>
            <a:r>
              <a:rPr lang="zh-TW" altLang="en-US" sz="3200" b="1" u="sng" dirty="0"/>
              <a:t>泛同性戀，</a:t>
            </a:r>
            <a:r>
              <a:rPr lang="en-US" sz="3200" b="1" u="sng" dirty="0"/>
              <a:t>LGBT)</a:t>
            </a:r>
            <a:r>
              <a:rPr lang="zh-TW" altLang="en-US" sz="3200" dirty="0"/>
              <a:t>：通常在同性戀運動中提到，包括女同性戀者、男同性戀者、雙性戀者及跨性別者。</a:t>
            </a:r>
            <a:endParaRPr lang="en-US" sz="32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19D5363-3C9E-4605-9C43-FE11184A5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301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1ECE5F1-BD61-42F8-9331-86190D9AB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499720"/>
            <a:ext cx="9520158" cy="405156"/>
          </a:xfrm>
        </p:spPr>
        <p:txBody>
          <a:bodyPr>
            <a:normAutofit fontScale="90000"/>
          </a:bodyPr>
          <a:lstStyle/>
          <a:p>
            <a:r>
              <a:rPr lang="zh-TW" altLang="en-US" sz="2400" b="1" dirty="0"/>
              <a:t>與同性戀有關的名詞釋義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993CBF-8DF3-4C44-B559-9145D1342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904876"/>
            <a:ext cx="9520158" cy="4561469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zh-TW" altLang="en-US" sz="3800" b="1" u="sng" dirty="0"/>
              <a:t>性別自信</a:t>
            </a:r>
            <a:r>
              <a:rPr lang="zh-TW" altLang="en-US" sz="3800" dirty="0"/>
              <a:t>：在性別認同上，個人可以擁抱出生時上帝所賦予的性別，不再覺得自己是一個男性受困於女性的身體</a:t>
            </a:r>
            <a:r>
              <a:rPr lang="en-US" sz="3800" dirty="0"/>
              <a:t>(</a:t>
            </a:r>
            <a:r>
              <a:rPr lang="zh-TW" altLang="en-US" sz="3800" dirty="0"/>
              <a:t>女同</a:t>
            </a:r>
            <a:r>
              <a:rPr lang="en-US" sz="3800" dirty="0"/>
              <a:t>)</a:t>
            </a:r>
            <a:r>
              <a:rPr lang="zh-TW" altLang="en-US" sz="3800" dirty="0"/>
              <a:t>，或是一個女性受困於男性的身體</a:t>
            </a:r>
            <a:r>
              <a:rPr lang="en-US" sz="3800" dirty="0"/>
              <a:t>(</a:t>
            </a:r>
            <a:r>
              <a:rPr lang="zh-TW" altLang="en-US" sz="3800" dirty="0"/>
              <a:t>男同</a:t>
            </a:r>
            <a:r>
              <a:rPr lang="en-US" sz="3800" dirty="0"/>
              <a:t>)</a:t>
            </a:r>
            <a:r>
              <a:rPr lang="zh-TW" altLang="en-US" sz="3800" dirty="0"/>
              <a:t>。</a:t>
            </a:r>
            <a:endParaRPr lang="en-US" sz="3800" dirty="0"/>
          </a:p>
          <a:p>
            <a:pPr lvl="0"/>
            <a:r>
              <a:rPr lang="zh-TW" altLang="en-US" sz="3800" b="1" u="sng" dirty="0"/>
              <a:t>同運 </a:t>
            </a:r>
            <a:r>
              <a:rPr lang="en-US" sz="3800" b="1" u="sng" dirty="0"/>
              <a:t>(</a:t>
            </a:r>
            <a:r>
              <a:rPr lang="zh-TW" altLang="en-US" sz="3800" b="1" u="sng" dirty="0"/>
              <a:t>同性戀運動</a:t>
            </a:r>
            <a:r>
              <a:rPr lang="en-US" sz="3800" b="1" u="sng" dirty="0"/>
              <a:t>)</a:t>
            </a:r>
            <a:r>
              <a:rPr lang="zh-TW" altLang="en-US" sz="3800" dirty="0"/>
              <a:t>：指泛同性戀者或同情同性戀者的直人為同性戀者爭取權益的運動。「同性戀運動近數十年在西方推動，並席捲全球。它是一個將不同性傾向正常化的文化改革，也可以說是乘著性解放意識浪潮的一項道德文化改造。」</a:t>
            </a:r>
            <a:endParaRPr lang="en-US" sz="3800" dirty="0"/>
          </a:p>
          <a:p>
            <a:r>
              <a:rPr lang="zh-TW" altLang="en-US" sz="3800" b="1" u="sng" dirty="0"/>
              <a:t>恐同 </a:t>
            </a:r>
            <a:r>
              <a:rPr lang="en-US" sz="3800" b="1" u="sng" dirty="0"/>
              <a:t>(homophobia)</a:t>
            </a:r>
            <a:r>
              <a:rPr lang="zh-TW" altLang="en-US" sz="3800" dirty="0"/>
              <a:t>：非理性的恐懼、厭惡，或歧視同性戀</a:t>
            </a:r>
            <a:r>
              <a:rPr lang="en-US" sz="3800" dirty="0"/>
              <a:t>/</a:t>
            </a:r>
            <a:r>
              <a:rPr lang="zh-TW" altLang="en-US" sz="3800" dirty="0"/>
              <a:t>同性戀者。此名詞最早出現於</a:t>
            </a:r>
            <a:r>
              <a:rPr lang="en-US" sz="3800" dirty="0"/>
              <a:t>1969</a:t>
            </a:r>
            <a:r>
              <a:rPr lang="zh-TW" altLang="en-US" sz="3800" dirty="0"/>
              <a:t>年。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3AF144A-43D0-4D67-8C45-ABB230192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41616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AC464412-510E-4F2B-8947-A0DDBD02899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13843</TotalTime>
  <Words>7218</Words>
  <Application>Microsoft Office PowerPoint</Application>
  <PresentationFormat>Custom</PresentationFormat>
  <Paragraphs>231</Paragraphs>
  <Slides>48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Gallery</vt:lpstr>
      <vt:lpstr>華人教會的同性戀事工</vt:lpstr>
      <vt:lpstr> 與同性戀事工的緣起</vt:lpstr>
      <vt:lpstr>耶穌愛同性戀者</vt:lpstr>
      <vt:lpstr> 教會現今的處境 </vt:lpstr>
      <vt:lpstr> 教會現今的處境 </vt:lpstr>
      <vt:lpstr>同性戀運動簡史</vt:lpstr>
      <vt:lpstr>與同性戀有關的名詞釋義 </vt:lpstr>
      <vt:lpstr>與同性戀有關的名詞釋義</vt:lpstr>
      <vt:lpstr>與同性戀有關的名詞釋義</vt:lpstr>
      <vt:lpstr>與同性戀有關的名詞釋義</vt:lpstr>
      <vt:lpstr>一個女同性戀者的生命改變故事</vt:lpstr>
      <vt:lpstr>Janet Boyne：1980年和現在</vt:lpstr>
      <vt:lpstr>房間中的大象/Janet Boyne 的故事</vt:lpstr>
      <vt:lpstr>華人教會的同性戀事工</vt:lpstr>
      <vt:lpstr> </vt:lpstr>
      <vt:lpstr> 1. 有關同性戀，聖經怎麼說？</vt:lpstr>
      <vt:lpstr> </vt:lpstr>
      <vt:lpstr> 1. 有關同性戀，聖經怎麼說？</vt:lpstr>
      <vt:lpstr> 1. 有關同性戀，聖經怎麼說？</vt:lpstr>
      <vt:lpstr> </vt:lpstr>
      <vt:lpstr>PowerPoint Presentation</vt:lpstr>
      <vt:lpstr>PowerPoint Presentation</vt:lpstr>
      <vt:lpstr>PowerPoint Presentation</vt:lpstr>
      <vt:lpstr> 2. 同性戀是怎麼一回事-先天或後天？</vt:lpstr>
      <vt:lpstr> 2. 同性戀是怎麼一回事-先天或後天？</vt:lpstr>
      <vt:lpstr> 2. 同性戀是怎麼一回事-先天或後天？</vt:lpstr>
      <vt:lpstr> 2. 同性戀是怎麼一回事-先天或後天？</vt:lpstr>
      <vt:lpstr> 2. 同性戀是怎麼一回事-先天或後天？</vt:lpstr>
      <vt:lpstr> 2. 同性戀是怎麼一回事-先天或後天？</vt:lpstr>
      <vt:lpstr> 2. 同性戀是怎麼一回事-先天或後天？</vt:lpstr>
      <vt:lpstr> 2. 同性戀是怎麼一回事-先天或後天？</vt:lpstr>
      <vt:lpstr> 2. 同性戀是怎麼一回事-先天或後天？</vt:lpstr>
      <vt:lpstr> 2. 同性戀是怎麼一回事-先天或後天？</vt:lpstr>
      <vt:lpstr> 2. 同性戀是怎麼一回事-先天或後天？</vt:lpstr>
      <vt:lpstr> 3. 同性戀可以改變嗎？</vt:lpstr>
      <vt:lpstr> 3. 同性戀可以改變嗎？</vt:lpstr>
      <vt:lpstr> 3. 同性戀可以改變嗎？</vt:lpstr>
      <vt:lpstr> 3. 同性戀可以改變嗎？</vt:lpstr>
      <vt:lpstr>PowerPoint Presentation</vt:lpstr>
      <vt:lpstr>PowerPoint Presentation</vt:lpstr>
      <vt:lpstr> </vt:lpstr>
      <vt:lpstr> 3. 同性戀可以改變嗎？</vt:lpstr>
      <vt:lpstr>PowerPoint Presentation</vt:lpstr>
      <vt:lpstr>深坑</vt:lpstr>
      <vt:lpstr>PowerPoint Presentation</vt:lpstr>
      <vt:lpstr>PowerPoint Presentation</vt:lpstr>
      <vt:lpstr>PowerPoint Presentation</vt:lpstr>
      <vt:lpstr>小組討論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教會的同性戀事工</dc:title>
  <dc:creator>Jane Yang</dc:creator>
  <cp:lastModifiedBy>User</cp:lastModifiedBy>
  <cp:revision>47</cp:revision>
  <cp:lastPrinted>2017-09-15T18:38:10Z</cp:lastPrinted>
  <dcterms:created xsi:type="dcterms:W3CDTF">2017-06-04T03:56:27Z</dcterms:created>
  <dcterms:modified xsi:type="dcterms:W3CDTF">2017-09-16T01:18:43Z</dcterms:modified>
</cp:coreProperties>
</file>